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09CF17F-039D-4865-8D18-583744A9F1E0}" type="datetimeFigureOut">
              <a:rPr lang="en-PH" smtClean="0"/>
              <a:t>02/03/2023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5309CE7-6463-4355-A278-E37626B0BE87}" type="slidenum">
              <a:rPr lang="en-PH" smtClean="0"/>
              <a:t>‹#›</a:t>
            </a:fld>
            <a:endParaRPr lang="en-PH"/>
          </a:p>
        </p:txBody>
      </p:sp>
    </p:spTree>
    <p:extLst>
      <p:ext uri="{BB962C8B-B14F-4D97-AF65-F5344CB8AC3E}">
        <p14:creationId xmlns:p14="http://schemas.microsoft.com/office/powerpoint/2010/main" val="3882076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9CF17F-039D-4865-8D18-583744A9F1E0}" type="datetimeFigureOut">
              <a:rPr lang="en-PH" smtClean="0"/>
              <a:t>02/03/2023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A5309CE7-6463-4355-A278-E37626B0BE87}" type="slidenum">
              <a:rPr lang="en-PH" smtClean="0"/>
              <a:t>‹#›</a:t>
            </a:fld>
            <a:endParaRPr lang="en-PH"/>
          </a:p>
        </p:txBody>
      </p:sp>
    </p:spTree>
    <p:extLst>
      <p:ext uri="{BB962C8B-B14F-4D97-AF65-F5344CB8AC3E}">
        <p14:creationId xmlns:p14="http://schemas.microsoft.com/office/powerpoint/2010/main" val="1633925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09CF17F-039D-4865-8D18-583744A9F1E0}" type="datetimeFigureOut">
              <a:rPr lang="en-PH" smtClean="0"/>
              <a:t>02/03/2023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5309CE7-6463-4355-A278-E37626B0BE87}" type="slidenum">
              <a:rPr lang="en-PH" smtClean="0"/>
              <a:t>‹#›</a:t>
            </a:fld>
            <a:endParaRPr lang="en-PH"/>
          </a:p>
        </p:txBody>
      </p:sp>
    </p:spTree>
    <p:extLst>
      <p:ext uri="{BB962C8B-B14F-4D97-AF65-F5344CB8AC3E}">
        <p14:creationId xmlns:p14="http://schemas.microsoft.com/office/powerpoint/2010/main" val="3132799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09CF17F-039D-4865-8D18-583744A9F1E0}" type="datetimeFigureOut">
              <a:rPr lang="en-PH" smtClean="0"/>
              <a:t>02/03/2023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5309CE7-6463-4355-A278-E37626B0BE87}" type="slidenum">
              <a:rPr lang="en-PH" smtClean="0"/>
              <a:t>‹#›</a:t>
            </a:fld>
            <a:endParaRPr lang="en-PH"/>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128465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9CF17F-039D-4865-8D18-583744A9F1E0}" type="datetimeFigureOut">
              <a:rPr lang="en-PH" smtClean="0"/>
              <a:t>02/03/2023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5309CE7-6463-4355-A278-E37626B0BE87}" type="slidenum">
              <a:rPr lang="en-PH" smtClean="0"/>
              <a:t>‹#›</a:t>
            </a:fld>
            <a:endParaRPr lang="en-PH"/>
          </a:p>
        </p:txBody>
      </p:sp>
    </p:spTree>
    <p:extLst>
      <p:ext uri="{BB962C8B-B14F-4D97-AF65-F5344CB8AC3E}">
        <p14:creationId xmlns:p14="http://schemas.microsoft.com/office/powerpoint/2010/main" val="31585074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09CF17F-039D-4865-8D18-583744A9F1E0}" type="datetimeFigureOut">
              <a:rPr lang="en-PH" smtClean="0"/>
              <a:t>02/03/2023</a:t>
            </a:fld>
            <a:endParaRPr lang="en-PH"/>
          </a:p>
        </p:txBody>
      </p:sp>
      <p:sp>
        <p:nvSpPr>
          <p:cNvPr id="4"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5309CE7-6463-4355-A278-E37626B0BE87}" type="slidenum">
              <a:rPr lang="en-PH" smtClean="0"/>
              <a:t>‹#›</a:t>
            </a:fld>
            <a:endParaRPr lang="en-PH"/>
          </a:p>
        </p:txBody>
      </p:sp>
    </p:spTree>
    <p:extLst>
      <p:ext uri="{BB962C8B-B14F-4D97-AF65-F5344CB8AC3E}">
        <p14:creationId xmlns:p14="http://schemas.microsoft.com/office/powerpoint/2010/main" val="34246615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09CF17F-039D-4865-8D18-583744A9F1E0}" type="datetimeFigureOut">
              <a:rPr lang="en-PH" smtClean="0"/>
              <a:t>02/03/2023</a:t>
            </a:fld>
            <a:endParaRPr lang="en-PH"/>
          </a:p>
        </p:txBody>
      </p:sp>
      <p:sp>
        <p:nvSpPr>
          <p:cNvPr id="4"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5309CE7-6463-4355-A278-E37626B0BE87}" type="slidenum">
              <a:rPr lang="en-PH" smtClean="0"/>
              <a:t>‹#›</a:t>
            </a:fld>
            <a:endParaRPr lang="en-PH"/>
          </a:p>
        </p:txBody>
      </p:sp>
    </p:spTree>
    <p:extLst>
      <p:ext uri="{BB962C8B-B14F-4D97-AF65-F5344CB8AC3E}">
        <p14:creationId xmlns:p14="http://schemas.microsoft.com/office/powerpoint/2010/main" val="30195619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9CF17F-039D-4865-8D18-583744A9F1E0}" type="datetimeFigureOut">
              <a:rPr lang="en-PH" smtClean="0"/>
              <a:t>02/03/2023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5309CE7-6463-4355-A278-E37626B0BE87}" type="slidenum">
              <a:rPr lang="en-PH" smtClean="0"/>
              <a:t>‹#›</a:t>
            </a:fld>
            <a:endParaRPr lang="en-PH"/>
          </a:p>
        </p:txBody>
      </p:sp>
    </p:spTree>
    <p:extLst>
      <p:ext uri="{BB962C8B-B14F-4D97-AF65-F5344CB8AC3E}">
        <p14:creationId xmlns:p14="http://schemas.microsoft.com/office/powerpoint/2010/main" val="14940773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9CF17F-039D-4865-8D18-583744A9F1E0}" type="datetimeFigureOut">
              <a:rPr lang="en-PH" smtClean="0"/>
              <a:t>02/03/2023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5309CE7-6463-4355-A278-E37626B0BE87}" type="slidenum">
              <a:rPr lang="en-PH" smtClean="0"/>
              <a:t>‹#›</a:t>
            </a:fld>
            <a:endParaRPr lang="en-PH"/>
          </a:p>
        </p:txBody>
      </p:sp>
    </p:spTree>
    <p:extLst>
      <p:ext uri="{BB962C8B-B14F-4D97-AF65-F5344CB8AC3E}">
        <p14:creationId xmlns:p14="http://schemas.microsoft.com/office/powerpoint/2010/main" val="925855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09CF17F-039D-4865-8D18-583744A9F1E0}" type="datetimeFigureOut">
              <a:rPr lang="en-PH" smtClean="0"/>
              <a:t>02/03/2023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5309CE7-6463-4355-A278-E37626B0BE87}" type="slidenum">
              <a:rPr lang="en-PH" smtClean="0"/>
              <a:t>‹#›</a:t>
            </a:fld>
            <a:endParaRPr lang="en-PH"/>
          </a:p>
        </p:txBody>
      </p:sp>
    </p:spTree>
    <p:extLst>
      <p:ext uri="{BB962C8B-B14F-4D97-AF65-F5344CB8AC3E}">
        <p14:creationId xmlns:p14="http://schemas.microsoft.com/office/powerpoint/2010/main" val="3925741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9CF17F-039D-4865-8D18-583744A9F1E0}" type="datetimeFigureOut">
              <a:rPr lang="en-PH" smtClean="0"/>
              <a:t>02/03/2023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5309CE7-6463-4355-A278-E37626B0BE87}" type="slidenum">
              <a:rPr lang="en-PH" smtClean="0"/>
              <a:t>‹#›</a:t>
            </a:fld>
            <a:endParaRPr lang="en-PH"/>
          </a:p>
        </p:txBody>
      </p:sp>
    </p:spTree>
    <p:extLst>
      <p:ext uri="{BB962C8B-B14F-4D97-AF65-F5344CB8AC3E}">
        <p14:creationId xmlns:p14="http://schemas.microsoft.com/office/powerpoint/2010/main" val="3357097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9CF17F-039D-4865-8D18-583744A9F1E0}" type="datetimeFigureOut">
              <a:rPr lang="en-PH" smtClean="0"/>
              <a:t>02/03/2023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A5309CE7-6463-4355-A278-E37626B0BE87}" type="slidenum">
              <a:rPr lang="en-PH" smtClean="0"/>
              <a:t>‹#›</a:t>
            </a:fld>
            <a:endParaRPr lang="en-PH"/>
          </a:p>
        </p:txBody>
      </p:sp>
    </p:spTree>
    <p:extLst>
      <p:ext uri="{BB962C8B-B14F-4D97-AF65-F5344CB8AC3E}">
        <p14:creationId xmlns:p14="http://schemas.microsoft.com/office/powerpoint/2010/main" val="1142704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9CF17F-039D-4865-8D18-583744A9F1E0}" type="datetimeFigureOut">
              <a:rPr lang="en-PH" smtClean="0"/>
              <a:t>02/03/2023</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A5309CE7-6463-4355-A278-E37626B0BE87}" type="slidenum">
              <a:rPr lang="en-PH" smtClean="0"/>
              <a:t>‹#›</a:t>
            </a:fld>
            <a:endParaRPr lang="en-PH"/>
          </a:p>
        </p:txBody>
      </p:sp>
    </p:spTree>
    <p:extLst>
      <p:ext uri="{BB962C8B-B14F-4D97-AF65-F5344CB8AC3E}">
        <p14:creationId xmlns:p14="http://schemas.microsoft.com/office/powerpoint/2010/main" val="3958985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09CF17F-039D-4865-8D18-583744A9F1E0}" type="datetimeFigureOut">
              <a:rPr lang="en-PH" smtClean="0"/>
              <a:t>02/03/2023</a:t>
            </a:fld>
            <a:endParaRPr lang="en-PH"/>
          </a:p>
        </p:txBody>
      </p:sp>
      <p:sp>
        <p:nvSpPr>
          <p:cNvPr id="5" name="Footer Placeholder 3"/>
          <p:cNvSpPr>
            <a:spLocks noGrp="1"/>
          </p:cNvSpPr>
          <p:nvPr>
            <p:ph type="ftr" sz="quarter" idx="11"/>
          </p:nvPr>
        </p:nvSpPr>
        <p:spPr/>
        <p:txBody>
          <a:bodyPr/>
          <a:lstStyle/>
          <a:p>
            <a:endParaRPr lang="en-PH"/>
          </a:p>
        </p:txBody>
      </p:sp>
      <p:sp>
        <p:nvSpPr>
          <p:cNvPr id="6" name="Slide Number Placeholder 4"/>
          <p:cNvSpPr>
            <a:spLocks noGrp="1"/>
          </p:cNvSpPr>
          <p:nvPr>
            <p:ph type="sldNum" sz="quarter" idx="12"/>
          </p:nvPr>
        </p:nvSpPr>
        <p:spPr/>
        <p:txBody>
          <a:bodyPr/>
          <a:lstStyle/>
          <a:p>
            <a:fld id="{A5309CE7-6463-4355-A278-E37626B0BE87}" type="slidenum">
              <a:rPr lang="en-PH" smtClean="0"/>
              <a:t>‹#›</a:t>
            </a:fld>
            <a:endParaRPr lang="en-PH"/>
          </a:p>
        </p:txBody>
      </p:sp>
    </p:spTree>
    <p:extLst>
      <p:ext uri="{BB962C8B-B14F-4D97-AF65-F5344CB8AC3E}">
        <p14:creationId xmlns:p14="http://schemas.microsoft.com/office/powerpoint/2010/main" val="2103147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09CF17F-039D-4865-8D18-583744A9F1E0}" type="datetimeFigureOut">
              <a:rPr lang="en-PH" smtClean="0"/>
              <a:t>02/03/2023</a:t>
            </a:fld>
            <a:endParaRPr lang="en-PH"/>
          </a:p>
        </p:txBody>
      </p:sp>
      <p:sp>
        <p:nvSpPr>
          <p:cNvPr id="5" name="Footer Placeholder 2"/>
          <p:cNvSpPr>
            <a:spLocks noGrp="1"/>
          </p:cNvSpPr>
          <p:nvPr>
            <p:ph type="ftr" sz="quarter" idx="11"/>
          </p:nvPr>
        </p:nvSpPr>
        <p:spPr/>
        <p:txBody>
          <a:bodyPr/>
          <a:lstStyle/>
          <a:p>
            <a:endParaRPr lang="en-PH"/>
          </a:p>
        </p:txBody>
      </p:sp>
      <p:sp>
        <p:nvSpPr>
          <p:cNvPr id="6" name="Slide Number Placeholder 3"/>
          <p:cNvSpPr>
            <a:spLocks noGrp="1"/>
          </p:cNvSpPr>
          <p:nvPr>
            <p:ph type="sldNum" sz="quarter" idx="12"/>
          </p:nvPr>
        </p:nvSpPr>
        <p:spPr/>
        <p:txBody>
          <a:bodyPr/>
          <a:lstStyle/>
          <a:p>
            <a:fld id="{A5309CE7-6463-4355-A278-E37626B0BE87}" type="slidenum">
              <a:rPr lang="en-PH" smtClean="0"/>
              <a:t>‹#›</a:t>
            </a:fld>
            <a:endParaRPr lang="en-PH"/>
          </a:p>
        </p:txBody>
      </p:sp>
    </p:spTree>
    <p:extLst>
      <p:ext uri="{BB962C8B-B14F-4D97-AF65-F5344CB8AC3E}">
        <p14:creationId xmlns:p14="http://schemas.microsoft.com/office/powerpoint/2010/main" val="1983394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09CF17F-039D-4865-8D18-583744A9F1E0}" type="datetimeFigureOut">
              <a:rPr lang="en-PH" smtClean="0"/>
              <a:t>02/03/2023</a:t>
            </a:fld>
            <a:endParaRPr lang="en-PH"/>
          </a:p>
        </p:txBody>
      </p:sp>
      <p:sp>
        <p:nvSpPr>
          <p:cNvPr id="5" name="Footer Placeholder 5"/>
          <p:cNvSpPr>
            <a:spLocks noGrp="1"/>
          </p:cNvSpPr>
          <p:nvPr>
            <p:ph type="ftr" sz="quarter" idx="11"/>
          </p:nvPr>
        </p:nvSpPr>
        <p:spPr/>
        <p:txBody>
          <a:bodyPr/>
          <a:lstStyle/>
          <a:p>
            <a:endParaRPr lang="en-PH"/>
          </a:p>
        </p:txBody>
      </p:sp>
      <p:sp>
        <p:nvSpPr>
          <p:cNvPr id="6" name="Slide Number Placeholder 6"/>
          <p:cNvSpPr>
            <a:spLocks noGrp="1"/>
          </p:cNvSpPr>
          <p:nvPr>
            <p:ph type="sldNum" sz="quarter" idx="12"/>
          </p:nvPr>
        </p:nvSpPr>
        <p:spPr/>
        <p:txBody>
          <a:bodyPr/>
          <a:lstStyle/>
          <a:p>
            <a:fld id="{A5309CE7-6463-4355-A278-E37626B0BE87}" type="slidenum">
              <a:rPr lang="en-PH" smtClean="0"/>
              <a:t>‹#›</a:t>
            </a:fld>
            <a:endParaRPr lang="en-PH"/>
          </a:p>
        </p:txBody>
      </p:sp>
    </p:spTree>
    <p:extLst>
      <p:ext uri="{BB962C8B-B14F-4D97-AF65-F5344CB8AC3E}">
        <p14:creationId xmlns:p14="http://schemas.microsoft.com/office/powerpoint/2010/main" val="2589495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9CF17F-039D-4865-8D18-583744A9F1E0}" type="datetimeFigureOut">
              <a:rPr lang="en-PH" smtClean="0"/>
              <a:t>02/03/2023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A5309CE7-6463-4355-A278-E37626B0BE87}" type="slidenum">
              <a:rPr lang="en-PH" smtClean="0"/>
              <a:t>‹#›</a:t>
            </a:fld>
            <a:endParaRPr lang="en-PH"/>
          </a:p>
        </p:txBody>
      </p:sp>
    </p:spTree>
    <p:extLst>
      <p:ext uri="{BB962C8B-B14F-4D97-AF65-F5344CB8AC3E}">
        <p14:creationId xmlns:p14="http://schemas.microsoft.com/office/powerpoint/2010/main" val="3351637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09CF17F-039D-4865-8D18-583744A9F1E0}" type="datetimeFigureOut">
              <a:rPr lang="en-PH" smtClean="0"/>
              <a:t>02/03/2023</a:t>
            </a:fld>
            <a:endParaRPr lang="en-PH"/>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PH"/>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5309CE7-6463-4355-A278-E37626B0BE87}" type="slidenum">
              <a:rPr lang="en-PH" smtClean="0"/>
              <a:t>‹#›</a:t>
            </a:fld>
            <a:endParaRPr lang="en-PH"/>
          </a:p>
        </p:txBody>
      </p:sp>
    </p:spTree>
    <p:extLst>
      <p:ext uri="{BB962C8B-B14F-4D97-AF65-F5344CB8AC3E}">
        <p14:creationId xmlns:p14="http://schemas.microsoft.com/office/powerpoint/2010/main" val="36489398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B7BD3D8-42C6-DED6-D1E7-9EACCF82B523}"/>
              </a:ext>
            </a:extLst>
          </p:cNvPr>
          <p:cNvSpPr txBox="1"/>
          <p:nvPr/>
        </p:nvSpPr>
        <p:spPr>
          <a:xfrm>
            <a:off x="1030941" y="1002695"/>
            <a:ext cx="10694894" cy="4611519"/>
          </a:xfrm>
          <a:prstGeom prst="rect">
            <a:avLst/>
          </a:prstGeom>
          <a:noFill/>
        </p:spPr>
        <p:txBody>
          <a:bodyPr wrap="square">
            <a:spAutoFit/>
          </a:bodyPr>
          <a:lstStyle/>
          <a:p>
            <a:pPr marL="0" marR="0">
              <a:spcBef>
                <a:spcPts val="200"/>
              </a:spcBef>
              <a:spcAft>
                <a:spcPts val="0"/>
              </a:spcAft>
            </a:pPr>
            <a:r>
              <a:rPr lang="en-PH" sz="3600" b="1" dirty="0">
                <a:solidFill>
                  <a:srgbClr val="FFFF00"/>
                </a:solidFill>
                <a:effectLst/>
                <a:latin typeface="Arial" panose="020B0604020202020204" pitchFamily="34" charset="0"/>
                <a:ea typeface="Times New Roman" panose="02020603050405020304" pitchFamily="18" charset="0"/>
                <a:cs typeface="Times New Roman" panose="02020603050405020304" pitchFamily="18" charset="0"/>
              </a:rPr>
              <a:t>Why use Excel to calculate probability?</a:t>
            </a:r>
          </a:p>
          <a:p>
            <a:pPr marL="0" marR="0">
              <a:spcBef>
                <a:spcPts val="200"/>
              </a:spcBef>
              <a:spcAft>
                <a:spcPts val="0"/>
              </a:spcAft>
            </a:pPr>
            <a:endParaRPr lang="en-PH" sz="3600" b="1" dirty="0">
              <a:solidFill>
                <a:srgbClr val="FFFF00"/>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spcBef>
                <a:spcPts val="200"/>
              </a:spcBef>
              <a:spcAft>
                <a:spcPts val="0"/>
              </a:spcAft>
            </a:pPr>
            <a:endParaRPr lang="en-PH" sz="1800" b="1" dirty="0">
              <a:solidFill>
                <a:srgbClr val="2F5496"/>
              </a:solidFill>
              <a:effectLst/>
              <a:latin typeface="Arial" panose="020B0604020202020204" pitchFamily="34" charset="0"/>
              <a:ea typeface="Times New Roman" panose="02020603050405020304" pitchFamily="18" charset="0"/>
              <a:cs typeface="Times New Roman" panose="02020603050405020304" pitchFamily="18" charset="0"/>
            </a:endParaRPr>
          </a:p>
          <a:p>
            <a:pPr marL="285750" marR="0" indent="-285750">
              <a:spcBef>
                <a:spcPts val="200"/>
              </a:spcBef>
              <a:spcAft>
                <a:spcPts val="0"/>
              </a:spcAft>
              <a:buFont typeface="Arial" panose="020B0604020202020204" pitchFamily="34" charset="0"/>
              <a:buChar char="•"/>
            </a:pPr>
            <a:r>
              <a:rPr lang="en-PH" sz="3200" b="1" dirty="0">
                <a:solidFill>
                  <a:schemeClr val="accent4">
                    <a:lumMod val="20000"/>
                    <a:lumOff val="80000"/>
                  </a:schemeClr>
                </a:solidFill>
                <a:effectLst/>
                <a:latin typeface="Arial" panose="020B0604020202020204" pitchFamily="34" charset="0"/>
                <a:ea typeface="Times New Roman" panose="02020603050405020304" pitchFamily="18" charset="0"/>
                <a:cs typeface="Times New Roman" panose="02020603050405020304" pitchFamily="18" charset="0"/>
              </a:rPr>
              <a:t>It takes advantage of built-in macros that the software provides.</a:t>
            </a:r>
          </a:p>
          <a:p>
            <a:pPr marL="285750" marR="0" indent="-285750">
              <a:spcBef>
                <a:spcPts val="200"/>
              </a:spcBef>
              <a:spcAft>
                <a:spcPts val="0"/>
              </a:spcAft>
              <a:buFont typeface="Arial" panose="020B0604020202020204" pitchFamily="34" charset="0"/>
              <a:buChar char="•"/>
            </a:pPr>
            <a:endParaRPr lang="en-PH" sz="3200" b="1" dirty="0">
              <a:solidFill>
                <a:schemeClr val="accent4">
                  <a:lumMod val="20000"/>
                  <a:lumOff val="80000"/>
                </a:schemeClr>
              </a:solidFill>
              <a:effectLst/>
              <a:latin typeface="Arial" panose="020B0604020202020204" pitchFamily="34" charset="0"/>
              <a:ea typeface="Times New Roman" panose="02020603050405020304" pitchFamily="18" charset="0"/>
              <a:cs typeface="Times New Roman" panose="02020603050405020304" pitchFamily="18" charset="0"/>
            </a:endParaRPr>
          </a:p>
          <a:p>
            <a:pPr marL="285750" marR="0" indent="-285750">
              <a:spcBef>
                <a:spcPts val="200"/>
              </a:spcBef>
              <a:spcAft>
                <a:spcPts val="0"/>
              </a:spcAft>
              <a:buFont typeface="Arial" panose="020B0604020202020204" pitchFamily="34" charset="0"/>
              <a:buChar char="•"/>
            </a:pPr>
            <a:r>
              <a:rPr lang="en-PH" sz="3200" b="1" dirty="0">
                <a:solidFill>
                  <a:schemeClr val="accent4">
                    <a:lumMod val="20000"/>
                    <a:lumOff val="80000"/>
                  </a:schemeClr>
                </a:solidFill>
                <a:effectLst/>
                <a:latin typeface="Arial" panose="020B0604020202020204" pitchFamily="34" charset="0"/>
                <a:ea typeface="Times New Roman" panose="02020603050405020304" pitchFamily="18" charset="0"/>
                <a:cs typeface="Times New Roman" panose="02020603050405020304" pitchFamily="18" charset="0"/>
              </a:rPr>
              <a:t>Makes the calculation quicker.</a:t>
            </a:r>
          </a:p>
          <a:p>
            <a:pPr marL="285750" marR="0" indent="-285750">
              <a:spcBef>
                <a:spcPts val="200"/>
              </a:spcBef>
              <a:spcAft>
                <a:spcPts val="0"/>
              </a:spcAft>
              <a:buFont typeface="Arial" panose="020B0604020202020204" pitchFamily="34" charset="0"/>
              <a:buChar char="•"/>
            </a:pPr>
            <a:endParaRPr lang="en-PH" sz="3200" b="1" dirty="0">
              <a:solidFill>
                <a:schemeClr val="accent4">
                  <a:lumMod val="20000"/>
                  <a:lumOff val="80000"/>
                </a:schemeClr>
              </a:solidFill>
              <a:effectLst/>
              <a:latin typeface="Arial" panose="020B0604020202020204" pitchFamily="34" charset="0"/>
              <a:ea typeface="Times New Roman" panose="02020603050405020304" pitchFamily="18" charset="0"/>
              <a:cs typeface="Times New Roman" panose="02020603050405020304" pitchFamily="18" charset="0"/>
            </a:endParaRPr>
          </a:p>
          <a:p>
            <a:pPr marL="285750" marR="0" indent="-285750">
              <a:spcBef>
                <a:spcPts val="200"/>
              </a:spcBef>
              <a:spcAft>
                <a:spcPts val="0"/>
              </a:spcAft>
              <a:buFont typeface="Arial" panose="020B0604020202020204" pitchFamily="34" charset="0"/>
              <a:buChar char="•"/>
            </a:pPr>
            <a:r>
              <a:rPr lang="en-PH" sz="3200" b="1" dirty="0">
                <a:solidFill>
                  <a:schemeClr val="accent4">
                    <a:lumMod val="20000"/>
                    <a:lumOff val="80000"/>
                  </a:schemeClr>
                </a:solidFill>
                <a:effectLst/>
                <a:latin typeface="Arial" panose="020B0604020202020204" pitchFamily="34" charset="0"/>
                <a:ea typeface="Times New Roman" panose="02020603050405020304" pitchFamily="18" charset="0"/>
                <a:cs typeface="Times New Roman" panose="02020603050405020304" pitchFamily="18" charset="0"/>
              </a:rPr>
              <a:t>Reducing the possibility of a calculation error.</a:t>
            </a:r>
            <a:endParaRPr lang="en-PH" sz="2400" b="1" dirty="0">
              <a:solidFill>
                <a:schemeClr val="accent4">
                  <a:lumMod val="20000"/>
                  <a:lumOff val="80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7229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543D7B-44CD-D03F-F4DD-94B6EE39406F}"/>
              </a:ext>
            </a:extLst>
          </p:cNvPr>
          <p:cNvPicPr>
            <a:picLocks noChangeAspect="1"/>
          </p:cNvPicPr>
          <p:nvPr/>
        </p:nvPicPr>
        <p:blipFill>
          <a:blip r:embed="rId2"/>
          <a:stretch>
            <a:fillRect/>
          </a:stretch>
        </p:blipFill>
        <p:spPr>
          <a:xfrm>
            <a:off x="1515035" y="606227"/>
            <a:ext cx="8803061" cy="5645545"/>
          </a:xfrm>
          <a:prstGeom prst="rect">
            <a:avLst/>
          </a:prstGeom>
        </p:spPr>
      </p:pic>
    </p:spTree>
    <p:extLst>
      <p:ext uri="{BB962C8B-B14F-4D97-AF65-F5344CB8AC3E}">
        <p14:creationId xmlns:p14="http://schemas.microsoft.com/office/powerpoint/2010/main" val="1099930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1DA87D-38AC-10F7-8AA2-E59D735A349A}"/>
              </a:ext>
            </a:extLst>
          </p:cNvPr>
          <p:cNvSpPr txBox="1"/>
          <p:nvPr/>
        </p:nvSpPr>
        <p:spPr>
          <a:xfrm>
            <a:off x="977152" y="815788"/>
            <a:ext cx="10148047" cy="4616648"/>
          </a:xfrm>
          <a:prstGeom prst="rect">
            <a:avLst/>
          </a:prstGeom>
          <a:noFill/>
        </p:spPr>
        <p:txBody>
          <a:bodyPr wrap="square">
            <a:spAutoFit/>
          </a:bodyPr>
          <a:lstStyle/>
          <a:p>
            <a:pPr marL="0" marR="0">
              <a:spcBef>
                <a:spcPts val="200"/>
              </a:spcBef>
              <a:spcAft>
                <a:spcPts val="0"/>
              </a:spcAft>
            </a:pPr>
            <a:r>
              <a:rPr lang="en-PH" sz="2800" b="1" dirty="0">
                <a:solidFill>
                  <a:srgbClr val="FFFF00"/>
                </a:solidFill>
                <a:effectLst/>
                <a:latin typeface="Arial" panose="020B0604020202020204" pitchFamily="34" charset="0"/>
                <a:ea typeface="Times New Roman" panose="02020603050405020304" pitchFamily="18" charset="0"/>
                <a:cs typeface="Times New Roman" panose="02020603050405020304" pitchFamily="18" charset="0"/>
              </a:rPr>
              <a:t>Here are some situations where a business might consider using a probability table:</a:t>
            </a:r>
          </a:p>
          <a:p>
            <a:pPr marL="0" marR="0">
              <a:spcBef>
                <a:spcPts val="200"/>
              </a:spcBef>
              <a:spcAft>
                <a:spcPts val="0"/>
              </a:spcAft>
            </a:pPr>
            <a:endParaRPr lang="en-PH" sz="3600" b="1" dirty="0">
              <a:solidFill>
                <a:srgbClr val="FFFF00"/>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spcBef>
                <a:spcPts val="200"/>
              </a:spcBef>
              <a:spcAft>
                <a:spcPts val="0"/>
              </a:spcAft>
              <a:buFont typeface="Symbol" panose="05050102010706020507" pitchFamily="18" charset="2"/>
              <a:buChar char=""/>
            </a:pPr>
            <a:r>
              <a:rPr lang="en-PH" sz="2400" b="1" dirty="0">
                <a:solidFill>
                  <a:schemeClr val="accent4">
                    <a:lumMod val="20000"/>
                    <a:lumOff val="80000"/>
                  </a:schemeClr>
                </a:solidFill>
                <a:effectLst/>
                <a:latin typeface="Arial" panose="020B0604020202020204" pitchFamily="34" charset="0"/>
                <a:ea typeface="Times New Roman" panose="02020603050405020304" pitchFamily="18" charset="0"/>
                <a:cs typeface="Times New Roman" panose="02020603050405020304" pitchFamily="18" charset="0"/>
              </a:rPr>
              <a:t>Projecting growth based on data a marketing campaign provided.</a:t>
            </a:r>
            <a:endParaRPr lang="en-PH" sz="3200" b="1" dirty="0">
              <a:solidFill>
                <a:schemeClr val="accent4">
                  <a:lumMod val="20000"/>
                  <a:lumOff val="80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spcBef>
                <a:spcPts val="200"/>
              </a:spcBef>
              <a:spcAft>
                <a:spcPts val="0"/>
              </a:spcAft>
              <a:buFont typeface="Symbol" panose="05050102010706020507" pitchFamily="18" charset="2"/>
              <a:buChar char=""/>
            </a:pPr>
            <a:r>
              <a:rPr lang="en-PH" sz="2400" b="1" dirty="0">
                <a:solidFill>
                  <a:schemeClr val="accent4">
                    <a:lumMod val="20000"/>
                    <a:lumOff val="80000"/>
                  </a:schemeClr>
                </a:solidFill>
                <a:effectLst/>
                <a:latin typeface="Arial" panose="020B0604020202020204" pitchFamily="34" charset="0"/>
                <a:ea typeface="Times New Roman" panose="02020603050405020304" pitchFamily="18" charset="0"/>
                <a:cs typeface="Times New Roman" panose="02020603050405020304" pitchFamily="18" charset="0"/>
              </a:rPr>
              <a:t>Assessing potential delays to a project due to severe weather predictions</a:t>
            </a:r>
            <a:endParaRPr lang="en-PH" sz="3200" b="1" dirty="0">
              <a:solidFill>
                <a:schemeClr val="accent4">
                  <a:lumMod val="20000"/>
                  <a:lumOff val="80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spcBef>
                <a:spcPts val="200"/>
              </a:spcBef>
              <a:spcAft>
                <a:spcPts val="0"/>
              </a:spcAft>
              <a:buFont typeface="Symbol" panose="05050102010706020507" pitchFamily="18" charset="2"/>
              <a:buChar char=""/>
            </a:pPr>
            <a:r>
              <a:rPr lang="en-PH" sz="2400" b="1" dirty="0">
                <a:solidFill>
                  <a:schemeClr val="accent4">
                    <a:lumMod val="20000"/>
                    <a:lumOff val="80000"/>
                  </a:schemeClr>
                </a:solidFill>
                <a:effectLst/>
                <a:latin typeface="Arial" panose="020B0604020202020204" pitchFamily="34" charset="0"/>
                <a:ea typeface="Times New Roman" panose="02020603050405020304" pitchFamily="18" charset="0"/>
                <a:cs typeface="Times New Roman" panose="02020603050405020304" pitchFamily="18" charset="0"/>
              </a:rPr>
              <a:t>Creating a sales projection range to predict the most likely success levels for a product.</a:t>
            </a:r>
            <a:endParaRPr lang="en-PH" sz="3200" b="1" dirty="0">
              <a:solidFill>
                <a:schemeClr val="accent4">
                  <a:lumMod val="20000"/>
                  <a:lumOff val="80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spcBef>
                <a:spcPts val="200"/>
              </a:spcBef>
              <a:spcAft>
                <a:spcPts val="0"/>
              </a:spcAft>
              <a:buFont typeface="Symbol" panose="05050102010706020507" pitchFamily="18" charset="2"/>
              <a:buChar char=""/>
            </a:pPr>
            <a:r>
              <a:rPr lang="en-PH" sz="2400" b="1" dirty="0">
                <a:solidFill>
                  <a:schemeClr val="accent4">
                    <a:lumMod val="20000"/>
                    <a:lumOff val="80000"/>
                  </a:schemeClr>
                </a:solidFill>
                <a:effectLst/>
                <a:latin typeface="Arial" panose="020B0604020202020204" pitchFamily="34" charset="0"/>
                <a:ea typeface="Times New Roman" panose="02020603050405020304" pitchFamily="18" charset="0"/>
                <a:cs typeface="Times New Roman" panose="02020603050405020304" pitchFamily="18" charset="0"/>
              </a:rPr>
              <a:t>Performing risk assessment on a project to determine potential costs of risks the project faces.</a:t>
            </a:r>
            <a:endParaRPr lang="en-PH" sz="3200" b="1" dirty="0">
              <a:solidFill>
                <a:schemeClr val="accent4">
                  <a:lumMod val="20000"/>
                  <a:lumOff val="80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spcBef>
                <a:spcPts val="200"/>
              </a:spcBef>
              <a:spcAft>
                <a:spcPts val="0"/>
              </a:spcAft>
              <a:buFont typeface="Symbol" panose="05050102010706020507" pitchFamily="18" charset="2"/>
              <a:buChar char=""/>
            </a:pPr>
            <a:r>
              <a:rPr lang="en-PH" sz="2400" b="1" dirty="0">
                <a:solidFill>
                  <a:schemeClr val="accent4">
                    <a:lumMod val="20000"/>
                    <a:lumOff val="80000"/>
                  </a:schemeClr>
                </a:solidFill>
                <a:effectLst/>
                <a:latin typeface="Arial" panose="020B0604020202020204" pitchFamily="34" charset="0"/>
                <a:ea typeface="Times New Roman" panose="02020603050405020304" pitchFamily="18" charset="0"/>
                <a:cs typeface="Times New Roman" panose="02020603050405020304" pitchFamily="18" charset="0"/>
              </a:rPr>
              <a:t>Estimating delivery dates on a project</a:t>
            </a:r>
            <a:endParaRPr lang="en-PH" sz="3200" b="1" dirty="0">
              <a:solidFill>
                <a:schemeClr val="accent4">
                  <a:lumMod val="20000"/>
                  <a:lumOff val="80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5172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D7E2CC5-F9C2-7A7E-C918-A4E1A696A0F4}"/>
              </a:ext>
            </a:extLst>
          </p:cNvPr>
          <p:cNvSpPr txBox="1"/>
          <p:nvPr/>
        </p:nvSpPr>
        <p:spPr>
          <a:xfrm>
            <a:off x="950259" y="663389"/>
            <a:ext cx="10210800" cy="5663089"/>
          </a:xfrm>
          <a:prstGeom prst="rect">
            <a:avLst/>
          </a:prstGeom>
          <a:noFill/>
        </p:spPr>
        <p:txBody>
          <a:bodyPr wrap="square">
            <a:spAutoFit/>
          </a:bodyPr>
          <a:lstStyle/>
          <a:p>
            <a:pPr marL="0" marR="0">
              <a:spcBef>
                <a:spcPts val="200"/>
              </a:spcBef>
              <a:spcAft>
                <a:spcPts val="0"/>
              </a:spcAft>
            </a:pPr>
            <a:r>
              <a:rPr lang="en-PH" sz="2800" b="1" dirty="0">
                <a:solidFill>
                  <a:srgbClr val="FFFF00"/>
                </a:solidFill>
                <a:effectLst/>
                <a:latin typeface="Arial" panose="020B0604020202020204" pitchFamily="34" charset="0"/>
                <a:ea typeface="Times New Roman" panose="02020603050405020304" pitchFamily="18" charset="0"/>
                <a:cs typeface="Arial" panose="020B0604020202020204" pitchFamily="34" charset="0"/>
              </a:rPr>
              <a:t>Important terms when calculating probability in Excel:</a:t>
            </a:r>
          </a:p>
          <a:p>
            <a:pPr marL="0" marR="0">
              <a:spcBef>
                <a:spcPts val="200"/>
              </a:spcBef>
              <a:spcAft>
                <a:spcPts val="0"/>
              </a:spcAft>
            </a:pPr>
            <a:endParaRPr lang="en-PH" sz="3600" b="1" dirty="0">
              <a:solidFill>
                <a:srgbClr val="FFFF00"/>
              </a:solidFill>
              <a:effectLst/>
              <a:latin typeface="Arial" panose="020B0604020202020204" pitchFamily="34" charset="0"/>
              <a:ea typeface="Times New Roman" panose="02020603050405020304" pitchFamily="18" charset="0"/>
              <a:cs typeface="Arial" panose="020B0604020202020204" pitchFamily="34" charset="0"/>
            </a:endParaRPr>
          </a:p>
          <a:p>
            <a:pPr marL="0" marR="0">
              <a:spcBef>
                <a:spcPts val="200"/>
              </a:spcBef>
              <a:spcAft>
                <a:spcPts val="0"/>
              </a:spcAft>
            </a:pPr>
            <a:r>
              <a:rPr lang="en-PH" sz="2400" b="1" dirty="0">
                <a:solidFill>
                  <a:schemeClr val="accent1">
                    <a:lumMod val="40000"/>
                    <a:lumOff val="60000"/>
                  </a:schemeClr>
                </a:solidFill>
                <a:effectLst/>
                <a:latin typeface="Arial" panose="020B0604020202020204" pitchFamily="34" charset="0"/>
                <a:ea typeface="Times New Roman" panose="02020603050405020304" pitchFamily="18" charset="0"/>
                <a:cs typeface="Arial" panose="020B0604020202020204" pitchFamily="34" charset="0"/>
              </a:rPr>
              <a:t>Table: </a:t>
            </a:r>
            <a:r>
              <a:rPr lang="en-PH" sz="2400" b="1" dirty="0">
                <a:solidFill>
                  <a:schemeClr val="accent4">
                    <a:lumMod val="20000"/>
                    <a:lumOff val="80000"/>
                  </a:schemeClr>
                </a:solidFill>
                <a:effectLst/>
                <a:latin typeface="Arial" panose="020B0604020202020204" pitchFamily="34" charset="0"/>
                <a:ea typeface="Times New Roman" panose="02020603050405020304" pitchFamily="18" charset="0"/>
                <a:cs typeface="Arial" panose="020B0604020202020204" pitchFamily="34" charset="0"/>
              </a:rPr>
              <a:t>Excel requires you to enter the information into a table of at 		least two columns and multiple rows of data.</a:t>
            </a:r>
            <a:br>
              <a:rPr lang="en-PH" sz="2400" b="1" dirty="0">
                <a:solidFill>
                  <a:schemeClr val="accent4">
                    <a:lumMod val="20000"/>
                    <a:lumOff val="80000"/>
                  </a:schemeClr>
                </a:solidFill>
                <a:effectLst/>
                <a:latin typeface="Arial" panose="020B0604020202020204" pitchFamily="34" charset="0"/>
                <a:ea typeface="Times New Roman" panose="02020603050405020304" pitchFamily="18" charset="0"/>
                <a:cs typeface="Arial" panose="020B0604020202020204" pitchFamily="34" charset="0"/>
              </a:rPr>
            </a:br>
            <a:endParaRPr lang="en-PH" sz="3200" b="1" dirty="0">
              <a:solidFill>
                <a:schemeClr val="accent4">
                  <a:lumMod val="20000"/>
                  <a:lumOff val="80000"/>
                </a:schemeClr>
              </a:solidFill>
              <a:effectLst/>
              <a:latin typeface="Arial" panose="020B0604020202020204" pitchFamily="34" charset="0"/>
              <a:ea typeface="Times New Roman" panose="02020603050405020304" pitchFamily="18" charset="0"/>
              <a:cs typeface="Arial" panose="020B0604020202020204" pitchFamily="34" charset="0"/>
            </a:endParaRPr>
          </a:p>
          <a:p>
            <a:pPr marL="0" marR="0">
              <a:spcBef>
                <a:spcPts val="200"/>
              </a:spcBef>
              <a:spcAft>
                <a:spcPts val="0"/>
              </a:spcAft>
            </a:pPr>
            <a:r>
              <a:rPr lang="en-PH" sz="2400" b="1" dirty="0">
                <a:solidFill>
                  <a:schemeClr val="accent1">
                    <a:lumMod val="40000"/>
                    <a:lumOff val="60000"/>
                  </a:schemeClr>
                </a:solidFill>
                <a:effectLst/>
                <a:latin typeface="Arial" panose="020B0604020202020204" pitchFamily="34" charset="0"/>
                <a:ea typeface="Times New Roman" panose="02020603050405020304" pitchFamily="18" charset="0"/>
                <a:cs typeface="Arial" panose="020B0604020202020204" pitchFamily="34" charset="0"/>
              </a:rPr>
              <a:t>Cell: </a:t>
            </a:r>
            <a:r>
              <a:rPr lang="en-PH" sz="2400" b="1" dirty="0">
                <a:solidFill>
                  <a:srgbClr val="FFFF00"/>
                </a:solidFill>
                <a:effectLst/>
                <a:latin typeface="Arial" panose="020B0604020202020204" pitchFamily="34" charset="0"/>
                <a:ea typeface="Times New Roman" panose="02020603050405020304" pitchFamily="18" charset="0"/>
                <a:cs typeface="Arial" panose="020B0604020202020204" pitchFamily="34" charset="0"/>
              </a:rPr>
              <a:t>	</a:t>
            </a:r>
            <a:r>
              <a:rPr lang="en-PH" sz="2400" b="1" dirty="0">
                <a:solidFill>
                  <a:schemeClr val="accent4">
                    <a:lumMod val="20000"/>
                    <a:lumOff val="80000"/>
                  </a:schemeClr>
                </a:solidFill>
                <a:effectLst/>
                <a:latin typeface="Arial" panose="020B0604020202020204" pitchFamily="34" charset="0"/>
                <a:ea typeface="Times New Roman" panose="02020603050405020304" pitchFamily="18" charset="0"/>
                <a:cs typeface="Arial" panose="020B0604020202020204" pitchFamily="34" charset="0"/>
              </a:rPr>
              <a:t>The boxes in a table that contain your important pieces of data 		are called cells.</a:t>
            </a:r>
          </a:p>
          <a:p>
            <a:pPr marL="0" marR="0">
              <a:spcBef>
                <a:spcPts val="200"/>
              </a:spcBef>
              <a:spcAft>
                <a:spcPts val="0"/>
              </a:spcAft>
            </a:pPr>
            <a:endParaRPr lang="en-PH" sz="3200" b="1" dirty="0">
              <a:solidFill>
                <a:schemeClr val="accent4">
                  <a:lumMod val="20000"/>
                  <a:lumOff val="80000"/>
                </a:schemeClr>
              </a:solidFill>
              <a:effectLst/>
              <a:latin typeface="Arial" panose="020B0604020202020204" pitchFamily="34" charset="0"/>
              <a:ea typeface="Times New Roman" panose="02020603050405020304" pitchFamily="18" charset="0"/>
              <a:cs typeface="Arial" panose="020B0604020202020204" pitchFamily="34" charset="0"/>
            </a:endParaRPr>
          </a:p>
          <a:p>
            <a:pPr marL="0" marR="0">
              <a:spcBef>
                <a:spcPts val="200"/>
              </a:spcBef>
              <a:spcAft>
                <a:spcPts val="0"/>
              </a:spcAft>
            </a:pPr>
            <a:r>
              <a:rPr lang="en-PH" sz="2400" b="1" dirty="0">
                <a:solidFill>
                  <a:schemeClr val="accent1">
                    <a:lumMod val="40000"/>
                    <a:lumOff val="60000"/>
                  </a:schemeClr>
                </a:solidFill>
                <a:effectLst/>
                <a:latin typeface="Arial" panose="020B0604020202020204" pitchFamily="34" charset="0"/>
                <a:ea typeface="Times New Roman" panose="02020603050405020304" pitchFamily="18" charset="0"/>
                <a:cs typeface="Arial" panose="020B0604020202020204" pitchFamily="34" charset="0"/>
              </a:rPr>
              <a:t>Limits: </a:t>
            </a:r>
            <a:r>
              <a:rPr lang="en-PH" sz="2400" b="1" dirty="0">
                <a:solidFill>
                  <a:schemeClr val="accent4">
                    <a:lumMod val="20000"/>
                    <a:lumOff val="80000"/>
                  </a:schemeClr>
                </a:solidFill>
                <a:latin typeface="Arial" panose="020B0604020202020204" pitchFamily="34" charset="0"/>
                <a:ea typeface="Times New Roman" panose="02020603050405020304" pitchFamily="18" charset="0"/>
                <a:cs typeface="Arial" panose="020B0604020202020204" pitchFamily="34" charset="0"/>
              </a:rPr>
              <a:t>S</a:t>
            </a:r>
            <a:r>
              <a:rPr lang="en-PH" sz="2400" b="1" dirty="0">
                <a:solidFill>
                  <a:schemeClr val="accent4">
                    <a:lumMod val="20000"/>
                    <a:lumOff val="80000"/>
                  </a:schemeClr>
                </a:solidFill>
                <a:effectLst/>
                <a:latin typeface="Arial" panose="020B0604020202020204" pitchFamily="34" charset="0"/>
                <a:ea typeface="Times New Roman" panose="02020603050405020304" pitchFamily="18" charset="0"/>
                <a:cs typeface="Arial" panose="020B0604020202020204" pitchFamily="34" charset="0"/>
              </a:rPr>
              <a:t>etting boundaries for the range, known as the upper and 			lower limits.</a:t>
            </a:r>
          </a:p>
          <a:p>
            <a:pPr marL="0" marR="0">
              <a:spcBef>
                <a:spcPts val="200"/>
              </a:spcBef>
              <a:spcAft>
                <a:spcPts val="0"/>
              </a:spcAft>
            </a:pPr>
            <a:endParaRPr lang="en-PH" sz="3200" b="1" dirty="0">
              <a:solidFill>
                <a:schemeClr val="accent4">
                  <a:lumMod val="20000"/>
                  <a:lumOff val="80000"/>
                </a:schemeClr>
              </a:solidFill>
              <a:effectLst/>
              <a:latin typeface="Arial" panose="020B0604020202020204" pitchFamily="34" charset="0"/>
              <a:ea typeface="Times New Roman" panose="02020603050405020304" pitchFamily="18" charset="0"/>
              <a:cs typeface="Arial" panose="020B0604020202020204" pitchFamily="34" charset="0"/>
            </a:endParaRPr>
          </a:p>
          <a:p>
            <a:r>
              <a:rPr lang="en-PH" sz="2400" b="1" dirty="0">
                <a:solidFill>
                  <a:schemeClr val="accent1">
                    <a:lumMod val="40000"/>
                    <a:lumOff val="60000"/>
                  </a:schemeClr>
                </a:solidFill>
                <a:effectLst/>
                <a:latin typeface="Arial" panose="020B0604020202020204" pitchFamily="34" charset="0"/>
                <a:ea typeface="Times New Roman" panose="02020603050405020304" pitchFamily="18" charset="0"/>
                <a:cs typeface="Arial" panose="020B0604020202020204" pitchFamily="34" charset="0"/>
              </a:rPr>
              <a:t>Function: </a:t>
            </a:r>
            <a:r>
              <a:rPr lang="en-PH" sz="2400" b="1" dirty="0">
                <a:solidFill>
                  <a:schemeClr val="accent4">
                    <a:lumMod val="20000"/>
                    <a:lumOff val="80000"/>
                  </a:schemeClr>
                </a:solidFill>
                <a:effectLst/>
                <a:latin typeface="Arial" panose="020B0604020202020204" pitchFamily="34" charset="0"/>
                <a:ea typeface="Times New Roman" panose="02020603050405020304" pitchFamily="18" charset="0"/>
                <a:cs typeface="Arial" panose="020B0604020202020204" pitchFamily="34" charset="0"/>
              </a:rPr>
              <a:t>PROB function to find probabilities from a table of data 			and the SUM function to add a series of numbers.</a:t>
            </a:r>
            <a:endParaRPr lang="en-PH" sz="2400" b="1" dirty="0">
              <a:solidFill>
                <a:schemeClr val="accent4">
                  <a:lumMod val="20000"/>
                  <a:lumOff val="8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3296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94F1104-3AD4-D069-1491-CEEB00FF2571}"/>
              </a:ext>
            </a:extLst>
          </p:cNvPr>
          <p:cNvSpPr txBox="1"/>
          <p:nvPr/>
        </p:nvSpPr>
        <p:spPr>
          <a:xfrm>
            <a:off x="1237130" y="1070846"/>
            <a:ext cx="9583270" cy="1200329"/>
          </a:xfrm>
          <a:prstGeom prst="rect">
            <a:avLst/>
          </a:prstGeom>
          <a:noFill/>
        </p:spPr>
        <p:txBody>
          <a:bodyPr wrap="square">
            <a:spAutoFit/>
          </a:bodyPr>
          <a:lstStyle/>
          <a:p>
            <a:pPr marL="0" marR="0">
              <a:spcBef>
                <a:spcPts val="200"/>
              </a:spcBef>
              <a:spcAft>
                <a:spcPts val="0"/>
              </a:spcAft>
            </a:pPr>
            <a:r>
              <a:rPr lang="en-PH" sz="3600" b="1" dirty="0">
                <a:solidFill>
                  <a:srgbClr val="FFFF00"/>
                </a:solidFill>
                <a:effectLst/>
                <a:latin typeface="Arial" panose="020B0604020202020204" pitchFamily="34" charset="0"/>
                <a:ea typeface="Times New Roman" panose="02020603050405020304" pitchFamily="18" charset="0"/>
                <a:cs typeface="Times New Roman" panose="02020603050405020304" pitchFamily="18" charset="0"/>
              </a:rPr>
              <a:t>How to find probabilities quickly using the </a:t>
            </a:r>
            <a:r>
              <a:rPr lang="en-PH" sz="3600" b="1" dirty="0">
                <a:solidFill>
                  <a:schemeClr val="accent1">
                    <a:lumMod val="20000"/>
                    <a:lumOff val="80000"/>
                  </a:schemeClr>
                </a:solidFill>
                <a:effectLst/>
                <a:latin typeface="Arial" panose="020B0604020202020204" pitchFamily="34" charset="0"/>
                <a:ea typeface="Times New Roman" panose="02020603050405020304" pitchFamily="18" charset="0"/>
                <a:cs typeface="Times New Roman" panose="02020603050405020304" pitchFamily="18" charset="0"/>
              </a:rPr>
              <a:t>PROB</a:t>
            </a:r>
            <a:r>
              <a:rPr lang="en-PH" sz="3600" b="1" dirty="0">
                <a:solidFill>
                  <a:srgbClr val="FFFF00"/>
                </a:solidFill>
                <a:effectLst/>
                <a:latin typeface="Arial" panose="020B0604020202020204" pitchFamily="34" charset="0"/>
                <a:ea typeface="Times New Roman" panose="02020603050405020304" pitchFamily="18" charset="0"/>
                <a:cs typeface="Times New Roman" panose="02020603050405020304" pitchFamily="18" charset="0"/>
              </a:rPr>
              <a:t> function:</a:t>
            </a:r>
            <a:endParaRPr lang="en-PH" sz="4400" b="1" dirty="0">
              <a:solidFill>
                <a:srgbClr val="FFFF00"/>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D46C154-E179-92B7-DACB-120545AA5466}"/>
              </a:ext>
            </a:extLst>
          </p:cNvPr>
          <p:cNvSpPr txBox="1"/>
          <p:nvPr/>
        </p:nvSpPr>
        <p:spPr>
          <a:xfrm>
            <a:off x="1237129" y="2599764"/>
            <a:ext cx="9583269" cy="3565079"/>
          </a:xfrm>
          <a:prstGeom prst="rect">
            <a:avLst/>
          </a:prstGeom>
          <a:noFill/>
        </p:spPr>
        <p:txBody>
          <a:bodyPr wrap="square">
            <a:spAutoFit/>
          </a:bodyPr>
          <a:lstStyle/>
          <a:p>
            <a:pPr marL="0" marR="0">
              <a:spcBef>
                <a:spcPts val="200"/>
              </a:spcBef>
              <a:spcAft>
                <a:spcPts val="0"/>
              </a:spcAft>
            </a:pPr>
            <a:r>
              <a:rPr lang="en-PH" sz="2800" b="1" dirty="0">
                <a:solidFill>
                  <a:schemeClr val="accent1">
                    <a:lumMod val="20000"/>
                    <a:lumOff val="80000"/>
                  </a:schemeClr>
                </a:solidFill>
                <a:latin typeface="Arial" panose="020B0604020202020204" pitchFamily="34" charset="0"/>
                <a:ea typeface="Times New Roman" panose="02020603050405020304" pitchFamily="18" charset="0"/>
                <a:cs typeface="Arial" panose="020B0604020202020204" pitchFamily="34" charset="0"/>
              </a:rPr>
              <a:t>1 . </a:t>
            </a:r>
            <a:r>
              <a:rPr lang="en-PH" sz="2800" b="1" dirty="0">
                <a:solidFill>
                  <a:schemeClr val="accent1">
                    <a:lumMod val="20000"/>
                    <a:lumOff val="80000"/>
                  </a:schemeClr>
                </a:solidFill>
                <a:effectLst/>
                <a:latin typeface="Arial" panose="020B0604020202020204" pitchFamily="34" charset="0"/>
                <a:ea typeface="Times New Roman" panose="02020603050405020304" pitchFamily="18" charset="0"/>
                <a:cs typeface="Arial" panose="020B0604020202020204" pitchFamily="34" charset="0"/>
              </a:rPr>
              <a:t>Gather the data</a:t>
            </a:r>
          </a:p>
          <a:p>
            <a:pPr marL="0" marR="0">
              <a:spcBef>
                <a:spcPts val="200"/>
              </a:spcBef>
              <a:spcAft>
                <a:spcPts val="0"/>
              </a:spcAft>
            </a:pPr>
            <a:r>
              <a:rPr lang="en-PH" sz="2800" b="1" dirty="0">
                <a:solidFill>
                  <a:srgbClr val="FFFF00"/>
                </a:solidFill>
                <a:effectLst/>
                <a:latin typeface="Arial" panose="020B0604020202020204" pitchFamily="34" charset="0"/>
                <a:ea typeface="Times New Roman" panose="02020603050405020304" pitchFamily="18" charset="0"/>
                <a:cs typeface="Arial" panose="020B0604020202020204" pitchFamily="34" charset="0"/>
              </a:rPr>
              <a:t>The more data points you enter into the probability table, the more versatile your table becomes, as it allows you to select more precise ranges for your probability calculations. By gathering data, you provide yourself with the information you need to calculate probabilities later as you are filling in your probability chart.</a:t>
            </a:r>
          </a:p>
        </p:txBody>
      </p:sp>
    </p:spTree>
    <p:extLst>
      <p:ext uri="{BB962C8B-B14F-4D97-AF65-F5344CB8AC3E}">
        <p14:creationId xmlns:p14="http://schemas.microsoft.com/office/powerpoint/2010/main" val="1793527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C683D4-A133-4695-30E0-C9B90E059994}"/>
              </a:ext>
            </a:extLst>
          </p:cNvPr>
          <p:cNvSpPr txBox="1"/>
          <p:nvPr/>
        </p:nvSpPr>
        <p:spPr>
          <a:xfrm>
            <a:off x="1201271" y="654424"/>
            <a:ext cx="9789458" cy="4924425"/>
          </a:xfrm>
          <a:prstGeom prst="rect">
            <a:avLst/>
          </a:prstGeom>
          <a:noFill/>
        </p:spPr>
        <p:txBody>
          <a:bodyPr wrap="square">
            <a:spAutoFit/>
          </a:bodyPr>
          <a:lstStyle/>
          <a:p>
            <a:pPr marL="0" marR="0">
              <a:spcBef>
                <a:spcPts val="200"/>
              </a:spcBef>
              <a:spcAft>
                <a:spcPts val="0"/>
              </a:spcAft>
            </a:pPr>
            <a:endParaRPr lang="en-PH" sz="2400" b="1" dirty="0">
              <a:solidFill>
                <a:srgbClr val="FFFF00"/>
              </a:solidFill>
              <a:effectLst/>
              <a:latin typeface="Arial" panose="020B0604020202020204" pitchFamily="34" charset="0"/>
              <a:ea typeface="Times New Roman" panose="02020603050405020304" pitchFamily="18" charset="0"/>
              <a:cs typeface="Arial" panose="020B0604020202020204" pitchFamily="34" charset="0"/>
            </a:endParaRPr>
          </a:p>
          <a:p>
            <a:pPr marL="0" marR="0">
              <a:spcBef>
                <a:spcPts val="200"/>
              </a:spcBef>
              <a:spcAft>
                <a:spcPts val="0"/>
              </a:spcAft>
            </a:pPr>
            <a:r>
              <a:rPr lang="en-PH" sz="2800" b="1" dirty="0">
                <a:solidFill>
                  <a:schemeClr val="accent2">
                    <a:lumMod val="20000"/>
                    <a:lumOff val="80000"/>
                  </a:schemeClr>
                </a:solidFill>
                <a:effectLst/>
                <a:latin typeface="Arial" panose="020B0604020202020204" pitchFamily="34" charset="0"/>
                <a:ea typeface="Times New Roman" panose="02020603050405020304" pitchFamily="18" charset="0"/>
                <a:cs typeface="Arial" panose="020B0604020202020204" pitchFamily="34" charset="0"/>
              </a:rPr>
              <a:t>2. Label your chart</a:t>
            </a:r>
            <a:endParaRPr lang="en-PH" sz="3600" b="1" dirty="0">
              <a:solidFill>
                <a:schemeClr val="accent2">
                  <a:lumMod val="20000"/>
                  <a:lumOff val="80000"/>
                </a:schemeClr>
              </a:solidFill>
              <a:effectLst/>
              <a:latin typeface="Arial" panose="020B0604020202020204" pitchFamily="34" charset="0"/>
              <a:ea typeface="Times New Roman" panose="02020603050405020304" pitchFamily="18" charset="0"/>
              <a:cs typeface="Arial" panose="020B0604020202020204" pitchFamily="34" charset="0"/>
            </a:endParaRPr>
          </a:p>
          <a:p>
            <a:pPr marL="0" marR="0">
              <a:spcBef>
                <a:spcPts val="200"/>
              </a:spcBef>
              <a:spcAft>
                <a:spcPts val="0"/>
              </a:spcAft>
            </a:pPr>
            <a:r>
              <a:rPr lang="en-PH" sz="2800" b="1" dirty="0">
                <a:solidFill>
                  <a:srgbClr val="FFFF00"/>
                </a:solidFill>
                <a:effectLst/>
                <a:latin typeface="Arial" panose="020B0604020202020204" pitchFamily="34" charset="0"/>
                <a:ea typeface="Times New Roman" panose="02020603050405020304" pitchFamily="18" charset="0"/>
                <a:cs typeface="Arial" panose="020B0604020202020204" pitchFamily="34" charset="0"/>
              </a:rPr>
              <a:t>Labels ensure that anyone who sees the chart can quickly understand the data</a:t>
            </a:r>
          </a:p>
          <a:p>
            <a:pPr marL="0" marR="0">
              <a:spcBef>
                <a:spcPts val="200"/>
              </a:spcBef>
              <a:spcAft>
                <a:spcPts val="0"/>
              </a:spcAft>
            </a:pPr>
            <a:endParaRPr lang="en-PH" sz="2800" b="1" dirty="0">
              <a:solidFill>
                <a:srgbClr val="FFFF00"/>
              </a:solidFill>
              <a:effectLst/>
              <a:latin typeface="Arial" panose="020B0604020202020204" pitchFamily="34" charset="0"/>
              <a:ea typeface="Times New Roman" panose="02020603050405020304" pitchFamily="18" charset="0"/>
              <a:cs typeface="Arial" panose="020B0604020202020204" pitchFamily="34" charset="0"/>
            </a:endParaRPr>
          </a:p>
          <a:p>
            <a:pPr marL="0" marR="0">
              <a:spcBef>
                <a:spcPts val="200"/>
              </a:spcBef>
              <a:spcAft>
                <a:spcPts val="0"/>
              </a:spcAft>
            </a:pPr>
            <a:r>
              <a:rPr lang="en-PH" sz="2800" b="1" dirty="0">
                <a:solidFill>
                  <a:schemeClr val="accent2">
                    <a:lumMod val="20000"/>
                    <a:lumOff val="80000"/>
                  </a:schemeClr>
                </a:solidFill>
                <a:effectLst/>
                <a:latin typeface="Arial" panose="020B0604020202020204" pitchFamily="34" charset="0"/>
                <a:ea typeface="Times New Roman" panose="02020603050405020304" pitchFamily="18" charset="0"/>
                <a:cs typeface="Arial" panose="020B0604020202020204" pitchFamily="34" charset="0"/>
              </a:rPr>
              <a:t>3. Enter the category data</a:t>
            </a:r>
          </a:p>
          <a:p>
            <a:pPr marL="0" marR="0">
              <a:spcBef>
                <a:spcPts val="200"/>
              </a:spcBef>
              <a:spcAft>
                <a:spcPts val="0"/>
              </a:spcAft>
            </a:pPr>
            <a:r>
              <a:rPr lang="en-PH" sz="2800" b="1" dirty="0">
                <a:solidFill>
                  <a:srgbClr val="FFFF00"/>
                </a:solidFill>
                <a:effectLst/>
                <a:latin typeface="Arial" panose="020B0604020202020204" pitchFamily="34" charset="0"/>
                <a:ea typeface="Times New Roman" panose="02020603050405020304" pitchFamily="18" charset="0"/>
                <a:cs typeface="Arial" panose="020B0604020202020204" pitchFamily="34" charset="0"/>
              </a:rPr>
              <a:t>In order for a PROB function to work, all data in the column you're checking needs to be a numerical value, as the PROB function can not be used to find probability ranges based on text.</a:t>
            </a:r>
          </a:p>
          <a:p>
            <a:pPr marL="0" marR="0">
              <a:spcBef>
                <a:spcPts val="200"/>
              </a:spcBef>
              <a:spcAft>
                <a:spcPts val="0"/>
              </a:spcAft>
            </a:pPr>
            <a:r>
              <a:rPr lang="en-PH" sz="2800" b="1" dirty="0">
                <a:solidFill>
                  <a:srgbClr val="FFFF00"/>
                </a:solidFill>
                <a:effectLst/>
                <a:latin typeface="Arial" panose="020B0604020202020204" pitchFamily="34" charset="0"/>
                <a:ea typeface="Times New Roman" panose="02020603050405020304" pitchFamily="18" charset="0"/>
                <a:cs typeface="Arial" panose="020B0604020202020204" pitchFamily="34" charset="0"/>
              </a:rPr>
              <a:t> </a:t>
            </a:r>
          </a:p>
        </p:txBody>
      </p:sp>
    </p:spTree>
    <p:extLst>
      <p:ext uri="{BB962C8B-B14F-4D97-AF65-F5344CB8AC3E}">
        <p14:creationId xmlns:p14="http://schemas.microsoft.com/office/powerpoint/2010/main" val="1541399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FEF0AC-71AA-CD08-58AB-F5285D3AB0A4}"/>
              </a:ext>
            </a:extLst>
          </p:cNvPr>
          <p:cNvSpPr txBox="1"/>
          <p:nvPr/>
        </p:nvSpPr>
        <p:spPr>
          <a:xfrm>
            <a:off x="1255059" y="708213"/>
            <a:ext cx="10040470" cy="4555093"/>
          </a:xfrm>
          <a:prstGeom prst="rect">
            <a:avLst/>
          </a:prstGeom>
          <a:noFill/>
        </p:spPr>
        <p:txBody>
          <a:bodyPr wrap="square">
            <a:spAutoFit/>
          </a:bodyPr>
          <a:lstStyle/>
          <a:p>
            <a:pPr marL="0" marR="0">
              <a:spcBef>
                <a:spcPts val="200"/>
              </a:spcBef>
              <a:spcAft>
                <a:spcPts val="0"/>
              </a:spcAft>
            </a:pPr>
            <a:r>
              <a:rPr lang="en-PH" sz="2800" b="1" dirty="0">
                <a:solidFill>
                  <a:schemeClr val="accent2">
                    <a:lumMod val="20000"/>
                    <a:lumOff val="80000"/>
                  </a:schemeClr>
                </a:solidFill>
                <a:effectLst/>
                <a:latin typeface="Arial" panose="020B0604020202020204" pitchFamily="34" charset="0"/>
                <a:ea typeface="Times New Roman" panose="02020603050405020304" pitchFamily="18" charset="0"/>
                <a:cs typeface="Arial" panose="020B0604020202020204" pitchFamily="34" charset="0"/>
              </a:rPr>
              <a:t>4. Sort by category</a:t>
            </a:r>
          </a:p>
          <a:p>
            <a:pPr marL="0" marR="0">
              <a:spcBef>
                <a:spcPts val="200"/>
              </a:spcBef>
              <a:spcAft>
                <a:spcPts val="0"/>
              </a:spcAft>
            </a:pPr>
            <a:r>
              <a:rPr lang="en-PH" sz="2800" b="1" dirty="0">
                <a:solidFill>
                  <a:srgbClr val="FFFF00"/>
                </a:solidFill>
                <a:effectLst/>
                <a:latin typeface="Arial" panose="020B0604020202020204" pitchFamily="34" charset="0"/>
                <a:ea typeface="Times New Roman" panose="02020603050405020304" pitchFamily="18" charset="0"/>
                <a:cs typeface="Arial" panose="020B0604020202020204" pitchFamily="34" charset="0"/>
              </a:rPr>
              <a:t>The PROB function requires you to sort the data in the table from low to high. </a:t>
            </a:r>
          </a:p>
          <a:p>
            <a:pPr marL="0" marR="0">
              <a:spcBef>
                <a:spcPts val="200"/>
              </a:spcBef>
              <a:spcAft>
                <a:spcPts val="0"/>
              </a:spcAft>
            </a:pPr>
            <a:endParaRPr lang="en-PH" sz="2800" b="1" dirty="0">
              <a:solidFill>
                <a:srgbClr val="FFFF00"/>
              </a:solidFill>
              <a:latin typeface="Arial" panose="020B0604020202020204" pitchFamily="34" charset="0"/>
              <a:ea typeface="Times New Roman" panose="02020603050405020304" pitchFamily="18" charset="0"/>
              <a:cs typeface="Arial" panose="020B0604020202020204" pitchFamily="34" charset="0"/>
            </a:endParaRPr>
          </a:p>
          <a:p>
            <a:pPr marL="0" marR="0">
              <a:spcBef>
                <a:spcPts val="200"/>
              </a:spcBef>
              <a:spcAft>
                <a:spcPts val="0"/>
              </a:spcAft>
            </a:pPr>
            <a:r>
              <a:rPr lang="en-PH" sz="2800" b="1" dirty="0">
                <a:solidFill>
                  <a:schemeClr val="accent2">
                    <a:lumMod val="20000"/>
                    <a:lumOff val="80000"/>
                  </a:schemeClr>
                </a:solidFill>
                <a:effectLst/>
                <a:latin typeface="Arial" panose="020B0604020202020204" pitchFamily="34" charset="0"/>
                <a:ea typeface="Times New Roman" panose="02020603050405020304" pitchFamily="18" charset="0"/>
                <a:cs typeface="Arial" panose="020B0604020202020204" pitchFamily="34" charset="0"/>
              </a:rPr>
              <a:t>5. Calculate and enter your probabilities</a:t>
            </a:r>
          </a:p>
          <a:p>
            <a:pPr marL="0" marR="0">
              <a:spcBef>
                <a:spcPts val="200"/>
              </a:spcBef>
              <a:spcAft>
                <a:spcPts val="0"/>
              </a:spcAft>
            </a:pPr>
            <a:r>
              <a:rPr lang="en-PH" sz="2800" b="1" dirty="0">
                <a:solidFill>
                  <a:srgbClr val="FFFF00"/>
                </a:solidFill>
                <a:effectLst/>
                <a:latin typeface="Arial" panose="020B0604020202020204" pitchFamily="34" charset="0"/>
                <a:ea typeface="Times New Roman" panose="02020603050405020304" pitchFamily="18" charset="0"/>
                <a:cs typeface="Arial" panose="020B0604020202020204" pitchFamily="34" charset="0"/>
              </a:rPr>
              <a:t>Your data set includes probabilities for each label, enter each probability into the "Probability" column. </a:t>
            </a:r>
            <a:br>
              <a:rPr lang="en-PH" sz="2800" b="1" dirty="0">
                <a:solidFill>
                  <a:srgbClr val="FFFF00"/>
                </a:solidFill>
                <a:effectLst/>
                <a:latin typeface="Arial" panose="020B0604020202020204" pitchFamily="34" charset="0"/>
                <a:ea typeface="Times New Roman" panose="02020603050405020304" pitchFamily="18" charset="0"/>
                <a:cs typeface="Arial" panose="020B0604020202020204" pitchFamily="34" charset="0"/>
              </a:rPr>
            </a:br>
            <a:endParaRPr lang="en-PH" sz="2800" b="1" dirty="0">
              <a:solidFill>
                <a:srgbClr val="FFFF00"/>
              </a:solidFill>
              <a:effectLst/>
              <a:latin typeface="Arial" panose="020B0604020202020204" pitchFamily="34" charset="0"/>
              <a:ea typeface="Times New Roman" panose="02020603050405020304" pitchFamily="18" charset="0"/>
              <a:cs typeface="Arial" panose="020B0604020202020204" pitchFamily="34" charset="0"/>
            </a:endParaRPr>
          </a:p>
          <a:p>
            <a:pPr marL="0" marR="0">
              <a:spcBef>
                <a:spcPts val="200"/>
              </a:spcBef>
              <a:spcAft>
                <a:spcPts val="0"/>
              </a:spcAft>
            </a:pPr>
            <a:r>
              <a:rPr lang="en-PH" sz="2800" b="1" dirty="0">
                <a:solidFill>
                  <a:srgbClr val="FFFF00"/>
                </a:solidFill>
                <a:effectLst/>
                <a:latin typeface="Arial" panose="020B0604020202020204" pitchFamily="34" charset="0"/>
                <a:ea typeface="Times New Roman" panose="02020603050405020304" pitchFamily="18" charset="0"/>
                <a:cs typeface="Arial" panose="020B0604020202020204" pitchFamily="34" charset="0"/>
              </a:rPr>
              <a:t>=SUM(Range)</a:t>
            </a:r>
          </a:p>
          <a:p>
            <a:pPr marL="0" marR="0">
              <a:spcBef>
                <a:spcPts val="200"/>
              </a:spcBef>
              <a:spcAft>
                <a:spcPts val="0"/>
              </a:spcAft>
            </a:pPr>
            <a:r>
              <a:rPr lang="en-PH" sz="2800" b="1" dirty="0">
                <a:solidFill>
                  <a:srgbClr val="FFFF00"/>
                </a:solidFill>
                <a:latin typeface="Arial" panose="020B0604020202020204" pitchFamily="34" charset="0"/>
                <a:ea typeface="Times New Roman" panose="02020603050405020304" pitchFamily="18" charset="0"/>
                <a:cs typeface="Arial" panose="020B0604020202020204" pitchFamily="34" charset="0"/>
              </a:rPr>
              <a:t>Individual cell / SUM</a:t>
            </a:r>
            <a:endParaRPr lang="en-PH" sz="2800" b="1" dirty="0">
              <a:solidFill>
                <a:srgbClr val="FFFF00"/>
              </a:solidFill>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792893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81F1864-AEC1-C82E-AEB6-B1610AFA7790}"/>
              </a:ext>
            </a:extLst>
          </p:cNvPr>
          <p:cNvSpPr txBox="1"/>
          <p:nvPr/>
        </p:nvSpPr>
        <p:spPr>
          <a:xfrm>
            <a:off x="1380563" y="797859"/>
            <a:ext cx="9753601" cy="4985980"/>
          </a:xfrm>
          <a:prstGeom prst="rect">
            <a:avLst/>
          </a:prstGeom>
          <a:noFill/>
        </p:spPr>
        <p:txBody>
          <a:bodyPr wrap="square">
            <a:spAutoFit/>
          </a:bodyPr>
          <a:lstStyle/>
          <a:p>
            <a:pPr marL="0" marR="0">
              <a:spcBef>
                <a:spcPts val="200"/>
              </a:spcBef>
              <a:spcAft>
                <a:spcPts val="0"/>
              </a:spcAft>
            </a:pPr>
            <a:r>
              <a:rPr lang="en-PH" sz="2800" b="1" dirty="0">
                <a:solidFill>
                  <a:schemeClr val="accent2">
                    <a:lumMod val="20000"/>
                    <a:lumOff val="80000"/>
                  </a:schemeClr>
                </a:solidFill>
                <a:effectLst/>
                <a:latin typeface="Arial" panose="020B0604020202020204" pitchFamily="34" charset="0"/>
                <a:ea typeface="Times New Roman" panose="02020603050405020304" pitchFamily="18" charset="0"/>
                <a:cs typeface="Arial" panose="020B0604020202020204" pitchFamily="34" charset="0"/>
              </a:rPr>
              <a:t>6. Create a calculation table</a:t>
            </a:r>
          </a:p>
          <a:p>
            <a:pPr marL="0" marR="0">
              <a:spcBef>
                <a:spcPts val="200"/>
              </a:spcBef>
              <a:spcAft>
                <a:spcPts val="0"/>
              </a:spcAft>
            </a:pPr>
            <a:r>
              <a:rPr lang="en-PH" sz="2800" b="1" dirty="0">
                <a:solidFill>
                  <a:srgbClr val="FFFF00"/>
                </a:solidFill>
                <a:effectLst/>
                <a:latin typeface="Arial" panose="020B0604020202020204" pitchFamily="34" charset="0"/>
                <a:ea typeface="Times New Roman" panose="02020603050405020304" pitchFamily="18" charset="0"/>
                <a:cs typeface="Arial" panose="020B0604020202020204" pitchFamily="34" charset="0"/>
              </a:rPr>
              <a:t>To create your probability calculator, you need to create three new cells:</a:t>
            </a:r>
            <a:br>
              <a:rPr lang="en-PH" sz="2800" b="1" dirty="0">
                <a:solidFill>
                  <a:srgbClr val="FFFF00"/>
                </a:solidFill>
                <a:effectLst/>
                <a:latin typeface="Arial" panose="020B0604020202020204" pitchFamily="34" charset="0"/>
                <a:ea typeface="Times New Roman" panose="02020603050405020304" pitchFamily="18" charset="0"/>
                <a:cs typeface="Arial" panose="020B0604020202020204" pitchFamily="34" charset="0"/>
              </a:rPr>
            </a:br>
            <a:r>
              <a:rPr lang="en-PH" sz="2800" b="1" dirty="0">
                <a:solidFill>
                  <a:srgbClr val="FFFF00"/>
                </a:solidFill>
                <a:effectLst/>
                <a:latin typeface="Arial" panose="020B0604020202020204" pitchFamily="34" charset="0"/>
                <a:ea typeface="Times New Roman" panose="02020603050405020304" pitchFamily="18" charset="0"/>
                <a:cs typeface="Arial" panose="020B0604020202020204" pitchFamily="34" charset="0"/>
              </a:rPr>
              <a:t> </a:t>
            </a:r>
          </a:p>
          <a:p>
            <a:pPr lvl="2">
              <a:spcBef>
                <a:spcPts val="200"/>
              </a:spcBef>
            </a:pPr>
            <a:r>
              <a:rPr lang="en-PH" sz="2800" b="1" dirty="0">
                <a:solidFill>
                  <a:schemeClr val="accent2">
                    <a:lumMod val="20000"/>
                    <a:lumOff val="80000"/>
                  </a:schemeClr>
                </a:solidFill>
                <a:effectLst/>
                <a:latin typeface="Arial" panose="020B0604020202020204" pitchFamily="34" charset="0"/>
                <a:ea typeface="Times New Roman" panose="02020603050405020304" pitchFamily="18" charset="0"/>
                <a:cs typeface="Arial" panose="020B0604020202020204" pitchFamily="34" charset="0"/>
              </a:rPr>
              <a:t>Lower limit:</a:t>
            </a:r>
          </a:p>
          <a:p>
            <a:pPr lvl="2">
              <a:spcBef>
                <a:spcPts val="200"/>
              </a:spcBef>
            </a:pPr>
            <a:r>
              <a:rPr lang="en-PH" sz="2800" b="1" dirty="0">
                <a:solidFill>
                  <a:schemeClr val="accent2">
                    <a:lumMod val="20000"/>
                    <a:lumOff val="80000"/>
                  </a:schemeClr>
                </a:solidFill>
                <a:effectLst/>
                <a:latin typeface="Arial" panose="020B0604020202020204" pitchFamily="34" charset="0"/>
                <a:ea typeface="Times New Roman" panose="02020603050405020304" pitchFamily="18" charset="0"/>
                <a:cs typeface="Arial" panose="020B0604020202020204" pitchFamily="34" charset="0"/>
              </a:rPr>
              <a:t>Upper limit:</a:t>
            </a:r>
          </a:p>
          <a:p>
            <a:pPr lvl="2">
              <a:spcBef>
                <a:spcPts val="200"/>
              </a:spcBef>
            </a:pPr>
            <a:r>
              <a:rPr lang="en-PH" sz="2800" b="1" dirty="0">
                <a:solidFill>
                  <a:schemeClr val="accent2">
                    <a:lumMod val="20000"/>
                    <a:lumOff val="80000"/>
                  </a:schemeClr>
                </a:solidFill>
                <a:effectLst/>
                <a:latin typeface="Arial" panose="020B0604020202020204" pitchFamily="34" charset="0"/>
                <a:ea typeface="Times New Roman" panose="02020603050405020304" pitchFamily="18" charset="0"/>
                <a:cs typeface="Arial" panose="020B0604020202020204" pitchFamily="34" charset="0"/>
              </a:rPr>
              <a:t>Probability:</a:t>
            </a:r>
          </a:p>
          <a:p>
            <a:pPr marL="0" marR="0">
              <a:spcBef>
                <a:spcPts val="200"/>
              </a:spcBef>
              <a:spcAft>
                <a:spcPts val="0"/>
              </a:spcAft>
            </a:pPr>
            <a:endParaRPr lang="en-PH" sz="2800" b="1" dirty="0">
              <a:solidFill>
                <a:srgbClr val="FFFF00"/>
              </a:solidFill>
              <a:effectLst/>
              <a:latin typeface="Arial" panose="020B0604020202020204" pitchFamily="34" charset="0"/>
              <a:ea typeface="Times New Roman" panose="02020603050405020304" pitchFamily="18" charset="0"/>
              <a:cs typeface="Arial" panose="020B0604020202020204" pitchFamily="34" charset="0"/>
            </a:endParaRPr>
          </a:p>
          <a:p>
            <a:pPr marL="0" marR="0">
              <a:spcBef>
                <a:spcPts val="200"/>
              </a:spcBef>
              <a:spcAft>
                <a:spcPts val="0"/>
              </a:spcAft>
            </a:pPr>
            <a:r>
              <a:rPr lang="en-PH" sz="2800" b="1" dirty="0">
                <a:solidFill>
                  <a:srgbClr val="FFFF00"/>
                </a:solidFill>
                <a:effectLst/>
                <a:latin typeface="Arial" panose="020B0604020202020204" pitchFamily="34" charset="0"/>
                <a:ea typeface="Times New Roman" panose="02020603050405020304" pitchFamily="18" charset="0"/>
                <a:cs typeface="Arial" panose="020B0604020202020204" pitchFamily="34" charset="0"/>
              </a:rPr>
              <a:t>=PROB( [top category cell] : [bottom category cell], [top probability cell] : [bottom probability cell], [cell next to "Lower limit:" label], [cell next to "Upper limit:" cell] )</a:t>
            </a:r>
          </a:p>
        </p:txBody>
      </p:sp>
    </p:spTree>
    <p:extLst>
      <p:ext uri="{BB962C8B-B14F-4D97-AF65-F5344CB8AC3E}">
        <p14:creationId xmlns:p14="http://schemas.microsoft.com/office/powerpoint/2010/main" val="1895832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0F20E9-7FD5-9564-F7C7-3674D0A2997B}"/>
              </a:ext>
            </a:extLst>
          </p:cNvPr>
          <p:cNvSpPr txBox="1"/>
          <p:nvPr/>
        </p:nvSpPr>
        <p:spPr>
          <a:xfrm>
            <a:off x="1237129" y="1002758"/>
            <a:ext cx="10022542" cy="4524315"/>
          </a:xfrm>
          <a:prstGeom prst="rect">
            <a:avLst/>
          </a:prstGeom>
          <a:noFill/>
        </p:spPr>
        <p:txBody>
          <a:bodyPr wrap="square">
            <a:spAutoFit/>
          </a:bodyPr>
          <a:lstStyle/>
          <a:p>
            <a:pPr algn="l"/>
            <a:r>
              <a:rPr lang="en-US" sz="3600" b="1" i="0" dirty="0">
                <a:solidFill>
                  <a:srgbClr val="FFFF00"/>
                </a:solidFill>
                <a:effectLst/>
                <a:latin typeface="Arial" panose="020B0604020202020204" pitchFamily="34" charset="0"/>
                <a:cs typeface="Arial" panose="020B0604020202020204" pitchFamily="34" charset="0"/>
              </a:rPr>
              <a:t>Probability calculation examples</a:t>
            </a:r>
          </a:p>
          <a:p>
            <a:pPr algn="l"/>
            <a:endParaRPr lang="en-US" sz="2800" b="0" i="0" dirty="0">
              <a:solidFill>
                <a:srgbClr val="FFFF00"/>
              </a:solidFill>
              <a:effectLst/>
              <a:latin typeface="Arial" panose="020B0604020202020204" pitchFamily="34" charset="0"/>
              <a:cs typeface="Arial" panose="020B0604020202020204" pitchFamily="34" charset="0"/>
            </a:endParaRPr>
          </a:p>
          <a:p>
            <a:pPr algn="l"/>
            <a:r>
              <a:rPr lang="en-US" sz="2800" b="0" i="0" dirty="0">
                <a:solidFill>
                  <a:schemeClr val="accent4">
                    <a:lumMod val="20000"/>
                    <a:lumOff val="80000"/>
                  </a:schemeClr>
                </a:solidFill>
                <a:effectLst/>
                <a:latin typeface="Arial" panose="020B0604020202020204" pitchFamily="34" charset="0"/>
                <a:cs typeface="Arial" panose="020B0604020202020204" pitchFamily="34" charset="0"/>
              </a:rPr>
              <a:t>This example PROB calculation demonstrates how to create a probability calculation table in Excel. The first </a:t>
            </a:r>
            <a:r>
              <a:rPr lang="en-US" sz="2800" dirty="0">
                <a:solidFill>
                  <a:schemeClr val="accent4">
                    <a:lumMod val="20000"/>
                    <a:lumOff val="80000"/>
                  </a:schemeClr>
                </a:solidFill>
                <a:latin typeface="Arial" panose="020B0604020202020204" pitchFamily="34" charset="0"/>
                <a:cs typeface="Arial" panose="020B0604020202020204" pitchFamily="34" charset="0"/>
              </a:rPr>
              <a:t>image</a:t>
            </a:r>
            <a:r>
              <a:rPr lang="en-US" sz="2800" b="0" i="0" dirty="0">
                <a:solidFill>
                  <a:schemeClr val="accent4">
                    <a:lumMod val="20000"/>
                    <a:lumOff val="80000"/>
                  </a:schemeClr>
                </a:solidFill>
                <a:effectLst/>
                <a:latin typeface="Arial" panose="020B0604020202020204" pitchFamily="34" charset="0"/>
                <a:cs typeface="Arial" panose="020B0604020202020204" pitchFamily="34" charset="0"/>
              </a:rPr>
              <a:t> shows what to enter into each cell to create the table. It also includes a row and column showing row numbers and column letters within Excel. The second image shows the probability calculation table a teacher might use to determine how many students will score a C or higher on an exam based on prior students' results:</a:t>
            </a:r>
          </a:p>
        </p:txBody>
      </p:sp>
    </p:spTree>
    <p:extLst>
      <p:ext uri="{BB962C8B-B14F-4D97-AF65-F5344CB8AC3E}">
        <p14:creationId xmlns:p14="http://schemas.microsoft.com/office/powerpoint/2010/main" val="3575033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BE1291-73C3-846E-DE02-963511882104}"/>
              </a:ext>
            </a:extLst>
          </p:cNvPr>
          <p:cNvPicPr>
            <a:picLocks noChangeAspect="1"/>
          </p:cNvPicPr>
          <p:nvPr/>
        </p:nvPicPr>
        <p:blipFill>
          <a:blip r:embed="rId2"/>
          <a:stretch>
            <a:fillRect/>
          </a:stretch>
        </p:blipFill>
        <p:spPr>
          <a:xfrm>
            <a:off x="1419225" y="685800"/>
            <a:ext cx="8839200" cy="5435271"/>
          </a:xfrm>
          <a:prstGeom prst="rect">
            <a:avLst/>
          </a:prstGeom>
        </p:spPr>
      </p:pic>
      <p:pic>
        <p:nvPicPr>
          <p:cNvPr id="7" name="Picture 6">
            <a:extLst>
              <a:ext uri="{FF2B5EF4-FFF2-40B4-BE49-F238E27FC236}">
                <a16:creationId xmlns:a16="http://schemas.microsoft.com/office/drawing/2014/main" id="{FF0A7062-2273-E46E-94FC-CEA3307F1453}"/>
              </a:ext>
            </a:extLst>
          </p:cNvPr>
          <p:cNvPicPr>
            <a:picLocks noChangeAspect="1"/>
          </p:cNvPicPr>
          <p:nvPr/>
        </p:nvPicPr>
        <p:blipFill>
          <a:blip r:embed="rId3"/>
          <a:stretch>
            <a:fillRect/>
          </a:stretch>
        </p:blipFill>
        <p:spPr>
          <a:xfrm>
            <a:off x="1441898" y="3882937"/>
            <a:ext cx="8771702" cy="822974"/>
          </a:xfrm>
          <a:prstGeom prst="rect">
            <a:avLst/>
          </a:prstGeom>
        </p:spPr>
      </p:pic>
    </p:spTree>
    <p:extLst>
      <p:ext uri="{BB962C8B-B14F-4D97-AF65-F5344CB8AC3E}">
        <p14:creationId xmlns:p14="http://schemas.microsoft.com/office/powerpoint/2010/main" val="3224675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55</TotalTime>
  <Words>556</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 Light</vt:lpstr>
      <vt:lpstr>Century Gothic</vt:lpstr>
      <vt:lpstr>Symbol</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Ricx Rosco</dc:creator>
  <cp:lastModifiedBy>Ricx Rosco</cp:lastModifiedBy>
  <cp:revision>3</cp:revision>
  <dcterms:created xsi:type="dcterms:W3CDTF">2023-03-02T01:21:55Z</dcterms:created>
  <dcterms:modified xsi:type="dcterms:W3CDTF">2023-03-02T04:03:19Z</dcterms:modified>
</cp:coreProperties>
</file>