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4" r:id="rId11"/>
    <p:sldId id="266" r:id="rId12"/>
    <p:sldId id="271" r:id="rId13"/>
    <p:sldId id="267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5620" autoAdjust="0"/>
  </p:normalViewPr>
  <p:slideViewPr>
    <p:cSldViewPr>
      <p:cViewPr varScale="1">
        <p:scale>
          <a:sx n="77" d="100"/>
          <a:sy n="77" d="100"/>
        </p:scale>
        <p:origin x="-102" y="-10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26CD9-0934-4207-A62B-60D8EAA4805A}" type="datetimeFigureOut">
              <a:rPr lang="zh-CN" altLang="en-US" smtClean="0"/>
              <a:pPr/>
              <a:t>2019-11-18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E526C-6788-4EF0-8A89-E688CCDE51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E526C-6788-4EF0-8A89-E688CCDE510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BE8D-6EDB-4399-9A40-B62174787A60}" type="datetimeFigureOut">
              <a:rPr lang="zh-CN" altLang="en-US" smtClean="0"/>
              <a:pPr/>
              <a:t>2019-11-18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2E2D-5264-4190-B1CC-487555E8A3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BE8D-6EDB-4399-9A40-B62174787A60}" type="datetimeFigureOut">
              <a:rPr lang="zh-CN" altLang="en-US" smtClean="0"/>
              <a:pPr/>
              <a:t>2019-11-18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2E2D-5264-4190-B1CC-487555E8A3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BE8D-6EDB-4399-9A40-B62174787A60}" type="datetimeFigureOut">
              <a:rPr lang="zh-CN" altLang="en-US" smtClean="0"/>
              <a:pPr/>
              <a:t>2019-11-18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2E2D-5264-4190-B1CC-487555E8A3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BE8D-6EDB-4399-9A40-B62174787A60}" type="datetimeFigureOut">
              <a:rPr lang="zh-CN" altLang="en-US" smtClean="0"/>
              <a:pPr/>
              <a:t>2019-11-18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2E2D-5264-4190-B1CC-487555E8A3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BE8D-6EDB-4399-9A40-B62174787A60}" type="datetimeFigureOut">
              <a:rPr lang="zh-CN" altLang="en-US" smtClean="0"/>
              <a:pPr/>
              <a:t>2019-11-18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2E2D-5264-4190-B1CC-487555E8A3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BE8D-6EDB-4399-9A40-B62174787A60}" type="datetimeFigureOut">
              <a:rPr lang="zh-CN" altLang="en-US" smtClean="0"/>
              <a:pPr/>
              <a:t>2019-11-18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2E2D-5264-4190-B1CC-487555E8A3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BE8D-6EDB-4399-9A40-B62174787A60}" type="datetimeFigureOut">
              <a:rPr lang="zh-CN" altLang="en-US" smtClean="0"/>
              <a:pPr/>
              <a:t>2019-11-18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2E2D-5264-4190-B1CC-487555E8A3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BE8D-6EDB-4399-9A40-B62174787A60}" type="datetimeFigureOut">
              <a:rPr lang="zh-CN" altLang="en-US" smtClean="0"/>
              <a:pPr/>
              <a:t>2019-11-18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2E2D-5264-4190-B1CC-487555E8A3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BE8D-6EDB-4399-9A40-B62174787A60}" type="datetimeFigureOut">
              <a:rPr lang="zh-CN" altLang="en-US" smtClean="0"/>
              <a:pPr/>
              <a:t>2019-11-18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2E2D-5264-4190-B1CC-487555E8A3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BE8D-6EDB-4399-9A40-B62174787A60}" type="datetimeFigureOut">
              <a:rPr lang="zh-CN" altLang="en-US" smtClean="0"/>
              <a:pPr/>
              <a:t>2019-11-18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2E2D-5264-4190-B1CC-487555E8A3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BE8D-6EDB-4399-9A40-B62174787A60}" type="datetimeFigureOut">
              <a:rPr lang="zh-CN" altLang="en-US" smtClean="0"/>
              <a:pPr/>
              <a:t>2019-11-18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2E2D-5264-4190-B1CC-487555E8A3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FBE8D-6EDB-4399-9A40-B62174787A60}" type="datetimeFigureOut">
              <a:rPr lang="zh-CN" altLang="en-US" smtClean="0"/>
              <a:pPr/>
              <a:t>2019-11-18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F2E2D-5264-4190-B1CC-487555E8A3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000" b="1" dirty="0" smtClean="0"/>
              <a:t>教育缴费体验报告</a:t>
            </a:r>
            <a:endParaRPr lang="zh-CN" altLang="en-US" sz="5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i="1" dirty="0" smtClean="0"/>
              <a:t>体验人：曾培恒</a:t>
            </a:r>
            <a:endParaRPr lang="zh-CN" altLang="en-US" sz="36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2.a) </a:t>
            </a:r>
            <a:r>
              <a:rPr lang="zh-CN" altLang="en-US" b="1" dirty="0" smtClean="0"/>
              <a:t>体验分析</a:t>
            </a:r>
            <a:r>
              <a:rPr lang="en-US" altLang="zh-CN" b="1" dirty="0" smtClean="0">
                <a:sym typeface="Wingdings" pitchFamily="2" charset="2"/>
              </a:rPr>
              <a:t></a:t>
            </a:r>
            <a:r>
              <a:rPr lang="zh-CN" altLang="en-US" b="1" dirty="0" smtClean="0"/>
              <a:t>学校管理后台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iii) </a:t>
            </a:r>
            <a:r>
              <a:rPr lang="zh-CN" altLang="en-US" b="1" dirty="0" smtClean="0">
                <a:sym typeface="Wingdings" pitchFamily="2" charset="2"/>
              </a:rPr>
              <a:t>缴费管理 </a:t>
            </a:r>
            <a:r>
              <a:rPr lang="en-US" altLang="zh-CN" b="1" dirty="0" smtClean="0">
                <a:sym typeface="Wingdings" pitchFamily="2" charset="2"/>
              </a:rPr>
              <a:t> </a:t>
            </a:r>
            <a:r>
              <a:rPr lang="zh-CN" altLang="en-US" b="1" dirty="0" smtClean="0">
                <a:sym typeface="Wingdings" pitchFamily="2" charset="2"/>
              </a:rPr>
              <a:t>缴费计划</a:t>
            </a:r>
            <a:endParaRPr lang="en-US" altLang="zh-CN" b="1" dirty="0" smtClean="0">
              <a:sym typeface="Wingdings" pitchFamily="2" charset="2"/>
            </a:endParaRPr>
          </a:p>
          <a:p>
            <a:pPr lvl="1"/>
            <a:r>
              <a:rPr lang="zh-CN" altLang="en-US" sz="2400" dirty="0" smtClean="0">
                <a:sym typeface="Wingdings" pitchFamily="2" charset="2"/>
              </a:rPr>
              <a:t>缴费学生：不该在这个步骤设立“导入学生”的选项</a:t>
            </a:r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714620"/>
            <a:ext cx="4802221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流程图: 过程 7"/>
          <p:cNvSpPr/>
          <p:nvPr/>
        </p:nvSpPr>
        <p:spPr>
          <a:xfrm>
            <a:off x="4357686" y="6143644"/>
            <a:ext cx="714380" cy="42862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2.a) </a:t>
            </a:r>
            <a:r>
              <a:rPr lang="zh-CN" altLang="en-US" b="1" dirty="0" smtClean="0"/>
              <a:t>体验分析</a:t>
            </a:r>
            <a:r>
              <a:rPr lang="en-US" altLang="zh-CN" b="1" dirty="0" smtClean="0">
                <a:sym typeface="Wingdings" pitchFamily="2" charset="2"/>
              </a:rPr>
              <a:t></a:t>
            </a:r>
            <a:r>
              <a:rPr lang="zh-CN" altLang="en-US" b="1" dirty="0" smtClean="0"/>
              <a:t>学校管理后台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iii) </a:t>
            </a:r>
            <a:r>
              <a:rPr lang="zh-CN" altLang="en-US" b="1" dirty="0" smtClean="0">
                <a:sym typeface="Wingdings" pitchFamily="2" charset="2"/>
              </a:rPr>
              <a:t>缴费管理 </a:t>
            </a:r>
            <a:r>
              <a:rPr lang="en-US" altLang="zh-CN" b="1" dirty="0" smtClean="0">
                <a:sym typeface="Wingdings" pitchFamily="2" charset="2"/>
              </a:rPr>
              <a:t> </a:t>
            </a:r>
            <a:r>
              <a:rPr lang="zh-CN" altLang="en-US" b="1" dirty="0" smtClean="0">
                <a:sym typeface="Wingdings" pitchFamily="2" charset="2"/>
              </a:rPr>
              <a:t>缴费计划</a:t>
            </a:r>
            <a:endParaRPr lang="en-US" altLang="zh-CN" b="1" dirty="0" smtClean="0">
              <a:sym typeface="Wingdings" pitchFamily="2" charset="2"/>
            </a:endParaRPr>
          </a:p>
          <a:p>
            <a:pPr lvl="1"/>
            <a:r>
              <a:rPr lang="zh-CN" altLang="en-US" dirty="0" smtClean="0"/>
              <a:t>缴费项目提示信息：应改为“请添加学生”，与“</a:t>
            </a:r>
            <a:r>
              <a:rPr lang="en-US" altLang="zh-CN" dirty="0" smtClean="0"/>
              <a:t>+ </a:t>
            </a:r>
            <a:r>
              <a:rPr lang="zh-CN" altLang="en-US" dirty="0" smtClean="0"/>
              <a:t>添加学生”按键吻合。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286124"/>
            <a:ext cx="5694629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4929198"/>
            <a:ext cx="5617101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2.a) </a:t>
            </a:r>
            <a:r>
              <a:rPr lang="zh-CN" altLang="en-US" b="1" dirty="0" smtClean="0"/>
              <a:t>体验分析</a:t>
            </a:r>
            <a:r>
              <a:rPr lang="en-US" altLang="zh-CN" b="1" dirty="0" smtClean="0">
                <a:sym typeface="Wingdings" pitchFamily="2" charset="2"/>
              </a:rPr>
              <a:t></a:t>
            </a:r>
            <a:r>
              <a:rPr lang="zh-CN" altLang="en-US" b="1" dirty="0" smtClean="0"/>
              <a:t>学校管理后台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iii) </a:t>
            </a:r>
            <a:r>
              <a:rPr lang="zh-CN" altLang="en-US" b="1" dirty="0" smtClean="0">
                <a:sym typeface="Wingdings" pitchFamily="2" charset="2"/>
              </a:rPr>
              <a:t>缴费管理 </a:t>
            </a:r>
            <a:r>
              <a:rPr lang="en-US" altLang="zh-CN" b="1" dirty="0" smtClean="0">
                <a:sym typeface="Wingdings" pitchFamily="2" charset="2"/>
              </a:rPr>
              <a:t> </a:t>
            </a:r>
            <a:r>
              <a:rPr lang="zh-CN" altLang="en-US" b="1" dirty="0" smtClean="0">
                <a:sym typeface="Wingdings" pitchFamily="2" charset="2"/>
              </a:rPr>
              <a:t>缴费账单</a:t>
            </a:r>
            <a:endParaRPr lang="en-US" altLang="zh-CN" b="1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问题：班级搜索没有把年级和班级分开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endParaRPr lang="en-US" altLang="zh-CN" dirty="0" smtClean="0">
              <a:sym typeface="Wingdings" pitchFamily="2" charset="2"/>
            </a:endParaRPr>
          </a:p>
          <a:p>
            <a:pPr lvl="1"/>
            <a:endParaRPr lang="en-US" altLang="zh-CN" b="1" dirty="0" smtClean="0">
              <a:sym typeface="Wingdings" pitchFamily="2" charset="2"/>
            </a:endParaRPr>
          </a:p>
          <a:p>
            <a:pPr lvl="1">
              <a:buNone/>
            </a:pPr>
            <a:endParaRPr lang="en-US" altLang="zh-CN" b="1" dirty="0" smtClean="0">
              <a:sym typeface="Wingdings" pitchFamily="2" charset="2"/>
            </a:endParaRPr>
          </a:p>
          <a:p>
            <a:r>
              <a:rPr lang="en-US" altLang="zh-CN" b="1" dirty="0" smtClean="0">
                <a:sym typeface="Wingdings" pitchFamily="2" charset="2"/>
              </a:rPr>
              <a:t>iv) </a:t>
            </a:r>
            <a:r>
              <a:rPr lang="zh-CN" altLang="en-US" b="1" dirty="0" smtClean="0">
                <a:sym typeface="Wingdings" pitchFamily="2" charset="2"/>
              </a:rPr>
              <a:t>缴费订单</a:t>
            </a:r>
            <a:endParaRPr lang="en-US" altLang="zh-CN" b="1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问题：班级搜索与缴费账单不一致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endParaRPr lang="en-US" altLang="zh-CN" dirty="0" smtClean="0">
              <a:sym typeface="Wingdings" pitchFamily="2" charset="2"/>
            </a:endParaRPr>
          </a:p>
          <a:p>
            <a:pPr lvl="1"/>
            <a:endParaRPr lang="en-US" altLang="zh-CN" dirty="0" smtClean="0">
              <a:sym typeface="Wingdings" pitchFamily="2" charset="2"/>
            </a:endParaRPr>
          </a:p>
          <a:p>
            <a:pPr lvl="1">
              <a:buNone/>
            </a:pPr>
            <a:endParaRPr lang="en-US" altLang="zh-CN" dirty="0" smtClean="0">
              <a:sym typeface="Wingdings" pitchFamily="2" charset="2"/>
            </a:endParaRPr>
          </a:p>
          <a:p>
            <a:pPr lvl="1"/>
            <a:endParaRPr lang="en-US" altLang="zh-CN" b="1" dirty="0" smtClean="0">
              <a:sym typeface="Wingdings" pitchFamily="2" charset="2"/>
            </a:endParaRPr>
          </a:p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786058"/>
            <a:ext cx="66865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流程图: 过程 4"/>
          <p:cNvSpPr/>
          <p:nvPr/>
        </p:nvSpPr>
        <p:spPr>
          <a:xfrm>
            <a:off x="1000100" y="3500438"/>
            <a:ext cx="2500330" cy="42862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5429264"/>
            <a:ext cx="54578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流程图: 过程 6"/>
          <p:cNvSpPr/>
          <p:nvPr/>
        </p:nvSpPr>
        <p:spPr>
          <a:xfrm>
            <a:off x="928662" y="6215082"/>
            <a:ext cx="3500462" cy="42862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2.b) </a:t>
            </a:r>
            <a:r>
              <a:rPr lang="zh-CN" altLang="en-US" b="1" dirty="0" smtClean="0"/>
              <a:t>体验分析</a:t>
            </a:r>
            <a:r>
              <a:rPr lang="en-US" altLang="zh-CN" b="1" dirty="0" smtClean="0">
                <a:sym typeface="Wingdings" pitchFamily="2" charset="2"/>
              </a:rPr>
              <a:t></a:t>
            </a:r>
            <a:r>
              <a:rPr lang="zh-CN" altLang="en-US" b="1" dirty="0" smtClean="0">
                <a:sym typeface="Wingdings" pitchFamily="2" charset="2"/>
              </a:rPr>
              <a:t>小程序 </a:t>
            </a:r>
            <a:r>
              <a:rPr lang="en-US" altLang="zh-CN" b="1" dirty="0" smtClean="0">
                <a:sym typeface="Wingdings" pitchFamily="2" charset="2"/>
              </a:rPr>
              <a:t>– </a:t>
            </a:r>
            <a:r>
              <a:rPr lang="zh-CN" altLang="en-US" b="1" dirty="0">
                <a:sym typeface="Wingdings" pitchFamily="2" charset="2"/>
              </a:rPr>
              <a:t>教师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757874" cy="4525963"/>
          </a:xfrm>
        </p:spPr>
        <p:txBody>
          <a:bodyPr/>
          <a:lstStyle/>
          <a:p>
            <a:r>
              <a:rPr lang="en-US" altLang="zh-CN" b="1" dirty="0" err="1" smtClean="0"/>
              <a:t>i</a:t>
            </a:r>
            <a:r>
              <a:rPr lang="en-US" altLang="zh-CN" b="1" dirty="0" smtClean="0"/>
              <a:t>) </a:t>
            </a:r>
            <a:r>
              <a:rPr lang="zh-CN" altLang="en-US" b="1" dirty="0" smtClean="0"/>
              <a:t>学生管理 </a:t>
            </a:r>
            <a:r>
              <a:rPr lang="en-US" altLang="zh-CN" b="1" dirty="0" smtClean="0">
                <a:sym typeface="Wingdings" pitchFamily="2" charset="2"/>
              </a:rPr>
              <a:t> </a:t>
            </a:r>
            <a:r>
              <a:rPr lang="zh-CN" altLang="en-US" b="1" dirty="0" smtClean="0">
                <a:sym typeface="Wingdings" pitchFamily="2" charset="2"/>
              </a:rPr>
              <a:t>学生信息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问题：教师可在无身份验证的情况下查看学生信息。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建议：教师在查看学生信息之前需要做身份验证，输入密码或者验证指纹。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3" y="1143024"/>
            <a:ext cx="2857488" cy="571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2.c) </a:t>
            </a:r>
            <a:r>
              <a:rPr lang="zh-CN" altLang="en-US" b="1" dirty="0" smtClean="0"/>
              <a:t>体验分析</a:t>
            </a:r>
            <a:r>
              <a:rPr lang="en-US" altLang="zh-CN" b="1" dirty="0" smtClean="0">
                <a:sym typeface="Wingdings" pitchFamily="2" charset="2"/>
              </a:rPr>
              <a:t></a:t>
            </a:r>
            <a:r>
              <a:rPr lang="zh-CN" altLang="en-US" b="1" dirty="0" smtClean="0">
                <a:sym typeface="Wingdings" pitchFamily="2" charset="2"/>
              </a:rPr>
              <a:t>小程序 </a:t>
            </a:r>
            <a:r>
              <a:rPr lang="en-US" altLang="zh-CN" b="1" dirty="0" smtClean="0">
                <a:sym typeface="Wingdings" pitchFamily="2" charset="2"/>
              </a:rPr>
              <a:t>– </a:t>
            </a:r>
            <a:r>
              <a:rPr lang="zh-CN" altLang="en-US" b="1" dirty="0">
                <a:sym typeface="Wingdings" pitchFamily="2" charset="2"/>
              </a:rPr>
              <a:t>家长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686436" cy="4525963"/>
          </a:xfrm>
        </p:spPr>
        <p:txBody>
          <a:bodyPr/>
          <a:lstStyle/>
          <a:p>
            <a:r>
              <a:rPr lang="en-US" altLang="zh-CN" b="1" dirty="0" err="1" smtClean="0"/>
              <a:t>i</a:t>
            </a:r>
            <a:r>
              <a:rPr lang="en-US" altLang="zh-CN" b="1" dirty="0" smtClean="0"/>
              <a:t>) </a:t>
            </a:r>
            <a:r>
              <a:rPr lang="zh-CN" altLang="en-US" b="1" dirty="0" smtClean="0"/>
              <a:t>学生列表 </a:t>
            </a:r>
            <a:r>
              <a:rPr lang="en-US" altLang="zh-CN" b="1" dirty="0" smtClean="0">
                <a:sym typeface="Wingdings" pitchFamily="2" charset="2"/>
              </a:rPr>
              <a:t> </a:t>
            </a:r>
            <a:r>
              <a:rPr lang="zh-CN" altLang="en-US" b="1" dirty="0" smtClean="0">
                <a:sym typeface="Wingdings" pitchFamily="2" charset="2"/>
              </a:rPr>
              <a:t>绑定学生</a:t>
            </a:r>
            <a:endParaRPr lang="en-US" altLang="zh-CN" b="1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问题：容易绑定别的学生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建议：需要提供更多的信息才能进行绑定，比如证件号和姓名。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1143024"/>
            <a:ext cx="2857488" cy="571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2.c) </a:t>
            </a:r>
            <a:r>
              <a:rPr lang="zh-CN" altLang="en-US" b="1" dirty="0" smtClean="0"/>
              <a:t>体验分析</a:t>
            </a:r>
            <a:r>
              <a:rPr lang="en-US" altLang="zh-CN" b="1" dirty="0" smtClean="0">
                <a:sym typeface="Wingdings" pitchFamily="2" charset="2"/>
              </a:rPr>
              <a:t></a:t>
            </a:r>
            <a:r>
              <a:rPr lang="zh-CN" altLang="en-US" b="1" dirty="0" smtClean="0">
                <a:sym typeface="Wingdings" pitchFamily="2" charset="2"/>
              </a:rPr>
              <a:t>小程序 </a:t>
            </a:r>
            <a:r>
              <a:rPr lang="en-US" altLang="zh-CN" b="1" dirty="0" smtClean="0">
                <a:sym typeface="Wingdings" pitchFamily="2" charset="2"/>
              </a:rPr>
              <a:t>– </a:t>
            </a:r>
            <a:r>
              <a:rPr lang="zh-CN" altLang="en-US" b="1" dirty="0" smtClean="0">
                <a:sym typeface="Wingdings" pitchFamily="2" charset="2"/>
              </a:rPr>
              <a:t>家长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757874" cy="4525963"/>
          </a:xfrm>
        </p:spPr>
        <p:txBody>
          <a:bodyPr/>
          <a:lstStyle/>
          <a:p>
            <a:r>
              <a:rPr lang="en-US" altLang="zh-CN" b="1" dirty="0" smtClean="0"/>
              <a:t>ii) </a:t>
            </a:r>
            <a:r>
              <a:rPr lang="zh-CN" altLang="en-US" b="1" dirty="0" smtClean="0"/>
              <a:t>缴费通知</a:t>
            </a:r>
            <a:endParaRPr lang="en-US" altLang="zh-CN" b="1" dirty="0" smtClean="0"/>
          </a:p>
          <a:p>
            <a:pPr lvl="1"/>
            <a:r>
              <a:rPr lang="zh-CN" altLang="en-US" dirty="0" smtClean="0">
                <a:sym typeface="Wingdings" pitchFamily="2" charset="2"/>
              </a:rPr>
              <a:t>问题：目前只能收到当下学生的缴费通知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建议：该家长所绑定的所有学生都应该收到相应的缴费通知，并且点击进入小程序后，自动切换到相应学生进行缴费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endParaRPr lang="en-US" altLang="zh-CN" dirty="0" smtClean="0">
              <a:sym typeface="Wingdings" pitchFamily="2" charset="2"/>
            </a:endParaRPr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3" y="1143024"/>
            <a:ext cx="2857488" cy="571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2.c) </a:t>
            </a:r>
            <a:r>
              <a:rPr lang="zh-CN" altLang="en-US" b="1" dirty="0" smtClean="0"/>
              <a:t>体验分析</a:t>
            </a:r>
            <a:r>
              <a:rPr lang="en-US" altLang="zh-CN" b="1" dirty="0" smtClean="0">
                <a:sym typeface="Wingdings" pitchFamily="2" charset="2"/>
              </a:rPr>
              <a:t></a:t>
            </a:r>
            <a:r>
              <a:rPr lang="zh-CN" altLang="en-US" b="1" dirty="0" smtClean="0">
                <a:sym typeface="Wingdings" pitchFamily="2" charset="2"/>
              </a:rPr>
              <a:t>小程序 </a:t>
            </a:r>
            <a:r>
              <a:rPr lang="en-US" altLang="zh-CN" b="1" dirty="0" smtClean="0">
                <a:sym typeface="Wingdings" pitchFamily="2" charset="2"/>
              </a:rPr>
              <a:t>– </a:t>
            </a:r>
            <a:r>
              <a:rPr lang="zh-CN" altLang="en-US" b="1" dirty="0" smtClean="0">
                <a:sym typeface="Wingdings" pitchFamily="2" charset="2"/>
              </a:rPr>
              <a:t>家长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829312" cy="4525963"/>
          </a:xfrm>
        </p:spPr>
        <p:txBody>
          <a:bodyPr/>
          <a:lstStyle/>
          <a:p>
            <a:r>
              <a:rPr lang="en-US" altLang="zh-CN" b="1" dirty="0" smtClean="0"/>
              <a:t>iii) </a:t>
            </a:r>
            <a:r>
              <a:rPr lang="zh-CN" altLang="en-US" b="1" dirty="0" smtClean="0"/>
              <a:t>缴费通知 </a:t>
            </a:r>
            <a:r>
              <a:rPr lang="en-US" altLang="zh-CN" b="1" dirty="0" smtClean="0">
                <a:sym typeface="Wingdings" pitchFamily="2" charset="2"/>
              </a:rPr>
              <a:t> </a:t>
            </a:r>
            <a:r>
              <a:rPr lang="zh-CN" altLang="en-US" b="1" dirty="0" smtClean="0">
                <a:sym typeface="Wingdings" pitchFamily="2" charset="2"/>
              </a:rPr>
              <a:t>缴费页面</a:t>
            </a:r>
            <a:endParaRPr lang="en-US" altLang="zh-CN" b="1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问题：通过通知进入缴费页面后，无法返回到上一级菜单。而且必须手动结束小程序进程才可以回到主菜单。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建议：在此页面设置返回到上一级、主菜单的入口。</a:t>
            </a:r>
            <a:endParaRPr lang="en-US" altLang="zh-CN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3" y="1143024"/>
            <a:ext cx="2857488" cy="571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2.c) </a:t>
            </a:r>
            <a:r>
              <a:rPr lang="zh-CN" altLang="en-US" b="1" dirty="0" smtClean="0"/>
              <a:t>体验分析</a:t>
            </a:r>
            <a:r>
              <a:rPr lang="en-US" altLang="zh-CN" b="1" dirty="0" smtClean="0">
                <a:sym typeface="Wingdings" pitchFamily="2" charset="2"/>
              </a:rPr>
              <a:t></a:t>
            </a:r>
            <a:r>
              <a:rPr lang="zh-CN" altLang="en-US" b="1" dirty="0" smtClean="0">
                <a:sym typeface="Wingdings" pitchFamily="2" charset="2"/>
              </a:rPr>
              <a:t>小程序 </a:t>
            </a:r>
            <a:r>
              <a:rPr lang="en-US" altLang="zh-CN" b="1" dirty="0" smtClean="0">
                <a:sym typeface="Wingdings" pitchFamily="2" charset="2"/>
              </a:rPr>
              <a:t>– </a:t>
            </a:r>
            <a:r>
              <a:rPr lang="zh-CN" altLang="en-US" b="1" dirty="0" smtClean="0">
                <a:sym typeface="Wingdings" pitchFamily="2" charset="2"/>
              </a:rPr>
              <a:t>家长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614998" cy="4525963"/>
          </a:xfrm>
        </p:spPr>
        <p:txBody>
          <a:bodyPr/>
          <a:lstStyle/>
          <a:p>
            <a:r>
              <a:rPr lang="en-US" altLang="zh-CN" b="1" dirty="0" smtClean="0"/>
              <a:t>iv) </a:t>
            </a:r>
            <a:r>
              <a:rPr lang="zh-CN" altLang="en-US" b="1" dirty="0" smtClean="0"/>
              <a:t>“我的”页面</a:t>
            </a:r>
            <a:endParaRPr lang="en-US" altLang="zh-CN" b="1" dirty="0" smtClean="0"/>
          </a:p>
          <a:p>
            <a:pPr lvl="1"/>
            <a:r>
              <a:rPr lang="zh-CN" altLang="en-US" dirty="0" smtClean="0">
                <a:sym typeface="Wingdings" pitchFamily="2" charset="2"/>
              </a:rPr>
              <a:t>问题：因为绝大部分家长不是教师，所以“切换到教师”选项显得突兀。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建议：可在右上角加一个齿轮的入口，点进去再显示“切换到教师”选项。</a:t>
            </a:r>
            <a:endParaRPr lang="en-US" altLang="zh-CN" dirty="0" smtClean="0">
              <a:sym typeface="Wingdings" pitchFamily="2" charset="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1143024"/>
            <a:ext cx="2857488" cy="571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缺角矩形 4"/>
          <p:cNvSpPr/>
          <p:nvPr/>
        </p:nvSpPr>
        <p:spPr>
          <a:xfrm>
            <a:off x="8786842" y="2285992"/>
            <a:ext cx="214314" cy="214314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0. </a:t>
            </a:r>
            <a:r>
              <a:rPr lang="zh-CN" altLang="en-US" b="1" dirty="0" smtClean="0"/>
              <a:t>目录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 smtClean="0"/>
              <a:t>体验概述</a:t>
            </a:r>
            <a:endParaRPr lang="en-US" altLang="zh-CN" b="1" dirty="0" smtClean="0"/>
          </a:p>
          <a:p>
            <a:pPr marL="914400" lvl="1" indent="-514350">
              <a:buFont typeface="+mj-lt"/>
              <a:buAutoNum type="alphaLcParenR"/>
            </a:pPr>
            <a:r>
              <a:rPr lang="zh-CN" altLang="en-US" sz="2400" dirty="0" smtClean="0"/>
              <a:t>体验环境</a:t>
            </a:r>
            <a:endParaRPr lang="en-US" altLang="zh-CN" sz="2400" dirty="0" smtClean="0"/>
          </a:p>
          <a:p>
            <a:pPr marL="914400" lvl="1" indent="-514350">
              <a:buFont typeface="+mj-lt"/>
              <a:buAutoNum type="alphaLcParenR"/>
            </a:pPr>
            <a:r>
              <a:rPr lang="zh-CN" altLang="en-US" sz="2400" dirty="0"/>
              <a:t>体验</a:t>
            </a:r>
            <a:r>
              <a:rPr lang="zh-CN" altLang="en-US" sz="2400" dirty="0" smtClean="0"/>
              <a:t>目的</a:t>
            </a:r>
            <a:endParaRPr lang="en-US" altLang="zh-CN" sz="2400" dirty="0" smtClean="0"/>
          </a:p>
          <a:p>
            <a:pPr marL="914400" lvl="1" indent="-514350">
              <a:buFont typeface="+mj-lt"/>
              <a:buAutoNum type="alphaLcParenR"/>
            </a:pPr>
            <a:r>
              <a:rPr lang="zh-CN" altLang="en-US" sz="2400" dirty="0" smtClean="0"/>
              <a:t>体验任务</a:t>
            </a:r>
            <a:endParaRPr lang="en-US" altLang="zh-CN" sz="2400" dirty="0" smtClean="0"/>
          </a:p>
          <a:p>
            <a:pPr marL="914400" lvl="1" indent="-514350">
              <a:buFont typeface="+mj-lt"/>
              <a:buAutoNum type="alphaLcParenR"/>
            </a:pPr>
            <a:r>
              <a:rPr lang="zh-CN" altLang="en-US" sz="2400" dirty="0"/>
              <a:t>体验维度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 smtClean="0"/>
              <a:t>体验分析</a:t>
            </a:r>
            <a:endParaRPr lang="en-US" altLang="zh-CN" b="1" dirty="0" smtClean="0"/>
          </a:p>
          <a:p>
            <a:pPr marL="914400" lvl="1" indent="-514350">
              <a:buFont typeface="+mj-lt"/>
              <a:buAutoNum type="alphaLcParenR"/>
            </a:pPr>
            <a:r>
              <a:rPr lang="zh-CN" altLang="en-US" sz="2400" dirty="0" smtClean="0"/>
              <a:t>学校管理后台</a:t>
            </a:r>
            <a:endParaRPr lang="en-US" altLang="zh-CN" sz="2400" dirty="0" smtClean="0"/>
          </a:p>
          <a:p>
            <a:pPr marL="914400" lvl="1" indent="-514350">
              <a:buFont typeface="+mj-lt"/>
              <a:buAutoNum type="alphaLcParenR"/>
            </a:pPr>
            <a:r>
              <a:rPr lang="zh-CN" altLang="en-US" sz="2400" dirty="0"/>
              <a:t>小</a:t>
            </a:r>
            <a:r>
              <a:rPr lang="zh-CN" altLang="en-US" sz="2400" dirty="0" smtClean="0"/>
              <a:t>程序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学校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教师</a:t>
            </a:r>
            <a:endParaRPr lang="en-US" altLang="zh-CN" sz="2400" dirty="0" smtClean="0"/>
          </a:p>
          <a:p>
            <a:pPr marL="914400" lvl="1" indent="-514350">
              <a:buFont typeface="+mj-lt"/>
              <a:buAutoNum type="alphaLcParenR"/>
            </a:pPr>
            <a:r>
              <a:rPr lang="zh-CN" altLang="en-US" sz="2400" dirty="0"/>
              <a:t>小</a:t>
            </a:r>
            <a:r>
              <a:rPr lang="zh-CN" altLang="en-US" sz="2400" dirty="0" smtClean="0"/>
              <a:t>程序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家长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体验概述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1.a) </a:t>
            </a:r>
            <a:r>
              <a:rPr lang="zh-CN" altLang="en-US" dirty="0" smtClean="0"/>
              <a:t>体验环境</a:t>
            </a:r>
            <a:endParaRPr lang="en-US" altLang="zh-CN" dirty="0" smtClean="0"/>
          </a:p>
          <a:p>
            <a:pPr lvl="1"/>
            <a:r>
              <a:rPr lang="zh-CN" altLang="en-US" dirty="0"/>
              <a:t>体验</a:t>
            </a:r>
            <a:r>
              <a:rPr lang="zh-CN" altLang="en-US" dirty="0" smtClean="0"/>
              <a:t>产品：学校管理后台，小程序（学校</a:t>
            </a:r>
            <a:r>
              <a:rPr lang="en-US" altLang="zh-CN" dirty="0" smtClean="0"/>
              <a:t>/</a:t>
            </a:r>
            <a:r>
              <a:rPr lang="zh-CN" altLang="en-US" dirty="0"/>
              <a:t>教师</a:t>
            </a:r>
            <a:r>
              <a:rPr lang="zh-CN" altLang="en-US" dirty="0" smtClean="0"/>
              <a:t>，家长）</a:t>
            </a:r>
            <a:endParaRPr lang="en-US" altLang="zh-CN" dirty="0" smtClean="0"/>
          </a:p>
          <a:p>
            <a:pPr lvl="1"/>
            <a:r>
              <a:rPr lang="zh-CN" altLang="en-US" dirty="0"/>
              <a:t>硬件</a:t>
            </a:r>
            <a:r>
              <a:rPr lang="zh-CN" altLang="en-US" dirty="0" smtClean="0"/>
              <a:t>设备：</a:t>
            </a:r>
            <a:r>
              <a:rPr lang="en-US" altLang="zh-CN" dirty="0" smtClean="0"/>
              <a:t>Google Pixel 3, </a:t>
            </a:r>
            <a:r>
              <a:rPr lang="zh-CN" altLang="en-US" dirty="0" smtClean="0"/>
              <a:t>台式电脑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操作系统：</a:t>
            </a:r>
            <a:r>
              <a:rPr lang="en-US" altLang="zh-CN" dirty="0" smtClean="0"/>
              <a:t>Android 10 (</a:t>
            </a:r>
            <a:r>
              <a:rPr lang="zh-CN" altLang="en-US" dirty="0" smtClean="0"/>
              <a:t>微信 </a:t>
            </a:r>
            <a:r>
              <a:rPr lang="en-US" altLang="zh-CN" dirty="0" smtClean="0"/>
              <a:t>7.0.5), Windows 7 (Chrome </a:t>
            </a:r>
            <a:r>
              <a:rPr lang="en-US" altLang="zh-CN" dirty="0"/>
              <a:t>78.0.3904.97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体验概述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1.b) </a:t>
            </a:r>
            <a:r>
              <a:rPr lang="zh-CN" altLang="en-US" dirty="0" smtClean="0"/>
              <a:t>体验目的：熟悉公司教育缴费产品及其各方面的功能，了解教育缴费业务流程。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1.c) </a:t>
            </a:r>
            <a:r>
              <a:rPr lang="zh-CN" altLang="en-US" smtClean="0"/>
              <a:t>体验任务：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2.a) </a:t>
            </a:r>
            <a:r>
              <a:rPr lang="zh-CN" altLang="en-US" b="1" dirty="0" smtClean="0"/>
              <a:t>体验分析</a:t>
            </a:r>
            <a:r>
              <a:rPr lang="en-US" altLang="zh-CN" b="1" dirty="0" smtClean="0">
                <a:sym typeface="Wingdings" pitchFamily="2" charset="2"/>
              </a:rPr>
              <a:t></a:t>
            </a:r>
            <a:r>
              <a:rPr lang="zh-CN" altLang="en-US" b="1" dirty="0" smtClean="0"/>
              <a:t>学校管理后台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b="1" dirty="0" smtClean="0">
                <a:sym typeface="Wingdings" pitchFamily="2" charset="2"/>
              </a:rPr>
              <a:t>学生管理 </a:t>
            </a:r>
            <a:r>
              <a:rPr lang="en-US" altLang="zh-CN" b="1" dirty="0" smtClean="0">
                <a:sym typeface="Wingdings" pitchFamily="2" charset="2"/>
              </a:rPr>
              <a:t> </a:t>
            </a:r>
            <a:r>
              <a:rPr lang="zh-CN" altLang="en-US" b="1" dirty="0" smtClean="0">
                <a:sym typeface="Wingdings" pitchFamily="2" charset="2"/>
              </a:rPr>
              <a:t>学生列表</a:t>
            </a:r>
            <a:endParaRPr lang="en-US" altLang="zh-CN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200" dirty="0" smtClean="0"/>
              <a:t>模板注释处不明确，应加入一句：“请从第</a:t>
            </a:r>
            <a:r>
              <a:rPr lang="en-US" altLang="zh-CN" sz="2200" dirty="0" smtClean="0"/>
              <a:t>4</a:t>
            </a:r>
            <a:r>
              <a:rPr lang="zh-CN" altLang="en-US" sz="2200" dirty="0" smtClean="0"/>
              <a:t>行开始填写”</a:t>
            </a:r>
            <a:endParaRPr lang="en-US" altLang="zh-CN" sz="2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200" dirty="0" smtClean="0"/>
              <a:t>学生信息导入模板：默认身份证号以单引号开头（</a:t>
            </a:r>
            <a:r>
              <a:rPr lang="zh-CN" altLang="en-US" sz="2200" u="sng" dirty="0" smtClean="0"/>
              <a:t>’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200" dirty="0" smtClean="0"/>
              <a:t>建议：如证件类型为身份证，可考虑核对生日日期与身份证号</a:t>
            </a:r>
            <a:endParaRPr lang="en-US" altLang="zh-CN" sz="2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000504"/>
            <a:ext cx="8409273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流程图: 过程 8"/>
          <p:cNvSpPr/>
          <p:nvPr/>
        </p:nvSpPr>
        <p:spPr>
          <a:xfrm>
            <a:off x="571472" y="5429264"/>
            <a:ext cx="3786214" cy="21431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6786578" y="5786454"/>
            <a:ext cx="1928826" cy="42862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手杖形箭头 11"/>
          <p:cNvSpPr/>
          <p:nvPr/>
        </p:nvSpPr>
        <p:spPr>
          <a:xfrm rot="5400000" flipV="1">
            <a:off x="-1107320" y="3679033"/>
            <a:ext cx="3286147" cy="64294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手杖形箭头 12"/>
          <p:cNvSpPr/>
          <p:nvPr/>
        </p:nvSpPr>
        <p:spPr>
          <a:xfrm rot="5400000">
            <a:off x="7143768" y="4286256"/>
            <a:ext cx="3286148" cy="42862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2.a) </a:t>
            </a:r>
            <a:r>
              <a:rPr lang="zh-CN" altLang="en-US" b="1" dirty="0" smtClean="0"/>
              <a:t>体验分析</a:t>
            </a:r>
            <a:r>
              <a:rPr lang="en-US" altLang="zh-CN" b="1" dirty="0" smtClean="0">
                <a:sym typeface="Wingdings" pitchFamily="2" charset="2"/>
              </a:rPr>
              <a:t></a:t>
            </a:r>
            <a:r>
              <a:rPr lang="zh-CN" altLang="en-US" b="1" dirty="0" smtClean="0"/>
              <a:t>学校管理后台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b="1" dirty="0" smtClean="0">
                <a:sym typeface="Wingdings" pitchFamily="2" charset="2"/>
              </a:rPr>
              <a:t>学生管理</a:t>
            </a:r>
            <a:r>
              <a:rPr lang="zh-CN" altLang="en-US" dirty="0" smtClean="0">
                <a:sym typeface="Wingdings" pitchFamily="2" charset="2"/>
              </a:rPr>
              <a:t> </a:t>
            </a:r>
            <a:r>
              <a:rPr lang="en-US" altLang="zh-CN" b="1" dirty="0" smtClean="0">
                <a:sym typeface="Wingdings" pitchFamily="2" charset="2"/>
              </a:rPr>
              <a:t>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b="1" dirty="0" smtClean="0">
                <a:sym typeface="Wingdings" pitchFamily="2" charset="2"/>
              </a:rPr>
              <a:t>学生列表</a:t>
            </a:r>
            <a:endParaRPr lang="en-US" altLang="zh-CN" b="1" dirty="0" smtClean="0"/>
          </a:p>
          <a:p>
            <a:pPr lvl="1"/>
            <a:r>
              <a:rPr lang="zh-CN" altLang="en-US" sz="2400" dirty="0" smtClean="0"/>
              <a:t>学生显示的顺序不明确：按年级、班级？证件号？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857496"/>
            <a:ext cx="70485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2.a) </a:t>
            </a:r>
            <a:r>
              <a:rPr lang="zh-CN" altLang="en-US" b="1" dirty="0" smtClean="0"/>
              <a:t>体验分析</a:t>
            </a:r>
            <a:r>
              <a:rPr lang="en-US" altLang="zh-CN" b="1" dirty="0" smtClean="0">
                <a:sym typeface="Wingdings" pitchFamily="2" charset="2"/>
              </a:rPr>
              <a:t></a:t>
            </a:r>
            <a:r>
              <a:rPr lang="zh-CN" altLang="en-US" b="1" dirty="0" smtClean="0"/>
              <a:t>学校管理后台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i</a:t>
            </a:r>
            <a:r>
              <a:rPr lang="en-US" altLang="zh-CN" b="1" dirty="0" smtClean="0"/>
              <a:t>)</a:t>
            </a:r>
            <a:r>
              <a:rPr lang="zh-CN" altLang="en-US" b="1" dirty="0" smtClean="0">
                <a:sym typeface="Wingdings" pitchFamily="2" charset="2"/>
              </a:rPr>
              <a:t>学生管理 </a:t>
            </a:r>
            <a:r>
              <a:rPr lang="en-US" altLang="zh-CN" b="1" dirty="0" smtClean="0">
                <a:sym typeface="Wingdings" pitchFamily="2" charset="2"/>
              </a:rPr>
              <a:t> </a:t>
            </a:r>
            <a:r>
              <a:rPr lang="zh-CN" altLang="en-US" b="1" dirty="0" smtClean="0">
                <a:sym typeface="Wingdings" pitchFamily="2" charset="2"/>
              </a:rPr>
              <a:t>学生列表</a:t>
            </a:r>
            <a:endParaRPr lang="en-US" altLang="zh-CN" b="1" dirty="0" smtClean="0"/>
          </a:p>
          <a:p>
            <a:pPr lvl="1"/>
            <a:r>
              <a:rPr lang="zh-CN" altLang="en-US" sz="2400" dirty="0"/>
              <a:t>调</a:t>
            </a:r>
            <a:r>
              <a:rPr lang="zh-CN" altLang="en-US" sz="2400" dirty="0" smtClean="0"/>
              <a:t>班：两个不一样年级、班级的同学，调往同一个年级和班级的实用性？</a:t>
            </a:r>
            <a:endParaRPr lang="zh-CN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933700"/>
            <a:ext cx="553402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2.a) </a:t>
            </a:r>
            <a:r>
              <a:rPr lang="zh-CN" altLang="en-US" b="1" dirty="0" smtClean="0"/>
              <a:t>体验分析</a:t>
            </a:r>
            <a:r>
              <a:rPr lang="en-US" altLang="zh-CN" b="1" dirty="0" smtClean="0">
                <a:sym typeface="Wingdings" pitchFamily="2" charset="2"/>
              </a:rPr>
              <a:t></a:t>
            </a:r>
            <a:r>
              <a:rPr lang="zh-CN" altLang="en-US" b="1" dirty="0" smtClean="0"/>
              <a:t>学校管理后台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ii) </a:t>
            </a:r>
            <a:r>
              <a:rPr lang="zh-CN" altLang="en-US" b="1" dirty="0" smtClean="0">
                <a:sym typeface="Wingdings" pitchFamily="2" charset="2"/>
              </a:rPr>
              <a:t>学生管理 </a:t>
            </a:r>
            <a:r>
              <a:rPr lang="en-US" altLang="zh-CN" b="1" dirty="0" smtClean="0">
                <a:sym typeface="Wingdings" pitchFamily="2" charset="2"/>
              </a:rPr>
              <a:t> </a:t>
            </a:r>
            <a:r>
              <a:rPr lang="zh-CN" altLang="en-US" b="1" dirty="0" smtClean="0">
                <a:sym typeface="Wingdings" pitchFamily="2" charset="2"/>
              </a:rPr>
              <a:t>班级管理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升学规则调整、保存后，需要手动刷新网页才能显示调整后的顺序。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6188" y="3286124"/>
            <a:ext cx="2987774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2.a) </a:t>
            </a:r>
            <a:r>
              <a:rPr lang="zh-CN" altLang="en-US" b="1" dirty="0" smtClean="0"/>
              <a:t>体验分析</a:t>
            </a:r>
            <a:r>
              <a:rPr lang="en-US" altLang="zh-CN" b="1" dirty="0" smtClean="0">
                <a:sym typeface="Wingdings" pitchFamily="2" charset="2"/>
              </a:rPr>
              <a:t></a:t>
            </a:r>
            <a:r>
              <a:rPr lang="zh-CN" altLang="en-US" b="1" dirty="0" smtClean="0"/>
              <a:t>学校管理后台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iii) </a:t>
            </a:r>
            <a:r>
              <a:rPr lang="zh-CN" altLang="en-US" b="1" dirty="0" smtClean="0">
                <a:sym typeface="Wingdings" pitchFamily="2" charset="2"/>
              </a:rPr>
              <a:t>缴费管理 </a:t>
            </a:r>
            <a:r>
              <a:rPr lang="en-US" altLang="zh-CN" b="1" dirty="0" smtClean="0">
                <a:sym typeface="Wingdings" pitchFamily="2" charset="2"/>
              </a:rPr>
              <a:t> </a:t>
            </a:r>
            <a:r>
              <a:rPr lang="zh-CN" altLang="en-US" b="1" dirty="0" smtClean="0">
                <a:sym typeface="Wingdings" pitchFamily="2" charset="2"/>
              </a:rPr>
              <a:t>缴费计划</a:t>
            </a:r>
            <a:endParaRPr lang="en-US" altLang="zh-CN" b="1" dirty="0" smtClean="0">
              <a:sym typeface="Wingdings" pitchFamily="2" charset="2"/>
            </a:endParaRPr>
          </a:p>
          <a:p>
            <a:pPr lvl="1"/>
            <a:r>
              <a:rPr lang="zh-CN" altLang="en-US" sz="2400" dirty="0"/>
              <a:t>选</a:t>
            </a:r>
            <a:r>
              <a:rPr lang="zh-CN" altLang="en-US" sz="2400" dirty="0" smtClean="0"/>
              <a:t>缴默认选中：建议默认“关闭”</a:t>
            </a:r>
            <a:endParaRPr lang="zh-CN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714620"/>
            <a:ext cx="4802221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流程图: 过程 5"/>
          <p:cNvSpPr/>
          <p:nvPr/>
        </p:nvSpPr>
        <p:spPr>
          <a:xfrm>
            <a:off x="3857620" y="5000636"/>
            <a:ext cx="714380" cy="42862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3712</TotalTime>
  <Words>652</Words>
  <Application>Microsoft Office PowerPoint</Application>
  <PresentationFormat>全屏显示(4:3)</PresentationFormat>
  <Paragraphs>76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教育缴费体验报告</vt:lpstr>
      <vt:lpstr>0. 目录</vt:lpstr>
      <vt:lpstr>1. 体验概述</vt:lpstr>
      <vt:lpstr>1. 体验概述</vt:lpstr>
      <vt:lpstr>2.a) 体验分析学校管理后台 </vt:lpstr>
      <vt:lpstr>2.a) 体验分析学校管理后台 </vt:lpstr>
      <vt:lpstr>2.a) 体验分析学校管理后台 </vt:lpstr>
      <vt:lpstr>2.a) 体验分析学校管理后台 </vt:lpstr>
      <vt:lpstr>2.a) 体验分析学校管理后台 </vt:lpstr>
      <vt:lpstr>2.a) 体验分析学校管理后台 </vt:lpstr>
      <vt:lpstr>2.a) 体验分析学校管理后台 </vt:lpstr>
      <vt:lpstr>2.a) 体验分析学校管理后台 </vt:lpstr>
      <vt:lpstr>2.b) 体验分析小程序 – 教师</vt:lpstr>
      <vt:lpstr>2.c) 体验分析小程序 – 家长</vt:lpstr>
      <vt:lpstr>2.c) 体验分析小程序 – 家长</vt:lpstr>
      <vt:lpstr>2.c) 体验分析小程序 – 家长</vt:lpstr>
      <vt:lpstr>2.c) 体验分析小程序 – 家长</vt:lpstr>
    </vt:vector>
  </TitlesOfParts>
  <Company>SNSSHOP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教育缴费体验报告</dc:title>
  <dc:creator>peihengzeng</dc:creator>
  <cp:lastModifiedBy>peihengzeng</cp:lastModifiedBy>
  <cp:revision>85</cp:revision>
  <dcterms:created xsi:type="dcterms:W3CDTF">2019-11-11T02:14:50Z</dcterms:created>
  <dcterms:modified xsi:type="dcterms:W3CDTF">2019-11-19T06:42:39Z</dcterms:modified>
</cp:coreProperties>
</file>