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4"/>
  </p:notesMasterIdLst>
  <p:sldIdLst>
    <p:sldId id="836" r:id="rId2"/>
    <p:sldId id="961" r:id="rId3"/>
    <p:sldId id="963" r:id="rId4"/>
    <p:sldId id="1063" r:id="rId5"/>
    <p:sldId id="987" r:id="rId6"/>
    <p:sldId id="1064" r:id="rId7"/>
    <p:sldId id="1050" r:id="rId8"/>
    <p:sldId id="1052" r:id="rId9"/>
    <p:sldId id="1069" r:id="rId10"/>
    <p:sldId id="1065" r:id="rId11"/>
    <p:sldId id="1066" r:id="rId12"/>
    <p:sldId id="992" r:id="rId13"/>
    <p:sldId id="1024" r:id="rId14"/>
    <p:sldId id="993" r:id="rId15"/>
    <p:sldId id="995" r:id="rId16"/>
    <p:sldId id="1026" r:id="rId17"/>
    <p:sldId id="1057" r:id="rId18"/>
    <p:sldId id="1038" r:id="rId19"/>
    <p:sldId id="1070" r:id="rId20"/>
    <p:sldId id="1071" r:id="rId21"/>
    <p:sldId id="1072" r:id="rId22"/>
    <p:sldId id="986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pos="4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F06"/>
    <a:srgbClr val="00FF00"/>
    <a:srgbClr val="13313E"/>
    <a:srgbClr val="F2F2F2"/>
    <a:srgbClr val="3D97AE"/>
    <a:srgbClr val="F2D9D2"/>
    <a:srgbClr val="0075BF"/>
    <a:srgbClr val="034EA2"/>
    <a:srgbClr val="0087CD"/>
    <a:srgbClr val="DB2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93329" autoAdjust="0"/>
  </p:normalViewPr>
  <p:slideViewPr>
    <p:cSldViewPr>
      <p:cViewPr varScale="1">
        <p:scale>
          <a:sx n="82" d="100"/>
          <a:sy n="82" d="100"/>
        </p:scale>
        <p:origin x="84" y="1680"/>
      </p:cViewPr>
      <p:guideLst>
        <p:guide orient="horz" pos="713"/>
        <p:guide pos="43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/>
                <a:ea typeface="微软雅黑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/>
                <a:ea typeface="微软雅黑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2019-11-27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/>
                <a:ea typeface="微软雅黑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/>
                <a:ea typeface="微软雅黑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微软雅黑"/>
        <a:ea typeface="微软雅黑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微软雅黑"/>
        <a:ea typeface="微软雅黑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微软雅黑"/>
        <a:ea typeface="微软雅黑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微软雅黑"/>
        <a:ea typeface="微软雅黑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微软雅黑"/>
        <a:ea typeface="微软雅黑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2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88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9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93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24EA-D88B-4DB6-A454-EECCD39A6DB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59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46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0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0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24EA-D88B-4DB6-A454-EECCD39A6DB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59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62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62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8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6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6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4509D-BEB1-46BE-BA4E-82A12FF6F9B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6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0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2019-11-27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latin typeface="微软雅黑"/>
                <a:ea typeface="微软雅黑"/>
                <a:cs typeface="微软雅黑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latin typeface="微软雅黑"/>
                <a:ea typeface="微软雅黑"/>
                <a:cs typeface="微软雅黑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51520" y="267494"/>
            <a:ext cx="8229600" cy="549245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2019-11-27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08304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614665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7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8" name="矩形 7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latin typeface="微软雅黑"/>
                <a:ea typeface="微软雅黑"/>
                <a:cs typeface="微软雅黑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latin typeface="微软雅黑"/>
                <a:ea typeface="微软雅黑"/>
                <a:cs typeface="微软雅黑"/>
                <a:sym typeface="+mn-lt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255630" y="370296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2019-11-27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5" r:id="rId2"/>
    <p:sldLayoutId id="2147483670" r:id="rId3"/>
    <p:sldLayoutId id="2147483668" r:id="rId4"/>
    <p:sldLayoutId id="2147483669" r:id="rId5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/>
          <a:ea typeface="微软雅黑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642910" y="1214428"/>
            <a:ext cx="6050580" cy="12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cs typeface="微软雅黑"/>
              </a:rPr>
              <a:t>深圳市中加学校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cs typeface="微软雅黑"/>
            </a:endParaRPr>
          </a:p>
          <a:p>
            <a:pPr>
              <a:buNone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cs typeface="微软雅黑"/>
              </a:rPr>
              <a:t>校园一卡通方案介绍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86248" y="1285866"/>
            <a:ext cx="4015023" cy="654015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统一管理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内部人员的照片、个人密码、及其他个人信息的综合管理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6248" y="1972552"/>
            <a:ext cx="4208637" cy="654015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自动验证与识别</a:t>
            </a:r>
          </a:p>
          <a:p>
            <a:pPr marL="171450" lvl="0" indent="-171450">
              <a:buFont typeface="Arial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能自动验证、鉴别出入人员的身份，完成人员的出入控制，限制无关人员的进入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43880" y="2728188"/>
            <a:ext cx="4184127" cy="654015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设备管理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  <a:p>
            <a:pPr marL="171450" lvl="0" indent="-171450">
              <a:buFont typeface="Arial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可设置门禁设备的基本参数，如门禁控制器编号、门禁感应器名称、时间等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857224" y="1428742"/>
            <a:ext cx="2506016" cy="2505110"/>
            <a:chOff x="2601227" y="2771221"/>
            <a:chExt cx="2241550" cy="2241550"/>
          </a:xfrm>
        </p:grpSpPr>
        <p:sp>
          <p:nvSpPr>
            <p:cNvPr id="13" name="Freeform 22"/>
            <p:cNvSpPr/>
            <p:nvPr/>
          </p:nvSpPr>
          <p:spPr bwMode="auto">
            <a:xfrm>
              <a:off x="3774389" y="2771221"/>
              <a:ext cx="1068388" cy="1281113"/>
            </a:xfrm>
            <a:custGeom>
              <a:avLst/>
              <a:gdLst>
                <a:gd name="T0" fmla="*/ 0 w 285"/>
                <a:gd name="T1" fmla="*/ 0 h 342"/>
                <a:gd name="T2" fmla="*/ 0 w 285"/>
                <a:gd name="T3" fmla="*/ 68 h 342"/>
                <a:gd name="T4" fmla="*/ 52 w 285"/>
                <a:gd name="T5" fmla="*/ 143 h 342"/>
                <a:gd name="T6" fmla="*/ 0 w 285"/>
                <a:gd name="T7" fmla="*/ 217 h 342"/>
                <a:gd name="T8" fmla="*/ 0 w 285"/>
                <a:gd name="T9" fmla="*/ 285 h 342"/>
                <a:gd name="T10" fmla="*/ 86 w 285"/>
                <a:gd name="T11" fmla="*/ 285 h 342"/>
                <a:gd name="T12" fmla="*/ 142 w 285"/>
                <a:gd name="T13" fmla="*/ 342 h 342"/>
                <a:gd name="T14" fmla="*/ 199 w 285"/>
                <a:gd name="T15" fmla="*/ 285 h 342"/>
                <a:gd name="T16" fmla="*/ 285 w 285"/>
                <a:gd name="T17" fmla="*/ 285 h 342"/>
                <a:gd name="T18" fmla="*/ 285 w 285"/>
                <a:gd name="T19" fmla="*/ 0 h 342"/>
                <a:gd name="T20" fmla="*/ 0 w 285"/>
                <a:gd name="T21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42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0" y="79"/>
                    <a:pt x="52" y="108"/>
                    <a:pt x="52" y="143"/>
                  </a:cubicBezTo>
                  <a:cubicBezTo>
                    <a:pt x="52" y="177"/>
                    <a:pt x="30" y="206"/>
                    <a:pt x="0" y="21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86" y="285"/>
                    <a:pt x="86" y="285"/>
                    <a:pt x="86" y="285"/>
                  </a:cubicBezTo>
                  <a:cubicBezTo>
                    <a:pt x="86" y="316"/>
                    <a:pt x="111" y="342"/>
                    <a:pt x="142" y="342"/>
                  </a:cubicBezTo>
                  <a:cubicBezTo>
                    <a:pt x="173" y="342"/>
                    <a:pt x="199" y="316"/>
                    <a:pt x="199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3561664" y="3944384"/>
              <a:ext cx="1281113" cy="1068387"/>
            </a:xfrm>
            <a:custGeom>
              <a:avLst/>
              <a:gdLst>
                <a:gd name="T0" fmla="*/ 274 w 342"/>
                <a:gd name="T1" fmla="*/ 0 h 285"/>
                <a:gd name="T2" fmla="*/ 199 w 342"/>
                <a:gd name="T3" fmla="*/ 52 h 285"/>
                <a:gd name="T4" fmla="*/ 124 w 342"/>
                <a:gd name="T5" fmla="*/ 0 h 285"/>
                <a:gd name="T6" fmla="*/ 57 w 342"/>
                <a:gd name="T7" fmla="*/ 0 h 285"/>
                <a:gd name="T8" fmla="*/ 57 w 342"/>
                <a:gd name="T9" fmla="*/ 86 h 285"/>
                <a:gd name="T10" fmla="*/ 0 w 342"/>
                <a:gd name="T11" fmla="*/ 142 h 285"/>
                <a:gd name="T12" fmla="*/ 57 w 342"/>
                <a:gd name="T13" fmla="*/ 199 h 285"/>
                <a:gd name="T14" fmla="*/ 57 w 342"/>
                <a:gd name="T15" fmla="*/ 285 h 285"/>
                <a:gd name="T16" fmla="*/ 342 w 342"/>
                <a:gd name="T17" fmla="*/ 285 h 285"/>
                <a:gd name="T18" fmla="*/ 342 w 342"/>
                <a:gd name="T19" fmla="*/ 0 h 285"/>
                <a:gd name="T20" fmla="*/ 274 w 342"/>
                <a:gd name="T2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285">
                  <a:moveTo>
                    <a:pt x="274" y="0"/>
                  </a:moveTo>
                  <a:cubicBezTo>
                    <a:pt x="263" y="30"/>
                    <a:pt x="234" y="52"/>
                    <a:pt x="199" y="52"/>
                  </a:cubicBezTo>
                  <a:cubicBezTo>
                    <a:pt x="165" y="52"/>
                    <a:pt x="136" y="30"/>
                    <a:pt x="12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25" y="86"/>
                    <a:pt x="0" y="111"/>
                    <a:pt x="0" y="142"/>
                  </a:cubicBezTo>
                  <a:cubicBezTo>
                    <a:pt x="0" y="173"/>
                    <a:pt x="25" y="199"/>
                    <a:pt x="57" y="199"/>
                  </a:cubicBezTo>
                  <a:cubicBezTo>
                    <a:pt x="57" y="285"/>
                    <a:pt x="57" y="285"/>
                    <a:pt x="57" y="285"/>
                  </a:cubicBezTo>
                  <a:cubicBezTo>
                    <a:pt x="342" y="285"/>
                    <a:pt x="342" y="285"/>
                    <a:pt x="342" y="285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601227" y="3730071"/>
              <a:ext cx="1068387" cy="1282700"/>
            </a:xfrm>
            <a:custGeom>
              <a:avLst/>
              <a:gdLst>
                <a:gd name="T0" fmla="*/ 285 w 285"/>
                <a:gd name="T1" fmla="*/ 124 h 342"/>
                <a:gd name="T2" fmla="*/ 285 w 285"/>
                <a:gd name="T3" fmla="*/ 57 h 342"/>
                <a:gd name="T4" fmla="*/ 199 w 285"/>
                <a:gd name="T5" fmla="*/ 57 h 342"/>
                <a:gd name="T6" fmla="*/ 142 w 285"/>
                <a:gd name="T7" fmla="*/ 0 h 342"/>
                <a:gd name="T8" fmla="*/ 86 w 285"/>
                <a:gd name="T9" fmla="*/ 57 h 342"/>
                <a:gd name="T10" fmla="*/ 0 w 285"/>
                <a:gd name="T11" fmla="*/ 57 h 342"/>
                <a:gd name="T12" fmla="*/ 0 w 285"/>
                <a:gd name="T13" fmla="*/ 342 h 342"/>
                <a:gd name="T14" fmla="*/ 285 w 285"/>
                <a:gd name="T15" fmla="*/ 342 h 342"/>
                <a:gd name="T16" fmla="*/ 285 w 285"/>
                <a:gd name="T17" fmla="*/ 274 h 342"/>
                <a:gd name="T18" fmla="*/ 233 w 285"/>
                <a:gd name="T19" fmla="*/ 199 h 342"/>
                <a:gd name="T20" fmla="*/ 285 w 285"/>
                <a:gd name="T21" fmla="*/ 1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42">
                  <a:moveTo>
                    <a:pt x="285" y="124"/>
                  </a:moveTo>
                  <a:cubicBezTo>
                    <a:pt x="285" y="57"/>
                    <a:pt x="285" y="57"/>
                    <a:pt x="285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99" y="25"/>
                    <a:pt x="174" y="0"/>
                    <a:pt x="142" y="0"/>
                  </a:cubicBezTo>
                  <a:cubicBezTo>
                    <a:pt x="111" y="0"/>
                    <a:pt x="86" y="25"/>
                    <a:pt x="86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285" y="342"/>
                    <a:pt x="285" y="342"/>
                    <a:pt x="285" y="342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55" y="263"/>
                    <a:pt x="233" y="234"/>
                    <a:pt x="233" y="199"/>
                  </a:cubicBezTo>
                  <a:cubicBezTo>
                    <a:pt x="233" y="165"/>
                    <a:pt x="255" y="136"/>
                    <a:pt x="285" y="124"/>
                  </a:cubicBezTo>
                  <a:close/>
                </a:path>
              </a:pathLst>
            </a:custGeom>
            <a:solidFill>
              <a:schemeClr val="accent4"/>
            </a:solidFill>
            <a:ln w="6350"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601227" y="2771221"/>
              <a:ext cx="1277937" cy="1068388"/>
            </a:xfrm>
            <a:custGeom>
              <a:avLst/>
              <a:gdLst>
                <a:gd name="T0" fmla="*/ 217 w 341"/>
                <a:gd name="T1" fmla="*/ 285 h 285"/>
                <a:gd name="T2" fmla="*/ 285 w 341"/>
                <a:gd name="T3" fmla="*/ 285 h 285"/>
                <a:gd name="T4" fmla="*/ 285 w 341"/>
                <a:gd name="T5" fmla="*/ 199 h 285"/>
                <a:gd name="T6" fmla="*/ 341 w 341"/>
                <a:gd name="T7" fmla="*/ 143 h 285"/>
                <a:gd name="T8" fmla="*/ 285 w 341"/>
                <a:gd name="T9" fmla="*/ 86 h 285"/>
                <a:gd name="T10" fmla="*/ 285 w 341"/>
                <a:gd name="T11" fmla="*/ 0 h 285"/>
                <a:gd name="T12" fmla="*/ 0 w 341"/>
                <a:gd name="T13" fmla="*/ 0 h 285"/>
                <a:gd name="T14" fmla="*/ 0 w 341"/>
                <a:gd name="T15" fmla="*/ 285 h 285"/>
                <a:gd name="T16" fmla="*/ 68 w 341"/>
                <a:gd name="T17" fmla="*/ 285 h 285"/>
                <a:gd name="T18" fmla="*/ 142 w 341"/>
                <a:gd name="T19" fmla="*/ 233 h 285"/>
                <a:gd name="T20" fmla="*/ 217 w 341"/>
                <a:gd name="T2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285">
                  <a:moveTo>
                    <a:pt x="217" y="285"/>
                  </a:moveTo>
                  <a:cubicBezTo>
                    <a:pt x="285" y="285"/>
                    <a:pt x="285" y="285"/>
                    <a:pt x="285" y="285"/>
                  </a:cubicBezTo>
                  <a:cubicBezTo>
                    <a:pt x="285" y="199"/>
                    <a:pt x="285" y="199"/>
                    <a:pt x="285" y="199"/>
                  </a:cubicBezTo>
                  <a:cubicBezTo>
                    <a:pt x="316" y="199"/>
                    <a:pt x="341" y="174"/>
                    <a:pt x="341" y="143"/>
                  </a:cubicBezTo>
                  <a:cubicBezTo>
                    <a:pt x="341" y="111"/>
                    <a:pt x="316" y="86"/>
                    <a:pt x="285" y="86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68" y="285"/>
                    <a:pt x="68" y="285"/>
                    <a:pt x="68" y="285"/>
                  </a:cubicBezTo>
                  <a:cubicBezTo>
                    <a:pt x="79" y="255"/>
                    <a:pt x="108" y="233"/>
                    <a:pt x="142" y="233"/>
                  </a:cubicBezTo>
                  <a:cubicBezTo>
                    <a:pt x="177" y="233"/>
                    <a:pt x="206" y="255"/>
                    <a:pt x="217" y="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17207" y="3025563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/>
                  <a:ea typeface="微软雅黑"/>
                </a:rPr>
                <a:t>01</a:t>
              </a:r>
              <a:endParaRPr lang="zh-CN" altLang="en-US" sz="2400" b="1" dirty="0">
                <a:latin typeface="微软雅黑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50646" y="3031135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17206" y="4253494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93626" y="4253494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/>
                  <a:ea typeface="微软雅黑"/>
                </a:rPr>
                <a:t>04</a:t>
              </a:r>
              <a:endParaRPr lang="zh-CN" altLang="en-US" sz="2400" b="1" dirty="0">
                <a:latin typeface="微软雅黑"/>
                <a:ea typeface="微软雅黑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.1 </a:t>
            </a:r>
            <a:r>
              <a:rPr lang="zh-TW" altLang="en-US" dirty="0"/>
              <a:t>门禁</a:t>
            </a:r>
            <a:endParaRPr lang="zh-CN" altLang="en-US" dirty="0"/>
          </a:p>
        </p:txBody>
      </p:sp>
      <p:sp>
        <p:nvSpPr>
          <p:cNvPr id="21" name="文本框 6"/>
          <p:cNvSpPr txBox="1"/>
          <p:nvPr/>
        </p:nvSpPr>
        <p:spPr>
          <a:xfrm>
            <a:off x="4243880" y="3442568"/>
            <a:ext cx="4208637" cy="838681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统计能力</a:t>
            </a:r>
          </a:p>
          <a:p>
            <a:pPr marL="171450" lvl="0" indent="-171450">
              <a:buFont typeface="Arial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可查询和打印某一日期段的刷卡信息、可根据日、月、自定义时间段的统计打印刷卡统计表、可查询和打印任何日期段的所有门禁刷卡信息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736954"/>
      </p:ext>
    </p:extLst>
  </p:cSld>
  <p:clrMapOvr>
    <a:masterClrMapping/>
  </p:clrMapOvr>
  <p:transition spd="med" advClick="0" advTm="1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592" y="1465723"/>
            <a:ext cx="4015023" cy="838681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排班设定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主要是与排班有关参数的设置，也是考勤最重要的参数之一，包括基本班次、排班分组、排班规律、建立和维护排班表、批次调班、加班控制及加班条等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2351523"/>
            <a:ext cx="4208637" cy="654015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假期设定</a:t>
            </a:r>
          </a:p>
          <a:p>
            <a:pPr marL="171450" lvl="0" indent="-171450">
              <a:buFont typeface="Arial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主要是与假期有关参数的设置，如周休日、节假日、请假条、出差条等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7224" y="3071816"/>
            <a:ext cx="4184127" cy="654015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信息查询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  <a:p>
            <a:pPr marL="171450" lvl="0" indent="-171450">
              <a:buFont typeface="Arial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可查询和打印某一日期段、条件的信息，如查询信息报表可按师生编码、日期、设备、编码等自由排序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5093721" y="1661305"/>
            <a:ext cx="2506016" cy="2505110"/>
            <a:chOff x="2601227" y="2771221"/>
            <a:chExt cx="2241550" cy="2241550"/>
          </a:xfrm>
        </p:grpSpPr>
        <p:sp>
          <p:nvSpPr>
            <p:cNvPr id="13" name="Freeform 22"/>
            <p:cNvSpPr/>
            <p:nvPr/>
          </p:nvSpPr>
          <p:spPr bwMode="auto">
            <a:xfrm>
              <a:off x="3774389" y="2771221"/>
              <a:ext cx="1068388" cy="1281113"/>
            </a:xfrm>
            <a:custGeom>
              <a:avLst/>
              <a:gdLst>
                <a:gd name="T0" fmla="*/ 0 w 285"/>
                <a:gd name="T1" fmla="*/ 0 h 342"/>
                <a:gd name="T2" fmla="*/ 0 w 285"/>
                <a:gd name="T3" fmla="*/ 68 h 342"/>
                <a:gd name="T4" fmla="*/ 52 w 285"/>
                <a:gd name="T5" fmla="*/ 143 h 342"/>
                <a:gd name="T6" fmla="*/ 0 w 285"/>
                <a:gd name="T7" fmla="*/ 217 h 342"/>
                <a:gd name="T8" fmla="*/ 0 w 285"/>
                <a:gd name="T9" fmla="*/ 285 h 342"/>
                <a:gd name="T10" fmla="*/ 86 w 285"/>
                <a:gd name="T11" fmla="*/ 285 h 342"/>
                <a:gd name="T12" fmla="*/ 142 w 285"/>
                <a:gd name="T13" fmla="*/ 342 h 342"/>
                <a:gd name="T14" fmla="*/ 199 w 285"/>
                <a:gd name="T15" fmla="*/ 285 h 342"/>
                <a:gd name="T16" fmla="*/ 285 w 285"/>
                <a:gd name="T17" fmla="*/ 285 h 342"/>
                <a:gd name="T18" fmla="*/ 285 w 285"/>
                <a:gd name="T19" fmla="*/ 0 h 342"/>
                <a:gd name="T20" fmla="*/ 0 w 285"/>
                <a:gd name="T21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42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0" y="79"/>
                    <a:pt x="52" y="108"/>
                    <a:pt x="52" y="143"/>
                  </a:cubicBezTo>
                  <a:cubicBezTo>
                    <a:pt x="52" y="177"/>
                    <a:pt x="30" y="206"/>
                    <a:pt x="0" y="21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86" y="285"/>
                    <a:pt x="86" y="285"/>
                    <a:pt x="86" y="285"/>
                  </a:cubicBezTo>
                  <a:cubicBezTo>
                    <a:pt x="86" y="316"/>
                    <a:pt x="111" y="342"/>
                    <a:pt x="142" y="342"/>
                  </a:cubicBezTo>
                  <a:cubicBezTo>
                    <a:pt x="173" y="342"/>
                    <a:pt x="199" y="316"/>
                    <a:pt x="199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3561664" y="3944384"/>
              <a:ext cx="1281113" cy="1068387"/>
            </a:xfrm>
            <a:custGeom>
              <a:avLst/>
              <a:gdLst>
                <a:gd name="T0" fmla="*/ 274 w 342"/>
                <a:gd name="T1" fmla="*/ 0 h 285"/>
                <a:gd name="T2" fmla="*/ 199 w 342"/>
                <a:gd name="T3" fmla="*/ 52 h 285"/>
                <a:gd name="T4" fmla="*/ 124 w 342"/>
                <a:gd name="T5" fmla="*/ 0 h 285"/>
                <a:gd name="T6" fmla="*/ 57 w 342"/>
                <a:gd name="T7" fmla="*/ 0 h 285"/>
                <a:gd name="T8" fmla="*/ 57 w 342"/>
                <a:gd name="T9" fmla="*/ 86 h 285"/>
                <a:gd name="T10" fmla="*/ 0 w 342"/>
                <a:gd name="T11" fmla="*/ 142 h 285"/>
                <a:gd name="T12" fmla="*/ 57 w 342"/>
                <a:gd name="T13" fmla="*/ 199 h 285"/>
                <a:gd name="T14" fmla="*/ 57 w 342"/>
                <a:gd name="T15" fmla="*/ 285 h 285"/>
                <a:gd name="T16" fmla="*/ 342 w 342"/>
                <a:gd name="T17" fmla="*/ 285 h 285"/>
                <a:gd name="T18" fmla="*/ 342 w 342"/>
                <a:gd name="T19" fmla="*/ 0 h 285"/>
                <a:gd name="T20" fmla="*/ 274 w 342"/>
                <a:gd name="T2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285">
                  <a:moveTo>
                    <a:pt x="274" y="0"/>
                  </a:moveTo>
                  <a:cubicBezTo>
                    <a:pt x="263" y="30"/>
                    <a:pt x="234" y="52"/>
                    <a:pt x="199" y="52"/>
                  </a:cubicBezTo>
                  <a:cubicBezTo>
                    <a:pt x="165" y="52"/>
                    <a:pt x="136" y="30"/>
                    <a:pt x="12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25" y="86"/>
                    <a:pt x="0" y="111"/>
                    <a:pt x="0" y="142"/>
                  </a:cubicBezTo>
                  <a:cubicBezTo>
                    <a:pt x="0" y="173"/>
                    <a:pt x="25" y="199"/>
                    <a:pt x="57" y="199"/>
                  </a:cubicBezTo>
                  <a:cubicBezTo>
                    <a:pt x="57" y="285"/>
                    <a:pt x="57" y="285"/>
                    <a:pt x="57" y="285"/>
                  </a:cubicBezTo>
                  <a:cubicBezTo>
                    <a:pt x="342" y="285"/>
                    <a:pt x="342" y="285"/>
                    <a:pt x="342" y="285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601227" y="3730071"/>
              <a:ext cx="1068387" cy="1282700"/>
            </a:xfrm>
            <a:custGeom>
              <a:avLst/>
              <a:gdLst>
                <a:gd name="T0" fmla="*/ 285 w 285"/>
                <a:gd name="T1" fmla="*/ 124 h 342"/>
                <a:gd name="T2" fmla="*/ 285 w 285"/>
                <a:gd name="T3" fmla="*/ 57 h 342"/>
                <a:gd name="T4" fmla="*/ 199 w 285"/>
                <a:gd name="T5" fmla="*/ 57 h 342"/>
                <a:gd name="T6" fmla="*/ 142 w 285"/>
                <a:gd name="T7" fmla="*/ 0 h 342"/>
                <a:gd name="T8" fmla="*/ 86 w 285"/>
                <a:gd name="T9" fmla="*/ 57 h 342"/>
                <a:gd name="T10" fmla="*/ 0 w 285"/>
                <a:gd name="T11" fmla="*/ 57 h 342"/>
                <a:gd name="T12" fmla="*/ 0 w 285"/>
                <a:gd name="T13" fmla="*/ 342 h 342"/>
                <a:gd name="T14" fmla="*/ 285 w 285"/>
                <a:gd name="T15" fmla="*/ 342 h 342"/>
                <a:gd name="T16" fmla="*/ 285 w 285"/>
                <a:gd name="T17" fmla="*/ 274 h 342"/>
                <a:gd name="T18" fmla="*/ 233 w 285"/>
                <a:gd name="T19" fmla="*/ 199 h 342"/>
                <a:gd name="T20" fmla="*/ 285 w 285"/>
                <a:gd name="T21" fmla="*/ 1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42">
                  <a:moveTo>
                    <a:pt x="285" y="124"/>
                  </a:moveTo>
                  <a:cubicBezTo>
                    <a:pt x="285" y="57"/>
                    <a:pt x="285" y="57"/>
                    <a:pt x="285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99" y="25"/>
                    <a:pt x="174" y="0"/>
                    <a:pt x="142" y="0"/>
                  </a:cubicBezTo>
                  <a:cubicBezTo>
                    <a:pt x="111" y="0"/>
                    <a:pt x="86" y="25"/>
                    <a:pt x="86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285" y="342"/>
                    <a:pt x="285" y="342"/>
                    <a:pt x="285" y="342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55" y="263"/>
                    <a:pt x="233" y="234"/>
                    <a:pt x="233" y="199"/>
                  </a:cubicBezTo>
                  <a:cubicBezTo>
                    <a:pt x="233" y="165"/>
                    <a:pt x="255" y="136"/>
                    <a:pt x="285" y="124"/>
                  </a:cubicBezTo>
                  <a:close/>
                </a:path>
              </a:pathLst>
            </a:custGeom>
            <a:solidFill>
              <a:schemeClr val="accent4"/>
            </a:solidFill>
            <a:ln w="6350"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601227" y="2771221"/>
              <a:ext cx="1277937" cy="1068388"/>
            </a:xfrm>
            <a:custGeom>
              <a:avLst/>
              <a:gdLst>
                <a:gd name="T0" fmla="*/ 217 w 341"/>
                <a:gd name="T1" fmla="*/ 285 h 285"/>
                <a:gd name="T2" fmla="*/ 285 w 341"/>
                <a:gd name="T3" fmla="*/ 285 h 285"/>
                <a:gd name="T4" fmla="*/ 285 w 341"/>
                <a:gd name="T5" fmla="*/ 199 h 285"/>
                <a:gd name="T6" fmla="*/ 341 w 341"/>
                <a:gd name="T7" fmla="*/ 143 h 285"/>
                <a:gd name="T8" fmla="*/ 285 w 341"/>
                <a:gd name="T9" fmla="*/ 86 h 285"/>
                <a:gd name="T10" fmla="*/ 285 w 341"/>
                <a:gd name="T11" fmla="*/ 0 h 285"/>
                <a:gd name="T12" fmla="*/ 0 w 341"/>
                <a:gd name="T13" fmla="*/ 0 h 285"/>
                <a:gd name="T14" fmla="*/ 0 w 341"/>
                <a:gd name="T15" fmla="*/ 285 h 285"/>
                <a:gd name="T16" fmla="*/ 68 w 341"/>
                <a:gd name="T17" fmla="*/ 285 h 285"/>
                <a:gd name="T18" fmla="*/ 142 w 341"/>
                <a:gd name="T19" fmla="*/ 233 h 285"/>
                <a:gd name="T20" fmla="*/ 217 w 341"/>
                <a:gd name="T2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285">
                  <a:moveTo>
                    <a:pt x="217" y="285"/>
                  </a:moveTo>
                  <a:cubicBezTo>
                    <a:pt x="285" y="285"/>
                    <a:pt x="285" y="285"/>
                    <a:pt x="285" y="285"/>
                  </a:cubicBezTo>
                  <a:cubicBezTo>
                    <a:pt x="285" y="199"/>
                    <a:pt x="285" y="199"/>
                    <a:pt x="285" y="199"/>
                  </a:cubicBezTo>
                  <a:cubicBezTo>
                    <a:pt x="316" y="199"/>
                    <a:pt x="341" y="174"/>
                    <a:pt x="341" y="143"/>
                  </a:cubicBezTo>
                  <a:cubicBezTo>
                    <a:pt x="341" y="111"/>
                    <a:pt x="316" y="86"/>
                    <a:pt x="285" y="86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68" y="285"/>
                    <a:pt x="68" y="285"/>
                    <a:pt x="68" y="285"/>
                  </a:cubicBezTo>
                  <a:cubicBezTo>
                    <a:pt x="79" y="255"/>
                    <a:pt x="108" y="233"/>
                    <a:pt x="142" y="233"/>
                  </a:cubicBezTo>
                  <a:cubicBezTo>
                    <a:pt x="177" y="233"/>
                    <a:pt x="206" y="255"/>
                    <a:pt x="217" y="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17207" y="3025563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/>
                  <a:ea typeface="微软雅黑"/>
                </a:rPr>
                <a:t>01</a:t>
              </a:r>
              <a:endParaRPr lang="zh-CN" altLang="en-US" sz="2400" b="1" dirty="0">
                <a:latin typeface="微软雅黑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50646" y="3031135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17206" y="4253494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93626" y="4253494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/>
                  <a:ea typeface="微软雅黑"/>
                </a:rPr>
                <a:t>04</a:t>
              </a:r>
              <a:endParaRPr lang="zh-CN" altLang="en-US" sz="2400" b="1" dirty="0">
                <a:latin typeface="微软雅黑"/>
                <a:ea typeface="微软雅黑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.2 </a:t>
            </a:r>
            <a:r>
              <a:rPr lang="zh-TW" altLang="en-US" dirty="0"/>
              <a:t>考勤</a:t>
            </a:r>
            <a:endParaRPr lang="zh-CN" altLang="en-US" dirty="0"/>
          </a:p>
        </p:txBody>
      </p:sp>
      <p:sp>
        <p:nvSpPr>
          <p:cNvPr id="21" name="文本框 6"/>
          <p:cNvSpPr txBox="1"/>
          <p:nvPr/>
        </p:nvSpPr>
        <p:spPr>
          <a:xfrm>
            <a:off x="857224" y="3786196"/>
            <a:ext cx="4208637" cy="469349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考勤数据管理</a:t>
            </a:r>
          </a:p>
          <a:p>
            <a:pPr marL="171450" lvl="0" indent="-171450">
              <a:buFont typeface="Arial"/>
              <a:buChar char="•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对考勤数据的综合管理，如考勤数据采集、手工签卡等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236367"/>
      </p:ext>
    </p:extLst>
  </p:cSld>
  <p:clrMapOvr>
    <a:masterClrMapping/>
  </p:clrMapOvr>
  <p:transition spd="med" advClick="0" advTm="1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29124" y="1428742"/>
            <a:ext cx="3428957" cy="654015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统一管理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学校通过管理后台，对校园食堂商家进行统一管理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29124" y="2143122"/>
            <a:ext cx="3608063" cy="469349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资金流水</a:t>
            </a:r>
          </a:p>
          <a:p>
            <a:pPr marL="171450" lvl="0" indent="-171450">
              <a:buFont typeface="Arial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商家交易流水可查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9124" y="2643188"/>
            <a:ext cx="3608063" cy="654015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线上充值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</a:endParaRPr>
          </a:p>
          <a:p>
            <a:pPr marL="171450" lvl="0" indent="-171450">
              <a:buFont typeface="Arial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余额由家长在线充值，无需学校安排专人值班充值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000100" y="1285866"/>
            <a:ext cx="2506016" cy="2505110"/>
            <a:chOff x="2601227" y="2771221"/>
            <a:chExt cx="2241550" cy="2241550"/>
          </a:xfrm>
        </p:grpSpPr>
        <p:sp>
          <p:nvSpPr>
            <p:cNvPr id="13" name="Freeform 22"/>
            <p:cNvSpPr/>
            <p:nvPr/>
          </p:nvSpPr>
          <p:spPr bwMode="auto">
            <a:xfrm>
              <a:off x="3774389" y="2771221"/>
              <a:ext cx="1068388" cy="1281113"/>
            </a:xfrm>
            <a:custGeom>
              <a:avLst/>
              <a:gdLst>
                <a:gd name="T0" fmla="*/ 0 w 285"/>
                <a:gd name="T1" fmla="*/ 0 h 342"/>
                <a:gd name="T2" fmla="*/ 0 w 285"/>
                <a:gd name="T3" fmla="*/ 68 h 342"/>
                <a:gd name="T4" fmla="*/ 52 w 285"/>
                <a:gd name="T5" fmla="*/ 143 h 342"/>
                <a:gd name="T6" fmla="*/ 0 w 285"/>
                <a:gd name="T7" fmla="*/ 217 h 342"/>
                <a:gd name="T8" fmla="*/ 0 w 285"/>
                <a:gd name="T9" fmla="*/ 285 h 342"/>
                <a:gd name="T10" fmla="*/ 86 w 285"/>
                <a:gd name="T11" fmla="*/ 285 h 342"/>
                <a:gd name="T12" fmla="*/ 142 w 285"/>
                <a:gd name="T13" fmla="*/ 342 h 342"/>
                <a:gd name="T14" fmla="*/ 199 w 285"/>
                <a:gd name="T15" fmla="*/ 285 h 342"/>
                <a:gd name="T16" fmla="*/ 285 w 285"/>
                <a:gd name="T17" fmla="*/ 285 h 342"/>
                <a:gd name="T18" fmla="*/ 285 w 285"/>
                <a:gd name="T19" fmla="*/ 0 h 342"/>
                <a:gd name="T20" fmla="*/ 0 w 285"/>
                <a:gd name="T21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42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0" y="79"/>
                    <a:pt x="52" y="108"/>
                    <a:pt x="52" y="143"/>
                  </a:cubicBezTo>
                  <a:cubicBezTo>
                    <a:pt x="52" y="177"/>
                    <a:pt x="30" y="206"/>
                    <a:pt x="0" y="21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86" y="285"/>
                    <a:pt x="86" y="285"/>
                    <a:pt x="86" y="285"/>
                  </a:cubicBezTo>
                  <a:cubicBezTo>
                    <a:pt x="86" y="316"/>
                    <a:pt x="111" y="342"/>
                    <a:pt x="142" y="342"/>
                  </a:cubicBezTo>
                  <a:cubicBezTo>
                    <a:pt x="173" y="342"/>
                    <a:pt x="199" y="316"/>
                    <a:pt x="199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5" y="0"/>
                    <a:pt x="285" y="0"/>
                    <a:pt x="2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3561664" y="3944384"/>
              <a:ext cx="1281113" cy="1068387"/>
            </a:xfrm>
            <a:custGeom>
              <a:avLst/>
              <a:gdLst>
                <a:gd name="T0" fmla="*/ 274 w 342"/>
                <a:gd name="T1" fmla="*/ 0 h 285"/>
                <a:gd name="T2" fmla="*/ 199 w 342"/>
                <a:gd name="T3" fmla="*/ 52 h 285"/>
                <a:gd name="T4" fmla="*/ 124 w 342"/>
                <a:gd name="T5" fmla="*/ 0 h 285"/>
                <a:gd name="T6" fmla="*/ 57 w 342"/>
                <a:gd name="T7" fmla="*/ 0 h 285"/>
                <a:gd name="T8" fmla="*/ 57 w 342"/>
                <a:gd name="T9" fmla="*/ 86 h 285"/>
                <a:gd name="T10" fmla="*/ 0 w 342"/>
                <a:gd name="T11" fmla="*/ 142 h 285"/>
                <a:gd name="T12" fmla="*/ 57 w 342"/>
                <a:gd name="T13" fmla="*/ 199 h 285"/>
                <a:gd name="T14" fmla="*/ 57 w 342"/>
                <a:gd name="T15" fmla="*/ 285 h 285"/>
                <a:gd name="T16" fmla="*/ 342 w 342"/>
                <a:gd name="T17" fmla="*/ 285 h 285"/>
                <a:gd name="T18" fmla="*/ 342 w 342"/>
                <a:gd name="T19" fmla="*/ 0 h 285"/>
                <a:gd name="T20" fmla="*/ 274 w 342"/>
                <a:gd name="T2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2" h="285">
                  <a:moveTo>
                    <a:pt x="274" y="0"/>
                  </a:moveTo>
                  <a:cubicBezTo>
                    <a:pt x="263" y="30"/>
                    <a:pt x="234" y="52"/>
                    <a:pt x="199" y="52"/>
                  </a:cubicBezTo>
                  <a:cubicBezTo>
                    <a:pt x="165" y="52"/>
                    <a:pt x="136" y="30"/>
                    <a:pt x="12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25" y="86"/>
                    <a:pt x="0" y="111"/>
                    <a:pt x="0" y="142"/>
                  </a:cubicBezTo>
                  <a:cubicBezTo>
                    <a:pt x="0" y="173"/>
                    <a:pt x="25" y="199"/>
                    <a:pt x="57" y="199"/>
                  </a:cubicBezTo>
                  <a:cubicBezTo>
                    <a:pt x="57" y="285"/>
                    <a:pt x="57" y="285"/>
                    <a:pt x="57" y="285"/>
                  </a:cubicBezTo>
                  <a:cubicBezTo>
                    <a:pt x="342" y="285"/>
                    <a:pt x="342" y="285"/>
                    <a:pt x="342" y="285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601227" y="3730071"/>
              <a:ext cx="1068387" cy="1282700"/>
            </a:xfrm>
            <a:custGeom>
              <a:avLst/>
              <a:gdLst>
                <a:gd name="T0" fmla="*/ 285 w 285"/>
                <a:gd name="T1" fmla="*/ 124 h 342"/>
                <a:gd name="T2" fmla="*/ 285 w 285"/>
                <a:gd name="T3" fmla="*/ 57 h 342"/>
                <a:gd name="T4" fmla="*/ 199 w 285"/>
                <a:gd name="T5" fmla="*/ 57 h 342"/>
                <a:gd name="T6" fmla="*/ 142 w 285"/>
                <a:gd name="T7" fmla="*/ 0 h 342"/>
                <a:gd name="T8" fmla="*/ 86 w 285"/>
                <a:gd name="T9" fmla="*/ 57 h 342"/>
                <a:gd name="T10" fmla="*/ 0 w 285"/>
                <a:gd name="T11" fmla="*/ 57 h 342"/>
                <a:gd name="T12" fmla="*/ 0 w 285"/>
                <a:gd name="T13" fmla="*/ 342 h 342"/>
                <a:gd name="T14" fmla="*/ 285 w 285"/>
                <a:gd name="T15" fmla="*/ 342 h 342"/>
                <a:gd name="T16" fmla="*/ 285 w 285"/>
                <a:gd name="T17" fmla="*/ 274 h 342"/>
                <a:gd name="T18" fmla="*/ 233 w 285"/>
                <a:gd name="T19" fmla="*/ 199 h 342"/>
                <a:gd name="T20" fmla="*/ 285 w 285"/>
                <a:gd name="T21" fmla="*/ 1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42">
                  <a:moveTo>
                    <a:pt x="285" y="124"/>
                  </a:moveTo>
                  <a:cubicBezTo>
                    <a:pt x="285" y="57"/>
                    <a:pt x="285" y="57"/>
                    <a:pt x="285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99" y="25"/>
                    <a:pt x="174" y="0"/>
                    <a:pt x="142" y="0"/>
                  </a:cubicBezTo>
                  <a:cubicBezTo>
                    <a:pt x="111" y="0"/>
                    <a:pt x="86" y="25"/>
                    <a:pt x="86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285" y="342"/>
                    <a:pt x="285" y="342"/>
                    <a:pt x="285" y="342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55" y="263"/>
                    <a:pt x="233" y="234"/>
                    <a:pt x="233" y="199"/>
                  </a:cubicBezTo>
                  <a:cubicBezTo>
                    <a:pt x="233" y="165"/>
                    <a:pt x="255" y="136"/>
                    <a:pt x="285" y="124"/>
                  </a:cubicBezTo>
                  <a:close/>
                </a:path>
              </a:pathLst>
            </a:custGeom>
            <a:solidFill>
              <a:schemeClr val="accent4"/>
            </a:solidFill>
            <a:ln w="6350"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601227" y="2771221"/>
              <a:ext cx="1277937" cy="1068388"/>
            </a:xfrm>
            <a:custGeom>
              <a:avLst/>
              <a:gdLst>
                <a:gd name="T0" fmla="*/ 217 w 341"/>
                <a:gd name="T1" fmla="*/ 285 h 285"/>
                <a:gd name="T2" fmla="*/ 285 w 341"/>
                <a:gd name="T3" fmla="*/ 285 h 285"/>
                <a:gd name="T4" fmla="*/ 285 w 341"/>
                <a:gd name="T5" fmla="*/ 199 h 285"/>
                <a:gd name="T6" fmla="*/ 341 w 341"/>
                <a:gd name="T7" fmla="*/ 143 h 285"/>
                <a:gd name="T8" fmla="*/ 285 w 341"/>
                <a:gd name="T9" fmla="*/ 86 h 285"/>
                <a:gd name="T10" fmla="*/ 285 w 341"/>
                <a:gd name="T11" fmla="*/ 0 h 285"/>
                <a:gd name="T12" fmla="*/ 0 w 341"/>
                <a:gd name="T13" fmla="*/ 0 h 285"/>
                <a:gd name="T14" fmla="*/ 0 w 341"/>
                <a:gd name="T15" fmla="*/ 285 h 285"/>
                <a:gd name="T16" fmla="*/ 68 w 341"/>
                <a:gd name="T17" fmla="*/ 285 h 285"/>
                <a:gd name="T18" fmla="*/ 142 w 341"/>
                <a:gd name="T19" fmla="*/ 233 h 285"/>
                <a:gd name="T20" fmla="*/ 217 w 341"/>
                <a:gd name="T2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" h="285">
                  <a:moveTo>
                    <a:pt x="217" y="285"/>
                  </a:moveTo>
                  <a:cubicBezTo>
                    <a:pt x="285" y="285"/>
                    <a:pt x="285" y="285"/>
                    <a:pt x="285" y="285"/>
                  </a:cubicBezTo>
                  <a:cubicBezTo>
                    <a:pt x="285" y="199"/>
                    <a:pt x="285" y="199"/>
                    <a:pt x="285" y="199"/>
                  </a:cubicBezTo>
                  <a:cubicBezTo>
                    <a:pt x="316" y="199"/>
                    <a:pt x="341" y="174"/>
                    <a:pt x="341" y="143"/>
                  </a:cubicBezTo>
                  <a:cubicBezTo>
                    <a:pt x="341" y="111"/>
                    <a:pt x="316" y="86"/>
                    <a:pt x="285" y="86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68" y="285"/>
                    <a:pt x="68" y="285"/>
                    <a:pt x="68" y="285"/>
                  </a:cubicBezTo>
                  <a:cubicBezTo>
                    <a:pt x="79" y="255"/>
                    <a:pt x="108" y="233"/>
                    <a:pt x="142" y="233"/>
                  </a:cubicBezTo>
                  <a:cubicBezTo>
                    <a:pt x="177" y="233"/>
                    <a:pt x="206" y="255"/>
                    <a:pt x="217" y="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17207" y="3025563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/>
                  <a:ea typeface="微软雅黑"/>
                </a:rPr>
                <a:t>01</a:t>
              </a:r>
              <a:endParaRPr lang="zh-CN" altLang="en-US" sz="2400" b="1" dirty="0">
                <a:latin typeface="微软雅黑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50646" y="3031135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17206" y="4253494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93626" y="4253494"/>
              <a:ext cx="636425" cy="450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/>
                  <a:ea typeface="微软雅黑"/>
                </a:rPr>
                <a:t>04</a:t>
              </a:r>
              <a:endParaRPr lang="zh-CN" altLang="en-US" sz="2400" b="1" dirty="0">
                <a:latin typeface="微软雅黑"/>
                <a:ea typeface="微软雅黑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.3 </a:t>
            </a:r>
            <a:r>
              <a:rPr lang="zh-CN" altLang="en-US" dirty="0" smtClean="0"/>
              <a:t>消费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学校</a:t>
            </a:r>
            <a:endParaRPr lang="zh-CN" altLang="en-US" dirty="0"/>
          </a:p>
        </p:txBody>
      </p:sp>
      <p:sp>
        <p:nvSpPr>
          <p:cNvPr id="21" name="文本框 6"/>
          <p:cNvSpPr txBox="1"/>
          <p:nvPr/>
        </p:nvSpPr>
        <p:spPr>
          <a:xfrm>
            <a:off x="4429124" y="3286130"/>
            <a:ext cx="3608063" cy="469349"/>
          </a:xfrm>
          <a:prstGeom prst="rect">
            <a:avLst/>
          </a:prstGeom>
          <a:noFill/>
        </p:spPr>
        <p:txBody>
          <a:bodyPr wrap="square" lIns="68571" tIns="34285" rIns="68571" bIns="34285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数据统计</a:t>
            </a:r>
          </a:p>
          <a:p>
            <a:pPr marL="171450" lvl="0" indent="-171450">
              <a:buFont typeface="Arial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商家营业额统计一目了然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76949986"/>
      </p:ext>
    </p:extLst>
  </p:cSld>
  <p:clrMapOvr>
    <a:masterClrMapping/>
  </p:clrMapOvr>
  <p:transition spd="med" advClick="0" advTm="1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0">
            <a:extLst>
              <a:ext uri="{FF2B5EF4-FFF2-40B4-BE49-F238E27FC236}">
                <a16:creationId xmlns:a16="http://schemas.microsoft.com/office/drawing/2014/main" xmlns="" id="{1FB07C98-3BD7-44D9-A43C-AED84373732A}"/>
              </a:ext>
            </a:extLst>
          </p:cNvPr>
          <p:cNvSpPr/>
          <p:nvPr/>
        </p:nvSpPr>
        <p:spPr>
          <a:xfrm rot="10800000">
            <a:off x="766324" y="1142990"/>
            <a:ext cx="1876849" cy="3304986"/>
          </a:xfrm>
          <a:custGeom>
            <a:avLst/>
            <a:gdLst>
              <a:gd name="connsiteX0" fmla="*/ 1134126 w 2268252"/>
              <a:gd name="connsiteY0" fmla="*/ 4638930 h 4638930"/>
              <a:gd name="connsiteX1" fmla="*/ 0 w 2268252"/>
              <a:gd name="connsiteY1" fmla="*/ 3558555 h 4638930"/>
              <a:gd name="connsiteX2" fmla="*/ 5855 w 2268252"/>
              <a:gd name="connsiteY2" fmla="*/ 3448093 h 4638930"/>
              <a:gd name="connsiteX3" fmla="*/ 19313 w 2268252"/>
              <a:gd name="connsiteY3" fmla="*/ 3364093 h 4638930"/>
              <a:gd name="connsiteX4" fmla="*/ 19313 w 2268252"/>
              <a:gd name="connsiteY4" fmla="*/ 122427 h 4638930"/>
              <a:gd name="connsiteX5" fmla="*/ 141740 w 2268252"/>
              <a:gd name="connsiteY5" fmla="*/ 0 h 4638930"/>
              <a:gd name="connsiteX6" fmla="*/ 2127292 w 2268252"/>
              <a:gd name="connsiteY6" fmla="*/ 0 h 4638930"/>
              <a:gd name="connsiteX7" fmla="*/ 2249719 w 2268252"/>
              <a:gd name="connsiteY7" fmla="*/ 122427 h 4638930"/>
              <a:gd name="connsiteX8" fmla="*/ 2249719 w 2268252"/>
              <a:gd name="connsiteY8" fmla="*/ 3368962 h 4638930"/>
              <a:gd name="connsiteX9" fmla="*/ 2262397 w 2268252"/>
              <a:gd name="connsiteY9" fmla="*/ 3448093 h 4638930"/>
              <a:gd name="connsiteX10" fmla="*/ 2268252 w 2268252"/>
              <a:gd name="connsiteY10" fmla="*/ 3558555 h 4638930"/>
              <a:gd name="connsiteX11" fmla="*/ 1134126 w 2268252"/>
              <a:gd name="connsiteY11" fmla="*/ 4638930 h 46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52" h="4638930">
                <a:moveTo>
                  <a:pt x="1134126" y="4638930"/>
                </a:moveTo>
                <a:cubicBezTo>
                  <a:pt x="507766" y="4638930"/>
                  <a:pt x="0" y="4155230"/>
                  <a:pt x="0" y="3558555"/>
                </a:cubicBezTo>
                <a:cubicBezTo>
                  <a:pt x="0" y="3521263"/>
                  <a:pt x="1983" y="3484412"/>
                  <a:pt x="5855" y="3448093"/>
                </a:cubicBezTo>
                <a:lnTo>
                  <a:pt x="19313" y="3364093"/>
                </a:lnTo>
                <a:lnTo>
                  <a:pt x="19313" y="122427"/>
                </a:lnTo>
                <a:cubicBezTo>
                  <a:pt x="19313" y="54812"/>
                  <a:pt x="74125" y="0"/>
                  <a:pt x="141740" y="0"/>
                </a:cubicBezTo>
                <a:lnTo>
                  <a:pt x="2127292" y="0"/>
                </a:lnTo>
                <a:cubicBezTo>
                  <a:pt x="2194907" y="0"/>
                  <a:pt x="2249719" y="54812"/>
                  <a:pt x="2249719" y="122427"/>
                </a:cubicBezTo>
                <a:lnTo>
                  <a:pt x="2249719" y="3368962"/>
                </a:lnTo>
                <a:lnTo>
                  <a:pt x="2262397" y="3448093"/>
                </a:lnTo>
                <a:cubicBezTo>
                  <a:pt x="2266268" y="3484412"/>
                  <a:pt x="2268252" y="3521263"/>
                  <a:pt x="2268252" y="3558555"/>
                </a:cubicBezTo>
                <a:cubicBezTo>
                  <a:pt x="2268252" y="4155230"/>
                  <a:pt x="1760486" y="4638930"/>
                  <a:pt x="1134126" y="4638930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>
              <a:latin typeface="微软雅黑"/>
            </a:endParaRPr>
          </a:p>
        </p:txBody>
      </p:sp>
      <p:grpSp>
        <p:nvGrpSpPr>
          <p:cNvPr id="2" name="组合 28">
            <a:extLst>
              <a:ext uri="{FF2B5EF4-FFF2-40B4-BE49-F238E27FC236}">
                <a16:creationId xmlns:a16="http://schemas.microsoft.com/office/drawing/2014/main" xmlns="" id="{0F415A45-3976-4D6E-A642-53EFF4F5883C}"/>
              </a:ext>
            </a:extLst>
          </p:cNvPr>
          <p:cNvGrpSpPr/>
          <p:nvPr/>
        </p:nvGrpSpPr>
        <p:grpSpPr>
          <a:xfrm>
            <a:off x="785786" y="2643187"/>
            <a:ext cx="1714512" cy="1603161"/>
            <a:chOff x="1047715" y="3524244"/>
            <a:chExt cx="2286015" cy="2137546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xmlns="" id="{98A86DA2-684D-4F60-9965-2B272686AA72}"/>
                </a:ext>
              </a:extLst>
            </p:cNvPr>
            <p:cNvSpPr txBox="1"/>
            <p:nvPr/>
          </p:nvSpPr>
          <p:spPr>
            <a:xfrm>
              <a:off x="1523968" y="3524244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人脸识别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xmlns="" id="{3802F6E9-1561-41F2-AFBE-B52D6374D630}"/>
                </a:ext>
              </a:extLst>
            </p:cNvPr>
            <p:cNvSpPr/>
            <p:nvPr/>
          </p:nvSpPr>
          <p:spPr>
            <a:xfrm>
              <a:off x="1047715" y="4000498"/>
              <a:ext cx="2286015" cy="85725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050" dirty="0">
                  <a:solidFill>
                    <a:schemeClr val="bg1"/>
                  </a:solidFill>
                  <a:latin typeface="微软雅黑"/>
                  <a:ea typeface="微软雅黑"/>
                </a:rPr>
                <a:t>教职工食堂就餐，通过扫脸进行消费支付，无需带卡</a:t>
              </a:r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xmlns="" id="{5F86DBB5-928B-4A4A-B443-103106CE0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472" y="5397262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>
                <a:latin typeface="微软雅黑"/>
              </a:endParaRPr>
            </a:p>
          </p:txBody>
        </p:sp>
      </p:grpSp>
      <p:sp>
        <p:nvSpPr>
          <p:cNvPr id="7" name="Freeform: Shape 31">
            <a:extLst>
              <a:ext uri="{FF2B5EF4-FFF2-40B4-BE49-F238E27FC236}">
                <a16:creationId xmlns:a16="http://schemas.microsoft.com/office/drawing/2014/main" xmlns="" id="{06086E2D-EC0B-4C7F-8C07-53AE1B8B22BD}"/>
              </a:ext>
            </a:extLst>
          </p:cNvPr>
          <p:cNvSpPr/>
          <p:nvPr/>
        </p:nvSpPr>
        <p:spPr>
          <a:xfrm>
            <a:off x="3428992" y="1142990"/>
            <a:ext cx="1928826" cy="3377320"/>
          </a:xfrm>
          <a:custGeom>
            <a:avLst/>
            <a:gdLst>
              <a:gd name="connsiteX0" fmla="*/ 142685 w 2267378"/>
              <a:gd name="connsiteY0" fmla="*/ 0 h 4858192"/>
              <a:gd name="connsiteX1" fmla="*/ 2126007 w 2267378"/>
              <a:gd name="connsiteY1" fmla="*/ 0 h 4858192"/>
              <a:gd name="connsiteX2" fmla="*/ 2249549 w 2267378"/>
              <a:gd name="connsiteY2" fmla="*/ 123542 h 4858192"/>
              <a:gd name="connsiteX3" fmla="*/ 2249549 w 2267378"/>
              <a:gd name="connsiteY3" fmla="*/ 3592576 h 4858192"/>
              <a:gd name="connsiteX4" fmla="*/ 2261525 w 2267378"/>
              <a:gd name="connsiteY4" fmla="*/ 3667355 h 4858192"/>
              <a:gd name="connsiteX5" fmla="*/ 2267378 w 2267378"/>
              <a:gd name="connsiteY5" fmla="*/ 3777817 h 4858192"/>
              <a:gd name="connsiteX6" fmla="*/ 1133689 w 2267378"/>
              <a:gd name="connsiteY6" fmla="*/ 4858192 h 4858192"/>
              <a:gd name="connsiteX7" fmla="*/ 0 w 2267378"/>
              <a:gd name="connsiteY7" fmla="*/ 3777817 h 4858192"/>
              <a:gd name="connsiteX8" fmla="*/ 5853 w 2267378"/>
              <a:gd name="connsiteY8" fmla="*/ 3667355 h 4858192"/>
              <a:gd name="connsiteX9" fmla="*/ 19143 w 2267378"/>
              <a:gd name="connsiteY9" fmla="*/ 3584371 h 4858192"/>
              <a:gd name="connsiteX10" fmla="*/ 19143 w 2267378"/>
              <a:gd name="connsiteY10" fmla="*/ 123542 h 4858192"/>
              <a:gd name="connsiteX11" fmla="*/ 142685 w 2267378"/>
              <a:gd name="connsiteY11" fmla="*/ 0 h 485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7378" h="4858192">
                <a:moveTo>
                  <a:pt x="142685" y="0"/>
                </a:moveTo>
                <a:lnTo>
                  <a:pt x="2126007" y="0"/>
                </a:lnTo>
                <a:cubicBezTo>
                  <a:pt x="2194237" y="0"/>
                  <a:pt x="2249549" y="55312"/>
                  <a:pt x="2249549" y="123542"/>
                </a:cubicBezTo>
                <a:lnTo>
                  <a:pt x="2249549" y="3592576"/>
                </a:lnTo>
                <a:lnTo>
                  <a:pt x="2261525" y="3667355"/>
                </a:lnTo>
                <a:cubicBezTo>
                  <a:pt x="2265396" y="3703674"/>
                  <a:pt x="2267378" y="3740525"/>
                  <a:pt x="2267378" y="3777817"/>
                </a:cubicBezTo>
                <a:cubicBezTo>
                  <a:pt x="2267378" y="4374492"/>
                  <a:pt x="1759808" y="4858192"/>
                  <a:pt x="1133689" y="4858192"/>
                </a:cubicBezTo>
                <a:cubicBezTo>
                  <a:pt x="507570" y="4858192"/>
                  <a:pt x="0" y="4374492"/>
                  <a:pt x="0" y="3777817"/>
                </a:cubicBezTo>
                <a:cubicBezTo>
                  <a:pt x="0" y="3740525"/>
                  <a:pt x="1983" y="3703674"/>
                  <a:pt x="5853" y="3667355"/>
                </a:cubicBezTo>
                <a:lnTo>
                  <a:pt x="19143" y="3584371"/>
                </a:lnTo>
                <a:lnTo>
                  <a:pt x="19143" y="123542"/>
                </a:lnTo>
                <a:cubicBezTo>
                  <a:pt x="19143" y="55312"/>
                  <a:pt x="74455" y="0"/>
                  <a:pt x="142685" y="0"/>
                </a:cubicBezTo>
                <a:close/>
              </a:path>
            </a:pathLst>
          </a:cu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>
              <a:latin typeface="微软雅黑"/>
            </a:endParaRPr>
          </a:p>
        </p:txBody>
      </p:sp>
      <p:grpSp>
        <p:nvGrpSpPr>
          <p:cNvPr id="3" name="组合 29">
            <a:extLst>
              <a:ext uri="{FF2B5EF4-FFF2-40B4-BE49-F238E27FC236}">
                <a16:creationId xmlns:a16="http://schemas.microsoft.com/office/drawing/2014/main" xmlns="" id="{70657BF6-73B8-418E-814C-0FCA16010FD9}"/>
              </a:ext>
            </a:extLst>
          </p:cNvPr>
          <p:cNvGrpSpPr/>
          <p:nvPr/>
        </p:nvGrpSpPr>
        <p:grpSpPr>
          <a:xfrm>
            <a:off x="3571868" y="1549010"/>
            <a:ext cx="1714511" cy="1369917"/>
            <a:chOff x="3570895" y="2483045"/>
            <a:chExt cx="2286015" cy="1826558"/>
          </a:xfrm>
        </p:grpSpPr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xmlns="" id="{35CF6614-0649-4E3D-B834-3739484E3844}"/>
                </a:ext>
              </a:extLst>
            </p:cNvPr>
            <p:cNvSpPr txBox="1"/>
            <p:nvPr/>
          </p:nvSpPr>
          <p:spPr>
            <a:xfrm>
              <a:off x="4006939" y="2483045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>
              <a:defPPr>
                <a:defRPr lang="zh-CN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latin typeface="微软雅黑"/>
                  <a:ea typeface="微软雅黑"/>
                </a:rPr>
                <a:t>在线充值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DEACED27-B419-459C-A73A-52CE9FEF392D}"/>
                </a:ext>
              </a:extLst>
            </p:cNvPr>
            <p:cNvSpPr/>
            <p:nvPr/>
          </p:nvSpPr>
          <p:spPr>
            <a:xfrm>
              <a:off x="3570895" y="3036558"/>
              <a:ext cx="2286015" cy="100064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050" dirty="0">
                  <a:solidFill>
                    <a:schemeClr val="bg1"/>
                  </a:solidFill>
                  <a:latin typeface="微软雅黑"/>
                  <a:ea typeface="微软雅黑"/>
                </a:rPr>
                <a:t>教师通过小程序，进行钱包账户充值，即可消费</a:t>
              </a:r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xmlns="" id="{B6C0BBF7-2673-4EDA-BD6E-24E079150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092" y="4045075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>
                <a:latin typeface="微软雅黑"/>
              </a:endParaRPr>
            </a:p>
          </p:txBody>
        </p:sp>
      </p:grpSp>
      <p:sp>
        <p:nvSpPr>
          <p:cNvPr id="6" name="Freeform: Shape 32">
            <a:extLst>
              <a:ext uri="{FF2B5EF4-FFF2-40B4-BE49-F238E27FC236}">
                <a16:creationId xmlns:a16="http://schemas.microsoft.com/office/drawing/2014/main" xmlns="" id="{51555EBD-C4C5-48AF-AA36-258B3AC240C7}"/>
              </a:ext>
            </a:extLst>
          </p:cNvPr>
          <p:cNvSpPr/>
          <p:nvPr/>
        </p:nvSpPr>
        <p:spPr>
          <a:xfrm rot="10800000">
            <a:off x="6215074" y="1000114"/>
            <a:ext cx="1928826" cy="3382434"/>
          </a:xfrm>
          <a:custGeom>
            <a:avLst/>
            <a:gdLst>
              <a:gd name="connsiteX0" fmla="*/ 1134126 w 2268252"/>
              <a:gd name="connsiteY0" fmla="*/ 4638930 h 4638930"/>
              <a:gd name="connsiteX1" fmla="*/ 0 w 2268252"/>
              <a:gd name="connsiteY1" fmla="*/ 3558555 h 4638930"/>
              <a:gd name="connsiteX2" fmla="*/ 5855 w 2268252"/>
              <a:gd name="connsiteY2" fmla="*/ 3448093 h 4638930"/>
              <a:gd name="connsiteX3" fmla="*/ 19451 w 2268252"/>
              <a:gd name="connsiteY3" fmla="*/ 3363232 h 4638930"/>
              <a:gd name="connsiteX4" fmla="*/ 19451 w 2268252"/>
              <a:gd name="connsiteY4" fmla="*/ 162730 h 4638930"/>
              <a:gd name="connsiteX5" fmla="*/ 182181 w 2268252"/>
              <a:gd name="connsiteY5" fmla="*/ 0 h 4638930"/>
              <a:gd name="connsiteX6" fmla="*/ 2087127 w 2268252"/>
              <a:gd name="connsiteY6" fmla="*/ 0 h 4638930"/>
              <a:gd name="connsiteX7" fmla="*/ 2249857 w 2268252"/>
              <a:gd name="connsiteY7" fmla="*/ 162730 h 4638930"/>
              <a:gd name="connsiteX8" fmla="*/ 2249857 w 2268252"/>
              <a:gd name="connsiteY8" fmla="*/ 3369824 h 4638930"/>
              <a:gd name="connsiteX9" fmla="*/ 2262397 w 2268252"/>
              <a:gd name="connsiteY9" fmla="*/ 3448093 h 4638930"/>
              <a:gd name="connsiteX10" fmla="*/ 2268252 w 2268252"/>
              <a:gd name="connsiteY10" fmla="*/ 3558555 h 4638930"/>
              <a:gd name="connsiteX11" fmla="*/ 1134126 w 2268252"/>
              <a:gd name="connsiteY11" fmla="*/ 4638930 h 463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52" h="4638930">
                <a:moveTo>
                  <a:pt x="1134126" y="4638930"/>
                </a:moveTo>
                <a:cubicBezTo>
                  <a:pt x="507766" y="4638930"/>
                  <a:pt x="0" y="4155230"/>
                  <a:pt x="0" y="3558555"/>
                </a:cubicBezTo>
                <a:cubicBezTo>
                  <a:pt x="0" y="3521263"/>
                  <a:pt x="1983" y="3484412"/>
                  <a:pt x="5855" y="3448093"/>
                </a:cubicBezTo>
                <a:lnTo>
                  <a:pt x="19451" y="3363232"/>
                </a:lnTo>
                <a:lnTo>
                  <a:pt x="19451" y="162730"/>
                </a:lnTo>
                <a:cubicBezTo>
                  <a:pt x="19451" y="72857"/>
                  <a:pt x="92308" y="0"/>
                  <a:pt x="182181" y="0"/>
                </a:cubicBezTo>
                <a:lnTo>
                  <a:pt x="2087127" y="0"/>
                </a:lnTo>
                <a:cubicBezTo>
                  <a:pt x="2177000" y="0"/>
                  <a:pt x="2249857" y="72857"/>
                  <a:pt x="2249857" y="162730"/>
                </a:cubicBezTo>
                <a:lnTo>
                  <a:pt x="2249857" y="3369824"/>
                </a:lnTo>
                <a:lnTo>
                  <a:pt x="2262397" y="3448093"/>
                </a:lnTo>
                <a:cubicBezTo>
                  <a:pt x="2266269" y="3484412"/>
                  <a:pt x="2268252" y="3521263"/>
                  <a:pt x="2268252" y="3558555"/>
                </a:cubicBezTo>
                <a:cubicBezTo>
                  <a:pt x="2268252" y="4155230"/>
                  <a:pt x="1760486" y="4638930"/>
                  <a:pt x="1134126" y="4638930"/>
                </a:cubicBezTo>
                <a:close/>
              </a:path>
            </a:pathLst>
          </a:cu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sz="1200" dirty="0">
              <a:latin typeface="微软雅黑"/>
            </a:endParaRPr>
          </a:p>
        </p:txBody>
      </p:sp>
      <p:grpSp>
        <p:nvGrpSpPr>
          <p:cNvPr id="4" name="组合 30">
            <a:extLst>
              <a:ext uri="{FF2B5EF4-FFF2-40B4-BE49-F238E27FC236}">
                <a16:creationId xmlns:a16="http://schemas.microsoft.com/office/drawing/2014/main" xmlns="" id="{9F1940F8-46B5-4043-BC96-366F82988262}"/>
              </a:ext>
            </a:extLst>
          </p:cNvPr>
          <p:cNvGrpSpPr/>
          <p:nvPr/>
        </p:nvGrpSpPr>
        <p:grpSpPr>
          <a:xfrm>
            <a:off x="6357949" y="2643188"/>
            <a:ext cx="1643074" cy="1537727"/>
            <a:chOff x="6572442" y="3611487"/>
            <a:chExt cx="2190766" cy="2050303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xmlns="" id="{7BA251F0-ED1B-482F-8957-0AEA504D851B}"/>
                </a:ext>
              </a:extLst>
            </p:cNvPr>
            <p:cNvSpPr txBox="1"/>
            <p:nvPr/>
          </p:nvSpPr>
          <p:spPr>
            <a:xfrm>
              <a:off x="7048694" y="3611487"/>
              <a:ext cx="1360779" cy="315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/>
                  <a:ea typeface="微软雅黑"/>
                </a:rPr>
                <a:t>交易流水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A8DF2929-BE4F-47E0-9B97-1F6EB2065FD0}"/>
                </a:ext>
              </a:extLst>
            </p:cNvPr>
            <p:cNvSpPr/>
            <p:nvPr/>
          </p:nvSpPr>
          <p:spPr>
            <a:xfrm>
              <a:off x="6572442" y="3992490"/>
              <a:ext cx="2190766" cy="61964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050" dirty="0">
                  <a:solidFill>
                    <a:schemeClr val="bg1"/>
                  </a:solidFill>
                  <a:latin typeface="微软雅黑"/>
                  <a:ea typeface="微软雅黑"/>
                </a:rPr>
                <a:t>通过小程序可查看每笔交易流水</a:t>
              </a:r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xmlns="" id="{973126D7-6761-4115-85BF-4BF0A0F47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9185" y="5397262"/>
              <a:ext cx="321516" cy="264528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 dirty="0">
                <a:latin typeface="微软雅黑"/>
              </a:endParaRPr>
            </a:p>
          </p:txBody>
        </p:sp>
      </p:grp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消费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教职工</a:t>
            </a:r>
            <a:endParaRPr lang="zh-CN" altLang="en-US" dirty="0"/>
          </a:p>
        </p:txBody>
      </p:sp>
      <p:pic>
        <p:nvPicPr>
          <p:cNvPr id="27" name="图片 26" descr="企业微信截图_157165299715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142990"/>
            <a:ext cx="1714512" cy="1278599"/>
          </a:xfrm>
          <a:prstGeom prst="ellipse">
            <a:avLst/>
          </a:prstGeom>
        </p:spPr>
      </p:pic>
      <p:pic>
        <p:nvPicPr>
          <p:cNvPr id="28" name="图片 27" descr="timg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0" y="3286130"/>
            <a:ext cx="1785950" cy="1214446"/>
          </a:xfrm>
          <a:prstGeom prst="ellipse">
            <a:avLst/>
          </a:prstGeom>
        </p:spPr>
      </p:pic>
      <p:pic>
        <p:nvPicPr>
          <p:cNvPr id="25" name="图片 24" descr="timg (3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2" y="1000114"/>
            <a:ext cx="1785950" cy="15001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85920270"/>
      </p:ext>
    </p:extLst>
  </p:cSld>
  <p:clrMapOvr>
    <a:masterClrMapping/>
  </p:clrMapOvr>
  <p:transition spd="med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8"/>
          <p:cNvSpPr/>
          <p:nvPr/>
        </p:nvSpPr>
        <p:spPr>
          <a:xfrm>
            <a:off x="1357290" y="1785932"/>
            <a:ext cx="1666444" cy="1632881"/>
          </a:xfrm>
          <a:custGeom>
            <a:avLst/>
            <a:gdLst>
              <a:gd name="connsiteX0" fmla="*/ 0 w 2504140"/>
              <a:gd name="connsiteY0" fmla="*/ 1252070 h 2504140"/>
              <a:gd name="connsiteX1" fmla="*/ 1252070 w 2504140"/>
              <a:gd name="connsiteY1" fmla="*/ 0 h 2504140"/>
              <a:gd name="connsiteX2" fmla="*/ 2504140 w 2504140"/>
              <a:gd name="connsiteY2" fmla="*/ 1252070 h 2504140"/>
              <a:gd name="connsiteX3" fmla="*/ 1252070 w 2504140"/>
              <a:gd name="connsiteY3" fmla="*/ 2504140 h 2504140"/>
              <a:gd name="connsiteX4" fmla="*/ 0 w 2504140"/>
              <a:gd name="connsiteY4" fmla="*/ 1252070 h 25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40" h="2504140">
                <a:moveTo>
                  <a:pt x="0" y="1252070"/>
                </a:moveTo>
                <a:cubicBezTo>
                  <a:pt x="0" y="560571"/>
                  <a:pt x="560571" y="0"/>
                  <a:pt x="1252070" y="0"/>
                </a:cubicBezTo>
                <a:cubicBezTo>
                  <a:pt x="1943569" y="0"/>
                  <a:pt x="2504140" y="560571"/>
                  <a:pt x="2504140" y="1252070"/>
                </a:cubicBezTo>
                <a:cubicBezTo>
                  <a:pt x="2504140" y="1943569"/>
                  <a:pt x="1943569" y="2504140"/>
                  <a:pt x="1252070" y="2504140"/>
                </a:cubicBezTo>
                <a:cubicBezTo>
                  <a:pt x="560571" y="2504140"/>
                  <a:pt x="0" y="1943569"/>
                  <a:pt x="0" y="1252070"/>
                </a:cubicBezTo>
                <a:close/>
              </a:path>
            </a:pathLst>
          </a:custGeom>
          <a:solidFill>
            <a:schemeClr val="accent1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843" tIns="437843" rIns="437843" bIns="437843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/>
                <a:ea typeface="微软雅黑"/>
              </a:rPr>
              <a:t>提高</a:t>
            </a:r>
            <a:endParaRPr lang="en-US" altLang="zh-CN" sz="14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/>
              </a:rPr>
              <a:t>收银效率</a:t>
            </a:r>
            <a:endParaRPr lang="en-US" sz="1400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31" name="TextBox 54"/>
          <p:cNvSpPr txBox="1"/>
          <p:nvPr/>
        </p:nvSpPr>
        <p:spPr>
          <a:xfrm>
            <a:off x="4167654" y="1687343"/>
            <a:ext cx="415277" cy="530026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id-ID" sz="3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  <p:sp>
        <p:nvSpPr>
          <p:cNvPr id="32" name="Rectangle 19"/>
          <p:cNvSpPr/>
          <p:nvPr/>
        </p:nvSpPr>
        <p:spPr>
          <a:xfrm>
            <a:off x="4556743" y="1643056"/>
            <a:ext cx="2944215" cy="522332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无现金收银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无纸化收银，不用找零，避免现金管理麻烦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56"/>
          <p:cNvSpPr txBox="1"/>
          <p:nvPr/>
        </p:nvSpPr>
        <p:spPr>
          <a:xfrm>
            <a:off x="4167654" y="2300020"/>
            <a:ext cx="415277" cy="533755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2.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  <p:sp>
        <p:nvSpPr>
          <p:cNvPr id="34" name="Rectangle 19"/>
          <p:cNvSpPr/>
          <p:nvPr/>
        </p:nvSpPr>
        <p:spPr>
          <a:xfrm>
            <a:off x="4528518" y="2285998"/>
            <a:ext cx="2944215" cy="499248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人脸识别支付收银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减少因收银效率低而造成排队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58"/>
          <p:cNvSpPr txBox="1"/>
          <p:nvPr/>
        </p:nvSpPr>
        <p:spPr>
          <a:xfrm>
            <a:off x="4167654" y="2923065"/>
            <a:ext cx="415277" cy="533755"/>
          </a:xfrm>
          <a:prstGeom prst="rect">
            <a:avLst/>
          </a:prstGeom>
          <a:noFill/>
        </p:spPr>
        <p:txBody>
          <a:bodyPr wrap="square" lIns="37221" tIns="18610" rIns="37221" bIns="18610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3.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  <p:sp>
        <p:nvSpPr>
          <p:cNvPr id="36" name="Rectangle 19"/>
          <p:cNvSpPr/>
          <p:nvPr/>
        </p:nvSpPr>
        <p:spPr>
          <a:xfrm>
            <a:off x="4528518" y="2928940"/>
            <a:ext cx="4329762" cy="499248"/>
          </a:xfrm>
          <a:prstGeom prst="rect">
            <a:avLst/>
          </a:prstGeom>
        </p:spPr>
        <p:txBody>
          <a:bodyPr wrap="square" lIns="37221" tIns="18610" rIns="37221" bIns="1861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多种收银方式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除人脸支付外，还支持微信支付；满足其他人员的支付需求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4278203" y="2285998"/>
            <a:ext cx="3937135" cy="17988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278203" y="2857502"/>
            <a:ext cx="3937135" cy="2131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278203" y="3500444"/>
            <a:ext cx="3937135" cy="9565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消费 </a:t>
            </a:r>
            <a:r>
              <a:rPr lang="en-US" altLang="zh-CN" dirty="0" smtClean="0"/>
              <a:t>– </a:t>
            </a:r>
            <a:r>
              <a:rPr lang="zh-TW" altLang="en-US" dirty="0" smtClean="0"/>
              <a:t>商家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924422"/>
      </p:ext>
    </p:extLst>
  </p:cSld>
  <p:clrMapOvr>
    <a:masterClrMapping/>
  </p:clrMapOvr>
  <p:transition spd="med" advClick="0" advTm="1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AutoShape 7"/>
          <p:cNvSpPr>
            <a:spLocks noChangeArrowheads="1"/>
          </p:cNvSpPr>
          <p:nvPr/>
        </p:nvSpPr>
        <p:spPr bwMode="auto">
          <a:xfrm>
            <a:off x="1247958" y="1285866"/>
            <a:ext cx="1670356" cy="1670356"/>
          </a:xfrm>
          <a:prstGeom prst="diamond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2200" dirty="0">
              <a:solidFill>
                <a:srgbClr val="000000"/>
              </a:solidFill>
              <a:latin typeface="微软雅黑"/>
              <a:ea typeface="微软雅黑" panose="020B0503020204020204" pitchFamily="34" charset="-122"/>
              <a:cs typeface="微软雅黑"/>
              <a:sym typeface="Arial" panose="020B0604020202020204" pitchFamily="34" charset="0"/>
            </a:endParaRPr>
          </a:p>
        </p:txBody>
      </p:sp>
      <p:sp>
        <p:nvSpPr>
          <p:cNvPr id="31751" name="AutoShape 8"/>
          <p:cNvSpPr>
            <a:spLocks noChangeArrowheads="1"/>
          </p:cNvSpPr>
          <p:nvPr/>
        </p:nvSpPr>
        <p:spPr bwMode="auto">
          <a:xfrm>
            <a:off x="2143108" y="2214560"/>
            <a:ext cx="1671545" cy="167035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2200" dirty="0">
              <a:solidFill>
                <a:srgbClr val="000000"/>
              </a:solidFill>
              <a:latin typeface="微软雅黑"/>
              <a:ea typeface="微软雅黑" panose="020B0503020204020204" pitchFamily="34" charset="-122"/>
              <a:cs typeface="微软雅黑"/>
              <a:sym typeface="Arial" panose="020B0604020202020204" pitchFamily="34" charset="0"/>
            </a:endParaRPr>
          </a:p>
        </p:txBody>
      </p:sp>
      <p:sp>
        <p:nvSpPr>
          <p:cNvPr id="31754" name="AutoShape 11"/>
          <p:cNvSpPr>
            <a:spLocks noChangeArrowheads="1"/>
          </p:cNvSpPr>
          <p:nvPr/>
        </p:nvSpPr>
        <p:spPr bwMode="auto">
          <a:xfrm>
            <a:off x="357158" y="2214560"/>
            <a:ext cx="1670356" cy="1670356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64" tIns="34281" rIns="68564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s-ES" altLang="en-US" sz="1400" kern="0" dirty="0">
              <a:solidFill>
                <a:sysClr val="window" lastClr="FFFFFF"/>
              </a:solidFill>
              <a:latin typeface="微软雅黑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55" name="AutoShape 12"/>
          <p:cNvSpPr>
            <a:spLocks noChangeArrowheads="1"/>
          </p:cNvSpPr>
          <p:nvPr/>
        </p:nvSpPr>
        <p:spPr bwMode="auto">
          <a:xfrm>
            <a:off x="1257381" y="3115972"/>
            <a:ext cx="1671545" cy="1670356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2200" dirty="0">
              <a:solidFill>
                <a:srgbClr val="000000"/>
              </a:solidFill>
              <a:latin typeface="微软雅黑"/>
              <a:ea typeface="微软雅黑" panose="020B0503020204020204" pitchFamily="34" charset="-122"/>
              <a:cs typeface="微软雅黑"/>
              <a:sym typeface="Arial" panose="020B0604020202020204" pitchFamily="34" charset="0"/>
            </a:endParaRPr>
          </a:p>
        </p:txBody>
      </p:sp>
      <p:sp>
        <p:nvSpPr>
          <p:cNvPr id="31760" name="AutoShape 10"/>
          <p:cNvSpPr>
            <a:spLocks/>
          </p:cNvSpPr>
          <p:nvPr/>
        </p:nvSpPr>
        <p:spPr bwMode="auto">
          <a:xfrm>
            <a:off x="1028634" y="2626074"/>
            <a:ext cx="350024" cy="291688"/>
          </a:xfrm>
          <a:custGeom>
            <a:avLst/>
            <a:gdLst>
              <a:gd name="T0" fmla="*/ 466725 w 21600"/>
              <a:gd name="T1" fmla="*/ 169263 h 21579"/>
              <a:gd name="T2" fmla="*/ 458471 w 21600"/>
              <a:gd name="T3" fmla="*/ 192802 h 21579"/>
              <a:gd name="T4" fmla="*/ 437836 w 21600"/>
              <a:gd name="T5" fmla="*/ 205977 h 21579"/>
              <a:gd name="T6" fmla="*/ 437836 w 21600"/>
              <a:gd name="T7" fmla="*/ 299395 h 21579"/>
              <a:gd name="T8" fmla="*/ 426319 w 21600"/>
              <a:gd name="T9" fmla="*/ 326737 h 21579"/>
              <a:gd name="T10" fmla="*/ 398855 w 21600"/>
              <a:gd name="T11" fmla="*/ 338111 h 21579"/>
              <a:gd name="T12" fmla="*/ 357326 w 21600"/>
              <a:gd name="T13" fmla="*/ 304676 h 21579"/>
              <a:gd name="T14" fmla="*/ 305013 w 21600"/>
              <a:gd name="T15" fmla="*/ 274955 h 21579"/>
              <a:gd name="T16" fmla="*/ 247407 w 21600"/>
              <a:gd name="T17" fmla="*/ 251776 h 21579"/>
              <a:gd name="T18" fmla="*/ 189910 w 21600"/>
              <a:gd name="T19" fmla="*/ 239141 h 21579"/>
              <a:gd name="T20" fmla="*/ 172191 w 21600"/>
              <a:gd name="T21" fmla="*/ 249253 h 21579"/>
              <a:gd name="T22" fmla="*/ 162814 w 21600"/>
              <a:gd name="T23" fmla="*/ 265060 h 21579"/>
              <a:gd name="T24" fmla="*/ 162295 w 21600"/>
              <a:gd name="T25" fmla="*/ 282939 h 21579"/>
              <a:gd name="T26" fmla="*/ 171716 w 21600"/>
              <a:gd name="T27" fmla="*/ 299395 h 21579"/>
              <a:gd name="T28" fmla="*/ 165882 w 21600"/>
              <a:gd name="T29" fmla="*/ 318537 h 21579"/>
              <a:gd name="T30" fmla="*/ 171068 w 21600"/>
              <a:gd name="T31" fmla="*/ 335353 h 21579"/>
              <a:gd name="T32" fmla="*/ 183622 w 21600"/>
              <a:gd name="T33" fmla="*/ 350908 h 21579"/>
              <a:gd name="T34" fmla="*/ 200324 w 21600"/>
              <a:gd name="T35" fmla="*/ 365723 h 21579"/>
              <a:gd name="T36" fmla="*/ 182714 w 21600"/>
              <a:gd name="T37" fmla="*/ 382341 h 21579"/>
              <a:gd name="T38" fmla="*/ 155834 w 21600"/>
              <a:gd name="T39" fmla="*/ 388794 h 21579"/>
              <a:gd name="T40" fmla="*/ 127852 w 21600"/>
              <a:gd name="T41" fmla="*/ 386144 h 21579"/>
              <a:gd name="T42" fmla="*/ 106374 w 21600"/>
              <a:gd name="T43" fmla="*/ 375096 h 21579"/>
              <a:gd name="T44" fmla="*/ 96219 w 21600"/>
              <a:gd name="T45" fmla="*/ 343464 h 21579"/>
              <a:gd name="T46" fmla="*/ 87122 w 21600"/>
              <a:gd name="T47" fmla="*/ 310444 h 21579"/>
              <a:gd name="T48" fmla="*/ 83578 w 21600"/>
              <a:gd name="T49" fmla="*/ 275423 h 21579"/>
              <a:gd name="T50" fmla="*/ 89672 w 21600"/>
              <a:gd name="T51" fmla="*/ 237087 h 21579"/>
              <a:gd name="T52" fmla="*/ 38980 w 21600"/>
              <a:gd name="T53" fmla="*/ 237087 h 21579"/>
              <a:gd name="T54" fmla="*/ 11538 w 21600"/>
              <a:gd name="T55" fmla="*/ 225713 h 21579"/>
              <a:gd name="T56" fmla="*/ 0 w 21600"/>
              <a:gd name="T57" fmla="*/ 198101 h 21579"/>
              <a:gd name="T58" fmla="*/ 0 w 21600"/>
              <a:gd name="T59" fmla="*/ 140118 h 21579"/>
              <a:gd name="T60" fmla="*/ 11366 w 21600"/>
              <a:gd name="T61" fmla="*/ 112559 h 21579"/>
              <a:gd name="T62" fmla="*/ 38980 w 21600"/>
              <a:gd name="T63" fmla="*/ 101024 h 21579"/>
              <a:gd name="T64" fmla="*/ 165363 w 21600"/>
              <a:gd name="T65" fmla="*/ 101024 h 21579"/>
              <a:gd name="T66" fmla="*/ 227420 w 21600"/>
              <a:gd name="T67" fmla="*/ 92571 h 21579"/>
              <a:gd name="T68" fmla="*/ 291941 w 21600"/>
              <a:gd name="T69" fmla="*/ 69825 h 21579"/>
              <a:gd name="T70" fmla="*/ 351621 w 21600"/>
              <a:gd name="T71" fmla="*/ 37346 h 21579"/>
              <a:gd name="T72" fmla="*/ 398855 w 21600"/>
              <a:gd name="T73" fmla="*/ 0 h 21579"/>
              <a:gd name="T74" fmla="*/ 426319 w 21600"/>
              <a:gd name="T75" fmla="*/ 11427 h 21579"/>
              <a:gd name="T76" fmla="*/ 437836 w 21600"/>
              <a:gd name="T77" fmla="*/ 39040 h 21579"/>
              <a:gd name="T78" fmla="*/ 437836 w 21600"/>
              <a:gd name="T79" fmla="*/ 132187 h 21579"/>
              <a:gd name="T80" fmla="*/ 458471 w 21600"/>
              <a:gd name="T81" fmla="*/ 145471 h 21579"/>
              <a:gd name="T82" fmla="*/ 466725 w 21600"/>
              <a:gd name="T83" fmla="*/ 169263 h 21579"/>
              <a:gd name="T84" fmla="*/ 398855 w 21600"/>
              <a:gd name="T85" fmla="*/ 51458 h 21579"/>
              <a:gd name="T86" fmla="*/ 356807 w 21600"/>
              <a:gd name="T87" fmla="*/ 80242 h 21579"/>
              <a:gd name="T88" fmla="*/ 308557 w 21600"/>
              <a:gd name="T89" fmla="*/ 105152 h 21579"/>
              <a:gd name="T90" fmla="*/ 256656 w 21600"/>
              <a:gd name="T91" fmla="*/ 124780 h 21579"/>
              <a:gd name="T92" fmla="*/ 204343 w 21600"/>
              <a:gd name="T93" fmla="*/ 137054 h 21579"/>
              <a:gd name="T94" fmla="*/ 204343 w 21600"/>
              <a:gd name="T95" fmla="*/ 201381 h 21579"/>
              <a:gd name="T96" fmla="*/ 256656 w 21600"/>
              <a:gd name="T97" fmla="*/ 213800 h 21579"/>
              <a:gd name="T98" fmla="*/ 308557 w 21600"/>
              <a:gd name="T99" fmla="*/ 233536 h 21579"/>
              <a:gd name="T100" fmla="*/ 357066 w 21600"/>
              <a:gd name="T101" fmla="*/ 258607 h 21579"/>
              <a:gd name="T102" fmla="*/ 398855 w 21600"/>
              <a:gd name="T103" fmla="*/ 286959 h 21579"/>
              <a:gd name="T104" fmla="*/ 398855 w 21600"/>
              <a:gd name="T105" fmla="*/ 51458 h 21579"/>
              <a:gd name="T106" fmla="*/ 398855 w 21600"/>
              <a:gd name="T107" fmla="*/ 51458 h 2157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4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5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  <a:moveTo>
                  <a:pt x="18459" y="2855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微软雅黑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61" name="Rectangle 21"/>
          <p:cNvSpPr>
            <a:spLocks noChangeArrowheads="1"/>
          </p:cNvSpPr>
          <p:nvPr/>
        </p:nvSpPr>
        <p:spPr bwMode="auto">
          <a:xfrm>
            <a:off x="835517" y="3002259"/>
            <a:ext cx="712447" cy="3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FFFF"/>
                </a:solidFill>
                <a:latin typeface="微软雅黑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000" b="1" dirty="0">
              <a:solidFill>
                <a:srgbClr val="FFFFFF"/>
              </a:solidFill>
              <a:latin typeface="微软雅黑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62" name="AutoShape 8"/>
          <p:cNvSpPr>
            <a:spLocks/>
          </p:cNvSpPr>
          <p:nvPr/>
        </p:nvSpPr>
        <p:spPr bwMode="auto">
          <a:xfrm>
            <a:off x="2791962" y="2721321"/>
            <a:ext cx="391694" cy="266685"/>
          </a:xfrm>
          <a:custGeom>
            <a:avLst/>
            <a:gdLst>
              <a:gd name="T0" fmla="*/ 449095 w 21600"/>
              <a:gd name="T1" fmla="*/ 156201 h 21600"/>
              <a:gd name="T2" fmla="*/ 455745 w 21600"/>
              <a:gd name="T3" fmla="*/ 122962 h 21600"/>
              <a:gd name="T4" fmla="*/ 332668 w 21600"/>
              <a:gd name="T5" fmla="*/ 0 h 21600"/>
              <a:gd name="T6" fmla="*/ 242840 w 21600"/>
              <a:gd name="T7" fmla="*/ 59826 h 21600"/>
              <a:gd name="T8" fmla="*/ 153035 w 21600"/>
              <a:gd name="T9" fmla="*/ 26588 h 21600"/>
              <a:gd name="T10" fmla="*/ 66543 w 21600"/>
              <a:gd name="T11" fmla="*/ 132938 h 21600"/>
              <a:gd name="T12" fmla="*/ 69856 w 21600"/>
              <a:gd name="T13" fmla="*/ 156201 h 21600"/>
              <a:gd name="T14" fmla="*/ 0 w 21600"/>
              <a:gd name="T15" fmla="*/ 252575 h 21600"/>
              <a:gd name="T16" fmla="*/ 103128 w 21600"/>
              <a:gd name="T17" fmla="*/ 355600 h 21600"/>
              <a:gd name="T18" fmla="*/ 419160 w 21600"/>
              <a:gd name="T19" fmla="*/ 355600 h 21600"/>
              <a:gd name="T20" fmla="*/ 522288 w 21600"/>
              <a:gd name="T21" fmla="*/ 252575 h 21600"/>
              <a:gd name="T22" fmla="*/ 449095 w 21600"/>
              <a:gd name="T23" fmla="*/ 156201 h 21600"/>
              <a:gd name="T24" fmla="*/ 399212 w 21600"/>
              <a:gd name="T25" fmla="*/ 335663 h 21600"/>
              <a:gd name="T26" fmla="*/ 262812 w 21600"/>
              <a:gd name="T27" fmla="*/ 335663 h 21600"/>
              <a:gd name="T28" fmla="*/ 345967 w 21600"/>
              <a:gd name="T29" fmla="*/ 252575 h 21600"/>
              <a:gd name="T30" fmla="*/ 342655 w 21600"/>
              <a:gd name="T31" fmla="*/ 242598 h 21600"/>
              <a:gd name="T32" fmla="*/ 306046 w 21600"/>
              <a:gd name="T33" fmla="*/ 242598 h 21600"/>
              <a:gd name="T34" fmla="*/ 306046 w 21600"/>
              <a:gd name="T35" fmla="*/ 225987 h 21600"/>
              <a:gd name="T36" fmla="*/ 306046 w 21600"/>
              <a:gd name="T37" fmla="*/ 122962 h 21600"/>
              <a:gd name="T38" fmla="*/ 299397 w 21600"/>
              <a:gd name="T39" fmla="*/ 119636 h 21600"/>
              <a:gd name="T40" fmla="*/ 212905 w 21600"/>
              <a:gd name="T41" fmla="*/ 119636 h 21600"/>
              <a:gd name="T42" fmla="*/ 206255 w 21600"/>
              <a:gd name="T43" fmla="*/ 126287 h 21600"/>
              <a:gd name="T44" fmla="*/ 206255 w 21600"/>
              <a:gd name="T45" fmla="*/ 225987 h 21600"/>
              <a:gd name="T46" fmla="*/ 206255 w 21600"/>
              <a:gd name="T47" fmla="*/ 242598 h 21600"/>
              <a:gd name="T48" fmla="*/ 169671 w 21600"/>
              <a:gd name="T49" fmla="*/ 242598 h 21600"/>
              <a:gd name="T50" fmla="*/ 169671 w 21600"/>
              <a:gd name="T51" fmla="*/ 252575 h 21600"/>
              <a:gd name="T52" fmla="*/ 252826 w 21600"/>
              <a:gd name="T53" fmla="*/ 335663 h 21600"/>
              <a:gd name="T54" fmla="*/ 126413 w 21600"/>
              <a:gd name="T55" fmla="*/ 335663 h 21600"/>
              <a:gd name="T56" fmla="*/ 36584 w 21600"/>
              <a:gd name="T57" fmla="*/ 249249 h 21600"/>
              <a:gd name="T58" fmla="*/ 96478 w 21600"/>
              <a:gd name="T59" fmla="*/ 166161 h 21600"/>
              <a:gd name="T60" fmla="*/ 93141 w 21600"/>
              <a:gd name="T61" fmla="*/ 146224 h 21600"/>
              <a:gd name="T62" fmla="*/ 169671 w 21600"/>
              <a:gd name="T63" fmla="*/ 56501 h 21600"/>
              <a:gd name="T64" fmla="*/ 249489 w 21600"/>
              <a:gd name="T65" fmla="*/ 99700 h 21600"/>
              <a:gd name="T66" fmla="*/ 326019 w 21600"/>
              <a:gd name="T67" fmla="*/ 36564 h 21600"/>
              <a:gd name="T68" fmla="*/ 425810 w 21600"/>
              <a:gd name="T69" fmla="*/ 139573 h 21600"/>
              <a:gd name="T70" fmla="*/ 422497 w 21600"/>
              <a:gd name="T71" fmla="*/ 166161 h 21600"/>
              <a:gd name="T72" fmla="*/ 489016 w 21600"/>
              <a:gd name="T73" fmla="*/ 249249 h 21600"/>
              <a:gd name="T74" fmla="*/ 399212 w 21600"/>
              <a:gd name="T75" fmla="*/ 335663 h 21600"/>
              <a:gd name="T76" fmla="*/ 399212 w 21600"/>
              <a:gd name="T77" fmla="*/ 335663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18573" y="9488"/>
                </a:moveTo>
                <a:cubicBezTo>
                  <a:pt x="18711" y="8882"/>
                  <a:pt x="18848" y="8075"/>
                  <a:pt x="18848" y="7469"/>
                </a:cubicBezTo>
                <a:cubicBezTo>
                  <a:pt x="18848" y="3432"/>
                  <a:pt x="16510" y="0"/>
                  <a:pt x="13758" y="0"/>
                </a:cubicBezTo>
                <a:cubicBezTo>
                  <a:pt x="10456" y="0"/>
                  <a:pt x="10043" y="3634"/>
                  <a:pt x="10043" y="3634"/>
                </a:cubicBezTo>
                <a:cubicBezTo>
                  <a:pt x="10043" y="3634"/>
                  <a:pt x="8668" y="1211"/>
                  <a:pt x="6329" y="1615"/>
                </a:cubicBezTo>
                <a:cubicBezTo>
                  <a:pt x="4127" y="2221"/>
                  <a:pt x="2752" y="5047"/>
                  <a:pt x="2752" y="8075"/>
                </a:cubicBezTo>
                <a:cubicBezTo>
                  <a:pt x="2752" y="8478"/>
                  <a:pt x="2752" y="9084"/>
                  <a:pt x="2889" y="9488"/>
                </a:cubicBezTo>
                <a:cubicBezTo>
                  <a:pt x="1238" y="10295"/>
                  <a:pt x="0" y="12718"/>
                  <a:pt x="0" y="15342"/>
                </a:cubicBezTo>
                <a:cubicBezTo>
                  <a:pt x="0" y="18774"/>
                  <a:pt x="1926" y="21600"/>
                  <a:pt x="4265" y="21600"/>
                </a:cubicBezTo>
                <a:cubicBezTo>
                  <a:pt x="17335" y="21600"/>
                  <a:pt x="17335" y="21600"/>
                  <a:pt x="17335" y="21600"/>
                </a:cubicBezTo>
                <a:cubicBezTo>
                  <a:pt x="19674" y="21600"/>
                  <a:pt x="21600" y="18774"/>
                  <a:pt x="21600" y="15342"/>
                </a:cubicBezTo>
                <a:cubicBezTo>
                  <a:pt x="21600" y="12516"/>
                  <a:pt x="20362" y="10295"/>
                  <a:pt x="18573" y="9488"/>
                </a:cubicBezTo>
                <a:close/>
                <a:moveTo>
                  <a:pt x="16510" y="20389"/>
                </a:moveTo>
                <a:cubicBezTo>
                  <a:pt x="10869" y="20389"/>
                  <a:pt x="10869" y="20389"/>
                  <a:pt x="10869" y="20389"/>
                </a:cubicBezTo>
                <a:cubicBezTo>
                  <a:pt x="11282" y="19581"/>
                  <a:pt x="14308" y="15342"/>
                  <a:pt x="14308" y="15342"/>
                </a:cubicBezTo>
                <a:cubicBezTo>
                  <a:pt x="14308" y="15342"/>
                  <a:pt x="14721" y="14736"/>
                  <a:pt x="14171" y="14736"/>
                </a:cubicBezTo>
                <a:cubicBezTo>
                  <a:pt x="13620" y="14736"/>
                  <a:pt x="12657" y="14736"/>
                  <a:pt x="12657" y="14736"/>
                </a:cubicBezTo>
                <a:cubicBezTo>
                  <a:pt x="12657" y="14736"/>
                  <a:pt x="12657" y="14333"/>
                  <a:pt x="12657" y="13727"/>
                </a:cubicBezTo>
                <a:cubicBezTo>
                  <a:pt x="12657" y="12112"/>
                  <a:pt x="12657" y="8882"/>
                  <a:pt x="12657" y="7469"/>
                </a:cubicBezTo>
                <a:cubicBezTo>
                  <a:pt x="12657" y="7469"/>
                  <a:pt x="12657" y="7267"/>
                  <a:pt x="12382" y="7267"/>
                </a:cubicBezTo>
                <a:cubicBezTo>
                  <a:pt x="12107" y="7267"/>
                  <a:pt x="9218" y="7267"/>
                  <a:pt x="8805" y="7267"/>
                </a:cubicBezTo>
                <a:cubicBezTo>
                  <a:pt x="8530" y="7267"/>
                  <a:pt x="8530" y="7671"/>
                  <a:pt x="8530" y="7671"/>
                </a:cubicBezTo>
                <a:cubicBezTo>
                  <a:pt x="8530" y="8882"/>
                  <a:pt x="8530" y="12112"/>
                  <a:pt x="8530" y="13727"/>
                </a:cubicBezTo>
                <a:cubicBezTo>
                  <a:pt x="8530" y="14333"/>
                  <a:pt x="8530" y="14736"/>
                  <a:pt x="8530" y="14736"/>
                </a:cubicBezTo>
                <a:cubicBezTo>
                  <a:pt x="8530" y="14736"/>
                  <a:pt x="7429" y="14736"/>
                  <a:pt x="7017" y="14736"/>
                </a:cubicBezTo>
                <a:cubicBezTo>
                  <a:pt x="6604" y="14736"/>
                  <a:pt x="7017" y="15342"/>
                  <a:pt x="7017" y="15342"/>
                </a:cubicBezTo>
                <a:cubicBezTo>
                  <a:pt x="10456" y="20389"/>
                  <a:pt x="10456" y="20389"/>
                  <a:pt x="10456" y="20389"/>
                </a:cubicBezTo>
                <a:cubicBezTo>
                  <a:pt x="5228" y="20389"/>
                  <a:pt x="5228" y="20389"/>
                  <a:pt x="5228" y="20389"/>
                </a:cubicBezTo>
                <a:cubicBezTo>
                  <a:pt x="3164" y="20389"/>
                  <a:pt x="1513" y="17966"/>
                  <a:pt x="1513" y="15140"/>
                </a:cubicBezTo>
                <a:cubicBezTo>
                  <a:pt x="1513" y="12718"/>
                  <a:pt x="2614" y="10901"/>
                  <a:pt x="3990" y="10093"/>
                </a:cubicBezTo>
                <a:cubicBezTo>
                  <a:pt x="3852" y="9690"/>
                  <a:pt x="3852" y="9286"/>
                  <a:pt x="3852" y="8882"/>
                </a:cubicBezTo>
                <a:cubicBezTo>
                  <a:pt x="3852" y="6460"/>
                  <a:pt x="5090" y="4037"/>
                  <a:pt x="7017" y="3432"/>
                </a:cubicBezTo>
                <a:cubicBezTo>
                  <a:pt x="9080" y="3230"/>
                  <a:pt x="10318" y="6056"/>
                  <a:pt x="10318" y="6056"/>
                </a:cubicBezTo>
                <a:cubicBezTo>
                  <a:pt x="10318" y="6056"/>
                  <a:pt x="10594" y="2221"/>
                  <a:pt x="13483" y="2221"/>
                </a:cubicBezTo>
                <a:cubicBezTo>
                  <a:pt x="15822" y="2221"/>
                  <a:pt x="17610" y="5047"/>
                  <a:pt x="17610" y="8478"/>
                </a:cubicBezTo>
                <a:cubicBezTo>
                  <a:pt x="17610" y="9084"/>
                  <a:pt x="17610" y="9690"/>
                  <a:pt x="17473" y="10093"/>
                </a:cubicBezTo>
                <a:cubicBezTo>
                  <a:pt x="18986" y="10699"/>
                  <a:pt x="20224" y="12718"/>
                  <a:pt x="20224" y="15140"/>
                </a:cubicBezTo>
                <a:cubicBezTo>
                  <a:pt x="20224" y="17966"/>
                  <a:pt x="18573" y="20389"/>
                  <a:pt x="16510" y="20389"/>
                </a:cubicBezTo>
                <a:close/>
                <a:moveTo>
                  <a:pt x="16510" y="20389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微软雅黑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2601227" y="3040358"/>
            <a:ext cx="712447" cy="3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FFFF"/>
                </a:solidFill>
                <a:latin typeface="微软雅黑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2000" b="1" dirty="0">
              <a:solidFill>
                <a:srgbClr val="FFFFFF"/>
              </a:solidFill>
              <a:latin typeface="微软雅黑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4894799" y="2170312"/>
            <a:ext cx="3034787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+mn-lt"/>
              </a:rPr>
              <a:t>家长通过小程序在线充值，学生即可在校园食堂进行就餐消费</a:t>
            </a:r>
            <a:endParaRPr lang="en-GB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4863587" y="1902560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 panose="020B0503020204020204" pitchFamily="34" charset="-122"/>
              </a:rPr>
              <a:t>在线充值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消费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家长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63587" y="2904727"/>
            <a:ext cx="70275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 panose="020B0503020204020204" pitchFamily="34" charset="-122"/>
              </a:rPr>
              <a:t>交易流水</a:t>
            </a:r>
          </a:p>
        </p:txBody>
      </p:sp>
      <p:sp>
        <p:nvSpPr>
          <p:cNvPr id="29" name="TextBox 23"/>
          <p:cNvSpPr txBox="1"/>
          <p:nvPr/>
        </p:nvSpPr>
        <p:spPr>
          <a:xfrm>
            <a:off x="4894799" y="3214692"/>
            <a:ext cx="3034787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+mn-lt"/>
              </a:rPr>
              <a:t>家长可以在线查看学生交易明细，每笔可查，对学生消费一目了然</a:t>
            </a:r>
            <a:endParaRPr lang="en-GB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56373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00"/>
                            </p:stCondLst>
                            <p:childTnLst>
                              <p:par>
                                <p:cTn id="7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31751" grpId="0" animBg="1"/>
      <p:bldP spid="31754" grpId="0" animBg="1"/>
      <p:bldP spid="31755" grpId="0" animBg="1"/>
      <p:bldP spid="31760" grpId="0" animBg="1"/>
      <p:bldP spid="31761" grpId="0"/>
      <p:bldP spid="31762" grpId="0" animBg="1"/>
      <p:bldP spid="31763" grpId="0"/>
      <p:bldP spid="27" grpId="0" build="p"/>
      <p:bldP spid="28" grpId="0" build="p"/>
      <p:bldP spid="25" grpId="0" build="p"/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消费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学生</a:t>
            </a:r>
            <a:endParaRPr lang="zh-CN" altLang="en-US" dirty="0"/>
          </a:p>
        </p:txBody>
      </p:sp>
      <p:sp>
        <p:nvSpPr>
          <p:cNvPr id="45" name="TextBox 23"/>
          <p:cNvSpPr txBox="1"/>
          <p:nvPr/>
        </p:nvSpPr>
        <p:spPr>
          <a:xfrm>
            <a:off x="1465775" y="3786196"/>
            <a:ext cx="3034787" cy="272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+mn-lt"/>
              </a:rPr>
              <a:t>就餐消费通过扫脸支付，便捷、高效，减少排队</a:t>
            </a:r>
            <a:endParaRPr lang="en-GB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+mn-lt"/>
            </a:endParaRPr>
          </a:p>
        </p:txBody>
      </p:sp>
      <p:sp>
        <p:nvSpPr>
          <p:cNvPr id="54" name="Freeform 8"/>
          <p:cNvSpPr/>
          <p:nvPr/>
        </p:nvSpPr>
        <p:spPr>
          <a:xfrm>
            <a:off x="1965841" y="1928808"/>
            <a:ext cx="1666444" cy="1632881"/>
          </a:xfrm>
          <a:custGeom>
            <a:avLst/>
            <a:gdLst>
              <a:gd name="connsiteX0" fmla="*/ 0 w 2504140"/>
              <a:gd name="connsiteY0" fmla="*/ 1252070 h 2504140"/>
              <a:gd name="connsiteX1" fmla="*/ 1252070 w 2504140"/>
              <a:gd name="connsiteY1" fmla="*/ 0 h 2504140"/>
              <a:gd name="connsiteX2" fmla="*/ 2504140 w 2504140"/>
              <a:gd name="connsiteY2" fmla="*/ 1252070 h 2504140"/>
              <a:gd name="connsiteX3" fmla="*/ 1252070 w 2504140"/>
              <a:gd name="connsiteY3" fmla="*/ 2504140 h 2504140"/>
              <a:gd name="connsiteX4" fmla="*/ 0 w 2504140"/>
              <a:gd name="connsiteY4" fmla="*/ 1252070 h 25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40" h="2504140">
                <a:moveTo>
                  <a:pt x="0" y="1252070"/>
                </a:moveTo>
                <a:cubicBezTo>
                  <a:pt x="0" y="560571"/>
                  <a:pt x="560571" y="0"/>
                  <a:pt x="1252070" y="0"/>
                </a:cubicBezTo>
                <a:cubicBezTo>
                  <a:pt x="1943569" y="0"/>
                  <a:pt x="2504140" y="560571"/>
                  <a:pt x="2504140" y="1252070"/>
                </a:cubicBezTo>
                <a:cubicBezTo>
                  <a:pt x="2504140" y="1943569"/>
                  <a:pt x="1943569" y="2504140"/>
                  <a:pt x="1252070" y="2504140"/>
                </a:cubicBezTo>
                <a:cubicBezTo>
                  <a:pt x="560571" y="2504140"/>
                  <a:pt x="0" y="1943569"/>
                  <a:pt x="0" y="125207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843" tIns="437843" rIns="437843" bIns="437843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/>
                <a:ea typeface="微软雅黑"/>
              </a:rPr>
              <a:t>减少</a:t>
            </a:r>
            <a:endParaRPr lang="en-US" altLang="zh-CN" sz="14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/>
              </a:rPr>
              <a:t>就餐排队</a:t>
            </a:r>
            <a:endParaRPr lang="en-US" sz="1400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55" name="Freeform 8"/>
          <p:cNvSpPr/>
          <p:nvPr/>
        </p:nvSpPr>
        <p:spPr>
          <a:xfrm>
            <a:off x="5263010" y="1928808"/>
            <a:ext cx="1666444" cy="1632881"/>
          </a:xfrm>
          <a:custGeom>
            <a:avLst/>
            <a:gdLst>
              <a:gd name="connsiteX0" fmla="*/ 0 w 2504140"/>
              <a:gd name="connsiteY0" fmla="*/ 1252070 h 2504140"/>
              <a:gd name="connsiteX1" fmla="*/ 1252070 w 2504140"/>
              <a:gd name="connsiteY1" fmla="*/ 0 h 2504140"/>
              <a:gd name="connsiteX2" fmla="*/ 2504140 w 2504140"/>
              <a:gd name="connsiteY2" fmla="*/ 1252070 h 2504140"/>
              <a:gd name="connsiteX3" fmla="*/ 1252070 w 2504140"/>
              <a:gd name="connsiteY3" fmla="*/ 2504140 h 2504140"/>
              <a:gd name="connsiteX4" fmla="*/ 0 w 2504140"/>
              <a:gd name="connsiteY4" fmla="*/ 1252070 h 25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40" h="2504140">
                <a:moveTo>
                  <a:pt x="0" y="1252070"/>
                </a:moveTo>
                <a:cubicBezTo>
                  <a:pt x="0" y="560571"/>
                  <a:pt x="560571" y="0"/>
                  <a:pt x="1252070" y="0"/>
                </a:cubicBezTo>
                <a:cubicBezTo>
                  <a:pt x="1943569" y="0"/>
                  <a:pt x="2504140" y="560571"/>
                  <a:pt x="2504140" y="1252070"/>
                </a:cubicBezTo>
                <a:cubicBezTo>
                  <a:pt x="2504140" y="1943569"/>
                  <a:pt x="1943569" y="2504140"/>
                  <a:pt x="1252070" y="2504140"/>
                </a:cubicBezTo>
                <a:cubicBezTo>
                  <a:pt x="560571" y="2504140"/>
                  <a:pt x="0" y="1943569"/>
                  <a:pt x="0" y="1252070"/>
                </a:cubicBezTo>
                <a:close/>
              </a:path>
            </a:pathLst>
          </a:custGeom>
          <a:solidFill>
            <a:srgbClr val="C68F06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843" tIns="437843" rIns="437843" bIns="437843" numCol="1" spcCol="1270" anchor="ctr" anchorCtr="0">
            <a:noAutofit/>
          </a:bodyPr>
          <a:lstStyle/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/>
                <a:ea typeface="微软雅黑"/>
              </a:rPr>
              <a:t>避免</a:t>
            </a:r>
            <a:endParaRPr lang="en-US" altLang="zh-CN" sz="1400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/>
              </a:rPr>
              <a:t>丢失风险</a:t>
            </a:r>
            <a:endParaRPr lang="en-US" sz="1400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65" name="TextBox 23"/>
          <p:cNvSpPr txBox="1"/>
          <p:nvPr/>
        </p:nvSpPr>
        <p:spPr>
          <a:xfrm>
            <a:off x="4714876" y="3786196"/>
            <a:ext cx="3034787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+mn-lt"/>
              </a:rPr>
              <a:t>学生无需带卡、无需带现金，避免丢失造成小孩吃不上饭和不必要的损失</a:t>
            </a:r>
            <a:endParaRPr lang="en-GB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108367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982289" y="2024662"/>
            <a:ext cx="2816312" cy="481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+mn-lt"/>
              </a:rPr>
              <a:t>方案亮点</a:t>
            </a:r>
            <a:endParaRPr lang="en-GB" altLang="zh-CN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500298" y="1714494"/>
            <a:ext cx="1561914" cy="108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600" cap="all" spc="213" dirty="0" smtClean="0">
                <a:solidFill>
                  <a:schemeClr val="accent1"/>
                </a:solidFill>
                <a:latin typeface="微软雅黑"/>
                <a:cs typeface="微软雅黑"/>
              </a:rPr>
              <a:t>4</a:t>
            </a:r>
            <a:endParaRPr lang="zh-CN" altLang="en-US" sz="6600" cap="all" spc="213" dirty="0">
              <a:solidFill>
                <a:schemeClr val="accent1"/>
              </a:solidFill>
              <a:latin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7686" y="2500312"/>
            <a:ext cx="94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Highlights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对角的矩形 7"/>
          <p:cNvSpPr/>
          <p:nvPr/>
        </p:nvSpPr>
        <p:spPr>
          <a:xfrm>
            <a:off x="683568" y="1142990"/>
            <a:ext cx="7488832" cy="387703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/>
              <a:ea typeface="微软雅黑"/>
            </a:endParaRPr>
          </a:p>
        </p:txBody>
      </p: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方案亮点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1071538" y="1357304"/>
            <a:ext cx="428628" cy="28575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2304238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校园食堂引入人脸支付，提升校园智慧化、智能化建设水平</a:t>
            </a:r>
          </a:p>
        </p:txBody>
      </p:sp>
      <p:sp>
        <p:nvSpPr>
          <p:cNvPr id="9" name="流程图: 决策 8"/>
          <p:cNvSpPr/>
          <p:nvPr/>
        </p:nvSpPr>
        <p:spPr>
          <a:xfrm>
            <a:off x="1071538" y="1857370"/>
            <a:ext cx="428628" cy="28575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3042" y="2804304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人脸支付方式，提高就餐收银效率，提升食堂服务水平</a:t>
            </a:r>
          </a:p>
        </p:txBody>
      </p:sp>
      <p:sp>
        <p:nvSpPr>
          <p:cNvPr id="11" name="流程图: 决策 10"/>
          <p:cNvSpPr/>
          <p:nvPr/>
        </p:nvSpPr>
        <p:spPr>
          <a:xfrm>
            <a:off x="1071538" y="2357436"/>
            <a:ext cx="428628" cy="28575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3042" y="330437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商户统一管理，商户经营数据全方位统计</a:t>
            </a:r>
          </a:p>
        </p:txBody>
      </p:sp>
      <p:sp>
        <p:nvSpPr>
          <p:cNvPr id="15" name="流程图: 决策 14"/>
          <p:cNvSpPr/>
          <p:nvPr/>
        </p:nvSpPr>
        <p:spPr>
          <a:xfrm>
            <a:off x="1071538" y="2845360"/>
            <a:ext cx="428628" cy="28575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3042" y="3792294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用户在线充值，避免现金管理的安全和繁琐问题，降低学校人工成本</a:t>
            </a:r>
          </a:p>
        </p:txBody>
      </p:sp>
      <p:sp>
        <p:nvSpPr>
          <p:cNvPr id="17" name="流程图: 决策 16"/>
          <p:cNvSpPr/>
          <p:nvPr/>
        </p:nvSpPr>
        <p:spPr>
          <a:xfrm>
            <a:off x="1071538" y="3351171"/>
            <a:ext cx="428628" cy="28575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4506674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所有交易资金全部在用户自己的银行账户</a:t>
            </a:r>
          </a:p>
        </p:txBody>
      </p:sp>
      <p:sp>
        <p:nvSpPr>
          <p:cNvPr id="14" name="流程图: 决策 16">
            <a:extLst>
              <a:ext uri="{FF2B5EF4-FFF2-40B4-BE49-F238E27FC236}">
                <a16:creationId xmlns:a16="http://schemas.microsoft.com/office/drawing/2014/main" xmlns="" id="{CEFF8BE0-930D-B847-AD03-FB7ACACB1B51}"/>
              </a:ext>
            </a:extLst>
          </p:cNvPr>
          <p:cNvSpPr/>
          <p:nvPr/>
        </p:nvSpPr>
        <p:spPr>
          <a:xfrm>
            <a:off x="1071538" y="3843225"/>
            <a:ext cx="428628" cy="28575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流程图: 决策 16">
            <a:extLst>
              <a:ext uri="{FF2B5EF4-FFF2-40B4-BE49-F238E27FC236}">
                <a16:creationId xmlns:a16="http://schemas.microsoft.com/office/drawing/2014/main" xmlns="" id="{0040011A-61C8-1543-A6C3-8546BDD02910}"/>
              </a:ext>
            </a:extLst>
          </p:cNvPr>
          <p:cNvSpPr/>
          <p:nvPr/>
        </p:nvSpPr>
        <p:spPr>
          <a:xfrm>
            <a:off x="1051441" y="4501447"/>
            <a:ext cx="428628" cy="28575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8C6AE55-0165-7642-8774-3F79DF6318FD}"/>
              </a:ext>
            </a:extLst>
          </p:cNvPr>
          <p:cNvSpPr txBox="1"/>
          <p:nvPr/>
        </p:nvSpPr>
        <p:spPr>
          <a:xfrm>
            <a:off x="1669262" y="1347614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智能化门禁服务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TW" altLang="en-US" dirty="0">
                <a:solidFill>
                  <a:schemeClr val="bg1"/>
                </a:solidFill>
              </a:rPr>
              <a:t>消除校园安全隐患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TW" altLang="en-US" dirty="0">
                <a:solidFill>
                  <a:schemeClr val="bg1"/>
                </a:solidFill>
              </a:rPr>
              <a:t>节省安防人力成本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59D32B7-7256-8842-93CF-349B660E5FAB}"/>
              </a:ext>
            </a:extLst>
          </p:cNvPr>
          <p:cNvSpPr txBox="1"/>
          <p:nvPr/>
        </p:nvSpPr>
        <p:spPr>
          <a:xfrm>
            <a:off x="1669262" y="1793321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科学快速统计考勤信息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TW" altLang="en-US" dirty="0">
                <a:solidFill>
                  <a:schemeClr val="bg1"/>
                </a:solidFill>
              </a:rPr>
              <a:t>提高校方人员管理效能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87807"/>
      </p:ext>
    </p:extLst>
  </p:cSld>
  <p:clrMapOvr>
    <a:masterClrMapping/>
  </p:clrMapOvr>
  <p:transition spd="med" advClick="0" advTm="200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982289" y="2024662"/>
            <a:ext cx="2816312" cy="481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+mn-lt"/>
              </a:rPr>
              <a:t>场景案例</a:t>
            </a:r>
            <a:endParaRPr lang="en-GB" altLang="zh-CN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500298" y="1704744"/>
            <a:ext cx="1561914" cy="108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600" cap="all" spc="213" dirty="0" smtClean="0">
                <a:solidFill>
                  <a:schemeClr val="accent1"/>
                </a:solidFill>
                <a:latin typeface="微软雅黑"/>
                <a:cs typeface="微软雅黑"/>
              </a:rPr>
              <a:t>5</a:t>
            </a:r>
            <a:endParaRPr lang="zh-CN" altLang="en-US" sz="6600" cap="all" spc="213" dirty="0">
              <a:solidFill>
                <a:schemeClr val="accent1"/>
              </a:solidFill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3372" y="2500312"/>
            <a:ext cx="1473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71456"/>
            <a:ext cx="9144000" cy="5148262"/>
          </a:xfrm>
          <a:prstGeom prst="rect">
            <a:avLst/>
          </a:prstGeom>
          <a:noFill/>
        </p:spPr>
      </p:pic>
      <p:sp>
        <p:nvSpPr>
          <p:cNvPr id="17" name="圆角矩形 16"/>
          <p:cNvSpPr/>
          <p:nvPr/>
        </p:nvSpPr>
        <p:spPr>
          <a:xfrm>
            <a:off x="4515452" y="1180671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latin typeface="微软雅黑"/>
              <a:ea typeface="微软雅黑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515452" y="1820235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>
              <a:latin typeface="微软雅黑"/>
              <a:ea typeface="微软雅黑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515452" y="2480472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latin typeface="微软雅黑"/>
              <a:ea typeface="微软雅黑"/>
            </a:endParaRPr>
          </a:p>
        </p:txBody>
      </p:sp>
      <p:sp>
        <p:nvSpPr>
          <p:cNvPr id="116" name="椭圆 80"/>
          <p:cNvSpPr/>
          <p:nvPr/>
        </p:nvSpPr>
        <p:spPr bwMode="auto">
          <a:xfrm>
            <a:off x="4499992" y="114299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椭圆 80"/>
          <p:cNvSpPr/>
          <p:nvPr/>
        </p:nvSpPr>
        <p:spPr bwMode="auto">
          <a:xfrm>
            <a:off x="4499992" y="1785932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椭圆 80"/>
          <p:cNvSpPr/>
          <p:nvPr/>
        </p:nvSpPr>
        <p:spPr bwMode="auto">
          <a:xfrm>
            <a:off x="4499992" y="244617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39"/>
          <p:cNvSpPr>
            <a:spLocks noChangeArrowheads="1"/>
          </p:cNvSpPr>
          <p:nvPr/>
        </p:nvSpPr>
        <p:spPr bwMode="auto">
          <a:xfrm>
            <a:off x="5649764" y="1163712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项目背景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】</a:t>
            </a:r>
          </a:p>
        </p:txBody>
      </p:sp>
      <p:sp>
        <p:nvSpPr>
          <p:cNvPr id="122" name="矩形 39"/>
          <p:cNvSpPr>
            <a:spLocks noChangeArrowheads="1"/>
          </p:cNvSpPr>
          <p:nvPr/>
        </p:nvSpPr>
        <p:spPr bwMode="auto">
          <a:xfrm>
            <a:off x="5649764" y="1806654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痛点分析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123" name="矩形 39"/>
          <p:cNvSpPr>
            <a:spLocks noChangeArrowheads="1"/>
          </p:cNvSpPr>
          <p:nvPr/>
        </p:nvSpPr>
        <p:spPr bwMode="auto">
          <a:xfrm>
            <a:off x="5649764" y="2428874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解决方案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9" name="MH_Others_1"/>
          <p:cNvSpPr txBox="1"/>
          <p:nvPr>
            <p:custDataLst>
              <p:tags r:id="rId1"/>
            </p:custDataLst>
          </p:nvPr>
        </p:nvSpPr>
        <p:spPr>
          <a:xfrm>
            <a:off x="2627784" y="2211710"/>
            <a:ext cx="1141603" cy="6154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999" b="1" dirty="0">
                <a:solidFill>
                  <a:schemeClr val="accent1"/>
                </a:solidFill>
                <a:latin typeface="微软雅黑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0" name="MH_Others_2"/>
          <p:cNvSpPr txBox="1"/>
          <p:nvPr>
            <p:custDataLst>
              <p:tags r:id="rId2"/>
            </p:custDataLst>
          </p:nvPr>
        </p:nvSpPr>
        <p:spPr>
          <a:xfrm>
            <a:off x="2195736" y="2840037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微软雅黑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accent1"/>
              </a:solidFill>
              <a:latin typeface="微软雅黑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57884" y="1529452"/>
            <a:ext cx="1107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 Background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29322" y="2167264"/>
            <a:ext cx="9222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Analysis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29322" y="2809066"/>
            <a:ext cx="941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Solution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1" name="矩形 39"/>
          <p:cNvSpPr>
            <a:spLocks noChangeArrowheads="1"/>
          </p:cNvSpPr>
          <p:nvPr/>
        </p:nvSpPr>
        <p:spPr bwMode="auto">
          <a:xfrm>
            <a:off x="5643570" y="3071816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【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方案亮点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29322" y="3429006"/>
            <a:ext cx="10127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Highlights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16022" y="3739882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latin typeface="微软雅黑"/>
              <a:ea typeface="微软雅黑"/>
            </a:endParaRPr>
          </a:p>
        </p:txBody>
      </p:sp>
      <p:sp>
        <p:nvSpPr>
          <p:cNvPr id="25" name="椭圆 80"/>
          <p:cNvSpPr/>
          <p:nvPr/>
        </p:nvSpPr>
        <p:spPr bwMode="auto">
          <a:xfrm>
            <a:off x="4500562" y="370558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516022" y="3096941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>
              <a:latin typeface="微软雅黑"/>
              <a:ea typeface="微软雅黑"/>
            </a:endParaRPr>
          </a:p>
        </p:txBody>
      </p:sp>
      <p:sp>
        <p:nvSpPr>
          <p:cNvPr id="27" name="椭圆 80"/>
          <p:cNvSpPr/>
          <p:nvPr/>
        </p:nvSpPr>
        <p:spPr bwMode="auto">
          <a:xfrm>
            <a:off x="4500562" y="3062638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9"/>
          <p:cNvSpPr>
            <a:spLocks noChangeArrowheads="1"/>
          </p:cNvSpPr>
          <p:nvPr/>
        </p:nvSpPr>
        <p:spPr bwMode="auto">
          <a:xfrm>
            <a:off x="5643570" y="3735480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场景案例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86446" y="4096090"/>
            <a:ext cx="1473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Sample Scenarios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6718824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6" grpId="0" animBg="1"/>
      <p:bldP spid="101" grpId="0" animBg="1"/>
      <p:bldP spid="116" grpId="0"/>
      <p:bldP spid="117" grpId="0"/>
      <p:bldP spid="118" grpId="0"/>
      <p:bldP spid="121" grpId="0"/>
      <p:bldP spid="122" grpId="0"/>
      <p:bldP spid="123" grpId="0"/>
      <p:bldP spid="29" grpId="0"/>
      <p:bldP spid="30" grpId="0"/>
      <p:bldP spid="2" grpId="0"/>
      <p:bldP spid="3" grpId="0"/>
      <p:bldP spid="19" grpId="0"/>
      <p:bldP spid="21" grpId="0"/>
      <p:bldP spid="20" grpId="0"/>
      <p:bldP spid="24" grpId="0" animBg="1"/>
      <p:bldP spid="25" grpId="0"/>
      <p:bldP spid="26" grpId="0" animBg="1"/>
      <p:bldP spid="27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场景案例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1071552"/>
            <a:ext cx="349337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1071552"/>
            <a:ext cx="258199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MH_SubTitle_4"/>
          <p:cNvSpPr/>
          <p:nvPr>
            <p:custDataLst>
              <p:tags r:id="rId1"/>
            </p:custDataLst>
          </p:nvPr>
        </p:nvSpPr>
        <p:spPr>
          <a:xfrm>
            <a:off x="1071538" y="3786196"/>
            <a:ext cx="2271886" cy="724676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刷脸门禁</a:t>
            </a:r>
          </a:p>
        </p:txBody>
      </p:sp>
      <p:sp>
        <p:nvSpPr>
          <p:cNvPr id="10" name="MH_SubTitle_4"/>
          <p:cNvSpPr/>
          <p:nvPr>
            <p:custDataLst>
              <p:tags r:id="rId2"/>
            </p:custDataLst>
          </p:nvPr>
        </p:nvSpPr>
        <p:spPr>
          <a:xfrm>
            <a:off x="5500694" y="3786196"/>
            <a:ext cx="2271886" cy="724676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刷脸考勤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ransition spd="med" advClick="0" advTm="26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场景案例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1071552"/>
            <a:ext cx="4572032" cy="27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MH_SubTitle_4"/>
          <p:cNvSpPr/>
          <p:nvPr>
            <p:custDataLst>
              <p:tags r:id="rId1"/>
            </p:custDataLst>
          </p:nvPr>
        </p:nvSpPr>
        <p:spPr>
          <a:xfrm>
            <a:off x="1357290" y="3857634"/>
            <a:ext cx="2271886" cy="796096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人脸消费食堂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1071552"/>
            <a:ext cx="3143272" cy="27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MH_SubTitle_4"/>
          <p:cNvSpPr/>
          <p:nvPr>
            <p:custDataLst>
              <p:tags r:id="rId2"/>
            </p:custDataLst>
          </p:nvPr>
        </p:nvSpPr>
        <p:spPr>
          <a:xfrm>
            <a:off x="6072198" y="3857634"/>
            <a:ext cx="2271886" cy="796096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一卡通洗衣房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ransition spd="med" advClick="0" advTm="26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未标题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642910" y="1000114"/>
            <a:ext cx="3024336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7500" b="1" dirty="0">
                <a:solidFill>
                  <a:schemeClr val="accent1"/>
                </a:solidFill>
                <a:cs typeface="微软雅黑"/>
              </a:rPr>
              <a:t>谢谢！</a:t>
            </a:r>
            <a:endParaRPr lang="en-US" altLang="zh-CN" sz="7500" b="1" dirty="0">
              <a:solidFill>
                <a:schemeClr val="accent1"/>
              </a:solidFill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4" y="2285998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Thanks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982289" y="2024662"/>
            <a:ext cx="2816312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项目背景</a:t>
            </a:r>
            <a:endParaRPr lang="en-GB" altLang="zh-CN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500298" y="1714494"/>
            <a:ext cx="1561914" cy="108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600" cap="all" spc="213" dirty="0" smtClean="0">
                <a:solidFill>
                  <a:schemeClr val="accent1"/>
                </a:solidFill>
                <a:latin typeface="微软雅黑"/>
                <a:cs typeface="微软雅黑"/>
              </a:rPr>
              <a:t>1</a:t>
            </a:r>
            <a:endParaRPr lang="zh-CN" altLang="en-US" sz="6600" cap="all" spc="213" dirty="0">
              <a:solidFill>
                <a:schemeClr val="accent1"/>
              </a:solidFill>
              <a:latin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6248" y="2500312"/>
            <a:ext cx="10624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Background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928662" y="1500180"/>
            <a:ext cx="7000924" cy="3143272"/>
          </a:xfrm>
          <a:prstGeom prst="roundRect">
            <a:avLst>
              <a:gd name="adj" fmla="val 17893"/>
            </a:avLst>
          </a:prstGeom>
          <a:solidFill>
            <a:schemeClr val="accent6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285852" y="1643056"/>
            <a:ext cx="650082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Microsoft YaHei Light"/>
                <a:cs typeface="宋体" pitchFamily="2" charset="-122"/>
              </a:rPr>
              <a:t>智慧校园的主要发展趋势是利用物联网技术</a:t>
            </a:r>
            <a:r>
              <a:rPr lang="zh-CN" altLang="en-US" sz="2000" dirty="0">
                <a:solidFill>
                  <a:schemeClr val="bg1"/>
                </a:solidFill>
                <a:latin typeface="Microsoft YaHei Light"/>
              </a:rPr>
              <a:t>、云计算技术、移动互联网技术，快捷支付技术，以及大数据的管理，实现校园从人性化服务到精细管理，以及后勤服务各个环节精细化和闭环管理。</a:t>
            </a:r>
            <a:endParaRPr lang="en-US" altLang="zh-CN" sz="2000" dirty="0">
              <a:solidFill>
                <a:schemeClr val="bg1"/>
              </a:solidFill>
              <a:latin typeface="Microsoft YaHei Light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Microsoft YaHei Light"/>
              </a:rPr>
              <a:t>一卡通是智慧校园建设的重要组成部分，除实现日常停车、消费、门禁一卡通管理以外，通过物联网技术在校园内完成考勤签到、缴费、订餐等校园一卡通服务；为校园师生营造一个安全、便捷、快速、有序、舒适的环境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ransition spd="med" advClick="0" advTm="2678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982289" y="2024662"/>
            <a:ext cx="2816312" cy="481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痛点分析</a:t>
            </a:r>
            <a:endParaRPr lang="en-GB" altLang="zh-CN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500298" y="1714494"/>
            <a:ext cx="1561914" cy="108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600" cap="all" spc="213" dirty="0" smtClean="0">
                <a:solidFill>
                  <a:schemeClr val="accent1"/>
                </a:solidFill>
                <a:latin typeface="微软雅黑"/>
                <a:cs typeface="微软雅黑"/>
              </a:rPr>
              <a:t>2</a:t>
            </a:r>
            <a:endParaRPr lang="zh-CN" altLang="en-US" sz="6600" cap="all" spc="213" dirty="0">
              <a:solidFill>
                <a:schemeClr val="accent1"/>
              </a:solidFill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9124" y="2500312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Analysis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痛点分析</a:t>
            </a:r>
          </a:p>
        </p:txBody>
      </p:sp>
      <p:sp>
        <p:nvSpPr>
          <p:cNvPr id="31" name="MH_Other_1"/>
          <p:cNvSpPr/>
          <p:nvPr>
            <p:custDataLst>
              <p:tags r:id="rId1"/>
            </p:custDataLst>
          </p:nvPr>
        </p:nvSpPr>
        <p:spPr>
          <a:xfrm>
            <a:off x="857225" y="1347027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pic>
        <p:nvPicPr>
          <p:cNvPr id="32" name="MH_Other_2"/>
          <p:cNvPicPr/>
          <p:nvPr>
            <p:custDataLst>
              <p:tags r:id="rId2"/>
            </p:custDataLst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58" y="1347027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MH_Other_4"/>
          <p:cNvSpPr/>
          <p:nvPr>
            <p:custDataLst>
              <p:tags r:id="rId3"/>
            </p:custDataLst>
          </p:nvPr>
        </p:nvSpPr>
        <p:spPr>
          <a:xfrm>
            <a:off x="3837001" y="1347027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pic>
        <p:nvPicPr>
          <p:cNvPr id="34" name="MH_Other_5"/>
          <p:cNvPicPr/>
          <p:nvPr>
            <p:custDataLst>
              <p:tags r:id="rId4"/>
            </p:custDataLst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6934" y="1347027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MH_SubTitle_4"/>
          <p:cNvSpPr/>
          <p:nvPr>
            <p:custDataLst>
              <p:tags r:id="rId5"/>
            </p:custDataLst>
          </p:nvPr>
        </p:nvSpPr>
        <p:spPr>
          <a:xfrm>
            <a:off x="389206" y="2626615"/>
            <a:ext cx="2271886" cy="1152127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校园出入存在安全隐患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安保人员时有疏忽会放非相关人员进入校园；学生在无批准的情况下离开校园。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6" name="MH_SubTitle_4"/>
          <p:cNvSpPr/>
          <p:nvPr>
            <p:custDataLst>
              <p:tags r:id="rId6"/>
            </p:custDataLst>
          </p:nvPr>
        </p:nvSpPr>
        <p:spPr>
          <a:xfrm>
            <a:off x="3391275" y="2626615"/>
            <a:ext cx="2412268" cy="1152127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缺乏人员信息化管理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师生缺乏系统的个人信息与钱包信息。如有纠纷将无法查询消费信息和消费记录。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7" name="MH_Other_4"/>
          <p:cNvSpPr/>
          <p:nvPr>
            <p:custDataLst>
              <p:tags r:id="rId7"/>
            </p:custDataLst>
          </p:nvPr>
        </p:nvSpPr>
        <p:spPr>
          <a:xfrm>
            <a:off x="6858016" y="1347027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rgbClr val="C68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pic>
        <p:nvPicPr>
          <p:cNvPr id="38" name="MH_Other_5"/>
          <p:cNvPicPr/>
          <p:nvPr>
            <p:custDataLst>
              <p:tags r:id="rId8"/>
            </p:custDataLst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7949" y="1347027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MH_SubTitle_4"/>
          <p:cNvSpPr/>
          <p:nvPr>
            <p:custDataLst>
              <p:tags r:id="rId9"/>
            </p:custDataLst>
          </p:nvPr>
        </p:nvSpPr>
        <p:spPr>
          <a:xfrm>
            <a:off x="6446588" y="2471110"/>
            <a:ext cx="2412268" cy="1152127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现金支付已不符合消费习惯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现金支付缺乏便利性、安全性，易丢失造成财产损失。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ransition spd="med" advClick="0" advTm="26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6" grpId="0"/>
      <p:bldP spid="37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痛点分析</a:t>
            </a:r>
          </a:p>
        </p:txBody>
      </p:sp>
      <p:sp>
        <p:nvSpPr>
          <p:cNvPr id="31" name="MH_Other_1"/>
          <p:cNvSpPr/>
          <p:nvPr>
            <p:custDataLst>
              <p:tags r:id="rId1"/>
            </p:custDataLst>
          </p:nvPr>
        </p:nvSpPr>
        <p:spPr>
          <a:xfrm rot="16200000">
            <a:off x="462556" y="1263865"/>
            <a:ext cx="1178410" cy="504059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3" name="MH_Other_4"/>
          <p:cNvSpPr/>
          <p:nvPr>
            <p:custDataLst>
              <p:tags r:id="rId2"/>
            </p:custDataLst>
          </p:nvPr>
        </p:nvSpPr>
        <p:spPr>
          <a:xfrm rot="16200000">
            <a:off x="451123" y="2737542"/>
            <a:ext cx="1178408" cy="504059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5" name="MH_SubTitle_4"/>
          <p:cNvSpPr/>
          <p:nvPr>
            <p:custDataLst>
              <p:tags r:id="rId3"/>
            </p:custDataLst>
          </p:nvPr>
        </p:nvSpPr>
        <p:spPr>
          <a:xfrm>
            <a:off x="2887554" y="816739"/>
            <a:ext cx="3528392" cy="1384155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学校管理困难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学校用传统方式管理食堂多窗口商户，难度较大，工作量大；交易数据无法实现统一透明管理。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6" name="MH_SubTitle_4"/>
          <p:cNvSpPr/>
          <p:nvPr>
            <p:custDataLst>
              <p:tags r:id="rId4"/>
            </p:custDataLst>
          </p:nvPr>
        </p:nvSpPr>
        <p:spPr>
          <a:xfrm>
            <a:off x="2970617" y="2400367"/>
            <a:ext cx="3502648" cy="829294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家长不知情</a:t>
            </a:r>
          </a:p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现金支付情况下，家长无法实时掌握学生的消费情况。可能存在正当零花钱挪作他用的情形。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7" name="MH_Other_4"/>
          <p:cNvSpPr/>
          <p:nvPr>
            <p:custDataLst>
              <p:tags r:id="rId5"/>
            </p:custDataLst>
          </p:nvPr>
        </p:nvSpPr>
        <p:spPr>
          <a:xfrm rot="16200000">
            <a:off x="451123" y="4211219"/>
            <a:ext cx="1178408" cy="504058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rgbClr val="C68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9" name="MH_SubTitle_4"/>
          <p:cNvSpPr/>
          <p:nvPr>
            <p:custDataLst>
              <p:tags r:id="rId6"/>
            </p:custDataLst>
          </p:nvPr>
        </p:nvSpPr>
        <p:spPr>
          <a:xfrm>
            <a:off x="2806943" y="3429134"/>
            <a:ext cx="3689614" cy="1941366"/>
          </a:xfrm>
          <a:prstGeom prst="rect">
            <a:avLst/>
          </a:prstGeom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存在丢失风险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传统食堂采用饭卡，学生携带不便，饭卡易丢失易损坏，丢失饭卡易被他人盗刷，造成学生及家长的财产损失，且补办饭卡家长需额外支付工本费。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5737" y="125428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4303" y="272796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737" y="420163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p:transition spd="med" advClick="0" advTm="26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6" grpId="0"/>
      <p:bldP spid="37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48"/>
          <p:cNvSpPr txBox="1"/>
          <p:nvPr/>
        </p:nvSpPr>
        <p:spPr>
          <a:xfrm>
            <a:off x="3982289" y="2024662"/>
            <a:ext cx="2816312" cy="481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  <a:sym typeface="+mn-lt"/>
              </a:rPr>
              <a:t>解决方案</a:t>
            </a:r>
            <a:endParaRPr lang="en-GB" altLang="zh-CN" sz="3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500298" y="1714494"/>
            <a:ext cx="1561914" cy="108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600" cap="all" spc="213" dirty="0" smtClean="0">
                <a:solidFill>
                  <a:schemeClr val="accent1"/>
                </a:solidFill>
                <a:latin typeface="微软雅黑"/>
                <a:cs typeface="微软雅黑"/>
              </a:rPr>
              <a:t>3</a:t>
            </a:r>
            <a:endParaRPr lang="zh-CN" altLang="en-US" sz="6600" cap="all" spc="213" dirty="0">
              <a:solidFill>
                <a:schemeClr val="accent1"/>
              </a:solidFill>
              <a:latin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7686" y="2500312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Solution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 txBox="1">
            <a:spLocks/>
          </p:cNvSpPr>
          <p:nvPr/>
        </p:nvSpPr>
        <p:spPr>
          <a:xfrm>
            <a:off x="285720" y="236555"/>
            <a:ext cx="8229600" cy="549245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marL="0" marR="0" lvl="0" indent="0" algn="l" defTabSz="9142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解决方案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功能介绍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86423" y="946221"/>
            <a:ext cx="1046780" cy="326860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31337B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dirty="0">
              <a:latin typeface="微软雅黑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43608" y="915566"/>
            <a:ext cx="6243036" cy="3156382"/>
          </a:xfrm>
          <a:prstGeom prst="rect">
            <a:avLst/>
          </a:prstGeom>
          <a:noFill/>
          <a:ln>
            <a:solidFill>
              <a:srgbClr val="31337B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dirty="0">
              <a:latin typeface="微软雅黑"/>
              <a:ea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72524" y="1555029"/>
            <a:ext cx="5143941" cy="513000"/>
          </a:xfrm>
          <a:prstGeom prst="rect">
            <a:avLst/>
          </a:prstGeom>
          <a:solidFill>
            <a:srgbClr val="21748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sz="1100" dirty="0"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23509" y="989343"/>
            <a:ext cx="955794" cy="508369"/>
          </a:xfrm>
          <a:prstGeom prst="rect">
            <a:avLst/>
          </a:prstGeom>
          <a:solidFill>
            <a:srgbClr val="3E5D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400" dirty="0">
                <a:latin typeface="微软雅黑"/>
                <a:ea typeface="微软雅黑"/>
              </a:rPr>
              <a:t>用户层</a:t>
            </a:r>
          </a:p>
        </p:txBody>
      </p:sp>
      <p:sp>
        <p:nvSpPr>
          <p:cNvPr id="32" name="矩形 31"/>
          <p:cNvSpPr/>
          <p:nvPr/>
        </p:nvSpPr>
        <p:spPr>
          <a:xfrm>
            <a:off x="1103377" y="2146810"/>
            <a:ext cx="965168" cy="1311629"/>
          </a:xfrm>
          <a:prstGeom prst="rect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400" dirty="0">
                <a:latin typeface="微软雅黑"/>
                <a:ea typeface="微软雅黑"/>
              </a:rPr>
              <a:t>功能层</a:t>
            </a:r>
          </a:p>
        </p:txBody>
      </p:sp>
      <p:sp>
        <p:nvSpPr>
          <p:cNvPr id="33" name="矩形 32"/>
          <p:cNvSpPr/>
          <p:nvPr/>
        </p:nvSpPr>
        <p:spPr>
          <a:xfrm>
            <a:off x="1103004" y="3504016"/>
            <a:ext cx="965168" cy="511625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400" dirty="0">
                <a:latin typeface="微软雅黑"/>
                <a:ea typeface="微软雅黑"/>
              </a:rPr>
              <a:t>数据层</a:t>
            </a:r>
          </a:p>
        </p:txBody>
      </p:sp>
      <p:sp>
        <p:nvSpPr>
          <p:cNvPr id="34" name="矩形 33"/>
          <p:cNvSpPr/>
          <p:nvPr/>
        </p:nvSpPr>
        <p:spPr>
          <a:xfrm>
            <a:off x="2074662" y="3500444"/>
            <a:ext cx="5140416" cy="522284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dirty="0">
              <a:latin typeface="微软雅黑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79940" y="2143122"/>
            <a:ext cx="5135265" cy="1311629"/>
          </a:xfrm>
          <a:prstGeom prst="rect">
            <a:avLst/>
          </a:prstGeom>
          <a:solidFill>
            <a:srgbClr val="0000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sz="800" dirty="0">
              <a:latin typeface="微软雅黑"/>
              <a:ea typeface="微软雅黑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111941" y="3557860"/>
            <a:ext cx="674999" cy="351113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交易流水</a:t>
            </a:r>
          </a:p>
        </p:txBody>
      </p:sp>
      <p:sp>
        <p:nvSpPr>
          <p:cNvPr id="37" name="矩形 36"/>
          <p:cNvSpPr/>
          <p:nvPr/>
        </p:nvSpPr>
        <p:spPr>
          <a:xfrm>
            <a:off x="1112808" y="1556313"/>
            <a:ext cx="955794" cy="5083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400" dirty="0">
                <a:latin typeface="微软雅黑"/>
                <a:ea typeface="微软雅黑"/>
              </a:rPr>
              <a:t>展现层</a:t>
            </a:r>
          </a:p>
        </p:txBody>
      </p:sp>
      <p:sp>
        <p:nvSpPr>
          <p:cNvPr id="38" name="矩形 37"/>
          <p:cNvSpPr/>
          <p:nvPr/>
        </p:nvSpPr>
        <p:spPr>
          <a:xfrm>
            <a:off x="2092459" y="987712"/>
            <a:ext cx="5120623" cy="514028"/>
          </a:xfrm>
          <a:prstGeom prst="rect">
            <a:avLst/>
          </a:prstGeom>
          <a:solidFill>
            <a:srgbClr val="3E5D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sz="1100" dirty="0">
              <a:latin typeface="微软雅黑"/>
              <a:ea typeface="微软雅黑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987322" y="2269661"/>
            <a:ext cx="1085008" cy="1087907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en-US" altLang="zh-CN" sz="900" dirty="0" smtClean="0">
                <a:latin typeface="微软雅黑"/>
                <a:ea typeface="微软雅黑"/>
              </a:rPr>
              <a:t>...</a:t>
            </a:r>
            <a:endParaRPr kumimoji="1" lang="en-US" altLang="zh-CN" sz="900" dirty="0">
              <a:latin typeface="微软雅黑"/>
              <a:ea typeface="微软雅黑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247845" y="3557860"/>
            <a:ext cx="674999" cy="351113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商户销售统计</a:t>
            </a:r>
          </a:p>
        </p:txBody>
      </p:sp>
      <p:pic>
        <p:nvPicPr>
          <p:cNvPr id="42" name="图片 41" descr="shuangxiangjiantou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2355726"/>
            <a:ext cx="276989" cy="276989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7933576" y="1401554"/>
            <a:ext cx="958702" cy="2749468"/>
          </a:xfrm>
          <a:prstGeom prst="rect">
            <a:avLst/>
          </a:prstGeom>
          <a:solidFill>
            <a:srgbClr val="0075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sz="1400" dirty="0">
              <a:latin typeface="微软雅黑"/>
              <a:ea typeface="微软雅黑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028416" y="1495322"/>
            <a:ext cx="741926" cy="302781"/>
          </a:xfrm>
          <a:prstGeom prst="roundRect">
            <a:avLst/>
          </a:prstGeom>
          <a:solidFill>
            <a:srgbClr val="0075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换绑银行卡</a:t>
            </a:r>
          </a:p>
        </p:txBody>
      </p:sp>
      <p:sp>
        <p:nvSpPr>
          <p:cNvPr id="45" name="矩形 44"/>
          <p:cNvSpPr/>
          <p:nvPr/>
        </p:nvSpPr>
        <p:spPr>
          <a:xfrm>
            <a:off x="7933576" y="998630"/>
            <a:ext cx="958702" cy="349416"/>
          </a:xfrm>
          <a:prstGeom prst="rect">
            <a:avLst/>
          </a:prstGeom>
          <a:solidFill>
            <a:srgbClr val="0075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400" dirty="0">
                <a:latin typeface="微软雅黑"/>
                <a:ea typeface="微软雅黑"/>
              </a:rPr>
              <a:t>银行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2285984" y="1640784"/>
            <a:ext cx="2357454" cy="350999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微信小程序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6000760" y="1643056"/>
            <a:ext cx="1000132" cy="350999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en-US" altLang="zh-CN" sz="900" dirty="0">
                <a:latin typeface="微软雅黑"/>
                <a:ea typeface="微软雅黑"/>
              </a:rPr>
              <a:t>PC</a:t>
            </a:r>
            <a:r>
              <a:rPr kumimoji="1" lang="zh-CN" altLang="en-US" sz="900" dirty="0">
                <a:latin typeface="微软雅黑"/>
                <a:ea typeface="微软雅黑"/>
              </a:rPr>
              <a:t>管理后台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987322" y="1071552"/>
            <a:ext cx="1011219" cy="350999"/>
          </a:xfrm>
          <a:prstGeom prst="roundRect">
            <a:avLst/>
          </a:prstGeom>
          <a:solidFill>
            <a:srgbClr val="3E5D2E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学校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2285984" y="1059582"/>
            <a:ext cx="1119791" cy="356305"/>
          </a:xfrm>
          <a:prstGeom prst="roundRect">
            <a:avLst/>
          </a:prstGeom>
          <a:solidFill>
            <a:srgbClr val="3E5D2E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家长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8028416" y="1934091"/>
            <a:ext cx="741926" cy="302781"/>
          </a:xfrm>
          <a:prstGeom prst="roundRect">
            <a:avLst/>
          </a:prstGeom>
          <a:solidFill>
            <a:srgbClr val="0075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资金划拨</a:t>
            </a:r>
          </a:p>
        </p:txBody>
      </p:sp>
      <p:sp>
        <p:nvSpPr>
          <p:cNvPr id="52" name="矩形 51"/>
          <p:cNvSpPr/>
          <p:nvPr/>
        </p:nvSpPr>
        <p:spPr>
          <a:xfrm>
            <a:off x="1043609" y="4400277"/>
            <a:ext cx="6243035" cy="600365"/>
          </a:xfrm>
          <a:prstGeom prst="rect">
            <a:avLst/>
          </a:prstGeom>
          <a:noFill/>
          <a:ln>
            <a:solidFill>
              <a:srgbClr val="31337B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dirty="0">
              <a:latin typeface="微软雅黑"/>
              <a:ea typeface="微软雅黑"/>
            </a:endParaRPr>
          </a:p>
        </p:txBody>
      </p:sp>
      <p:pic>
        <p:nvPicPr>
          <p:cNvPr id="53" name="图片 52" descr="shuangxiangjiantou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7477" y="4099872"/>
            <a:ext cx="276989" cy="276989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1103004" y="4449762"/>
            <a:ext cx="965168" cy="511625"/>
          </a:xfrm>
          <a:prstGeom prst="rect">
            <a:avLst/>
          </a:prstGeom>
          <a:solidFill>
            <a:srgbClr val="31337B">
              <a:alpha val="8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400" dirty="0">
                <a:latin typeface="微软雅黑"/>
                <a:ea typeface="微软雅黑"/>
              </a:rPr>
              <a:t>云服务</a:t>
            </a:r>
          </a:p>
        </p:txBody>
      </p:sp>
      <p:sp>
        <p:nvSpPr>
          <p:cNvPr id="55" name="矩形 54"/>
          <p:cNvSpPr/>
          <p:nvPr/>
        </p:nvSpPr>
        <p:spPr>
          <a:xfrm>
            <a:off x="2074662" y="4446189"/>
            <a:ext cx="4994298" cy="522284"/>
          </a:xfrm>
          <a:prstGeom prst="rect">
            <a:avLst/>
          </a:prstGeom>
          <a:solidFill>
            <a:srgbClr val="31337B">
              <a:alpha val="8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 dirty="0">
              <a:latin typeface="微软雅黑"/>
              <a:ea typeface="微软雅黑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204586" y="4539711"/>
            <a:ext cx="665371" cy="351113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费用缴纳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4843447" y="4543213"/>
            <a:ext cx="676577" cy="351113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教育补助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3962889" y="4546065"/>
            <a:ext cx="674999" cy="351113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校园通知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3081656" y="4546065"/>
            <a:ext cx="674999" cy="351113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云门禁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5685166" y="4543213"/>
            <a:ext cx="676577" cy="351113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en-US" altLang="zh-CN" sz="900" dirty="0">
                <a:latin typeface="微软雅黑"/>
                <a:ea typeface="微软雅黑"/>
              </a:rPr>
              <a:t>...</a:t>
            </a:r>
            <a:endParaRPr kumimoji="1" lang="zh-CN" altLang="en-US" sz="900" dirty="0">
              <a:latin typeface="微软雅黑"/>
              <a:ea typeface="微软雅黑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048045" y="3557860"/>
            <a:ext cx="676577" cy="351113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en-US" altLang="zh-CN" sz="900" dirty="0">
                <a:latin typeface="微软雅黑"/>
                <a:ea typeface="微软雅黑"/>
              </a:rPr>
              <a:t>...</a:t>
            </a:r>
            <a:endParaRPr kumimoji="1" lang="zh-CN" altLang="en-US" sz="900" dirty="0">
              <a:latin typeface="微软雅黑"/>
              <a:ea typeface="微软雅黑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055746" y="2366782"/>
            <a:ext cx="741926" cy="302781"/>
          </a:xfrm>
          <a:prstGeom prst="roundRect">
            <a:avLst/>
          </a:prstGeom>
          <a:solidFill>
            <a:srgbClr val="0075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交易查询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3523647" y="1071552"/>
            <a:ext cx="1119791" cy="356305"/>
          </a:xfrm>
          <a:prstGeom prst="roundRect">
            <a:avLst/>
          </a:prstGeom>
          <a:solidFill>
            <a:srgbClr val="3E5D2E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教职工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3500430" y="2214560"/>
            <a:ext cx="1119790" cy="1150988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</a:rPr>
              <a:t>考勤</a:t>
            </a:r>
            <a:endParaRPr kumimoji="1" lang="en-US" altLang="zh-CN" sz="1200" b="1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排班设定，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假期设定，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考勤数据管理，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信息查询，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en-US" altLang="zh-CN" sz="900" dirty="0" smtClean="0">
                <a:latin typeface="微软雅黑"/>
                <a:ea typeface="微软雅黑"/>
              </a:rPr>
              <a:t>…</a:t>
            </a:r>
          </a:p>
          <a:p>
            <a:pPr algn="ctr"/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endParaRPr kumimoji="1" lang="en-US" altLang="zh-CN" sz="900" dirty="0">
              <a:latin typeface="微软雅黑"/>
              <a:ea typeface="微软雅黑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8044916" y="2793700"/>
            <a:ext cx="741926" cy="302781"/>
          </a:xfrm>
          <a:prstGeom prst="roundRect">
            <a:avLst/>
          </a:prstGeom>
          <a:solidFill>
            <a:srgbClr val="0075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二类户充值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8044916" y="3222328"/>
            <a:ext cx="741926" cy="302781"/>
          </a:xfrm>
          <a:prstGeom prst="roundRect">
            <a:avLst/>
          </a:prstGeom>
          <a:solidFill>
            <a:srgbClr val="0075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二类户提现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8044916" y="3650956"/>
            <a:ext cx="741926" cy="302781"/>
          </a:xfrm>
          <a:prstGeom prst="roundRect">
            <a:avLst/>
          </a:prstGeom>
          <a:solidFill>
            <a:srgbClr val="0075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二类户开户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4799752" y="1643056"/>
            <a:ext cx="1000132" cy="350999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en-US" altLang="zh-CN" sz="900" dirty="0">
                <a:latin typeface="微软雅黑"/>
                <a:ea typeface="微软雅黑"/>
              </a:rPr>
              <a:t>H5</a:t>
            </a:r>
            <a:r>
              <a:rPr kumimoji="1" lang="zh-CN" altLang="en-US" sz="900" dirty="0">
                <a:latin typeface="微软雅黑"/>
                <a:ea typeface="微软雅黑"/>
              </a:rPr>
              <a:t>（公众号）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4786314" y="1071552"/>
            <a:ext cx="1011219" cy="350999"/>
          </a:xfrm>
          <a:prstGeom prst="roundRect">
            <a:avLst/>
          </a:prstGeom>
          <a:solidFill>
            <a:srgbClr val="3E5D2E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900" dirty="0">
                <a:latin typeface="微软雅黑"/>
                <a:ea typeface="微软雅黑"/>
              </a:rPr>
              <a:t>商家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2285984" y="2206580"/>
            <a:ext cx="1150785" cy="1150988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</a:rPr>
              <a:t>门禁</a:t>
            </a:r>
            <a:endParaRPr kumimoji="1" lang="en-US" altLang="zh-CN" sz="1200" b="1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统一管理，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自动识别，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统计能力，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设备管理，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en-US" altLang="zh-CN" sz="900" dirty="0" smtClean="0">
                <a:latin typeface="微软雅黑"/>
                <a:ea typeface="微软雅黑"/>
              </a:rPr>
              <a:t>…</a:t>
            </a:r>
          </a:p>
          <a:p>
            <a:pPr algn="ctr"/>
            <a:endParaRPr kumimoji="1" lang="en-US" altLang="zh-CN" sz="900" dirty="0" smtClean="0">
              <a:latin typeface="微软雅黑"/>
              <a:ea typeface="微软雅黑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714876" y="2214560"/>
            <a:ext cx="1150785" cy="1150988"/>
          </a:xfrm>
          <a:prstGeom prst="roundRect">
            <a:avLst/>
          </a:prstGeom>
          <a:solidFill>
            <a:srgbClr val="16CF9B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zh-CN" altLang="en-US" sz="1200" b="1" dirty="0" smtClean="0">
                <a:latin typeface="微软雅黑"/>
                <a:ea typeface="微软雅黑"/>
              </a:rPr>
              <a:t>消费</a:t>
            </a:r>
            <a:endParaRPr kumimoji="1" lang="en-US" altLang="zh-CN" sz="1200" b="1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统一管理，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资金流水，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数据统计，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zh-CN" altLang="en-US" sz="900" dirty="0" smtClean="0">
                <a:latin typeface="微软雅黑"/>
                <a:ea typeface="微软雅黑"/>
              </a:rPr>
              <a:t>线上充值，</a:t>
            </a:r>
            <a:endParaRPr kumimoji="1" lang="en-US" altLang="zh-CN" sz="900" dirty="0" smtClean="0">
              <a:latin typeface="微软雅黑"/>
              <a:ea typeface="微软雅黑"/>
            </a:endParaRPr>
          </a:p>
          <a:p>
            <a:pPr algn="ctr"/>
            <a:r>
              <a:rPr kumimoji="1" lang="en-US" altLang="zh-CN" sz="900" dirty="0" smtClean="0">
                <a:latin typeface="微软雅黑"/>
                <a:ea typeface="微软雅黑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8301957"/>
      </p:ext>
    </p:extLst>
  </p:cSld>
  <p:clrMapOvr>
    <a:masterClrMapping/>
  </p:clrMapOvr>
  <p:transition spd="med" advClick="0" advTm="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22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97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2C9AB1"/>
      </a:accent1>
      <a:accent2>
        <a:srgbClr val="7FB265"/>
      </a:accent2>
      <a:accent3>
        <a:srgbClr val="2C9AB1"/>
      </a:accent3>
      <a:accent4>
        <a:srgbClr val="7FB265"/>
      </a:accent4>
      <a:accent5>
        <a:srgbClr val="2C9AB1"/>
      </a:accent5>
      <a:accent6>
        <a:srgbClr val="7FB26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7452</TotalTime>
  <Words>1104</Words>
  <Application>Microsoft Office PowerPoint</Application>
  <PresentationFormat>全屏显示(16:9)</PresentationFormat>
  <Paragraphs>224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Microsoft YaHei Light</vt:lpstr>
      <vt:lpstr>新細明體</vt:lpstr>
      <vt:lpstr>宋体</vt:lpstr>
      <vt:lpstr>微软雅黑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项目背景</vt:lpstr>
      <vt:lpstr>PowerPoint 演示文稿</vt:lpstr>
      <vt:lpstr>痛点分析</vt:lpstr>
      <vt:lpstr>痛点分析</vt:lpstr>
      <vt:lpstr>PowerPoint 演示文稿</vt:lpstr>
      <vt:lpstr>PowerPoint 演示文稿</vt:lpstr>
      <vt:lpstr>3.1 门禁</vt:lpstr>
      <vt:lpstr>3.2 考勤</vt:lpstr>
      <vt:lpstr>3.3 消费 – 学校</vt:lpstr>
      <vt:lpstr>3.3 消费 – 教职工</vt:lpstr>
      <vt:lpstr>3.3 消费 – 商家</vt:lpstr>
      <vt:lpstr>3.3 消费 – 家长</vt:lpstr>
      <vt:lpstr>3.3 消费 – 学生</vt:lpstr>
      <vt:lpstr>PowerPoint 演示文稿</vt:lpstr>
      <vt:lpstr>方案亮点</vt:lpstr>
      <vt:lpstr>PowerPoint 演示文稿</vt:lpstr>
      <vt:lpstr>场景案例</vt:lpstr>
      <vt:lpstr>场景案例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第一PPT</dc:creator>
  <cp:keywords>www.1ppt.com</cp:keywords>
  <dc:description>www.1ppt.com</dc:description>
  <cp:lastModifiedBy>曾培恒</cp:lastModifiedBy>
  <cp:revision>718</cp:revision>
  <dcterms:created xsi:type="dcterms:W3CDTF">2014-11-09T01:07:25Z</dcterms:created>
  <dcterms:modified xsi:type="dcterms:W3CDTF">2019-11-27T06:27:19Z</dcterms:modified>
</cp:coreProperties>
</file>