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2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27.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54.png" ContentType="image/png"/>
  <Override PartName="/ppt/media/image53.png" ContentType="image/png"/>
  <Override PartName="/ppt/media/image56.jpeg" ContentType="image/jpeg"/>
  <Override PartName="/ppt/media/image52.jpeg" ContentType="image/jpeg"/>
  <Override PartName="/ppt/media/image13.png" ContentType="image/png"/>
  <Override PartName="/ppt/media/image51.png" ContentType="image/png"/>
  <Override PartName="/ppt/media/image4.jpeg" ContentType="image/jpeg"/>
  <Override PartName="/ppt/media/image50.png" ContentType="image/png"/>
  <Override PartName="/ppt/media/image46.png" ContentType="image/png"/>
  <Override PartName="/ppt/media/image55.png" ContentType="image/png"/>
  <Override PartName="/ppt/media/image20.jpeg" ContentType="image/jpeg"/>
  <Override PartName="/ppt/media/image45.jpeg" ContentType="image/jpeg"/>
  <Override PartName="/ppt/media/image48.png" ContentType="image/png"/>
  <Override PartName="/ppt/media/image43.png" ContentType="image/png"/>
  <Override PartName="/ppt/media/image42.png" ContentType="image/png"/>
  <Override PartName="/ppt/media/image41.png" ContentType="image/png"/>
  <Override PartName="/ppt/media/image44.png" ContentType="image/png"/>
  <Override PartName="/ppt/media/image40.jpeg" ContentType="image/jpeg"/>
  <Override PartName="/ppt/media/image34.png" ContentType="image/png"/>
  <Override PartName="/ppt/media/image31.png" ContentType="image/png"/>
  <Override PartName="/ppt/media/image2.jpeg" ContentType="image/jpeg"/>
  <Override PartName="/ppt/media/image30.jpeg" ContentType="image/jpeg"/>
  <Override PartName="/ppt/media/image112.png" ContentType="image/png"/>
  <Override PartName="/ppt/media/image39.png" ContentType="image/png"/>
  <Override PartName="/ppt/media/image9.png" ContentType="image/png"/>
  <Override PartName="/ppt/media/image86.png" ContentType="image/png"/>
  <Override PartName="/ppt/media/image38.png" ContentType="image/png"/>
  <Override PartName="/ppt/media/image8.png" ContentType="image/png"/>
  <Override PartName="/ppt/media/image85.png" ContentType="image/png"/>
  <Override PartName="/ppt/media/image49.png" ContentType="image/png"/>
  <Override PartName="/ppt/media/image100.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11.png" ContentType="image/png"/>
  <Override PartName="/ppt/media/image108.png" ContentType="image/png"/>
  <Override PartName="/ppt/media/image36.png" ContentType="image/png"/>
  <Override PartName="/ppt/media/image6.png" ContentType="image/png"/>
  <Override PartName="/ppt/media/image18.png" ContentType="image/png"/>
  <Override PartName="/ppt/media/image29.png" ContentType="image/png"/>
  <Override PartName="/ppt/media/image94.png" ContentType="image/png"/>
  <Override PartName="/ppt/media/image32.png" ContentType="image/png"/>
  <Override PartName="/ppt/media/image93.jpeg" ContentType="image/jpeg"/>
  <Override PartName="/ppt/media/image25.jpeg" ContentType="image/jpeg"/>
  <Override PartName="/ppt/media/image104.jpeg" ContentType="image/jpeg"/>
  <Override PartName="/ppt/media/image33.png" ContentType="image/png"/>
  <Override PartName="/ppt/media/image3.png" ContentType="image/png"/>
  <Override PartName="/ppt/media/image80.png" ContentType="image/png"/>
  <Override PartName="/ppt/media/image26.png" ContentType="image/png"/>
  <Override PartName="/ppt/media/image91.png" ContentType="image/png"/>
  <Override PartName="/ppt/media/image57.png" ContentType="image/png"/>
  <Override PartName="/ppt/media/image47.png" ContentType="image/png"/>
  <Override PartName="/ppt/media/image35.jpeg" ContentType="image/jpeg"/>
  <Override PartName="/ppt/media/image1.jpeg" ContentType="image/jpeg"/>
  <Override PartName="/ppt/media/image21.png" ContentType="image/png"/>
  <Override PartName="/ppt/media/image73.png" ContentType="image/png"/>
  <Override PartName="/ppt/media/image117.png" ContentType="image/png"/>
  <Override PartName="/ppt/media/image75.png" ContentType="image/png"/>
  <Override PartName="/ppt/media/image76.png" ContentType="image/png"/>
  <Override PartName="/ppt/media/image77.png" ContentType="image/png"/>
  <Override PartName="/ppt/media/image68.png" ContentType="image/png"/>
  <Override PartName="/ppt/media/image70.png" ContentType="image/png"/>
  <Override PartName="/ppt/media/image28.png" ContentType="image/png"/>
  <Override PartName="/ppt/media/image87.png" ContentType="image/png"/>
  <Override PartName="/ppt/media/image90.png" ContentType="image/png"/>
  <Override PartName="/ppt/media/image60.png" ContentType="image/png"/>
  <Override PartName="/ppt/media/image105.png" ContentType="image/png"/>
  <Override PartName="/ppt/media/image98.png" ContentType="image/png"/>
  <Override PartName="/ppt/media/image96.png" ContentType="image/png"/>
  <Override PartName="/ppt/media/image103.png" ContentType="image/png"/>
  <Override PartName="/ppt/media/image116.png" ContentType="image/png"/>
  <Override PartName="/ppt/media/image83.jpeg" ContentType="image/jpeg"/>
  <Override PartName="/ppt/media/image95.png" ContentType="image/png"/>
  <Override PartName="/ppt/media/image102.png" ContentType="image/png"/>
  <Override PartName="/ppt/media/image115.png" ContentType="image/png"/>
  <Override PartName="/ppt/media/image71.png" ContentType="image/png"/>
  <Override PartName="/ppt/media/image88.jpeg" ContentType="image/jpeg"/>
  <Override PartName="/ppt/media/image114.jpeg" ContentType="image/jpeg"/>
  <Override PartName="/ppt/media/image109.jpeg" ContentType="image/jpeg"/>
  <Override PartName="/ppt/media/image101.png" ContentType="image/png"/>
  <Override PartName="/ppt/media/image113.png" ContentType="image/png"/>
  <Override PartName="/ppt/media/image79.png" ContentType="image/png"/>
  <Override PartName="/ppt/media/image89.png" ContentType="image/png"/>
  <Override PartName="/ppt/media/image111.png" ContentType="image/png"/>
  <Override PartName="/ppt/media/image106.png" ContentType="image/png"/>
  <Override PartName="/ppt/media/image62.png" ContentType="image/png"/>
  <Override PartName="/ppt/media/image69.png" ContentType="image/png"/>
  <Override PartName="/ppt/media/image67.jpeg" ContentType="image/jpeg"/>
  <Override PartName="/ppt/media/image58.png" ContentType="image/png"/>
  <Override PartName="/ppt/media/image66.png" ContentType="image/png"/>
  <Override PartName="/ppt/media/image65.png" ContentType="image/png"/>
  <Override PartName="/ppt/media/image64.png" ContentType="image/png"/>
  <Override PartName="/ppt/media/image15.jpeg" ContentType="image/jpeg"/>
  <Override PartName="/ppt/media/image63.png" ContentType="image/png"/>
  <Override PartName="/ppt/media/image10.png" ContentType="image/png"/>
  <Override PartName="/ppt/media/image107.png" ContentType="image/png"/>
  <Override PartName="/ppt/media/image61.jpeg" ContentType="image/jpeg"/>
  <Override PartName="/ppt/media/image78.jpeg" ContentType="image/jpeg"/>
  <Override PartName="/ppt/media/image74.png" ContentType="image/png"/>
  <Override PartName="/ppt/media/image27.png" ContentType="image/png"/>
  <Override PartName="/ppt/media/image99.jpeg" ContentType="image/jpeg"/>
  <Override PartName="/ppt/media/image92.png" ContentType="image/png"/>
  <Override PartName="/ppt/media/image24.png" ContentType="image/png"/>
  <Override PartName="/ppt/media/image23.png" ContentType="image/png"/>
  <Override PartName="/ppt/media/image22.png" ContentType="image/png"/>
  <Override PartName="/ppt/media/image110.png" ContentType="image/png"/>
  <Override PartName="/ppt/media/image59.png" ContentType="image/png"/>
  <Override PartName="/ppt/media/image16.png" ContentType="image/png"/>
  <Override PartName="/ppt/media/image81.png" ContentType="image/png"/>
  <Override PartName="/ppt/media/image14.png" ContentType="image/png"/>
  <Override PartName="/ppt/media/image72.jpeg" ContentType="image/jpeg"/>
  <Override PartName="/ppt/media/image17.png" ContentType="image/pn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media/image82.png" ContentType="image/png"/>
  <Override PartName="/ppt/media/image97.png" ContentType="image/png"/>
  <Override PartName="/customXml/itemProps1.xml" ContentType="application/vnd.openxmlformats-officedocument.customXmlProperties+xml"/>
  <Override PartName="/customXml/itemProps2.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ustomXml" Target="../customXml/item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ustomXml" Target="../customXml/item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customXml" Target="../customXml/item3.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2.xml"/></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B70B0AF-22D5-45D2-A781-B1928E843FD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380880" y="685800"/>
            <a:ext cx="6095520" cy="3428640"/>
          </a:xfrm>
          <a:prstGeom prst="rect">
            <a:avLst/>
          </a:prstGeom>
          <a:ln w="0">
            <a:noFill/>
          </a:ln>
        </p:spPr>
      </p:sp>
      <p:sp>
        <p:nvSpPr>
          <p:cNvPr id="373" name="PlaceHolder 2"/>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latin typeface="Arial"/>
              </a:rPr>
              <a:t>Taille 54</a:t>
            </a: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solidFill>
                  <a:srgbClr val="1a1a1a"/>
                </a:solidFill>
                <a:latin typeface="Roboto"/>
                <a:ea typeface="Roboto"/>
              </a:rPr>
              <a:t>Nous avons ici 3 notions :</a:t>
            </a:r>
            <a:endParaRPr b="0" lang="en-US" sz="1100" spc="-1" strike="noStrike">
              <a:latin typeface="Arial"/>
            </a:endParaRPr>
          </a:p>
          <a:p>
            <a:pPr>
              <a:lnSpc>
                <a:spcPct val="100000"/>
              </a:lnSpc>
              <a:buNone/>
              <a:tabLst>
                <a:tab algn="l" pos="0"/>
              </a:tabLst>
            </a:pPr>
            <a:r>
              <a:rPr b="0" lang="fr" sz="1100" spc="-1" strike="noStrike">
                <a:solidFill>
                  <a:srgbClr val="1a1a1a"/>
                </a:solidFill>
                <a:latin typeface="Roboto"/>
                <a:ea typeface="Roboto"/>
              </a:rPr>
              <a:t>1- Redux est un conteneur d’état </a:t>
            </a:r>
            <a:endParaRPr b="0" lang="en-US" sz="1100" spc="-1" strike="noStrike">
              <a:latin typeface="Arial"/>
            </a:endParaRPr>
          </a:p>
          <a:p>
            <a:pPr>
              <a:lnSpc>
                <a:spcPct val="100000"/>
              </a:lnSpc>
              <a:buNone/>
              <a:tabLst>
                <a:tab algn="l" pos="0"/>
              </a:tabLst>
            </a:pPr>
            <a:r>
              <a:rPr b="0" lang="fr" sz="1100" spc="-1" strike="noStrike">
                <a:solidFill>
                  <a:srgbClr val="1a1a1a"/>
                </a:solidFill>
                <a:latin typeface="Roboto"/>
                <a:ea typeface="Roboto"/>
              </a:rPr>
              <a:t>2- Redux est prévisible</a:t>
            </a:r>
            <a:endParaRPr b="0" lang="en-US" sz="1100" spc="-1" strike="noStrike">
              <a:latin typeface="Arial"/>
            </a:endParaRPr>
          </a:p>
          <a:p>
            <a:pPr>
              <a:lnSpc>
                <a:spcPct val="100000"/>
              </a:lnSpc>
              <a:buNone/>
              <a:tabLst>
                <a:tab algn="l" pos="0"/>
              </a:tabLst>
            </a:pPr>
            <a:r>
              <a:rPr b="0" lang="fr" sz="1100" spc="-1" strike="noStrike">
                <a:solidFill>
                  <a:srgbClr val="1a1a1a"/>
                </a:solidFill>
                <a:latin typeface="Roboto"/>
                <a:ea typeface="Roboto"/>
              </a:rPr>
              <a:t>3- Redux est destiné aux application Javascript ( les gens ont tendance a croire que redux a un lien direct avec React , mais en réalitée redux peut etre utilisé avec n’importe quelle application javascript : angular vueJs, reactJs ou également vanilla javascript).</a:t>
            </a:r>
            <a:endParaRPr b="0" lang="en-US" sz="1100" spc="-1" strike="noStrike">
              <a:latin typeface="Arial"/>
            </a:endParaRPr>
          </a:p>
          <a:p>
            <a:pPr>
              <a:lnSpc>
                <a:spcPct val="100000"/>
              </a:lnSpc>
              <a:buNone/>
              <a:tabLst>
                <a:tab algn="l" pos="0"/>
              </a:tabLst>
            </a:pPr>
            <a:endParaRPr b="0" lang="en-US" sz="1100" spc="-1" strike="noStrike">
              <a:latin typeface="Arial"/>
            </a:endParaRPr>
          </a:p>
        </p:txBody>
      </p:sp>
      <p:sp>
        <p:nvSpPr>
          <p:cNvPr id="375" name="PlaceHolder 2"/>
          <p:cNvSpPr>
            <a:spLocks noGrp="1"/>
          </p:cNvSpPr>
          <p:nvPr>
            <p:ph type="sldImg"/>
          </p:nvPr>
        </p:nvSpPr>
        <p:spPr>
          <a:xfrm>
            <a:off x="380880" y="685800"/>
            <a:ext cx="6095520" cy="3428640"/>
          </a:xfrm>
          <a:prstGeom prst="rect">
            <a:avLst/>
          </a:prstGeom>
          <a:ln w="0">
            <a:noFill/>
          </a:ln>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380880" y="685800"/>
            <a:ext cx="6095520" cy="3428640"/>
          </a:xfrm>
          <a:prstGeom prst="rect">
            <a:avLst/>
          </a:prstGeom>
          <a:ln w="0">
            <a:noFill/>
          </a:ln>
        </p:spPr>
      </p:sp>
      <p:sp>
        <p:nvSpPr>
          <p:cNvPr id="377" name="PlaceHolder 2"/>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latin typeface="Arial"/>
              </a:rPr>
              <a:t>Taille 54</a:t>
            </a: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solidFill>
                  <a:srgbClr val="1a1a1a"/>
                </a:solidFill>
                <a:latin typeface="Roboto"/>
                <a:ea typeface="Roboto"/>
              </a:rPr>
              <a:t>imaginons que nous avons une boutique qui vends des tshirts , dans notre stock nous avons 10 t shirts pour pouvoir acheter un tshirt  i faudrait que j’émétte une action , cad je vais aller au vendeur et lui dire je voudrais acheter tel tshirt , j’exprime ce souhait via la propriété Type qui contient une chaine de caractère buy_item c’est avec cet action que je vais pouvoir interagir avec le store mais il va falloir que cette action la soit gérée par un reducer dans notre code cela va se materialiser via une fonction comme dans l’exemple a la quelle on va passer 2 argument le prevState qui contient létat précédent et l’action</a:t>
            </a:r>
            <a:endParaRPr b="0" lang="en-US" sz="1100" spc="-1" strike="noStrike">
              <a:latin typeface="Arial"/>
            </a:endParaRPr>
          </a:p>
          <a:p>
            <a:pPr>
              <a:lnSpc>
                <a:spcPct val="100000"/>
              </a:lnSpc>
              <a:buNone/>
              <a:tabLst>
                <a:tab algn="l" pos="0"/>
              </a:tabLst>
            </a:pPr>
            <a:endParaRPr b="0" lang="en-US" sz="1100" spc="-1" strike="noStrike">
              <a:latin typeface="Arial"/>
            </a:endParaRPr>
          </a:p>
        </p:txBody>
      </p:sp>
      <p:sp>
        <p:nvSpPr>
          <p:cNvPr id="379" name="PlaceHolder 2"/>
          <p:cNvSpPr>
            <a:spLocks noGrp="1"/>
          </p:cNvSpPr>
          <p:nvPr>
            <p:ph type="sldImg"/>
          </p:nvPr>
        </p:nvSpPr>
        <p:spPr>
          <a:xfrm>
            <a:off x="380880" y="685800"/>
            <a:ext cx="6095520" cy="3428640"/>
          </a:xfrm>
          <a:prstGeom prst="rect">
            <a:avLst/>
          </a:prstGeom>
          <a:ln w="0">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380880" y="685800"/>
            <a:ext cx="6095520" cy="3428640"/>
          </a:xfrm>
          <a:prstGeom prst="rect">
            <a:avLst/>
          </a:prstGeom>
          <a:ln w="0">
            <a:noFill/>
          </a:ln>
        </p:spPr>
      </p:sp>
      <p:sp>
        <p:nvSpPr>
          <p:cNvPr id="381" name="PlaceHolder 2"/>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latin typeface="Arial"/>
              </a:rPr>
              <a:t>Taille 54</a:t>
            </a: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380880" y="685800"/>
            <a:ext cx="6095520" cy="3428640"/>
          </a:xfrm>
          <a:prstGeom prst="rect">
            <a:avLst/>
          </a:prstGeom>
          <a:ln w="0">
            <a:noFill/>
          </a:ln>
        </p:spPr>
      </p:sp>
      <p:sp>
        <p:nvSpPr>
          <p:cNvPr id="369" name="PlaceHolder 2"/>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latin typeface="Arial"/>
              </a:rPr>
              <a:t>Taille 54</a:t>
            </a:r>
            <a:endParaRPr b="0" lang="en-US" sz="11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380880" y="685800"/>
            <a:ext cx="6095520" cy="3428640"/>
          </a:xfrm>
          <a:prstGeom prst="rect">
            <a:avLst/>
          </a:prstGeom>
          <a:ln w="0">
            <a:noFill/>
          </a:ln>
        </p:spPr>
      </p:sp>
      <p:sp>
        <p:nvSpPr>
          <p:cNvPr id="383" name="PlaceHolder 2"/>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latin typeface="Arial"/>
              </a:rPr>
              <a:t>Taille 54</a:t>
            </a:r>
            <a:endParaRPr b="0" lang="en-US" sz="11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380880" y="685800"/>
            <a:ext cx="6095520" cy="3428640"/>
          </a:xfrm>
          <a:prstGeom prst="rect">
            <a:avLst/>
          </a:prstGeom>
          <a:ln w="0">
            <a:noFill/>
          </a:ln>
        </p:spPr>
      </p:sp>
      <p:sp>
        <p:nvSpPr>
          <p:cNvPr id="385" name="PlaceHolder 2"/>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latin typeface="Arial"/>
              </a:rPr>
              <a:t>Taille 54</a:t>
            </a:r>
            <a:endParaRPr b="0" lang="en-US" sz="11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solidFill>
                  <a:srgbClr val="000000"/>
                </a:solidFill>
                <a:latin typeface="Roboto"/>
                <a:ea typeface="Roboto"/>
              </a:rPr>
              <a:t>Le </a:t>
            </a:r>
            <a:r>
              <a:rPr b="1" lang="fr" sz="1100" spc="-1" strike="noStrike">
                <a:solidFill>
                  <a:srgbClr val="000000"/>
                </a:solidFill>
                <a:latin typeface="Roboto"/>
                <a:ea typeface="Roboto"/>
              </a:rPr>
              <a:t>Middleware</a:t>
            </a:r>
            <a:r>
              <a:rPr b="0" lang="fr" sz="1100" spc="-1" strike="noStrike">
                <a:solidFill>
                  <a:srgbClr val="000000"/>
                </a:solidFill>
                <a:latin typeface="Roboto"/>
                <a:ea typeface="Roboto"/>
              </a:rPr>
              <a:t>, nous permet d’effectuer des tâches telles que la rédaction de journaux ( journalisation), la génération d'erreurs, la création de requêtes asynchrones (asynchronous requests) ou la distribution (dispatch) de nouvelles actions, …</a:t>
            </a:r>
            <a:endParaRPr b="0" lang="en-US" sz="1100" spc="-1" strike="noStrike">
              <a:latin typeface="Arial"/>
            </a:endParaRPr>
          </a:p>
          <a:p>
            <a:pPr>
              <a:lnSpc>
                <a:spcPct val="100000"/>
              </a:lnSpc>
              <a:buNone/>
              <a:tabLst>
                <a:tab algn="l" pos="0"/>
              </a:tabLst>
            </a:pPr>
            <a:r>
              <a:rPr b="1" lang="fr" sz="1100" spc="-1" strike="noStrike">
                <a:solidFill>
                  <a:srgbClr val="000000"/>
                </a:solidFill>
                <a:latin typeface="Roboto"/>
                <a:ea typeface="Roboto"/>
              </a:rPr>
              <a:t>Remarque </a:t>
            </a:r>
            <a:r>
              <a:rPr b="0" lang="fr" sz="1100" spc="-1" strike="noStrike">
                <a:solidFill>
                  <a:srgbClr val="000000"/>
                </a:solidFill>
                <a:latin typeface="Roboto"/>
                <a:ea typeface="Roboto"/>
              </a:rPr>
              <a:t>: REDUCER ne modifie pas l'état de l'application. Au lieu de cela, il créera une copie de l'état d'origine et le modifiera pour obtenir un nouvel état.</a:t>
            </a:r>
            <a:endParaRPr b="0" lang="en-US" sz="1100" spc="-1" strike="noStrike">
              <a:latin typeface="Arial"/>
            </a:endParaRPr>
          </a:p>
          <a:p>
            <a:pPr>
              <a:lnSpc>
                <a:spcPct val="100000"/>
              </a:lnSpc>
              <a:buNone/>
              <a:tabLst>
                <a:tab algn="l" pos="0"/>
              </a:tabLst>
            </a:pPr>
            <a:endParaRPr b="0" lang="en-US" sz="1100" spc="-1" strike="noStrike">
              <a:latin typeface="Arial"/>
            </a:endParaRPr>
          </a:p>
        </p:txBody>
      </p:sp>
      <p:sp>
        <p:nvSpPr>
          <p:cNvPr id="387" name="PlaceHolder 2"/>
          <p:cNvSpPr>
            <a:spLocks noGrp="1"/>
          </p:cNvSpPr>
          <p:nvPr>
            <p:ph type="sldImg"/>
          </p:nvPr>
        </p:nvSpPr>
        <p:spPr>
          <a:xfrm>
            <a:off x="380880" y="685800"/>
            <a:ext cx="6095520" cy="3428640"/>
          </a:xfrm>
          <a:prstGeom prst="rect">
            <a:avLst/>
          </a:prstGeom>
          <a:ln w="0">
            <a:noFill/>
          </a:ln>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380880" y="685800"/>
            <a:ext cx="6095520" cy="3428640"/>
          </a:xfrm>
          <a:prstGeom prst="rect">
            <a:avLst/>
          </a:prstGeom>
          <a:ln w="0">
            <a:noFill/>
          </a:ln>
        </p:spPr>
      </p:sp>
      <p:sp>
        <p:nvSpPr>
          <p:cNvPr id="389" name="PlaceHolder 2"/>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latin typeface="Arial"/>
              </a:rPr>
              <a:t>Taille 54</a:t>
            </a: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380880" y="685800"/>
            <a:ext cx="6095520" cy="3428640"/>
          </a:xfrm>
          <a:prstGeom prst="rect">
            <a:avLst/>
          </a:prstGeom>
          <a:ln w="0">
            <a:noFill/>
          </a:ln>
        </p:spPr>
      </p:sp>
      <p:sp>
        <p:nvSpPr>
          <p:cNvPr id="371" name="PlaceHolder 2"/>
          <p:cNvSpPr>
            <a:spLocks noGrp="1"/>
          </p:cNvSpPr>
          <p:nvPr>
            <p:ph type="body"/>
          </p:nvPr>
        </p:nvSpPr>
        <p:spPr>
          <a:xfrm>
            <a:off x="914400" y="4343400"/>
            <a:ext cx="5028840" cy="4114440"/>
          </a:xfrm>
          <a:prstGeom prst="rect">
            <a:avLst/>
          </a:prstGeom>
          <a:noFill/>
          <a:ln w="0">
            <a:noFill/>
          </a:ln>
        </p:spPr>
        <p:txBody>
          <a:bodyPr anchor="t">
            <a:noAutofit/>
          </a:bodyPr>
          <a:p>
            <a:pPr>
              <a:lnSpc>
                <a:spcPct val="100000"/>
              </a:lnSpc>
              <a:buNone/>
              <a:tabLst>
                <a:tab algn="l" pos="0"/>
              </a:tabLst>
            </a:pPr>
            <a:r>
              <a:rPr b="0" lang="fr" sz="1100" spc="-1" strike="noStrike">
                <a:latin typeface="Arial"/>
              </a:rPr>
              <a:t>Taille 54</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62AA19DA-11EF-4B1D-8929-8E4B8749B39E}"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628560" y="1369080"/>
            <a:ext cx="788652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628560" y="3073680"/>
            <a:ext cx="788652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0D22C087-B3AB-4EE0-86C3-BA472839F82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69920" y="30736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C1B41BF9-1F17-4574-AAC9-3A413B86BA23}"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628560" y="13690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295080" y="13690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5961240" y="13690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628560" y="30736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295080" y="30736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5961240" y="30736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8E80C090-FEA0-40D8-96D0-DC065300C71B}"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F09C7F37-FE19-4FFF-B43B-ED8DA1A2144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628560" y="1369080"/>
            <a:ext cx="7886520" cy="326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7EA10666-4813-4FAF-A952-5C61DCC7704B}"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628560" y="1369080"/>
            <a:ext cx="788652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C6C81B02-7EFE-4845-97A2-CE7851499A2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8CF58641-14F1-4EEA-A661-AAFB49F558A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8CBC84F3-02B7-497A-9009-627EFDEBE34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28560" y="273960"/>
            <a:ext cx="7886520" cy="4608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DFEBADC3-1B66-41E6-BE87-48436D1871A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48C0CBFA-EEDD-4009-98A9-4737DF77AF6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628560" y="1369080"/>
            <a:ext cx="7886520" cy="326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0B37840C-46E8-46AB-A6B0-6BD65366FB7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4669920" y="30736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6DC35F50-FB2E-4AE5-9031-C63C3C11EA8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628560" y="3073680"/>
            <a:ext cx="788652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C0349F7B-17DB-4C92-B890-1D70B6767F0C}"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628560" y="1369080"/>
            <a:ext cx="788652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628560" y="3073680"/>
            <a:ext cx="788652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A61A17DA-4361-44DD-8B19-5F2C02471A4D}"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4669920" y="30736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FCCE66FC-6B8E-47A3-AAFA-AE258974E61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628560" y="13690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3295080" y="13690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5961240" y="13690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628560" y="30736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3295080" y="30736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5961240" y="3073680"/>
            <a:ext cx="253908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3710384B-6915-4102-BD6A-E4E6A082864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628560" y="1369080"/>
            <a:ext cx="788652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DE86236-D17B-4F5A-BE33-D8D423CC4B6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A3D7B513-17B5-44AE-89E7-04EAC7F43CB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DE01504D-51C6-414C-B6E5-2E965ABB741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28560" y="273960"/>
            <a:ext cx="7886520" cy="4608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1DB2304A-8B21-46E8-80A6-82626672B2C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628560" y="30736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DD7EC178-14B5-41FE-9340-8C2DEE1C2D0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69920" y="30736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F300A218-C969-4FEE-A773-08EAFCB6EE1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62856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69920" y="1369080"/>
            <a:ext cx="384840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628560" y="3073680"/>
            <a:ext cx="7886520" cy="1556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B2EC6421-EE98-4160-8A26-C73615F44D5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3000" y="841680"/>
            <a:ext cx="6857640" cy="1790280"/>
          </a:xfrm>
          <a:prstGeom prst="rect">
            <a:avLst/>
          </a:prstGeom>
          <a:noFill/>
          <a:ln w="0">
            <a:noFill/>
          </a:ln>
        </p:spPr>
        <p:txBody>
          <a:bodyPr lIns="34200" rIns="34200" tIns="34200" bIns="34200" anchor="b">
            <a:normAutofit/>
          </a:bodyPr>
          <a:p>
            <a:r>
              <a:rPr b="0" lang="en-US" sz="4500" spc="-1" strike="noStrike">
                <a:solidFill>
                  <a:srgbClr val="000000"/>
                </a:solidFill>
                <a:latin typeface="Arial"/>
              </a:rPr>
              <a:t>Click to edit the title text format</a:t>
            </a:r>
            <a:endParaRPr b="0" lang="en-US" sz="4500" spc="-1" strike="noStrike">
              <a:solidFill>
                <a:srgbClr val="000000"/>
              </a:solidFill>
              <a:latin typeface="Arial"/>
            </a:endParaRPr>
          </a:p>
        </p:txBody>
      </p:sp>
      <p:sp>
        <p:nvSpPr>
          <p:cNvPr id="1" name="PlaceHolder 2"/>
          <p:cNvSpPr>
            <a:spLocks noGrp="1"/>
          </p:cNvSpPr>
          <p:nvPr>
            <p:ph type="body"/>
          </p:nvPr>
        </p:nvSpPr>
        <p:spPr>
          <a:xfrm>
            <a:off x="1143000" y="2701440"/>
            <a:ext cx="6857640" cy="1241640"/>
          </a:xfrm>
          <a:prstGeom prst="rect">
            <a:avLst/>
          </a:prstGeom>
          <a:noFill/>
          <a:ln w="0">
            <a:noFill/>
          </a:ln>
        </p:spPr>
        <p:txBody>
          <a:bodyPr lIns="34200" rIns="34200" tIns="34200" bIns="3420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sldNum" idx="1"/>
          </p:nvPr>
        </p:nvSpPr>
        <p:spPr>
          <a:xfrm>
            <a:off x="8317440" y="337824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1C971267-6C33-4C86-A4C7-2FF7957549CD}" type="slidenum">
              <a:rPr b="0" lang="fr" sz="900" spc="-1" strike="noStrike">
                <a:solidFill>
                  <a:srgbClr val="888888"/>
                </a:solidFill>
                <a:latin typeface="Calibri"/>
                <a:ea typeface="Calibri"/>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273960"/>
            <a:ext cx="7886520" cy="993960"/>
          </a:xfrm>
          <a:prstGeom prst="rect">
            <a:avLst/>
          </a:prstGeom>
          <a:noFill/>
          <a:ln w="0">
            <a:noFill/>
          </a:ln>
        </p:spPr>
        <p:txBody>
          <a:bodyPr lIns="34200" rIns="34200" tIns="34200" bIns="34200" anchor="ctr">
            <a:normAutofit/>
          </a:bodyPr>
          <a:p>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40" name="PlaceHolder 2"/>
          <p:cNvSpPr>
            <a:spLocks noGrp="1"/>
          </p:cNvSpPr>
          <p:nvPr>
            <p:ph type="body"/>
          </p:nvPr>
        </p:nvSpPr>
        <p:spPr>
          <a:xfrm>
            <a:off x="628560" y="1369080"/>
            <a:ext cx="7886520" cy="3263040"/>
          </a:xfrm>
          <a:prstGeom prst="rect">
            <a:avLst/>
          </a:prstGeom>
          <a:noFill/>
          <a:ln w="0">
            <a:noFill/>
          </a:ln>
        </p:spPr>
        <p:txBody>
          <a:bodyPr lIns="34200" rIns="34200" tIns="34200" bIns="34200" anchor="t">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Arial"/>
              </a:rPr>
              <a:t>Click to edit the outline text format</a:t>
            </a:r>
            <a:endParaRPr b="0" lang="en-US"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100" spc="-1" strike="noStrike">
                <a:solidFill>
                  <a:srgbClr val="000000"/>
                </a:solidFill>
                <a:latin typeface="Arial"/>
              </a:rPr>
              <a:t>Third Outline Level</a:t>
            </a:r>
            <a:endParaRPr b="0" lang="en-US"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100" spc="-1" strike="noStrike">
                <a:solidFill>
                  <a:srgbClr val="000000"/>
                </a:solidFill>
                <a:latin typeface="Arial"/>
              </a:rPr>
              <a:t>Fourth Outline Level</a:t>
            </a:r>
            <a:endParaRPr b="0" lang="en-US"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100" spc="-1" strike="noStrike">
                <a:solidFill>
                  <a:srgbClr val="000000"/>
                </a:solidFill>
                <a:latin typeface="Arial"/>
              </a:rPr>
              <a:t>Fifth Outline Level</a:t>
            </a:r>
            <a:endParaRPr b="0" lang="en-US"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100" spc="-1" strike="noStrike">
                <a:solidFill>
                  <a:srgbClr val="000000"/>
                </a:solidFill>
                <a:latin typeface="Arial"/>
              </a:rPr>
              <a:t>Sixth Outline Level</a:t>
            </a:r>
            <a:endParaRPr b="0" lang="en-US"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100" spc="-1" strike="noStrike">
                <a:solidFill>
                  <a:srgbClr val="000000"/>
                </a:solidFill>
                <a:latin typeface="Arial"/>
              </a:rPr>
              <a:t>Seventh Outline Level</a:t>
            </a:r>
            <a:endParaRPr b="0" lang="en-US" sz="2100" spc="-1" strike="noStrike">
              <a:solidFill>
                <a:srgbClr val="000000"/>
              </a:solidFill>
              <a:latin typeface="Arial"/>
            </a:endParaRPr>
          </a:p>
        </p:txBody>
      </p:sp>
      <p:sp>
        <p:nvSpPr>
          <p:cNvPr id="41" name="PlaceHolder 3"/>
          <p:cNvSpPr>
            <a:spLocks noGrp="1"/>
          </p:cNvSpPr>
          <p:nvPr>
            <p:ph type="sldNum" idx="2"/>
          </p:nvPr>
        </p:nvSpPr>
        <p:spPr>
          <a:xfrm>
            <a:off x="8317440" y="337824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D1D01C82-BC90-4CD2-9783-9C37C0F559FD}" type="slidenum">
              <a:rPr b="0" lang="fr" sz="900" spc="-1" strike="noStrike">
                <a:solidFill>
                  <a:srgbClr val="888888"/>
                </a:solidFill>
                <a:latin typeface="Calibri"/>
                <a:ea typeface="Calibri"/>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slideLayout" Target="../slideLayouts/slideLayout15.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slideLayout" Target="../slideLayouts/slideLayout15.xml"/><Relationship Id="rId9"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56.jpe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67.jpeg"/><Relationship Id="rId2" Type="http://schemas.openxmlformats.org/officeDocument/2006/relationships/image" Target="../media/image68.png"/><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image" Target="../media/image71.png"/><Relationship Id="rId6"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72.jpeg"/><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1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78.jpeg"/><Relationship Id="rId2" Type="http://schemas.openxmlformats.org/officeDocument/2006/relationships/image" Target="../media/image79.png"/><Relationship Id="rId3" Type="http://schemas.openxmlformats.org/officeDocument/2006/relationships/image" Target="../media/image80.png"/><Relationship Id="rId4" Type="http://schemas.openxmlformats.org/officeDocument/2006/relationships/image" Target="../media/image81.png"/><Relationship Id="rId5" Type="http://schemas.openxmlformats.org/officeDocument/2006/relationships/image" Target="../media/image82.png"/><Relationship Id="rId6"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83.jpe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88.jpe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92.png"/><Relationship Id="rId6"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93.jpeg"/><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image" Target="../media/image97.png"/><Relationship Id="rId6"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slideLayout" Target="../slideLayouts/slideLayout1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99.jpeg"/><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103.png"/><Relationship Id="rId6"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104.jpeg"/><Relationship Id="rId2" Type="http://schemas.openxmlformats.org/officeDocument/2006/relationships/image" Target="../media/image105.png"/><Relationship Id="rId3" Type="http://schemas.openxmlformats.org/officeDocument/2006/relationships/image" Target="../media/image106.png"/><Relationship Id="rId4" Type="http://schemas.openxmlformats.org/officeDocument/2006/relationships/image" Target="../media/image107.png"/><Relationship Id="rId5" Type="http://schemas.openxmlformats.org/officeDocument/2006/relationships/slideLayout" Target="../slideLayouts/slideLayout15.xml"/><Relationship Id="rId6"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slideLayout" Target="../slideLayouts/slideLayout1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09.jpeg"/><Relationship Id="rId2" Type="http://schemas.openxmlformats.org/officeDocument/2006/relationships/image" Target="../media/image110.png"/><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image" Target="../media/image114.jpeg"/><Relationship Id="rId2" Type="http://schemas.openxmlformats.org/officeDocument/2006/relationships/image" Target="../media/image115.png"/><Relationship Id="rId3" Type="http://schemas.openxmlformats.org/officeDocument/2006/relationships/image" Target="../media/image116.png"/><Relationship Id="rId4" Type="http://schemas.openxmlformats.org/officeDocument/2006/relationships/image" Target="../media/image117.png"/><Relationship Id="rId5"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4" name="Google Shape;104;p25"/>
          <p:cNvGrpSpPr/>
          <p:nvPr/>
        </p:nvGrpSpPr>
        <p:grpSpPr>
          <a:xfrm>
            <a:off x="0" y="0"/>
            <a:ext cx="9377640" cy="5143320"/>
            <a:chOff x="0" y="0"/>
            <a:chExt cx="9377640" cy="5143320"/>
          </a:xfrm>
        </p:grpSpPr>
        <p:sp>
          <p:nvSpPr>
            <p:cNvPr id="85" name="Google Shape;105;p25"/>
            <p:cNvSpPr/>
            <p:nvPr/>
          </p:nvSpPr>
          <p:spPr>
            <a:xfrm>
              <a:off x="0" y="0"/>
              <a:ext cx="9377640" cy="5143320"/>
            </a:xfrm>
            <a:prstGeom prst="rect">
              <a:avLst/>
            </a:prstGeom>
            <a:blipFill rotWithShape="0">
              <a:blip r:embed="rId1"/>
              <a:srcRect/>
              <a:tile/>
            </a:blipFill>
            <a:ln w="0">
              <a:noFill/>
            </a:ln>
          </p:spPr>
          <p:style>
            <a:lnRef idx="0"/>
            <a:fillRef idx="0"/>
            <a:effectRef idx="0"/>
            <a:fontRef idx="minor"/>
          </p:style>
        </p:sp>
        <p:pic>
          <p:nvPicPr>
            <p:cNvPr id="86" name="Google Shape;106;p25" descr="image2.png"/>
            <p:cNvPicPr/>
            <p:nvPr/>
          </p:nvPicPr>
          <p:blipFill>
            <a:blip r:embed="rId2"/>
            <a:stretch/>
          </p:blipFill>
          <p:spPr>
            <a:xfrm>
              <a:off x="0" y="0"/>
              <a:ext cx="9377640" cy="5143320"/>
            </a:xfrm>
            <a:prstGeom prst="rect">
              <a:avLst/>
            </a:prstGeom>
            <a:ln w="0">
              <a:noFill/>
            </a:ln>
          </p:spPr>
        </p:pic>
      </p:grpSp>
      <p:pic>
        <p:nvPicPr>
          <p:cNvPr id="87" name="Google Shape;107;p25" descr="Picture 3"/>
          <p:cNvPicPr/>
          <p:nvPr/>
        </p:nvPicPr>
        <p:blipFill>
          <a:blip r:embed="rId3"/>
          <a:stretch/>
        </p:blipFill>
        <p:spPr>
          <a:xfrm>
            <a:off x="7148520" y="4277520"/>
            <a:ext cx="991800" cy="700920"/>
          </a:xfrm>
          <a:prstGeom prst="rect">
            <a:avLst/>
          </a:prstGeom>
          <a:ln w="0">
            <a:noFill/>
          </a:ln>
        </p:spPr>
      </p:pic>
      <p:pic>
        <p:nvPicPr>
          <p:cNvPr id="88" name="Google Shape;108;p25" descr="Picture 3"/>
          <p:cNvPicPr/>
          <p:nvPr/>
        </p:nvPicPr>
        <p:blipFill>
          <a:blip r:embed="rId4"/>
          <a:stretch/>
        </p:blipFill>
        <p:spPr>
          <a:xfrm flipH="1">
            <a:off x="6419520" y="-31320"/>
            <a:ext cx="2983680" cy="1757880"/>
          </a:xfrm>
          <a:prstGeom prst="rect">
            <a:avLst/>
          </a:prstGeom>
          <a:ln w="0">
            <a:noFill/>
          </a:ln>
        </p:spPr>
      </p:pic>
      <p:pic>
        <p:nvPicPr>
          <p:cNvPr id="89" name="Google Shape;109;p25" descr="Image 11"/>
          <p:cNvPicPr/>
          <p:nvPr/>
        </p:nvPicPr>
        <p:blipFill>
          <a:blip r:embed="rId5"/>
          <a:stretch/>
        </p:blipFill>
        <p:spPr>
          <a:xfrm>
            <a:off x="1472040" y="4280400"/>
            <a:ext cx="1456920" cy="657000"/>
          </a:xfrm>
          <a:prstGeom prst="rect">
            <a:avLst/>
          </a:prstGeom>
          <a:ln w="0">
            <a:noFill/>
          </a:ln>
        </p:spPr>
      </p:pic>
      <p:sp>
        <p:nvSpPr>
          <p:cNvPr id="90" name="PlaceHolder 1"/>
          <p:cNvSpPr>
            <a:spLocks noGrp="1"/>
          </p:cNvSpPr>
          <p:nvPr>
            <p:ph type="subTitle"/>
          </p:nvPr>
        </p:nvSpPr>
        <p:spPr>
          <a:xfrm>
            <a:off x="0" y="1941480"/>
            <a:ext cx="9143640" cy="533520"/>
          </a:xfrm>
          <a:prstGeom prst="rect">
            <a:avLst/>
          </a:prstGeom>
          <a:noFill/>
          <a:ln w="0">
            <a:noFill/>
          </a:ln>
        </p:spPr>
        <p:txBody>
          <a:bodyPr lIns="34200" rIns="34200" tIns="34200" bIns="34200" anchor="t">
            <a:noAutofit/>
          </a:bodyPr>
          <a:p>
            <a:pPr algn="ctr">
              <a:lnSpc>
                <a:spcPct val="100000"/>
              </a:lnSpc>
              <a:buNone/>
              <a:tabLst>
                <a:tab algn="l" pos="0"/>
              </a:tabLst>
            </a:pPr>
            <a:endParaRPr b="0" lang="en-US" sz="5000" spc="-1" strike="noStrike">
              <a:latin typeface="Arial"/>
            </a:endParaRPr>
          </a:p>
          <a:p>
            <a:pPr algn="ctr">
              <a:lnSpc>
                <a:spcPct val="72000"/>
              </a:lnSpc>
              <a:buNone/>
              <a:tabLst>
                <a:tab algn="l" pos="0"/>
              </a:tabLst>
            </a:pPr>
            <a:r>
              <a:rPr b="1" lang="fr" sz="5000" spc="-1" strike="noStrike">
                <a:solidFill>
                  <a:srgbClr val="000000"/>
                </a:solidFill>
                <a:latin typeface="Arial"/>
                <a:ea typeface="Arial"/>
              </a:rPr>
              <a:t>Le conteneur d’état REDUX</a:t>
            </a:r>
            <a:endParaRPr b="0" lang="en-US" sz="5000" spc="-1" strike="noStrike">
              <a:latin typeface="Arial"/>
            </a:endParaRPr>
          </a:p>
        </p:txBody>
      </p:sp>
      <p:pic>
        <p:nvPicPr>
          <p:cNvPr id="91" name="Google Shape;111;p25" descr="C:\Users\faten\Desktop\CA-19\EURACE.png"/>
          <p:cNvPicPr/>
          <p:nvPr/>
        </p:nvPicPr>
        <p:blipFill>
          <a:blip r:embed="rId6"/>
          <a:stretch/>
        </p:blipFill>
        <p:spPr>
          <a:xfrm>
            <a:off x="3276000" y="4423680"/>
            <a:ext cx="2048040" cy="408240"/>
          </a:xfrm>
          <a:prstGeom prst="rect">
            <a:avLst/>
          </a:prstGeom>
          <a:ln w="0">
            <a:noFill/>
          </a:ln>
        </p:spPr>
      </p:pic>
      <p:pic>
        <p:nvPicPr>
          <p:cNvPr id="92" name="Google Shape;112;p25" descr="C:\Users\faten\Desktop\CA-19\CGE.png"/>
          <p:cNvPicPr/>
          <p:nvPr/>
        </p:nvPicPr>
        <p:blipFill>
          <a:blip r:embed="rId7"/>
          <a:stretch/>
        </p:blipFill>
        <p:spPr>
          <a:xfrm>
            <a:off x="5544000" y="4393080"/>
            <a:ext cx="1295640" cy="437400"/>
          </a:xfrm>
          <a:prstGeom prst="rect">
            <a:avLst/>
          </a:prstGeom>
          <a:ln w="0">
            <a:noFill/>
          </a:ln>
        </p:spPr>
      </p:pic>
      <p:sp>
        <p:nvSpPr>
          <p:cNvPr id="93" name="PlaceHolder 2"/>
          <p:cNvSpPr>
            <a:spLocks noGrp="1"/>
          </p:cNvSpPr>
          <p:nvPr>
            <p:ph type="sldNum" idx="6"/>
          </p:nvPr>
        </p:nvSpPr>
        <p:spPr>
          <a:xfrm>
            <a:off x="8317440" y="337824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A26FE0B0-7638-4DD8-A277-7BA57F681B3B}" type="slidenum">
              <a:rPr b="0" lang="fr" sz="900" spc="-1" strike="noStrike">
                <a:solidFill>
                  <a:srgbClr val="888888"/>
                </a:solidFill>
                <a:latin typeface="Calibri"/>
                <a:ea typeface="Calibri"/>
              </a:rPr>
              <a:t>&lt;number&gt;</a:t>
            </a:fld>
            <a:endParaRPr b="0" lang="en-US" sz="900" spc="-1" strike="noStrike">
              <a:latin typeface="Times New Roman"/>
            </a:endParaRPr>
          </a:p>
        </p:txBody>
      </p:sp>
      <p:pic>
        <p:nvPicPr>
          <p:cNvPr id="94" name="Google Shape;114;p25" descr=""/>
          <p:cNvPicPr/>
          <p:nvPr/>
        </p:nvPicPr>
        <p:blipFill>
          <a:blip r:embed="rId8"/>
          <a:stretch/>
        </p:blipFill>
        <p:spPr>
          <a:xfrm>
            <a:off x="93960" y="220680"/>
            <a:ext cx="3623760" cy="1312560"/>
          </a:xfrm>
          <a:prstGeom prst="rect">
            <a:avLst/>
          </a:prstGeom>
          <a:ln w="0">
            <a:noFill/>
          </a:ln>
        </p:spPr>
      </p:pic>
      <p:sp>
        <p:nvSpPr>
          <p:cNvPr id="95" name="Google Shape;115;p25"/>
          <p:cNvSpPr/>
          <p:nvPr/>
        </p:nvSpPr>
        <p:spPr>
          <a:xfrm>
            <a:off x="3633840" y="4832280"/>
            <a:ext cx="2249640" cy="273600"/>
          </a:xfrm>
          <a:prstGeom prst="rect">
            <a:avLst/>
          </a:prstGeom>
          <a:noFill/>
          <a:ln w="0">
            <a:noFill/>
          </a:ln>
        </p:spPr>
        <p:style>
          <a:lnRef idx="0"/>
          <a:fillRef idx="0"/>
          <a:effectRef idx="0"/>
          <a:fontRef idx="minor"/>
        </p:style>
        <p:txBody>
          <a:bodyPr lIns="68400" rIns="68400" tIns="68400" bIns="68400" anchor="t">
            <a:spAutoFit/>
          </a:bodyPr>
          <a:p>
            <a:pPr>
              <a:lnSpc>
                <a:spcPct val="100000"/>
              </a:lnSpc>
              <a:buNone/>
              <a:tabLst>
                <a:tab algn="l" pos="0"/>
              </a:tabLst>
            </a:pPr>
            <a:r>
              <a:rPr b="0" lang="fr" sz="900" spc="-1" strike="noStrike">
                <a:solidFill>
                  <a:srgbClr val="000000"/>
                </a:solidFill>
                <a:latin typeface="Arial"/>
                <a:ea typeface="Arial"/>
              </a:rPr>
              <a:t>Année universitaire : 2023/2024</a:t>
            </a:r>
            <a:endParaRPr b="0" lang="en-US" sz="900" spc="-1" strike="noStrike">
              <a:latin typeface="Arial"/>
            </a:endParaRPr>
          </a:p>
        </p:txBody>
      </p:sp>
      <p:sp>
        <p:nvSpPr>
          <p:cNvPr id="96" name="Google Shape;116;p25"/>
          <p:cNvSpPr/>
          <p:nvPr/>
        </p:nvSpPr>
        <p:spPr>
          <a:xfrm>
            <a:off x="2795040" y="1726920"/>
            <a:ext cx="3624120" cy="623160"/>
          </a:xfrm>
          <a:prstGeom prst="rect">
            <a:avLst/>
          </a:prstGeom>
          <a:noFill/>
          <a:ln w="0">
            <a:noFill/>
          </a:ln>
        </p:spPr>
        <p:style>
          <a:lnRef idx="0"/>
          <a:fillRef idx="0"/>
          <a:effectRef idx="0"/>
          <a:fontRef idx="minor"/>
        </p:style>
        <p:txBody>
          <a:bodyPr lIns="68400" rIns="68400" tIns="68400" bIns="68400" anchor="t">
            <a:spAutoFit/>
          </a:bodyPr>
          <a:p>
            <a:pPr algn="ctr">
              <a:lnSpc>
                <a:spcPct val="100000"/>
              </a:lnSpc>
              <a:buNone/>
              <a:tabLst>
                <a:tab algn="l" pos="0"/>
              </a:tabLst>
            </a:pPr>
            <a:r>
              <a:rPr b="1" lang="fr" sz="1600" spc="-1" strike="noStrike">
                <a:solidFill>
                  <a:srgbClr val="000000"/>
                </a:solidFill>
                <a:latin typeface="Arial"/>
                <a:ea typeface="Arial"/>
              </a:rPr>
              <a:t>CSA2 </a:t>
            </a:r>
            <a:endParaRPr b="0" lang="en-US" sz="1600" spc="-1" strike="noStrike">
              <a:latin typeface="Arial"/>
            </a:endParaRPr>
          </a:p>
          <a:p>
            <a:pPr algn="ctr">
              <a:lnSpc>
                <a:spcPct val="100000"/>
              </a:lnSpc>
              <a:buNone/>
              <a:tabLst>
                <a:tab algn="l" pos="0"/>
              </a:tabLst>
            </a:pPr>
            <a:r>
              <a:rPr b="1" lang="fr" sz="1600" spc="-1" strike="noStrike">
                <a:solidFill>
                  <a:srgbClr val="000000"/>
                </a:solidFill>
                <a:latin typeface="Arial"/>
                <a:ea typeface="Arial"/>
              </a:rPr>
              <a:t>Application Côté Client 2 </a:t>
            </a:r>
            <a:endParaRPr b="0" lang="en-US" sz="1600" spc="-1" strike="noStrike">
              <a:latin typeface="Arial"/>
            </a:endParaRPr>
          </a:p>
        </p:txBody>
      </p:sp>
      <p:pic>
        <p:nvPicPr>
          <p:cNvPr id="97" name="Google Shape;117;p25" descr=""/>
          <p:cNvPicPr/>
          <p:nvPr/>
        </p:nvPicPr>
        <p:blipFill>
          <a:blip r:embed="rId9"/>
          <a:stretch/>
        </p:blipFill>
        <p:spPr>
          <a:xfrm>
            <a:off x="3276000" y="3348000"/>
            <a:ext cx="1389960" cy="981720"/>
          </a:xfrm>
          <a:prstGeom prst="rect">
            <a:avLst/>
          </a:prstGeom>
          <a:ln w="0">
            <a:noFill/>
          </a:ln>
        </p:spPr>
      </p:pic>
      <p:pic>
        <p:nvPicPr>
          <p:cNvPr id="98" name="Google Shape;118;p25" descr=""/>
          <p:cNvPicPr/>
          <p:nvPr/>
        </p:nvPicPr>
        <p:blipFill>
          <a:blip r:embed="rId10"/>
          <a:stretch/>
        </p:blipFill>
        <p:spPr>
          <a:xfrm>
            <a:off x="4572000" y="3434040"/>
            <a:ext cx="735120" cy="7009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Google Shape;206;p34" descr="Picture 2"/>
          <p:cNvPicPr/>
          <p:nvPr/>
        </p:nvPicPr>
        <p:blipFill>
          <a:blip r:embed="rId1"/>
          <a:stretch/>
        </p:blipFill>
        <p:spPr>
          <a:xfrm>
            <a:off x="-64800" y="-21240"/>
            <a:ext cx="9273240" cy="5164200"/>
          </a:xfrm>
          <a:prstGeom prst="rect">
            <a:avLst/>
          </a:prstGeom>
          <a:ln w="0">
            <a:noFill/>
          </a:ln>
        </p:spPr>
      </p:pic>
      <p:pic>
        <p:nvPicPr>
          <p:cNvPr id="151" name="Google Shape;207;p34" descr="Picture 7"/>
          <p:cNvPicPr/>
          <p:nvPr/>
        </p:nvPicPr>
        <p:blipFill>
          <a:blip r:embed="rId2"/>
          <a:stretch/>
        </p:blipFill>
        <p:spPr>
          <a:xfrm flipH="1">
            <a:off x="8143920" y="-107640"/>
            <a:ext cx="1499760" cy="1032120"/>
          </a:xfrm>
          <a:prstGeom prst="rect">
            <a:avLst/>
          </a:prstGeom>
          <a:ln w="0">
            <a:noFill/>
          </a:ln>
        </p:spPr>
      </p:pic>
      <p:pic>
        <p:nvPicPr>
          <p:cNvPr id="152" name="Google Shape;208;p34" descr=""/>
          <p:cNvPicPr/>
          <p:nvPr/>
        </p:nvPicPr>
        <p:blipFill>
          <a:blip r:embed="rId3"/>
          <a:stretch/>
        </p:blipFill>
        <p:spPr>
          <a:xfrm>
            <a:off x="0" y="107280"/>
            <a:ext cx="585000" cy="434520"/>
          </a:xfrm>
          <a:prstGeom prst="rect">
            <a:avLst/>
          </a:prstGeom>
          <a:ln w="0">
            <a:noFill/>
          </a:ln>
        </p:spPr>
      </p:pic>
      <p:sp>
        <p:nvSpPr>
          <p:cNvPr id="153" name="Google Shape;209;p34"/>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Introduction à Redux</a:t>
            </a:r>
            <a:endParaRPr b="0" lang="en-US" sz="2700" spc="-1" strike="noStrike">
              <a:latin typeface="Arial"/>
            </a:endParaRPr>
          </a:p>
        </p:txBody>
      </p:sp>
      <p:sp>
        <p:nvSpPr>
          <p:cNvPr id="154" name="PlaceHolder 1"/>
          <p:cNvSpPr>
            <a:spLocks noGrp="1"/>
          </p:cNvSpPr>
          <p:nvPr>
            <p:ph type="sldNum" idx="15"/>
          </p:nvPr>
        </p:nvSpPr>
        <p:spPr>
          <a:xfrm>
            <a:off x="8317440" y="337824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8480822C-52A9-4ACE-AD64-01C1924BE2C2}" type="slidenum">
              <a:rPr b="0" lang="fr" sz="900" spc="-1" strike="noStrike">
                <a:solidFill>
                  <a:srgbClr val="888888"/>
                </a:solidFill>
                <a:latin typeface="Calibri"/>
                <a:ea typeface="Calibri"/>
              </a:rPr>
              <a:t>10</a:t>
            </a:fld>
            <a:endParaRPr b="0" lang="en-US" sz="900" spc="-1" strike="noStrike">
              <a:latin typeface="Times New Roman"/>
            </a:endParaRPr>
          </a:p>
        </p:txBody>
      </p:sp>
      <p:pic>
        <p:nvPicPr>
          <p:cNvPr id="155" name="Google Shape;211;p34" descr=""/>
          <p:cNvPicPr/>
          <p:nvPr/>
        </p:nvPicPr>
        <p:blipFill>
          <a:blip r:embed="rId4"/>
          <a:stretch/>
        </p:blipFill>
        <p:spPr>
          <a:xfrm>
            <a:off x="7473960" y="4712400"/>
            <a:ext cx="815400" cy="295200"/>
          </a:xfrm>
          <a:prstGeom prst="rect">
            <a:avLst/>
          </a:prstGeom>
          <a:ln w="0">
            <a:noFill/>
          </a:ln>
        </p:spPr>
      </p:pic>
      <p:sp>
        <p:nvSpPr>
          <p:cNvPr id="156" name="Google Shape;212;p34"/>
          <p:cNvSpPr/>
          <p:nvPr/>
        </p:nvSpPr>
        <p:spPr>
          <a:xfrm>
            <a:off x="862560" y="1153080"/>
            <a:ext cx="7774200" cy="2789640"/>
          </a:xfrm>
          <a:prstGeom prst="rect">
            <a:avLst/>
          </a:prstGeom>
          <a:noFill/>
          <a:ln w="0">
            <a:noFill/>
          </a:ln>
        </p:spPr>
        <p:style>
          <a:lnRef idx="0"/>
          <a:fillRef idx="0"/>
          <a:effectRef idx="0"/>
          <a:fontRef idx="minor"/>
        </p:style>
        <p:txBody>
          <a:bodyPr lIns="68400" rIns="68400" tIns="34200" bIns="34200" anchor="t">
            <a:spAutoFit/>
          </a:bodyPr>
          <a:p>
            <a:pPr marL="343080" indent="-272880" algn="just">
              <a:lnSpc>
                <a:spcPct val="150000"/>
              </a:lnSpc>
              <a:spcBef>
                <a:spcPts val="901"/>
              </a:spcBef>
              <a:buClr>
                <a:srgbClr val="000000"/>
              </a:buClr>
              <a:buFont typeface="Arial"/>
              <a:buChar char="●"/>
            </a:pPr>
            <a:r>
              <a:rPr b="0" lang="fr" sz="1700" spc="-1" strike="noStrike">
                <a:solidFill>
                  <a:srgbClr val="000000"/>
                </a:solidFill>
                <a:latin typeface="Arial"/>
                <a:ea typeface="Arial"/>
              </a:rPr>
              <a:t>Peu de temps après la création de React Facebook a introduit une </a:t>
            </a:r>
            <a:r>
              <a:rPr b="1" lang="fr" sz="1700" spc="-1" strike="noStrike">
                <a:solidFill>
                  <a:srgbClr val="000000"/>
                </a:solidFill>
                <a:latin typeface="Arial"/>
                <a:ea typeface="Arial"/>
              </a:rPr>
              <a:t>bibliothèque </a:t>
            </a:r>
            <a:r>
              <a:rPr b="0" lang="fr" sz="1700" spc="-1" strike="noStrike">
                <a:solidFill>
                  <a:srgbClr val="000000"/>
                </a:solidFill>
                <a:latin typeface="Arial"/>
                <a:ea typeface="Arial"/>
              </a:rPr>
              <a:t>JavaScript nommé </a:t>
            </a:r>
            <a:r>
              <a:rPr b="1" lang="fr" sz="1700" spc="-1" strike="noStrike">
                <a:solidFill>
                  <a:srgbClr val="000000"/>
                </a:solidFill>
                <a:latin typeface="Arial"/>
                <a:ea typeface="Arial"/>
              </a:rPr>
              <a:t>Flux </a:t>
            </a:r>
            <a:r>
              <a:rPr b="0" lang="fr" sz="1700" spc="-1" strike="noStrike">
                <a:solidFill>
                  <a:srgbClr val="000000"/>
                </a:solidFill>
                <a:latin typeface="Arial"/>
                <a:ea typeface="Arial"/>
              </a:rPr>
              <a:t>pour gérer l’état des application.</a:t>
            </a:r>
            <a:endParaRPr b="0" lang="en-US" sz="1700" spc="-1" strike="noStrike">
              <a:latin typeface="Arial"/>
            </a:endParaRPr>
          </a:p>
          <a:p>
            <a:pPr marL="343080" indent="-272880" algn="just">
              <a:lnSpc>
                <a:spcPct val="150000"/>
              </a:lnSpc>
              <a:buClr>
                <a:srgbClr val="000000"/>
              </a:buClr>
              <a:buFont typeface="Arial"/>
              <a:buChar char="●"/>
            </a:pPr>
            <a:r>
              <a:rPr b="0" lang="fr" sz="1700" spc="-1" strike="noStrike">
                <a:solidFill>
                  <a:srgbClr val="000000"/>
                </a:solidFill>
                <a:latin typeface="Arial"/>
                <a:ea typeface="Arial"/>
              </a:rPr>
              <a:t>En </a:t>
            </a:r>
            <a:r>
              <a:rPr b="1" lang="fr" sz="1700" spc="-1" strike="noStrike">
                <a:solidFill>
                  <a:srgbClr val="000000"/>
                </a:solidFill>
                <a:latin typeface="Arial"/>
                <a:ea typeface="Arial"/>
              </a:rPr>
              <a:t>mai 2015 </a:t>
            </a:r>
            <a:r>
              <a:rPr b="0" lang="fr" sz="1700" spc="-1" strike="noStrike">
                <a:solidFill>
                  <a:srgbClr val="000000"/>
                </a:solidFill>
                <a:latin typeface="Arial"/>
                <a:ea typeface="Arial"/>
              </a:rPr>
              <a:t>un certain </a:t>
            </a:r>
            <a:r>
              <a:rPr b="1" lang="fr" sz="1700" spc="-1" strike="noStrike">
                <a:solidFill>
                  <a:srgbClr val="000000"/>
                </a:solidFill>
                <a:latin typeface="Arial"/>
                <a:ea typeface="Arial"/>
              </a:rPr>
              <a:t>Dan Abramov</a:t>
            </a:r>
            <a:r>
              <a:rPr b="0" lang="fr" sz="1700" spc="-1" strike="noStrike">
                <a:solidFill>
                  <a:srgbClr val="000000"/>
                </a:solidFill>
                <a:latin typeface="Arial"/>
                <a:ea typeface="Arial"/>
              </a:rPr>
              <a:t> a annoncé une nouvelle </a:t>
            </a:r>
            <a:r>
              <a:rPr b="1" lang="fr" sz="1700" spc="-1" strike="noStrike">
                <a:solidFill>
                  <a:srgbClr val="000000"/>
                </a:solidFill>
                <a:latin typeface="Arial"/>
                <a:ea typeface="Arial"/>
              </a:rPr>
              <a:t>bibliothèque</a:t>
            </a:r>
            <a:r>
              <a:rPr b="0" lang="fr" sz="1700" spc="-1" strike="noStrike">
                <a:solidFill>
                  <a:srgbClr val="000000"/>
                </a:solidFill>
                <a:latin typeface="Arial"/>
                <a:ea typeface="Arial"/>
              </a:rPr>
              <a:t> appelée </a:t>
            </a:r>
            <a:r>
              <a:rPr b="1" lang="fr" sz="1700" spc="-1" strike="noStrike">
                <a:solidFill>
                  <a:srgbClr val="000000"/>
                </a:solidFill>
                <a:latin typeface="Arial"/>
                <a:ea typeface="Arial"/>
              </a:rPr>
              <a:t>Redux</a:t>
            </a:r>
            <a:r>
              <a:rPr b="0" lang="fr" sz="1700" spc="-1" strike="noStrike">
                <a:solidFill>
                  <a:srgbClr val="000000"/>
                </a:solidFill>
                <a:latin typeface="Arial"/>
                <a:ea typeface="Arial"/>
              </a:rPr>
              <a:t> : basée sur la même architecture de Flux mais qui est moins complexe.</a:t>
            </a:r>
            <a:endParaRPr b="0" lang="en-US" sz="1700" spc="-1" strike="noStrike">
              <a:latin typeface="Arial"/>
            </a:endParaRPr>
          </a:p>
          <a:p>
            <a:pPr marL="343080" indent="-272880" algn="just">
              <a:lnSpc>
                <a:spcPct val="150000"/>
              </a:lnSpc>
              <a:buClr>
                <a:srgbClr val="000000"/>
              </a:buClr>
              <a:buFont typeface="Arial"/>
              <a:buChar char="●"/>
            </a:pPr>
            <a:r>
              <a:rPr b="0" lang="fr" sz="1700" spc="-1" strike="noStrike">
                <a:solidFill>
                  <a:srgbClr val="000000"/>
                </a:solidFill>
                <a:latin typeface="Arial"/>
                <a:ea typeface="Arial"/>
              </a:rPr>
              <a:t>Redux et Flux existent en parallèle mais </a:t>
            </a:r>
            <a:r>
              <a:rPr b="1" lang="fr" sz="1700" spc="-1" strike="noStrike">
                <a:solidFill>
                  <a:srgbClr val="000000"/>
                </a:solidFill>
                <a:latin typeface="Arial"/>
                <a:ea typeface="Arial"/>
              </a:rPr>
              <a:t>Redux </a:t>
            </a:r>
            <a:r>
              <a:rPr b="0" lang="fr" sz="1700" spc="-1" strike="noStrike">
                <a:solidFill>
                  <a:srgbClr val="000000"/>
                </a:solidFill>
                <a:latin typeface="Arial"/>
                <a:ea typeface="Arial"/>
              </a:rPr>
              <a:t>est plus </a:t>
            </a:r>
            <a:r>
              <a:rPr b="1" lang="fr" sz="1700" spc="-1" strike="noStrike">
                <a:solidFill>
                  <a:srgbClr val="000000"/>
                </a:solidFill>
                <a:latin typeface="Arial"/>
                <a:ea typeface="Arial"/>
              </a:rPr>
              <a:t>populaire </a:t>
            </a:r>
            <a:r>
              <a:rPr b="0" lang="fr" sz="1700" spc="-1" strike="noStrike">
                <a:solidFill>
                  <a:srgbClr val="000000"/>
                </a:solidFill>
                <a:latin typeface="Arial"/>
                <a:ea typeface="Arial"/>
              </a:rPr>
              <a:t>et plus </a:t>
            </a:r>
            <a:r>
              <a:rPr b="1" lang="fr" sz="1700" spc="-1" strike="noStrike">
                <a:solidFill>
                  <a:srgbClr val="000000"/>
                </a:solidFill>
                <a:latin typeface="Arial"/>
                <a:ea typeface="Arial"/>
              </a:rPr>
              <a:t>utilisé.</a:t>
            </a:r>
            <a:endParaRPr b="0" lang="en-US" sz="1700" spc="-1" strike="noStrike">
              <a:latin typeface="Arial"/>
            </a:endParaRPr>
          </a:p>
        </p:txBody>
      </p:sp>
      <p:sp>
        <p:nvSpPr>
          <p:cNvPr id="157" name="Google Shape;213;p34"/>
          <p:cNvSpPr/>
          <p:nvPr/>
        </p:nvSpPr>
        <p:spPr>
          <a:xfrm>
            <a:off x="4680360" y="1529280"/>
            <a:ext cx="138240" cy="2304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Google Shape;218;p35"/>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159" name="Google Shape;219;p35" descr="Picture 7"/>
          <p:cNvPicPr/>
          <p:nvPr/>
        </p:nvPicPr>
        <p:blipFill>
          <a:blip r:embed="rId1"/>
          <a:stretch/>
        </p:blipFill>
        <p:spPr>
          <a:xfrm flipH="1">
            <a:off x="7009200" y="16560"/>
            <a:ext cx="2124000" cy="1461600"/>
          </a:xfrm>
          <a:prstGeom prst="rect">
            <a:avLst/>
          </a:prstGeom>
          <a:ln w="0">
            <a:noFill/>
          </a:ln>
        </p:spPr>
      </p:pic>
      <p:sp>
        <p:nvSpPr>
          <p:cNvPr id="160" name="Google Shape;220;p35"/>
          <p:cNvSpPr/>
          <p:nvPr/>
        </p:nvSpPr>
        <p:spPr>
          <a:xfrm>
            <a:off x="1578960" y="1847880"/>
            <a:ext cx="6269400" cy="1203840"/>
          </a:xfrm>
          <a:prstGeom prst="rect">
            <a:avLst/>
          </a:prstGeom>
          <a:noFill/>
          <a:ln w="0">
            <a:noFill/>
          </a:ln>
        </p:spPr>
        <p:style>
          <a:lnRef idx="0"/>
          <a:fillRef idx="0"/>
          <a:effectRef idx="0"/>
          <a:fontRef idx="minor"/>
        </p:style>
        <p:txBody>
          <a:bodyPr lIns="34200" rIns="34200" tIns="34200" bIns="34200" anchor="ctr">
            <a:spAutoFit/>
          </a:bodyPr>
          <a:p>
            <a:pPr>
              <a:lnSpc>
                <a:spcPct val="91000"/>
              </a:lnSpc>
              <a:buNone/>
              <a:tabLst>
                <a:tab algn="l" pos="0"/>
              </a:tabLst>
            </a:pPr>
            <a:r>
              <a:rPr b="1" lang="fr" sz="4100" spc="-1" strike="noStrike">
                <a:solidFill>
                  <a:srgbClr val="ffffff"/>
                </a:solidFill>
                <a:latin typeface="Calibri"/>
                <a:ea typeface="Calibri"/>
              </a:rPr>
              <a:t>Les notions de base Redux</a:t>
            </a:r>
            <a:endParaRPr b="0" lang="en-US" sz="4100" spc="-1" strike="noStrike">
              <a:latin typeface="Arial"/>
            </a:endParaRPr>
          </a:p>
        </p:txBody>
      </p:sp>
      <p:sp>
        <p:nvSpPr>
          <p:cNvPr id="161" name="PlaceHolder 1"/>
          <p:cNvSpPr>
            <a:spLocks noGrp="1"/>
          </p:cNvSpPr>
          <p:nvPr>
            <p:ph type="sldNum" idx="16"/>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594EC4E1-34E6-4F1A-B71C-4716B310ED0F}" type="slidenum">
              <a:rPr b="0" lang="fr" sz="900" spc="-1" strike="noStrike">
                <a:solidFill>
                  <a:srgbClr val="888888"/>
                </a:solidFill>
                <a:latin typeface="Calibri"/>
                <a:ea typeface="Calibri"/>
              </a:rPr>
              <a:t>10</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Google Shape;226;p36" descr="Picture 2"/>
          <p:cNvPicPr/>
          <p:nvPr/>
        </p:nvPicPr>
        <p:blipFill>
          <a:blip r:embed="rId1"/>
          <a:stretch/>
        </p:blipFill>
        <p:spPr>
          <a:xfrm>
            <a:off x="-64800" y="-21240"/>
            <a:ext cx="9406440" cy="5164200"/>
          </a:xfrm>
          <a:prstGeom prst="rect">
            <a:avLst/>
          </a:prstGeom>
          <a:ln w="9525">
            <a:solidFill>
              <a:srgbClr val="000000"/>
            </a:solidFill>
            <a:round/>
          </a:ln>
        </p:spPr>
      </p:pic>
      <p:pic>
        <p:nvPicPr>
          <p:cNvPr id="163" name="Google Shape;227;p36" descr="Picture 7"/>
          <p:cNvPicPr/>
          <p:nvPr/>
        </p:nvPicPr>
        <p:blipFill>
          <a:blip r:embed="rId2"/>
          <a:stretch/>
        </p:blipFill>
        <p:spPr>
          <a:xfrm flipH="1">
            <a:off x="8143920" y="-107640"/>
            <a:ext cx="1499760" cy="1032120"/>
          </a:xfrm>
          <a:prstGeom prst="rect">
            <a:avLst/>
          </a:prstGeom>
          <a:ln w="0">
            <a:noFill/>
          </a:ln>
        </p:spPr>
      </p:pic>
      <p:pic>
        <p:nvPicPr>
          <p:cNvPr id="164" name="Google Shape;228;p36" descr=""/>
          <p:cNvPicPr/>
          <p:nvPr/>
        </p:nvPicPr>
        <p:blipFill>
          <a:blip r:embed="rId3"/>
          <a:stretch/>
        </p:blipFill>
        <p:spPr>
          <a:xfrm>
            <a:off x="0" y="107280"/>
            <a:ext cx="585000" cy="434520"/>
          </a:xfrm>
          <a:prstGeom prst="rect">
            <a:avLst/>
          </a:prstGeom>
          <a:ln w="0">
            <a:noFill/>
          </a:ln>
        </p:spPr>
      </p:pic>
      <p:sp>
        <p:nvSpPr>
          <p:cNvPr id="165" name="Google Shape;229;p36"/>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91000"/>
              </a:lnSpc>
              <a:buNone/>
              <a:tabLst>
                <a:tab algn="l" pos="0"/>
              </a:tabLst>
            </a:pPr>
            <a:r>
              <a:rPr b="1" lang="fr" sz="2700" spc="-1" strike="noStrike">
                <a:solidFill>
                  <a:srgbClr val="000000"/>
                </a:solidFill>
                <a:latin typeface="Calibri"/>
                <a:ea typeface="Calibri"/>
              </a:rPr>
              <a:t>Notions de base Redux</a:t>
            </a:r>
            <a:endParaRPr b="0" lang="en-US" sz="2700" spc="-1" strike="noStrike">
              <a:latin typeface="Arial"/>
            </a:endParaRPr>
          </a:p>
        </p:txBody>
      </p:sp>
      <p:sp>
        <p:nvSpPr>
          <p:cNvPr id="166" name="PlaceHolder 1"/>
          <p:cNvSpPr>
            <a:spLocks noGrp="1"/>
          </p:cNvSpPr>
          <p:nvPr>
            <p:ph type="sldNum" idx="17"/>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23705097-8890-47B2-A40E-50653B37BEF2}" type="slidenum">
              <a:rPr b="0" lang="fr" sz="900" spc="-1" strike="noStrike">
                <a:solidFill>
                  <a:srgbClr val="888888"/>
                </a:solidFill>
                <a:latin typeface="Calibri"/>
                <a:ea typeface="Calibri"/>
              </a:rPr>
              <a:t>12</a:t>
            </a:fld>
            <a:endParaRPr b="0" lang="en-US" sz="900" spc="-1" strike="noStrike">
              <a:latin typeface="Times New Roman"/>
            </a:endParaRPr>
          </a:p>
        </p:txBody>
      </p:sp>
      <p:pic>
        <p:nvPicPr>
          <p:cNvPr id="167" name="Google Shape;231;p36" descr=""/>
          <p:cNvPicPr/>
          <p:nvPr/>
        </p:nvPicPr>
        <p:blipFill>
          <a:blip r:embed="rId4"/>
          <a:stretch/>
        </p:blipFill>
        <p:spPr>
          <a:xfrm>
            <a:off x="7473960" y="4712400"/>
            <a:ext cx="815400" cy="295200"/>
          </a:xfrm>
          <a:prstGeom prst="rect">
            <a:avLst/>
          </a:prstGeom>
          <a:ln w="0">
            <a:noFill/>
          </a:ln>
        </p:spPr>
      </p:pic>
      <p:sp>
        <p:nvSpPr>
          <p:cNvPr id="168" name="Google Shape;232;p36"/>
          <p:cNvSpPr/>
          <p:nvPr/>
        </p:nvSpPr>
        <p:spPr>
          <a:xfrm>
            <a:off x="4680360" y="1529280"/>
            <a:ext cx="138240" cy="230400"/>
          </a:xfrm>
          <a:prstGeom prst="rect">
            <a:avLst/>
          </a:prstGeom>
          <a:noFill/>
          <a:ln w="0">
            <a:noFill/>
          </a:ln>
        </p:spPr>
        <p:style>
          <a:lnRef idx="0"/>
          <a:fillRef idx="0"/>
          <a:effectRef idx="0"/>
          <a:fontRef idx="minor"/>
        </p:style>
      </p:sp>
      <p:pic>
        <p:nvPicPr>
          <p:cNvPr id="169" name="Google Shape;239;p36" descr=""/>
          <p:cNvPicPr/>
          <p:nvPr/>
        </p:nvPicPr>
        <p:blipFill>
          <a:blip r:embed="rId5"/>
          <a:stretch/>
        </p:blipFill>
        <p:spPr>
          <a:xfrm>
            <a:off x="3831120" y="730080"/>
            <a:ext cx="1374840" cy="1310760"/>
          </a:xfrm>
          <a:prstGeom prst="rect">
            <a:avLst/>
          </a:prstGeom>
          <a:ln w="0">
            <a:noFill/>
          </a:ln>
        </p:spPr>
      </p:pic>
      <p:sp>
        <p:nvSpPr>
          <p:cNvPr id="170" name="Google Shape;240;p36"/>
          <p:cNvSpPr/>
          <p:nvPr/>
        </p:nvSpPr>
        <p:spPr>
          <a:xfrm>
            <a:off x="948600" y="2509200"/>
            <a:ext cx="7364880" cy="479520"/>
          </a:xfrm>
          <a:prstGeom prst="rect">
            <a:avLst/>
          </a:prstGeom>
          <a:noFill/>
          <a:ln w="0">
            <a:noFill/>
          </a:ln>
        </p:spPr>
        <p:style>
          <a:lnRef idx="0"/>
          <a:fillRef idx="0"/>
          <a:effectRef idx="0"/>
          <a:fontRef idx="minor"/>
        </p:style>
        <p:txBody>
          <a:bodyPr lIns="68400" rIns="68400" tIns="34200" bIns="34200" anchor="t">
            <a:spAutoFit/>
          </a:bodyPr>
          <a:p>
            <a:pPr>
              <a:lnSpc>
                <a:spcPct val="150000"/>
              </a:lnSpc>
              <a:buNone/>
              <a:tabLst>
                <a:tab algn="l" pos="0"/>
              </a:tabLst>
            </a:pPr>
            <a:r>
              <a:rPr b="0" lang="fr" sz="1800" spc="-1" strike="noStrike">
                <a:solidFill>
                  <a:srgbClr val="000000"/>
                </a:solidFill>
                <a:latin typeface="Arial"/>
                <a:ea typeface="Arial"/>
              </a:rPr>
              <a:t>“ </a:t>
            </a:r>
            <a:r>
              <a:rPr b="0" lang="fr" sz="1800" spc="-1" strike="noStrike">
                <a:solidFill>
                  <a:srgbClr val="000000"/>
                </a:solidFill>
                <a:latin typeface="Arial"/>
                <a:ea typeface="Arial"/>
              </a:rPr>
              <a:t>Redux est un </a:t>
            </a:r>
            <a:r>
              <a:rPr b="1" lang="fr" sz="1800" spc="-1" strike="noStrike" u="sng">
                <a:solidFill>
                  <a:srgbClr val="000000"/>
                </a:solidFill>
                <a:uFillTx/>
                <a:latin typeface="Arial"/>
                <a:ea typeface="Arial"/>
              </a:rPr>
              <a:t>conteneur d’état</a:t>
            </a:r>
            <a:r>
              <a:rPr b="1" lang="fr" sz="1800" spc="-1" strike="noStrike">
                <a:solidFill>
                  <a:srgbClr val="000000"/>
                </a:solidFill>
                <a:latin typeface="Arial"/>
                <a:ea typeface="Arial"/>
              </a:rPr>
              <a:t> </a:t>
            </a:r>
            <a:r>
              <a:rPr b="1" lang="fr" sz="1800" spc="-1" strike="noStrike" u="sng">
                <a:solidFill>
                  <a:srgbClr val="000000"/>
                </a:solidFill>
                <a:uFillTx/>
                <a:latin typeface="Arial"/>
                <a:ea typeface="Arial"/>
              </a:rPr>
              <a:t>prévisible</a:t>
            </a:r>
            <a:r>
              <a:rPr b="0" lang="fr" sz="1800" spc="-1" strike="noStrike">
                <a:solidFill>
                  <a:srgbClr val="000000"/>
                </a:solidFill>
                <a:latin typeface="Arial"/>
                <a:ea typeface="Arial"/>
              </a:rPr>
              <a:t> pour les </a:t>
            </a:r>
            <a:r>
              <a:rPr b="1" lang="fr" sz="1800" spc="-1" strike="noStrike" u="sng">
                <a:solidFill>
                  <a:srgbClr val="000000"/>
                </a:solidFill>
                <a:uFillTx/>
                <a:latin typeface="Arial"/>
                <a:ea typeface="Arial"/>
              </a:rPr>
              <a:t>applications JS</a:t>
            </a:r>
            <a:r>
              <a:rPr b="0" lang="fr" sz="1800" spc="-1" strike="noStrike">
                <a:solidFill>
                  <a:srgbClr val="000000"/>
                </a:solidFill>
                <a:latin typeface="Arial"/>
                <a:ea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Google Shape;245;p37" descr="Picture 2"/>
          <p:cNvPicPr/>
          <p:nvPr/>
        </p:nvPicPr>
        <p:blipFill>
          <a:blip r:embed="rId1"/>
          <a:stretch/>
        </p:blipFill>
        <p:spPr>
          <a:xfrm>
            <a:off x="-64800" y="-21240"/>
            <a:ext cx="9273240" cy="5164200"/>
          </a:xfrm>
          <a:prstGeom prst="rect">
            <a:avLst/>
          </a:prstGeom>
          <a:ln w="0">
            <a:noFill/>
          </a:ln>
        </p:spPr>
      </p:pic>
      <p:pic>
        <p:nvPicPr>
          <p:cNvPr id="172" name="Google Shape;246;p37" descr="Picture 7"/>
          <p:cNvPicPr/>
          <p:nvPr/>
        </p:nvPicPr>
        <p:blipFill>
          <a:blip r:embed="rId2"/>
          <a:stretch/>
        </p:blipFill>
        <p:spPr>
          <a:xfrm flipH="1">
            <a:off x="8143920" y="-107640"/>
            <a:ext cx="1499760" cy="1032120"/>
          </a:xfrm>
          <a:prstGeom prst="rect">
            <a:avLst/>
          </a:prstGeom>
          <a:ln w="0">
            <a:noFill/>
          </a:ln>
        </p:spPr>
      </p:pic>
      <p:pic>
        <p:nvPicPr>
          <p:cNvPr id="173" name="Google Shape;247;p37" descr=""/>
          <p:cNvPicPr/>
          <p:nvPr/>
        </p:nvPicPr>
        <p:blipFill>
          <a:blip r:embed="rId3"/>
          <a:stretch/>
        </p:blipFill>
        <p:spPr>
          <a:xfrm>
            <a:off x="0" y="107280"/>
            <a:ext cx="585000" cy="434520"/>
          </a:xfrm>
          <a:prstGeom prst="rect">
            <a:avLst/>
          </a:prstGeom>
          <a:ln w="0">
            <a:noFill/>
          </a:ln>
        </p:spPr>
      </p:pic>
      <p:sp>
        <p:nvSpPr>
          <p:cNvPr id="174" name="Google Shape;248;p37"/>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Conteneur d’état</a:t>
            </a:r>
            <a:endParaRPr b="0" lang="en-US" sz="2700" spc="-1" strike="noStrike">
              <a:latin typeface="Arial"/>
            </a:endParaRPr>
          </a:p>
        </p:txBody>
      </p:sp>
      <p:sp>
        <p:nvSpPr>
          <p:cNvPr id="175" name="PlaceHolder 1"/>
          <p:cNvSpPr>
            <a:spLocks noGrp="1"/>
          </p:cNvSpPr>
          <p:nvPr>
            <p:ph type="sldNum" idx="18"/>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9E0B86D0-98CD-4E32-9AE4-94829F1109CC}" type="slidenum">
              <a:rPr b="0" lang="fr" sz="900" spc="-1" strike="noStrike">
                <a:solidFill>
                  <a:srgbClr val="888888"/>
                </a:solidFill>
                <a:latin typeface="Calibri"/>
                <a:ea typeface="Calibri"/>
              </a:rPr>
              <a:t>13</a:t>
            </a:fld>
            <a:endParaRPr b="0" lang="en-US" sz="900" spc="-1" strike="noStrike">
              <a:latin typeface="Times New Roman"/>
            </a:endParaRPr>
          </a:p>
        </p:txBody>
      </p:sp>
      <p:pic>
        <p:nvPicPr>
          <p:cNvPr id="176" name="Google Shape;250;p37" descr=""/>
          <p:cNvPicPr/>
          <p:nvPr/>
        </p:nvPicPr>
        <p:blipFill>
          <a:blip r:embed="rId4"/>
          <a:stretch/>
        </p:blipFill>
        <p:spPr>
          <a:xfrm>
            <a:off x="7473960" y="4712400"/>
            <a:ext cx="815400" cy="295200"/>
          </a:xfrm>
          <a:prstGeom prst="rect">
            <a:avLst/>
          </a:prstGeom>
          <a:ln w="0">
            <a:noFill/>
          </a:ln>
        </p:spPr>
      </p:pic>
      <p:sp>
        <p:nvSpPr>
          <p:cNvPr id="177" name="Google Shape;251;p37"/>
          <p:cNvSpPr/>
          <p:nvPr/>
        </p:nvSpPr>
        <p:spPr>
          <a:xfrm>
            <a:off x="4680360" y="1529280"/>
            <a:ext cx="138240" cy="230400"/>
          </a:xfrm>
          <a:prstGeom prst="rect">
            <a:avLst/>
          </a:prstGeom>
          <a:noFill/>
          <a:ln w="0">
            <a:noFill/>
          </a:ln>
        </p:spPr>
        <p:style>
          <a:lnRef idx="0"/>
          <a:fillRef idx="0"/>
          <a:effectRef idx="0"/>
          <a:fontRef idx="minor"/>
        </p:style>
      </p:sp>
      <p:sp>
        <p:nvSpPr>
          <p:cNvPr id="178" name="Google Shape;252;p37"/>
          <p:cNvSpPr/>
          <p:nvPr/>
        </p:nvSpPr>
        <p:spPr>
          <a:xfrm>
            <a:off x="3923640" y="114480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App.js</a:t>
            </a:r>
            <a:endParaRPr b="0" lang="en-US" sz="1800" spc="-1" strike="noStrike">
              <a:latin typeface="Arial"/>
            </a:endParaRPr>
          </a:p>
        </p:txBody>
      </p:sp>
      <p:sp>
        <p:nvSpPr>
          <p:cNvPr id="179" name="Google Shape;253;p37"/>
          <p:cNvSpPr/>
          <p:nvPr/>
        </p:nvSpPr>
        <p:spPr>
          <a:xfrm>
            <a:off x="325080" y="190044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Header</a:t>
            </a:r>
            <a:endParaRPr b="0" lang="en-US" sz="1800" spc="-1" strike="noStrike">
              <a:latin typeface="Arial"/>
            </a:endParaRPr>
          </a:p>
        </p:txBody>
      </p:sp>
      <p:sp>
        <p:nvSpPr>
          <p:cNvPr id="180" name="Google Shape;254;p37"/>
          <p:cNvSpPr/>
          <p:nvPr/>
        </p:nvSpPr>
        <p:spPr>
          <a:xfrm>
            <a:off x="1761480" y="190044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Welcome</a:t>
            </a:r>
            <a:endParaRPr b="0" lang="en-US" sz="1800" spc="-1" strike="noStrike">
              <a:latin typeface="Arial"/>
            </a:endParaRPr>
          </a:p>
        </p:txBody>
      </p:sp>
      <p:sp>
        <p:nvSpPr>
          <p:cNvPr id="181" name="Google Shape;255;p37"/>
          <p:cNvSpPr/>
          <p:nvPr/>
        </p:nvSpPr>
        <p:spPr>
          <a:xfrm>
            <a:off x="3197520" y="190044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Login</a:t>
            </a:r>
            <a:endParaRPr b="0" lang="en-US" sz="1800" spc="-1" strike="noStrike">
              <a:latin typeface="Arial"/>
            </a:endParaRPr>
          </a:p>
        </p:txBody>
      </p:sp>
      <p:sp>
        <p:nvSpPr>
          <p:cNvPr id="182" name="Google Shape;256;p37"/>
          <p:cNvSpPr/>
          <p:nvPr/>
        </p:nvSpPr>
        <p:spPr>
          <a:xfrm>
            <a:off x="4686120" y="190044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SignUp</a:t>
            </a:r>
            <a:endParaRPr b="0" lang="en-US" sz="1800" spc="-1" strike="noStrike">
              <a:latin typeface="Arial"/>
            </a:endParaRPr>
          </a:p>
        </p:txBody>
      </p:sp>
      <p:sp>
        <p:nvSpPr>
          <p:cNvPr id="183" name="Google Shape;257;p37"/>
          <p:cNvSpPr/>
          <p:nvPr/>
        </p:nvSpPr>
        <p:spPr>
          <a:xfrm>
            <a:off x="6126840" y="190044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ErrorPage</a:t>
            </a:r>
            <a:endParaRPr b="0" lang="en-US" sz="1800" spc="-1" strike="noStrike">
              <a:latin typeface="Arial"/>
            </a:endParaRPr>
          </a:p>
        </p:txBody>
      </p:sp>
      <p:sp>
        <p:nvSpPr>
          <p:cNvPr id="184" name="Google Shape;258;p37"/>
          <p:cNvSpPr/>
          <p:nvPr/>
        </p:nvSpPr>
        <p:spPr>
          <a:xfrm>
            <a:off x="7510680" y="190044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Footer</a:t>
            </a:r>
            <a:endParaRPr b="0" lang="en-US" sz="1800" spc="-1" strike="noStrike">
              <a:latin typeface="Arial"/>
            </a:endParaRPr>
          </a:p>
        </p:txBody>
      </p:sp>
      <p:sp>
        <p:nvSpPr>
          <p:cNvPr id="185" name="Google Shape;259;p37"/>
          <p:cNvSpPr/>
          <p:nvPr/>
        </p:nvSpPr>
        <p:spPr>
          <a:xfrm>
            <a:off x="834840" y="267804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Logout</a:t>
            </a:r>
            <a:endParaRPr b="0" lang="en-US" sz="1800" spc="-1" strike="noStrike">
              <a:latin typeface="Arial"/>
            </a:endParaRPr>
          </a:p>
        </p:txBody>
      </p:sp>
      <p:sp>
        <p:nvSpPr>
          <p:cNvPr id="186" name="Google Shape;260;p37"/>
          <p:cNvSpPr/>
          <p:nvPr/>
        </p:nvSpPr>
        <p:spPr>
          <a:xfrm>
            <a:off x="2964960" y="267804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Products</a:t>
            </a:r>
            <a:endParaRPr b="0" lang="en-US" sz="1800" spc="-1" strike="noStrike">
              <a:latin typeface="Arial"/>
            </a:endParaRPr>
          </a:p>
        </p:txBody>
      </p:sp>
      <p:sp>
        <p:nvSpPr>
          <p:cNvPr id="187" name="Google Shape;261;p37"/>
          <p:cNvSpPr/>
          <p:nvPr/>
        </p:nvSpPr>
        <p:spPr>
          <a:xfrm>
            <a:off x="2274840" y="345600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Product Card</a:t>
            </a:r>
            <a:endParaRPr b="0" lang="en-US" sz="1800" spc="-1" strike="noStrike">
              <a:latin typeface="Arial"/>
            </a:endParaRPr>
          </a:p>
        </p:txBody>
      </p:sp>
      <p:sp>
        <p:nvSpPr>
          <p:cNvPr id="188" name="Google Shape;262;p37"/>
          <p:cNvSpPr/>
          <p:nvPr/>
        </p:nvSpPr>
        <p:spPr>
          <a:xfrm>
            <a:off x="3724200" y="345600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ProductInfo</a:t>
            </a:r>
            <a:endParaRPr b="0" lang="en-US" sz="1800" spc="-1" strike="noStrike">
              <a:latin typeface="Arial"/>
            </a:endParaRPr>
          </a:p>
        </p:txBody>
      </p:sp>
      <p:sp>
        <p:nvSpPr>
          <p:cNvPr id="189" name="Google Shape;263;p37"/>
          <p:cNvSpPr/>
          <p:nvPr/>
        </p:nvSpPr>
        <p:spPr>
          <a:xfrm>
            <a:off x="325080" y="3456000"/>
            <a:ext cx="1278000" cy="536400"/>
          </a:xfrm>
          <a:prstGeom prst="rect">
            <a:avLst/>
          </a:prstGeom>
          <a:solidFill>
            <a:srgbClr val="e7e6e6"/>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800000"/>
                </a:solidFill>
                <a:latin typeface="Arial"/>
                <a:ea typeface="Arial"/>
              </a:rPr>
              <a:t>ReactToolTip</a:t>
            </a:r>
            <a:endParaRPr b="0" lang="en-US" sz="1800" spc="-1" strike="noStrike">
              <a:latin typeface="Arial"/>
            </a:endParaRPr>
          </a:p>
        </p:txBody>
      </p:sp>
      <p:sp>
        <p:nvSpPr>
          <p:cNvPr id="190" name="Google Shape;264;p37"/>
          <p:cNvSpPr/>
          <p:nvPr/>
        </p:nvSpPr>
        <p:spPr>
          <a:xfrm flipH="1">
            <a:off x="1025640" y="1413000"/>
            <a:ext cx="2898000" cy="1332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191" name="Google Shape;265;p37"/>
          <p:cNvSpPr/>
          <p:nvPr/>
        </p:nvSpPr>
        <p:spPr>
          <a:xfrm flipH="1">
            <a:off x="1021320" y="1413360"/>
            <a:ext cx="12240" cy="48672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192" name="Google Shape;266;p37"/>
          <p:cNvSpPr/>
          <p:nvPr/>
        </p:nvSpPr>
        <p:spPr>
          <a:xfrm rot="10800000">
            <a:off x="2400120" y="1427040"/>
            <a:ext cx="360" cy="47340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193" name="Google Shape;267;p37"/>
          <p:cNvSpPr/>
          <p:nvPr/>
        </p:nvSpPr>
        <p:spPr>
          <a:xfrm rot="10800000">
            <a:off x="3722040" y="1413720"/>
            <a:ext cx="360" cy="48672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194" name="Google Shape;268;p37"/>
          <p:cNvSpPr/>
          <p:nvPr/>
        </p:nvSpPr>
        <p:spPr>
          <a:xfrm>
            <a:off x="5202000" y="1413000"/>
            <a:ext cx="2964600" cy="36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195" name="Google Shape;269;p37"/>
          <p:cNvSpPr/>
          <p:nvPr/>
        </p:nvSpPr>
        <p:spPr>
          <a:xfrm rot="10800000">
            <a:off x="8149320" y="1427040"/>
            <a:ext cx="360" cy="47340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196" name="Google Shape;270;p37"/>
          <p:cNvSpPr/>
          <p:nvPr/>
        </p:nvSpPr>
        <p:spPr>
          <a:xfrm flipH="1">
            <a:off x="6765480" y="1413360"/>
            <a:ext cx="13320" cy="48672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197" name="Google Shape;271;p37"/>
          <p:cNvSpPr/>
          <p:nvPr/>
        </p:nvSpPr>
        <p:spPr>
          <a:xfrm rot="10800000">
            <a:off x="5575680" y="1426680"/>
            <a:ext cx="6120" cy="48348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198" name="Google Shape;272;p37"/>
          <p:cNvSpPr/>
          <p:nvPr/>
        </p:nvSpPr>
        <p:spPr>
          <a:xfrm flipH="1">
            <a:off x="1473120" y="2436840"/>
            <a:ext cx="926280" cy="24084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199" name="Google Shape;273;p37"/>
          <p:cNvSpPr/>
          <p:nvPr/>
        </p:nvSpPr>
        <p:spPr>
          <a:xfrm>
            <a:off x="2400480" y="2436840"/>
            <a:ext cx="1203120" cy="24084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200" name="Google Shape;274;p37"/>
          <p:cNvSpPr/>
          <p:nvPr/>
        </p:nvSpPr>
        <p:spPr>
          <a:xfrm flipH="1">
            <a:off x="964440" y="3214800"/>
            <a:ext cx="509040" cy="24084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201" name="Google Shape;275;p37"/>
          <p:cNvSpPr/>
          <p:nvPr/>
        </p:nvSpPr>
        <p:spPr>
          <a:xfrm flipH="1">
            <a:off x="2914200" y="3214800"/>
            <a:ext cx="689760" cy="24084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202" name="Google Shape;276;p37"/>
          <p:cNvSpPr/>
          <p:nvPr/>
        </p:nvSpPr>
        <p:spPr>
          <a:xfrm>
            <a:off x="3603960" y="3214800"/>
            <a:ext cx="758520" cy="240840"/>
          </a:xfrm>
          <a:custGeom>
            <a:avLst/>
            <a:gdLst/>
            <a:ahLst/>
            <a:rect l="l" t="t" r="r" b="b"/>
            <a:pathLst>
              <a:path w="21600" h="21600">
                <a:moveTo>
                  <a:pt x="0" y="0"/>
                </a:moveTo>
                <a:lnTo>
                  <a:pt x="21600" y="21600"/>
                </a:lnTo>
              </a:path>
            </a:pathLst>
          </a:custGeom>
          <a:noFill/>
          <a:ln w="38100">
            <a:solidFill>
              <a:srgbClr val="000000"/>
            </a:solidFill>
            <a:round/>
          </a:ln>
        </p:spPr>
        <p:style>
          <a:lnRef idx="0"/>
          <a:fillRef idx="0"/>
          <a:effectRef idx="0"/>
          <a:fontRef idx="minor"/>
        </p:style>
      </p:sp>
      <p:sp>
        <p:nvSpPr>
          <p:cNvPr id="203" name="Google Shape;277;p37"/>
          <p:cNvSpPr/>
          <p:nvPr/>
        </p:nvSpPr>
        <p:spPr>
          <a:xfrm>
            <a:off x="5659560" y="2814840"/>
            <a:ext cx="1818720" cy="1818720"/>
          </a:xfrm>
          <a:prstGeom prst="ellipse">
            <a:avLst/>
          </a:prstGeom>
          <a:solidFill>
            <a:srgbClr val="c27ba0"/>
          </a:solidFill>
          <a:ln w="9525">
            <a:solidFill>
              <a:srgbClr val="000000"/>
            </a:solidFill>
            <a:round/>
          </a:ln>
        </p:spPr>
        <p:style>
          <a:lnRef idx="0"/>
          <a:fillRef idx="0"/>
          <a:effectRef idx="0"/>
          <a:fontRef idx="minor"/>
        </p:style>
        <p:txBody>
          <a:bodyPr lIns="68400" rIns="68400" tIns="68400" bIns="68400" anchor="ctr">
            <a:noAutofit/>
          </a:bodyPr>
          <a:p>
            <a:pPr algn="ctr">
              <a:lnSpc>
                <a:spcPct val="100000"/>
              </a:lnSpc>
              <a:buNone/>
              <a:tabLst>
                <a:tab algn="l" pos="0"/>
              </a:tabLst>
            </a:pPr>
            <a:r>
              <a:rPr b="1" lang="fr" sz="1800" spc="-1" strike="noStrike">
                <a:solidFill>
                  <a:srgbClr val="4c1130"/>
                </a:solidFill>
                <a:latin typeface="Arial"/>
                <a:ea typeface="Arial"/>
              </a:rPr>
              <a:t>Conteneur Redux</a:t>
            </a:r>
            <a:endParaRPr b="0" lang="en-US" sz="1800" spc="-1" strike="noStrike">
              <a:latin typeface="Arial"/>
            </a:endParaRPr>
          </a:p>
        </p:txBody>
      </p:sp>
      <p:sp>
        <p:nvSpPr>
          <p:cNvPr id="204" name="Google Shape;278;p37"/>
          <p:cNvSpPr/>
          <p:nvPr/>
        </p:nvSpPr>
        <p:spPr>
          <a:xfrm flipH="1">
            <a:off x="4904640" y="3760560"/>
            <a:ext cx="990720" cy="30600"/>
          </a:xfrm>
          <a:custGeom>
            <a:avLst/>
            <a:gdLst/>
            <a:ahLst/>
            <a:rect l="l" t="t" r="r" b="b"/>
            <a:pathLst>
              <a:path w="21600" h="21600">
                <a:moveTo>
                  <a:pt x="0" y="0"/>
                </a:moveTo>
                <a:lnTo>
                  <a:pt x="21600" y="21600"/>
                </a:lnTo>
              </a:path>
            </a:pathLst>
          </a:custGeom>
          <a:noFill/>
          <a:ln w="38100">
            <a:solidFill>
              <a:srgbClr val="ed7d31"/>
            </a:solidFill>
            <a:round/>
            <a:tailEnd len="med" type="triangle" w="med"/>
          </a:ln>
        </p:spPr>
        <p:style>
          <a:lnRef idx="0"/>
          <a:fillRef idx="0"/>
          <a:effectRef idx="0"/>
          <a:fontRef idx="minor"/>
        </p:style>
      </p:sp>
      <p:sp>
        <p:nvSpPr>
          <p:cNvPr id="205" name="Google Shape;279;p37"/>
          <p:cNvSpPr/>
          <p:nvPr/>
        </p:nvSpPr>
        <p:spPr>
          <a:xfrm flipH="1" rot="10800000">
            <a:off x="6569280" y="2437560"/>
            <a:ext cx="1580400" cy="377280"/>
          </a:xfrm>
          <a:custGeom>
            <a:avLst/>
            <a:gdLst/>
            <a:ahLst/>
            <a:rect l="l" t="t" r="r" b="b"/>
            <a:pathLst>
              <a:path w="21600" h="21600">
                <a:moveTo>
                  <a:pt x="0" y="0"/>
                </a:moveTo>
                <a:lnTo>
                  <a:pt x="21600" y="21600"/>
                </a:lnTo>
              </a:path>
            </a:pathLst>
          </a:custGeom>
          <a:noFill/>
          <a:ln w="38100">
            <a:solidFill>
              <a:srgbClr val="ed7d31"/>
            </a:solidFill>
            <a:round/>
            <a:tailEnd len="med" type="triangle" w="med"/>
          </a:ln>
        </p:spPr>
        <p:style>
          <a:lnRef idx="0"/>
          <a:fillRef idx="0"/>
          <a:effectRef idx="0"/>
          <a:fontRef idx="minor"/>
        </p:style>
      </p:sp>
      <p:sp>
        <p:nvSpPr>
          <p:cNvPr id="206" name="Google Shape;280;p37"/>
          <p:cNvSpPr/>
          <p:nvPr/>
        </p:nvSpPr>
        <p:spPr>
          <a:xfrm>
            <a:off x="5113440" y="3175200"/>
            <a:ext cx="689760" cy="410760"/>
          </a:xfrm>
          <a:prstGeom prst="rect">
            <a:avLst/>
          </a:prstGeom>
          <a:noFill/>
          <a:ln w="9525">
            <a:solidFill>
              <a:srgbClr val="000000"/>
            </a:solidFill>
            <a:round/>
          </a:ln>
        </p:spPr>
        <p:style>
          <a:lnRef idx="0"/>
          <a:fillRef idx="0"/>
          <a:effectRef idx="0"/>
          <a:fontRef idx="minor"/>
        </p:style>
        <p:txBody>
          <a:bodyPr lIns="68400" rIns="68400" tIns="68400" bIns="68400" anchor="t">
            <a:spAutoFit/>
          </a:bodyPr>
          <a:p>
            <a:pPr algn="ctr">
              <a:lnSpc>
                <a:spcPct val="100000"/>
              </a:lnSpc>
              <a:buNone/>
              <a:tabLst>
                <a:tab algn="l" pos="0"/>
              </a:tabLst>
            </a:pPr>
            <a:r>
              <a:rPr b="1" lang="fr" sz="1800" spc="-1" strike="noStrike">
                <a:solidFill>
                  <a:srgbClr val="000000"/>
                </a:solidFill>
                <a:latin typeface="Arial"/>
                <a:ea typeface="Arial"/>
              </a:rPr>
              <a:t>état </a:t>
            </a:r>
            <a:endParaRPr b="0" lang="en-US" sz="1800" spc="-1" strike="noStrike">
              <a:latin typeface="Arial"/>
            </a:endParaRPr>
          </a:p>
        </p:txBody>
      </p:sp>
      <p:sp>
        <p:nvSpPr>
          <p:cNvPr id="207" name="Google Shape;281;p37"/>
          <p:cNvSpPr/>
          <p:nvPr/>
        </p:nvSpPr>
        <p:spPr>
          <a:xfrm>
            <a:off x="6553440" y="2924280"/>
            <a:ext cx="689760" cy="410760"/>
          </a:xfrm>
          <a:prstGeom prst="rect">
            <a:avLst/>
          </a:prstGeom>
          <a:noFill/>
          <a:ln w="9525">
            <a:solidFill>
              <a:srgbClr val="000000"/>
            </a:solidFill>
            <a:round/>
          </a:ln>
        </p:spPr>
        <p:style>
          <a:lnRef idx="0"/>
          <a:fillRef idx="0"/>
          <a:effectRef idx="0"/>
          <a:fontRef idx="minor"/>
        </p:style>
        <p:txBody>
          <a:bodyPr lIns="68400" rIns="68400" tIns="68400" bIns="68400" anchor="t">
            <a:spAutoFit/>
          </a:bodyPr>
          <a:p>
            <a:pPr algn="ctr">
              <a:lnSpc>
                <a:spcPct val="100000"/>
              </a:lnSpc>
              <a:buNone/>
              <a:tabLst>
                <a:tab algn="l" pos="0"/>
              </a:tabLst>
            </a:pPr>
            <a:r>
              <a:rPr b="1" lang="fr" sz="1800" spc="-1" strike="noStrike">
                <a:solidFill>
                  <a:srgbClr val="000000"/>
                </a:solidFill>
                <a:latin typeface="Arial"/>
                <a:ea typeface="Arial"/>
              </a:rPr>
              <a:t>état </a:t>
            </a:r>
            <a:endParaRPr b="0" lang="en-US" sz="1800" spc="-1" strike="noStrike">
              <a:latin typeface="Arial"/>
            </a:endParaRPr>
          </a:p>
        </p:txBody>
      </p:sp>
      <p:sp>
        <p:nvSpPr>
          <p:cNvPr id="208" name="Google Shape;282;p37"/>
          <p:cNvSpPr/>
          <p:nvPr/>
        </p:nvSpPr>
        <p:spPr>
          <a:xfrm>
            <a:off x="7053480" y="2508480"/>
            <a:ext cx="689760" cy="410760"/>
          </a:xfrm>
          <a:prstGeom prst="rect">
            <a:avLst/>
          </a:prstGeom>
          <a:noFill/>
          <a:ln w="9525">
            <a:solidFill>
              <a:srgbClr val="000000"/>
            </a:solidFill>
            <a:round/>
          </a:ln>
        </p:spPr>
        <p:style>
          <a:lnRef idx="0"/>
          <a:fillRef idx="0"/>
          <a:effectRef idx="0"/>
          <a:fontRef idx="minor"/>
        </p:style>
        <p:txBody>
          <a:bodyPr lIns="68400" rIns="68400" tIns="68400" bIns="68400" anchor="t">
            <a:spAutoFit/>
          </a:bodyPr>
          <a:p>
            <a:pPr algn="ctr">
              <a:lnSpc>
                <a:spcPct val="100000"/>
              </a:lnSpc>
              <a:buNone/>
              <a:tabLst>
                <a:tab algn="l" pos="0"/>
              </a:tabLst>
            </a:pPr>
            <a:r>
              <a:rPr b="1" lang="fr" sz="1800" spc="-1" strike="noStrike">
                <a:solidFill>
                  <a:srgbClr val="000000"/>
                </a:solidFill>
                <a:latin typeface="Arial"/>
                <a:ea typeface="Arial"/>
              </a:rPr>
              <a:t>état </a:t>
            </a:r>
            <a:endParaRPr b="0" lang="en-US" sz="1800" spc="-1" strike="noStrike">
              <a:latin typeface="Arial"/>
            </a:endParaRPr>
          </a:p>
        </p:txBody>
      </p:sp>
      <p:sp>
        <p:nvSpPr>
          <p:cNvPr id="209" name="Google Shape;283;p37"/>
          <p:cNvSpPr/>
          <p:nvPr/>
        </p:nvSpPr>
        <p:spPr>
          <a:xfrm>
            <a:off x="3601440" y="3214800"/>
            <a:ext cx="953640" cy="33624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0"/>
          <a:fillRef idx="0"/>
          <a:effectRef idx="0"/>
          <a:fontRef idx="minor"/>
        </p:style>
      </p:sp>
      <p:sp>
        <p:nvSpPr>
          <p:cNvPr id="210" name="Google Shape;284;p37"/>
          <p:cNvSpPr/>
          <p:nvPr/>
        </p:nvSpPr>
        <p:spPr>
          <a:xfrm>
            <a:off x="2400480" y="2436840"/>
            <a:ext cx="1203120" cy="24084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0"/>
          <a:fillRef idx="0"/>
          <a:effectRef idx="0"/>
          <a:fontRef idx="minor"/>
        </p:style>
      </p:sp>
      <p:sp>
        <p:nvSpPr>
          <p:cNvPr id="211" name="Google Shape;285;p37"/>
          <p:cNvSpPr/>
          <p:nvPr/>
        </p:nvSpPr>
        <p:spPr>
          <a:xfrm flipH="1">
            <a:off x="2391840" y="1405440"/>
            <a:ext cx="15480" cy="52524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0"/>
          <a:fillRef idx="0"/>
          <a:effectRef idx="0"/>
          <a:fontRef idx="minor"/>
        </p:style>
      </p:sp>
      <p:sp>
        <p:nvSpPr>
          <p:cNvPr id="212" name="Google Shape;286;p37"/>
          <p:cNvSpPr/>
          <p:nvPr/>
        </p:nvSpPr>
        <p:spPr>
          <a:xfrm flipH="1">
            <a:off x="2346840" y="1403640"/>
            <a:ext cx="1541520" cy="1872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0"/>
          <a:fillRef idx="0"/>
          <a:effectRef idx="0"/>
          <a:fontRef idx="minor"/>
        </p:style>
      </p:sp>
      <p:sp>
        <p:nvSpPr>
          <p:cNvPr id="213" name="Google Shape;287;p37"/>
          <p:cNvSpPr/>
          <p:nvPr/>
        </p:nvSpPr>
        <p:spPr>
          <a:xfrm flipH="1" rot="10800000">
            <a:off x="5177160" y="1387800"/>
            <a:ext cx="3015000" cy="3888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0"/>
          <a:fillRef idx="0"/>
          <a:effectRef idx="0"/>
          <a:fontRef idx="minor"/>
        </p:style>
      </p:sp>
      <p:sp>
        <p:nvSpPr>
          <p:cNvPr id="214" name="Google Shape;288;p37"/>
          <p:cNvSpPr/>
          <p:nvPr/>
        </p:nvSpPr>
        <p:spPr>
          <a:xfrm>
            <a:off x="8140680" y="1400040"/>
            <a:ext cx="9000" cy="49968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0"/>
          <a:fillRef idx="0"/>
          <a:effectRef idx="0"/>
          <a:fontRef idx="minor"/>
        </p:style>
      </p:sp>
      <p:sp>
        <p:nvSpPr>
          <p:cNvPr id="215" name="Google Shape;289;p37"/>
          <p:cNvSpPr/>
          <p:nvPr/>
        </p:nvSpPr>
        <p:spPr>
          <a:xfrm>
            <a:off x="7486920" y="3201840"/>
            <a:ext cx="195840" cy="195840"/>
          </a:xfrm>
          <a:prstGeom prst="rect">
            <a:avLst/>
          </a:prstGeom>
          <a:solidFill>
            <a:srgbClr val="ff0000"/>
          </a:solidFill>
          <a:ln w="9525">
            <a:solidFill>
              <a:srgbClr val="000000"/>
            </a:solidFill>
            <a:round/>
          </a:ln>
        </p:spPr>
        <p:style>
          <a:lnRef idx="0"/>
          <a:fillRef idx="0"/>
          <a:effectRef idx="0"/>
          <a:fontRef idx="minor"/>
        </p:style>
      </p:sp>
      <p:sp>
        <p:nvSpPr>
          <p:cNvPr id="216" name="Google Shape;290;p37"/>
          <p:cNvSpPr/>
          <p:nvPr/>
        </p:nvSpPr>
        <p:spPr>
          <a:xfrm>
            <a:off x="7515720" y="3720240"/>
            <a:ext cx="195840" cy="195840"/>
          </a:xfrm>
          <a:prstGeom prst="rect">
            <a:avLst/>
          </a:prstGeom>
          <a:solidFill>
            <a:srgbClr val="ff9900"/>
          </a:solidFill>
          <a:ln w="9525">
            <a:solidFill>
              <a:srgbClr val="000000"/>
            </a:solidFill>
            <a:round/>
          </a:ln>
        </p:spPr>
        <p:style>
          <a:lnRef idx="0"/>
          <a:fillRef idx="0"/>
          <a:effectRef idx="0"/>
          <a:fontRef idx="minor"/>
        </p:style>
      </p:sp>
      <p:sp>
        <p:nvSpPr>
          <p:cNvPr id="217" name="Google Shape;291;p37"/>
          <p:cNvSpPr/>
          <p:nvPr/>
        </p:nvSpPr>
        <p:spPr>
          <a:xfrm>
            <a:off x="7748640" y="3104640"/>
            <a:ext cx="1361880" cy="471240"/>
          </a:xfrm>
          <a:prstGeom prst="rect">
            <a:avLst/>
          </a:prstGeom>
          <a:noFill/>
          <a:ln w="9525">
            <a:solidFill>
              <a:srgbClr val="000000"/>
            </a:solidFill>
            <a:round/>
          </a:ln>
        </p:spPr>
        <p:style>
          <a:lnRef idx="0"/>
          <a:fillRef idx="0"/>
          <a:effectRef idx="0"/>
          <a:fontRef idx="minor"/>
        </p:style>
        <p:txBody>
          <a:bodyPr lIns="68400" rIns="68400" tIns="68400" bIns="68400" anchor="t">
            <a:spAutoFit/>
          </a:bodyPr>
          <a:p>
            <a:pPr>
              <a:lnSpc>
                <a:spcPct val="100000"/>
              </a:lnSpc>
              <a:buNone/>
              <a:tabLst>
                <a:tab algn="l" pos="0"/>
              </a:tabLst>
            </a:pPr>
            <a:r>
              <a:rPr b="1" lang="fr" sz="1100" spc="-1" strike="noStrike">
                <a:solidFill>
                  <a:srgbClr val="000000"/>
                </a:solidFill>
                <a:latin typeface="Arial"/>
                <a:ea typeface="Arial"/>
              </a:rPr>
              <a:t>Passage d’état classique</a:t>
            </a:r>
            <a:endParaRPr b="0" lang="en-US" sz="1100" spc="-1" strike="noStrike">
              <a:latin typeface="Arial"/>
            </a:endParaRPr>
          </a:p>
        </p:txBody>
      </p:sp>
      <p:sp>
        <p:nvSpPr>
          <p:cNvPr id="218" name="Google Shape;292;p37"/>
          <p:cNvSpPr/>
          <p:nvPr/>
        </p:nvSpPr>
        <p:spPr>
          <a:xfrm>
            <a:off x="7748640" y="3640320"/>
            <a:ext cx="1361880" cy="471240"/>
          </a:xfrm>
          <a:prstGeom prst="rect">
            <a:avLst/>
          </a:prstGeom>
          <a:noFill/>
          <a:ln w="9525">
            <a:solidFill>
              <a:srgbClr val="000000"/>
            </a:solidFill>
            <a:round/>
          </a:ln>
        </p:spPr>
        <p:style>
          <a:lnRef idx="0"/>
          <a:fillRef idx="0"/>
          <a:effectRef idx="0"/>
          <a:fontRef idx="minor"/>
        </p:style>
        <p:txBody>
          <a:bodyPr lIns="68400" rIns="68400" tIns="68400" bIns="68400" anchor="t">
            <a:spAutoFit/>
          </a:bodyPr>
          <a:p>
            <a:pPr>
              <a:lnSpc>
                <a:spcPct val="100000"/>
              </a:lnSpc>
              <a:buNone/>
              <a:tabLst>
                <a:tab algn="l" pos="0"/>
              </a:tabLst>
            </a:pPr>
            <a:r>
              <a:rPr b="1" lang="fr" sz="1100" spc="-1" strike="noStrike">
                <a:solidFill>
                  <a:srgbClr val="000000"/>
                </a:solidFill>
                <a:latin typeface="Arial"/>
                <a:ea typeface="Arial"/>
              </a:rPr>
              <a:t>Passage d’état Redux</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Google Shape;297;p38"/>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220" name="Google Shape;298;p38" descr="Picture 7"/>
          <p:cNvPicPr/>
          <p:nvPr/>
        </p:nvPicPr>
        <p:blipFill>
          <a:blip r:embed="rId1"/>
          <a:stretch/>
        </p:blipFill>
        <p:spPr>
          <a:xfrm flipH="1">
            <a:off x="7009200" y="16560"/>
            <a:ext cx="2124000" cy="1461600"/>
          </a:xfrm>
          <a:prstGeom prst="rect">
            <a:avLst/>
          </a:prstGeom>
          <a:ln w="0">
            <a:noFill/>
          </a:ln>
        </p:spPr>
      </p:pic>
      <p:sp>
        <p:nvSpPr>
          <p:cNvPr id="221" name="Google Shape;299;p38"/>
          <p:cNvSpPr/>
          <p:nvPr/>
        </p:nvSpPr>
        <p:spPr>
          <a:xfrm>
            <a:off x="1437120" y="1884960"/>
            <a:ext cx="6269400" cy="1771920"/>
          </a:xfrm>
          <a:prstGeom prst="rect">
            <a:avLst/>
          </a:prstGeom>
          <a:noFill/>
          <a:ln w="0">
            <a:noFill/>
          </a:ln>
        </p:spPr>
        <p:style>
          <a:lnRef idx="0"/>
          <a:fillRef idx="0"/>
          <a:effectRef idx="0"/>
          <a:fontRef idx="minor"/>
        </p:style>
        <p:txBody>
          <a:bodyPr lIns="34200" rIns="34200" tIns="34200" bIns="34200" anchor="ctr">
            <a:spAutoFit/>
          </a:bodyPr>
          <a:p>
            <a:pPr algn="ctr">
              <a:lnSpc>
                <a:spcPct val="91000"/>
              </a:lnSpc>
              <a:buNone/>
              <a:tabLst>
                <a:tab algn="l" pos="0"/>
              </a:tabLst>
            </a:pPr>
            <a:r>
              <a:rPr b="1" lang="fr" sz="4100" spc="-1" strike="noStrike">
                <a:solidFill>
                  <a:srgbClr val="ffffff"/>
                </a:solidFill>
                <a:latin typeface="Calibri"/>
                <a:ea typeface="Calibri"/>
              </a:rPr>
              <a:t>Les concepts fondamentaux de Redux</a:t>
            </a:r>
            <a:endParaRPr b="0" lang="en-US" sz="4100" spc="-1" strike="noStrike">
              <a:latin typeface="Arial"/>
            </a:endParaRPr>
          </a:p>
        </p:txBody>
      </p:sp>
      <p:sp>
        <p:nvSpPr>
          <p:cNvPr id="222" name="PlaceHolder 1"/>
          <p:cNvSpPr>
            <a:spLocks noGrp="1"/>
          </p:cNvSpPr>
          <p:nvPr>
            <p:ph type="sldNum" idx="19"/>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487083EF-E92D-4B69-987E-4B37E3E0011C}" type="slidenum">
              <a:rPr b="0" lang="fr" sz="900" spc="-1" strike="noStrike">
                <a:solidFill>
                  <a:srgbClr val="888888"/>
                </a:solidFill>
                <a:latin typeface="Calibri"/>
                <a:ea typeface="Calibri"/>
              </a:rPr>
              <a:t>13</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Google Shape;305;p39" descr="Picture 2"/>
          <p:cNvPicPr/>
          <p:nvPr/>
        </p:nvPicPr>
        <p:blipFill>
          <a:blip r:embed="rId1"/>
          <a:stretch/>
        </p:blipFill>
        <p:spPr>
          <a:xfrm>
            <a:off x="-64800" y="-21240"/>
            <a:ext cx="9273240" cy="5164200"/>
          </a:xfrm>
          <a:prstGeom prst="rect">
            <a:avLst/>
          </a:prstGeom>
          <a:ln w="0">
            <a:noFill/>
          </a:ln>
        </p:spPr>
      </p:pic>
      <p:pic>
        <p:nvPicPr>
          <p:cNvPr id="224" name="Google Shape;306;p39" descr="Picture 7"/>
          <p:cNvPicPr/>
          <p:nvPr/>
        </p:nvPicPr>
        <p:blipFill>
          <a:blip r:embed="rId2"/>
          <a:stretch/>
        </p:blipFill>
        <p:spPr>
          <a:xfrm flipH="1">
            <a:off x="8143920" y="-107640"/>
            <a:ext cx="1499760" cy="1032120"/>
          </a:xfrm>
          <a:prstGeom prst="rect">
            <a:avLst/>
          </a:prstGeom>
          <a:ln w="0">
            <a:noFill/>
          </a:ln>
        </p:spPr>
      </p:pic>
      <p:pic>
        <p:nvPicPr>
          <p:cNvPr id="225" name="Google Shape;307;p39" descr=""/>
          <p:cNvPicPr/>
          <p:nvPr/>
        </p:nvPicPr>
        <p:blipFill>
          <a:blip r:embed="rId3"/>
          <a:stretch/>
        </p:blipFill>
        <p:spPr>
          <a:xfrm>
            <a:off x="0" y="107280"/>
            <a:ext cx="585000" cy="434520"/>
          </a:xfrm>
          <a:prstGeom prst="rect">
            <a:avLst/>
          </a:prstGeom>
          <a:ln w="0">
            <a:noFill/>
          </a:ln>
        </p:spPr>
      </p:pic>
      <p:sp>
        <p:nvSpPr>
          <p:cNvPr id="226" name="Google Shape;308;p39"/>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91000"/>
              </a:lnSpc>
              <a:buNone/>
              <a:tabLst>
                <a:tab algn="l" pos="0"/>
              </a:tabLst>
            </a:pPr>
            <a:r>
              <a:rPr b="1" lang="fr" sz="2700" spc="-1" strike="noStrike">
                <a:solidFill>
                  <a:srgbClr val="000000"/>
                </a:solidFill>
                <a:latin typeface="Calibri"/>
                <a:ea typeface="Calibri"/>
              </a:rPr>
              <a:t>Les concepts fondamentaux de Redux</a:t>
            </a:r>
            <a:endParaRPr b="0" lang="en-US" sz="2700" spc="-1" strike="noStrike">
              <a:latin typeface="Arial"/>
            </a:endParaRPr>
          </a:p>
        </p:txBody>
      </p:sp>
      <p:sp>
        <p:nvSpPr>
          <p:cNvPr id="227" name="PlaceHolder 1"/>
          <p:cNvSpPr>
            <a:spLocks noGrp="1"/>
          </p:cNvSpPr>
          <p:nvPr>
            <p:ph type="sldNum" idx="20"/>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CFE9EA79-8567-4D84-89E6-5A6936DE3329}" type="slidenum">
              <a:rPr b="0" lang="fr" sz="900" spc="-1" strike="noStrike">
                <a:solidFill>
                  <a:srgbClr val="888888"/>
                </a:solidFill>
                <a:latin typeface="Calibri"/>
                <a:ea typeface="Calibri"/>
              </a:rPr>
              <a:t>15</a:t>
            </a:fld>
            <a:endParaRPr b="0" lang="en-US" sz="900" spc="-1" strike="noStrike">
              <a:latin typeface="Times New Roman"/>
            </a:endParaRPr>
          </a:p>
        </p:txBody>
      </p:sp>
      <p:pic>
        <p:nvPicPr>
          <p:cNvPr id="228" name="Google Shape;310;p39" descr=""/>
          <p:cNvPicPr/>
          <p:nvPr/>
        </p:nvPicPr>
        <p:blipFill>
          <a:blip r:embed="rId4"/>
          <a:stretch/>
        </p:blipFill>
        <p:spPr>
          <a:xfrm>
            <a:off x="7473960" y="4712400"/>
            <a:ext cx="815400" cy="295200"/>
          </a:xfrm>
          <a:prstGeom prst="rect">
            <a:avLst/>
          </a:prstGeom>
          <a:ln w="0">
            <a:noFill/>
          </a:ln>
        </p:spPr>
      </p:pic>
      <p:sp>
        <p:nvSpPr>
          <p:cNvPr id="229" name="Google Shape;311;p39"/>
          <p:cNvSpPr/>
          <p:nvPr/>
        </p:nvSpPr>
        <p:spPr>
          <a:xfrm>
            <a:off x="4680360" y="1529280"/>
            <a:ext cx="138240" cy="230400"/>
          </a:xfrm>
          <a:prstGeom prst="rect">
            <a:avLst/>
          </a:prstGeom>
          <a:noFill/>
          <a:ln w="0">
            <a:noFill/>
          </a:ln>
        </p:spPr>
        <p:style>
          <a:lnRef idx="0"/>
          <a:fillRef idx="0"/>
          <a:effectRef idx="0"/>
          <a:fontRef idx="minor"/>
        </p:style>
      </p:sp>
      <p:pic>
        <p:nvPicPr>
          <p:cNvPr id="230" name="Google Shape;312;p39" descr=""/>
          <p:cNvPicPr/>
          <p:nvPr/>
        </p:nvPicPr>
        <p:blipFill>
          <a:blip r:embed="rId5"/>
          <a:stretch/>
        </p:blipFill>
        <p:spPr>
          <a:xfrm>
            <a:off x="542880" y="1163520"/>
            <a:ext cx="2199960" cy="3400200"/>
          </a:xfrm>
          <a:prstGeom prst="rect">
            <a:avLst/>
          </a:prstGeom>
          <a:ln w="0">
            <a:noFill/>
          </a:ln>
        </p:spPr>
      </p:pic>
      <p:pic>
        <p:nvPicPr>
          <p:cNvPr id="231" name="Google Shape;313;p39" descr=""/>
          <p:cNvPicPr/>
          <p:nvPr/>
        </p:nvPicPr>
        <p:blipFill>
          <a:blip r:embed="rId6"/>
          <a:stretch/>
        </p:blipFill>
        <p:spPr>
          <a:xfrm>
            <a:off x="3396960" y="1156680"/>
            <a:ext cx="2264040" cy="3414240"/>
          </a:xfrm>
          <a:prstGeom prst="rect">
            <a:avLst/>
          </a:prstGeom>
          <a:ln w="0">
            <a:noFill/>
          </a:ln>
        </p:spPr>
      </p:pic>
      <p:pic>
        <p:nvPicPr>
          <p:cNvPr id="232" name="Google Shape;314;p39" descr=""/>
          <p:cNvPicPr/>
          <p:nvPr/>
        </p:nvPicPr>
        <p:blipFill>
          <a:blip r:embed="rId7"/>
          <a:stretch/>
        </p:blipFill>
        <p:spPr>
          <a:xfrm>
            <a:off x="6315120" y="1163520"/>
            <a:ext cx="2285640" cy="3400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3" name="Google Shape;319;p40" descr="Picture 2"/>
          <p:cNvPicPr/>
          <p:nvPr/>
        </p:nvPicPr>
        <p:blipFill>
          <a:blip r:embed="rId1"/>
          <a:stretch/>
        </p:blipFill>
        <p:spPr>
          <a:xfrm>
            <a:off x="-64800" y="-21240"/>
            <a:ext cx="9273240" cy="5164200"/>
          </a:xfrm>
          <a:prstGeom prst="rect">
            <a:avLst/>
          </a:prstGeom>
          <a:ln w="0">
            <a:noFill/>
          </a:ln>
        </p:spPr>
      </p:pic>
      <p:pic>
        <p:nvPicPr>
          <p:cNvPr id="234" name="Google Shape;320;p40" descr="Picture 7"/>
          <p:cNvPicPr/>
          <p:nvPr/>
        </p:nvPicPr>
        <p:blipFill>
          <a:blip r:embed="rId2"/>
          <a:stretch/>
        </p:blipFill>
        <p:spPr>
          <a:xfrm flipH="1">
            <a:off x="8143920" y="-107640"/>
            <a:ext cx="1499760" cy="1032120"/>
          </a:xfrm>
          <a:prstGeom prst="rect">
            <a:avLst/>
          </a:prstGeom>
          <a:ln w="0">
            <a:noFill/>
          </a:ln>
        </p:spPr>
      </p:pic>
      <p:pic>
        <p:nvPicPr>
          <p:cNvPr id="235" name="Google Shape;321;p40" descr=""/>
          <p:cNvPicPr/>
          <p:nvPr/>
        </p:nvPicPr>
        <p:blipFill>
          <a:blip r:embed="rId3"/>
          <a:stretch/>
        </p:blipFill>
        <p:spPr>
          <a:xfrm>
            <a:off x="0" y="107280"/>
            <a:ext cx="585000" cy="434520"/>
          </a:xfrm>
          <a:prstGeom prst="rect">
            <a:avLst/>
          </a:prstGeom>
          <a:ln w="0">
            <a:noFill/>
          </a:ln>
        </p:spPr>
      </p:pic>
      <p:sp>
        <p:nvSpPr>
          <p:cNvPr id="236" name="Google Shape;322;p40"/>
          <p:cNvSpPr/>
          <p:nvPr/>
        </p:nvSpPr>
        <p:spPr>
          <a:xfrm>
            <a:off x="428760" y="820440"/>
            <a:ext cx="10515240" cy="993960"/>
          </a:xfrm>
          <a:prstGeom prst="rect">
            <a:avLst/>
          </a:prstGeom>
          <a:noFill/>
          <a:ln w="0">
            <a:noFill/>
          </a:ln>
        </p:spPr>
        <p:style>
          <a:lnRef idx="0"/>
          <a:fillRef idx="0"/>
          <a:effectRef idx="0"/>
          <a:fontRef idx="minor"/>
        </p:style>
        <p:txBody>
          <a:bodyPr lIns="68400" rIns="68400" tIns="34200" bIns="34200" anchor="ctr">
            <a:normAutofit/>
          </a:bodyPr>
          <a:p>
            <a:pPr marL="457200" indent="-399960">
              <a:lnSpc>
                <a:spcPct val="100000"/>
              </a:lnSpc>
              <a:buClr>
                <a:srgbClr val="000000"/>
              </a:buClr>
              <a:buFont typeface="Calibri"/>
              <a:buChar char="●"/>
            </a:pPr>
            <a:r>
              <a:rPr b="1" lang="fr" sz="2400" spc="-1" strike="noStrike">
                <a:solidFill>
                  <a:srgbClr val="000000"/>
                </a:solidFill>
                <a:latin typeface="Calibri"/>
                <a:ea typeface="Calibri"/>
              </a:rPr>
              <a:t>Les actions</a:t>
            </a:r>
            <a:endParaRPr b="0" lang="en-US" sz="2400" spc="-1" strike="noStrike">
              <a:latin typeface="Arial"/>
            </a:endParaRPr>
          </a:p>
        </p:txBody>
      </p:sp>
      <p:sp>
        <p:nvSpPr>
          <p:cNvPr id="237" name="PlaceHolder 1"/>
          <p:cNvSpPr>
            <a:spLocks noGrp="1"/>
          </p:cNvSpPr>
          <p:nvPr>
            <p:ph type="sldNum" idx="21"/>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33145531-21D2-4FF3-A7C6-A7112FAF07E4}" type="slidenum">
              <a:rPr b="0" lang="fr" sz="900" spc="-1" strike="noStrike">
                <a:solidFill>
                  <a:srgbClr val="888888"/>
                </a:solidFill>
                <a:latin typeface="Calibri"/>
                <a:ea typeface="Calibri"/>
              </a:rPr>
              <a:t>16</a:t>
            </a:fld>
            <a:endParaRPr b="0" lang="en-US" sz="900" spc="-1" strike="noStrike">
              <a:latin typeface="Times New Roman"/>
            </a:endParaRPr>
          </a:p>
        </p:txBody>
      </p:sp>
      <p:pic>
        <p:nvPicPr>
          <p:cNvPr id="238" name="Google Shape;324;p40" descr=""/>
          <p:cNvPicPr/>
          <p:nvPr/>
        </p:nvPicPr>
        <p:blipFill>
          <a:blip r:embed="rId4"/>
          <a:stretch/>
        </p:blipFill>
        <p:spPr>
          <a:xfrm>
            <a:off x="7473960" y="4712400"/>
            <a:ext cx="815400" cy="295200"/>
          </a:xfrm>
          <a:prstGeom prst="rect">
            <a:avLst/>
          </a:prstGeom>
          <a:ln w="0">
            <a:noFill/>
          </a:ln>
        </p:spPr>
      </p:pic>
      <p:sp>
        <p:nvSpPr>
          <p:cNvPr id="239" name="Google Shape;325;p40"/>
          <p:cNvSpPr/>
          <p:nvPr/>
        </p:nvSpPr>
        <p:spPr>
          <a:xfrm>
            <a:off x="4680360" y="1529280"/>
            <a:ext cx="138240" cy="230400"/>
          </a:xfrm>
          <a:prstGeom prst="rect">
            <a:avLst/>
          </a:prstGeom>
          <a:noFill/>
          <a:ln w="0">
            <a:noFill/>
          </a:ln>
        </p:spPr>
        <p:style>
          <a:lnRef idx="0"/>
          <a:fillRef idx="0"/>
          <a:effectRef idx="0"/>
          <a:fontRef idx="minor"/>
        </p:style>
      </p:sp>
      <p:sp>
        <p:nvSpPr>
          <p:cNvPr id="240" name="Google Shape;326;p40"/>
          <p:cNvSpPr/>
          <p:nvPr/>
        </p:nvSpPr>
        <p:spPr>
          <a:xfrm>
            <a:off x="931680" y="1869120"/>
            <a:ext cx="7774200" cy="2904120"/>
          </a:xfrm>
          <a:prstGeom prst="rect">
            <a:avLst/>
          </a:prstGeom>
          <a:noFill/>
          <a:ln w="0">
            <a:noFill/>
          </a:ln>
        </p:spPr>
        <p:style>
          <a:lnRef idx="0"/>
          <a:fillRef idx="0"/>
          <a:effectRef idx="0"/>
          <a:fontRef idx="minor"/>
        </p:style>
        <p:txBody>
          <a:bodyPr lIns="68400" rIns="68400" tIns="34200" bIns="34200" anchor="t">
            <a:spAutoFit/>
          </a:bodyPr>
          <a:p>
            <a:pPr marL="343080" indent="-272880">
              <a:lnSpc>
                <a:spcPct val="150000"/>
              </a:lnSpc>
              <a:spcBef>
                <a:spcPts val="901"/>
              </a:spcBef>
              <a:buClr>
                <a:srgbClr val="000000"/>
              </a:buClr>
              <a:buFont typeface="Arial"/>
              <a:buChar char="●"/>
            </a:pPr>
            <a:r>
              <a:rPr b="0" lang="fr" sz="1700" spc="-1" strike="noStrike">
                <a:solidFill>
                  <a:srgbClr val="000000"/>
                </a:solidFill>
                <a:latin typeface="Arial"/>
                <a:ea typeface="Arial"/>
              </a:rPr>
              <a:t>Servent à modifier l’état global de l’application.</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Se sont des objets.</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Représentent une interaction avec le state global.</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N’apportent rien de fonctionnel.</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Ils apportent un type qui les représente.</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Peuvent contenir plusieurs arguments.</a:t>
            </a:r>
            <a:endParaRPr b="0" lang="en-US" sz="1700" spc="-1" strike="noStrike">
              <a:latin typeface="Arial"/>
            </a:endParaRPr>
          </a:p>
          <a:p>
            <a:pPr marL="343080">
              <a:lnSpc>
                <a:spcPct val="150000"/>
              </a:lnSpc>
              <a:spcBef>
                <a:spcPts val="901"/>
              </a:spcBef>
              <a:buNone/>
              <a:tabLst>
                <a:tab algn="l" pos="0"/>
              </a:tabLst>
            </a:pPr>
            <a:endParaRPr b="0" lang="en-US" sz="1700" spc="-1" strike="noStrike">
              <a:latin typeface="Arial"/>
            </a:endParaRPr>
          </a:p>
        </p:txBody>
      </p:sp>
      <p:sp>
        <p:nvSpPr>
          <p:cNvPr id="241" name="Google Shape;308;p39"/>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91000"/>
              </a:lnSpc>
              <a:buNone/>
              <a:tabLst>
                <a:tab algn="l" pos="0"/>
              </a:tabLst>
            </a:pPr>
            <a:r>
              <a:rPr b="1" lang="fr" sz="2700" spc="-1" strike="noStrike">
                <a:solidFill>
                  <a:srgbClr val="000000"/>
                </a:solidFill>
                <a:latin typeface="Calibri"/>
                <a:ea typeface="Calibri"/>
              </a:rPr>
              <a:t>Les concepts fondamentaux de Redux</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Google Shape;331;p41" descr="Picture 2"/>
          <p:cNvPicPr/>
          <p:nvPr/>
        </p:nvPicPr>
        <p:blipFill>
          <a:blip r:embed="rId1"/>
          <a:stretch/>
        </p:blipFill>
        <p:spPr>
          <a:xfrm>
            <a:off x="-64800" y="-21240"/>
            <a:ext cx="9273240" cy="5164200"/>
          </a:xfrm>
          <a:prstGeom prst="rect">
            <a:avLst/>
          </a:prstGeom>
          <a:ln w="0">
            <a:noFill/>
          </a:ln>
        </p:spPr>
      </p:pic>
      <p:pic>
        <p:nvPicPr>
          <p:cNvPr id="243" name="Google Shape;332;p41" descr="Picture 7"/>
          <p:cNvPicPr/>
          <p:nvPr/>
        </p:nvPicPr>
        <p:blipFill>
          <a:blip r:embed="rId2"/>
          <a:stretch/>
        </p:blipFill>
        <p:spPr>
          <a:xfrm flipH="1">
            <a:off x="8143920" y="-107640"/>
            <a:ext cx="1499760" cy="1032120"/>
          </a:xfrm>
          <a:prstGeom prst="rect">
            <a:avLst/>
          </a:prstGeom>
          <a:ln w="0">
            <a:noFill/>
          </a:ln>
        </p:spPr>
      </p:pic>
      <p:pic>
        <p:nvPicPr>
          <p:cNvPr id="244" name="Google Shape;333;p41" descr=""/>
          <p:cNvPicPr/>
          <p:nvPr/>
        </p:nvPicPr>
        <p:blipFill>
          <a:blip r:embed="rId3"/>
          <a:stretch/>
        </p:blipFill>
        <p:spPr>
          <a:xfrm>
            <a:off x="0" y="107280"/>
            <a:ext cx="585000" cy="434520"/>
          </a:xfrm>
          <a:prstGeom prst="rect">
            <a:avLst/>
          </a:prstGeom>
          <a:ln w="0">
            <a:noFill/>
          </a:ln>
        </p:spPr>
      </p:pic>
      <p:sp>
        <p:nvSpPr>
          <p:cNvPr id="245" name="Google Shape;334;p41"/>
          <p:cNvSpPr/>
          <p:nvPr/>
        </p:nvSpPr>
        <p:spPr>
          <a:xfrm>
            <a:off x="428760" y="640800"/>
            <a:ext cx="10515240" cy="993960"/>
          </a:xfrm>
          <a:prstGeom prst="rect">
            <a:avLst/>
          </a:prstGeom>
          <a:noFill/>
          <a:ln w="0">
            <a:noFill/>
          </a:ln>
        </p:spPr>
        <p:style>
          <a:lnRef idx="0"/>
          <a:fillRef idx="0"/>
          <a:effectRef idx="0"/>
          <a:fontRef idx="minor"/>
        </p:style>
        <p:txBody>
          <a:bodyPr lIns="68400" rIns="68400" tIns="34200" bIns="34200" anchor="ctr">
            <a:normAutofit/>
          </a:bodyPr>
          <a:p>
            <a:pPr marL="457200" indent="-399960">
              <a:lnSpc>
                <a:spcPct val="100000"/>
              </a:lnSpc>
              <a:buClr>
                <a:srgbClr val="000000"/>
              </a:buClr>
              <a:buFont typeface="Calibri"/>
              <a:buChar char="●"/>
            </a:pPr>
            <a:r>
              <a:rPr b="1" lang="fr" sz="2400" spc="-1" strike="noStrike">
                <a:solidFill>
                  <a:srgbClr val="000000"/>
                </a:solidFill>
                <a:latin typeface="Calibri"/>
                <a:ea typeface="Calibri"/>
              </a:rPr>
              <a:t>Les reducers</a:t>
            </a:r>
            <a:endParaRPr b="0" lang="en-US" sz="2400" spc="-1" strike="noStrike">
              <a:latin typeface="Arial"/>
            </a:endParaRPr>
          </a:p>
        </p:txBody>
      </p:sp>
      <p:sp>
        <p:nvSpPr>
          <p:cNvPr id="246" name="PlaceHolder 1"/>
          <p:cNvSpPr>
            <a:spLocks noGrp="1"/>
          </p:cNvSpPr>
          <p:nvPr>
            <p:ph type="sldNum" idx="22"/>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B4174350-786E-490A-8896-A9D571948BF3}" type="slidenum">
              <a:rPr b="0" lang="fr" sz="900" spc="-1" strike="noStrike">
                <a:solidFill>
                  <a:srgbClr val="888888"/>
                </a:solidFill>
                <a:latin typeface="Calibri"/>
                <a:ea typeface="Calibri"/>
              </a:rPr>
              <a:t>17</a:t>
            </a:fld>
            <a:endParaRPr b="0" lang="en-US" sz="900" spc="-1" strike="noStrike">
              <a:latin typeface="Times New Roman"/>
            </a:endParaRPr>
          </a:p>
        </p:txBody>
      </p:sp>
      <p:pic>
        <p:nvPicPr>
          <p:cNvPr id="247" name="Google Shape;336;p41" descr=""/>
          <p:cNvPicPr/>
          <p:nvPr/>
        </p:nvPicPr>
        <p:blipFill>
          <a:blip r:embed="rId4"/>
          <a:stretch/>
        </p:blipFill>
        <p:spPr>
          <a:xfrm>
            <a:off x="7473960" y="4712400"/>
            <a:ext cx="815400" cy="295200"/>
          </a:xfrm>
          <a:prstGeom prst="rect">
            <a:avLst/>
          </a:prstGeom>
          <a:ln w="0">
            <a:noFill/>
          </a:ln>
        </p:spPr>
      </p:pic>
      <p:sp>
        <p:nvSpPr>
          <p:cNvPr id="248" name="Google Shape;337;p41"/>
          <p:cNvSpPr/>
          <p:nvPr/>
        </p:nvSpPr>
        <p:spPr>
          <a:xfrm>
            <a:off x="4680360" y="1529280"/>
            <a:ext cx="138240" cy="230400"/>
          </a:xfrm>
          <a:prstGeom prst="rect">
            <a:avLst/>
          </a:prstGeom>
          <a:noFill/>
          <a:ln w="0">
            <a:noFill/>
          </a:ln>
        </p:spPr>
        <p:style>
          <a:lnRef idx="0"/>
          <a:fillRef idx="0"/>
          <a:effectRef idx="0"/>
          <a:fontRef idx="minor"/>
        </p:style>
      </p:sp>
      <p:sp>
        <p:nvSpPr>
          <p:cNvPr id="249" name="Google Shape;338;p41"/>
          <p:cNvSpPr/>
          <p:nvPr/>
        </p:nvSpPr>
        <p:spPr>
          <a:xfrm>
            <a:off x="740880" y="1432440"/>
            <a:ext cx="7774200" cy="1463400"/>
          </a:xfrm>
          <a:prstGeom prst="rect">
            <a:avLst/>
          </a:prstGeom>
          <a:noFill/>
          <a:ln w="0">
            <a:noFill/>
          </a:ln>
        </p:spPr>
        <p:style>
          <a:lnRef idx="0"/>
          <a:fillRef idx="0"/>
          <a:effectRef idx="0"/>
          <a:fontRef idx="minor"/>
        </p:style>
        <p:txBody>
          <a:bodyPr lIns="68400" rIns="68400" tIns="34200" bIns="34200" anchor="t">
            <a:spAutoFit/>
          </a:bodyPr>
          <a:p>
            <a:pPr marL="457200" indent="-336600">
              <a:lnSpc>
                <a:spcPct val="150000"/>
              </a:lnSpc>
              <a:spcBef>
                <a:spcPts val="901"/>
              </a:spcBef>
              <a:buClr>
                <a:srgbClr val="000000"/>
              </a:buClr>
              <a:buFont typeface="Arial"/>
              <a:buChar char="❖"/>
            </a:pPr>
            <a:r>
              <a:rPr b="0" lang="fr" sz="1700" spc="-1" strike="noStrike">
                <a:solidFill>
                  <a:srgbClr val="000000"/>
                </a:solidFill>
                <a:latin typeface="Arial"/>
                <a:ea typeface="Arial"/>
              </a:rPr>
              <a:t>Des fonctions qui prennent comme argument :   1- Un state 2- Une action</a:t>
            </a:r>
            <a:endParaRPr b="0" lang="en-US" sz="1700" spc="-1" strike="noStrike">
              <a:latin typeface="Arial"/>
            </a:endParaRPr>
          </a:p>
          <a:p>
            <a:pPr marL="343080">
              <a:lnSpc>
                <a:spcPct val="150000"/>
              </a:lnSpc>
              <a:spcBef>
                <a:spcPts val="901"/>
              </a:spcBef>
              <a:buNone/>
              <a:tabLst>
                <a:tab algn="l" pos="0"/>
              </a:tabLst>
            </a:pPr>
            <a:r>
              <a:rPr b="0" lang="fr" sz="1700" spc="-1" strike="noStrike">
                <a:solidFill>
                  <a:srgbClr val="000000"/>
                </a:solidFill>
                <a:latin typeface="Arial"/>
                <a:ea typeface="Arial"/>
              </a:rPr>
              <a:t>et retournent un nouvel état (state) après que l’action soit effectuée.</a:t>
            </a:r>
            <a:endParaRPr b="0" lang="en-US" sz="1700" spc="-1" strike="noStrike">
              <a:latin typeface="Arial"/>
            </a:endParaRPr>
          </a:p>
          <a:p>
            <a:pPr marL="343080">
              <a:lnSpc>
                <a:spcPct val="150000"/>
              </a:lnSpc>
              <a:spcBef>
                <a:spcPts val="901"/>
              </a:spcBef>
              <a:buNone/>
              <a:tabLst>
                <a:tab algn="l" pos="0"/>
              </a:tabLst>
            </a:pPr>
            <a:endParaRPr b="0" lang="en-US" sz="1700" spc="-1" strike="noStrike">
              <a:latin typeface="Arial"/>
            </a:endParaRPr>
          </a:p>
        </p:txBody>
      </p:sp>
      <p:sp>
        <p:nvSpPr>
          <p:cNvPr id="250" name="Google Shape;339;p41"/>
          <p:cNvSpPr/>
          <p:nvPr/>
        </p:nvSpPr>
        <p:spPr>
          <a:xfrm>
            <a:off x="793080" y="3218040"/>
            <a:ext cx="7774200" cy="1348920"/>
          </a:xfrm>
          <a:prstGeom prst="rect">
            <a:avLst/>
          </a:prstGeom>
          <a:noFill/>
          <a:ln w="0">
            <a:noFill/>
          </a:ln>
        </p:spPr>
        <p:style>
          <a:lnRef idx="0"/>
          <a:fillRef idx="0"/>
          <a:effectRef idx="0"/>
          <a:fontRef idx="minor"/>
        </p:style>
        <p:txBody>
          <a:bodyPr lIns="68400" rIns="68400" tIns="34200" bIns="34200" anchor="t">
            <a:spAutoFit/>
          </a:bodyPr>
          <a:p>
            <a:pPr marL="457200" indent="-336600">
              <a:lnSpc>
                <a:spcPct val="150000"/>
              </a:lnSpc>
              <a:spcBef>
                <a:spcPts val="901"/>
              </a:spcBef>
              <a:buClr>
                <a:srgbClr val="000000"/>
              </a:buClr>
              <a:buFont typeface="Arial"/>
              <a:buChar char="❖"/>
            </a:pPr>
            <a:r>
              <a:rPr b="0" lang="fr" sz="1700" spc="-1" strike="noStrike">
                <a:solidFill>
                  <a:srgbClr val="000000"/>
                </a:solidFill>
                <a:latin typeface="Arial"/>
                <a:ea typeface="Arial"/>
              </a:rPr>
              <a:t>Avec Redux, tout état d’une application est décrit comme un objet.</a:t>
            </a:r>
            <a:endParaRPr b="0" lang="en-US" sz="1700" spc="-1" strike="noStrike">
              <a:latin typeface="Arial"/>
            </a:endParaRPr>
          </a:p>
          <a:p>
            <a:pPr marL="457200" indent="-336600">
              <a:lnSpc>
                <a:spcPct val="150000"/>
              </a:lnSpc>
              <a:buClr>
                <a:srgbClr val="000000"/>
              </a:buClr>
              <a:buFont typeface="Arial"/>
              <a:buChar char="❖"/>
            </a:pPr>
            <a:r>
              <a:rPr b="0" lang="fr" sz="1700" spc="-1" strike="noStrike">
                <a:solidFill>
                  <a:srgbClr val="000000"/>
                </a:solidFill>
                <a:latin typeface="Arial"/>
                <a:ea typeface="Arial"/>
              </a:rPr>
              <a:t>Cet objet est enregistré dans ce qu’on appelle </a:t>
            </a:r>
            <a:r>
              <a:rPr b="1" lang="fr" sz="1700" spc="-1" strike="noStrike">
                <a:solidFill>
                  <a:srgbClr val="000000"/>
                </a:solidFill>
                <a:latin typeface="Arial"/>
                <a:ea typeface="Arial"/>
              </a:rPr>
              <a:t>un store</a:t>
            </a:r>
            <a:r>
              <a:rPr b="0" lang="fr" sz="1700" spc="-1" strike="noStrike">
                <a:solidFill>
                  <a:srgbClr val="000000"/>
                </a:solidFill>
                <a:latin typeface="Arial"/>
                <a:ea typeface="Arial"/>
              </a:rPr>
              <a:t>.</a:t>
            </a:r>
            <a:endParaRPr b="0" lang="en-US" sz="1700" spc="-1" strike="noStrike">
              <a:latin typeface="Arial"/>
            </a:endParaRPr>
          </a:p>
          <a:p>
            <a:pPr marL="343080">
              <a:lnSpc>
                <a:spcPct val="150000"/>
              </a:lnSpc>
              <a:spcBef>
                <a:spcPts val="901"/>
              </a:spcBef>
              <a:buNone/>
              <a:tabLst>
                <a:tab algn="l" pos="0"/>
              </a:tabLst>
            </a:pPr>
            <a:endParaRPr b="0" lang="en-US" sz="1700" spc="-1" strike="noStrike">
              <a:latin typeface="Arial"/>
            </a:endParaRPr>
          </a:p>
        </p:txBody>
      </p:sp>
      <p:sp>
        <p:nvSpPr>
          <p:cNvPr id="251" name="Google Shape;340;p41"/>
          <p:cNvSpPr/>
          <p:nvPr/>
        </p:nvSpPr>
        <p:spPr>
          <a:xfrm>
            <a:off x="428760" y="2458800"/>
            <a:ext cx="10515240" cy="993960"/>
          </a:xfrm>
          <a:prstGeom prst="rect">
            <a:avLst/>
          </a:prstGeom>
          <a:noFill/>
          <a:ln w="0">
            <a:noFill/>
          </a:ln>
        </p:spPr>
        <p:style>
          <a:lnRef idx="0"/>
          <a:fillRef idx="0"/>
          <a:effectRef idx="0"/>
          <a:fontRef idx="minor"/>
        </p:style>
        <p:txBody>
          <a:bodyPr lIns="68400" rIns="68400" tIns="34200" bIns="34200" anchor="ctr">
            <a:normAutofit/>
          </a:bodyPr>
          <a:p>
            <a:pPr marL="457200" indent="-399960">
              <a:lnSpc>
                <a:spcPct val="100000"/>
              </a:lnSpc>
              <a:buClr>
                <a:srgbClr val="000000"/>
              </a:buClr>
              <a:buFont typeface="Calibri"/>
              <a:buChar char="●"/>
            </a:pPr>
            <a:r>
              <a:rPr b="1" lang="fr" sz="2400" spc="-1" strike="noStrike">
                <a:solidFill>
                  <a:srgbClr val="000000"/>
                </a:solidFill>
                <a:latin typeface="Calibri"/>
                <a:ea typeface="Calibri"/>
              </a:rPr>
              <a:t>Le store</a:t>
            </a:r>
            <a:endParaRPr b="0" lang="en-US" sz="2400" spc="-1" strike="noStrike">
              <a:latin typeface="Arial"/>
            </a:endParaRPr>
          </a:p>
        </p:txBody>
      </p:sp>
      <p:sp>
        <p:nvSpPr>
          <p:cNvPr id="252" name="Google Shape;308;p39"/>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91000"/>
              </a:lnSpc>
              <a:buNone/>
              <a:tabLst>
                <a:tab algn="l" pos="0"/>
              </a:tabLst>
            </a:pPr>
            <a:r>
              <a:rPr b="1" lang="fr" sz="2700" spc="-1" strike="noStrike">
                <a:solidFill>
                  <a:srgbClr val="000000"/>
                </a:solidFill>
                <a:latin typeface="Calibri"/>
                <a:ea typeface="Calibri"/>
              </a:rPr>
              <a:t>Les concepts fondamentaux de Redux</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Google Shape;345;p42"/>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254" name="Google Shape;346;p42" descr="Picture 7"/>
          <p:cNvPicPr/>
          <p:nvPr/>
        </p:nvPicPr>
        <p:blipFill>
          <a:blip r:embed="rId1"/>
          <a:stretch/>
        </p:blipFill>
        <p:spPr>
          <a:xfrm flipH="1">
            <a:off x="7009200" y="16560"/>
            <a:ext cx="2124000" cy="1461600"/>
          </a:xfrm>
          <a:prstGeom prst="rect">
            <a:avLst/>
          </a:prstGeom>
          <a:ln w="0">
            <a:noFill/>
          </a:ln>
        </p:spPr>
      </p:pic>
      <p:sp>
        <p:nvSpPr>
          <p:cNvPr id="255" name="Google Shape;347;p42"/>
          <p:cNvSpPr/>
          <p:nvPr/>
        </p:nvSpPr>
        <p:spPr>
          <a:xfrm>
            <a:off x="1437120" y="2170800"/>
            <a:ext cx="6269760" cy="635760"/>
          </a:xfrm>
          <a:prstGeom prst="rect">
            <a:avLst/>
          </a:prstGeom>
          <a:noFill/>
          <a:ln w="0">
            <a:noFill/>
          </a:ln>
        </p:spPr>
        <p:style>
          <a:lnRef idx="0"/>
          <a:fillRef idx="0"/>
          <a:effectRef idx="0"/>
          <a:fontRef idx="minor"/>
        </p:style>
        <p:txBody>
          <a:bodyPr lIns="34200" rIns="34200" tIns="34200" bIns="34200" anchor="ctr">
            <a:spAutoFit/>
          </a:bodyPr>
          <a:p>
            <a:pPr algn="ctr">
              <a:lnSpc>
                <a:spcPct val="91000"/>
              </a:lnSpc>
              <a:buNone/>
              <a:tabLst>
                <a:tab algn="l" pos="0"/>
              </a:tabLst>
            </a:pPr>
            <a:r>
              <a:rPr b="1" lang="fr" sz="4100" spc="-1" strike="noStrike">
                <a:solidFill>
                  <a:srgbClr val="ffffff"/>
                </a:solidFill>
                <a:latin typeface="Calibri"/>
                <a:ea typeface="Calibri"/>
              </a:rPr>
              <a:t>Avec redux</a:t>
            </a:r>
            <a:endParaRPr b="0" lang="en-US" sz="4100" spc="-1" strike="noStrike">
              <a:latin typeface="Arial"/>
            </a:endParaRPr>
          </a:p>
        </p:txBody>
      </p:sp>
      <p:sp>
        <p:nvSpPr>
          <p:cNvPr id="256" name="PlaceHolder 1"/>
          <p:cNvSpPr>
            <a:spLocks noGrp="1"/>
          </p:cNvSpPr>
          <p:nvPr>
            <p:ph type="sldNum" idx="23"/>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8883C71D-0CC8-42B4-8DAB-B8FBA7A42998}" type="slidenum">
              <a:rPr b="0" lang="fr" sz="900" spc="-1" strike="noStrike">
                <a:solidFill>
                  <a:srgbClr val="888888"/>
                </a:solidFill>
                <a:latin typeface="Calibri"/>
                <a:ea typeface="Calibri"/>
              </a:rPr>
              <a:t>17</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Google Shape;353;p43" descr="Picture 2"/>
          <p:cNvPicPr/>
          <p:nvPr/>
        </p:nvPicPr>
        <p:blipFill>
          <a:blip r:embed="rId1"/>
          <a:stretch/>
        </p:blipFill>
        <p:spPr>
          <a:xfrm>
            <a:off x="-64800" y="-21240"/>
            <a:ext cx="9273240" cy="5164200"/>
          </a:xfrm>
          <a:prstGeom prst="rect">
            <a:avLst/>
          </a:prstGeom>
          <a:ln w="0">
            <a:noFill/>
          </a:ln>
        </p:spPr>
      </p:pic>
      <p:pic>
        <p:nvPicPr>
          <p:cNvPr id="258" name="Google Shape;354;p43" descr="Picture 7"/>
          <p:cNvPicPr/>
          <p:nvPr/>
        </p:nvPicPr>
        <p:blipFill>
          <a:blip r:embed="rId2"/>
          <a:stretch/>
        </p:blipFill>
        <p:spPr>
          <a:xfrm flipH="1">
            <a:off x="8143920" y="-107640"/>
            <a:ext cx="1499760" cy="1032120"/>
          </a:xfrm>
          <a:prstGeom prst="rect">
            <a:avLst/>
          </a:prstGeom>
          <a:ln w="0">
            <a:noFill/>
          </a:ln>
        </p:spPr>
      </p:pic>
      <p:pic>
        <p:nvPicPr>
          <p:cNvPr id="259" name="Google Shape;355;p43" descr=""/>
          <p:cNvPicPr/>
          <p:nvPr/>
        </p:nvPicPr>
        <p:blipFill>
          <a:blip r:embed="rId3"/>
          <a:stretch/>
        </p:blipFill>
        <p:spPr>
          <a:xfrm>
            <a:off x="0" y="107280"/>
            <a:ext cx="585000" cy="434520"/>
          </a:xfrm>
          <a:prstGeom prst="rect">
            <a:avLst/>
          </a:prstGeom>
          <a:ln w="0">
            <a:noFill/>
          </a:ln>
        </p:spPr>
      </p:pic>
      <p:sp>
        <p:nvSpPr>
          <p:cNvPr id="260" name="PlaceHolder 1"/>
          <p:cNvSpPr>
            <a:spLocks noGrp="1"/>
          </p:cNvSpPr>
          <p:nvPr>
            <p:ph type="sldNum" idx="24"/>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69864352-6DF6-4895-90B2-8582E078E706}" type="slidenum">
              <a:rPr b="0" lang="fr" sz="900" spc="-1" strike="noStrike">
                <a:solidFill>
                  <a:srgbClr val="888888"/>
                </a:solidFill>
                <a:latin typeface="Calibri"/>
                <a:ea typeface="Calibri"/>
              </a:rPr>
              <a:t>17</a:t>
            </a:fld>
            <a:endParaRPr b="0" lang="en-US" sz="900" spc="-1" strike="noStrike">
              <a:latin typeface="Times New Roman"/>
            </a:endParaRPr>
          </a:p>
        </p:txBody>
      </p:sp>
      <p:pic>
        <p:nvPicPr>
          <p:cNvPr id="261" name="Google Shape;357;p43" descr=""/>
          <p:cNvPicPr/>
          <p:nvPr/>
        </p:nvPicPr>
        <p:blipFill>
          <a:blip r:embed="rId4"/>
          <a:stretch/>
        </p:blipFill>
        <p:spPr>
          <a:xfrm>
            <a:off x="7473960" y="4712400"/>
            <a:ext cx="815400" cy="295200"/>
          </a:xfrm>
          <a:prstGeom prst="rect">
            <a:avLst/>
          </a:prstGeom>
          <a:ln w="0">
            <a:noFill/>
          </a:ln>
        </p:spPr>
      </p:pic>
      <p:sp>
        <p:nvSpPr>
          <p:cNvPr id="262" name="Google Shape;358;p43"/>
          <p:cNvSpPr/>
          <p:nvPr/>
        </p:nvSpPr>
        <p:spPr>
          <a:xfrm>
            <a:off x="4680360" y="1529280"/>
            <a:ext cx="138240" cy="238320"/>
          </a:xfrm>
          <a:prstGeom prst="rect">
            <a:avLst/>
          </a:prstGeom>
          <a:noFill/>
          <a:ln w="0">
            <a:noFill/>
          </a:ln>
        </p:spPr>
        <p:style>
          <a:lnRef idx="0"/>
          <a:fillRef idx="0"/>
          <a:effectRef idx="0"/>
          <a:fontRef idx="minor"/>
        </p:style>
      </p:sp>
      <p:pic>
        <p:nvPicPr>
          <p:cNvPr id="263" name="Google Shape;359;p43" descr=""/>
          <p:cNvPicPr/>
          <p:nvPr/>
        </p:nvPicPr>
        <p:blipFill>
          <a:blip r:embed="rId5"/>
          <a:stretch/>
        </p:blipFill>
        <p:spPr>
          <a:xfrm>
            <a:off x="1866600" y="2628720"/>
            <a:ext cx="5039280" cy="2231280"/>
          </a:xfrm>
          <a:prstGeom prst="rect">
            <a:avLst/>
          </a:prstGeom>
          <a:ln w="0">
            <a:noFill/>
          </a:ln>
        </p:spPr>
      </p:pic>
      <p:pic>
        <p:nvPicPr>
          <p:cNvPr id="264" name="Google Shape;360;p43" descr=""/>
          <p:cNvPicPr/>
          <p:nvPr/>
        </p:nvPicPr>
        <p:blipFill>
          <a:blip r:embed="rId6"/>
          <a:stretch/>
        </p:blipFill>
        <p:spPr>
          <a:xfrm>
            <a:off x="1966680" y="951840"/>
            <a:ext cx="4571640" cy="1392840"/>
          </a:xfrm>
          <a:prstGeom prst="rect">
            <a:avLst/>
          </a:prstGeom>
          <a:ln w="0">
            <a:noFill/>
          </a:ln>
        </p:spPr>
      </p:pic>
      <p:sp>
        <p:nvSpPr>
          <p:cNvPr id="265" name="Google Shape;361;p43"/>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Les actions</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Google Shape;123;p26"/>
          <p:cNvSpPr/>
          <p:nvPr/>
        </p:nvSpPr>
        <p:spPr>
          <a:xfrm>
            <a:off x="57240" y="-21240"/>
            <a:ext cx="9143640" cy="5164200"/>
          </a:xfrm>
          <a:prstGeom prst="rect">
            <a:avLst/>
          </a:prstGeom>
          <a:solidFill>
            <a:srgbClr val="9e0000"/>
          </a:solidFill>
          <a:ln w="0">
            <a:noFill/>
          </a:ln>
        </p:spPr>
        <p:style>
          <a:lnRef idx="0"/>
          <a:fillRef idx="0"/>
          <a:effectRef idx="0"/>
          <a:fontRef idx="minor"/>
        </p:style>
      </p:sp>
      <p:pic>
        <p:nvPicPr>
          <p:cNvPr id="100" name="Google Shape;124;p26" descr="Picture 7"/>
          <p:cNvPicPr/>
          <p:nvPr/>
        </p:nvPicPr>
        <p:blipFill>
          <a:blip r:embed="rId1"/>
          <a:stretch/>
        </p:blipFill>
        <p:spPr>
          <a:xfrm flipH="1">
            <a:off x="7009200" y="16560"/>
            <a:ext cx="2124000" cy="1461600"/>
          </a:xfrm>
          <a:prstGeom prst="rect">
            <a:avLst/>
          </a:prstGeom>
          <a:ln w="0">
            <a:noFill/>
          </a:ln>
        </p:spPr>
      </p:pic>
      <p:sp>
        <p:nvSpPr>
          <p:cNvPr id="101" name="Google Shape;125;p26"/>
          <p:cNvSpPr/>
          <p:nvPr/>
        </p:nvSpPr>
        <p:spPr>
          <a:xfrm>
            <a:off x="1126080" y="471240"/>
            <a:ext cx="6822360" cy="2162880"/>
          </a:xfrm>
          <a:prstGeom prst="rect">
            <a:avLst/>
          </a:prstGeom>
          <a:noFill/>
          <a:ln w="0">
            <a:noFill/>
          </a:ln>
        </p:spPr>
        <p:style>
          <a:lnRef idx="0"/>
          <a:fillRef idx="0"/>
          <a:effectRef idx="0"/>
          <a:fontRef idx="minor"/>
        </p:style>
        <p:txBody>
          <a:bodyPr lIns="34200" rIns="34200" tIns="34200" bIns="34200" anchor="ctr">
            <a:spAutoFit/>
          </a:bodyPr>
          <a:p>
            <a:pPr>
              <a:lnSpc>
                <a:spcPct val="100000"/>
              </a:lnSpc>
              <a:buNone/>
              <a:tabLst>
                <a:tab algn="l" pos="0"/>
              </a:tabLst>
            </a:pPr>
            <a:r>
              <a:rPr b="1" lang="fr" sz="1800" spc="-1" strike="noStrike">
                <a:solidFill>
                  <a:srgbClr val="ffffff"/>
                </a:solidFill>
                <a:latin typeface="Calibri"/>
                <a:ea typeface="Calibri"/>
              </a:rPr>
              <a:t>Problématique</a:t>
            </a:r>
            <a:endParaRPr b="0" lang="en-US" sz="1800" spc="-1" strike="noStrike">
              <a:latin typeface="Arial"/>
            </a:endParaRPr>
          </a:p>
          <a:p>
            <a:pPr>
              <a:lnSpc>
                <a:spcPct val="100000"/>
              </a:lnSpc>
              <a:buNone/>
              <a:tabLst>
                <a:tab algn="l" pos="0"/>
              </a:tabLst>
            </a:pPr>
            <a:r>
              <a:rPr b="1" lang="fr" sz="1800" spc="-1" strike="noStrike">
                <a:solidFill>
                  <a:srgbClr val="ffffff"/>
                </a:solidFill>
                <a:latin typeface="Calibri"/>
                <a:ea typeface="Calibri"/>
              </a:rPr>
              <a:t>Context API vs Redux  </a:t>
            </a:r>
            <a:endParaRPr b="0" lang="en-US" sz="1800" spc="-1" strike="noStrike">
              <a:latin typeface="Arial"/>
            </a:endParaRPr>
          </a:p>
          <a:p>
            <a:pPr>
              <a:lnSpc>
                <a:spcPct val="100000"/>
              </a:lnSpc>
              <a:buNone/>
              <a:tabLst>
                <a:tab algn="l" pos="0"/>
              </a:tabLst>
            </a:pPr>
            <a:r>
              <a:rPr b="1" lang="fr" sz="1800" spc="-1" strike="noStrike">
                <a:solidFill>
                  <a:srgbClr val="ffffff"/>
                </a:solidFill>
                <a:latin typeface="Calibri"/>
                <a:ea typeface="Calibri"/>
              </a:rPr>
              <a:t>Pourquoi Redux ?</a:t>
            </a:r>
            <a:endParaRPr b="0" lang="en-US" sz="1800" spc="-1" strike="noStrike">
              <a:latin typeface="Arial"/>
            </a:endParaRPr>
          </a:p>
          <a:p>
            <a:pPr>
              <a:lnSpc>
                <a:spcPct val="100000"/>
              </a:lnSpc>
              <a:buNone/>
              <a:tabLst>
                <a:tab algn="l" pos="0"/>
              </a:tabLst>
            </a:pPr>
            <a:r>
              <a:rPr b="1" lang="fr" sz="1800" spc="-1" strike="noStrike">
                <a:solidFill>
                  <a:srgbClr val="ffffff"/>
                </a:solidFill>
                <a:latin typeface="Calibri"/>
                <a:ea typeface="Calibri"/>
              </a:rPr>
              <a:t>Introduction à Redux</a:t>
            </a:r>
            <a:endParaRPr b="0" lang="en-US" sz="1800" spc="-1" strike="noStrike">
              <a:latin typeface="Arial"/>
            </a:endParaRPr>
          </a:p>
          <a:p>
            <a:pPr>
              <a:lnSpc>
                <a:spcPct val="91000"/>
              </a:lnSpc>
              <a:buNone/>
              <a:tabLst>
                <a:tab algn="l" pos="0"/>
              </a:tabLst>
            </a:pPr>
            <a:r>
              <a:rPr b="1" lang="fr" sz="1800" spc="-1" strike="noStrike">
                <a:solidFill>
                  <a:srgbClr val="ffffff"/>
                </a:solidFill>
                <a:latin typeface="Calibri"/>
                <a:ea typeface="Calibri"/>
              </a:rPr>
              <a:t>Les notions de base Redux</a:t>
            </a:r>
            <a:endParaRPr b="0" lang="en-US" sz="1800" spc="-1" strike="noStrike">
              <a:latin typeface="Arial"/>
            </a:endParaRPr>
          </a:p>
          <a:p>
            <a:pPr>
              <a:lnSpc>
                <a:spcPct val="91000"/>
              </a:lnSpc>
              <a:buNone/>
              <a:tabLst>
                <a:tab algn="l" pos="0"/>
              </a:tabLst>
            </a:pPr>
            <a:r>
              <a:rPr b="1" lang="fr" sz="1800" spc="-1" strike="noStrike">
                <a:solidFill>
                  <a:srgbClr val="ffffff"/>
                </a:solidFill>
                <a:latin typeface="Calibri"/>
                <a:ea typeface="Calibri"/>
              </a:rPr>
              <a:t>Les concepts fondamentaux de Redux</a:t>
            </a:r>
            <a:endParaRPr b="0" lang="en-US" sz="1800" spc="-1" strike="noStrike">
              <a:latin typeface="Arial"/>
            </a:endParaRPr>
          </a:p>
          <a:p>
            <a:pPr>
              <a:lnSpc>
                <a:spcPct val="91000"/>
              </a:lnSpc>
              <a:buNone/>
              <a:tabLst>
                <a:tab algn="l" pos="0"/>
              </a:tabLst>
            </a:pPr>
            <a:r>
              <a:rPr b="1" lang="fr" sz="1800" spc="-1" strike="noStrike">
                <a:solidFill>
                  <a:srgbClr val="ffffff"/>
                </a:solidFill>
                <a:latin typeface="Calibri"/>
                <a:ea typeface="Calibri"/>
              </a:rPr>
              <a:t>L’architecture Redux</a:t>
            </a:r>
            <a:endParaRPr b="0" lang="en-US" sz="1800" spc="-1" strike="noStrike">
              <a:latin typeface="Arial"/>
            </a:endParaRPr>
          </a:p>
          <a:p>
            <a:pPr>
              <a:lnSpc>
                <a:spcPct val="91000"/>
              </a:lnSpc>
              <a:buNone/>
              <a:tabLst>
                <a:tab algn="l" pos="0"/>
              </a:tabLst>
            </a:pPr>
            <a:r>
              <a:rPr b="1" lang="fr" sz="1800" spc="-1" strike="noStrike">
                <a:solidFill>
                  <a:srgbClr val="ffffff"/>
                </a:solidFill>
                <a:latin typeface="Calibri"/>
                <a:ea typeface="Calibri"/>
              </a:rPr>
              <a:t>Exemples</a:t>
            </a:r>
            <a:endParaRPr b="0" lang="en-US" sz="1800" spc="-1" strike="noStrike">
              <a:latin typeface="Arial"/>
            </a:endParaRPr>
          </a:p>
        </p:txBody>
      </p:sp>
      <p:sp>
        <p:nvSpPr>
          <p:cNvPr id="102" name="Google Shape;126;p26"/>
          <p:cNvSpPr/>
          <p:nvPr/>
        </p:nvSpPr>
        <p:spPr>
          <a:xfrm rot="5400000">
            <a:off x="900000" y="610560"/>
            <a:ext cx="116640" cy="77400"/>
          </a:xfrm>
          <a:prstGeom prst="triangle">
            <a:avLst>
              <a:gd name="adj" fmla="val 50000"/>
            </a:avLst>
          </a:prstGeom>
          <a:solidFill>
            <a:srgbClr val="bababa"/>
          </a:solidFill>
          <a:ln w="0">
            <a:noFill/>
          </a:ln>
        </p:spPr>
        <p:style>
          <a:lnRef idx="0"/>
          <a:fillRef idx="0"/>
          <a:effectRef idx="0"/>
          <a:fontRef idx="minor"/>
        </p:style>
      </p:sp>
      <p:sp>
        <p:nvSpPr>
          <p:cNvPr id="103" name="Google Shape;127;p26"/>
          <p:cNvSpPr/>
          <p:nvPr/>
        </p:nvSpPr>
        <p:spPr>
          <a:xfrm rot="5400000">
            <a:off x="900000" y="883800"/>
            <a:ext cx="116640" cy="77400"/>
          </a:xfrm>
          <a:prstGeom prst="triangle">
            <a:avLst>
              <a:gd name="adj" fmla="val 50000"/>
            </a:avLst>
          </a:prstGeom>
          <a:solidFill>
            <a:srgbClr val="bababa"/>
          </a:solidFill>
          <a:ln w="0">
            <a:noFill/>
          </a:ln>
        </p:spPr>
        <p:style>
          <a:lnRef idx="0"/>
          <a:fillRef idx="0"/>
          <a:effectRef idx="0"/>
          <a:fontRef idx="minor"/>
        </p:style>
      </p:sp>
      <p:sp>
        <p:nvSpPr>
          <p:cNvPr id="104" name="Google Shape;128;p26"/>
          <p:cNvSpPr/>
          <p:nvPr/>
        </p:nvSpPr>
        <p:spPr>
          <a:xfrm rot="5400000">
            <a:off x="900000" y="1157400"/>
            <a:ext cx="116640" cy="77400"/>
          </a:xfrm>
          <a:prstGeom prst="triangle">
            <a:avLst>
              <a:gd name="adj" fmla="val 50000"/>
            </a:avLst>
          </a:prstGeom>
          <a:solidFill>
            <a:srgbClr val="bababa"/>
          </a:solidFill>
          <a:ln w="0">
            <a:noFill/>
          </a:ln>
        </p:spPr>
        <p:style>
          <a:lnRef idx="0"/>
          <a:fillRef idx="0"/>
          <a:effectRef idx="0"/>
          <a:fontRef idx="minor"/>
        </p:style>
      </p:sp>
      <p:sp>
        <p:nvSpPr>
          <p:cNvPr id="105" name="PlaceHolder 1"/>
          <p:cNvSpPr>
            <a:spLocks noGrp="1"/>
          </p:cNvSpPr>
          <p:nvPr>
            <p:ph type="sldNum" idx="7"/>
          </p:nvPr>
        </p:nvSpPr>
        <p:spPr>
          <a:xfrm>
            <a:off x="8317440" y="337824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7D5F0B34-2EDB-471A-ACD9-DA61A0DD20B7}" type="slidenum">
              <a:rPr b="0" lang="fr" sz="900" spc="-1" strike="noStrike">
                <a:solidFill>
                  <a:srgbClr val="888888"/>
                </a:solidFill>
                <a:latin typeface="Calibri"/>
                <a:ea typeface="Calibri"/>
              </a:rPr>
              <a:t>&lt;number&gt;</a:t>
            </a:fld>
            <a:endParaRPr b="0" lang="en-US" sz="900" spc="-1" strike="noStrike">
              <a:latin typeface="Times New Roman"/>
            </a:endParaRPr>
          </a:p>
        </p:txBody>
      </p:sp>
      <p:sp>
        <p:nvSpPr>
          <p:cNvPr id="106" name="Google Shape;130;p26"/>
          <p:cNvSpPr/>
          <p:nvPr/>
        </p:nvSpPr>
        <p:spPr>
          <a:xfrm rot="5400000">
            <a:off x="900000" y="1386000"/>
            <a:ext cx="116640" cy="77400"/>
          </a:xfrm>
          <a:prstGeom prst="triangle">
            <a:avLst>
              <a:gd name="adj" fmla="val 50000"/>
            </a:avLst>
          </a:prstGeom>
          <a:solidFill>
            <a:srgbClr val="bababa"/>
          </a:solidFill>
          <a:ln w="0">
            <a:noFill/>
          </a:ln>
        </p:spPr>
        <p:style>
          <a:lnRef idx="0"/>
          <a:fillRef idx="0"/>
          <a:effectRef idx="0"/>
          <a:fontRef idx="minor"/>
        </p:style>
      </p:sp>
      <p:sp>
        <p:nvSpPr>
          <p:cNvPr id="107" name="Google Shape;131;p26"/>
          <p:cNvSpPr/>
          <p:nvPr/>
        </p:nvSpPr>
        <p:spPr>
          <a:xfrm rot="5400000">
            <a:off x="900000" y="1671840"/>
            <a:ext cx="116640" cy="77400"/>
          </a:xfrm>
          <a:prstGeom prst="triangle">
            <a:avLst>
              <a:gd name="adj" fmla="val 50000"/>
            </a:avLst>
          </a:prstGeom>
          <a:solidFill>
            <a:srgbClr val="bababa"/>
          </a:solidFill>
          <a:ln w="0">
            <a:noFill/>
          </a:ln>
        </p:spPr>
        <p:style>
          <a:lnRef idx="0"/>
          <a:fillRef idx="0"/>
          <a:effectRef idx="0"/>
          <a:fontRef idx="minor"/>
        </p:style>
      </p:sp>
      <p:sp>
        <p:nvSpPr>
          <p:cNvPr id="108" name="Google Shape;132;p26"/>
          <p:cNvSpPr/>
          <p:nvPr/>
        </p:nvSpPr>
        <p:spPr>
          <a:xfrm rot="5400000">
            <a:off x="900000" y="1900440"/>
            <a:ext cx="116640" cy="77400"/>
          </a:xfrm>
          <a:prstGeom prst="triangle">
            <a:avLst>
              <a:gd name="adj" fmla="val 50000"/>
            </a:avLst>
          </a:prstGeom>
          <a:solidFill>
            <a:srgbClr val="bababa"/>
          </a:solidFill>
          <a:ln w="0">
            <a:noFill/>
          </a:ln>
        </p:spPr>
        <p:style>
          <a:lnRef idx="0"/>
          <a:fillRef idx="0"/>
          <a:effectRef idx="0"/>
          <a:fontRef idx="minor"/>
        </p:style>
      </p:sp>
      <p:sp>
        <p:nvSpPr>
          <p:cNvPr id="109" name="Google Shape;133;p26"/>
          <p:cNvSpPr/>
          <p:nvPr/>
        </p:nvSpPr>
        <p:spPr>
          <a:xfrm rot="5400000">
            <a:off x="900000" y="2129040"/>
            <a:ext cx="116640" cy="77400"/>
          </a:xfrm>
          <a:prstGeom prst="triangle">
            <a:avLst>
              <a:gd name="adj" fmla="val 50000"/>
            </a:avLst>
          </a:prstGeom>
          <a:solidFill>
            <a:srgbClr val="bababa"/>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6" name="Google Shape;366;p44" descr="Picture 2"/>
          <p:cNvPicPr/>
          <p:nvPr/>
        </p:nvPicPr>
        <p:blipFill>
          <a:blip r:embed="rId1"/>
          <a:stretch/>
        </p:blipFill>
        <p:spPr>
          <a:xfrm>
            <a:off x="-64800" y="-21240"/>
            <a:ext cx="9273240" cy="5164200"/>
          </a:xfrm>
          <a:prstGeom prst="rect">
            <a:avLst/>
          </a:prstGeom>
          <a:ln w="0">
            <a:noFill/>
          </a:ln>
        </p:spPr>
      </p:pic>
      <p:pic>
        <p:nvPicPr>
          <p:cNvPr id="267" name="Google Shape;367;p44" descr="Picture 7"/>
          <p:cNvPicPr/>
          <p:nvPr/>
        </p:nvPicPr>
        <p:blipFill>
          <a:blip r:embed="rId2"/>
          <a:stretch/>
        </p:blipFill>
        <p:spPr>
          <a:xfrm flipH="1">
            <a:off x="8143920" y="-107640"/>
            <a:ext cx="1499760" cy="1032120"/>
          </a:xfrm>
          <a:prstGeom prst="rect">
            <a:avLst/>
          </a:prstGeom>
          <a:ln w="0">
            <a:noFill/>
          </a:ln>
        </p:spPr>
      </p:pic>
      <p:pic>
        <p:nvPicPr>
          <p:cNvPr id="268" name="Google Shape;368;p44" descr=""/>
          <p:cNvPicPr/>
          <p:nvPr/>
        </p:nvPicPr>
        <p:blipFill>
          <a:blip r:embed="rId3"/>
          <a:stretch/>
        </p:blipFill>
        <p:spPr>
          <a:xfrm>
            <a:off x="0" y="107280"/>
            <a:ext cx="585000" cy="434520"/>
          </a:xfrm>
          <a:prstGeom prst="rect">
            <a:avLst/>
          </a:prstGeom>
          <a:ln w="0">
            <a:noFill/>
          </a:ln>
        </p:spPr>
      </p:pic>
      <p:sp>
        <p:nvSpPr>
          <p:cNvPr id="269" name="PlaceHolder 1"/>
          <p:cNvSpPr>
            <a:spLocks noGrp="1"/>
          </p:cNvSpPr>
          <p:nvPr>
            <p:ph type="sldNum" idx="25"/>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BFEC8843-AECF-495B-968D-0CB26F7345C1}" type="slidenum">
              <a:rPr b="0" lang="fr" sz="900" spc="-1" strike="noStrike">
                <a:solidFill>
                  <a:srgbClr val="888888"/>
                </a:solidFill>
                <a:latin typeface="Calibri"/>
                <a:ea typeface="Calibri"/>
              </a:rPr>
              <a:t>19</a:t>
            </a:fld>
            <a:endParaRPr b="0" lang="en-US" sz="900" spc="-1" strike="noStrike">
              <a:latin typeface="Times New Roman"/>
            </a:endParaRPr>
          </a:p>
        </p:txBody>
      </p:sp>
      <p:pic>
        <p:nvPicPr>
          <p:cNvPr id="270" name="Google Shape;370;p44" descr=""/>
          <p:cNvPicPr/>
          <p:nvPr/>
        </p:nvPicPr>
        <p:blipFill>
          <a:blip r:embed="rId4"/>
          <a:stretch/>
        </p:blipFill>
        <p:spPr>
          <a:xfrm>
            <a:off x="7473960" y="4712400"/>
            <a:ext cx="815400" cy="295200"/>
          </a:xfrm>
          <a:prstGeom prst="rect">
            <a:avLst/>
          </a:prstGeom>
          <a:ln w="0">
            <a:noFill/>
          </a:ln>
        </p:spPr>
      </p:pic>
      <p:sp>
        <p:nvSpPr>
          <p:cNvPr id="271" name="Google Shape;371;p44"/>
          <p:cNvSpPr/>
          <p:nvPr/>
        </p:nvSpPr>
        <p:spPr>
          <a:xfrm>
            <a:off x="4680360" y="1529280"/>
            <a:ext cx="138240" cy="238320"/>
          </a:xfrm>
          <a:prstGeom prst="rect">
            <a:avLst/>
          </a:prstGeom>
          <a:noFill/>
          <a:ln w="0">
            <a:noFill/>
          </a:ln>
        </p:spPr>
        <p:style>
          <a:lnRef idx="0"/>
          <a:fillRef idx="0"/>
          <a:effectRef idx="0"/>
          <a:fontRef idx="minor"/>
        </p:style>
      </p:sp>
      <p:sp>
        <p:nvSpPr>
          <p:cNvPr id="272" name="Google Shape;372;p44"/>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Les reducers</a:t>
            </a:r>
            <a:endParaRPr b="0" lang="en-US" sz="2700" spc="-1" strike="noStrike">
              <a:latin typeface="Arial"/>
            </a:endParaRPr>
          </a:p>
        </p:txBody>
      </p:sp>
      <p:pic>
        <p:nvPicPr>
          <p:cNvPr id="273" name="Google Shape;373;p44" descr=""/>
          <p:cNvPicPr/>
          <p:nvPr/>
        </p:nvPicPr>
        <p:blipFill>
          <a:blip r:embed="rId5"/>
          <a:stretch/>
        </p:blipFill>
        <p:spPr>
          <a:xfrm>
            <a:off x="1078560" y="541800"/>
            <a:ext cx="6972120" cy="39740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4" name="Google Shape;378;p45" descr="Picture 2"/>
          <p:cNvPicPr/>
          <p:nvPr/>
        </p:nvPicPr>
        <p:blipFill>
          <a:blip r:embed="rId1"/>
          <a:stretch/>
        </p:blipFill>
        <p:spPr>
          <a:xfrm>
            <a:off x="-64800" y="-21240"/>
            <a:ext cx="9273240" cy="5164200"/>
          </a:xfrm>
          <a:prstGeom prst="rect">
            <a:avLst/>
          </a:prstGeom>
          <a:ln w="0">
            <a:noFill/>
          </a:ln>
        </p:spPr>
      </p:pic>
      <p:pic>
        <p:nvPicPr>
          <p:cNvPr id="275" name="Google Shape;379;p45" descr="Picture 7"/>
          <p:cNvPicPr/>
          <p:nvPr/>
        </p:nvPicPr>
        <p:blipFill>
          <a:blip r:embed="rId2"/>
          <a:stretch/>
        </p:blipFill>
        <p:spPr>
          <a:xfrm flipH="1">
            <a:off x="8143920" y="-107640"/>
            <a:ext cx="1499760" cy="1032120"/>
          </a:xfrm>
          <a:prstGeom prst="rect">
            <a:avLst/>
          </a:prstGeom>
          <a:ln w="0">
            <a:noFill/>
          </a:ln>
        </p:spPr>
      </p:pic>
      <p:pic>
        <p:nvPicPr>
          <p:cNvPr id="276" name="Google Shape;380;p45" descr=""/>
          <p:cNvPicPr/>
          <p:nvPr/>
        </p:nvPicPr>
        <p:blipFill>
          <a:blip r:embed="rId3"/>
          <a:stretch/>
        </p:blipFill>
        <p:spPr>
          <a:xfrm>
            <a:off x="0" y="107280"/>
            <a:ext cx="585000" cy="434520"/>
          </a:xfrm>
          <a:prstGeom prst="rect">
            <a:avLst/>
          </a:prstGeom>
          <a:ln w="0">
            <a:noFill/>
          </a:ln>
        </p:spPr>
      </p:pic>
      <p:sp>
        <p:nvSpPr>
          <p:cNvPr id="277" name="PlaceHolder 1"/>
          <p:cNvSpPr>
            <a:spLocks noGrp="1"/>
          </p:cNvSpPr>
          <p:nvPr>
            <p:ph type="sldNum" idx="26"/>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F52E2A14-E804-4560-9793-E27CC0097817}" type="slidenum">
              <a:rPr b="0" lang="fr" sz="900" spc="-1" strike="noStrike">
                <a:solidFill>
                  <a:srgbClr val="888888"/>
                </a:solidFill>
                <a:latin typeface="Calibri"/>
                <a:ea typeface="Calibri"/>
              </a:rPr>
              <a:t>20</a:t>
            </a:fld>
            <a:endParaRPr b="0" lang="en-US" sz="900" spc="-1" strike="noStrike">
              <a:latin typeface="Times New Roman"/>
            </a:endParaRPr>
          </a:p>
        </p:txBody>
      </p:sp>
      <p:pic>
        <p:nvPicPr>
          <p:cNvPr id="278" name="Google Shape;382;p45" descr=""/>
          <p:cNvPicPr/>
          <p:nvPr/>
        </p:nvPicPr>
        <p:blipFill>
          <a:blip r:embed="rId4"/>
          <a:stretch/>
        </p:blipFill>
        <p:spPr>
          <a:xfrm>
            <a:off x="7473960" y="4712400"/>
            <a:ext cx="815400" cy="295200"/>
          </a:xfrm>
          <a:prstGeom prst="rect">
            <a:avLst/>
          </a:prstGeom>
          <a:ln w="0">
            <a:noFill/>
          </a:ln>
        </p:spPr>
      </p:pic>
      <p:sp>
        <p:nvSpPr>
          <p:cNvPr id="279" name="Google Shape;383;p45"/>
          <p:cNvSpPr/>
          <p:nvPr/>
        </p:nvSpPr>
        <p:spPr>
          <a:xfrm>
            <a:off x="4680360" y="1529280"/>
            <a:ext cx="138240" cy="238320"/>
          </a:xfrm>
          <a:prstGeom prst="rect">
            <a:avLst/>
          </a:prstGeom>
          <a:noFill/>
          <a:ln w="0">
            <a:noFill/>
          </a:ln>
        </p:spPr>
        <p:style>
          <a:lnRef idx="0"/>
          <a:fillRef idx="0"/>
          <a:effectRef idx="0"/>
          <a:fontRef idx="minor"/>
        </p:style>
      </p:sp>
      <p:sp>
        <p:nvSpPr>
          <p:cNvPr id="280" name="Google Shape;384;p45"/>
          <p:cNvSpPr/>
          <p:nvPr/>
        </p:nvSpPr>
        <p:spPr>
          <a:xfrm>
            <a:off x="428760" y="-17244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Le store</a:t>
            </a:r>
            <a:endParaRPr b="0" lang="en-US" sz="2700" spc="-1" strike="noStrike">
              <a:latin typeface="Arial"/>
            </a:endParaRPr>
          </a:p>
        </p:txBody>
      </p:sp>
      <p:pic>
        <p:nvPicPr>
          <p:cNvPr id="281" name="Google Shape;385;p45" descr=""/>
          <p:cNvPicPr/>
          <p:nvPr/>
        </p:nvPicPr>
        <p:blipFill>
          <a:blip r:embed="rId5"/>
          <a:stretch/>
        </p:blipFill>
        <p:spPr>
          <a:xfrm>
            <a:off x="1007280" y="2099880"/>
            <a:ext cx="6684480" cy="2128320"/>
          </a:xfrm>
          <a:prstGeom prst="rect">
            <a:avLst/>
          </a:prstGeom>
          <a:ln w="0">
            <a:noFill/>
          </a:ln>
        </p:spPr>
      </p:pic>
      <p:sp>
        <p:nvSpPr>
          <p:cNvPr id="282" name="Google Shape;386;p45"/>
          <p:cNvSpPr/>
          <p:nvPr/>
        </p:nvSpPr>
        <p:spPr>
          <a:xfrm>
            <a:off x="742680" y="782280"/>
            <a:ext cx="7056000" cy="1781280"/>
          </a:xfrm>
          <a:prstGeom prst="rect">
            <a:avLst/>
          </a:prstGeom>
          <a:noFill/>
          <a:ln w="0">
            <a:noFill/>
          </a:ln>
        </p:spPr>
        <p:style>
          <a:lnRef idx="0"/>
          <a:fillRef idx="0"/>
          <a:effectRef idx="0"/>
          <a:fontRef idx="minor"/>
        </p:style>
        <p:txBody>
          <a:bodyPr tIns="91440" bIns="91440" anchor="t">
            <a:spAutoFit/>
          </a:bodyPr>
          <a:p>
            <a:pPr>
              <a:lnSpc>
                <a:spcPct val="128000"/>
              </a:lnSpc>
              <a:buNone/>
              <a:tabLst>
                <a:tab algn="l" pos="0"/>
              </a:tabLst>
            </a:pPr>
            <a:r>
              <a:rPr b="0" lang="fr" sz="1700" spc="-1" strike="noStrike">
                <a:solidFill>
                  <a:srgbClr val="000000"/>
                </a:solidFill>
                <a:latin typeface="Arial"/>
                <a:ea typeface="Arial"/>
              </a:rPr>
              <a:t>Créer </a:t>
            </a:r>
            <a:r>
              <a:rPr b="1" lang="fr" sz="1700" spc="-1" strike="noStrike">
                <a:solidFill>
                  <a:srgbClr val="000000"/>
                </a:solidFill>
                <a:latin typeface="Arial"/>
                <a:ea typeface="Arial"/>
              </a:rPr>
              <a:t>un magasin Redux</a:t>
            </a:r>
            <a:r>
              <a:rPr b="0" lang="fr" sz="1700" spc="-1" strike="noStrike">
                <a:solidFill>
                  <a:srgbClr val="000000"/>
                </a:solidFill>
                <a:latin typeface="Arial"/>
                <a:ea typeface="Arial"/>
              </a:rPr>
              <a:t> </a:t>
            </a:r>
            <a:r>
              <a:rPr b="1" lang="fr" sz="1700" spc="-1" strike="noStrike">
                <a:solidFill>
                  <a:srgbClr val="800000"/>
                </a:solidFill>
                <a:latin typeface="Arial"/>
                <a:ea typeface="Arial"/>
              </a:rPr>
              <a:t>store</a:t>
            </a:r>
            <a:r>
              <a:rPr b="0" lang="fr" sz="1700" spc="-1" strike="noStrike">
                <a:solidFill>
                  <a:srgbClr val="000000"/>
                </a:solidFill>
                <a:latin typeface="Arial"/>
                <a:ea typeface="Arial"/>
              </a:rPr>
              <a:t> qui contient l'arborescence d'état complète de votre application. Il ne devrait y avoir qu'un seul magasin dans votre application.</a:t>
            </a:r>
            <a:endParaRPr b="0" lang="en-US" sz="1700" spc="-1" strike="noStrike">
              <a:latin typeface="Arial"/>
            </a:endParaRPr>
          </a:p>
          <a:p>
            <a:pPr>
              <a:lnSpc>
                <a:spcPct val="128000"/>
              </a:lnSpc>
              <a:buNone/>
              <a:tabLst>
                <a:tab algn="l" pos="0"/>
              </a:tabLst>
            </a:pPr>
            <a:endParaRPr b="0" lang="en-US" sz="1400" spc="-1" strike="noStrike">
              <a:latin typeface="Arial"/>
            </a:endParaRPr>
          </a:p>
          <a:p>
            <a:pPr>
              <a:lnSpc>
                <a:spcPct val="128000"/>
              </a:lnSpc>
              <a:buNone/>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Google Shape;391;p46"/>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284" name="Google Shape;392;p46" descr="Picture 7"/>
          <p:cNvPicPr/>
          <p:nvPr/>
        </p:nvPicPr>
        <p:blipFill>
          <a:blip r:embed="rId1"/>
          <a:stretch/>
        </p:blipFill>
        <p:spPr>
          <a:xfrm flipH="1">
            <a:off x="7009200" y="16560"/>
            <a:ext cx="2124000" cy="1461600"/>
          </a:xfrm>
          <a:prstGeom prst="rect">
            <a:avLst/>
          </a:prstGeom>
          <a:ln w="0">
            <a:noFill/>
          </a:ln>
        </p:spPr>
      </p:pic>
      <p:sp>
        <p:nvSpPr>
          <p:cNvPr id="285" name="Google Shape;393;p46"/>
          <p:cNvSpPr/>
          <p:nvPr/>
        </p:nvSpPr>
        <p:spPr>
          <a:xfrm>
            <a:off x="1437120" y="2178720"/>
            <a:ext cx="6269760" cy="1508760"/>
          </a:xfrm>
          <a:prstGeom prst="rect">
            <a:avLst/>
          </a:prstGeom>
          <a:noFill/>
          <a:ln w="0">
            <a:noFill/>
          </a:ln>
        </p:spPr>
        <p:style>
          <a:lnRef idx="0"/>
          <a:fillRef idx="0"/>
          <a:effectRef idx="0"/>
          <a:fontRef idx="minor"/>
        </p:style>
        <p:txBody>
          <a:bodyPr lIns="34200" rIns="34200" tIns="34200" bIns="34200" anchor="ctr">
            <a:spAutoFit/>
          </a:bodyPr>
          <a:p>
            <a:pPr algn="ctr">
              <a:lnSpc>
                <a:spcPct val="91000"/>
              </a:lnSpc>
              <a:buNone/>
              <a:tabLst>
                <a:tab algn="l" pos="0"/>
              </a:tabLst>
            </a:pPr>
            <a:r>
              <a:rPr b="1" lang="fr" sz="4100" spc="-1" strike="noStrike">
                <a:solidFill>
                  <a:srgbClr val="ffffff"/>
                </a:solidFill>
                <a:latin typeface="Calibri"/>
                <a:ea typeface="Calibri"/>
              </a:rPr>
              <a:t>Avec Redux Toolkit</a:t>
            </a:r>
            <a:endParaRPr b="0" lang="en-US" sz="4100" spc="-1" strike="noStrike">
              <a:latin typeface="Arial"/>
            </a:endParaRPr>
          </a:p>
          <a:p>
            <a:pPr algn="ctr">
              <a:lnSpc>
                <a:spcPct val="91000"/>
              </a:lnSpc>
              <a:buNone/>
              <a:tabLst>
                <a:tab algn="l" pos="0"/>
              </a:tabLst>
            </a:pPr>
            <a:r>
              <a:rPr b="1" lang="fr" sz="2200" spc="-1" strike="noStrike">
                <a:solidFill>
                  <a:srgbClr val="ffffff"/>
                </a:solidFill>
                <a:latin typeface="Calibri"/>
                <a:ea typeface="Calibri"/>
              </a:rPr>
              <a:t>@reduxjs/toolkit</a:t>
            </a:r>
            <a:endParaRPr b="0" lang="en-US" sz="2200" spc="-1" strike="noStrike">
              <a:latin typeface="Arial"/>
            </a:endParaRPr>
          </a:p>
          <a:p>
            <a:pPr algn="ctr">
              <a:lnSpc>
                <a:spcPct val="91000"/>
              </a:lnSpc>
              <a:buNone/>
              <a:tabLst>
                <a:tab algn="l" pos="0"/>
              </a:tabLst>
            </a:pPr>
            <a:endParaRPr b="0" lang="en-US" sz="4100" spc="-1" strike="noStrike">
              <a:latin typeface="Arial"/>
            </a:endParaRPr>
          </a:p>
        </p:txBody>
      </p:sp>
      <p:sp>
        <p:nvSpPr>
          <p:cNvPr id="286" name="PlaceHolder 1"/>
          <p:cNvSpPr>
            <a:spLocks noGrp="1"/>
          </p:cNvSpPr>
          <p:nvPr>
            <p:ph type="sldNum" idx="27"/>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EC9358B6-27B2-455C-B270-0AA4D88295BF}" type="slidenum">
              <a:rPr b="0" lang="fr" sz="900" spc="-1" strike="noStrike">
                <a:solidFill>
                  <a:srgbClr val="888888"/>
                </a:solidFill>
                <a:latin typeface="Calibri"/>
                <a:ea typeface="Calibri"/>
              </a:rPr>
              <a:t>21</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7" name="Google Shape;399;p47" descr="Picture 2"/>
          <p:cNvPicPr/>
          <p:nvPr/>
        </p:nvPicPr>
        <p:blipFill>
          <a:blip r:embed="rId1"/>
          <a:stretch/>
        </p:blipFill>
        <p:spPr>
          <a:xfrm>
            <a:off x="-64800" y="-21240"/>
            <a:ext cx="9273240" cy="5164200"/>
          </a:xfrm>
          <a:prstGeom prst="rect">
            <a:avLst/>
          </a:prstGeom>
          <a:ln w="0">
            <a:noFill/>
          </a:ln>
        </p:spPr>
      </p:pic>
      <p:pic>
        <p:nvPicPr>
          <p:cNvPr id="288" name="Google Shape;400;p47" descr="Picture 7"/>
          <p:cNvPicPr/>
          <p:nvPr/>
        </p:nvPicPr>
        <p:blipFill>
          <a:blip r:embed="rId2"/>
          <a:stretch/>
        </p:blipFill>
        <p:spPr>
          <a:xfrm flipH="1">
            <a:off x="8143920" y="-107640"/>
            <a:ext cx="1499760" cy="1032120"/>
          </a:xfrm>
          <a:prstGeom prst="rect">
            <a:avLst/>
          </a:prstGeom>
          <a:ln w="0">
            <a:noFill/>
          </a:ln>
        </p:spPr>
      </p:pic>
      <p:pic>
        <p:nvPicPr>
          <p:cNvPr id="289" name="Google Shape;401;p47" descr=""/>
          <p:cNvPicPr/>
          <p:nvPr/>
        </p:nvPicPr>
        <p:blipFill>
          <a:blip r:embed="rId3"/>
          <a:stretch/>
        </p:blipFill>
        <p:spPr>
          <a:xfrm>
            <a:off x="0" y="107280"/>
            <a:ext cx="585000" cy="434520"/>
          </a:xfrm>
          <a:prstGeom prst="rect">
            <a:avLst/>
          </a:prstGeom>
          <a:ln w="0">
            <a:noFill/>
          </a:ln>
        </p:spPr>
      </p:pic>
      <p:sp>
        <p:nvSpPr>
          <p:cNvPr id="290" name="Google Shape;402;p47"/>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Les reducers</a:t>
            </a:r>
            <a:endParaRPr b="0" lang="en-US" sz="2700" spc="-1" strike="noStrike">
              <a:latin typeface="Arial"/>
            </a:endParaRPr>
          </a:p>
        </p:txBody>
      </p:sp>
      <p:sp>
        <p:nvSpPr>
          <p:cNvPr id="291" name="PlaceHolder 1"/>
          <p:cNvSpPr>
            <a:spLocks noGrp="1"/>
          </p:cNvSpPr>
          <p:nvPr>
            <p:ph type="sldNum" idx="28"/>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6CF3315C-5490-4B19-9DA7-F3851C01D9E6}" type="slidenum">
              <a:rPr b="0" lang="fr" sz="900" spc="-1" strike="noStrike">
                <a:solidFill>
                  <a:srgbClr val="888888"/>
                </a:solidFill>
                <a:latin typeface="Calibri"/>
                <a:ea typeface="Calibri"/>
              </a:rPr>
              <a:t>23</a:t>
            </a:fld>
            <a:endParaRPr b="0" lang="en-US" sz="900" spc="-1" strike="noStrike">
              <a:latin typeface="Times New Roman"/>
            </a:endParaRPr>
          </a:p>
        </p:txBody>
      </p:sp>
      <p:pic>
        <p:nvPicPr>
          <p:cNvPr id="292" name="Google Shape;404;p47" descr=""/>
          <p:cNvPicPr/>
          <p:nvPr/>
        </p:nvPicPr>
        <p:blipFill>
          <a:blip r:embed="rId4"/>
          <a:stretch/>
        </p:blipFill>
        <p:spPr>
          <a:xfrm>
            <a:off x="7473960" y="4712400"/>
            <a:ext cx="815400" cy="295200"/>
          </a:xfrm>
          <a:prstGeom prst="rect">
            <a:avLst/>
          </a:prstGeom>
          <a:ln w="0">
            <a:noFill/>
          </a:ln>
        </p:spPr>
      </p:pic>
      <p:sp>
        <p:nvSpPr>
          <p:cNvPr id="293" name="Google Shape;405;p47"/>
          <p:cNvSpPr/>
          <p:nvPr/>
        </p:nvSpPr>
        <p:spPr>
          <a:xfrm>
            <a:off x="4680360" y="1529280"/>
            <a:ext cx="138240" cy="238320"/>
          </a:xfrm>
          <a:prstGeom prst="rect">
            <a:avLst/>
          </a:prstGeom>
          <a:noFill/>
          <a:ln w="0">
            <a:noFill/>
          </a:ln>
        </p:spPr>
        <p:style>
          <a:lnRef idx="0"/>
          <a:fillRef idx="0"/>
          <a:effectRef idx="0"/>
          <a:fontRef idx="minor"/>
        </p:style>
      </p:sp>
      <p:pic>
        <p:nvPicPr>
          <p:cNvPr id="294" name="Google Shape;406;p47" descr=""/>
          <p:cNvPicPr/>
          <p:nvPr/>
        </p:nvPicPr>
        <p:blipFill>
          <a:blip r:embed="rId5"/>
          <a:stretch/>
        </p:blipFill>
        <p:spPr>
          <a:xfrm>
            <a:off x="248040" y="1023480"/>
            <a:ext cx="4985640" cy="3420000"/>
          </a:xfrm>
          <a:prstGeom prst="rect">
            <a:avLst/>
          </a:prstGeom>
          <a:ln w="0">
            <a:noFill/>
          </a:ln>
        </p:spPr>
      </p:pic>
      <p:sp>
        <p:nvSpPr>
          <p:cNvPr id="295" name="Google Shape;407;p47"/>
          <p:cNvSpPr/>
          <p:nvPr/>
        </p:nvSpPr>
        <p:spPr>
          <a:xfrm>
            <a:off x="5361840" y="886320"/>
            <a:ext cx="3920040" cy="3498120"/>
          </a:xfrm>
          <a:prstGeom prst="rect">
            <a:avLst/>
          </a:prstGeom>
          <a:noFill/>
          <a:ln w="0">
            <a:noFill/>
          </a:ln>
        </p:spPr>
        <p:style>
          <a:lnRef idx="0"/>
          <a:fillRef idx="0"/>
          <a:effectRef idx="0"/>
          <a:fontRef idx="minor"/>
        </p:style>
        <p:txBody>
          <a:bodyPr tIns="91440" bIns="91440" anchor="t">
            <a:spAutoFit/>
          </a:bodyPr>
          <a:p>
            <a:pPr>
              <a:lnSpc>
                <a:spcPct val="128000"/>
              </a:lnSpc>
              <a:buNone/>
              <a:tabLst>
                <a:tab algn="l" pos="0"/>
              </a:tabLst>
            </a:pPr>
            <a:r>
              <a:rPr b="0" lang="fr" sz="1700" spc="-1" strike="noStrike">
                <a:solidFill>
                  <a:srgbClr val="000000"/>
                </a:solidFill>
                <a:latin typeface="Arial"/>
                <a:ea typeface="Arial"/>
              </a:rPr>
              <a:t>Une fonction qui accepte un </a:t>
            </a:r>
            <a:r>
              <a:rPr b="1" lang="fr" sz="1700" spc="-1" strike="noStrike">
                <a:solidFill>
                  <a:srgbClr val="000000"/>
                </a:solidFill>
                <a:latin typeface="Arial"/>
                <a:ea typeface="Arial"/>
              </a:rPr>
              <a:t>état initial</a:t>
            </a:r>
            <a:r>
              <a:rPr b="0" lang="fr" sz="1700" spc="-1" strike="noStrike">
                <a:solidFill>
                  <a:srgbClr val="000000"/>
                </a:solidFill>
                <a:latin typeface="Arial"/>
                <a:ea typeface="Arial"/>
              </a:rPr>
              <a:t>, </a:t>
            </a:r>
            <a:r>
              <a:rPr b="1" lang="fr" sz="1700" spc="-1" strike="noStrike">
                <a:solidFill>
                  <a:srgbClr val="000000"/>
                </a:solidFill>
                <a:latin typeface="Arial"/>
                <a:ea typeface="Arial"/>
              </a:rPr>
              <a:t>un objet de fonctions de réducteur</a:t>
            </a:r>
            <a:r>
              <a:rPr b="0" lang="fr" sz="1700" spc="-1" strike="noStrike">
                <a:solidFill>
                  <a:srgbClr val="000000"/>
                </a:solidFill>
                <a:latin typeface="Arial"/>
                <a:ea typeface="Arial"/>
              </a:rPr>
              <a:t> et </a:t>
            </a:r>
            <a:r>
              <a:rPr b="1" lang="fr" sz="1700" spc="-1" strike="noStrike">
                <a:solidFill>
                  <a:srgbClr val="000000"/>
                </a:solidFill>
                <a:latin typeface="Arial"/>
                <a:ea typeface="Arial"/>
              </a:rPr>
              <a:t>un "nom de tranche"</a:t>
            </a:r>
            <a:r>
              <a:rPr b="0" lang="fr" sz="1700" spc="-1" strike="noStrike">
                <a:solidFill>
                  <a:srgbClr val="000000"/>
                </a:solidFill>
                <a:latin typeface="Arial"/>
                <a:ea typeface="Arial"/>
              </a:rPr>
              <a:t>.</a:t>
            </a:r>
            <a:endParaRPr b="0" lang="en-US" sz="1700" spc="-1" strike="noStrike">
              <a:latin typeface="Arial"/>
            </a:endParaRPr>
          </a:p>
          <a:p>
            <a:pPr>
              <a:lnSpc>
                <a:spcPct val="128000"/>
              </a:lnSpc>
              <a:buNone/>
              <a:tabLst>
                <a:tab algn="l" pos="0"/>
              </a:tabLst>
            </a:pPr>
            <a:r>
              <a:rPr b="0" lang="fr" sz="1700" spc="-1" strike="noStrike">
                <a:solidFill>
                  <a:srgbClr val="000000"/>
                </a:solidFill>
                <a:latin typeface="Arial"/>
                <a:ea typeface="Arial"/>
              </a:rPr>
              <a:t>Elle génère automatiquement des </a:t>
            </a:r>
            <a:r>
              <a:rPr b="1" lang="fr" sz="1700" spc="-1" strike="noStrike">
                <a:solidFill>
                  <a:srgbClr val="000000"/>
                </a:solidFill>
                <a:latin typeface="Arial"/>
                <a:ea typeface="Arial"/>
              </a:rPr>
              <a:t>créateurs d'action</a:t>
            </a:r>
            <a:r>
              <a:rPr b="0" lang="fr" sz="1700" spc="-1" strike="noStrike">
                <a:solidFill>
                  <a:srgbClr val="000000"/>
                </a:solidFill>
                <a:latin typeface="Arial"/>
                <a:ea typeface="Arial"/>
              </a:rPr>
              <a:t> et </a:t>
            </a:r>
            <a:r>
              <a:rPr b="1" lang="fr" sz="1700" spc="-1" strike="noStrike">
                <a:solidFill>
                  <a:srgbClr val="000000"/>
                </a:solidFill>
                <a:latin typeface="Arial"/>
                <a:ea typeface="Arial"/>
              </a:rPr>
              <a:t>des types d'action</a:t>
            </a:r>
            <a:r>
              <a:rPr b="0" lang="fr" sz="1700" spc="-1" strike="noStrike">
                <a:solidFill>
                  <a:srgbClr val="000000"/>
                </a:solidFill>
                <a:latin typeface="Arial"/>
                <a:ea typeface="Arial"/>
              </a:rPr>
              <a:t> qui correspondent aux réducteurs et à l'état.</a:t>
            </a:r>
            <a:endParaRPr b="0" lang="en-US" sz="1700" spc="-1" strike="noStrike">
              <a:latin typeface="Arial"/>
            </a:endParaRPr>
          </a:p>
          <a:p>
            <a:pPr marL="457200" indent="-336600">
              <a:lnSpc>
                <a:spcPct val="128000"/>
              </a:lnSpc>
              <a:buClr>
                <a:srgbClr val="000000"/>
              </a:buClr>
              <a:buFont typeface="Arial"/>
              <a:buChar char="●"/>
              <a:tabLst>
                <a:tab algn="l" pos="0"/>
              </a:tabLst>
            </a:pPr>
            <a:r>
              <a:rPr b="0" lang="fr" sz="1700" spc="-1" strike="noStrike">
                <a:solidFill>
                  <a:srgbClr val="000000"/>
                </a:solidFill>
                <a:latin typeface="Arial"/>
                <a:ea typeface="Arial"/>
              </a:rPr>
              <a:t>En interne, elle utilise </a:t>
            </a:r>
            <a:r>
              <a:rPr b="1" lang="fr" sz="1700" spc="-1" strike="noStrike">
                <a:solidFill>
                  <a:srgbClr val="000000"/>
                </a:solidFill>
                <a:latin typeface="Arial"/>
                <a:ea typeface="Arial"/>
              </a:rPr>
              <a:t>createAction</a:t>
            </a:r>
            <a:r>
              <a:rPr b="0" lang="fr" sz="1700" spc="-1" strike="noStrike">
                <a:solidFill>
                  <a:srgbClr val="000000"/>
                </a:solidFill>
                <a:latin typeface="Arial"/>
                <a:ea typeface="Arial"/>
              </a:rPr>
              <a:t> et </a:t>
            </a:r>
            <a:r>
              <a:rPr b="1" lang="fr" sz="1700" spc="-1" strike="noStrike">
                <a:solidFill>
                  <a:srgbClr val="000000"/>
                </a:solidFill>
                <a:latin typeface="Arial"/>
                <a:ea typeface="Arial"/>
              </a:rPr>
              <a:t>createReducer.</a:t>
            </a:r>
            <a:endParaRPr b="0" lang="en-US" sz="1700" spc="-1" strike="noStrike">
              <a:latin typeface="Arial"/>
            </a:endParaRPr>
          </a:p>
          <a:p>
            <a:pPr>
              <a:lnSpc>
                <a:spcPct val="128000"/>
              </a:lnSpc>
              <a:buNone/>
              <a:tabLst>
                <a:tab algn="l" pos="0"/>
              </a:tabLst>
            </a:pPr>
            <a:endParaRPr b="0" lang="en-US" sz="1700" spc="-1" strike="noStrike">
              <a:latin typeface="Arial"/>
            </a:endParaRPr>
          </a:p>
        </p:txBody>
      </p:sp>
      <p:sp>
        <p:nvSpPr>
          <p:cNvPr id="296" name="Google Shape;408;p47"/>
          <p:cNvSpPr/>
          <p:nvPr/>
        </p:nvSpPr>
        <p:spPr>
          <a:xfrm flipH="1">
            <a:off x="3897360" y="1201680"/>
            <a:ext cx="1537200" cy="44712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7" name="Google Shape;413;p48" descr="Picture 2"/>
          <p:cNvPicPr/>
          <p:nvPr/>
        </p:nvPicPr>
        <p:blipFill>
          <a:blip r:embed="rId1"/>
          <a:stretch/>
        </p:blipFill>
        <p:spPr>
          <a:xfrm>
            <a:off x="-64800" y="-21240"/>
            <a:ext cx="9273240" cy="5164200"/>
          </a:xfrm>
          <a:prstGeom prst="rect">
            <a:avLst/>
          </a:prstGeom>
          <a:ln w="0">
            <a:noFill/>
          </a:ln>
        </p:spPr>
      </p:pic>
      <p:pic>
        <p:nvPicPr>
          <p:cNvPr id="298" name="Google Shape;414;p48" descr="Picture 7"/>
          <p:cNvPicPr/>
          <p:nvPr/>
        </p:nvPicPr>
        <p:blipFill>
          <a:blip r:embed="rId2"/>
          <a:stretch/>
        </p:blipFill>
        <p:spPr>
          <a:xfrm flipH="1">
            <a:off x="8143920" y="-107640"/>
            <a:ext cx="1499760" cy="1032120"/>
          </a:xfrm>
          <a:prstGeom prst="rect">
            <a:avLst/>
          </a:prstGeom>
          <a:ln w="0">
            <a:noFill/>
          </a:ln>
        </p:spPr>
      </p:pic>
      <p:pic>
        <p:nvPicPr>
          <p:cNvPr id="299" name="Google Shape;415;p48" descr=""/>
          <p:cNvPicPr/>
          <p:nvPr/>
        </p:nvPicPr>
        <p:blipFill>
          <a:blip r:embed="rId3"/>
          <a:stretch/>
        </p:blipFill>
        <p:spPr>
          <a:xfrm>
            <a:off x="0" y="107280"/>
            <a:ext cx="585000" cy="434520"/>
          </a:xfrm>
          <a:prstGeom prst="rect">
            <a:avLst/>
          </a:prstGeom>
          <a:ln w="0">
            <a:noFill/>
          </a:ln>
        </p:spPr>
      </p:pic>
      <p:sp>
        <p:nvSpPr>
          <p:cNvPr id="300" name="Google Shape;416;p48"/>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Le store</a:t>
            </a:r>
            <a:endParaRPr b="0" lang="en-US" sz="2700" spc="-1" strike="noStrike">
              <a:latin typeface="Arial"/>
            </a:endParaRPr>
          </a:p>
        </p:txBody>
      </p:sp>
      <p:sp>
        <p:nvSpPr>
          <p:cNvPr id="301" name="PlaceHolder 1"/>
          <p:cNvSpPr>
            <a:spLocks noGrp="1"/>
          </p:cNvSpPr>
          <p:nvPr>
            <p:ph type="sldNum" idx="29"/>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9E9A4E3D-7522-474F-8FC2-54E6DF46B057}" type="slidenum">
              <a:rPr b="0" lang="fr" sz="900" spc="-1" strike="noStrike">
                <a:solidFill>
                  <a:srgbClr val="888888"/>
                </a:solidFill>
                <a:latin typeface="Calibri"/>
                <a:ea typeface="Calibri"/>
              </a:rPr>
              <a:t>24</a:t>
            </a:fld>
            <a:endParaRPr b="0" lang="en-US" sz="900" spc="-1" strike="noStrike">
              <a:latin typeface="Times New Roman"/>
            </a:endParaRPr>
          </a:p>
        </p:txBody>
      </p:sp>
      <p:pic>
        <p:nvPicPr>
          <p:cNvPr id="302" name="Google Shape;418;p48" descr=""/>
          <p:cNvPicPr/>
          <p:nvPr/>
        </p:nvPicPr>
        <p:blipFill>
          <a:blip r:embed="rId4"/>
          <a:stretch/>
        </p:blipFill>
        <p:spPr>
          <a:xfrm>
            <a:off x="7473960" y="4712400"/>
            <a:ext cx="815400" cy="295200"/>
          </a:xfrm>
          <a:prstGeom prst="rect">
            <a:avLst/>
          </a:prstGeom>
          <a:ln w="0">
            <a:noFill/>
          </a:ln>
        </p:spPr>
      </p:pic>
      <p:sp>
        <p:nvSpPr>
          <p:cNvPr id="303" name="Google Shape;419;p48"/>
          <p:cNvSpPr/>
          <p:nvPr/>
        </p:nvSpPr>
        <p:spPr>
          <a:xfrm>
            <a:off x="4680360" y="1529280"/>
            <a:ext cx="138240" cy="230400"/>
          </a:xfrm>
          <a:prstGeom prst="rect">
            <a:avLst/>
          </a:prstGeom>
          <a:noFill/>
          <a:ln w="0">
            <a:noFill/>
          </a:ln>
        </p:spPr>
        <p:style>
          <a:lnRef idx="0"/>
          <a:fillRef idx="0"/>
          <a:effectRef idx="0"/>
          <a:fontRef idx="minor"/>
        </p:style>
      </p:sp>
      <p:pic>
        <p:nvPicPr>
          <p:cNvPr id="304" name="Google Shape;420;p48" descr=""/>
          <p:cNvPicPr/>
          <p:nvPr/>
        </p:nvPicPr>
        <p:blipFill>
          <a:blip r:embed="rId5"/>
          <a:stretch/>
        </p:blipFill>
        <p:spPr>
          <a:xfrm>
            <a:off x="438120" y="1540080"/>
            <a:ext cx="8267400" cy="26474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5" name="Google Shape;425;p49" descr="Picture 2"/>
          <p:cNvPicPr/>
          <p:nvPr/>
        </p:nvPicPr>
        <p:blipFill>
          <a:blip r:embed="rId1"/>
          <a:stretch/>
        </p:blipFill>
        <p:spPr>
          <a:xfrm>
            <a:off x="-64800" y="-21240"/>
            <a:ext cx="9273240" cy="5164200"/>
          </a:xfrm>
          <a:prstGeom prst="rect">
            <a:avLst/>
          </a:prstGeom>
          <a:ln w="0">
            <a:noFill/>
          </a:ln>
        </p:spPr>
      </p:pic>
      <p:pic>
        <p:nvPicPr>
          <p:cNvPr id="306" name="Google Shape;426;p49" descr="Picture 7"/>
          <p:cNvPicPr/>
          <p:nvPr/>
        </p:nvPicPr>
        <p:blipFill>
          <a:blip r:embed="rId2"/>
          <a:stretch/>
        </p:blipFill>
        <p:spPr>
          <a:xfrm flipH="1">
            <a:off x="8143920" y="-107640"/>
            <a:ext cx="1499760" cy="1032120"/>
          </a:xfrm>
          <a:prstGeom prst="rect">
            <a:avLst/>
          </a:prstGeom>
          <a:ln w="0">
            <a:noFill/>
          </a:ln>
        </p:spPr>
      </p:pic>
      <p:pic>
        <p:nvPicPr>
          <p:cNvPr id="307" name="Google Shape;427;p49" descr=""/>
          <p:cNvPicPr/>
          <p:nvPr/>
        </p:nvPicPr>
        <p:blipFill>
          <a:blip r:embed="rId3"/>
          <a:stretch/>
        </p:blipFill>
        <p:spPr>
          <a:xfrm>
            <a:off x="0" y="107280"/>
            <a:ext cx="585000" cy="434520"/>
          </a:xfrm>
          <a:prstGeom prst="rect">
            <a:avLst/>
          </a:prstGeom>
          <a:ln w="0">
            <a:noFill/>
          </a:ln>
        </p:spPr>
      </p:pic>
      <p:sp>
        <p:nvSpPr>
          <p:cNvPr id="308" name="Google Shape;428;p49"/>
          <p:cNvSpPr/>
          <p:nvPr/>
        </p:nvSpPr>
        <p:spPr>
          <a:xfrm>
            <a:off x="428760" y="-214200"/>
            <a:ext cx="10515240" cy="993960"/>
          </a:xfrm>
          <a:prstGeom prst="rect">
            <a:avLst/>
          </a:prstGeom>
          <a:noFill/>
          <a:ln w="0">
            <a:noFill/>
          </a:ln>
        </p:spPr>
        <p:style>
          <a:lnRef idx="0"/>
          <a:fillRef idx="0"/>
          <a:effectRef idx="0"/>
          <a:fontRef idx="minor"/>
        </p:style>
      </p:sp>
      <p:sp>
        <p:nvSpPr>
          <p:cNvPr id="309" name="PlaceHolder 1"/>
          <p:cNvSpPr>
            <a:spLocks noGrp="1"/>
          </p:cNvSpPr>
          <p:nvPr>
            <p:ph type="sldNum" idx="30"/>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E78B11FE-3708-48AE-B22C-E8035A62BE0A}" type="slidenum">
              <a:rPr b="0" lang="fr" sz="900" spc="-1" strike="noStrike">
                <a:solidFill>
                  <a:srgbClr val="888888"/>
                </a:solidFill>
                <a:latin typeface="Calibri"/>
                <a:ea typeface="Calibri"/>
              </a:rPr>
              <a:t>24</a:t>
            </a:fld>
            <a:endParaRPr b="0" lang="en-US" sz="900" spc="-1" strike="noStrike">
              <a:latin typeface="Times New Roman"/>
            </a:endParaRPr>
          </a:p>
        </p:txBody>
      </p:sp>
      <p:pic>
        <p:nvPicPr>
          <p:cNvPr id="310" name="Google Shape;430;p49" descr=""/>
          <p:cNvPicPr/>
          <p:nvPr/>
        </p:nvPicPr>
        <p:blipFill>
          <a:blip r:embed="rId4"/>
          <a:stretch/>
        </p:blipFill>
        <p:spPr>
          <a:xfrm>
            <a:off x="7473960" y="4712400"/>
            <a:ext cx="815400" cy="295200"/>
          </a:xfrm>
          <a:prstGeom prst="rect">
            <a:avLst/>
          </a:prstGeom>
          <a:ln w="0">
            <a:noFill/>
          </a:ln>
        </p:spPr>
      </p:pic>
      <p:sp>
        <p:nvSpPr>
          <p:cNvPr id="311" name="Google Shape;431;p49"/>
          <p:cNvSpPr/>
          <p:nvPr/>
        </p:nvSpPr>
        <p:spPr>
          <a:xfrm>
            <a:off x="4680360" y="1529280"/>
            <a:ext cx="138240" cy="238320"/>
          </a:xfrm>
          <a:prstGeom prst="rect">
            <a:avLst/>
          </a:prstGeom>
          <a:noFill/>
          <a:ln w="0">
            <a:noFill/>
          </a:ln>
        </p:spPr>
        <p:style>
          <a:lnRef idx="0"/>
          <a:fillRef idx="0"/>
          <a:effectRef idx="0"/>
          <a:fontRef idx="minor"/>
        </p:style>
      </p:sp>
      <p:pic>
        <p:nvPicPr>
          <p:cNvPr id="312" name="Google Shape;432;p49" descr=""/>
          <p:cNvPicPr/>
          <p:nvPr/>
        </p:nvPicPr>
        <p:blipFill>
          <a:blip r:embed="rId5"/>
          <a:stretch/>
        </p:blipFill>
        <p:spPr>
          <a:xfrm>
            <a:off x="585360" y="1893960"/>
            <a:ext cx="4381200" cy="1218960"/>
          </a:xfrm>
          <a:prstGeom prst="rect">
            <a:avLst/>
          </a:prstGeom>
          <a:ln w="0">
            <a:noFill/>
          </a:ln>
        </p:spPr>
      </p:pic>
      <p:sp>
        <p:nvSpPr>
          <p:cNvPr id="313" name="Google Shape;433;p49"/>
          <p:cNvSpPr/>
          <p:nvPr/>
        </p:nvSpPr>
        <p:spPr>
          <a:xfrm>
            <a:off x="5066640" y="1273320"/>
            <a:ext cx="4017600" cy="2904120"/>
          </a:xfrm>
          <a:prstGeom prst="rect">
            <a:avLst/>
          </a:prstGeom>
          <a:noFill/>
          <a:ln w="0">
            <a:noFill/>
          </a:ln>
        </p:spPr>
        <p:style>
          <a:lnRef idx="0"/>
          <a:fillRef idx="0"/>
          <a:effectRef idx="0"/>
          <a:fontRef idx="minor"/>
        </p:style>
        <p:txBody>
          <a:bodyPr lIns="68400" rIns="68400" tIns="34200" bIns="34200" anchor="t">
            <a:spAutoFit/>
          </a:bodyPr>
          <a:p>
            <a:pPr marL="343080" indent="-272880">
              <a:lnSpc>
                <a:spcPct val="150000"/>
              </a:lnSpc>
              <a:buClr>
                <a:srgbClr val="000000"/>
              </a:buClr>
              <a:buFont typeface="Arial"/>
              <a:buChar char="●"/>
            </a:pPr>
            <a:r>
              <a:rPr b="0" lang="fr" sz="1700" spc="-1" strike="noStrike">
                <a:solidFill>
                  <a:srgbClr val="000000"/>
                </a:solidFill>
                <a:latin typeface="Arial"/>
                <a:ea typeface="Arial"/>
              </a:rPr>
              <a:t>Pour donner accès au magasin à notre application, nous devons envelopper notre application à l'intérieur du </a:t>
            </a:r>
            <a:r>
              <a:rPr b="1" lang="fr" sz="1700" spc="-1" strike="noStrike">
                <a:solidFill>
                  <a:srgbClr val="9e0000"/>
                </a:solidFill>
                <a:latin typeface="Arial"/>
                <a:ea typeface="Arial"/>
              </a:rPr>
              <a:t>&lt;Provider/&gt; </a:t>
            </a:r>
            <a:r>
              <a:rPr b="0" lang="fr" sz="1700" spc="-1" strike="noStrike">
                <a:solidFill>
                  <a:srgbClr val="000000"/>
                </a:solidFill>
                <a:latin typeface="Arial"/>
                <a:ea typeface="Arial"/>
              </a:rPr>
              <a:t>qui est importé de </a:t>
            </a:r>
            <a:r>
              <a:rPr b="1" lang="fr" sz="1700" spc="-1" strike="noStrike">
                <a:solidFill>
                  <a:srgbClr val="9e0000"/>
                </a:solidFill>
                <a:latin typeface="Arial"/>
                <a:ea typeface="Arial"/>
              </a:rPr>
              <a:t>react-redux</a:t>
            </a:r>
            <a:r>
              <a:rPr b="0" lang="fr" sz="1700" spc="-1" strike="noStrike">
                <a:solidFill>
                  <a:srgbClr val="000000"/>
                </a:solidFill>
                <a:latin typeface="Arial"/>
                <a:ea typeface="Arial"/>
              </a:rPr>
              <a:t>.</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Il prend comme </a:t>
            </a:r>
            <a:r>
              <a:rPr b="1" lang="fr" sz="1700" spc="-1" strike="noStrike">
                <a:solidFill>
                  <a:srgbClr val="000000"/>
                </a:solidFill>
                <a:latin typeface="Arial"/>
                <a:ea typeface="Arial"/>
              </a:rPr>
              <a:t>props</a:t>
            </a:r>
            <a:r>
              <a:rPr b="0" lang="fr" sz="1700" spc="-1" strike="noStrike">
                <a:solidFill>
                  <a:srgbClr val="000000"/>
                </a:solidFill>
                <a:latin typeface="Arial"/>
                <a:ea typeface="Arial"/>
              </a:rPr>
              <a:t> le store.</a:t>
            </a:r>
            <a:endParaRPr b="0" lang="en-US" sz="1700" spc="-1" strike="noStrike">
              <a:latin typeface="Arial"/>
            </a:endParaRPr>
          </a:p>
          <a:p>
            <a:pPr marL="343080">
              <a:lnSpc>
                <a:spcPct val="150000"/>
              </a:lnSpc>
              <a:spcBef>
                <a:spcPts val="901"/>
              </a:spcBef>
              <a:buNone/>
              <a:tabLst>
                <a:tab algn="l" pos="0"/>
              </a:tabLst>
            </a:pPr>
            <a:endParaRPr b="0" lang="en-US" sz="1700" spc="-1" strike="noStrike">
              <a:latin typeface="Arial"/>
            </a:endParaRPr>
          </a:p>
        </p:txBody>
      </p:sp>
      <p:sp>
        <p:nvSpPr>
          <p:cNvPr id="314" name="Google Shape;434;p49"/>
          <p:cNvSpPr/>
          <p:nvPr/>
        </p:nvSpPr>
        <p:spPr>
          <a:xfrm>
            <a:off x="428760" y="24480"/>
            <a:ext cx="2999520" cy="59400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fr" sz="2700" spc="-1" strike="noStrike">
                <a:solidFill>
                  <a:srgbClr val="000000"/>
                </a:solidFill>
                <a:latin typeface="Calibri"/>
                <a:ea typeface="Calibri"/>
              </a:rPr>
              <a:t>Mise en place</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5" name="Google Shape;439;p50" descr="Picture 2"/>
          <p:cNvPicPr/>
          <p:nvPr/>
        </p:nvPicPr>
        <p:blipFill>
          <a:blip r:embed="rId1"/>
          <a:stretch/>
        </p:blipFill>
        <p:spPr>
          <a:xfrm>
            <a:off x="-64800" y="-21240"/>
            <a:ext cx="9273240" cy="5164200"/>
          </a:xfrm>
          <a:prstGeom prst="rect">
            <a:avLst/>
          </a:prstGeom>
          <a:ln w="0">
            <a:noFill/>
          </a:ln>
        </p:spPr>
      </p:pic>
      <p:pic>
        <p:nvPicPr>
          <p:cNvPr id="316" name="Google Shape;440;p50" descr="Picture 7"/>
          <p:cNvPicPr/>
          <p:nvPr/>
        </p:nvPicPr>
        <p:blipFill>
          <a:blip r:embed="rId2"/>
          <a:stretch/>
        </p:blipFill>
        <p:spPr>
          <a:xfrm flipH="1">
            <a:off x="8143920" y="-107640"/>
            <a:ext cx="1499760" cy="1032120"/>
          </a:xfrm>
          <a:prstGeom prst="rect">
            <a:avLst/>
          </a:prstGeom>
          <a:ln w="0">
            <a:noFill/>
          </a:ln>
        </p:spPr>
      </p:pic>
      <p:pic>
        <p:nvPicPr>
          <p:cNvPr id="317" name="Google Shape;441;p50" descr=""/>
          <p:cNvPicPr/>
          <p:nvPr/>
        </p:nvPicPr>
        <p:blipFill>
          <a:blip r:embed="rId3"/>
          <a:stretch/>
        </p:blipFill>
        <p:spPr>
          <a:xfrm>
            <a:off x="0" y="107280"/>
            <a:ext cx="585000" cy="434520"/>
          </a:xfrm>
          <a:prstGeom prst="rect">
            <a:avLst/>
          </a:prstGeom>
          <a:ln w="0">
            <a:noFill/>
          </a:ln>
        </p:spPr>
      </p:pic>
      <p:sp>
        <p:nvSpPr>
          <p:cNvPr id="318" name="Google Shape;442;p50"/>
          <p:cNvSpPr/>
          <p:nvPr/>
        </p:nvSpPr>
        <p:spPr>
          <a:xfrm>
            <a:off x="428760" y="-214200"/>
            <a:ext cx="10515240" cy="993960"/>
          </a:xfrm>
          <a:prstGeom prst="rect">
            <a:avLst/>
          </a:prstGeom>
          <a:noFill/>
          <a:ln w="0">
            <a:noFill/>
          </a:ln>
        </p:spPr>
        <p:style>
          <a:lnRef idx="0"/>
          <a:fillRef idx="0"/>
          <a:effectRef idx="0"/>
          <a:fontRef idx="minor"/>
        </p:style>
      </p:sp>
      <p:sp>
        <p:nvSpPr>
          <p:cNvPr id="319" name="PlaceHolder 1"/>
          <p:cNvSpPr>
            <a:spLocks noGrp="1"/>
          </p:cNvSpPr>
          <p:nvPr>
            <p:ph type="sldNum" idx="31"/>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46BF3CF2-FEF2-4396-AA30-420C26ADDD80}" type="slidenum">
              <a:rPr b="0" lang="fr" sz="900" spc="-1" strike="noStrike">
                <a:solidFill>
                  <a:srgbClr val="888888"/>
                </a:solidFill>
                <a:latin typeface="Calibri"/>
                <a:ea typeface="Calibri"/>
              </a:rPr>
              <a:t>24</a:t>
            </a:fld>
            <a:endParaRPr b="0" lang="en-US" sz="900" spc="-1" strike="noStrike">
              <a:latin typeface="Times New Roman"/>
            </a:endParaRPr>
          </a:p>
        </p:txBody>
      </p:sp>
      <p:pic>
        <p:nvPicPr>
          <p:cNvPr id="320" name="Google Shape;444;p50" descr=""/>
          <p:cNvPicPr/>
          <p:nvPr/>
        </p:nvPicPr>
        <p:blipFill>
          <a:blip r:embed="rId4"/>
          <a:stretch/>
        </p:blipFill>
        <p:spPr>
          <a:xfrm>
            <a:off x="7473960" y="4712400"/>
            <a:ext cx="815400" cy="295200"/>
          </a:xfrm>
          <a:prstGeom prst="rect">
            <a:avLst/>
          </a:prstGeom>
          <a:ln w="0">
            <a:noFill/>
          </a:ln>
        </p:spPr>
      </p:pic>
      <p:sp>
        <p:nvSpPr>
          <p:cNvPr id="321" name="Google Shape;445;p50"/>
          <p:cNvSpPr/>
          <p:nvPr/>
        </p:nvSpPr>
        <p:spPr>
          <a:xfrm>
            <a:off x="4680360" y="1529280"/>
            <a:ext cx="138240" cy="238320"/>
          </a:xfrm>
          <a:prstGeom prst="rect">
            <a:avLst/>
          </a:prstGeom>
          <a:noFill/>
          <a:ln w="0">
            <a:noFill/>
          </a:ln>
        </p:spPr>
        <p:style>
          <a:lnRef idx="0"/>
          <a:fillRef idx="0"/>
          <a:effectRef idx="0"/>
          <a:fontRef idx="minor"/>
        </p:style>
      </p:sp>
      <p:pic>
        <p:nvPicPr>
          <p:cNvPr id="322" name="Google Shape;446;p50" descr=""/>
          <p:cNvPicPr/>
          <p:nvPr/>
        </p:nvPicPr>
        <p:blipFill>
          <a:blip r:embed="rId5"/>
          <a:stretch/>
        </p:blipFill>
        <p:spPr>
          <a:xfrm>
            <a:off x="160920" y="1767960"/>
            <a:ext cx="5922000" cy="3097080"/>
          </a:xfrm>
          <a:prstGeom prst="rect">
            <a:avLst/>
          </a:prstGeom>
          <a:ln w="0">
            <a:noFill/>
          </a:ln>
        </p:spPr>
      </p:pic>
      <p:sp>
        <p:nvSpPr>
          <p:cNvPr id="323" name="Google Shape;447;p50"/>
          <p:cNvSpPr/>
          <p:nvPr/>
        </p:nvSpPr>
        <p:spPr>
          <a:xfrm>
            <a:off x="717480" y="486360"/>
            <a:ext cx="5365440" cy="1177200"/>
          </a:xfrm>
          <a:prstGeom prst="rect">
            <a:avLst/>
          </a:prstGeom>
          <a:noFill/>
          <a:ln w="0">
            <a:noFill/>
          </a:ln>
        </p:spPr>
        <p:style>
          <a:lnRef idx="0"/>
          <a:fillRef idx="0"/>
          <a:effectRef idx="0"/>
          <a:fontRef idx="minor"/>
        </p:style>
        <p:txBody>
          <a:bodyPr tIns="91440" bIns="91440" anchor="t">
            <a:spAutoFit/>
          </a:bodyPr>
          <a:p>
            <a:pPr>
              <a:lnSpc>
                <a:spcPct val="128000"/>
              </a:lnSpc>
              <a:buNone/>
              <a:tabLst>
                <a:tab algn="l" pos="0"/>
              </a:tabLst>
            </a:pPr>
            <a:r>
              <a:rPr b="1" lang="fr" sz="1700" spc="-1" strike="noStrike">
                <a:solidFill>
                  <a:srgbClr val="9e0000"/>
                </a:solidFill>
                <a:latin typeface="Arial"/>
                <a:ea typeface="Arial"/>
              </a:rPr>
              <a:t>useSelector() :</a:t>
            </a:r>
            <a:r>
              <a:rPr b="0" lang="fr" sz="1700" spc="-1" strike="noStrike">
                <a:solidFill>
                  <a:srgbClr val="000000"/>
                </a:solidFill>
                <a:latin typeface="Arial"/>
                <a:ea typeface="Arial"/>
              </a:rPr>
              <a:t> Vous permet d'extraire des données de l'état du magasin Redux, à l'aide d'une fonction de sélection.</a:t>
            </a:r>
            <a:endParaRPr b="0" lang="en-US" sz="1700" spc="-1" strike="noStrike">
              <a:latin typeface="Arial"/>
            </a:endParaRPr>
          </a:p>
        </p:txBody>
      </p:sp>
      <p:sp>
        <p:nvSpPr>
          <p:cNvPr id="324" name="Google Shape;448;p50"/>
          <p:cNvSpPr/>
          <p:nvPr/>
        </p:nvSpPr>
        <p:spPr>
          <a:xfrm>
            <a:off x="1863360" y="1435320"/>
            <a:ext cx="1006200" cy="119952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0"/>
          <a:fillRef idx="0"/>
          <a:effectRef idx="0"/>
          <a:fontRef idx="minor"/>
        </p:style>
      </p:sp>
      <p:sp>
        <p:nvSpPr>
          <p:cNvPr id="325" name="Google Shape;449;p50"/>
          <p:cNvSpPr/>
          <p:nvPr/>
        </p:nvSpPr>
        <p:spPr>
          <a:xfrm flipH="1">
            <a:off x="3571560" y="2993400"/>
            <a:ext cx="2896920" cy="36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0"/>
          <a:fillRef idx="0"/>
          <a:effectRef idx="0"/>
          <a:fontRef idx="minor"/>
        </p:style>
      </p:sp>
      <p:sp>
        <p:nvSpPr>
          <p:cNvPr id="326" name="Google Shape;450;p50"/>
          <p:cNvSpPr/>
          <p:nvPr/>
        </p:nvSpPr>
        <p:spPr>
          <a:xfrm>
            <a:off x="6144120" y="1631160"/>
            <a:ext cx="2999520" cy="2503440"/>
          </a:xfrm>
          <a:prstGeom prst="rect">
            <a:avLst/>
          </a:prstGeom>
          <a:noFill/>
          <a:ln w="0">
            <a:noFill/>
          </a:ln>
        </p:spPr>
        <p:style>
          <a:lnRef idx="0"/>
          <a:fillRef idx="0"/>
          <a:effectRef idx="0"/>
          <a:fontRef idx="minor"/>
        </p:style>
        <p:txBody>
          <a:bodyPr tIns="91440" bIns="91440" anchor="t">
            <a:spAutoFit/>
          </a:bodyPr>
          <a:p>
            <a:pPr algn="ctr">
              <a:lnSpc>
                <a:spcPct val="128000"/>
              </a:lnSpc>
              <a:buNone/>
              <a:tabLst>
                <a:tab algn="l" pos="0"/>
              </a:tabLst>
            </a:pPr>
            <a:r>
              <a:rPr b="1" lang="fr" sz="1700" spc="-1" strike="noStrike">
                <a:solidFill>
                  <a:srgbClr val="9e0000"/>
                </a:solidFill>
                <a:latin typeface="Arial"/>
                <a:ea typeface="Arial"/>
              </a:rPr>
              <a:t>useDispatch():</a:t>
            </a:r>
            <a:r>
              <a:rPr b="0" lang="fr" sz="1700" spc="-1" strike="noStrike">
                <a:solidFill>
                  <a:srgbClr val="000000"/>
                </a:solidFill>
                <a:latin typeface="Arial"/>
                <a:ea typeface="Arial"/>
              </a:rPr>
              <a:t> Ce hook renvoie une référence à la fonction dispatch du magasin Redux. Vous pouvez l'utiliser pour dispatcher les actions nécessaires.</a:t>
            </a:r>
            <a:endParaRPr b="0" lang="en-US" sz="1700" spc="-1" strike="noStrike">
              <a:latin typeface="Arial"/>
            </a:endParaRPr>
          </a:p>
        </p:txBody>
      </p:sp>
      <p:sp>
        <p:nvSpPr>
          <p:cNvPr id="327" name="Google Shape;451;p50"/>
          <p:cNvSpPr/>
          <p:nvPr/>
        </p:nvSpPr>
        <p:spPr>
          <a:xfrm>
            <a:off x="533520" y="0"/>
            <a:ext cx="2999520" cy="59400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fr" sz="2700" spc="-1" strike="noStrike">
                <a:solidFill>
                  <a:srgbClr val="000000"/>
                </a:solidFill>
                <a:latin typeface="Calibri"/>
                <a:ea typeface="Calibri"/>
              </a:rPr>
              <a:t>Mise en place</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Google Shape;456;p51"/>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329" name="Google Shape;457;p51" descr="Picture 7"/>
          <p:cNvPicPr/>
          <p:nvPr/>
        </p:nvPicPr>
        <p:blipFill>
          <a:blip r:embed="rId1"/>
          <a:stretch/>
        </p:blipFill>
        <p:spPr>
          <a:xfrm flipH="1">
            <a:off x="7009200" y="16560"/>
            <a:ext cx="2124000" cy="1461600"/>
          </a:xfrm>
          <a:prstGeom prst="rect">
            <a:avLst/>
          </a:prstGeom>
          <a:ln w="0">
            <a:noFill/>
          </a:ln>
        </p:spPr>
      </p:pic>
      <p:sp>
        <p:nvSpPr>
          <p:cNvPr id="330" name="Google Shape;458;p51"/>
          <p:cNvSpPr/>
          <p:nvPr/>
        </p:nvSpPr>
        <p:spPr>
          <a:xfrm>
            <a:off x="1437120" y="2243160"/>
            <a:ext cx="6269400" cy="635760"/>
          </a:xfrm>
          <a:prstGeom prst="rect">
            <a:avLst/>
          </a:prstGeom>
          <a:noFill/>
          <a:ln w="0">
            <a:noFill/>
          </a:ln>
        </p:spPr>
        <p:style>
          <a:lnRef idx="0"/>
          <a:fillRef idx="0"/>
          <a:effectRef idx="0"/>
          <a:fontRef idx="minor"/>
        </p:style>
        <p:txBody>
          <a:bodyPr lIns="34200" rIns="34200" tIns="34200" bIns="34200" anchor="ctr">
            <a:spAutoFit/>
          </a:bodyPr>
          <a:p>
            <a:pPr algn="ctr">
              <a:lnSpc>
                <a:spcPct val="91000"/>
              </a:lnSpc>
              <a:buNone/>
              <a:tabLst>
                <a:tab algn="l" pos="0"/>
              </a:tabLst>
            </a:pPr>
            <a:r>
              <a:rPr b="1" lang="fr" sz="4100" spc="-1" strike="noStrike">
                <a:solidFill>
                  <a:srgbClr val="ffffff"/>
                </a:solidFill>
                <a:latin typeface="Calibri"/>
                <a:ea typeface="Calibri"/>
              </a:rPr>
              <a:t>L’architecture Redux</a:t>
            </a:r>
            <a:endParaRPr b="0" lang="en-US" sz="4100" spc="-1" strike="noStrike">
              <a:latin typeface="Arial"/>
            </a:endParaRPr>
          </a:p>
        </p:txBody>
      </p:sp>
      <p:sp>
        <p:nvSpPr>
          <p:cNvPr id="331" name="PlaceHolder 1"/>
          <p:cNvSpPr>
            <a:spLocks noGrp="1"/>
          </p:cNvSpPr>
          <p:nvPr>
            <p:ph type="sldNum" idx="32"/>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D2705B52-E58F-4692-B0E2-E8BD550BDA91}" type="slidenum">
              <a:rPr b="0" lang="fr" sz="900" spc="-1" strike="noStrike">
                <a:solidFill>
                  <a:srgbClr val="888888"/>
                </a:solidFill>
                <a:latin typeface="Calibri"/>
                <a:ea typeface="Calibri"/>
              </a:rPr>
              <a:t>24</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2" name="Google Shape;464;p52" descr="Picture 2"/>
          <p:cNvPicPr/>
          <p:nvPr/>
        </p:nvPicPr>
        <p:blipFill>
          <a:blip r:embed="rId1"/>
          <a:stretch/>
        </p:blipFill>
        <p:spPr>
          <a:xfrm>
            <a:off x="-64800" y="-21240"/>
            <a:ext cx="9273240" cy="5164200"/>
          </a:xfrm>
          <a:prstGeom prst="rect">
            <a:avLst/>
          </a:prstGeom>
          <a:ln w="0">
            <a:noFill/>
          </a:ln>
        </p:spPr>
      </p:pic>
      <p:pic>
        <p:nvPicPr>
          <p:cNvPr id="333" name="Google Shape;465;p52" descr="Picture 7"/>
          <p:cNvPicPr/>
          <p:nvPr/>
        </p:nvPicPr>
        <p:blipFill>
          <a:blip r:embed="rId2"/>
          <a:stretch/>
        </p:blipFill>
        <p:spPr>
          <a:xfrm flipH="1">
            <a:off x="8143920" y="-107640"/>
            <a:ext cx="1499760" cy="1032120"/>
          </a:xfrm>
          <a:prstGeom prst="rect">
            <a:avLst/>
          </a:prstGeom>
          <a:ln w="0">
            <a:noFill/>
          </a:ln>
        </p:spPr>
      </p:pic>
      <p:pic>
        <p:nvPicPr>
          <p:cNvPr id="334" name="Google Shape;466;p52" descr=""/>
          <p:cNvPicPr/>
          <p:nvPr/>
        </p:nvPicPr>
        <p:blipFill>
          <a:blip r:embed="rId3"/>
          <a:stretch/>
        </p:blipFill>
        <p:spPr>
          <a:xfrm>
            <a:off x="0" y="107280"/>
            <a:ext cx="585000" cy="434520"/>
          </a:xfrm>
          <a:prstGeom prst="rect">
            <a:avLst/>
          </a:prstGeom>
          <a:ln w="0">
            <a:noFill/>
          </a:ln>
        </p:spPr>
      </p:pic>
      <p:sp>
        <p:nvSpPr>
          <p:cNvPr id="335" name="Google Shape;467;p52"/>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L’architecture Redux 1/2</a:t>
            </a:r>
            <a:endParaRPr b="0" lang="en-US" sz="2700" spc="-1" strike="noStrike">
              <a:latin typeface="Arial"/>
            </a:endParaRPr>
          </a:p>
        </p:txBody>
      </p:sp>
      <p:sp>
        <p:nvSpPr>
          <p:cNvPr id="336" name="PlaceHolder 1"/>
          <p:cNvSpPr>
            <a:spLocks noGrp="1"/>
          </p:cNvSpPr>
          <p:nvPr>
            <p:ph type="sldNum" idx="33"/>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79DC6FBC-033C-4E04-812C-FB9FC750A71A}" type="slidenum">
              <a:rPr b="0" lang="fr" sz="900" spc="-1" strike="noStrike">
                <a:solidFill>
                  <a:srgbClr val="888888"/>
                </a:solidFill>
                <a:latin typeface="Calibri"/>
                <a:ea typeface="Calibri"/>
              </a:rPr>
              <a:t>28</a:t>
            </a:fld>
            <a:endParaRPr b="0" lang="en-US" sz="900" spc="-1" strike="noStrike">
              <a:latin typeface="Times New Roman"/>
            </a:endParaRPr>
          </a:p>
        </p:txBody>
      </p:sp>
      <p:sp>
        <p:nvSpPr>
          <p:cNvPr id="337" name="Google Shape;469;p52"/>
          <p:cNvSpPr/>
          <p:nvPr/>
        </p:nvSpPr>
        <p:spPr>
          <a:xfrm>
            <a:off x="4680360" y="1529280"/>
            <a:ext cx="138240" cy="230400"/>
          </a:xfrm>
          <a:prstGeom prst="rect">
            <a:avLst/>
          </a:prstGeom>
          <a:noFill/>
          <a:ln w="0">
            <a:noFill/>
          </a:ln>
        </p:spPr>
        <p:style>
          <a:lnRef idx="0"/>
          <a:fillRef idx="0"/>
          <a:effectRef idx="0"/>
          <a:fontRef idx="minor"/>
        </p:style>
      </p:sp>
      <p:sp>
        <p:nvSpPr>
          <p:cNvPr id="338" name="Google Shape;470;p52"/>
          <p:cNvSpPr/>
          <p:nvPr/>
        </p:nvSpPr>
        <p:spPr>
          <a:xfrm>
            <a:off x="0" y="1152000"/>
            <a:ext cx="3195360" cy="2789640"/>
          </a:xfrm>
          <a:prstGeom prst="rect">
            <a:avLst/>
          </a:prstGeom>
          <a:noFill/>
          <a:ln w="0">
            <a:noFill/>
          </a:ln>
        </p:spPr>
        <p:style>
          <a:lnRef idx="0"/>
          <a:fillRef idx="0"/>
          <a:effectRef idx="0"/>
          <a:fontRef idx="minor"/>
        </p:style>
        <p:txBody>
          <a:bodyPr lIns="68400" rIns="68400" tIns="34200" bIns="34200" anchor="t">
            <a:spAutoFit/>
          </a:bodyPr>
          <a:p>
            <a:pPr marL="343080" indent="-272880">
              <a:lnSpc>
                <a:spcPct val="150000"/>
              </a:lnSpc>
              <a:spcBef>
                <a:spcPts val="901"/>
              </a:spcBef>
              <a:buClr>
                <a:srgbClr val="000000"/>
              </a:buClr>
              <a:buFont typeface="Arial"/>
              <a:buChar char="●"/>
            </a:pPr>
            <a:r>
              <a:rPr b="0" lang="fr" sz="1700" spc="-1" strike="noStrike">
                <a:solidFill>
                  <a:srgbClr val="000000"/>
                </a:solidFill>
                <a:latin typeface="Arial"/>
                <a:ea typeface="Arial"/>
              </a:rPr>
              <a:t>Redux n’a pas de concept dispatcher comme Flux (il a plutôt une fonction dispatch)</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Redux n’a qu’un seul store.</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Les objets Actions seront reçus et gérés directement par le store.</a:t>
            </a:r>
            <a:endParaRPr b="0" lang="en-US" sz="1700" spc="-1" strike="noStrike">
              <a:latin typeface="Arial"/>
            </a:endParaRPr>
          </a:p>
        </p:txBody>
      </p:sp>
      <p:pic>
        <p:nvPicPr>
          <p:cNvPr id="339" name="Google Shape;471;p52" descr=""/>
          <p:cNvPicPr/>
          <p:nvPr/>
        </p:nvPicPr>
        <p:blipFill>
          <a:blip r:embed="rId4"/>
          <a:stretch/>
        </p:blipFill>
        <p:spPr>
          <a:xfrm>
            <a:off x="3195720" y="695520"/>
            <a:ext cx="5729040" cy="4378680"/>
          </a:xfrm>
          <a:prstGeom prst="rect">
            <a:avLst/>
          </a:prstGeom>
          <a:ln w="0">
            <a:noFill/>
          </a:ln>
        </p:spPr>
      </p:pic>
      <p:sp>
        <p:nvSpPr>
          <p:cNvPr id="340" name="Google Shape;472;p52"/>
          <p:cNvSpPr/>
          <p:nvPr/>
        </p:nvSpPr>
        <p:spPr>
          <a:xfrm>
            <a:off x="7643160" y="4188240"/>
            <a:ext cx="1151280" cy="434520"/>
          </a:xfrm>
          <a:prstGeom prst="rect">
            <a:avLst/>
          </a:prstGeom>
          <a:solidFill>
            <a:schemeClr val="lt1"/>
          </a:solidFill>
          <a:ln w="9525">
            <a:solidFill>
              <a:srgbClr val="ffffff"/>
            </a:solidFill>
            <a:round/>
          </a:ln>
        </p:spPr>
        <p:style>
          <a:lnRef idx="0"/>
          <a:fillRef idx="0"/>
          <a:effectRef idx="0"/>
          <a:fontRef idx="minor"/>
        </p:style>
      </p:sp>
      <p:pic>
        <p:nvPicPr>
          <p:cNvPr id="341" name="Google Shape;473;p52" descr=""/>
          <p:cNvPicPr/>
          <p:nvPr/>
        </p:nvPicPr>
        <p:blipFill>
          <a:blip r:embed="rId5"/>
          <a:stretch/>
        </p:blipFill>
        <p:spPr>
          <a:xfrm>
            <a:off x="7811280" y="4486320"/>
            <a:ext cx="815400" cy="2952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2" name="Google Shape;478;p53" descr="Picture 2"/>
          <p:cNvPicPr/>
          <p:nvPr/>
        </p:nvPicPr>
        <p:blipFill>
          <a:blip r:embed="rId1"/>
          <a:stretch/>
        </p:blipFill>
        <p:spPr>
          <a:xfrm>
            <a:off x="-64800" y="-21240"/>
            <a:ext cx="9273240" cy="5164200"/>
          </a:xfrm>
          <a:prstGeom prst="rect">
            <a:avLst/>
          </a:prstGeom>
          <a:ln w="0">
            <a:noFill/>
          </a:ln>
        </p:spPr>
      </p:pic>
      <p:pic>
        <p:nvPicPr>
          <p:cNvPr id="343" name="Google Shape;479;p53" descr="Picture 7"/>
          <p:cNvPicPr/>
          <p:nvPr/>
        </p:nvPicPr>
        <p:blipFill>
          <a:blip r:embed="rId2"/>
          <a:stretch/>
        </p:blipFill>
        <p:spPr>
          <a:xfrm flipH="1">
            <a:off x="8143920" y="-107640"/>
            <a:ext cx="1499760" cy="1032120"/>
          </a:xfrm>
          <a:prstGeom prst="rect">
            <a:avLst/>
          </a:prstGeom>
          <a:ln w="0">
            <a:noFill/>
          </a:ln>
        </p:spPr>
      </p:pic>
      <p:pic>
        <p:nvPicPr>
          <p:cNvPr id="344" name="Google Shape;480;p53" descr=""/>
          <p:cNvPicPr/>
          <p:nvPr/>
        </p:nvPicPr>
        <p:blipFill>
          <a:blip r:embed="rId3"/>
          <a:stretch/>
        </p:blipFill>
        <p:spPr>
          <a:xfrm>
            <a:off x="0" y="107280"/>
            <a:ext cx="585000" cy="434520"/>
          </a:xfrm>
          <a:prstGeom prst="rect">
            <a:avLst/>
          </a:prstGeom>
          <a:ln w="0">
            <a:noFill/>
          </a:ln>
        </p:spPr>
      </p:pic>
      <p:sp>
        <p:nvSpPr>
          <p:cNvPr id="345" name="Google Shape;481;p53"/>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L’architecture Redux 2/2</a:t>
            </a:r>
            <a:endParaRPr b="0" lang="en-US" sz="2700" spc="-1" strike="noStrike">
              <a:latin typeface="Arial"/>
            </a:endParaRPr>
          </a:p>
        </p:txBody>
      </p:sp>
      <p:sp>
        <p:nvSpPr>
          <p:cNvPr id="346" name="PlaceHolder 1"/>
          <p:cNvSpPr>
            <a:spLocks noGrp="1"/>
          </p:cNvSpPr>
          <p:nvPr>
            <p:ph type="sldNum" idx="34"/>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8395435E-57CF-4E1B-B05A-1F7700DB4B80}" type="slidenum">
              <a:rPr b="0" lang="fr" sz="900" spc="-1" strike="noStrike">
                <a:solidFill>
                  <a:srgbClr val="888888"/>
                </a:solidFill>
                <a:latin typeface="Calibri"/>
                <a:ea typeface="Calibri"/>
              </a:rPr>
              <a:t>29</a:t>
            </a:fld>
            <a:endParaRPr b="0" lang="en-US" sz="900" spc="-1" strike="noStrike">
              <a:latin typeface="Times New Roman"/>
            </a:endParaRPr>
          </a:p>
        </p:txBody>
      </p:sp>
      <p:pic>
        <p:nvPicPr>
          <p:cNvPr id="347" name="Google Shape;483;p53" descr=""/>
          <p:cNvPicPr/>
          <p:nvPr/>
        </p:nvPicPr>
        <p:blipFill>
          <a:blip r:embed="rId4"/>
          <a:stretch/>
        </p:blipFill>
        <p:spPr>
          <a:xfrm>
            <a:off x="7473960" y="4712400"/>
            <a:ext cx="815400" cy="295200"/>
          </a:xfrm>
          <a:prstGeom prst="rect">
            <a:avLst/>
          </a:prstGeom>
          <a:ln w="0">
            <a:noFill/>
          </a:ln>
        </p:spPr>
      </p:pic>
      <p:sp>
        <p:nvSpPr>
          <p:cNvPr id="348" name="Google Shape;484;p53"/>
          <p:cNvSpPr/>
          <p:nvPr/>
        </p:nvSpPr>
        <p:spPr>
          <a:xfrm>
            <a:off x="4680360" y="1529280"/>
            <a:ext cx="138240" cy="230400"/>
          </a:xfrm>
          <a:prstGeom prst="rect">
            <a:avLst/>
          </a:prstGeom>
          <a:noFill/>
          <a:ln w="0">
            <a:noFill/>
          </a:ln>
        </p:spPr>
        <p:style>
          <a:lnRef idx="0"/>
          <a:fillRef idx="0"/>
          <a:effectRef idx="0"/>
          <a:fontRef idx="minor"/>
        </p:style>
      </p:sp>
      <p:sp>
        <p:nvSpPr>
          <p:cNvPr id="349" name="Google Shape;485;p53"/>
          <p:cNvSpPr/>
          <p:nvPr/>
        </p:nvSpPr>
        <p:spPr>
          <a:xfrm>
            <a:off x="585360" y="780120"/>
            <a:ext cx="8382960" cy="3584520"/>
          </a:xfrm>
          <a:prstGeom prst="rect">
            <a:avLst/>
          </a:prstGeom>
          <a:noFill/>
          <a:ln w="0">
            <a:noFill/>
          </a:ln>
        </p:spPr>
        <p:style>
          <a:lnRef idx="0"/>
          <a:fillRef idx="0"/>
          <a:effectRef idx="0"/>
          <a:fontRef idx="minor"/>
        </p:style>
        <p:txBody>
          <a:bodyPr lIns="68400" rIns="68400" tIns="34200" bIns="34200" anchor="t">
            <a:spAutoFit/>
          </a:bodyPr>
          <a:p>
            <a:pPr marL="343080" indent="-254160">
              <a:lnSpc>
                <a:spcPct val="150000"/>
              </a:lnSpc>
              <a:spcBef>
                <a:spcPts val="901"/>
              </a:spcBef>
              <a:buClr>
                <a:srgbClr val="000000"/>
              </a:buClr>
              <a:buFont typeface="Arial"/>
              <a:buChar char="●"/>
            </a:pPr>
            <a:r>
              <a:rPr b="1" lang="fr" sz="1400" spc="-1" strike="noStrike">
                <a:solidFill>
                  <a:srgbClr val="000000"/>
                </a:solidFill>
                <a:latin typeface="Arial"/>
                <a:ea typeface="Arial"/>
              </a:rPr>
              <a:t>VIEW PROVIDER</a:t>
            </a:r>
            <a:r>
              <a:rPr b="0" lang="fr" sz="1400" spc="-1" strike="noStrike">
                <a:solidFill>
                  <a:srgbClr val="000000"/>
                </a:solidFill>
                <a:latin typeface="Arial"/>
                <a:ea typeface="Arial"/>
              </a:rPr>
              <a:t>: Représente une application coté client qui peut être React ou Angular ou n’importe quelle application JavaScript</a:t>
            </a:r>
            <a:endParaRPr b="0" lang="en-US" sz="1400" spc="-1" strike="noStrike">
              <a:latin typeface="Arial"/>
            </a:endParaRPr>
          </a:p>
          <a:p>
            <a:pPr marL="343080" indent="-254160">
              <a:lnSpc>
                <a:spcPct val="150000"/>
              </a:lnSpc>
              <a:buClr>
                <a:srgbClr val="000000"/>
              </a:buClr>
              <a:buFont typeface="Arial"/>
              <a:buChar char="●"/>
            </a:pPr>
            <a:r>
              <a:rPr b="1" lang="fr" sz="1400" spc="-1" strike="noStrike">
                <a:solidFill>
                  <a:srgbClr val="000000"/>
                </a:solidFill>
                <a:latin typeface="Arial"/>
                <a:ea typeface="Arial"/>
              </a:rPr>
              <a:t>ACTION</a:t>
            </a:r>
            <a:r>
              <a:rPr b="0" lang="fr" sz="1400" spc="-1" strike="noStrike">
                <a:solidFill>
                  <a:srgbClr val="000000"/>
                </a:solidFill>
                <a:latin typeface="Arial"/>
                <a:ea typeface="Arial"/>
              </a:rPr>
              <a:t>: un objet pur créé pour stocker les informations relatives à l'événement d'un utilisateur (click sur un bouton, click sur une interface, drag and drop ...). Il inclut les informations telles que: le type d'action, l'heure de l'événement, l'emplacement de l'événement, ses coordonnées et quel est le state qu'il vise à modifier.</a:t>
            </a:r>
            <a:endParaRPr b="0" lang="en-US" sz="1400" spc="-1" strike="noStrike">
              <a:latin typeface="Arial"/>
            </a:endParaRPr>
          </a:p>
          <a:p>
            <a:pPr marL="343080" indent="-254160">
              <a:lnSpc>
                <a:spcPct val="150000"/>
              </a:lnSpc>
              <a:buClr>
                <a:srgbClr val="000000"/>
              </a:buClr>
              <a:buFont typeface="Arial"/>
              <a:buChar char="●"/>
            </a:pPr>
            <a:r>
              <a:rPr b="1" lang="fr" sz="1400" spc="-1" strike="noStrike">
                <a:solidFill>
                  <a:srgbClr val="000000"/>
                </a:solidFill>
                <a:latin typeface="Arial"/>
                <a:ea typeface="Arial"/>
              </a:rPr>
              <a:t>STORE</a:t>
            </a:r>
            <a:r>
              <a:rPr b="0" lang="fr" sz="1400" spc="-1" strike="noStrike">
                <a:solidFill>
                  <a:srgbClr val="000000"/>
                </a:solidFill>
                <a:latin typeface="Arial"/>
                <a:ea typeface="Arial"/>
              </a:rPr>
              <a:t>: Gère l'état de l'application et contient une fonction dispatch (action) qui distribue les actions pour chaque état.</a:t>
            </a:r>
            <a:endParaRPr b="0" lang="en-US" sz="1400" spc="-1" strike="noStrike">
              <a:latin typeface="Arial"/>
            </a:endParaRPr>
          </a:p>
          <a:p>
            <a:pPr marL="343080" indent="-254160">
              <a:lnSpc>
                <a:spcPct val="150000"/>
              </a:lnSpc>
              <a:buClr>
                <a:srgbClr val="000000"/>
              </a:buClr>
              <a:buFont typeface="Arial"/>
              <a:buChar char="●"/>
            </a:pPr>
            <a:r>
              <a:rPr b="1" lang="fr" sz="1400" spc="-1" strike="noStrike">
                <a:solidFill>
                  <a:srgbClr val="000000"/>
                </a:solidFill>
                <a:latin typeface="Arial"/>
                <a:ea typeface="Arial"/>
              </a:rPr>
              <a:t>MIDDLEWARE</a:t>
            </a:r>
            <a:r>
              <a:rPr b="0" lang="fr" sz="1400" spc="-1" strike="noStrike">
                <a:solidFill>
                  <a:srgbClr val="000000"/>
                </a:solidFill>
                <a:latin typeface="Arial"/>
                <a:ea typeface="Arial"/>
              </a:rPr>
              <a:t>: (Logiciel intermédiaire) Fournit un moyen d'interagir avec les objets Action envoyés au </a:t>
            </a:r>
            <a:r>
              <a:rPr b="1" lang="fr" sz="1400" spc="-1" strike="noStrike">
                <a:solidFill>
                  <a:srgbClr val="000000"/>
                </a:solidFill>
                <a:latin typeface="Arial"/>
                <a:ea typeface="Arial"/>
              </a:rPr>
              <a:t>STORE </a:t>
            </a:r>
            <a:r>
              <a:rPr b="0" lang="fr" sz="1400" spc="-1" strike="noStrike">
                <a:solidFill>
                  <a:srgbClr val="000000"/>
                </a:solidFill>
                <a:latin typeface="Arial"/>
                <a:ea typeface="Arial"/>
              </a:rPr>
              <a:t>avant leur envoi au </a:t>
            </a:r>
            <a:r>
              <a:rPr b="1" lang="fr" sz="1400" spc="-1" strike="noStrike">
                <a:solidFill>
                  <a:srgbClr val="000000"/>
                </a:solidFill>
                <a:latin typeface="Arial"/>
                <a:ea typeface="Arial"/>
              </a:rPr>
              <a:t>REDUCER</a:t>
            </a:r>
            <a:endParaRPr b="0" lang="en-US" sz="1400" spc="-1" strike="noStrike">
              <a:latin typeface="Arial"/>
            </a:endParaRPr>
          </a:p>
          <a:p>
            <a:pPr marL="343080" indent="-254160">
              <a:lnSpc>
                <a:spcPct val="150000"/>
              </a:lnSpc>
              <a:buClr>
                <a:srgbClr val="000000"/>
              </a:buClr>
              <a:buFont typeface="Arial"/>
              <a:buChar char="●"/>
            </a:pPr>
            <a:r>
              <a:rPr b="1" lang="fr" sz="1400" spc="-1" strike="noStrike">
                <a:solidFill>
                  <a:srgbClr val="000000"/>
                </a:solidFill>
                <a:latin typeface="Arial"/>
                <a:ea typeface="Arial"/>
              </a:rPr>
              <a:t>REDUCER: </a:t>
            </a:r>
            <a:r>
              <a:rPr b="0" lang="fr" sz="1400" spc="-1" strike="noStrike">
                <a:solidFill>
                  <a:srgbClr val="000000"/>
                </a:solidFill>
                <a:latin typeface="Arial"/>
                <a:ea typeface="Arial"/>
              </a:rPr>
              <a:t>(Modificateur) Une fonction pure pour renvoyer un nouvel état à partir de l'état initial.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Google Shape;138;p27"/>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111" name="Google Shape;139;p27" descr="Picture 7"/>
          <p:cNvPicPr/>
          <p:nvPr/>
        </p:nvPicPr>
        <p:blipFill>
          <a:blip r:embed="rId1"/>
          <a:stretch/>
        </p:blipFill>
        <p:spPr>
          <a:xfrm flipH="1">
            <a:off x="7009200" y="16560"/>
            <a:ext cx="2124000" cy="1461600"/>
          </a:xfrm>
          <a:prstGeom prst="rect">
            <a:avLst/>
          </a:prstGeom>
          <a:ln w="0">
            <a:noFill/>
          </a:ln>
        </p:spPr>
      </p:pic>
      <p:sp>
        <p:nvSpPr>
          <p:cNvPr id="112" name="Google Shape;140;p27"/>
          <p:cNvSpPr/>
          <p:nvPr/>
        </p:nvSpPr>
        <p:spPr>
          <a:xfrm>
            <a:off x="2399400" y="1723320"/>
            <a:ext cx="4345200" cy="1316880"/>
          </a:xfrm>
          <a:prstGeom prst="rect">
            <a:avLst/>
          </a:prstGeom>
          <a:noFill/>
          <a:ln w="0">
            <a:noFill/>
          </a:ln>
        </p:spPr>
        <p:style>
          <a:lnRef idx="0"/>
          <a:fillRef idx="0"/>
          <a:effectRef idx="0"/>
          <a:fontRef idx="minor"/>
        </p:style>
        <p:txBody>
          <a:bodyPr lIns="34200" rIns="34200" tIns="34200" bIns="34200" anchor="ctr">
            <a:spAutoFit/>
          </a:bodyPr>
          <a:p>
            <a:pPr>
              <a:lnSpc>
                <a:spcPct val="100000"/>
              </a:lnSpc>
              <a:buNone/>
              <a:tabLst>
                <a:tab algn="l" pos="0"/>
              </a:tabLst>
            </a:pPr>
            <a:r>
              <a:rPr b="1" lang="fr" sz="4100" spc="-1" strike="noStrike">
                <a:solidFill>
                  <a:srgbClr val="ffffff"/>
                </a:solidFill>
                <a:latin typeface="Calibri"/>
                <a:ea typeface="Calibri"/>
              </a:rPr>
              <a:t>Problématique</a:t>
            </a:r>
            <a:endParaRPr b="0" lang="en-US" sz="4100" spc="-1" strike="noStrike">
              <a:latin typeface="Arial"/>
            </a:endParaRPr>
          </a:p>
        </p:txBody>
      </p:sp>
      <p:sp>
        <p:nvSpPr>
          <p:cNvPr id="113" name="PlaceHolder 1"/>
          <p:cNvSpPr>
            <a:spLocks noGrp="1"/>
          </p:cNvSpPr>
          <p:nvPr>
            <p:ph type="sldNum" idx="8"/>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5BE613BD-CF83-4976-8A9F-E8E468BF343E}" type="slidenum">
              <a:rPr b="0" lang="fr" sz="900" spc="-1" strike="noStrike">
                <a:solidFill>
                  <a:srgbClr val="888888"/>
                </a:solidFill>
                <a:latin typeface="Calibri"/>
                <a:ea typeface="Calibri"/>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Google Shape;490;p54"/>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351" name="Google Shape;491;p54" descr="Picture 7"/>
          <p:cNvPicPr/>
          <p:nvPr/>
        </p:nvPicPr>
        <p:blipFill>
          <a:blip r:embed="rId1"/>
          <a:stretch/>
        </p:blipFill>
        <p:spPr>
          <a:xfrm flipH="1">
            <a:off x="7009200" y="16560"/>
            <a:ext cx="2124000" cy="1461600"/>
          </a:xfrm>
          <a:prstGeom prst="rect">
            <a:avLst/>
          </a:prstGeom>
          <a:ln w="0">
            <a:noFill/>
          </a:ln>
        </p:spPr>
      </p:pic>
      <p:sp>
        <p:nvSpPr>
          <p:cNvPr id="352" name="Google Shape;492;p54"/>
          <p:cNvSpPr/>
          <p:nvPr/>
        </p:nvSpPr>
        <p:spPr>
          <a:xfrm>
            <a:off x="1437120" y="1959120"/>
            <a:ext cx="6269400" cy="1203840"/>
          </a:xfrm>
          <a:prstGeom prst="rect">
            <a:avLst/>
          </a:prstGeom>
          <a:noFill/>
          <a:ln w="0">
            <a:noFill/>
          </a:ln>
        </p:spPr>
        <p:style>
          <a:lnRef idx="0"/>
          <a:fillRef idx="0"/>
          <a:effectRef idx="0"/>
          <a:fontRef idx="minor"/>
        </p:style>
        <p:txBody>
          <a:bodyPr lIns="34200" rIns="34200" tIns="34200" bIns="34200" anchor="ctr">
            <a:spAutoFit/>
          </a:bodyPr>
          <a:p>
            <a:pPr algn="ctr">
              <a:lnSpc>
                <a:spcPct val="91000"/>
              </a:lnSpc>
              <a:buNone/>
              <a:tabLst>
                <a:tab algn="l" pos="0"/>
              </a:tabLst>
            </a:pPr>
            <a:r>
              <a:rPr b="1" lang="fr" sz="4100" spc="-1" strike="noStrike">
                <a:solidFill>
                  <a:srgbClr val="ffffff"/>
                </a:solidFill>
                <a:latin typeface="Calibri"/>
                <a:ea typeface="Calibri"/>
              </a:rPr>
              <a:t>Exemples d’utilisation Redux</a:t>
            </a:r>
            <a:endParaRPr b="0" lang="en-US" sz="4100" spc="-1" strike="noStrike">
              <a:latin typeface="Arial"/>
            </a:endParaRPr>
          </a:p>
        </p:txBody>
      </p:sp>
      <p:sp>
        <p:nvSpPr>
          <p:cNvPr id="353" name="PlaceHolder 1"/>
          <p:cNvSpPr>
            <a:spLocks noGrp="1"/>
          </p:cNvSpPr>
          <p:nvPr>
            <p:ph type="sldNum" idx="35"/>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6E9778E0-1B2E-40FC-9B2B-0F5A5E843A4F}" type="slidenum">
              <a:rPr b="0" lang="fr" sz="900" spc="-1" strike="noStrike">
                <a:solidFill>
                  <a:srgbClr val="888888"/>
                </a:solidFill>
                <a:latin typeface="Calibri"/>
                <a:ea typeface="Calibri"/>
              </a:rPr>
              <a:t>29</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4" name="Google Shape;498;p55" descr="Picture 2"/>
          <p:cNvPicPr/>
          <p:nvPr/>
        </p:nvPicPr>
        <p:blipFill>
          <a:blip r:embed="rId1"/>
          <a:stretch/>
        </p:blipFill>
        <p:spPr>
          <a:xfrm>
            <a:off x="-64800" y="-21240"/>
            <a:ext cx="9273240" cy="5164200"/>
          </a:xfrm>
          <a:prstGeom prst="rect">
            <a:avLst/>
          </a:prstGeom>
          <a:ln w="0">
            <a:noFill/>
          </a:ln>
        </p:spPr>
      </p:pic>
      <p:pic>
        <p:nvPicPr>
          <p:cNvPr id="355" name="Google Shape;499;p55" descr="Picture 7"/>
          <p:cNvPicPr/>
          <p:nvPr/>
        </p:nvPicPr>
        <p:blipFill>
          <a:blip r:embed="rId2"/>
          <a:stretch/>
        </p:blipFill>
        <p:spPr>
          <a:xfrm flipH="1">
            <a:off x="8143920" y="-107640"/>
            <a:ext cx="1499760" cy="1032120"/>
          </a:xfrm>
          <a:prstGeom prst="rect">
            <a:avLst/>
          </a:prstGeom>
          <a:ln w="0">
            <a:noFill/>
          </a:ln>
        </p:spPr>
      </p:pic>
      <p:pic>
        <p:nvPicPr>
          <p:cNvPr id="356" name="Google Shape;500;p55" descr=""/>
          <p:cNvPicPr/>
          <p:nvPr/>
        </p:nvPicPr>
        <p:blipFill>
          <a:blip r:embed="rId3"/>
          <a:stretch/>
        </p:blipFill>
        <p:spPr>
          <a:xfrm>
            <a:off x="0" y="107280"/>
            <a:ext cx="585000" cy="434520"/>
          </a:xfrm>
          <a:prstGeom prst="rect">
            <a:avLst/>
          </a:prstGeom>
          <a:ln w="0">
            <a:noFill/>
          </a:ln>
        </p:spPr>
      </p:pic>
      <p:sp>
        <p:nvSpPr>
          <p:cNvPr id="357" name="Google Shape;501;p55"/>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Exemple  : Compteur</a:t>
            </a:r>
            <a:endParaRPr b="0" lang="en-US" sz="2700" spc="-1" strike="noStrike">
              <a:latin typeface="Arial"/>
            </a:endParaRPr>
          </a:p>
        </p:txBody>
      </p:sp>
      <p:sp>
        <p:nvSpPr>
          <p:cNvPr id="358" name="PlaceHolder 1"/>
          <p:cNvSpPr>
            <a:spLocks noGrp="1"/>
          </p:cNvSpPr>
          <p:nvPr>
            <p:ph type="sldNum" idx="36"/>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3ECBCEC4-C2AC-4533-B352-4BC3FA7B0C40}" type="slidenum">
              <a:rPr b="0" lang="fr" sz="900" spc="-1" strike="noStrike">
                <a:solidFill>
                  <a:srgbClr val="888888"/>
                </a:solidFill>
                <a:latin typeface="Calibri"/>
                <a:ea typeface="Calibri"/>
              </a:rPr>
              <a:t>31</a:t>
            </a:fld>
            <a:endParaRPr b="0" lang="en-US" sz="900" spc="-1" strike="noStrike">
              <a:latin typeface="Times New Roman"/>
            </a:endParaRPr>
          </a:p>
        </p:txBody>
      </p:sp>
      <p:pic>
        <p:nvPicPr>
          <p:cNvPr id="359" name="Google Shape;503;p55" descr=""/>
          <p:cNvPicPr/>
          <p:nvPr/>
        </p:nvPicPr>
        <p:blipFill>
          <a:blip r:embed="rId4"/>
          <a:stretch/>
        </p:blipFill>
        <p:spPr>
          <a:xfrm>
            <a:off x="7473960" y="4712400"/>
            <a:ext cx="815400" cy="295200"/>
          </a:xfrm>
          <a:prstGeom prst="rect">
            <a:avLst/>
          </a:prstGeom>
          <a:ln w="0">
            <a:noFill/>
          </a:ln>
        </p:spPr>
      </p:pic>
      <p:sp>
        <p:nvSpPr>
          <p:cNvPr id="360" name="Google Shape;504;p55"/>
          <p:cNvSpPr/>
          <p:nvPr/>
        </p:nvSpPr>
        <p:spPr>
          <a:xfrm>
            <a:off x="4680360" y="1529280"/>
            <a:ext cx="138240" cy="230400"/>
          </a:xfrm>
          <a:prstGeom prst="rect">
            <a:avLst/>
          </a:prstGeom>
          <a:noFill/>
          <a:ln w="0">
            <a:noFill/>
          </a:ln>
        </p:spPr>
        <p:style>
          <a:lnRef idx="0"/>
          <a:fillRef idx="0"/>
          <a:effectRef idx="0"/>
          <a:fontRef idx="minor"/>
        </p:style>
      </p:sp>
      <p:pic>
        <p:nvPicPr>
          <p:cNvPr id="361" name="Google Shape;505;p55" descr=""/>
          <p:cNvPicPr/>
          <p:nvPr/>
        </p:nvPicPr>
        <p:blipFill>
          <a:blip r:embed="rId5"/>
          <a:srcRect l="0" t="0" r="-27956" b="0"/>
          <a:stretch/>
        </p:blipFill>
        <p:spPr>
          <a:xfrm>
            <a:off x="2512440" y="541800"/>
            <a:ext cx="5725440" cy="46011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2" name="Google Shape;510;p56" descr="Picture 2"/>
          <p:cNvPicPr/>
          <p:nvPr/>
        </p:nvPicPr>
        <p:blipFill>
          <a:blip r:embed="rId1"/>
          <a:stretch/>
        </p:blipFill>
        <p:spPr>
          <a:xfrm>
            <a:off x="-2880" y="-21240"/>
            <a:ext cx="9489240" cy="5164200"/>
          </a:xfrm>
          <a:prstGeom prst="rect">
            <a:avLst/>
          </a:prstGeom>
          <a:ln w="0">
            <a:noFill/>
          </a:ln>
        </p:spPr>
      </p:pic>
      <p:pic>
        <p:nvPicPr>
          <p:cNvPr id="363" name="Google Shape;511;p56" descr="Image 10"/>
          <p:cNvPicPr/>
          <p:nvPr/>
        </p:nvPicPr>
        <p:blipFill>
          <a:blip r:embed="rId2"/>
          <a:stretch/>
        </p:blipFill>
        <p:spPr>
          <a:xfrm>
            <a:off x="1583280" y="2361600"/>
            <a:ext cx="438480" cy="434520"/>
          </a:xfrm>
          <a:prstGeom prst="rect">
            <a:avLst/>
          </a:prstGeom>
          <a:ln w="0">
            <a:noFill/>
          </a:ln>
        </p:spPr>
      </p:pic>
      <p:sp>
        <p:nvSpPr>
          <p:cNvPr id="364" name="Google Shape;512;p56"/>
          <p:cNvSpPr/>
          <p:nvPr/>
        </p:nvSpPr>
        <p:spPr>
          <a:xfrm>
            <a:off x="2214720" y="2300760"/>
            <a:ext cx="6928920" cy="519840"/>
          </a:xfrm>
          <a:prstGeom prst="rect">
            <a:avLst/>
          </a:prstGeom>
          <a:noFill/>
          <a:ln w="0">
            <a:noFill/>
          </a:ln>
        </p:spPr>
        <p:style>
          <a:lnRef idx="0"/>
          <a:fillRef idx="0"/>
          <a:effectRef idx="0"/>
          <a:fontRef idx="minor"/>
        </p:style>
        <p:txBody>
          <a:bodyPr lIns="34200" rIns="34200" tIns="34200" bIns="34200" anchor="ctr">
            <a:spAutoFit/>
          </a:bodyPr>
          <a:p>
            <a:pPr>
              <a:lnSpc>
                <a:spcPct val="90000"/>
              </a:lnSpc>
              <a:buNone/>
              <a:tabLst>
                <a:tab algn="l" pos="0"/>
              </a:tabLst>
            </a:pPr>
            <a:r>
              <a:rPr b="1" lang="fr" sz="3300" spc="-1" strike="noStrike">
                <a:solidFill>
                  <a:srgbClr val="000000"/>
                </a:solidFill>
                <a:latin typeface="Calibri"/>
                <a:ea typeface="Calibri"/>
              </a:rPr>
              <a:t>Merci de votre attention</a:t>
            </a:r>
            <a:endParaRPr b="0" lang="en-US" sz="3300" spc="-1" strike="noStrike">
              <a:latin typeface="Arial"/>
            </a:endParaRPr>
          </a:p>
        </p:txBody>
      </p:sp>
      <p:sp>
        <p:nvSpPr>
          <p:cNvPr id="365" name="PlaceHolder 1"/>
          <p:cNvSpPr>
            <a:spLocks noGrp="1"/>
          </p:cNvSpPr>
          <p:nvPr>
            <p:ph type="sldNum" idx="37"/>
          </p:nvPr>
        </p:nvSpPr>
        <p:spPr>
          <a:xfrm>
            <a:off x="8317440" y="337824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37916638-49F0-450D-8540-28D9C3E148E0}" type="slidenum">
              <a:rPr b="0" lang="fr" sz="900" spc="-1" strike="noStrike">
                <a:solidFill>
                  <a:srgbClr val="888888"/>
                </a:solidFill>
                <a:latin typeface="Calibri"/>
                <a:ea typeface="Calibri"/>
              </a:rPr>
              <a:t>31</a:t>
            </a:fld>
            <a:endParaRPr b="0" lang="en-US" sz="900" spc="-1" strike="noStrike">
              <a:latin typeface="Times New Roman"/>
            </a:endParaRPr>
          </a:p>
        </p:txBody>
      </p:sp>
      <p:pic>
        <p:nvPicPr>
          <p:cNvPr id="366" name="Google Shape;514;p56" descr="Picture 3"/>
          <p:cNvPicPr/>
          <p:nvPr/>
        </p:nvPicPr>
        <p:blipFill>
          <a:blip r:embed="rId3"/>
          <a:stretch/>
        </p:blipFill>
        <p:spPr>
          <a:xfrm flipH="1">
            <a:off x="6419520" y="-31320"/>
            <a:ext cx="2983680" cy="1757880"/>
          </a:xfrm>
          <a:prstGeom prst="rect">
            <a:avLst/>
          </a:prstGeom>
          <a:ln w="0">
            <a:noFill/>
          </a:ln>
        </p:spPr>
      </p:pic>
      <p:pic>
        <p:nvPicPr>
          <p:cNvPr id="367" name="Google Shape;515;p56" descr=""/>
          <p:cNvPicPr/>
          <p:nvPr/>
        </p:nvPicPr>
        <p:blipFill>
          <a:blip r:embed="rId4"/>
          <a:stretch/>
        </p:blipFill>
        <p:spPr>
          <a:xfrm>
            <a:off x="7473960" y="4712400"/>
            <a:ext cx="815400" cy="295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Google Shape;146;p28" descr="Picture 2"/>
          <p:cNvPicPr/>
          <p:nvPr/>
        </p:nvPicPr>
        <p:blipFill>
          <a:blip r:embed="rId1"/>
          <a:stretch/>
        </p:blipFill>
        <p:spPr>
          <a:xfrm>
            <a:off x="-64800" y="-21240"/>
            <a:ext cx="9273240" cy="5164200"/>
          </a:xfrm>
          <a:prstGeom prst="rect">
            <a:avLst/>
          </a:prstGeom>
          <a:ln w="0">
            <a:noFill/>
          </a:ln>
        </p:spPr>
      </p:pic>
      <p:pic>
        <p:nvPicPr>
          <p:cNvPr id="115" name="Google Shape;147;p28" descr="Picture 7"/>
          <p:cNvPicPr/>
          <p:nvPr/>
        </p:nvPicPr>
        <p:blipFill>
          <a:blip r:embed="rId2"/>
          <a:stretch/>
        </p:blipFill>
        <p:spPr>
          <a:xfrm flipH="1">
            <a:off x="8143920" y="-107640"/>
            <a:ext cx="1499760" cy="1032120"/>
          </a:xfrm>
          <a:prstGeom prst="rect">
            <a:avLst/>
          </a:prstGeom>
          <a:ln w="0">
            <a:noFill/>
          </a:ln>
        </p:spPr>
      </p:pic>
      <p:pic>
        <p:nvPicPr>
          <p:cNvPr id="116" name="Google Shape;148;p28" descr=""/>
          <p:cNvPicPr/>
          <p:nvPr/>
        </p:nvPicPr>
        <p:blipFill>
          <a:blip r:embed="rId3"/>
          <a:stretch/>
        </p:blipFill>
        <p:spPr>
          <a:xfrm>
            <a:off x="0" y="107280"/>
            <a:ext cx="585000" cy="434520"/>
          </a:xfrm>
          <a:prstGeom prst="rect">
            <a:avLst/>
          </a:prstGeom>
          <a:ln w="0">
            <a:noFill/>
          </a:ln>
        </p:spPr>
      </p:pic>
      <p:sp>
        <p:nvSpPr>
          <p:cNvPr id="117" name="Google Shape;149;p28"/>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Problématique </a:t>
            </a:r>
            <a:endParaRPr b="0" lang="en-US" sz="2700" spc="-1" strike="noStrike">
              <a:latin typeface="Arial"/>
            </a:endParaRPr>
          </a:p>
        </p:txBody>
      </p:sp>
      <p:sp>
        <p:nvSpPr>
          <p:cNvPr id="118" name="PlaceHolder 1"/>
          <p:cNvSpPr>
            <a:spLocks noGrp="1"/>
          </p:cNvSpPr>
          <p:nvPr>
            <p:ph type="sldNum" idx="9"/>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B4AD167B-6235-43D6-BE83-E38DECEE2374}" type="slidenum">
              <a:rPr b="0" lang="fr" sz="900" spc="-1" strike="noStrike">
                <a:solidFill>
                  <a:srgbClr val="888888"/>
                </a:solidFill>
                <a:latin typeface="Calibri"/>
                <a:ea typeface="Calibri"/>
              </a:rPr>
              <a:t>4</a:t>
            </a:fld>
            <a:endParaRPr b="0" lang="en-US" sz="900" spc="-1" strike="noStrike">
              <a:latin typeface="Times New Roman"/>
            </a:endParaRPr>
          </a:p>
        </p:txBody>
      </p:sp>
      <p:pic>
        <p:nvPicPr>
          <p:cNvPr id="119" name="Google Shape;151;p28" descr=""/>
          <p:cNvPicPr/>
          <p:nvPr/>
        </p:nvPicPr>
        <p:blipFill>
          <a:blip r:embed="rId4"/>
          <a:stretch/>
        </p:blipFill>
        <p:spPr>
          <a:xfrm>
            <a:off x="7473960" y="4712400"/>
            <a:ext cx="815400" cy="295200"/>
          </a:xfrm>
          <a:prstGeom prst="rect">
            <a:avLst/>
          </a:prstGeom>
          <a:ln w="0">
            <a:noFill/>
          </a:ln>
        </p:spPr>
      </p:pic>
      <p:sp>
        <p:nvSpPr>
          <p:cNvPr id="120" name="Google Shape;152;p28"/>
          <p:cNvSpPr/>
          <p:nvPr/>
        </p:nvSpPr>
        <p:spPr>
          <a:xfrm>
            <a:off x="4680360" y="1529280"/>
            <a:ext cx="138240" cy="238320"/>
          </a:xfrm>
          <a:prstGeom prst="rect">
            <a:avLst/>
          </a:prstGeom>
          <a:noFill/>
          <a:ln w="0">
            <a:noFill/>
          </a:ln>
        </p:spPr>
        <p:style>
          <a:lnRef idx="0"/>
          <a:fillRef idx="0"/>
          <a:effectRef idx="0"/>
          <a:fontRef idx="minor"/>
        </p:style>
      </p:sp>
      <p:sp>
        <p:nvSpPr>
          <p:cNvPr id="121" name="Google Shape;153;p28"/>
          <p:cNvSpPr/>
          <p:nvPr/>
        </p:nvSpPr>
        <p:spPr>
          <a:xfrm>
            <a:off x="427320" y="1025280"/>
            <a:ext cx="8289360" cy="3681720"/>
          </a:xfrm>
          <a:prstGeom prst="rect">
            <a:avLst/>
          </a:prstGeom>
          <a:noFill/>
          <a:ln w="0">
            <a:noFill/>
          </a:ln>
        </p:spPr>
        <p:style>
          <a:lnRef idx="0"/>
          <a:fillRef idx="0"/>
          <a:effectRef idx="0"/>
          <a:fontRef idx="minor"/>
        </p:style>
        <p:txBody>
          <a:bodyPr tIns="91440" bIns="91440" anchor="t">
            <a:spAutoFit/>
          </a:bodyPr>
          <a:p>
            <a:pPr marL="457200" indent="-336600" algn="just">
              <a:lnSpc>
                <a:spcPct val="150000"/>
              </a:lnSpc>
              <a:buClr>
                <a:srgbClr val="000000"/>
              </a:buClr>
              <a:buFont typeface="Arial"/>
              <a:buChar char="●"/>
            </a:pPr>
            <a:r>
              <a:rPr b="0" lang="fr" sz="1700" spc="-1" strike="noStrike">
                <a:solidFill>
                  <a:srgbClr val="000000"/>
                </a:solidFill>
                <a:latin typeface="Arial"/>
                <a:ea typeface="Arial"/>
              </a:rPr>
              <a:t>Le moyen le plus simple de transmettre des données d'un </a:t>
            </a:r>
            <a:r>
              <a:rPr b="1" lang="fr" sz="1700" spc="-1" strike="noStrike">
                <a:solidFill>
                  <a:srgbClr val="000000"/>
                </a:solidFill>
                <a:latin typeface="Arial"/>
                <a:ea typeface="Arial"/>
              </a:rPr>
              <a:t>composant parent</a:t>
            </a:r>
            <a:r>
              <a:rPr b="0" lang="fr" sz="1700" spc="-1" strike="noStrike">
                <a:solidFill>
                  <a:srgbClr val="000000"/>
                </a:solidFill>
                <a:latin typeface="Arial"/>
                <a:ea typeface="Arial"/>
              </a:rPr>
              <a:t> à un </a:t>
            </a:r>
            <a:r>
              <a:rPr b="1" lang="fr" sz="1700" spc="-1" strike="noStrike">
                <a:solidFill>
                  <a:srgbClr val="000000"/>
                </a:solidFill>
                <a:latin typeface="Arial"/>
                <a:ea typeface="Arial"/>
              </a:rPr>
              <a:t>composant fils</a:t>
            </a:r>
            <a:r>
              <a:rPr b="0" lang="fr" sz="1700" spc="-1" strike="noStrike">
                <a:solidFill>
                  <a:srgbClr val="000000"/>
                </a:solidFill>
                <a:latin typeface="Arial"/>
                <a:ea typeface="Arial"/>
              </a:rPr>
              <a:t> dans une application </a:t>
            </a:r>
            <a:r>
              <a:rPr b="1" lang="fr" sz="1700" spc="-1" strike="noStrike">
                <a:solidFill>
                  <a:srgbClr val="000000"/>
                </a:solidFill>
                <a:latin typeface="Arial"/>
                <a:ea typeface="Arial"/>
              </a:rPr>
              <a:t>React</a:t>
            </a:r>
            <a:r>
              <a:rPr b="0" lang="fr" sz="1700" spc="-1" strike="noStrike">
                <a:solidFill>
                  <a:srgbClr val="000000"/>
                </a:solidFill>
                <a:latin typeface="Arial"/>
                <a:ea typeface="Arial"/>
              </a:rPr>
              <a:t> consiste à les transmettre aux </a:t>
            </a:r>
            <a:r>
              <a:rPr b="1" lang="fr" sz="1700" spc="-1" strike="noStrike">
                <a:solidFill>
                  <a:srgbClr val="000000"/>
                </a:solidFill>
                <a:latin typeface="Arial"/>
                <a:ea typeface="Arial"/>
              </a:rPr>
              <a:t>props</a:t>
            </a:r>
            <a:r>
              <a:rPr b="0" lang="fr" sz="1700" spc="-1" strike="noStrike">
                <a:solidFill>
                  <a:srgbClr val="000000"/>
                </a:solidFill>
                <a:latin typeface="Arial"/>
                <a:ea typeface="Arial"/>
              </a:rPr>
              <a:t> de l'enfant. </a:t>
            </a:r>
            <a:endParaRPr b="0" lang="en-US" sz="1700" spc="-1" strike="noStrike">
              <a:latin typeface="Arial"/>
            </a:endParaRPr>
          </a:p>
          <a:p>
            <a:pPr marL="457200" indent="-336600" algn="just">
              <a:lnSpc>
                <a:spcPct val="150000"/>
              </a:lnSpc>
              <a:buClr>
                <a:srgbClr val="000000"/>
              </a:buClr>
              <a:buFont typeface="Arial"/>
              <a:buChar char="❖"/>
            </a:pPr>
            <a:r>
              <a:rPr b="0" lang="fr" sz="1700" spc="-1" strike="noStrike">
                <a:solidFill>
                  <a:srgbClr val="000000"/>
                </a:solidFill>
                <a:latin typeface="Arial"/>
                <a:ea typeface="Arial"/>
              </a:rPr>
              <a:t> </a:t>
            </a:r>
            <a:r>
              <a:rPr b="0" lang="fr" sz="1700" spc="-1" strike="noStrike">
                <a:solidFill>
                  <a:srgbClr val="000000"/>
                </a:solidFill>
                <a:latin typeface="Arial"/>
                <a:ea typeface="Arial"/>
              </a:rPr>
              <a:t>Mais un problème survient lorsqu'un enfant </a:t>
            </a:r>
            <a:r>
              <a:rPr b="1" lang="fr" sz="1700" spc="-1" strike="noStrike">
                <a:solidFill>
                  <a:srgbClr val="000000"/>
                </a:solidFill>
                <a:latin typeface="Arial"/>
                <a:ea typeface="Arial"/>
              </a:rPr>
              <a:t>profondément imbriqué</a:t>
            </a:r>
            <a:r>
              <a:rPr b="0" lang="fr" sz="1700" spc="-1" strike="noStrike">
                <a:solidFill>
                  <a:srgbClr val="000000"/>
                </a:solidFill>
                <a:latin typeface="Arial"/>
                <a:ea typeface="Arial"/>
              </a:rPr>
              <a:t> nécessite des données d'un composant plus haut dans l'arborescence. </a:t>
            </a:r>
            <a:endParaRPr b="0" lang="en-US" sz="1700" spc="-1" strike="noStrike">
              <a:latin typeface="Arial"/>
            </a:endParaRPr>
          </a:p>
          <a:p>
            <a:pPr algn="just">
              <a:lnSpc>
                <a:spcPct val="150000"/>
              </a:lnSpc>
              <a:buNone/>
              <a:tabLst>
                <a:tab algn="l" pos="0"/>
              </a:tabLst>
            </a:pPr>
            <a:r>
              <a:rPr b="1" i="1" lang="fr" sz="1700" spc="-1" strike="noStrike">
                <a:solidFill>
                  <a:srgbClr val="9e0000"/>
                </a:solidFill>
                <a:latin typeface="Arial"/>
                <a:ea typeface="Arial"/>
              </a:rPr>
              <a:t>Problème : Prop drilling</a:t>
            </a:r>
            <a:endParaRPr b="0" lang="en-US" sz="1700" spc="-1" strike="noStrike">
              <a:latin typeface="Arial"/>
            </a:endParaRPr>
          </a:p>
          <a:p>
            <a:pPr algn="just">
              <a:lnSpc>
                <a:spcPct val="150000"/>
              </a:lnSpc>
              <a:buNone/>
              <a:tabLst>
                <a:tab algn="l" pos="0"/>
              </a:tabLst>
            </a:pPr>
            <a:endParaRPr b="0" lang="en-US" sz="1700" spc="-1" strike="noStrike">
              <a:latin typeface="Arial"/>
            </a:endParaRPr>
          </a:p>
          <a:p>
            <a:pPr marL="457200" indent="-336600" algn="just">
              <a:lnSpc>
                <a:spcPct val="150000"/>
              </a:lnSpc>
              <a:buClr>
                <a:srgbClr val="000000"/>
              </a:buClr>
              <a:buFont typeface="Arial"/>
              <a:buChar char="❖"/>
              <a:tabLst>
                <a:tab algn="l" pos="0"/>
              </a:tabLst>
            </a:pPr>
            <a:r>
              <a:rPr b="0" lang="fr" sz="1700" spc="-1" strike="noStrike">
                <a:solidFill>
                  <a:srgbClr val="000000"/>
                </a:solidFill>
                <a:latin typeface="Arial"/>
                <a:ea typeface="Arial"/>
              </a:rPr>
              <a:t>Pour résoudre ce problème, nous avons des solutions de gestion d'état comme </a:t>
            </a:r>
            <a:r>
              <a:rPr b="1" lang="fr" sz="1700" spc="-1" strike="noStrike">
                <a:solidFill>
                  <a:srgbClr val="000000"/>
                </a:solidFill>
                <a:latin typeface="Arial"/>
                <a:ea typeface="Arial"/>
              </a:rPr>
              <a:t>Context API</a:t>
            </a:r>
            <a:r>
              <a:rPr b="0" lang="fr" sz="1700" spc="-1" strike="noStrike">
                <a:solidFill>
                  <a:srgbClr val="000000"/>
                </a:solidFill>
                <a:latin typeface="Arial"/>
                <a:ea typeface="Arial"/>
              </a:rPr>
              <a:t> et </a:t>
            </a:r>
            <a:r>
              <a:rPr b="1" lang="fr" sz="1700" spc="-1" strike="noStrike">
                <a:solidFill>
                  <a:srgbClr val="000000"/>
                </a:solidFill>
                <a:latin typeface="Arial"/>
                <a:ea typeface="Arial"/>
              </a:rPr>
              <a:t>Redux</a:t>
            </a:r>
            <a:r>
              <a:rPr b="0" lang="fr" sz="1700" spc="-1" strike="noStrike">
                <a:solidFill>
                  <a:srgbClr val="000000"/>
                </a:solidFill>
                <a:latin typeface="Arial"/>
                <a:ea typeface="Arial"/>
              </a:rPr>
              <a:t>.</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Google Shape;158;p29"/>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123" name="Google Shape;159;p29" descr="Picture 7"/>
          <p:cNvPicPr/>
          <p:nvPr/>
        </p:nvPicPr>
        <p:blipFill>
          <a:blip r:embed="rId1"/>
          <a:stretch/>
        </p:blipFill>
        <p:spPr>
          <a:xfrm flipH="1">
            <a:off x="7009200" y="16560"/>
            <a:ext cx="2124000" cy="1461600"/>
          </a:xfrm>
          <a:prstGeom prst="rect">
            <a:avLst/>
          </a:prstGeom>
          <a:ln w="0">
            <a:noFill/>
          </a:ln>
        </p:spPr>
      </p:pic>
      <p:sp>
        <p:nvSpPr>
          <p:cNvPr id="124" name="Google Shape;160;p29"/>
          <p:cNvSpPr/>
          <p:nvPr/>
        </p:nvSpPr>
        <p:spPr>
          <a:xfrm>
            <a:off x="2029680" y="1745280"/>
            <a:ext cx="5917680" cy="1316880"/>
          </a:xfrm>
          <a:prstGeom prst="rect">
            <a:avLst/>
          </a:prstGeom>
          <a:noFill/>
          <a:ln w="0">
            <a:noFill/>
          </a:ln>
        </p:spPr>
        <p:style>
          <a:lnRef idx="0"/>
          <a:fillRef idx="0"/>
          <a:effectRef idx="0"/>
          <a:fontRef idx="minor"/>
        </p:style>
        <p:txBody>
          <a:bodyPr lIns="34200" rIns="34200" tIns="34200" bIns="34200" anchor="ctr">
            <a:spAutoFit/>
          </a:bodyPr>
          <a:p>
            <a:pPr>
              <a:lnSpc>
                <a:spcPct val="100000"/>
              </a:lnSpc>
              <a:buNone/>
              <a:tabLst>
                <a:tab algn="l" pos="0"/>
              </a:tabLst>
            </a:pPr>
            <a:r>
              <a:rPr b="1" lang="fr" sz="4100" spc="-1" strike="noStrike">
                <a:solidFill>
                  <a:srgbClr val="ffffff"/>
                </a:solidFill>
                <a:latin typeface="Calibri"/>
                <a:ea typeface="Calibri"/>
              </a:rPr>
              <a:t>Context API vs Redux</a:t>
            </a:r>
            <a:r>
              <a:rPr b="1" lang="fr" sz="1800" spc="-1" strike="noStrike">
                <a:solidFill>
                  <a:srgbClr val="ffffff"/>
                </a:solidFill>
                <a:latin typeface="Calibri"/>
                <a:ea typeface="Calibri"/>
              </a:rPr>
              <a:t>  </a:t>
            </a:r>
            <a:endParaRPr b="0" lang="en-US" sz="1800" spc="-1" strike="noStrike">
              <a:latin typeface="Arial"/>
            </a:endParaRPr>
          </a:p>
        </p:txBody>
      </p:sp>
      <p:sp>
        <p:nvSpPr>
          <p:cNvPr id="125" name="PlaceHolder 1"/>
          <p:cNvSpPr>
            <a:spLocks noGrp="1"/>
          </p:cNvSpPr>
          <p:nvPr>
            <p:ph type="sldNum" idx="10"/>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D9916C89-EBFA-4348-922C-42D5128D180B}" type="slidenum">
              <a:rPr b="0" lang="fr" sz="900" spc="-1" strike="noStrike">
                <a:solidFill>
                  <a:srgbClr val="888888"/>
                </a:solidFill>
                <a:latin typeface="Calibri"/>
                <a:ea typeface="Calibri"/>
              </a:rPr>
              <a:t>4</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Google Shape;166;p30" descr="Picture 2"/>
          <p:cNvPicPr/>
          <p:nvPr/>
        </p:nvPicPr>
        <p:blipFill>
          <a:blip r:embed="rId1"/>
          <a:stretch/>
        </p:blipFill>
        <p:spPr>
          <a:xfrm>
            <a:off x="-64800" y="-21240"/>
            <a:ext cx="9273240" cy="5164200"/>
          </a:xfrm>
          <a:prstGeom prst="rect">
            <a:avLst/>
          </a:prstGeom>
          <a:ln w="0">
            <a:noFill/>
          </a:ln>
        </p:spPr>
      </p:pic>
      <p:pic>
        <p:nvPicPr>
          <p:cNvPr id="127" name="Google Shape;167;p30" descr="Picture 7"/>
          <p:cNvPicPr/>
          <p:nvPr/>
        </p:nvPicPr>
        <p:blipFill>
          <a:blip r:embed="rId2"/>
          <a:stretch/>
        </p:blipFill>
        <p:spPr>
          <a:xfrm flipH="1">
            <a:off x="8143920" y="-107640"/>
            <a:ext cx="1499760" cy="1032120"/>
          </a:xfrm>
          <a:prstGeom prst="rect">
            <a:avLst/>
          </a:prstGeom>
          <a:ln w="0">
            <a:noFill/>
          </a:ln>
        </p:spPr>
      </p:pic>
      <p:pic>
        <p:nvPicPr>
          <p:cNvPr id="128" name="Google Shape;168;p30" descr=""/>
          <p:cNvPicPr/>
          <p:nvPr/>
        </p:nvPicPr>
        <p:blipFill>
          <a:blip r:embed="rId3"/>
          <a:stretch/>
        </p:blipFill>
        <p:spPr>
          <a:xfrm>
            <a:off x="0" y="107280"/>
            <a:ext cx="585000" cy="434520"/>
          </a:xfrm>
          <a:prstGeom prst="rect">
            <a:avLst/>
          </a:prstGeom>
          <a:ln w="0">
            <a:noFill/>
          </a:ln>
        </p:spPr>
      </p:pic>
      <p:sp>
        <p:nvSpPr>
          <p:cNvPr id="129" name="PlaceHolder 1"/>
          <p:cNvSpPr>
            <a:spLocks noGrp="1"/>
          </p:cNvSpPr>
          <p:nvPr>
            <p:ph type="sldNum" idx="11"/>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311459FE-1BE1-4F11-9968-107C4F0C2F7A}" type="slidenum">
              <a:rPr b="0" lang="fr" sz="900" spc="-1" strike="noStrike">
                <a:solidFill>
                  <a:srgbClr val="888888"/>
                </a:solidFill>
                <a:latin typeface="Calibri"/>
                <a:ea typeface="Calibri"/>
              </a:rPr>
              <a:t>4</a:t>
            </a:fld>
            <a:endParaRPr b="0" lang="en-US" sz="900" spc="-1" strike="noStrike">
              <a:latin typeface="Times New Roman"/>
            </a:endParaRPr>
          </a:p>
        </p:txBody>
      </p:sp>
      <p:pic>
        <p:nvPicPr>
          <p:cNvPr id="130" name="Google Shape;170;p30" descr=""/>
          <p:cNvPicPr/>
          <p:nvPr/>
        </p:nvPicPr>
        <p:blipFill>
          <a:blip r:embed="rId4"/>
          <a:stretch/>
        </p:blipFill>
        <p:spPr>
          <a:xfrm>
            <a:off x="7473960" y="4712400"/>
            <a:ext cx="815400" cy="295200"/>
          </a:xfrm>
          <a:prstGeom prst="rect">
            <a:avLst/>
          </a:prstGeom>
          <a:ln w="0">
            <a:noFill/>
          </a:ln>
        </p:spPr>
      </p:pic>
      <p:sp>
        <p:nvSpPr>
          <p:cNvPr id="131" name="Google Shape;171;p30"/>
          <p:cNvSpPr/>
          <p:nvPr/>
        </p:nvSpPr>
        <p:spPr>
          <a:xfrm>
            <a:off x="4680360" y="1529280"/>
            <a:ext cx="138240" cy="238320"/>
          </a:xfrm>
          <a:prstGeom prst="rect">
            <a:avLst/>
          </a:prstGeom>
          <a:noFill/>
          <a:ln w="0">
            <a:noFill/>
          </a:ln>
        </p:spPr>
        <p:style>
          <a:lnRef idx="0"/>
          <a:fillRef idx="0"/>
          <a:effectRef idx="0"/>
          <a:fontRef idx="minor"/>
        </p:style>
      </p:sp>
      <p:sp>
        <p:nvSpPr>
          <p:cNvPr id="132" name="Google Shape;172;p30"/>
          <p:cNvSpPr/>
          <p:nvPr/>
        </p:nvSpPr>
        <p:spPr>
          <a:xfrm>
            <a:off x="585360" y="-164880"/>
            <a:ext cx="327996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Context API vs Redux  </a:t>
            </a:r>
            <a:endParaRPr b="0" lang="en-US" sz="2700" spc="-1" strike="noStrike">
              <a:latin typeface="Arial"/>
            </a:endParaRPr>
          </a:p>
        </p:txBody>
      </p:sp>
      <p:graphicFrame>
        <p:nvGraphicFramePr>
          <p:cNvPr id="133" name="Google Shape;173;p30"/>
          <p:cNvGraphicFramePr/>
          <p:nvPr/>
        </p:nvGraphicFramePr>
        <p:xfrm>
          <a:off x="101880" y="779760"/>
          <a:ext cx="8848080" cy="4095360"/>
        </p:xfrm>
        <a:graphic>
          <a:graphicData uri="http://schemas.openxmlformats.org/drawingml/2006/table">
            <a:tbl>
              <a:tblPr/>
              <a:tblGrid>
                <a:gridCol w="4184280"/>
                <a:gridCol w="4663800"/>
              </a:tblGrid>
              <a:tr h="441720">
                <a:tc>
                  <a:txBody>
                    <a:bodyPr lIns="91080" rIns="91080" tIns="91080" bIns="91080" anchor="t">
                      <a:noAutofit/>
                    </a:bodyPr>
                    <a:p>
                      <a:pPr algn="ctr">
                        <a:lnSpc>
                          <a:spcPct val="100000"/>
                        </a:lnSpc>
                        <a:buNone/>
                        <a:tabLst>
                          <a:tab algn="l" pos="0"/>
                        </a:tabLst>
                      </a:pPr>
                      <a:r>
                        <a:rPr b="1" i="1" lang="fr" sz="1700" spc="-1" strike="noStrike">
                          <a:solidFill>
                            <a:srgbClr val="9e0000"/>
                          </a:solidFill>
                          <a:latin typeface="Arial"/>
                          <a:ea typeface="Arial"/>
                        </a:rPr>
                        <a:t>Context API </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gn="ctr">
                        <a:lnSpc>
                          <a:spcPct val="100000"/>
                        </a:lnSpc>
                        <a:buNone/>
                        <a:tabLst>
                          <a:tab algn="l" pos="0"/>
                        </a:tabLst>
                      </a:pPr>
                      <a:r>
                        <a:rPr b="1" i="1" lang="fr" sz="1700" spc="-1" strike="noStrike">
                          <a:solidFill>
                            <a:srgbClr val="9e0000"/>
                          </a:solidFill>
                          <a:latin typeface="Arial"/>
                          <a:ea typeface="Arial"/>
                        </a:rPr>
                        <a:t>Redux</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14080">
                <a:tc>
                  <a:txBody>
                    <a:bodyPr lIns="91080" rIns="91080" tIns="91080" bIns="91080" anchor="t">
                      <a:noAutofit/>
                    </a:bodyPr>
                    <a:p>
                      <a:pPr algn="ctr">
                        <a:lnSpc>
                          <a:spcPct val="128000"/>
                        </a:lnSpc>
                        <a:buNone/>
                        <a:tabLst>
                          <a:tab algn="l" pos="0"/>
                        </a:tabLst>
                      </a:pPr>
                      <a:r>
                        <a:rPr b="0" lang="fr" sz="1700" spc="-1" strike="noStrike">
                          <a:solidFill>
                            <a:srgbClr val="000000"/>
                          </a:solidFill>
                          <a:latin typeface="Arial"/>
                          <a:ea typeface="Arial"/>
                        </a:rPr>
                        <a:t>Outil intégré livré avec React</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gn="ctr">
                        <a:lnSpc>
                          <a:spcPct val="128000"/>
                        </a:lnSpc>
                        <a:buNone/>
                        <a:tabLst>
                          <a:tab algn="l" pos="0"/>
                        </a:tabLst>
                      </a:pPr>
                      <a:r>
                        <a:rPr b="0" lang="fr" sz="1700" spc="-1" strike="noStrike">
                          <a:solidFill>
                            <a:srgbClr val="000000"/>
                          </a:solidFill>
                          <a:latin typeface="Arial"/>
                          <a:ea typeface="Arial"/>
                        </a:rPr>
                        <a:t>Installation supplémentaire requise</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845640">
                <a:tc>
                  <a:txBody>
                    <a:bodyPr lIns="91080" rIns="91080" tIns="91080" bIns="91080" anchor="t">
                      <a:noAutofit/>
                    </a:bodyPr>
                    <a:p>
                      <a:pPr algn="ctr">
                        <a:lnSpc>
                          <a:spcPct val="128000"/>
                        </a:lnSpc>
                        <a:buNone/>
                        <a:tabLst>
                          <a:tab algn="l" pos="0"/>
                        </a:tabLst>
                      </a:pPr>
                      <a:r>
                        <a:rPr b="0" lang="fr" sz="1700" spc="-1" strike="noStrike">
                          <a:solidFill>
                            <a:srgbClr val="000000"/>
                          </a:solidFill>
                          <a:latin typeface="Arial"/>
                          <a:ea typeface="Arial"/>
                        </a:rPr>
                        <a:t>configuration minimale</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gn="ctr">
                        <a:lnSpc>
                          <a:spcPct val="128000"/>
                        </a:lnSpc>
                        <a:buNone/>
                        <a:tabLst>
                          <a:tab algn="l" pos="0"/>
                        </a:tabLst>
                      </a:pPr>
                      <a:r>
                        <a:rPr b="0" lang="fr" sz="1700" spc="-1" strike="noStrike">
                          <a:solidFill>
                            <a:srgbClr val="000000"/>
                          </a:solidFill>
                          <a:latin typeface="Arial"/>
                          <a:ea typeface="Arial"/>
                        </a:rPr>
                        <a:t>Nécessite une configuration étendue pour l'intégrer à une application React</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1177200">
                <a:tc>
                  <a:txBody>
                    <a:bodyPr lIns="91080" rIns="91080" tIns="91080" bIns="91080" anchor="t">
                      <a:noAutofit/>
                    </a:bodyPr>
                    <a:p>
                      <a:pPr algn="ctr">
                        <a:lnSpc>
                          <a:spcPct val="128000"/>
                        </a:lnSpc>
                        <a:buNone/>
                        <a:tabLst>
                          <a:tab algn="l" pos="0"/>
                        </a:tabLst>
                      </a:pPr>
                      <a:r>
                        <a:rPr b="0" lang="fr" sz="1700" spc="-1" strike="noStrike">
                          <a:solidFill>
                            <a:srgbClr val="000000"/>
                          </a:solidFill>
                          <a:latin typeface="Arial"/>
                          <a:ea typeface="Arial"/>
                        </a:rPr>
                        <a:t>Spécialement conçu pour les données statiques, qui ne sont pas souvent actualisées ou mises à jour.</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gn="ctr">
                        <a:lnSpc>
                          <a:spcPct val="128000"/>
                        </a:lnSpc>
                        <a:buNone/>
                        <a:tabLst>
                          <a:tab algn="l" pos="0"/>
                        </a:tabLst>
                      </a:pPr>
                      <a:r>
                        <a:rPr b="0" lang="fr" sz="1700" spc="-1" strike="noStrike">
                          <a:solidFill>
                            <a:srgbClr val="000000"/>
                          </a:solidFill>
                          <a:latin typeface="Arial"/>
                          <a:ea typeface="Arial"/>
                        </a:rPr>
                        <a:t>Fonctionne comme un charme avec des données statiques et dynamiques</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1436400">
                <a:tc>
                  <a:txBody>
                    <a:bodyPr lIns="91080" rIns="91080" tIns="91080" bIns="91080" anchor="t">
                      <a:noAutofit/>
                    </a:bodyPr>
                    <a:p>
                      <a:pPr algn="ctr">
                        <a:lnSpc>
                          <a:spcPct val="128000"/>
                        </a:lnSpc>
                        <a:buNone/>
                        <a:tabLst>
                          <a:tab algn="l" pos="0"/>
                        </a:tabLst>
                      </a:pPr>
                      <a:r>
                        <a:rPr b="0" lang="fr" sz="1700" spc="-1" strike="noStrike">
                          <a:solidFill>
                            <a:srgbClr val="000000"/>
                          </a:solidFill>
                          <a:latin typeface="Arial"/>
                          <a:ea typeface="Arial"/>
                        </a:rPr>
                        <a:t>L'ajout de nouveaux contextes nécessite une création à partir de zéro</a:t>
                      </a: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gn="ctr">
                        <a:lnSpc>
                          <a:spcPct val="128000"/>
                        </a:lnSpc>
                        <a:buNone/>
                        <a:tabLst>
                          <a:tab algn="l" pos="0"/>
                        </a:tabLst>
                      </a:pPr>
                      <a:r>
                        <a:rPr b="0" lang="fr" sz="1700" spc="-1" strike="noStrike">
                          <a:solidFill>
                            <a:srgbClr val="000000"/>
                          </a:solidFill>
                          <a:latin typeface="Arial"/>
                          <a:ea typeface="Arial"/>
                        </a:rPr>
                        <a:t>Facilement extensible en raison de la facilité d'ajout de nouvelles données/actions après la configuration initiale.</a:t>
                      </a:r>
                      <a:endParaRPr b="0" lang="en-US" sz="1700" spc="-1" strike="noStrike">
                        <a:latin typeface="Arial"/>
                      </a:endParaRPr>
                    </a:p>
                    <a:p>
                      <a:pPr>
                        <a:lnSpc>
                          <a:spcPct val="100000"/>
                        </a:lnSpc>
                        <a:buNone/>
                        <a:tabLst>
                          <a:tab algn="l" pos="0"/>
                        </a:tabLst>
                      </a:pPr>
                      <a:endParaRPr b="0" lang="en-US" sz="17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Google Shape;178;p31"/>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135" name="Google Shape;179;p31" descr="Picture 7"/>
          <p:cNvPicPr/>
          <p:nvPr/>
        </p:nvPicPr>
        <p:blipFill>
          <a:blip r:embed="rId1"/>
          <a:stretch/>
        </p:blipFill>
        <p:spPr>
          <a:xfrm flipH="1">
            <a:off x="7009200" y="16560"/>
            <a:ext cx="2124000" cy="1461600"/>
          </a:xfrm>
          <a:prstGeom prst="rect">
            <a:avLst/>
          </a:prstGeom>
          <a:ln w="0">
            <a:noFill/>
          </a:ln>
        </p:spPr>
      </p:pic>
      <p:sp>
        <p:nvSpPr>
          <p:cNvPr id="136" name="Google Shape;180;p31"/>
          <p:cNvSpPr/>
          <p:nvPr/>
        </p:nvSpPr>
        <p:spPr>
          <a:xfrm>
            <a:off x="2399400" y="1719720"/>
            <a:ext cx="4345200" cy="1316880"/>
          </a:xfrm>
          <a:prstGeom prst="rect">
            <a:avLst/>
          </a:prstGeom>
          <a:noFill/>
          <a:ln w="0">
            <a:noFill/>
          </a:ln>
        </p:spPr>
        <p:style>
          <a:lnRef idx="0"/>
          <a:fillRef idx="0"/>
          <a:effectRef idx="0"/>
          <a:fontRef idx="minor"/>
        </p:style>
        <p:txBody>
          <a:bodyPr lIns="34200" rIns="34200" tIns="34200" bIns="34200" anchor="ctr">
            <a:spAutoFit/>
          </a:bodyPr>
          <a:p>
            <a:pPr algn="ctr">
              <a:lnSpc>
                <a:spcPct val="100000"/>
              </a:lnSpc>
              <a:buNone/>
              <a:tabLst>
                <a:tab algn="l" pos="0"/>
              </a:tabLst>
            </a:pPr>
            <a:r>
              <a:rPr b="1" lang="fr" sz="4100" spc="-1" strike="noStrike">
                <a:solidFill>
                  <a:srgbClr val="ffffff"/>
                </a:solidFill>
                <a:latin typeface="Calibri"/>
                <a:ea typeface="Calibri"/>
              </a:rPr>
              <a:t>Pourquoi Redux ?</a:t>
            </a:r>
            <a:endParaRPr b="0" lang="en-US" sz="4100" spc="-1" strike="noStrike">
              <a:latin typeface="Arial"/>
            </a:endParaRPr>
          </a:p>
        </p:txBody>
      </p:sp>
      <p:sp>
        <p:nvSpPr>
          <p:cNvPr id="137" name="PlaceHolder 1"/>
          <p:cNvSpPr>
            <a:spLocks noGrp="1"/>
          </p:cNvSpPr>
          <p:nvPr>
            <p:ph type="sldNum" idx="12"/>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87ECABB1-399E-4672-A1B2-9B83A120AE3C}" type="slidenum">
              <a:rPr b="0" lang="fr" sz="900" spc="-1" strike="noStrike">
                <a:solidFill>
                  <a:srgbClr val="888888"/>
                </a:solidFill>
                <a:latin typeface="Calibri"/>
                <a:ea typeface="Calibri"/>
              </a:rPr>
              <a:t>6</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Google Shape;186;p32" descr="Picture 2"/>
          <p:cNvPicPr/>
          <p:nvPr/>
        </p:nvPicPr>
        <p:blipFill>
          <a:blip r:embed="rId1"/>
          <a:stretch/>
        </p:blipFill>
        <p:spPr>
          <a:xfrm>
            <a:off x="-64800" y="-21240"/>
            <a:ext cx="9273240" cy="5164200"/>
          </a:xfrm>
          <a:prstGeom prst="rect">
            <a:avLst/>
          </a:prstGeom>
          <a:ln w="0">
            <a:noFill/>
          </a:ln>
        </p:spPr>
      </p:pic>
      <p:pic>
        <p:nvPicPr>
          <p:cNvPr id="139" name="Google Shape;187;p32" descr="Picture 7"/>
          <p:cNvPicPr/>
          <p:nvPr/>
        </p:nvPicPr>
        <p:blipFill>
          <a:blip r:embed="rId2"/>
          <a:stretch/>
        </p:blipFill>
        <p:spPr>
          <a:xfrm flipH="1">
            <a:off x="8143920" y="-107640"/>
            <a:ext cx="1499760" cy="1032120"/>
          </a:xfrm>
          <a:prstGeom prst="rect">
            <a:avLst/>
          </a:prstGeom>
          <a:ln w="0">
            <a:noFill/>
          </a:ln>
        </p:spPr>
      </p:pic>
      <p:pic>
        <p:nvPicPr>
          <p:cNvPr id="140" name="Google Shape;188;p32" descr=""/>
          <p:cNvPicPr/>
          <p:nvPr/>
        </p:nvPicPr>
        <p:blipFill>
          <a:blip r:embed="rId3"/>
          <a:stretch/>
        </p:blipFill>
        <p:spPr>
          <a:xfrm>
            <a:off x="0" y="107280"/>
            <a:ext cx="585000" cy="434520"/>
          </a:xfrm>
          <a:prstGeom prst="rect">
            <a:avLst/>
          </a:prstGeom>
          <a:ln w="0">
            <a:noFill/>
          </a:ln>
        </p:spPr>
      </p:pic>
      <p:sp>
        <p:nvSpPr>
          <p:cNvPr id="141" name="Google Shape;189;p32"/>
          <p:cNvSpPr/>
          <p:nvPr/>
        </p:nvSpPr>
        <p:spPr>
          <a:xfrm>
            <a:off x="428760" y="-214200"/>
            <a:ext cx="10515240" cy="993960"/>
          </a:xfrm>
          <a:prstGeom prst="rect">
            <a:avLst/>
          </a:prstGeom>
          <a:noFill/>
          <a:ln w="0">
            <a:noFill/>
          </a:ln>
        </p:spPr>
        <p:style>
          <a:lnRef idx="0"/>
          <a:fillRef idx="0"/>
          <a:effectRef idx="0"/>
          <a:fontRef idx="minor"/>
        </p:style>
        <p:txBody>
          <a:bodyPr lIns="68400" rIns="68400" tIns="34200" bIns="34200" anchor="ctr">
            <a:normAutofit/>
          </a:bodyPr>
          <a:p>
            <a:pPr>
              <a:lnSpc>
                <a:spcPct val="100000"/>
              </a:lnSpc>
              <a:buNone/>
              <a:tabLst>
                <a:tab algn="l" pos="0"/>
              </a:tabLst>
            </a:pPr>
            <a:r>
              <a:rPr b="1" lang="fr" sz="2700" spc="-1" strike="noStrike">
                <a:solidFill>
                  <a:srgbClr val="000000"/>
                </a:solidFill>
                <a:latin typeface="Calibri"/>
                <a:ea typeface="Calibri"/>
              </a:rPr>
              <a:t>Pourquoi Redux ?</a:t>
            </a:r>
            <a:endParaRPr b="0" lang="en-US" sz="2700" spc="-1" strike="noStrike">
              <a:latin typeface="Arial"/>
            </a:endParaRPr>
          </a:p>
        </p:txBody>
      </p:sp>
      <p:sp>
        <p:nvSpPr>
          <p:cNvPr id="142" name="PlaceHolder 1"/>
          <p:cNvSpPr>
            <a:spLocks noGrp="1"/>
          </p:cNvSpPr>
          <p:nvPr>
            <p:ph type="sldNum" idx="13"/>
          </p:nvPr>
        </p:nvSpPr>
        <p:spPr>
          <a:xfrm>
            <a:off x="8317440" y="338112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82CC9BF7-557D-4825-8A16-EFB367804FAB}" type="slidenum">
              <a:rPr b="0" lang="fr" sz="900" spc="-1" strike="noStrike">
                <a:solidFill>
                  <a:srgbClr val="888888"/>
                </a:solidFill>
                <a:latin typeface="Calibri"/>
                <a:ea typeface="Calibri"/>
              </a:rPr>
              <a:t>8</a:t>
            </a:fld>
            <a:endParaRPr b="0" lang="en-US" sz="900" spc="-1" strike="noStrike">
              <a:latin typeface="Times New Roman"/>
            </a:endParaRPr>
          </a:p>
        </p:txBody>
      </p:sp>
      <p:pic>
        <p:nvPicPr>
          <p:cNvPr id="143" name="Google Shape;191;p32" descr=""/>
          <p:cNvPicPr/>
          <p:nvPr/>
        </p:nvPicPr>
        <p:blipFill>
          <a:blip r:embed="rId4"/>
          <a:stretch/>
        </p:blipFill>
        <p:spPr>
          <a:xfrm>
            <a:off x="7473960" y="4712400"/>
            <a:ext cx="815400" cy="295200"/>
          </a:xfrm>
          <a:prstGeom prst="rect">
            <a:avLst/>
          </a:prstGeom>
          <a:ln w="0">
            <a:noFill/>
          </a:ln>
        </p:spPr>
      </p:pic>
      <p:sp>
        <p:nvSpPr>
          <p:cNvPr id="144" name="Google Shape;192;p32"/>
          <p:cNvSpPr/>
          <p:nvPr/>
        </p:nvSpPr>
        <p:spPr>
          <a:xfrm>
            <a:off x="4680360" y="1529280"/>
            <a:ext cx="138240" cy="230400"/>
          </a:xfrm>
          <a:prstGeom prst="rect">
            <a:avLst/>
          </a:prstGeom>
          <a:noFill/>
          <a:ln w="0">
            <a:noFill/>
          </a:ln>
        </p:spPr>
        <p:style>
          <a:lnRef idx="0"/>
          <a:fillRef idx="0"/>
          <a:effectRef idx="0"/>
          <a:fontRef idx="minor"/>
        </p:style>
      </p:sp>
      <p:sp>
        <p:nvSpPr>
          <p:cNvPr id="145" name="Google Shape;193;p32"/>
          <p:cNvSpPr/>
          <p:nvPr/>
        </p:nvSpPr>
        <p:spPr>
          <a:xfrm>
            <a:off x="921600" y="924480"/>
            <a:ext cx="7774200" cy="3567240"/>
          </a:xfrm>
          <a:prstGeom prst="rect">
            <a:avLst/>
          </a:prstGeom>
          <a:noFill/>
          <a:ln w="0">
            <a:noFill/>
          </a:ln>
        </p:spPr>
        <p:style>
          <a:lnRef idx="0"/>
          <a:fillRef idx="0"/>
          <a:effectRef idx="0"/>
          <a:fontRef idx="minor"/>
        </p:style>
        <p:txBody>
          <a:bodyPr lIns="68400" rIns="68400" tIns="34200" bIns="34200" anchor="t">
            <a:spAutoFit/>
          </a:bodyPr>
          <a:p>
            <a:pPr marL="457200" indent="-336600">
              <a:lnSpc>
                <a:spcPct val="150000"/>
              </a:lnSpc>
              <a:spcBef>
                <a:spcPts val="901"/>
              </a:spcBef>
              <a:buClr>
                <a:srgbClr val="000000"/>
              </a:buClr>
              <a:buFont typeface="Arial"/>
              <a:buChar char="●"/>
            </a:pPr>
            <a:r>
              <a:rPr b="0" lang="fr" sz="1700" spc="-1" strike="noStrike">
                <a:solidFill>
                  <a:srgbClr val="000000"/>
                </a:solidFill>
                <a:latin typeface="Arial"/>
                <a:ea typeface="Arial"/>
              </a:rPr>
              <a:t>En production, aujourd’hui, dès qu’un projet atteint une taille moyenne, il devient très pratique d’utiliser un système de </a:t>
            </a:r>
            <a:r>
              <a:rPr b="1" lang="fr" sz="1700" spc="-1" strike="noStrike">
                <a:solidFill>
                  <a:srgbClr val="000000"/>
                </a:solidFill>
                <a:latin typeface="Arial"/>
                <a:ea typeface="Arial"/>
              </a:rPr>
              <a:t>centralisation des données</a:t>
            </a:r>
            <a:r>
              <a:rPr b="0" lang="fr" sz="1700" spc="-1" strike="noStrike">
                <a:solidFill>
                  <a:srgbClr val="000000"/>
                </a:solidFill>
                <a:latin typeface="Arial"/>
                <a:ea typeface="Arial"/>
              </a:rPr>
              <a:t> et des </a:t>
            </a:r>
            <a:r>
              <a:rPr b="1" lang="fr" sz="1700" spc="-1" strike="noStrike">
                <a:solidFill>
                  <a:srgbClr val="000000"/>
                </a:solidFill>
                <a:latin typeface="Arial"/>
                <a:ea typeface="Arial"/>
              </a:rPr>
              <a:t>actions</a:t>
            </a:r>
            <a:r>
              <a:rPr b="0" lang="fr" sz="1700" spc="-1" strike="noStrike">
                <a:solidFill>
                  <a:srgbClr val="000000"/>
                </a:solidFill>
                <a:latin typeface="Arial"/>
                <a:ea typeface="Arial"/>
              </a:rPr>
              <a:t>, afin de simplifier le développement de votre application. </a:t>
            </a:r>
            <a:endParaRPr b="0" lang="en-US" sz="1700" spc="-1" strike="noStrike">
              <a:latin typeface="Arial"/>
            </a:endParaRPr>
          </a:p>
          <a:p>
            <a:pPr marL="914400" indent="-336600">
              <a:lnSpc>
                <a:spcPct val="128000"/>
              </a:lnSpc>
              <a:buClr>
                <a:srgbClr val="9e0000"/>
              </a:buClr>
              <a:buFont typeface="Arial"/>
              <a:buChar char="❖"/>
            </a:pPr>
            <a:r>
              <a:rPr b="0" lang="fr" sz="1700" spc="-1" strike="noStrike">
                <a:solidFill>
                  <a:srgbClr val="9e0000"/>
                </a:solidFill>
                <a:latin typeface="Arial"/>
                <a:ea typeface="Arial"/>
              </a:rPr>
              <a:t>Redux est dédié pour les grands projets et l'API Context pour les petits projets.</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Redux </a:t>
            </a:r>
            <a:r>
              <a:rPr b="1" lang="fr" sz="1700" spc="-1" strike="noStrike">
                <a:solidFill>
                  <a:srgbClr val="000000"/>
                </a:solidFill>
                <a:latin typeface="Arial"/>
                <a:ea typeface="Arial"/>
              </a:rPr>
              <a:t>permet </a:t>
            </a:r>
            <a:r>
              <a:rPr b="0" lang="fr" sz="1700" spc="-1" strike="noStrike">
                <a:solidFill>
                  <a:srgbClr val="000000"/>
                </a:solidFill>
                <a:latin typeface="Arial"/>
                <a:ea typeface="Arial"/>
              </a:rPr>
              <a:t>une </a:t>
            </a:r>
            <a:r>
              <a:rPr b="1" lang="fr" sz="1700" spc="-1" strike="noStrike">
                <a:solidFill>
                  <a:srgbClr val="000000"/>
                </a:solidFill>
                <a:latin typeface="Arial"/>
                <a:ea typeface="Arial"/>
              </a:rPr>
              <a:t>gestion </a:t>
            </a:r>
            <a:r>
              <a:rPr b="0" lang="fr" sz="1700" spc="-1" strike="noStrike">
                <a:solidFill>
                  <a:srgbClr val="000000"/>
                </a:solidFill>
                <a:latin typeface="Arial"/>
                <a:ea typeface="Arial"/>
              </a:rPr>
              <a:t>de </a:t>
            </a:r>
            <a:r>
              <a:rPr b="0" lang="fr" sz="1700" spc="-1" strike="noStrike">
                <a:solidFill>
                  <a:srgbClr val="9e0000"/>
                </a:solidFill>
                <a:latin typeface="Arial"/>
                <a:ea typeface="Arial"/>
              </a:rPr>
              <a:t>“</a:t>
            </a:r>
            <a:r>
              <a:rPr b="1" lang="fr" sz="1700" spc="-1" strike="noStrike">
                <a:solidFill>
                  <a:srgbClr val="9e0000"/>
                </a:solidFill>
                <a:latin typeface="Arial"/>
                <a:ea typeface="Arial"/>
              </a:rPr>
              <a:t>states globaux</a:t>
            </a:r>
            <a:r>
              <a:rPr b="0" lang="fr" sz="1700" spc="-1" strike="noStrike">
                <a:solidFill>
                  <a:srgbClr val="9e0000"/>
                </a:solidFill>
                <a:latin typeface="Arial"/>
                <a:ea typeface="Arial"/>
              </a:rPr>
              <a:t>”</a:t>
            </a:r>
            <a:r>
              <a:rPr b="0" lang="fr" sz="1700" spc="-1" strike="noStrike">
                <a:solidFill>
                  <a:srgbClr val="000000"/>
                </a:solidFill>
                <a:latin typeface="Arial"/>
                <a:ea typeface="Arial"/>
              </a:rPr>
              <a:t> de l’application.</a:t>
            </a:r>
            <a:endParaRPr b="0" lang="en-US" sz="1700" spc="-1" strike="noStrike">
              <a:latin typeface="Arial"/>
            </a:endParaRPr>
          </a:p>
          <a:p>
            <a:pPr marL="343080" indent="-272880">
              <a:lnSpc>
                <a:spcPct val="150000"/>
              </a:lnSpc>
              <a:buClr>
                <a:srgbClr val="000000"/>
              </a:buClr>
              <a:buFont typeface="Arial"/>
              <a:buChar char="●"/>
            </a:pPr>
            <a:r>
              <a:rPr b="0" lang="fr" sz="1700" spc="-1" strike="noStrike">
                <a:solidFill>
                  <a:srgbClr val="000000"/>
                </a:solidFill>
                <a:latin typeface="Arial"/>
                <a:ea typeface="Arial"/>
              </a:rPr>
              <a:t>Redux est une </a:t>
            </a:r>
            <a:r>
              <a:rPr b="1" lang="fr" sz="1700" spc="-1" strike="noStrike">
                <a:solidFill>
                  <a:srgbClr val="000000"/>
                </a:solidFill>
                <a:latin typeface="Arial"/>
                <a:ea typeface="Arial"/>
              </a:rPr>
              <a:t>librairie très légère</a:t>
            </a:r>
            <a:r>
              <a:rPr b="0" lang="fr" sz="1700" spc="-1" strike="noStrike">
                <a:solidFill>
                  <a:srgbClr val="000000"/>
                </a:solidFill>
                <a:latin typeface="Arial"/>
                <a:ea typeface="Arial"/>
              </a:rPr>
              <a:t>, et il n’y a que </a:t>
            </a:r>
            <a:r>
              <a:rPr b="1" lang="fr" sz="1700" spc="-1" strike="noStrike">
                <a:solidFill>
                  <a:srgbClr val="9e0000"/>
                </a:solidFill>
                <a:latin typeface="Arial"/>
                <a:ea typeface="Arial"/>
              </a:rPr>
              <a:t>3 notions de base</a:t>
            </a:r>
            <a:r>
              <a:rPr b="0" lang="fr" sz="1700" spc="-1" strike="noStrike">
                <a:solidFill>
                  <a:srgbClr val="000000"/>
                </a:solidFill>
                <a:latin typeface="Arial"/>
                <a:ea typeface="Arial"/>
              </a:rPr>
              <a:t> à comprendre.</a:t>
            </a:r>
            <a:endParaRPr b="0" lang="en-US" sz="1700" spc="-1" strike="noStrike">
              <a:latin typeface="Arial"/>
            </a:endParaRPr>
          </a:p>
          <a:p>
            <a:pPr marL="343080">
              <a:lnSpc>
                <a:spcPct val="150000"/>
              </a:lnSpc>
              <a:spcBef>
                <a:spcPts val="901"/>
              </a:spcBef>
              <a:buNone/>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Google Shape;198;p33"/>
          <p:cNvSpPr/>
          <p:nvPr/>
        </p:nvSpPr>
        <p:spPr>
          <a:xfrm>
            <a:off x="0" y="-21240"/>
            <a:ext cx="9143640" cy="5164200"/>
          </a:xfrm>
          <a:prstGeom prst="rect">
            <a:avLst/>
          </a:prstGeom>
          <a:solidFill>
            <a:srgbClr val="9e0000"/>
          </a:solidFill>
          <a:ln w="0">
            <a:noFill/>
          </a:ln>
        </p:spPr>
        <p:style>
          <a:lnRef idx="0"/>
          <a:fillRef idx="0"/>
          <a:effectRef idx="0"/>
          <a:fontRef idx="minor"/>
        </p:style>
      </p:sp>
      <p:pic>
        <p:nvPicPr>
          <p:cNvPr id="147" name="Google Shape;199;p33" descr="Picture 7"/>
          <p:cNvPicPr/>
          <p:nvPr/>
        </p:nvPicPr>
        <p:blipFill>
          <a:blip r:embed="rId1"/>
          <a:stretch/>
        </p:blipFill>
        <p:spPr>
          <a:xfrm flipH="1">
            <a:off x="7009200" y="16560"/>
            <a:ext cx="2124000" cy="1461600"/>
          </a:xfrm>
          <a:prstGeom prst="rect">
            <a:avLst/>
          </a:prstGeom>
          <a:ln w="0">
            <a:noFill/>
          </a:ln>
        </p:spPr>
      </p:pic>
      <p:sp>
        <p:nvSpPr>
          <p:cNvPr id="148" name="Google Shape;200;p33"/>
          <p:cNvSpPr/>
          <p:nvPr/>
        </p:nvSpPr>
        <p:spPr>
          <a:xfrm>
            <a:off x="1160640" y="1991160"/>
            <a:ext cx="6822360" cy="692280"/>
          </a:xfrm>
          <a:prstGeom prst="rect">
            <a:avLst/>
          </a:prstGeom>
          <a:noFill/>
          <a:ln w="0">
            <a:noFill/>
          </a:ln>
        </p:spPr>
        <p:style>
          <a:lnRef idx="0"/>
          <a:fillRef idx="0"/>
          <a:effectRef idx="0"/>
          <a:fontRef idx="minor"/>
        </p:style>
        <p:txBody>
          <a:bodyPr lIns="34200" rIns="34200" tIns="34200" bIns="34200" anchor="ctr">
            <a:spAutoFit/>
          </a:bodyPr>
          <a:p>
            <a:pPr algn="ctr">
              <a:lnSpc>
                <a:spcPct val="100000"/>
              </a:lnSpc>
              <a:buNone/>
              <a:tabLst>
                <a:tab algn="l" pos="0"/>
              </a:tabLst>
            </a:pPr>
            <a:r>
              <a:rPr b="1" lang="fr" sz="4100" spc="-1" strike="noStrike">
                <a:solidFill>
                  <a:srgbClr val="ffffff"/>
                </a:solidFill>
                <a:latin typeface="Calibri"/>
                <a:ea typeface="Calibri"/>
              </a:rPr>
              <a:t>Introduction à Redux</a:t>
            </a:r>
            <a:endParaRPr b="0" lang="en-US" sz="4100" spc="-1" strike="noStrike">
              <a:latin typeface="Arial"/>
            </a:endParaRPr>
          </a:p>
        </p:txBody>
      </p:sp>
      <p:sp>
        <p:nvSpPr>
          <p:cNvPr id="149" name="PlaceHolder 1"/>
          <p:cNvSpPr>
            <a:spLocks noGrp="1"/>
          </p:cNvSpPr>
          <p:nvPr>
            <p:ph type="sldNum" idx="14"/>
          </p:nvPr>
        </p:nvSpPr>
        <p:spPr>
          <a:xfrm>
            <a:off x="8317440" y="3378240"/>
            <a:ext cx="197640" cy="3051720"/>
          </a:xfrm>
          <a:prstGeom prst="rect">
            <a:avLst/>
          </a:prstGeom>
          <a:noFill/>
          <a:ln w="0">
            <a:noFill/>
          </a:ln>
        </p:spPr>
        <p:txBody>
          <a:bodyPr lIns="34200" rIns="34200" tIns="34200" bIns="34200" anchor="ctr">
            <a:noAutofit/>
          </a:bodyPr>
          <a:lstStyle>
            <a:lvl1pPr algn="r">
              <a:lnSpc>
                <a:spcPct val="100000"/>
              </a:lnSpc>
              <a:buNone/>
              <a:tabLst>
                <a:tab algn="l" pos="0"/>
              </a:tabLst>
              <a:defRPr b="0" lang="fr" sz="900" spc="-1" strike="noStrike">
                <a:solidFill>
                  <a:srgbClr val="888888"/>
                </a:solidFill>
                <a:latin typeface="Calibri"/>
                <a:ea typeface="Calibri"/>
              </a:defRPr>
            </a:lvl1pPr>
          </a:lstStyle>
          <a:p>
            <a:pPr algn="r">
              <a:lnSpc>
                <a:spcPct val="100000"/>
              </a:lnSpc>
              <a:buNone/>
              <a:tabLst>
                <a:tab algn="l" pos="0"/>
              </a:tabLst>
            </a:pPr>
            <a:fld id="{BFCFA463-A657-4612-B255-541E5C3E9E94}" type="slidenum">
              <a:rPr b="0" lang="fr" sz="900" spc="-1" strike="noStrike">
                <a:solidFill>
                  <a:srgbClr val="888888"/>
                </a:solidFill>
                <a:latin typeface="Calibri"/>
                <a:ea typeface="Calibri"/>
              </a:rPr>
              <a:t>8</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FEEC5A9D3B5148A42BADD6E06E7E15" ma:contentTypeVersion="10" ma:contentTypeDescription="Crée un document." ma:contentTypeScope="" ma:versionID="de7dbd0811e43c37e5c1e81c3f492432">
  <xsd:schema xmlns:xsd="http://www.w3.org/2001/XMLSchema" xmlns:xs="http://www.w3.org/2001/XMLSchema" xmlns:p="http://schemas.microsoft.com/office/2006/metadata/properties" xmlns:ns2="24c10bc5-0dc7-4744-8f38-c8dee3b5a8c5" xmlns:ns3="5ecb3a7a-d89a-4795-b218-ab7d36e137f4" targetNamespace="http://schemas.microsoft.com/office/2006/metadata/properties" ma:root="true" ma:fieldsID="63585d6043d37b6a28c4edc391c9b34c" ns2:_="" ns3:_="">
    <xsd:import namespace="24c10bc5-0dc7-4744-8f38-c8dee3b5a8c5"/>
    <xsd:import namespace="5ecb3a7a-d89a-4795-b218-ab7d36e137f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c10bc5-0dc7-4744-8f38-c8dee3b5a8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e81b4f64-e50c-4857-a311-60a21c90eaa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cb3a7a-d89a-4795-b218-ab7d36e137f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2d1ebf3-5ccb-4bb4-ae43-f3f6058a764b}" ma:internalName="TaxCatchAll" ma:showField="CatchAllData" ma:web="5ecb3a7a-d89a-4795-b218-ab7d36e137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4c10bc5-0dc7-4744-8f38-c8dee3b5a8c5">
      <Terms xmlns="http://schemas.microsoft.com/office/infopath/2007/PartnerControls"/>
    </lcf76f155ced4ddcb4097134ff3c332f>
    <TaxCatchAll xmlns="5ecb3a7a-d89a-4795-b218-ab7d36e137f4" xsi:nil="true"/>
  </documentManagement>
</p:properties>
</file>

<file path=customXml/itemProps1.xml><?xml version="1.0" encoding="utf-8"?>
<ds:datastoreItem xmlns:ds="http://schemas.openxmlformats.org/officeDocument/2006/customXml" ds:itemID="{64F9D89E-488E-4868-BDC7-35F0CAA80999}"/>
</file>

<file path=customXml/itemProps2.xml><?xml version="1.0" encoding="utf-8"?>
<ds:datastoreItem xmlns:ds="http://schemas.openxmlformats.org/officeDocument/2006/customXml" ds:itemID="{1C5C8D8A-601A-403D-866F-77536CC17A74}"/>
</file>

<file path=customXml/itemProps3.xml><?xml version="1.0" encoding="utf-8"?>
<ds:datastoreItem xmlns:ds="http://schemas.openxmlformats.org/officeDocument/2006/customXml" ds:itemID="{4CCD7A13-B75D-43C7-AF29-69CB6AFA10BE}"/>
</file>

<file path=docProps/app.xml><?xml version="1.0" encoding="utf-8"?>
<Properties xmlns="http://schemas.openxmlformats.org/officeDocument/2006/extended-properties" xmlns:vt="http://schemas.openxmlformats.org/officeDocument/2006/docPropsVTypes">
  <Template/>
  <TotalTime>41</TotalTime>
  <Application>LibreOffice/7.3.7.2$Linux_X86_64 LibreOffice_project/30$Build-2</Application>
  <AppVersion>15.0000</AppVersion>
  <Words>1183</Words>
  <Paragraphs>161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Linda Ouerfelli</dc:creator>
  <dc:description/>
  <cp:lastModifiedBy/>
  <cp:revision>7</cp:revision>
  <dcterms:modified xsi:type="dcterms:W3CDTF">2024-02-22T09:50:56Z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32</vt:i4>
  </property>
  <property fmtid="{D5CDD505-2E9C-101B-9397-08002B2CF9AE}" pid="3" name="PresentationFormat">
    <vt:lpwstr>On-screen Show (16:9)</vt:lpwstr>
  </property>
  <property fmtid="{D5CDD505-2E9C-101B-9397-08002B2CF9AE}" pid="4" name="Slides">
    <vt:i4>32</vt:i4>
  </property>
  <property fmtid="{D5CDD505-2E9C-101B-9397-08002B2CF9AE}" pid="5" name="ContentTypeId">
    <vt:lpwstr>0x01010072FEEC5A9D3B5148A42BADD6E06E7E15</vt:lpwstr>
  </property>
  <property fmtid="{D5CDD505-2E9C-101B-9397-08002B2CF9AE}" pid="6" name="Order">
    <vt:r8>3500</vt:r8>
  </property>
  <property fmtid="{D5CDD505-2E9C-101B-9397-08002B2CF9AE}" pid="7" name="xd_Signature">
    <vt:bool>false</vt:bool>
  </property>
  <property fmtid="{D5CDD505-2E9C-101B-9397-08002B2CF9AE}" pid="8" name="xd_ProgID">
    <vt:lpwstr/>
  </property>
  <property fmtid="{D5CDD505-2E9C-101B-9397-08002B2CF9AE}" pid="9" name="_SourceUrl">
    <vt:lpwstr/>
  </property>
  <property fmtid="{D5CDD505-2E9C-101B-9397-08002B2CF9AE}" pid="10" name="_SharedFileIndex">
    <vt:lpwstr/>
  </property>
  <property fmtid="{D5CDD505-2E9C-101B-9397-08002B2CF9AE}" pid="11" name="ComplianceAssetId">
    <vt:lpwstr/>
  </property>
  <property fmtid="{D5CDD505-2E9C-101B-9397-08002B2CF9AE}" pid="12" name="TemplateUrl">
    <vt:lpwstr/>
  </property>
  <property fmtid="{D5CDD505-2E9C-101B-9397-08002B2CF9AE}" pid="13" name="_ExtendedDescription">
    <vt:lpwstr/>
  </property>
  <property fmtid="{D5CDD505-2E9C-101B-9397-08002B2CF9AE}" pid="14" name="TriggerFlowInfo">
    <vt:lpwstr/>
  </property>
  <property fmtid="{D5CDD505-2E9C-101B-9397-08002B2CF9AE}" pid="15" name="MediaServiceImageTags">
    <vt:lpwstr/>
  </property>
</Properties>
</file>