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7" r:id="rId2"/>
    <p:sldId id="283" r:id="rId3"/>
    <p:sldId id="284" r:id="rId4"/>
    <p:sldId id="259" r:id="rId5"/>
    <p:sldId id="258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82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8"/>
    <p:restoredTop sz="96327"/>
  </p:normalViewPr>
  <p:slideViewPr>
    <p:cSldViewPr snapToGrid="0">
      <p:cViewPr varScale="1">
        <p:scale>
          <a:sx n="110" d="100"/>
          <a:sy n="11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87CE5-37AB-3446-9F9C-AEEDF56223A0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5BA8630-E9F5-864C-A7A2-8234F0DB15F6}">
      <dgm:prSet phldrT="[Text]"/>
      <dgm:spPr/>
      <dgm:t>
        <a:bodyPr/>
        <a:lstStyle/>
        <a:p>
          <a:r>
            <a:rPr lang="en-GB" dirty="0"/>
            <a:t>Data Understanding</a:t>
          </a:r>
        </a:p>
      </dgm:t>
    </dgm:pt>
    <dgm:pt modelId="{39937D44-F614-7E48-B3A0-BF63D0C0FF30}" type="parTrans" cxnId="{2570EB36-41B4-7042-8377-60AEA35F5D39}">
      <dgm:prSet/>
      <dgm:spPr/>
      <dgm:t>
        <a:bodyPr/>
        <a:lstStyle/>
        <a:p>
          <a:endParaRPr lang="en-GB"/>
        </a:p>
      </dgm:t>
    </dgm:pt>
    <dgm:pt modelId="{6C8661BC-EC78-EE4C-B218-C58E7510FE9F}" type="sibTrans" cxnId="{2570EB36-41B4-7042-8377-60AEA35F5D39}">
      <dgm:prSet/>
      <dgm:spPr/>
      <dgm:t>
        <a:bodyPr/>
        <a:lstStyle/>
        <a:p>
          <a:endParaRPr lang="en-GB"/>
        </a:p>
      </dgm:t>
    </dgm:pt>
    <dgm:pt modelId="{C6ACA521-14E7-1941-ACC6-F67CEE3CFE5E}">
      <dgm:prSet phldrT="[Text]"/>
      <dgm:spPr/>
      <dgm:t>
        <a:bodyPr/>
        <a:lstStyle/>
        <a:p>
          <a:r>
            <a:rPr lang="en-GB" dirty="0"/>
            <a:t>Using given dictionary and excel understand data in </a:t>
          </a:r>
          <a:r>
            <a:rPr lang="en-GB" dirty="0" err="1"/>
            <a:t>loan.csv</a:t>
          </a:r>
          <a:endParaRPr lang="en-GB" dirty="0"/>
        </a:p>
      </dgm:t>
    </dgm:pt>
    <dgm:pt modelId="{1A2FF7B8-839A-A14A-A2B8-D501E9574800}" type="parTrans" cxnId="{C6D6AF6F-F66E-B845-BB33-C3D0EEE3C24B}">
      <dgm:prSet/>
      <dgm:spPr/>
      <dgm:t>
        <a:bodyPr/>
        <a:lstStyle/>
        <a:p>
          <a:endParaRPr lang="en-GB"/>
        </a:p>
      </dgm:t>
    </dgm:pt>
    <dgm:pt modelId="{F3524A3E-7DE4-BB43-99C2-47FBB8B66E5F}" type="sibTrans" cxnId="{C6D6AF6F-F66E-B845-BB33-C3D0EEE3C24B}">
      <dgm:prSet/>
      <dgm:spPr/>
      <dgm:t>
        <a:bodyPr/>
        <a:lstStyle/>
        <a:p>
          <a:endParaRPr lang="en-GB"/>
        </a:p>
      </dgm:t>
    </dgm:pt>
    <dgm:pt modelId="{B3EE89E4-23F1-C24F-856A-826ED7776BF6}">
      <dgm:prSet phldrT="[Text]"/>
      <dgm:spPr/>
      <dgm:t>
        <a:bodyPr/>
        <a:lstStyle/>
        <a:p>
          <a:r>
            <a:rPr lang="en-GB" dirty="0"/>
            <a:t>Data Cleaning</a:t>
          </a:r>
        </a:p>
      </dgm:t>
    </dgm:pt>
    <dgm:pt modelId="{3F39EB21-EE47-F541-B214-B4673B81706A}" type="parTrans" cxnId="{A019BBBD-E058-F446-940C-960BB165477A}">
      <dgm:prSet/>
      <dgm:spPr/>
      <dgm:t>
        <a:bodyPr/>
        <a:lstStyle/>
        <a:p>
          <a:endParaRPr lang="en-GB"/>
        </a:p>
      </dgm:t>
    </dgm:pt>
    <dgm:pt modelId="{F1718F98-BE7D-EF4A-9B01-88B1ED6E99B0}" type="sibTrans" cxnId="{A019BBBD-E058-F446-940C-960BB165477A}">
      <dgm:prSet/>
      <dgm:spPr/>
      <dgm:t>
        <a:bodyPr/>
        <a:lstStyle/>
        <a:p>
          <a:endParaRPr lang="en-GB"/>
        </a:p>
      </dgm:t>
    </dgm:pt>
    <dgm:pt modelId="{19119E97-0306-8E47-8B01-49A75A7F97D9}">
      <dgm:prSet phldrT="[Text]"/>
      <dgm:spPr/>
      <dgm:t>
        <a:bodyPr/>
        <a:lstStyle/>
        <a:p>
          <a:r>
            <a:rPr lang="en-GB" dirty="0"/>
            <a:t>Based on understanding, using </a:t>
          </a:r>
          <a:r>
            <a:rPr lang="en-GB" dirty="0" err="1"/>
            <a:t>klib</a:t>
          </a:r>
          <a:r>
            <a:rPr lang="en-GB" dirty="0"/>
            <a:t> library or pandas performing cleaning operation</a:t>
          </a:r>
        </a:p>
      </dgm:t>
    </dgm:pt>
    <dgm:pt modelId="{4448D23B-ED96-5B4E-B770-5438E1FDE7B0}" type="parTrans" cxnId="{795CF874-E8A3-4C41-9E9A-6E994106365E}">
      <dgm:prSet/>
      <dgm:spPr/>
      <dgm:t>
        <a:bodyPr/>
        <a:lstStyle/>
        <a:p>
          <a:endParaRPr lang="en-GB"/>
        </a:p>
      </dgm:t>
    </dgm:pt>
    <dgm:pt modelId="{56AE7CB2-5030-A74C-A06F-F752F8242841}" type="sibTrans" cxnId="{795CF874-E8A3-4C41-9E9A-6E994106365E}">
      <dgm:prSet/>
      <dgm:spPr/>
      <dgm:t>
        <a:bodyPr/>
        <a:lstStyle/>
        <a:p>
          <a:endParaRPr lang="en-GB"/>
        </a:p>
      </dgm:t>
    </dgm:pt>
    <dgm:pt modelId="{2903D961-4540-9543-90DC-7C8BF73E34FE}">
      <dgm:prSet phldrT="[Text]"/>
      <dgm:spPr/>
      <dgm:t>
        <a:bodyPr/>
        <a:lstStyle/>
        <a:p>
          <a:r>
            <a:rPr lang="en-GB" dirty="0"/>
            <a:t>Data Interpretation</a:t>
          </a:r>
        </a:p>
      </dgm:t>
    </dgm:pt>
    <dgm:pt modelId="{06B65BE0-B841-1C4D-BA35-527D87B3CAA7}" type="parTrans" cxnId="{056EE00E-1196-0145-A199-66D19D82F799}">
      <dgm:prSet/>
      <dgm:spPr/>
      <dgm:t>
        <a:bodyPr/>
        <a:lstStyle/>
        <a:p>
          <a:endParaRPr lang="en-GB"/>
        </a:p>
      </dgm:t>
    </dgm:pt>
    <dgm:pt modelId="{D246DD25-1F43-2C40-AD13-02491AD29FED}" type="sibTrans" cxnId="{056EE00E-1196-0145-A199-66D19D82F799}">
      <dgm:prSet/>
      <dgm:spPr/>
      <dgm:t>
        <a:bodyPr/>
        <a:lstStyle/>
        <a:p>
          <a:endParaRPr lang="en-GB"/>
        </a:p>
      </dgm:t>
    </dgm:pt>
    <dgm:pt modelId="{7CEF5C6B-F9EC-5F42-A78B-4B713618802C}">
      <dgm:prSet phldrT="[Text]"/>
      <dgm:spPr/>
      <dgm:t>
        <a:bodyPr/>
        <a:lstStyle/>
        <a:p>
          <a:r>
            <a:rPr lang="en-GB" dirty="0"/>
            <a:t>With the cleaned data plot graphs to mention the observations</a:t>
          </a:r>
        </a:p>
      </dgm:t>
    </dgm:pt>
    <dgm:pt modelId="{952F1CC6-A572-9F4F-9DC5-DBD84C7DB6AB}" type="parTrans" cxnId="{9932A7CE-E712-AC45-8B9F-4A109863DEDD}">
      <dgm:prSet/>
      <dgm:spPr/>
      <dgm:t>
        <a:bodyPr/>
        <a:lstStyle/>
        <a:p>
          <a:endParaRPr lang="en-GB"/>
        </a:p>
      </dgm:t>
    </dgm:pt>
    <dgm:pt modelId="{046FDE65-8C39-D84D-9189-EE9FC79E4BC4}" type="sibTrans" cxnId="{9932A7CE-E712-AC45-8B9F-4A109863DEDD}">
      <dgm:prSet/>
      <dgm:spPr/>
      <dgm:t>
        <a:bodyPr/>
        <a:lstStyle/>
        <a:p>
          <a:endParaRPr lang="en-GB"/>
        </a:p>
      </dgm:t>
    </dgm:pt>
    <dgm:pt modelId="{52EB3B27-DA9D-D640-B946-0D9414684B73}" type="pres">
      <dgm:prSet presAssocID="{7B387CE5-37AB-3446-9F9C-AEEDF56223A0}" presName="linearFlow" presStyleCnt="0">
        <dgm:presLayoutVars>
          <dgm:dir/>
          <dgm:animLvl val="lvl"/>
          <dgm:resizeHandles val="exact"/>
        </dgm:presLayoutVars>
      </dgm:prSet>
      <dgm:spPr/>
    </dgm:pt>
    <dgm:pt modelId="{B50D2C95-00AD-7145-9603-CA694F7CF786}" type="pres">
      <dgm:prSet presAssocID="{45BA8630-E9F5-864C-A7A2-8234F0DB15F6}" presName="composite" presStyleCnt="0"/>
      <dgm:spPr/>
    </dgm:pt>
    <dgm:pt modelId="{B3F3421B-16D1-9949-AE3C-8BFD9B7A2D7B}" type="pres">
      <dgm:prSet presAssocID="{45BA8630-E9F5-864C-A7A2-8234F0DB15F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4D6DCD-3766-6740-9B59-85A73695690A}" type="pres">
      <dgm:prSet presAssocID="{45BA8630-E9F5-864C-A7A2-8234F0DB15F6}" presName="parSh" presStyleLbl="node1" presStyleIdx="0" presStyleCnt="3"/>
      <dgm:spPr/>
    </dgm:pt>
    <dgm:pt modelId="{17DFF97F-18A5-8F42-B3A6-D43BCFC8E29A}" type="pres">
      <dgm:prSet presAssocID="{45BA8630-E9F5-864C-A7A2-8234F0DB15F6}" presName="desTx" presStyleLbl="fgAcc1" presStyleIdx="0" presStyleCnt="3">
        <dgm:presLayoutVars>
          <dgm:bulletEnabled val="1"/>
        </dgm:presLayoutVars>
      </dgm:prSet>
      <dgm:spPr/>
    </dgm:pt>
    <dgm:pt modelId="{51576D48-C32E-E249-B872-94B44B2B0550}" type="pres">
      <dgm:prSet presAssocID="{6C8661BC-EC78-EE4C-B218-C58E7510FE9F}" presName="sibTrans" presStyleLbl="sibTrans2D1" presStyleIdx="0" presStyleCnt="2"/>
      <dgm:spPr/>
    </dgm:pt>
    <dgm:pt modelId="{3B0677CA-36D5-6240-919A-3A9EF728343D}" type="pres">
      <dgm:prSet presAssocID="{6C8661BC-EC78-EE4C-B218-C58E7510FE9F}" presName="connTx" presStyleLbl="sibTrans2D1" presStyleIdx="0" presStyleCnt="2"/>
      <dgm:spPr/>
    </dgm:pt>
    <dgm:pt modelId="{CA426BE5-39B5-244E-83F2-184FCB9E4006}" type="pres">
      <dgm:prSet presAssocID="{B3EE89E4-23F1-C24F-856A-826ED7776BF6}" presName="composite" presStyleCnt="0"/>
      <dgm:spPr/>
    </dgm:pt>
    <dgm:pt modelId="{A5E1DF10-AD69-6D4A-8DDC-12A7A3E4BB22}" type="pres">
      <dgm:prSet presAssocID="{B3EE89E4-23F1-C24F-856A-826ED7776BF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1285CEB-07F1-AC44-B334-000DB7F6840A}" type="pres">
      <dgm:prSet presAssocID="{B3EE89E4-23F1-C24F-856A-826ED7776BF6}" presName="parSh" presStyleLbl="node1" presStyleIdx="1" presStyleCnt="3"/>
      <dgm:spPr/>
    </dgm:pt>
    <dgm:pt modelId="{CB48A112-564A-474D-9470-B44834AC9A30}" type="pres">
      <dgm:prSet presAssocID="{B3EE89E4-23F1-C24F-856A-826ED7776BF6}" presName="desTx" presStyleLbl="fgAcc1" presStyleIdx="1" presStyleCnt="3">
        <dgm:presLayoutVars>
          <dgm:bulletEnabled val="1"/>
        </dgm:presLayoutVars>
      </dgm:prSet>
      <dgm:spPr/>
    </dgm:pt>
    <dgm:pt modelId="{612E0E29-30C9-DE44-A45B-699928D062FC}" type="pres">
      <dgm:prSet presAssocID="{F1718F98-BE7D-EF4A-9B01-88B1ED6E99B0}" presName="sibTrans" presStyleLbl="sibTrans2D1" presStyleIdx="1" presStyleCnt="2"/>
      <dgm:spPr/>
    </dgm:pt>
    <dgm:pt modelId="{F1F2AA72-F900-094A-9CF7-8A7CB1471CE1}" type="pres">
      <dgm:prSet presAssocID="{F1718F98-BE7D-EF4A-9B01-88B1ED6E99B0}" presName="connTx" presStyleLbl="sibTrans2D1" presStyleIdx="1" presStyleCnt="2"/>
      <dgm:spPr/>
    </dgm:pt>
    <dgm:pt modelId="{759F5B96-23BD-234E-98DA-B4E9CB132EF8}" type="pres">
      <dgm:prSet presAssocID="{2903D961-4540-9543-90DC-7C8BF73E34FE}" presName="composite" presStyleCnt="0"/>
      <dgm:spPr/>
    </dgm:pt>
    <dgm:pt modelId="{FC396D6E-9E8F-C949-B7A3-D4AE8EE8B0F1}" type="pres">
      <dgm:prSet presAssocID="{2903D961-4540-9543-90DC-7C8BF73E34F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8E7AE1-B38D-7A4B-AF05-34BB595DFCAE}" type="pres">
      <dgm:prSet presAssocID="{2903D961-4540-9543-90DC-7C8BF73E34FE}" presName="parSh" presStyleLbl="node1" presStyleIdx="2" presStyleCnt="3"/>
      <dgm:spPr/>
    </dgm:pt>
    <dgm:pt modelId="{4E61D208-4CBD-284A-9D71-A81369B1BB53}" type="pres">
      <dgm:prSet presAssocID="{2903D961-4540-9543-90DC-7C8BF73E34F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FF8650E-BCE1-8E44-891E-7488EF4C1B5B}" type="presOf" srcId="{F1718F98-BE7D-EF4A-9B01-88B1ED6E99B0}" destId="{612E0E29-30C9-DE44-A45B-699928D062FC}" srcOrd="0" destOrd="0" presId="urn:microsoft.com/office/officeart/2005/8/layout/process3"/>
    <dgm:cxn modelId="{056EE00E-1196-0145-A199-66D19D82F799}" srcId="{7B387CE5-37AB-3446-9F9C-AEEDF56223A0}" destId="{2903D961-4540-9543-90DC-7C8BF73E34FE}" srcOrd="2" destOrd="0" parTransId="{06B65BE0-B841-1C4D-BA35-527D87B3CAA7}" sibTransId="{D246DD25-1F43-2C40-AD13-02491AD29FED}"/>
    <dgm:cxn modelId="{7B112611-9280-AB4E-9B6A-7A17DC6F82BD}" type="presOf" srcId="{6C8661BC-EC78-EE4C-B218-C58E7510FE9F}" destId="{51576D48-C32E-E249-B872-94B44B2B0550}" srcOrd="0" destOrd="0" presId="urn:microsoft.com/office/officeart/2005/8/layout/process3"/>
    <dgm:cxn modelId="{D9825E13-E2F0-8B43-8C29-7647FB7E5428}" type="presOf" srcId="{2903D961-4540-9543-90DC-7C8BF73E34FE}" destId="{D28E7AE1-B38D-7A4B-AF05-34BB595DFCAE}" srcOrd="1" destOrd="0" presId="urn:microsoft.com/office/officeart/2005/8/layout/process3"/>
    <dgm:cxn modelId="{A0F52817-EDC1-354F-8323-2911DC32906D}" type="presOf" srcId="{F1718F98-BE7D-EF4A-9B01-88B1ED6E99B0}" destId="{F1F2AA72-F900-094A-9CF7-8A7CB1471CE1}" srcOrd="1" destOrd="0" presId="urn:microsoft.com/office/officeart/2005/8/layout/process3"/>
    <dgm:cxn modelId="{47B44D21-310B-E84A-8329-DDC4502717A4}" type="presOf" srcId="{B3EE89E4-23F1-C24F-856A-826ED7776BF6}" destId="{A5E1DF10-AD69-6D4A-8DDC-12A7A3E4BB22}" srcOrd="0" destOrd="0" presId="urn:microsoft.com/office/officeart/2005/8/layout/process3"/>
    <dgm:cxn modelId="{78D75722-1184-6341-8706-72C29E4B1F60}" type="presOf" srcId="{6C8661BC-EC78-EE4C-B218-C58E7510FE9F}" destId="{3B0677CA-36D5-6240-919A-3A9EF728343D}" srcOrd="1" destOrd="0" presId="urn:microsoft.com/office/officeart/2005/8/layout/process3"/>
    <dgm:cxn modelId="{2570EB36-41B4-7042-8377-60AEA35F5D39}" srcId="{7B387CE5-37AB-3446-9F9C-AEEDF56223A0}" destId="{45BA8630-E9F5-864C-A7A2-8234F0DB15F6}" srcOrd="0" destOrd="0" parTransId="{39937D44-F614-7E48-B3A0-BF63D0C0FF30}" sibTransId="{6C8661BC-EC78-EE4C-B218-C58E7510FE9F}"/>
    <dgm:cxn modelId="{E5F0E046-50FA-0643-8546-2014BD9FBDC4}" type="presOf" srcId="{45BA8630-E9F5-864C-A7A2-8234F0DB15F6}" destId="{1E4D6DCD-3766-6740-9B59-85A73695690A}" srcOrd="1" destOrd="0" presId="urn:microsoft.com/office/officeart/2005/8/layout/process3"/>
    <dgm:cxn modelId="{0536ED53-6B63-1549-8D0C-9F933E88FE84}" type="presOf" srcId="{19119E97-0306-8E47-8B01-49A75A7F97D9}" destId="{CB48A112-564A-474D-9470-B44834AC9A30}" srcOrd="0" destOrd="0" presId="urn:microsoft.com/office/officeart/2005/8/layout/process3"/>
    <dgm:cxn modelId="{C6D6AF6F-F66E-B845-BB33-C3D0EEE3C24B}" srcId="{45BA8630-E9F5-864C-A7A2-8234F0DB15F6}" destId="{C6ACA521-14E7-1941-ACC6-F67CEE3CFE5E}" srcOrd="0" destOrd="0" parTransId="{1A2FF7B8-839A-A14A-A2B8-D501E9574800}" sibTransId="{F3524A3E-7DE4-BB43-99C2-47FBB8B66E5F}"/>
    <dgm:cxn modelId="{795CF874-E8A3-4C41-9E9A-6E994106365E}" srcId="{B3EE89E4-23F1-C24F-856A-826ED7776BF6}" destId="{19119E97-0306-8E47-8B01-49A75A7F97D9}" srcOrd="0" destOrd="0" parTransId="{4448D23B-ED96-5B4E-B770-5438E1FDE7B0}" sibTransId="{56AE7CB2-5030-A74C-A06F-F752F8242841}"/>
    <dgm:cxn modelId="{CB847E76-84C9-8A40-A1A9-19F267F24424}" type="presOf" srcId="{2903D961-4540-9543-90DC-7C8BF73E34FE}" destId="{FC396D6E-9E8F-C949-B7A3-D4AE8EE8B0F1}" srcOrd="0" destOrd="0" presId="urn:microsoft.com/office/officeart/2005/8/layout/process3"/>
    <dgm:cxn modelId="{78887A97-FDF7-2A48-8755-269B16BD7D78}" type="presOf" srcId="{7CEF5C6B-F9EC-5F42-A78B-4B713618802C}" destId="{4E61D208-4CBD-284A-9D71-A81369B1BB53}" srcOrd="0" destOrd="0" presId="urn:microsoft.com/office/officeart/2005/8/layout/process3"/>
    <dgm:cxn modelId="{8350EAA2-F9F7-654A-8DD6-B5006C221C20}" type="presOf" srcId="{45BA8630-E9F5-864C-A7A2-8234F0DB15F6}" destId="{B3F3421B-16D1-9949-AE3C-8BFD9B7A2D7B}" srcOrd="0" destOrd="0" presId="urn:microsoft.com/office/officeart/2005/8/layout/process3"/>
    <dgm:cxn modelId="{2D660AA8-25E6-734E-AA57-9981CEBFB3F7}" type="presOf" srcId="{C6ACA521-14E7-1941-ACC6-F67CEE3CFE5E}" destId="{17DFF97F-18A5-8F42-B3A6-D43BCFC8E29A}" srcOrd="0" destOrd="0" presId="urn:microsoft.com/office/officeart/2005/8/layout/process3"/>
    <dgm:cxn modelId="{A019BBBD-E058-F446-940C-960BB165477A}" srcId="{7B387CE5-37AB-3446-9F9C-AEEDF56223A0}" destId="{B3EE89E4-23F1-C24F-856A-826ED7776BF6}" srcOrd="1" destOrd="0" parTransId="{3F39EB21-EE47-F541-B214-B4673B81706A}" sibTransId="{F1718F98-BE7D-EF4A-9B01-88B1ED6E99B0}"/>
    <dgm:cxn modelId="{9932A7CE-E712-AC45-8B9F-4A109863DEDD}" srcId="{2903D961-4540-9543-90DC-7C8BF73E34FE}" destId="{7CEF5C6B-F9EC-5F42-A78B-4B713618802C}" srcOrd="0" destOrd="0" parTransId="{952F1CC6-A572-9F4F-9DC5-DBD84C7DB6AB}" sibTransId="{046FDE65-8C39-D84D-9189-EE9FC79E4BC4}"/>
    <dgm:cxn modelId="{CB91E7D7-44F8-2E4A-A8D3-B5DF83138372}" type="presOf" srcId="{7B387CE5-37AB-3446-9F9C-AEEDF56223A0}" destId="{52EB3B27-DA9D-D640-B946-0D9414684B73}" srcOrd="0" destOrd="0" presId="urn:microsoft.com/office/officeart/2005/8/layout/process3"/>
    <dgm:cxn modelId="{95B58DEB-2DE0-7742-A33C-9023731B3F99}" type="presOf" srcId="{B3EE89E4-23F1-C24F-856A-826ED7776BF6}" destId="{31285CEB-07F1-AC44-B334-000DB7F6840A}" srcOrd="1" destOrd="0" presId="urn:microsoft.com/office/officeart/2005/8/layout/process3"/>
    <dgm:cxn modelId="{ECC5BC7B-AAC7-4C47-AB78-7840EE5894A2}" type="presParOf" srcId="{52EB3B27-DA9D-D640-B946-0D9414684B73}" destId="{B50D2C95-00AD-7145-9603-CA694F7CF786}" srcOrd="0" destOrd="0" presId="urn:microsoft.com/office/officeart/2005/8/layout/process3"/>
    <dgm:cxn modelId="{16ABD9C8-09F3-DD46-A3E5-81F5633B54C6}" type="presParOf" srcId="{B50D2C95-00AD-7145-9603-CA694F7CF786}" destId="{B3F3421B-16D1-9949-AE3C-8BFD9B7A2D7B}" srcOrd="0" destOrd="0" presId="urn:microsoft.com/office/officeart/2005/8/layout/process3"/>
    <dgm:cxn modelId="{E0676C1B-A700-994E-B083-71B2EF0D68D8}" type="presParOf" srcId="{B50D2C95-00AD-7145-9603-CA694F7CF786}" destId="{1E4D6DCD-3766-6740-9B59-85A73695690A}" srcOrd="1" destOrd="0" presId="urn:microsoft.com/office/officeart/2005/8/layout/process3"/>
    <dgm:cxn modelId="{106E649F-DFDF-B348-981B-B8667846B232}" type="presParOf" srcId="{B50D2C95-00AD-7145-9603-CA694F7CF786}" destId="{17DFF97F-18A5-8F42-B3A6-D43BCFC8E29A}" srcOrd="2" destOrd="0" presId="urn:microsoft.com/office/officeart/2005/8/layout/process3"/>
    <dgm:cxn modelId="{8098FD2E-C5E6-BC4B-83D5-FA01C84F332F}" type="presParOf" srcId="{52EB3B27-DA9D-D640-B946-0D9414684B73}" destId="{51576D48-C32E-E249-B872-94B44B2B0550}" srcOrd="1" destOrd="0" presId="urn:microsoft.com/office/officeart/2005/8/layout/process3"/>
    <dgm:cxn modelId="{F9D84902-0B67-2049-81E9-4F9FEE6ADE9A}" type="presParOf" srcId="{51576D48-C32E-E249-B872-94B44B2B0550}" destId="{3B0677CA-36D5-6240-919A-3A9EF728343D}" srcOrd="0" destOrd="0" presId="urn:microsoft.com/office/officeart/2005/8/layout/process3"/>
    <dgm:cxn modelId="{FA17E75B-CB1A-8F4D-B3CB-4536CA372A8B}" type="presParOf" srcId="{52EB3B27-DA9D-D640-B946-0D9414684B73}" destId="{CA426BE5-39B5-244E-83F2-184FCB9E4006}" srcOrd="2" destOrd="0" presId="urn:microsoft.com/office/officeart/2005/8/layout/process3"/>
    <dgm:cxn modelId="{7820867F-DD76-FE4B-B406-4DE596A84081}" type="presParOf" srcId="{CA426BE5-39B5-244E-83F2-184FCB9E4006}" destId="{A5E1DF10-AD69-6D4A-8DDC-12A7A3E4BB22}" srcOrd="0" destOrd="0" presId="urn:microsoft.com/office/officeart/2005/8/layout/process3"/>
    <dgm:cxn modelId="{245D92D7-8998-E445-926C-55836E19D695}" type="presParOf" srcId="{CA426BE5-39B5-244E-83F2-184FCB9E4006}" destId="{31285CEB-07F1-AC44-B334-000DB7F6840A}" srcOrd="1" destOrd="0" presId="urn:microsoft.com/office/officeart/2005/8/layout/process3"/>
    <dgm:cxn modelId="{A3C7BE3E-59A3-104B-80B3-1913EB9C1357}" type="presParOf" srcId="{CA426BE5-39B5-244E-83F2-184FCB9E4006}" destId="{CB48A112-564A-474D-9470-B44834AC9A30}" srcOrd="2" destOrd="0" presId="urn:microsoft.com/office/officeart/2005/8/layout/process3"/>
    <dgm:cxn modelId="{EACB599B-D42C-0741-BB30-BC11A54BD266}" type="presParOf" srcId="{52EB3B27-DA9D-D640-B946-0D9414684B73}" destId="{612E0E29-30C9-DE44-A45B-699928D062FC}" srcOrd="3" destOrd="0" presId="urn:microsoft.com/office/officeart/2005/8/layout/process3"/>
    <dgm:cxn modelId="{9D062309-15B4-5B42-B2DD-457FAC214B77}" type="presParOf" srcId="{612E0E29-30C9-DE44-A45B-699928D062FC}" destId="{F1F2AA72-F900-094A-9CF7-8A7CB1471CE1}" srcOrd="0" destOrd="0" presId="urn:microsoft.com/office/officeart/2005/8/layout/process3"/>
    <dgm:cxn modelId="{BB4C6BE1-6B87-FF44-889B-FA78DACCE80F}" type="presParOf" srcId="{52EB3B27-DA9D-D640-B946-0D9414684B73}" destId="{759F5B96-23BD-234E-98DA-B4E9CB132EF8}" srcOrd="4" destOrd="0" presId="urn:microsoft.com/office/officeart/2005/8/layout/process3"/>
    <dgm:cxn modelId="{C4C402C0-6298-E14C-91F6-91E921BACD8D}" type="presParOf" srcId="{759F5B96-23BD-234E-98DA-B4E9CB132EF8}" destId="{FC396D6E-9E8F-C949-B7A3-D4AE8EE8B0F1}" srcOrd="0" destOrd="0" presId="urn:microsoft.com/office/officeart/2005/8/layout/process3"/>
    <dgm:cxn modelId="{FCFC318D-9DBB-B545-B690-64AF20EE6DD4}" type="presParOf" srcId="{759F5B96-23BD-234E-98DA-B4E9CB132EF8}" destId="{D28E7AE1-B38D-7A4B-AF05-34BB595DFCAE}" srcOrd="1" destOrd="0" presId="urn:microsoft.com/office/officeart/2005/8/layout/process3"/>
    <dgm:cxn modelId="{7912CC17-A55D-684A-811A-7182DA937715}" type="presParOf" srcId="{759F5B96-23BD-234E-98DA-B4E9CB132EF8}" destId="{4E61D208-4CBD-284A-9D71-A81369B1BB5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D6DCD-3766-6740-9B59-85A73695690A}">
      <dsp:nvSpPr>
        <dsp:cNvPr id="0" name=""/>
        <dsp:cNvSpPr/>
      </dsp:nvSpPr>
      <dsp:spPr>
        <a:xfrm>
          <a:off x="5002" y="430186"/>
          <a:ext cx="2274632" cy="1092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Understanding</a:t>
          </a:r>
        </a:p>
      </dsp:txBody>
      <dsp:txXfrm>
        <a:off x="5002" y="430186"/>
        <a:ext cx="2274632" cy="728526"/>
      </dsp:txXfrm>
    </dsp:sp>
    <dsp:sp modelId="{17DFF97F-18A5-8F42-B3A6-D43BCFC8E29A}">
      <dsp:nvSpPr>
        <dsp:cNvPr id="0" name=""/>
        <dsp:cNvSpPr/>
      </dsp:nvSpPr>
      <dsp:spPr>
        <a:xfrm>
          <a:off x="470891" y="1158713"/>
          <a:ext cx="2274632" cy="246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Using given dictionary and excel understand data in </a:t>
          </a:r>
          <a:r>
            <a:rPr lang="en-GB" sz="1900" kern="1200" dirty="0" err="1"/>
            <a:t>loan.csv</a:t>
          </a:r>
          <a:endParaRPr lang="en-GB" sz="1900" kern="1200" dirty="0"/>
        </a:p>
      </dsp:txBody>
      <dsp:txXfrm>
        <a:off x="537513" y="1225335"/>
        <a:ext cx="2141388" cy="2329156"/>
      </dsp:txXfrm>
    </dsp:sp>
    <dsp:sp modelId="{51576D48-C32E-E249-B872-94B44B2B0550}">
      <dsp:nvSpPr>
        <dsp:cNvPr id="0" name=""/>
        <dsp:cNvSpPr/>
      </dsp:nvSpPr>
      <dsp:spPr>
        <a:xfrm>
          <a:off x="2624461" y="511291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624461" y="624554"/>
        <a:ext cx="561136" cy="339791"/>
      </dsp:txXfrm>
    </dsp:sp>
    <dsp:sp modelId="{31285CEB-07F1-AC44-B334-000DB7F6840A}">
      <dsp:nvSpPr>
        <dsp:cNvPr id="0" name=""/>
        <dsp:cNvSpPr/>
      </dsp:nvSpPr>
      <dsp:spPr>
        <a:xfrm>
          <a:off x="3658939" y="430186"/>
          <a:ext cx="2274632" cy="1092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Cleaning</a:t>
          </a:r>
        </a:p>
      </dsp:txBody>
      <dsp:txXfrm>
        <a:off x="3658939" y="430186"/>
        <a:ext cx="2274632" cy="728526"/>
      </dsp:txXfrm>
    </dsp:sp>
    <dsp:sp modelId="{CB48A112-564A-474D-9470-B44834AC9A30}">
      <dsp:nvSpPr>
        <dsp:cNvPr id="0" name=""/>
        <dsp:cNvSpPr/>
      </dsp:nvSpPr>
      <dsp:spPr>
        <a:xfrm>
          <a:off x="4124828" y="1158713"/>
          <a:ext cx="2274632" cy="246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Based on understanding, using </a:t>
          </a:r>
          <a:r>
            <a:rPr lang="en-GB" sz="1900" kern="1200" dirty="0" err="1"/>
            <a:t>klib</a:t>
          </a:r>
          <a:r>
            <a:rPr lang="en-GB" sz="1900" kern="1200" dirty="0"/>
            <a:t> library or pandas performing cleaning operation</a:t>
          </a:r>
        </a:p>
      </dsp:txBody>
      <dsp:txXfrm>
        <a:off x="4191450" y="1225335"/>
        <a:ext cx="2141388" cy="2329156"/>
      </dsp:txXfrm>
    </dsp:sp>
    <dsp:sp modelId="{612E0E29-30C9-DE44-A45B-699928D062FC}">
      <dsp:nvSpPr>
        <dsp:cNvPr id="0" name=""/>
        <dsp:cNvSpPr/>
      </dsp:nvSpPr>
      <dsp:spPr>
        <a:xfrm>
          <a:off x="6278398" y="511291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6278398" y="624554"/>
        <a:ext cx="561136" cy="339791"/>
      </dsp:txXfrm>
    </dsp:sp>
    <dsp:sp modelId="{D28E7AE1-B38D-7A4B-AF05-34BB595DFCAE}">
      <dsp:nvSpPr>
        <dsp:cNvPr id="0" name=""/>
        <dsp:cNvSpPr/>
      </dsp:nvSpPr>
      <dsp:spPr>
        <a:xfrm>
          <a:off x="7312876" y="430186"/>
          <a:ext cx="2274632" cy="1092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Interpretation</a:t>
          </a:r>
        </a:p>
      </dsp:txBody>
      <dsp:txXfrm>
        <a:off x="7312876" y="430186"/>
        <a:ext cx="2274632" cy="728526"/>
      </dsp:txXfrm>
    </dsp:sp>
    <dsp:sp modelId="{4E61D208-4CBD-284A-9D71-A81369B1BB53}">
      <dsp:nvSpPr>
        <dsp:cNvPr id="0" name=""/>
        <dsp:cNvSpPr/>
      </dsp:nvSpPr>
      <dsp:spPr>
        <a:xfrm>
          <a:off x="7778764" y="1158713"/>
          <a:ext cx="2274632" cy="246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With the cleaned data plot graphs to mention the observations</a:t>
          </a:r>
        </a:p>
      </dsp:txBody>
      <dsp:txXfrm>
        <a:off x="7845386" y="1225335"/>
        <a:ext cx="2141388" cy="2329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4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550FF-3767-7E2E-04F0-DBE161142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7A3F8-27A0-2E71-F652-CFB02FB2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514" y="4254484"/>
            <a:ext cx="9124763" cy="1622451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Lending Club Case 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372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 err="1"/>
              <a:t>InstaLLMENT</a:t>
            </a:r>
            <a:r>
              <a:rPr lang="en-US" dirty="0"/>
              <a:t>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Installment Increases , Default Increases . </a:t>
            </a:r>
          </a:p>
        </p:txBody>
      </p:sp>
      <p:pic>
        <p:nvPicPr>
          <p:cNvPr id="7" name="Content Placeholder 6" descr="A green and orange rectangles&#10;&#10;Description automatically generated">
            <a:extLst>
              <a:ext uri="{FF2B5EF4-FFF2-40B4-BE49-F238E27FC236}">
                <a16:creationId xmlns:a16="http://schemas.microsoft.com/office/drawing/2014/main" id="{380C04CD-9716-9D9B-CDB9-14A76DE0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4168"/>
            <a:ext cx="6711950" cy="303519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 should consider verifying installment should be in valid ratio of salary .</a:t>
            </a:r>
          </a:p>
        </p:txBody>
      </p:sp>
    </p:spTree>
    <p:extLst>
      <p:ext uri="{BB962C8B-B14F-4D97-AF65-F5344CB8AC3E}">
        <p14:creationId xmlns:p14="http://schemas.microsoft.com/office/powerpoint/2010/main" val="19190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INTEREST RATE : </a:t>
            </a:r>
            <a:r>
              <a:rPr lang="en-US" dirty="0" err="1"/>
              <a:t>InteREST</a:t>
            </a:r>
            <a:r>
              <a:rPr lang="en-US" dirty="0"/>
              <a:t> Rate Impacts The Default RATE . As Interest Rate Increases , Default Rate </a:t>
            </a:r>
            <a:r>
              <a:rPr lang="en-US" dirty="0" err="1"/>
              <a:t>IncreaseS</a:t>
            </a:r>
            <a:endParaRPr lang="en-US" dirty="0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21CF5025-2E3E-9DC1-368E-1416CB966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9304"/>
            <a:ext cx="6711950" cy="4054592"/>
          </a:xfrm>
        </p:spPr>
      </p:pic>
    </p:spTree>
    <p:extLst>
      <p:ext uri="{BB962C8B-B14F-4D97-AF65-F5344CB8AC3E}">
        <p14:creationId xmlns:p14="http://schemas.microsoft.com/office/powerpoint/2010/main" val="258939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LOAN AMOUNT : Based on the data,  As Loan Amount Increases , Loan Charged Off Also Increases</a:t>
            </a:r>
          </a:p>
        </p:txBody>
      </p:sp>
      <p:pic>
        <p:nvPicPr>
          <p:cNvPr id="5" name="Content Placeholder 4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B4169FB4-7F45-C6D8-A5BE-B47E086BD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8002"/>
            <a:ext cx="6711950" cy="3257338"/>
          </a:xfrm>
        </p:spPr>
      </p:pic>
    </p:spTree>
    <p:extLst>
      <p:ext uri="{BB962C8B-B14F-4D97-AF65-F5344CB8AC3E}">
        <p14:creationId xmlns:p14="http://schemas.microsoft.com/office/powerpoint/2010/main" val="293733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FUNDED AMOUNT INV :</a:t>
            </a:r>
            <a:br>
              <a:rPr lang="en-US" dirty="0"/>
            </a:br>
            <a:r>
              <a:rPr lang="en-US" dirty="0"/>
              <a:t>Based on </a:t>
            </a:r>
            <a:r>
              <a:rPr lang="en-US" dirty="0" err="1"/>
              <a:t>GraPH</a:t>
            </a:r>
            <a:r>
              <a:rPr lang="en-US" dirty="0"/>
              <a:t> , We can ANALYSE THAT As Loan Amount Invested Increases , Default also Increases</a:t>
            </a:r>
          </a:p>
        </p:txBody>
      </p:sp>
      <p:pic>
        <p:nvPicPr>
          <p:cNvPr id="6" name="Content Placeholder 5" descr="A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53C9EEF7-1DDC-C898-BC4F-1DD0E87E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883"/>
            <a:ext cx="6711950" cy="3904904"/>
          </a:xfrm>
        </p:spPr>
      </p:pic>
    </p:spTree>
    <p:extLst>
      <p:ext uri="{BB962C8B-B14F-4D97-AF65-F5344CB8AC3E}">
        <p14:creationId xmlns:p14="http://schemas.microsoft.com/office/powerpoint/2010/main" val="35318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ANNUAL INCOME : 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ANNual</a:t>
            </a:r>
            <a:r>
              <a:rPr lang="en-US" dirty="0"/>
              <a:t> Income Increases , CHARGED OFF DECREASES . PEOPLE OF LOW INCOME ARE DOING MORE DEFAULTS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EE2B5AB-E46E-9618-15FE-0AEB34EB2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8000"/>
            <a:ext cx="6711950" cy="3908389"/>
          </a:xfrm>
        </p:spPr>
      </p:pic>
    </p:spTree>
    <p:extLst>
      <p:ext uri="{BB962C8B-B14F-4D97-AF65-F5344CB8AC3E}">
        <p14:creationId xmlns:p14="http://schemas.microsoft.com/office/powerpoint/2010/main" val="426344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FUNDED AMOUNT : As Funded Amount Increases , CHARGED OFF INCREASES</a:t>
            </a:r>
          </a:p>
        </p:txBody>
      </p:sp>
      <p:pic>
        <p:nvPicPr>
          <p:cNvPr id="7" name="Content Placeholder 6" descr="A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0A883B86-8AAB-9414-28E0-5551F2547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0655"/>
            <a:ext cx="6711950" cy="3859480"/>
          </a:xfrm>
        </p:spPr>
      </p:pic>
    </p:spTree>
    <p:extLst>
      <p:ext uri="{BB962C8B-B14F-4D97-AF65-F5344CB8AC3E}">
        <p14:creationId xmlns:p14="http://schemas.microsoft.com/office/powerpoint/2010/main" val="56605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149047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PATTERNS OF ATTRIBUTE ‘PURPOSE’ WITH OTHER CATEGORICAL VARIABLES :</a:t>
            </a:r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14FACAC-1030-E174-EC05-95EDC19A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075485"/>
            <a:ext cx="7772400" cy="3179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44B6BB-D849-94D3-1F85-D1E6EC86132E}"/>
              </a:ext>
            </a:extLst>
          </p:cNvPr>
          <p:cNvSpPr txBox="1"/>
          <p:nvPr/>
        </p:nvSpPr>
        <p:spPr>
          <a:xfrm>
            <a:off x="9120249" y="3206338"/>
            <a:ext cx="212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HOME OWNERSHIP</a:t>
            </a:r>
          </a:p>
        </p:txBody>
      </p:sp>
    </p:spTree>
    <p:extLst>
      <p:ext uri="{BB962C8B-B14F-4D97-AF65-F5344CB8AC3E}">
        <p14:creationId xmlns:p14="http://schemas.microsoft.com/office/powerpoint/2010/main" val="284735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WITH VERIFICATION STATUS</a:t>
            </a:r>
          </a:p>
        </p:txBody>
      </p:sp>
      <p:pic>
        <p:nvPicPr>
          <p:cNvPr id="5" name="Content Placeholder 4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E895D575-09CF-53AA-69A8-2D471D1AC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253"/>
            <a:ext cx="6711950" cy="2680768"/>
          </a:xfrm>
        </p:spPr>
      </p:pic>
    </p:spTree>
    <p:extLst>
      <p:ext uri="{BB962C8B-B14F-4D97-AF65-F5344CB8AC3E}">
        <p14:creationId xmlns:p14="http://schemas.microsoft.com/office/powerpoint/2010/main" val="292612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903" y="197209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WITH GRADES</a:t>
            </a:r>
          </a:p>
        </p:txBody>
      </p:sp>
      <p:pic>
        <p:nvPicPr>
          <p:cNvPr id="6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76CEEF7-B114-2115-80DF-770D0B95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4788"/>
            <a:ext cx="6711950" cy="3931068"/>
          </a:xfrm>
        </p:spPr>
      </p:pic>
    </p:spTree>
    <p:extLst>
      <p:ext uri="{BB962C8B-B14F-4D97-AF65-F5344CB8AC3E}">
        <p14:creationId xmlns:p14="http://schemas.microsoft.com/office/powerpoint/2010/main" val="45542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F14E-77EB-74FA-63CD-5C2D8FEC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TERM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67ED1DE-329A-95DA-62B2-9265E473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986"/>
            <a:ext cx="6711950" cy="34752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0ACD1-E938-4E25-56FC-847A8BA5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650670"/>
            <a:ext cx="3200400" cy="406433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9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CA2A-B001-E918-1549-5C7B52C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7EB-AB34-8F7A-045A-2AA4E60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76384" cy="4050792"/>
          </a:xfrm>
        </p:spPr>
        <p:txBody>
          <a:bodyPr/>
          <a:lstStyle/>
          <a:p>
            <a:pPr marL="0" indent="0">
              <a:buNone/>
            </a:pPr>
            <a:r>
              <a:rPr lang="en-IN" i="0" dirty="0">
                <a:solidFill>
                  <a:srgbClr val="091E42"/>
                </a:solidFill>
                <a:effectLst/>
                <a:latin typeface="freight-text-pro"/>
              </a:rPr>
              <a:t>For a 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consumer finance company 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understand the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driving factors (or driver variables) 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behind loan default | loan charged off.</a:t>
            </a:r>
          </a:p>
          <a:p>
            <a:pPr marL="0" indent="0">
              <a:buNone/>
            </a:pPr>
            <a:endParaRPr lang="en-IN" dirty="0">
              <a:solidFill>
                <a:srgbClr val="091E42"/>
              </a:solidFill>
              <a:latin typeface="freight-text-pro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Given d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ataset which contains the complete loan data for all loans issued through the time period 2007 to 2011.</a:t>
            </a:r>
          </a:p>
          <a:p>
            <a:pPr marL="0" indent="0">
              <a:buNone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Each column meanings are defined a given data dictionary.</a:t>
            </a:r>
            <a:endParaRPr lang="en-US" dirty="0"/>
          </a:p>
        </p:txBody>
      </p:sp>
      <p:pic>
        <p:nvPicPr>
          <p:cNvPr id="1026" name="Picture 2" descr="300 Credit Score Loans - Saral Credit">
            <a:extLst>
              <a:ext uri="{FF2B5EF4-FFF2-40B4-BE49-F238E27FC236}">
                <a16:creationId xmlns:a16="http://schemas.microsoft.com/office/drawing/2014/main" id="{50B33AAA-2567-CE9D-FF2E-F65B2FAA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32" y="1950975"/>
            <a:ext cx="5087072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8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0516-DE58-4D7D-5603-8DD520C7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ANNUAL INCOME</a:t>
            </a:r>
          </a:p>
        </p:txBody>
      </p:sp>
      <p:pic>
        <p:nvPicPr>
          <p:cNvPr id="6" name="Content Placeholder 5" descr="A graph of multiple colored lines&#10;&#10;Description automatically generated with medium confidence">
            <a:extLst>
              <a:ext uri="{FF2B5EF4-FFF2-40B4-BE49-F238E27FC236}">
                <a16:creationId xmlns:a16="http://schemas.microsoft.com/office/drawing/2014/main" id="{48ADB0B0-8314-F6E1-FFFA-C4CFAF118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054"/>
            <a:ext cx="6711950" cy="3896851"/>
          </a:xfrm>
        </p:spPr>
      </p:pic>
    </p:spTree>
    <p:extLst>
      <p:ext uri="{BB962C8B-B14F-4D97-AF65-F5344CB8AC3E}">
        <p14:creationId xmlns:p14="http://schemas.microsoft.com/office/powerpoint/2010/main" val="48027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6245-4AE4-5381-27B4-82BED5BD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LOAN AMOUNT</a:t>
            </a:r>
          </a:p>
        </p:txBody>
      </p:sp>
      <p:pic>
        <p:nvPicPr>
          <p:cNvPr id="6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297D3A9-0DDD-C004-7F75-3F27505B2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061"/>
            <a:ext cx="6711950" cy="32918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FF14-B266-EE7F-DD5B-7804AAD08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CA2A-B001-E918-1549-5C7B52C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23C0FC-EFAA-360E-271C-02FF95D13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93296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5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873E-309C-EFBA-5A6B-336CECAC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understand the factors which Influence Charged 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F87F-D147-993C-4CC7-1FABDBAE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-570017"/>
            <a:ext cx="3420256" cy="6887689"/>
          </a:xfrm>
        </p:spPr>
        <p:txBody>
          <a:bodyPr>
            <a:normAutofit/>
          </a:bodyPr>
          <a:lstStyle/>
          <a:p>
            <a:r>
              <a:rPr lang="en-US" dirty="0"/>
              <a:t>GRADES :</a:t>
            </a:r>
            <a:br>
              <a:rPr lang="en-US" dirty="0"/>
            </a:br>
            <a:r>
              <a:rPr lang="en-US" dirty="0"/>
              <a:t>as Grades Going from A to G , Charged Off Increases.  GRADE G ARE MORE DEFAULTING. GRADES CATEGORIES Loan based on SAFE level to LEND . A Level being SAFER . G LEVEL WORST 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00AD209-25CA-2D30-1DB0-90FB5B281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9154"/>
            <a:ext cx="6711950" cy="3932967"/>
          </a:xfrm>
        </p:spPr>
      </p:pic>
    </p:spTree>
    <p:extLst>
      <p:ext uri="{BB962C8B-B14F-4D97-AF65-F5344CB8AC3E}">
        <p14:creationId xmlns:p14="http://schemas.microsoft.com/office/powerpoint/2010/main" val="346990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SUBGRADES : Plots Showing How Subgrades within EACH Grades Varies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F68EC87-2499-C7B4-7013-56087809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2530"/>
            <a:ext cx="6711950" cy="3859480"/>
          </a:xfrm>
        </p:spPr>
      </p:pic>
    </p:spTree>
    <p:extLst>
      <p:ext uri="{BB962C8B-B14F-4D97-AF65-F5344CB8AC3E}">
        <p14:creationId xmlns:p14="http://schemas.microsoft.com/office/powerpoint/2010/main" val="421023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TERM : </a:t>
            </a:r>
            <a:br>
              <a:rPr lang="en-US" dirty="0"/>
            </a:br>
            <a:r>
              <a:rPr lang="en-US" dirty="0"/>
              <a:t>People who WHO repay loan by 60 months defaulted more than the ones who took it for 36 months. </a:t>
            </a:r>
          </a:p>
        </p:txBody>
      </p:sp>
      <p:pic>
        <p:nvPicPr>
          <p:cNvPr id="7" name="Content Placeholder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8DEF7C6-647A-E3E3-F353-A00B1066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7522"/>
            <a:ext cx="6711950" cy="5047573"/>
          </a:xfrm>
        </p:spPr>
      </p:pic>
    </p:spTree>
    <p:extLst>
      <p:ext uri="{BB962C8B-B14F-4D97-AF65-F5344CB8AC3E}">
        <p14:creationId xmlns:p14="http://schemas.microsoft.com/office/powerpoint/2010/main" val="94024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:</a:t>
            </a:r>
            <a:br>
              <a:rPr lang="en-US" dirty="0"/>
            </a:br>
            <a:r>
              <a:rPr lang="en-US" dirty="0"/>
              <a:t>People Who Do Small Business Defaults More . Banks Should validate people of SUCH Business More and Decide Accordingly</a:t>
            </a:r>
          </a:p>
        </p:txBody>
      </p:sp>
      <p:pic>
        <p:nvPicPr>
          <p:cNvPr id="7" name="Content Placeholder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9D17BE7-3DA1-23D7-5213-18AC6AD9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8140"/>
            <a:ext cx="6711950" cy="4607626"/>
          </a:xfrm>
        </p:spPr>
      </p:pic>
    </p:spTree>
    <p:extLst>
      <p:ext uri="{BB962C8B-B14F-4D97-AF65-F5344CB8AC3E}">
        <p14:creationId xmlns:p14="http://schemas.microsoft.com/office/powerpoint/2010/main" val="4048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STATE : </a:t>
            </a:r>
            <a:br>
              <a:rPr lang="en-US" dirty="0"/>
            </a:br>
            <a:r>
              <a:rPr lang="en-US" dirty="0" err="1"/>
              <a:t>ApplicaNT</a:t>
            </a:r>
            <a:r>
              <a:rPr lang="en-US" dirty="0"/>
              <a:t> from ‘NE’ State Are Defaulting More.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E48EE28-D61E-9EC9-EE57-A0D88E036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2728"/>
            <a:ext cx="6711950" cy="4050792"/>
          </a:xfrm>
        </p:spPr>
      </p:pic>
    </p:spTree>
    <p:extLst>
      <p:ext uri="{BB962C8B-B14F-4D97-AF65-F5344CB8AC3E}">
        <p14:creationId xmlns:p14="http://schemas.microsoft.com/office/powerpoint/2010/main" val="306150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358</Words>
  <Application>Microsoft Macintosh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freight-text-pro</vt:lpstr>
      <vt:lpstr>Rockwell</vt:lpstr>
      <vt:lpstr>Rockwell Condensed</vt:lpstr>
      <vt:lpstr>Rockwell Extra Bold</vt:lpstr>
      <vt:lpstr>Wingdings</vt:lpstr>
      <vt:lpstr>Wood Type</vt:lpstr>
      <vt:lpstr>Lending Club Case Study</vt:lpstr>
      <vt:lpstr>Problem Statement</vt:lpstr>
      <vt:lpstr>Approach</vt:lpstr>
      <vt:lpstr>Let us understand the factors which Influence Charged Off</vt:lpstr>
      <vt:lpstr>GRADES : as Grades Going from A to G , Charged Off Increases.  GRADE G ARE MORE DEFAULTING. GRADES CATEGORIES Loan based on SAFE level to LEND . A Level being SAFER . G LEVEL WORST </vt:lpstr>
      <vt:lpstr>SUBGRADES : Plots Showing How Subgrades within EACH Grades Varies</vt:lpstr>
      <vt:lpstr> TERM :  People who WHO repay loan by 60 months defaulted more than the ones who took it for 36 months. </vt:lpstr>
      <vt:lpstr>PURPOSE : People Who Do Small Business Defaults More . Banks Should validate people of SUCH Business More and Decide Accordingly</vt:lpstr>
      <vt:lpstr>STATE :  ApplicaNT from ‘NE’ State Are Defaulting More.</vt:lpstr>
      <vt:lpstr>InstaLLMENT :  As Installment Increases , Default Increases . </vt:lpstr>
      <vt:lpstr> INTEREST RATE : InteREST Rate Impacts The Default RATE . As Interest Rate Increases , Default Rate IncreaseS</vt:lpstr>
      <vt:lpstr>LOAN AMOUNT : Based on the data,  As Loan Amount Increases , Loan Charged Off Also Increases</vt:lpstr>
      <vt:lpstr>FUNDED AMOUNT INV : Based on GraPH , We can ANALYSE THAT As Loan Amount Invested Increases , Default also Increases</vt:lpstr>
      <vt:lpstr>ANNUAL INCOME :  As ANNual Income Increases , CHARGED OFF DECREASES . PEOPLE OF LOW INCOME ARE DOING MORE DEFAULTS</vt:lpstr>
      <vt:lpstr>FUNDED AMOUNT : As Funded Amount Increases , CHARGED OFF INCREASES</vt:lpstr>
      <vt:lpstr>PowerPoint Presentation</vt:lpstr>
      <vt:lpstr>WITH VERIFICATION STATUS</vt:lpstr>
      <vt:lpstr>WITH GRADES</vt:lpstr>
      <vt:lpstr>WITH TERM</vt:lpstr>
      <vt:lpstr>WITH ANNUAL INCOME</vt:lpstr>
      <vt:lpstr>WITH LOAN AMOUNT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LeandingClubCaseStudy</dc:title>
  <dc:creator>Shruti W</dc:creator>
  <cp:lastModifiedBy>Shruti W</cp:lastModifiedBy>
  <cp:revision>46</cp:revision>
  <dcterms:created xsi:type="dcterms:W3CDTF">2023-10-09T07:38:55Z</dcterms:created>
  <dcterms:modified xsi:type="dcterms:W3CDTF">2023-10-11T16:57:24Z</dcterms:modified>
</cp:coreProperties>
</file>