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7" r:id="rId2"/>
    <p:sldId id="283" r:id="rId3"/>
    <p:sldId id="284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61"/>
    <p:restoredTop sz="96327"/>
  </p:normalViewPr>
  <p:slideViewPr>
    <p:cSldViewPr snapToGrid="0">
      <p:cViewPr varScale="1">
        <p:scale>
          <a:sx n="80" d="100"/>
          <a:sy n="80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87CE5-37AB-3446-9F9C-AEEDF56223A0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5BA8630-E9F5-864C-A7A2-8234F0DB15F6}">
      <dgm:prSet phldrT="[Text]"/>
      <dgm:spPr/>
      <dgm:t>
        <a:bodyPr/>
        <a:lstStyle/>
        <a:p>
          <a:r>
            <a:rPr lang="en-GB" dirty="0"/>
            <a:t>Data Understanding</a:t>
          </a:r>
        </a:p>
      </dgm:t>
    </dgm:pt>
    <dgm:pt modelId="{39937D44-F614-7E48-B3A0-BF63D0C0FF30}" type="parTrans" cxnId="{2570EB36-41B4-7042-8377-60AEA35F5D39}">
      <dgm:prSet/>
      <dgm:spPr/>
      <dgm:t>
        <a:bodyPr/>
        <a:lstStyle/>
        <a:p>
          <a:endParaRPr lang="en-GB"/>
        </a:p>
      </dgm:t>
    </dgm:pt>
    <dgm:pt modelId="{6C8661BC-EC78-EE4C-B218-C58E7510FE9F}" type="sibTrans" cxnId="{2570EB36-41B4-7042-8377-60AEA35F5D39}">
      <dgm:prSet/>
      <dgm:spPr/>
      <dgm:t>
        <a:bodyPr/>
        <a:lstStyle/>
        <a:p>
          <a:endParaRPr lang="en-GB"/>
        </a:p>
      </dgm:t>
    </dgm:pt>
    <dgm:pt modelId="{C6ACA521-14E7-1941-ACC6-F67CEE3CFE5E}">
      <dgm:prSet phldrT="[Text]"/>
      <dgm:spPr/>
      <dgm:t>
        <a:bodyPr/>
        <a:lstStyle/>
        <a:p>
          <a:r>
            <a:rPr lang="en-GB" dirty="0"/>
            <a:t>Using given dictionary and excel understand data in </a:t>
          </a:r>
          <a:r>
            <a:rPr lang="en-GB" dirty="0" err="1"/>
            <a:t>loan.csv</a:t>
          </a:r>
          <a:endParaRPr lang="en-GB" dirty="0"/>
        </a:p>
      </dgm:t>
    </dgm:pt>
    <dgm:pt modelId="{1A2FF7B8-839A-A14A-A2B8-D501E9574800}" type="parTrans" cxnId="{C6D6AF6F-F66E-B845-BB33-C3D0EEE3C24B}">
      <dgm:prSet/>
      <dgm:spPr/>
      <dgm:t>
        <a:bodyPr/>
        <a:lstStyle/>
        <a:p>
          <a:endParaRPr lang="en-GB"/>
        </a:p>
      </dgm:t>
    </dgm:pt>
    <dgm:pt modelId="{F3524A3E-7DE4-BB43-99C2-47FBB8B66E5F}" type="sibTrans" cxnId="{C6D6AF6F-F66E-B845-BB33-C3D0EEE3C24B}">
      <dgm:prSet/>
      <dgm:spPr/>
      <dgm:t>
        <a:bodyPr/>
        <a:lstStyle/>
        <a:p>
          <a:endParaRPr lang="en-GB"/>
        </a:p>
      </dgm:t>
    </dgm:pt>
    <dgm:pt modelId="{B3EE89E4-23F1-C24F-856A-826ED7776BF6}">
      <dgm:prSet phldrT="[Text]"/>
      <dgm:spPr/>
      <dgm:t>
        <a:bodyPr/>
        <a:lstStyle/>
        <a:p>
          <a:r>
            <a:rPr lang="en-GB" dirty="0"/>
            <a:t>Data Cleaning</a:t>
          </a:r>
        </a:p>
      </dgm:t>
    </dgm:pt>
    <dgm:pt modelId="{3F39EB21-EE47-F541-B214-B4673B81706A}" type="parTrans" cxnId="{A019BBBD-E058-F446-940C-960BB165477A}">
      <dgm:prSet/>
      <dgm:spPr/>
      <dgm:t>
        <a:bodyPr/>
        <a:lstStyle/>
        <a:p>
          <a:endParaRPr lang="en-GB"/>
        </a:p>
      </dgm:t>
    </dgm:pt>
    <dgm:pt modelId="{F1718F98-BE7D-EF4A-9B01-88B1ED6E99B0}" type="sibTrans" cxnId="{A019BBBD-E058-F446-940C-960BB165477A}">
      <dgm:prSet/>
      <dgm:spPr/>
      <dgm:t>
        <a:bodyPr/>
        <a:lstStyle/>
        <a:p>
          <a:endParaRPr lang="en-GB"/>
        </a:p>
      </dgm:t>
    </dgm:pt>
    <dgm:pt modelId="{19119E97-0306-8E47-8B01-49A75A7F97D9}">
      <dgm:prSet phldrT="[Text]"/>
      <dgm:spPr/>
      <dgm:t>
        <a:bodyPr/>
        <a:lstStyle/>
        <a:p>
          <a:r>
            <a:rPr lang="en-GB" dirty="0"/>
            <a:t>Based on understanding, using </a:t>
          </a:r>
          <a:r>
            <a:rPr lang="en-GB" dirty="0" err="1"/>
            <a:t>klib</a:t>
          </a:r>
          <a:r>
            <a:rPr lang="en-GB" dirty="0"/>
            <a:t> library or pandas performing cleaning operation</a:t>
          </a:r>
        </a:p>
      </dgm:t>
    </dgm:pt>
    <dgm:pt modelId="{4448D23B-ED96-5B4E-B770-5438E1FDE7B0}" type="parTrans" cxnId="{795CF874-E8A3-4C41-9E9A-6E994106365E}">
      <dgm:prSet/>
      <dgm:spPr/>
      <dgm:t>
        <a:bodyPr/>
        <a:lstStyle/>
        <a:p>
          <a:endParaRPr lang="en-GB"/>
        </a:p>
      </dgm:t>
    </dgm:pt>
    <dgm:pt modelId="{56AE7CB2-5030-A74C-A06F-F752F8242841}" type="sibTrans" cxnId="{795CF874-E8A3-4C41-9E9A-6E994106365E}">
      <dgm:prSet/>
      <dgm:spPr/>
      <dgm:t>
        <a:bodyPr/>
        <a:lstStyle/>
        <a:p>
          <a:endParaRPr lang="en-GB"/>
        </a:p>
      </dgm:t>
    </dgm:pt>
    <dgm:pt modelId="{2903D961-4540-9543-90DC-7C8BF73E34FE}">
      <dgm:prSet phldrT="[Text]"/>
      <dgm:spPr/>
      <dgm:t>
        <a:bodyPr/>
        <a:lstStyle/>
        <a:p>
          <a:r>
            <a:rPr lang="en-GB" dirty="0"/>
            <a:t>Data Interpretation</a:t>
          </a:r>
        </a:p>
      </dgm:t>
    </dgm:pt>
    <dgm:pt modelId="{06B65BE0-B841-1C4D-BA35-527D87B3CAA7}" type="parTrans" cxnId="{056EE00E-1196-0145-A199-66D19D82F799}">
      <dgm:prSet/>
      <dgm:spPr/>
      <dgm:t>
        <a:bodyPr/>
        <a:lstStyle/>
        <a:p>
          <a:endParaRPr lang="en-GB"/>
        </a:p>
      </dgm:t>
    </dgm:pt>
    <dgm:pt modelId="{D246DD25-1F43-2C40-AD13-02491AD29FED}" type="sibTrans" cxnId="{056EE00E-1196-0145-A199-66D19D82F799}">
      <dgm:prSet/>
      <dgm:spPr/>
      <dgm:t>
        <a:bodyPr/>
        <a:lstStyle/>
        <a:p>
          <a:endParaRPr lang="en-GB"/>
        </a:p>
      </dgm:t>
    </dgm:pt>
    <dgm:pt modelId="{7CEF5C6B-F9EC-5F42-A78B-4B713618802C}">
      <dgm:prSet phldrT="[Text]"/>
      <dgm:spPr/>
      <dgm:t>
        <a:bodyPr/>
        <a:lstStyle/>
        <a:p>
          <a:r>
            <a:rPr lang="en-GB" dirty="0"/>
            <a:t>With the cleaned data plot graphs to mention the observations</a:t>
          </a:r>
        </a:p>
      </dgm:t>
    </dgm:pt>
    <dgm:pt modelId="{952F1CC6-A572-9F4F-9DC5-DBD84C7DB6AB}" type="parTrans" cxnId="{9932A7CE-E712-AC45-8B9F-4A109863DEDD}">
      <dgm:prSet/>
      <dgm:spPr/>
      <dgm:t>
        <a:bodyPr/>
        <a:lstStyle/>
        <a:p>
          <a:endParaRPr lang="en-GB"/>
        </a:p>
      </dgm:t>
    </dgm:pt>
    <dgm:pt modelId="{046FDE65-8C39-D84D-9189-EE9FC79E4BC4}" type="sibTrans" cxnId="{9932A7CE-E712-AC45-8B9F-4A109863DEDD}">
      <dgm:prSet/>
      <dgm:spPr/>
      <dgm:t>
        <a:bodyPr/>
        <a:lstStyle/>
        <a:p>
          <a:endParaRPr lang="en-GB"/>
        </a:p>
      </dgm:t>
    </dgm:pt>
    <dgm:pt modelId="{52EB3B27-DA9D-D640-B946-0D9414684B73}" type="pres">
      <dgm:prSet presAssocID="{7B387CE5-37AB-3446-9F9C-AEEDF56223A0}" presName="linearFlow" presStyleCnt="0">
        <dgm:presLayoutVars>
          <dgm:dir/>
          <dgm:animLvl val="lvl"/>
          <dgm:resizeHandles val="exact"/>
        </dgm:presLayoutVars>
      </dgm:prSet>
      <dgm:spPr/>
    </dgm:pt>
    <dgm:pt modelId="{B50D2C95-00AD-7145-9603-CA694F7CF786}" type="pres">
      <dgm:prSet presAssocID="{45BA8630-E9F5-864C-A7A2-8234F0DB15F6}" presName="composite" presStyleCnt="0"/>
      <dgm:spPr/>
    </dgm:pt>
    <dgm:pt modelId="{B3F3421B-16D1-9949-AE3C-8BFD9B7A2D7B}" type="pres">
      <dgm:prSet presAssocID="{45BA8630-E9F5-864C-A7A2-8234F0DB15F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4D6DCD-3766-6740-9B59-85A73695690A}" type="pres">
      <dgm:prSet presAssocID="{45BA8630-E9F5-864C-A7A2-8234F0DB15F6}" presName="parSh" presStyleLbl="node1" presStyleIdx="0" presStyleCnt="3"/>
      <dgm:spPr/>
    </dgm:pt>
    <dgm:pt modelId="{17DFF97F-18A5-8F42-B3A6-D43BCFC8E29A}" type="pres">
      <dgm:prSet presAssocID="{45BA8630-E9F5-864C-A7A2-8234F0DB15F6}" presName="desTx" presStyleLbl="fgAcc1" presStyleIdx="0" presStyleCnt="3">
        <dgm:presLayoutVars>
          <dgm:bulletEnabled val="1"/>
        </dgm:presLayoutVars>
      </dgm:prSet>
      <dgm:spPr/>
    </dgm:pt>
    <dgm:pt modelId="{51576D48-C32E-E249-B872-94B44B2B0550}" type="pres">
      <dgm:prSet presAssocID="{6C8661BC-EC78-EE4C-B218-C58E7510FE9F}" presName="sibTrans" presStyleLbl="sibTrans2D1" presStyleIdx="0" presStyleCnt="2"/>
      <dgm:spPr/>
    </dgm:pt>
    <dgm:pt modelId="{3B0677CA-36D5-6240-919A-3A9EF728343D}" type="pres">
      <dgm:prSet presAssocID="{6C8661BC-EC78-EE4C-B218-C58E7510FE9F}" presName="connTx" presStyleLbl="sibTrans2D1" presStyleIdx="0" presStyleCnt="2"/>
      <dgm:spPr/>
    </dgm:pt>
    <dgm:pt modelId="{CA426BE5-39B5-244E-83F2-184FCB9E4006}" type="pres">
      <dgm:prSet presAssocID="{B3EE89E4-23F1-C24F-856A-826ED7776BF6}" presName="composite" presStyleCnt="0"/>
      <dgm:spPr/>
    </dgm:pt>
    <dgm:pt modelId="{A5E1DF10-AD69-6D4A-8DDC-12A7A3E4BB22}" type="pres">
      <dgm:prSet presAssocID="{B3EE89E4-23F1-C24F-856A-826ED7776BF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1285CEB-07F1-AC44-B334-000DB7F6840A}" type="pres">
      <dgm:prSet presAssocID="{B3EE89E4-23F1-C24F-856A-826ED7776BF6}" presName="parSh" presStyleLbl="node1" presStyleIdx="1" presStyleCnt="3"/>
      <dgm:spPr/>
    </dgm:pt>
    <dgm:pt modelId="{CB48A112-564A-474D-9470-B44834AC9A30}" type="pres">
      <dgm:prSet presAssocID="{B3EE89E4-23F1-C24F-856A-826ED7776BF6}" presName="desTx" presStyleLbl="fgAcc1" presStyleIdx="1" presStyleCnt="3">
        <dgm:presLayoutVars>
          <dgm:bulletEnabled val="1"/>
        </dgm:presLayoutVars>
      </dgm:prSet>
      <dgm:spPr/>
    </dgm:pt>
    <dgm:pt modelId="{612E0E29-30C9-DE44-A45B-699928D062FC}" type="pres">
      <dgm:prSet presAssocID="{F1718F98-BE7D-EF4A-9B01-88B1ED6E99B0}" presName="sibTrans" presStyleLbl="sibTrans2D1" presStyleIdx="1" presStyleCnt="2"/>
      <dgm:spPr/>
    </dgm:pt>
    <dgm:pt modelId="{F1F2AA72-F900-094A-9CF7-8A7CB1471CE1}" type="pres">
      <dgm:prSet presAssocID="{F1718F98-BE7D-EF4A-9B01-88B1ED6E99B0}" presName="connTx" presStyleLbl="sibTrans2D1" presStyleIdx="1" presStyleCnt="2"/>
      <dgm:spPr/>
    </dgm:pt>
    <dgm:pt modelId="{759F5B96-23BD-234E-98DA-B4E9CB132EF8}" type="pres">
      <dgm:prSet presAssocID="{2903D961-4540-9543-90DC-7C8BF73E34FE}" presName="composite" presStyleCnt="0"/>
      <dgm:spPr/>
    </dgm:pt>
    <dgm:pt modelId="{FC396D6E-9E8F-C949-B7A3-D4AE8EE8B0F1}" type="pres">
      <dgm:prSet presAssocID="{2903D961-4540-9543-90DC-7C8BF73E34F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8E7AE1-B38D-7A4B-AF05-34BB595DFCAE}" type="pres">
      <dgm:prSet presAssocID="{2903D961-4540-9543-90DC-7C8BF73E34FE}" presName="parSh" presStyleLbl="node1" presStyleIdx="2" presStyleCnt="3"/>
      <dgm:spPr/>
    </dgm:pt>
    <dgm:pt modelId="{4E61D208-4CBD-284A-9D71-A81369B1BB53}" type="pres">
      <dgm:prSet presAssocID="{2903D961-4540-9543-90DC-7C8BF73E34F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FF8650E-BCE1-8E44-891E-7488EF4C1B5B}" type="presOf" srcId="{F1718F98-BE7D-EF4A-9B01-88B1ED6E99B0}" destId="{612E0E29-30C9-DE44-A45B-699928D062FC}" srcOrd="0" destOrd="0" presId="urn:microsoft.com/office/officeart/2005/8/layout/process3"/>
    <dgm:cxn modelId="{056EE00E-1196-0145-A199-66D19D82F799}" srcId="{7B387CE5-37AB-3446-9F9C-AEEDF56223A0}" destId="{2903D961-4540-9543-90DC-7C8BF73E34FE}" srcOrd="2" destOrd="0" parTransId="{06B65BE0-B841-1C4D-BA35-527D87B3CAA7}" sibTransId="{D246DD25-1F43-2C40-AD13-02491AD29FED}"/>
    <dgm:cxn modelId="{7B112611-9280-AB4E-9B6A-7A17DC6F82BD}" type="presOf" srcId="{6C8661BC-EC78-EE4C-B218-C58E7510FE9F}" destId="{51576D48-C32E-E249-B872-94B44B2B0550}" srcOrd="0" destOrd="0" presId="urn:microsoft.com/office/officeart/2005/8/layout/process3"/>
    <dgm:cxn modelId="{D9825E13-E2F0-8B43-8C29-7647FB7E5428}" type="presOf" srcId="{2903D961-4540-9543-90DC-7C8BF73E34FE}" destId="{D28E7AE1-B38D-7A4B-AF05-34BB595DFCAE}" srcOrd="1" destOrd="0" presId="urn:microsoft.com/office/officeart/2005/8/layout/process3"/>
    <dgm:cxn modelId="{A0F52817-EDC1-354F-8323-2911DC32906D}" type="presOf" srcId="{F1718F98-BE7D-EF4A-9B01-88B1ED6E99B0}" destId="{F1F2AA72-F900-094A-9CF7-8A7CB1471CE1}" srcOrd="1" destOrd="0" presId="urn:microsoft.com/office/officeart/2005/8/layout/process3"/>
    <dgm:cxn modelId="{47B44D21-310B-E84A-8329-DDC4502717A4}" type="presOf" srcId="{B3EE89E4-23F1-C24F-856A-826ED7776BF6}" destId="{A5E1DF10-AD69-6D4A-8DDC-12A7A3E4BB22}" srcOrd="0" destOrd="0" presId="urn:microsoft.com/office/officeart/2005/8/layout/process3"/>
    <dgm:cxn modelId="{78D75722-1184-6341-8706-72C29E4B1F60}" type="presOf" srcId="{6C8661BC-EC78-EE4C-B218-C58E7510FE9F}" destId="{3B0677CA-36D5-6240-919A-3A9EF728343D}" srcOrd="1" destOrd="0" presId="urn:microsoft.com/office/officeart/2005/8/layout/process3"/>
    <dgm:cxn modelId="{2570EB36-41B4-7042-8377-60AEA35F5D39}" srcId="{7B387CE5-37AB-3446-9F9C-AEEDF56223A0}" destId="{45BA8630-E9F5-864C-A7A2-8234F0DB15F6}" srcOrd="0" destOrd="0" parTransId="{39937D44-F614-7E48-B3A0-BF63D0C0FF30}" sibTransId="{6C8661BC-EC78-EE4C-B218-C58E7510FE9F}"/>
    <dgm:cxn modelId="{E5F0E046-50FA-0643-8546-2014BD9FBDC4}" type="presOf" srcId="{45BA8630-E9F5-864C-A7A2-8234F0DB15F6}" destId="{1E4D6DCD-3766-6740-9B59-85A73695690A}" srcOrd="1" destOrd="0" presId="urn:microsoft.com/office/officeart/2005/8/layout/process3"/>
    <dgm:cxn modelId="{0536ED53-6B63-1549-8D0C-9F933E88FE84}" type="presOf" srcId="{19119E97-0306-8E47-8B01-49A75A7F97D9}" destId="{CB48A112-564A-474D-9470-B44834AC9A30}" srcOrd="0" destOrd="0" presId="urn:microsoft.com/office/officeart/2005/8/layout/process3"/>
    <dgm:cxn modelId="{C6D6AF6F-F66E-B845-BB33-C3D0EEE3C24B}" srcId="{45BA8630-E9F5-864C-A7A2-8234F0DB15F6}" destId="{C6ACA521-14E7-1941-ACC6-F67CEE3CFE5E}" srcOrd="0" destOrd="0" parTransId="{1A2FF7B8-839A-A14A-A2B8-D501E9574800}" sibTransId="{F3524A3E-7DE4-BB43-99C2-47FBB8B66E5F}"/>
    <dgm:cxn modelId="{795CF874-E8A3-4C41-9E9A-6E994106365E}" srcId="{B3EE89E4-23F1-C24F-856A-826ED7776BF6}" destId="{19119E97-0306-8E47-8B01-49A75A7F97D9}" srcOrd="0" destOrd="0" parTransId="{4448D23B-ED96-5B4E-B770-5438E1FDE7B0}" sibTransId="{56AE7CB2-5030-A74C-A06F-F752F8242841}"/>
    <dgm:cxn modelId="{CB847E76-84C9-8A40-A1A9-19F267F24424}" type="presOf" srcId="{2903D961-4540-9543-90DC-7C8BF73E34FE}" destId="{FC396D6E-9E8F-C949-B7A3-D4AE8EE8B0F1}" srcOrd="0" destOrd="0" presId="urn:microsoft.com/office/officeart/2005/8/layout/process3"/>
    <dgm:cxn modelId="{78887A97-FDF7-2A48-8755-269B16BD7D78}" type="presOf" srcId="{7CEF5C6B-F9EC-5F42-A78B-4B713618802C}" destId="{4E61D208-4CBD-284A-9D71-A81369B1BB53}" srcOrd="0" destOrd="0" presId="urn:microsoft.com/office/officeart/2005/8/layout/process3"/>
    <dgm:cxn modelId="{8350EAA2-F9F7-654A-8DD6-B5006C221C20}" type="presOf" srcId="{45BA8630-E9F5-864C-A7A2-8234F0DB15F6}" destId="{B3F3421B-16D1-9949-AE3C-8BFD9B7A2D7B}" srcOrd="0" destOrd="0" presId="urn:microsoft.com/office/officeart/2005/8/layout/process3"/>
    <dgm:cxn modelId="{2D660AA8-25E6-734E-AA57-9981CEBFB3F7}" type="presOf" srcId="{C6ACA521-14E7-1941-ACC6-F67CEE3CFE5E}" destId="{17DFF97F-18A5-8F42-B3A6-D43BCFC8E29A}" srcOrd="0" destOrd="0" presId="urn:microsoft.com/office/officeart/2005/8/layout/process3"/>
    <dgm:cxn modelId="{A019BBBD-E058-F446-940C-960BB165477A}" srcId="{7B387CE5-37AB-3446-9F9C-AEEDF56223A0}" destId="{B3EE89E4-23F1-C24F-856A-826ED7776BF6}" srcOrd="1" destOrd="0" parTransId="{3F39EB21-EE47-F541-B214-B4673B81706A}" sibTransId="{F1718F98-BE7D-EF4A-9B01-88B1ED6E99B0}"/>
    <dgm:cxn modelId="{9932A7CE-E712-AC45-8B9F-4A109863DEDD}" srcId="{2903D961-4540-9543-90DC-7C8BF73E34FE}" destId="{7CEF5C6B-F9EC-5F42-A78B-4B713618802C}" srcOrd="0" destOrd="0" parTransId="{952F1CC6-A572-9F4F-9DC5-DBD84C7DB6AB}" sibTransId="{046FDE65-8C39-D84D-9189-EE9FC79E4BC4}"/>
    <dgm:cxn modelId="{CB91E7D7-44F8-2E4A-A8D3-B5DF83138372}" type="presOf" srcId="{7B387CE5-37AB-3446-9F9C-AEEDF56223A0}" destId="{52EB3B27-DA9D-D640-B946-0D9414684B73}" srcOrd="0" destOrd="0" presId="urn:microsoft.com/office/officeart/2005/8/layout/process3"/>
    <dgm:cxn modelId="{95B58DEB-2DE0-7742-A33C-9023731B3F99}" type="presOf" srcId="{B3EE89E4-23F1-C24F-856A-826ED7776BF6}" destId="{31285CEB-07F1-AC44-B334-000DB7F6840A}" srcOrd="1" destOrd="0" presId="urn:microsoft.com/office/officeart/2005/8/layout/process3"/>
    <dgm:cxn modelId="{ECC5BC7B-AAC7-4C47-AB78-7840EE5894A2}" type="presParOf" srcId="{52EB3B27-DA9D-D640-B946-0D9414684B73}" destId="{B50D2C95-00AD-7145-9603-CA694F7CF786}" srcOrd="0" destOrd="0" presId="urn:microsoft.com/office/officeart/2005/8/layout/process3"/>
    <dgm:cxn modelId="{16ABD9C8-09F3-DD46-A3E5-81F5633B54C6}" type="presParOf" srcId="{B50D2C95-00AD-7145-9603-CA694F7CF786}" destId="{B3F3421B-16D1-9949-AE3C-8BFD9B7A2D7B}" srcOrd="0" destOrd="0" presId="urn:microsoft.com/office/officeart/2005/8/layout/process3"/>
    <dgm:cxn modelId="{E0676C1B-A700-994E-B083-71B2EF0D68D8}" type="presParOf" srcId="{B50D2C95-00AD-7145-9603-CA694F7CF786}" destId="{1E4D6DCD-3766-6740-9B59-85A73695690A}" srcOrd="1" destOrd="0" presId="urn:microsoft.com/office/officeart/2005/8/layout/process3"/>
    <dgm:cxn modelId="{106E649F-DFDF-B348-981B-B8667846B232}" type="presParOf" srcId="{B50D2C95-00AD-7145-9603-CA694F7CF786}" destId="{17DFF97F-18A5-8F42-B3A6-D43BCFC8E29A}" srcOrd="2" destOrd="0" presId="urn:microsoft.com/office/officeart/2005/8/layout/process3"/>
    <dgm:cxn modelId="{8098FD2E-C5E6-BC4B-83D5-FA01C84F332F}" type="presParOf" srcId="{52EB3B27-DA9D-D640-B946-0D9414684B73}" destId="{51576D48-C32E-E249-B872-94B44B2B0550}" srcOrd="1" destOrd="0" presId="urn:microsoft.com/office/officeart/2005/8/layout/process3"/>
    <dgm:cxn modelId="{F9D84902-0B67-2049-81E9-4F9FEE6ADE9A}" type="presParOf" srcId="{51576D48-C32E-E249-B872-94B44B2B0550}" destId="{3B0677CA-36D5-6240-919A-3A9EF728343D}" srcOrd="0" destOrd="0" presId="urn:microsoft.com/office/officeart/2005/8/layout/process3"/>
    <dgm:cxn modelId="{FA17E75B-CB1A-8F4D-B3CB-4536CA372A8B}" type="presParOf" srcId="{52EB3B27-DA9D-D640-B946-0D9414684B73}" destId="{CA426BE5-39B5-244E-83F2-184FCB9E4006}" srcOrd="2" destOrd="0" presId="urn:microsoft.com/office/officeart/2005/8/layout/process3"/>
    <dgm:cxn modelId="{7820867F-DD76-FE4B-B406-4DE596A84081}" type="presParOf" srcId="{CA426BE5-39B5-244E-83F2-184FCB9E4006}" destId="{A5E1DF10-AD69-6D4A-8DDC-12A7A3E4BB22}" srcOrd="0" destOrd="0" presId="urn:microsoft.com/office/officeart/2005/8/layout/process3"/>
    <dgm:cxn modelId="{245D92D7-8998-E445-926C-55836E19D695}" type="presParOf" srcId="{CA426BE5-39B5-244E-83F2-184FCB9E4006}" destId="{31285CEB-07F1-AC44-B334-000DB7F6840A}" srcOrd="1" destOrd="0" presId="urn:microsoft.com/office/officeart/2005/8/layout/process3"/>
    <dgm:cxn modelId="{A3C7BE3E-59A3-104B-80B3-1913EB9C1357}" type="presParOf" srcId="{CA426BE5-39B5-244E-83F2-184FCB9E4006}" destId="{CB48A112-564A-474D-9470-B44834AC9A30}" srcOrd="2" destOrd="0" presId="urn:microsoft.com/office/officeart/2005/8/layout/process3"/>
    <dgm:cxn modelId="{EACB599B-D42C-0741-BB30-BC11A54BD266}" type="presParOf" srcId="{52EB3B27-DA9D-D640-B946-0D9414684B73}" destId="{612E0E29-30C9-DE44-A45B-699928D062FC}" srcOrd="3" destOrd="0" presId="urn:microsoft.com/office/officeart/2005/8/layout/process3"/>
    <dgm:cxn modelId="{9D062309-15B4-5B42-B2DD-457FAC214B77}" type="presParOf" srcId="{612E0E29-30C9-DE44-A45B-699928D062FC}" destId="{F1F2AA72-F900-094A-9CF7-8A7CB1471CE1}" srcOrd="0" destOrd="0" presId="urn:microsoft.com/office/officeart/2005/8/layout/process3"/>
    <dgm:cxn modelId="{BB4C6BE1-6B87-FF44-889B-FA78DACCE80F}" type="presParOf" srcId="{52EB3B27-DA9D-D640-B946-0D9414684B73}" destId="{759F5B96-23BD-234E-98DA-B4E9CB132EF8}" srcOrd="4" destOrd="0" presId="urn:microsoft.com/office/officeart/2005/8/layout/process3"/>
    <dgm:cxn modelId="{C4C402C0-6298-E14C-91F6-91E921BACD8D}" type="presParOf" srcId="{759F5B96-23BD-234E-98DA-B4E9CB132EF8}" destId="{FC396D6E-9E8F-C949-B7A3-D4AE8EE8B0F1}" srcOrd="0" destOrd="0" presId="urn:microsoft.com/office/officeart/2005/8/layout/process3"/>
    <dgm:cxn modelId="{FCFC318D-9DBB-B545-B690-64AF20EE6DD4}" type="presParOf" srcId="{759F5B96-23BD-234E-98DA-B4E9CB132EF8}" destId="{D28E7AE1-B38D-7A4B-AF05-34BB595DFCAE}" srcOrd="1" destOrd="0" presId="urn:microsoft.com/office/officeart/2005/8/layout/process3"/>
    <dgm:cxn modelId="{7912CC17-A55D-684A-811A-7182DA937715}" type="presParOf" srcId="{759F5B96-23BD-234E-98DA-B4E9CB132EF8}" destId="{4E61D208-4CBD-284A-9D71-A81369B1BB5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D6DCD-3766-6740-9B59-85A73695690A}">
      <dsp:nvSpPr>
        <dsp:cNvPr id="0" name=""/>
        <dsp:cNvSpPr/>
      </dsp:nvSpPr>
      <dsp:spPr>
        <a:xfrm>
          <a:off x="5002" y="430186"/>
          <a:ext cx="2274632" cy="1092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 Understanding</a:t>
          </a:r>
        </a:p>
      </dsp:txBody>
      <dsp:txXfrm>
        <a:off x="5002" y="430186"/>
        <a:ext cx="2274632" cy="728526"/>
      </dsp:txXfrm>
    </dsp:sp>
    <dsp:sp modelId="{17DFF97F-18A5-8F42-B3A6-D43BCFC8E29A}">
      <dsp:nvSpPr>
        <dsp:cNvPr id="0" name=""/>
        <dsp:cNvSpPr/>
      </dsp:nvSpPr>
      <dsp:spPr>
        <a:xfrm>
          <a:off x="470891" y="1158713"/>
          <a:ext cx="2274632" cy="246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Using given dictionary and excel understand data in </a:t>
          </a:r>
          <a:r>
            <a:rPr lang="en-GB" sz="1900" kern="1200" dirty="0" err="1"/>
            <a:t>loan.csv</a:t>
          </a:r>
          <a:endParaRPr lang="en-GB" sz="1900" kern="1200" dirty="0"/>
        </a:p>
      </dsp:txBody>
      <dsp:txXfrm>
        <a:off x="537513" y="1225335"/>
        <a:ext cx="2141388" cy="2329156"/>
      </dsp:txXfrm>
    </dsp:sp>
    <dsp:sp modelId="{51576D48-C32E-E249-B872-94B44B2B0550}">
      <dsp:nvSpPr>
        <dsp:cNvPr id="0" name=""/>
        <dsp:cNvSpPr/>
      </dsp:nvSpPr>
      <dsp:spPr>
        <a:xfrm>
          <a:off x="2624461" y="511291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624461" y="624554"/>
        <a:ext cx="561136" cy="339791"/>
      </dsp:txXfrm>
    </dsp:sp>
    <dsp:sp modelId="{31285CEB-07F1-AC44-B334-000DB7F6840A}">
      <dsp:nvSpPr>
        <dsp:cNvPr id="0" name=""/>
        <dsp:cNvSpPr/>
      </dsp:nvSpPr>
      <dsp:spPr>
        <a:xfrm>
          <a:off x="3658939" y="430186"/>
          <a:ext cx="2274632" cy="1092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 Cleaning</a:t>
          </a:r>
        </a:p>
      </dsp:txBody>
      <dsp:txXfrm>
        <a:off x="3658939" y="430186"/>
        <a:ext cx="2274632" cy="728526"/>
      </dsp:txXfrm>
    </dsp:sp>
    <dsp:sp modelId="{CB48A112-564A-474D-9470-B44834AC9A30}">
      <dsp:nvSpPr>
        <dsp:cNvPr id="0" name=""/>
        <dsp:cNvSpPr/>
      </dsp:nvSpPr>
      <dsp:spPr>
        <a:xfrm>
          <a:off x="4124828" y="1158713"/>
          <a:ext cx="2274632" cy="246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Based on understanding, using </a:t>
          </a:r>
          <a:r>
            <a:rPr lang="en-GB" sz="1900" kern="1200" dirty="0" err="1"/>
            <a:t>klib</a:t>
          </a:r>
          <a:r>
            <a:rPr lang="en-GB" sz="1900" kern="1200" dirty="0"/>
            <a:t> library or pandas performing cleaning operation</a:t>
          </a:r>
        </a:p>
      </dsp:txBody>
      <dsp:txXfrm>
        <a:off x="4191450" y="1225335"/>
        <a:ext cx="2141388" cy="2329156"/>
      </dsp:txXfrm>
    </dsp:sp>
    <dsp:sp modelId="{612E0E29-30C9-DE44-A45B-699928D062FC}">
      <dsp:nvSpPr>
        <dsp:cNvPr id="0" name=""/>
        <dsp:cNvSpPr/>
      </dsp:nvSpPr>
      <dsp:spPr>
        <a:xfrm>
          <a:off x="6278398" y="511291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6278398" y="624554"/>
        <a:ext cx="561136" cy="339791"/>
      </dsp:txXfrm>
    </dsp:sp>
    <dsp:sp modelId="{D28E7AE1-B38D-7A4B-AF05-34BB595DFCAE}">
      <dsp:nvSpPr>
        <dsp:cNvPr id="0" name=""/>
        <dsp:cNvSpPr/>
      </dsp:nvSpPr>
      <dsp:spPr>
        <a:xfrm>
          <a:off x="7312876" y="430186"/>
          <a:ext cx="2274632" cy="1092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 Interpretation</a:t>
          </a:r>
        </a:p>
      </dsp:txBody>
      <dsp:txXfrm>
        <a:off x="7312876" y="430186"/>
        <a:ext cx="2274632" cy="728526"/>
      </dsp:txXfrm>
    </dsp:sp>
    <dsp:sp modelId="{4E61D208-4CBD-284A-9D71-A81369B1BB53}">
      <dsp:nvSpPr>
        <dsp:cNvPr id="0" name=""/>
        <dsp:cNvSpPr/>
      </dsp:nvSpPr>
      <dsp:spPr>
        <a:xfrm>
          <a:off x="7778764" y="1158713"/>
          <a:ext cx="2274632" cy="246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With the cleaned data plot graphs to mention the observations</a:t>
          </a:r>
        </a:p>
      </dsp:txBody>
      <dsp:txXfrm>
        <a:off x="7845386" y="1225335"/>
        <a:ext cx="2141388" cy="2329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4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5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550FF-3767-7E2E-04F0-DBE161142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7A3F8-27A0-2E71-F652-CFB02FB2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514" y="4254484"/>
            <a:ext cx="9124763" cy="1622451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Lending Club Case 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372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Applicant’s verification status if Not verified, then most changes for defaulting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may consider Source Verified over Verified/Not Verified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044DB-4823-BF43-FC73-3982E70D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27" y="172387"/>
            <a:ext cx="7166969" cy="65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Applicants’ probability of defaulting is high if he/she is from California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can take extra steps/scrutiny before giving loan to CA residents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AC3CA-73EE-9EDD-C1F1-39563517D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" t="3005"/>
          <a:stretch/>
        </p:blipFill>
        <p:spPr>
          <a:xfrm>
            <a:off x="292158" y="292345"/>
            <a:ext cx="7257738" cy="58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4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Based on experience level, Mid level (3-6 years)	 applicants are likely to default more than the rest.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 should consider more parameters before loan is sanctioned for Mid/Very High experience level candidates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71FF8-BD1A-CEBA-AE26-D3AD8F50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2" y="264898"/>
            <a:ext cx="7772400" cy="63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Based on the available data, applicants defaults the most in 2011 and fell almost by 50%. Though This is an interesting insight, doesn’t help conclude as it is one time spike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may have been recession or natural calamity during 2011, because of which people couldn’t pay back and hence defaulted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366E4-087B-A0A1-CAE0-8AA37B01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6" y="182710"/>
            <a:ext cx="7772400" cy="60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9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Based on the data, if an applicant deliquated for 2 years in category 0 then he/she is likely to default more than anyone else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8CD93-AF25-D459-A1ED-13AE7434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618610"/>
            <a:ext cx="7772400" cy="55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3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From Histogram we can see max people who took loan of amount ranging from 5k-10k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05CB0-3849-FFD0-5DCF-96A6DEAA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8" y="685800"/>
            <a:ext cx="7518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People who doesn't enquire in last 6 months have charged off around 90%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36955-C86E-3A79-6F96-7545A1E8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8" y="509778"/>
            <a:ext cx="7518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4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We can analyze that people in range of 30-60k are doing 50%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007D4-41F6-A20D-5D4D-77330960F2BC}"/>
              </a:ext>
            </a:extLst>
          </p:cNvPr>
          <p:cNvSpPr txBox="1"/>
          <p:nvPr/>
        </p:nvSpPr>
        <p:spPr>
          <a:xfrm>
            <a:off x="8626641" y="4593896"/>
            <a:ext cx="3164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say annual income below 50k are doing 70% charged off .</a:t>
            </a:r>
            <a:br>
              <a:rPr lang="en-US" dirty="0"/>
            </a:br>
            <a:r>
              <a:rPr lang="en-US" dirty="0"/>
              <a:t>So, Annual Income is an important parameter for the charged off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77CE5-03EA-02FE-87B4-19C876C5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3" y="88900"/>
            <a:ext cx="72771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5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One who doesn't have derogatory public records are doing &gt; 90%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6914-045F-ECBB-2BF4-6985B0DD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4" y="509778"/>
            <a:ext cx="72771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5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People who have around 1-12 open accounts are doing more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7A9E-96DA-2E44-B4EE-DCE73B61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6331"/>
            <a:ext cx="72771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CA2A-B001-E918-1549-5C7B52C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7EB-AB34-8F7A-045A-2AA4E60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876384" cy="4050792"/>
          </a:xfrm>
        </p:spPr>
        <p:txBody>
          <a:bodyPr/>
          <a:lstStyle/>
          <a:p>
            <a:pPr marL="0" indent="0">
              <a:buNone/>
            </a:pPr>
            <a:r>
              <a:rPr lang="en-IN" i="0" dirty="0">
                <a:solidFill>
                  <a:srgbClr val="091E42"/>
                </a:solidFill>
                <a:effectLst/>
                <a:latin typeface="freight-text-pro"/>
              </a:rPr>
              <a:t>For a 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consumer finance company 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understand the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driving factors (or driver variables) 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behind loan default | loan charged off.</a:t>
            </a:r>
          </a:p>
          <a:p>
            <a:pPr marL="0" indent="0">
              <a:buNone/>
            </a:pPr>
            <a:endParaRPr lang="en-IN" dirty="0">
              <a:solidFill>
                <a:srgbClr val="091E42"/>
              </a:solidFill>
              <a:latin typeface="freight-text-pro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Given d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ataset which contains the complete loan data for all loans issued through the time period 2007 to 2011.</a:t>
            </a:r>
          </a:p>
          <a:p>
            <a:pPr marL="0" indent="0">
              <a:buNone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Each column meanings are defined a given data dictionary.</a:t>
            </a:r>
            <a:endParaRPr lang="en-US" dirty="0"/>
          </a:p>
        </p:txBody>
      </p:sp>
      <p:pic>
        <p:nvPicPr>
          <p:cNvPr id="1026" name="Picture 2" descr="300 Credit Score Loans - Saral Credit">
            <a:extLst>
              <a:ext uri="{FF2B5EF4-FFF2-40B4-BE49-F238E27FC236}">
                <a16:creationId xmlns:a16="http://schemas.microsoft.com/office/drawing/2014/main" id="{50B33AAA-2567-CE9D-FF2E-F65B2FAA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32" y="1950975"/>
            <a:ext cx="5087072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8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As </a:t>
            </a:r>
            <a:r>
              <a:rPr lang="en-US" dirty="0" err="1"/>
              <a:t>Revol</a:t>
            </a:r>
            <a:r>
              <a:rPr lang="en-US" dirty="0"/>
              <a:t> Balance increases , Charged off percent deceases </a:t>
            </a:r>
            <a:r>
              <a:rPr lang="en-US" dirty="0" err="1"/>
              <a:t>i.e</a:t>
            </a:r>
            <a:r>
              <a:rPr lang="en-US" dirty="0"/>
              <a:t> Charged off is more when rev balance is low </a:t>
            </a:r>
            <a:r>
              <a:rPr lang="en-US" dirty="0" err="1"/>
              <a:t>i.e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range of 0-4000 and 4000-8000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898C4-D36C-E88F-AD77-B34E4523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5" y="69850"/>
            <a:ext cx="72771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As Total Payment is increasing charged off  is decreasing . For low total payment (0-5000) charged off is more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15ED0-8303-8A03-5613-330B7F39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617621"/>
            <a:ext cx="7277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76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People who have 0 public record bankruptcies have done the most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A29AC-A869-EEDB-257F-1EF703FA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" y="452628"/>
            <a:ext cx="7277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945" y="2466915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observe from this that As Last payment is done close to issue date then there is more chances of charged off</a:t>
            </a:r>
            <a:br>
              <a:rPr lang="en-US" dirty="0"/>
            </a:br>
            <a:r>
              <a:rPr lang="en-US" dirty="0"/>
              <a:t>Last payment date is within 2 years of issue date then there is more chances of default 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ADBF4-F9B6-1DA0-72FE-1EA8AB04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4973" y="-646515"/>
            <a:ext cx="5958150" cy="773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3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945" y="2466915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As the number of months since the borrower's last delinquency increases the charged off percent decreases . So, If borrower's has done delinquency recently then charged off chance is more 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5A3B6-F647-978D-59AF-F0834896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21" y="393700"/>
            <a:ext cx="72771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945" y="121563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As recoveries decreases charged off percent decreases . Recoveries in range of (0, 100 ) has the max charged off 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267C9-9971-55E9-BE1C-63B25D4A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" y="139700"/>
            <a:ext cx="72771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43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945" y="1215631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In 2016 last credit pull date year charged off is maximum . Will find out patterns in month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8757E-6F44-9BF3-08FB-59BA6F31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8" y="444500"/>
            <a:ext cx="71247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73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945" y="1215631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In Month 5 </a:t>
            </a:r>
            <a:r>
              <a:rPr lang="en-US" dirty="0" err="1"/>
              <a:t>i.e</a:t>
            </a:r>
            <a:r>
              <a:rPr lang="en-US" dirty="0"/>
              <a:t> May </a:t>
            </a:r>
            <a:r>
              <a:rPr lang="en-US" dirty="0" err="1"/>
              <a:t>last_credit_pull_date</a:t>
            </a:r>
            <a:r>
              <a:rPr lang="en-US" dirty="0"/>
              <a:t> maximum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86B6A-D42C-5C19-19E2-B5BDDA92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8" y="331978"/>
            <a:ext cx="71247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903" y="1972092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As last payment amount increases charged off percent decreases.</a:t>
            </a:r>
            <a:br>
              <a:rPr lang="en-US" dirty="0"/>
            </a:br>
            <a:r>
              <a:rPr lang="en-US" dirty="0"/>
              <a:t>Last Payment Amount &lt;200 means very high chances of charged off . &lt;400 chances of charged off is high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392AC-B917-4EA4-978D-AB1E9BFF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2" y="374650"/>
            <a:ext cx="71247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2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CA2A-B001-E918-1549-5C7B52C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223C0FC-EFAA-360E-271C-02FF95D13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93296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51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873E-309C-EFBA-5A6B-336CECAC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understand the factors which Influence Charged 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F87F-D147-993C-4CC7-1FABDBAE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Members in grade B are the ones who charged off the most, followed by Grade c and 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10604-1F47-BCA3-A2C3-F5FA21DB3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8750"/>
            <a:ext cx="6711950" cy="48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Members with Sub-grade B5 are the ones who charged off the most, followed by sub-Grade b3, c1,b4, c2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0D728-65DE-9985-6FD2-2A486CF5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21" y="427146"/>
            <a:ext cx="7772400" cy="55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3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People who thought to repay loan by 36 months defaulted more than the ones who took it for 60 months.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E07EF-6ACB-9A9B-5926-613B0178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1" y="496716"/>
            <a:ext cx="7772400" cy="5675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may consider to increase tenure to reduce the defaults</a:t>
            </a:r>
          </a:p>
        </p:txBody>
      </p:sp>
    </p:spTree>
    <p:extLst>
      <p:ext uri="{BB962C8B-B14F-4D97-AF65-F5344CB8AC3E}">
        <p14:creationId xmlns:p14="http://schemas.microsoft.com/office/powerpoint/2010/main" val="94024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People who were on rent seems to have defaulted the most while those who owned home were comparatively less in 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may consider home owning candidates over the ones living on rent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39BBE-ABEA-838E-FB49-866811B6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6" y="378436"/>
            <a:ext cx="7772400" cy="63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Loan seekers, whose purpose was det consolidation defaulted to the max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should be very cautious while considering the  applicants who intend to take loan for debt consolidation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3F7B5-7A52-9740-E7AB-F8469287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5" y="0"/>
            <a:ext cx="7160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{2EDCF9A2-78AF-F543-912D-BE5D4B895798}tf10001070</Template>
  <TotalTime>1364</TotalTime>
  <Words>748</Words>
  <Application>Microsoft Macintosh PowerPoint</Application>
  <PresentationFormat>Widescreen</PresentationFormat>
  <Paragraphs>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freight-text-pro</vt:lpstr>
      <vt:lpstr>Rockwell</vt:lpstr>
      <vt:lpstr>Rockwell Condensed</vt:lpstr>
      <vt:lpstr>Rockwell Extra Bold</vt:lpstr>
      <vt:lpstr>Wingdings</vt:lpstr>
      <vt:lpstr>Wood Type</vt:lpstr>
      <vt:lpstr>Lending Club Case Study</vt:lpstr>
      <vt:lpstr>Problem Statement</vt:lpstr>
      <vt:lpstr>Approach</vt:lpstr>
      <vt:lpstr>Let us understand the factors which Influence Charged Off</vt:lpstr>
      <vt:lpstr>Members in grade B are the ones who charged off the most, followed by Grade c and D</vt:lpstr>
      <vt:lpstr>Members with Sub-grade B5 are the ones who charged off the most, followed by sub-Grade b3, c1,b4, c2</vt:lpstr>
      <vt:lpstr>People who thought to repay loan by 36 months defaulted more than the ones who took it for 60 months. </vt:lpstr>
      <vt:lpstr>People who were on rent seems to have defaulted the most while those who owned home were comparatively less in %</vt:lpstr>
      <vt:lpstr>Loan seekers, whose purpose was det consolidation defaulted to the max</vt:lpstr>
      <vt:lpstr>Applicant’s verification status if Not verified, then most changes for defaulting</vt:lpstr>
      <vt:lpstr>Applicants’ probability of defaulting is high if he/she is from California state</vt:lpstr>
      <vt:lpstr>Based on experience level, Mid level (3-6 years)  applicants are likely to default more than the rest. </vt:lpstr>
      <vt:lpstr>Based on the available data, applicants defaults the most in 2011 and fell almost by 50%. Though This is an interesting insight, doesn’t help conclude as it is one time spike</vt:lpstr>
      <vt:lpstr>Based on the data, if an applicant deliquated for 2 years in category 0 then he/she is likely to default more than anyone else</vt:lpstr>
      <vt:lpstr>From Histogram we can see max people who took loan of amount ranging from 5k-10k charged off</vt:lpstr>
      <vt:lpstr>People who doesn't enquire in last 6 months have charged off around 90%</vt:lpstr>
      <vt:lpstr>We can analyze that people in range of 30-60k are doing 50% charged off</vt:lpstr>
      <vt:lpstr>One who doesn't have derogatory public records are doing &gt; 90% charged off</vt:lpstr>
      <vt:lpstr>People who have around 1-12 open accounts are doing more charged off</vt:lpstr>
      <vt:lpstr>As Revol Balance increases , Charged off percent deceases i.e Charged off is more when rev balance is low i.e  in range of 0-4000 and 4000-8000</vt:lpstr>
      <vt:lpstr>As Total Payment is increasing charged off  is decreasing . For low total payment (0-5000) charged off is more</vt:lpstr>
      <vt:lpstr>People who have 0 public record bankruptcies have done the most charged off</vt:lpstr>
      <vt:lpstr>We can observe from this that As Last payment is done close to issue date then there is more chances of charged off Last payment date is within 2 years of issue date then there is more chances of default .</vt:lpstr>
      <vt:lpstr>As the number of months since the borrower's last delinquency increases the charged off percent decreases . So, If borrower's has done delinquency recently then charged off chance is more .</vt:lpstr>
      <vt:lpstr>As recoveries decreases charged off percent decreases . Recoveries in range of (0, 100 ) has the max charged off .</vt:lpstr>
      <vt:lpstr>In 2016 last credit pull date year charged off is maximum . Will find out patterns in month</vt:lpstr>
      <vt:lpstr>In Month 5 i.e May last_credit_pull_date maximum charged off</vt:lpstr>
      <vt:lpstr>As last payment amount increases charged off percent decreases. Last Payment Amount &lt;200 means very high chances of charged off . &lt;400 chances of charged off is high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LeandingClubCaseStudy</dc:title>
  <dc:creator>Shruti W</dc:creator>
  <cp:lastModifiedBy>Shruti W</cp:lastModifiedBy>
  <cp:revision>21</cp:revision>
  <dcterms:created xsi:type="dcterms:W3CDTF">2023-10-09T07:38:55Z</dcterms:created>
  <dcterms:modified xsi:type="dcterms:W3CDTF">2023-10-10T17:01:34Z</dcterms:modified>
</cp:coreProperties>
</file>