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39"/>
    <p:restoredTop sz="96327"/>
  </p:normalViewPr>
  <p:slideViewPr>
    <p:cSldViewPr snapToGrid="0">
      <p:cViewPr varScale="1">
        <p:scale>
          <a:sx n="80" d="100"/>
          <a:sy n="80" d="100"/>
        </p:scale>
        <p:origin x="192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87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43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3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5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4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0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5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9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5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7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6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35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2550FF-3767-7E2E-04F0-DBE1611421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8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7A3F8-27A0-2E71-F652-CFB02FB2E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514" y="4254484"/>
            <a:ext cx="9124763" cy="1622451"/>
          </a:xfrm>
        </p:spPr>
        <p:txBody>
          <a:bodyPr>
            <a:normAutofit/>
          </a:bodyPr>
          <a:lstStyle/>
          <a:p>
            <a:pPr algn="r"/>
            <a:r>
              <a:rPr lang="en-US" sz="6000" dirty="0"/>
              <a:t>Lending Club Case Study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3724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836" y="918652"/>
            <a:ext cx="3420256" cy="3733764"/>
          </a:xfrm>
        </p:spPr>
        <p:txBody>
          <a:bodyPr>
            <a:normAutofit/>
          </a:bodyPr>
          <a:lstStyle/>
          <a:p>
            <a:r>
              <a:rPr lang="en-US" dirty="0"/>
              <a:t>Based on experience level, Mid level (3-6 years)	 applicants are likely to default more than the rest.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8EC37-0652-4CB8-D329-4FAB280EF4D1}"/>
              </a:ext>
            </a:extLst>
          </p:cNvPr>
          <p:cNvSpPr txBox="1"/>
          <p:nvPr/>
        </p:nvSpPr>
        <p:spPr>
          <a:xfrm>
            <a:off x="8610600" y="4931765"/>
            <a:ext cx="3066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bank  should consider more parameters before loan is sanctioned for Mid/Very High experience level candidates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171FF8-BD1A-CEBA-AE26-D3AD8F501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62" y="264898"/>
            <a:ext cx="7772400" cy="632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9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0" y="1198001"/>
            <a:ext cx="3420256" cy="3733764"/>
          </a:xfrm>
        </p:spPr>
        <p:txBody>
          <a:bodyPr>
            <a:normAutofit fontScale="90000"/>
          </a:bodyPr>
          <a:lstStyle/>
          <a:p>
            <a:r>
              <a:rPr lang="en-US" dirty="0"/>
              <a:t>Based on the available data, applicants defaults the most in 2011 and fell almost by 50%. Though This is an interesting insight, doesn’t help conclude as it is one time spike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8EC37-0652-4CB8-D329-4FAB280EF4D1}"/>
              </a:ext>
            </a:extLst>
          </p:cNvPr>
          <p:cNvSpPr txBox="1"/>
          <p:nvPr/>
        </p:nvSpPr>
        <p:spPr>
          <a:xfrm>
            <a:off x="8610600" y="4931765"/>
            <a:ext cx="30667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may have been recession or natural calamity during 2011, because of which people couldn’t pay back and hence defaulted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9366E4-087B-A0A1-CAE0-8AA37B015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66" y="182710"/>
            <a:ext cx="7772400" cy="602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99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0" y="1198001"/>
            <a:ext cx="3420256" cy="3733764"/>
          </a:xfrm>
        </p:spPr>
        <p:txBody>
          <a:bodyPr>
            <a:normAutofit fontScale="90000"/>
          </a:bodyPr>
          <a:lstStyle/>
          <a:p>
            <a:r>
              <a:rPr lang="en-US" dirty="0"/>
              <a:t>Based on the data, if an applicant deliquated for 2 years in category 0 then he/she is likely to default more than anyone else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18CD93-AF25-D459-A1ED-13AE74343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48" y="618610"/>
            <a:ext cx="7772400" cy="55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3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873E-309C-EFBA-5A6B-336CECAC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us understand the factors which Influence Charged Off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BF87F-D147-993C-4CC7-1FABDBAEC8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5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836" y="918652"/>
            <a:ext cx="3420256" cy="3733764"/>
          </a:xfrm>
        </p:spPr>
        <p:txBody>
          <a:bodyPr>
            <a:normAutofit/>
          </a:bodyPr>
          <a:lstStyle/>
          <a:p>
            <a:r>
              <a:rPr lang="en-US" dirty="0"/>
              <a:t>Members in grade B are the ones who charged off the most, followed by Grade c and 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810604-1F47-BCA3-A2C3-F5FA21DB3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68750"/>
            <a:ext cx="6711950" cy="485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00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836" y="918652"/>
            <a:ext cx="3420256" cy="3733764"/>
          </a:xfrm>
        </p:spPr>
        <p:txBody>
          <a:bodyPr>
            <a:normAutofit/>
          </a:bodyPr>
          <a:lstStyle/>
          <a:p>
            <a:r>
              <a:rPr lang="en-US" dirty="0"/>
              <a:t>Members with Sub-grade B5 are the ones who charged off the most, followed by sub-Grade b3, c1,b4, c2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F0D728-65DE-9985-6FD2-2A486CF53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21" y="427146"/>
            <a:ext cx="7772400" cy="553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3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836" y="918652"/>
            <a:ext cx="3420256" cy="3733764"/>
          </a:xfrm>
        </p:spPr>
        <p:txBody>
          <a:bodyPr>
            <a:normAutofit/>
          </a:bodyPr>
          <a:lstStyle/>
          <a:p>
            <a:r>
              <a:rPr lang="en-US" dirty="0"/>
              <a:t>People who thought to repay loan by 36 months defaulted more than the ones who took it for 60 months.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BE07EF-6ACB-9A9B-5926-613B01785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31" y="496716"/>
            <a:ext cx="7772400" cy="56754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D8EC37-0652-4CB8-D329-4FAB280EF4D1}"/>
              </a:ext>
            </a:extLst>
          </p:cNvPr>
          <p:cNvSpPr txBox="1"/>
          <p:nvPr/>
        </p:nvSpPr>
        <p:spPr>
          <a:xfrm>
            <a:off x="8610600" y="4931765"/>
            <a:ext cx="3066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bank may consider to increase tenure to reduce the defaults</a:t>
            </a:r>
          </a:p>
        </p:txBody>
      </p:sp>
    </p:spTree>
    <p:extLst>
      <p:ext uri="{BB962C8B-B14F-4D97-AF65-F5344CB8AC3E}">
        <p14:creationId xmlns:p14="http://schemas.microsoft.com/office/powerpoint/2010/main" val="940246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836" y="918652"/>
            <a:ext cx="3420256" cy="3733764"/>
          </a:xfrm>
        </p:spPr>
        <p:txBody>
          <a:bodyPr>
            <a:normAutofit fontScale="90000"/>
          </a:bodyPr>
          <a:lstStyle/>
          <a:p>
            <a:r>
              <a:rPr lang="en-US" dirty="0"/>
              <a:t>People who were on rent seems to have defaulted the most while those who owned home were comparatively less in 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8EC37-0652-4CB8-D329-4FAB280EF4D1}"/>
              </a:ext>
            </a:extLst>
          </p:cNvPr>
          <p:cNvSpPr txBox="1"/>
          <p:nvPr/>
        </p:nvSpPr>
        <p:spPr>
          <a:xfrm>
            <a:off x="8610600" y="4931765"/>
            <a:ext cx="3066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bank may consider home owning candidates over the ones living on rent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339BBE-ABEA-838E-FB49-866811B6A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66" y="378436"/>
            <a:ext cx="7772400" cy="634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836" y="918652"/>
            <a:ext cx="3420256" cy="3733764"/>
          </a:xfrm>
        </p:spPr>
        <p:txBody>
          <a:bodyPr>
            <a:normAutofit/>
          </a:bodyPr>
          <a:lstStyle/>
          <a:p>
            <a:r>
              <a:rPr lang="en-US" dirty="0"/>
              <a:t>Loan seekers, whose purpose was det consolidation defaulted to the max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8EC37-0652-4CB8-D329-4FAB280EF4D1}"/>
              </a:ext>
            </a:extLst>
          </p:cNvPr>
          <p:cNvSpPr txBox="1"/>
          <p:nvPr/>
        </p:nvSpPr>
        <p:spPr>
          <a:xfrm>
            <a:off x="8610600" y="4931765"/>
            <a:ext cx="3066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bank should be very cautious while considering the  applicants who intend to take loan for debt consolidation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23F7B5-7A52-9740-E7AB-F84692877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15" y="0"/>
            <a:ext cx="7160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10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836" y="918652"/>
            <a:ext cx="3420256" cy="3733764"/>
          </a:xfrm>
        </p:spPr>
        <p:txBody>
          <a:bodyPr>
            <a:normAutofit/>
          </a:bodyPr>
          <a:lstStyle/>
          <a:p>
            <a:r>
              <a:rPr lang="en-US" dirty="0"/>
              <a:t>Applicant’s verification status if Not verified, then most changes for defaulting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8EC37-0652-4CB8-D329-4FAB280EF4D1}"/>
              </a:ext>
            </a:extLst>
          </p:cNvPr>
          <p:cNvSpPr txBox="1"/>
          <p:nvPr/>
        </p:nvSpPr>
        <p:spPr>
          <a:xfrm>
            <a:off x="8610600" y="4931765"/>
            <a:ext cx="3066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bank may consider Source Verified over Verified/Not Verified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5044DB-4823-BF43-FC73-3982E70D8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27" y="172387"/>
            <a:ext cx="7166969" cy="651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00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134D-6B5F-5844-284E-FAD8B9F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836" y="918652"/>
            <a:ext cx="3420256" cy="3733764"/>
          </a:xfrm>
        </p:spPr>
        <p:txBody>
          <a:bodyPr>
            <a:normAutofit/>
          </a:bodyPr>
          <a:lstStyle/>
          <a:p>
            <a:r>
              <a:rPr lang="en-US" dirty="0"/>
              <a:t>Applicants’ probability of defaulting is high if he/she is from California state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427B-AEC3-94A2-9F4D-3B43C74D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8EC37-0652-4CB8-D329-4FAB280EF4D1}"/>
              </a:ext>
            </a:extLst>
          </p:cNvPr>
          <p:cNvSpPr txBox="1"/>
          <p:nvPr/>
        </p:nvSpPr>
        <p:spPr>
          <a:xfrm>
            <a:off x="8610600" y="4931765"/>
            <a:ext cx="3066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bank can take extra steps/scrutiny before giving loan to CA residents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1AC3CA-73EE-9EDD-C1F1-39563517D0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3" t="3005"/>
          <a:stretch/>
        </p:blipFill>
        <p:spPr>
          <a:xfrm>
            <a:off x="292158" y="292345"/>
            <a:ext cx="7257738" cy="580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44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{2EDCF9A2-78AF-F543-912D-BE5D4B895798}tf10001070</Template>
  <TotalTime>82</TotalTime>
  <Words>326</Words>
  <Application>Microsoft Macintosh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Rockwell</vt:lpstr>
      <vt:lpstr>Rockwell Condensed</vt:lpstr>
      <vt:lpstr>Rockwell Extra Bold</vt:lpstr>
      <vt:lpstr>Wingdings</vt:lpstr>
      <vt:lpstr>Wood Type</vt:lpstr>
      <vt:lpstr>Lending Club Case Study</vt:lpstr>
      <vt:lpstr>Let us understand the factors which Influence Charged Off</vt:lpstr>
      <vt:lpstr>Members in grade B are the ones who charged off the most, followed by Grade c and D</vt:lpstr>
      <vt:lpstr>Members with Sub-grade B5 are the ones who charged off the most, followed by sub-Grade b3, c1,b4, c2</vt:lpstr>
      <vt:lpstr>People who thought to repay loan by 36 months defaulted more than the ones who took it for 60 months. </vt:lpstr>
      <vt:lpstr>People who were on rent seems to have defaulted the most while those who owned home were comparatively less in %</vt:lpstr>
      <vt:lpstr>Loan seekers, whose purpose was det consolidation defaulted to the max</vt:lpstr>
      <vt:lpstr>Applicant’s verification status if Not verified, then most changes for defaulting</vt:lpstr>
      <vt:lpstr>Applicants’ probability of defaulting is high if he/she is from California state</vt:lpstr>
      <vt:lpstr>Based on experience level, Mid level (3-6 years)  applicants are likely to default more than the rest. </vt:lpstr>
      <vt:lpstr>Based on the available data, applicants defaults the most in 2011 and fell almost by 50%. Though This is an interesting insight, doesn’t help conclude as it is one time spike</vt:lpstr>
      <vt:lpstr>Based on the data, if an applicant deliquated for 2 years in category 0 then he/she is likely to default more than anyone else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LeandingClubCaseStudy</dc:title>
  <dc:creator>Shruti W</dc:creator>
  <cp:lastModifiedBy>Shruti W</cp:lastModifiedBy>
  <cp:revision>11</cp:revision>
  <dcterms:created xsi:type="dcterms:W3CDTF">2023-10-09T07:38:55Z</dcterms:created>
  <dcterms:modified xsi:type="dcterms:W3CDTF">2023-10-09T19:39:15Z</dcterms:modified>
</cp:coreProperties>
</file>