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61"/>
    <p:restoredTop sz="96327"/>
  </p:normalViewPr>
  <p:slideViewPr>
    <p:cSldViewPr snapToGrid="0">
      <p:cViewPr varScale="1">
        <p:scale>
          <a:sx n="80" d="100"/>
          <a:sy n="80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4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4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0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5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5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6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5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550FF-3767-7E2E-04F0-DBE161142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7A3F8-27A0-2E71-F652-CFB02FB2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514" y="4254484"/>
            <a:ext cx="9124763" cy="1622451"/>
          </a:xfrm>
        </p:spPr>
        <p:txBody>
          <a:bodyPr>
            <a:normAutofit/>
          </a:bodyPr>
          <a:lstStyle/>
          <a:p>
            <a:pPr algn="r"/>
            <a:r>
              <a:rPr lang="en-US" sz="6000" dirty="0"/>
              <a:t>Lending Club Case Study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372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Based on experience level, Mid level (3-6 years)	 applicants are likely to default more than the rest.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 should consider more parameters before loan is sanctioned for Mid/Very High experience level candidates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71FF8-BD1A-CEBA-AE26-D3AD8F50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2" y="264898"/>
            <a:ext cx="7772400" cy="63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Based on the available data, applicants defaults the most in 2011 and fell almost by 50%. Though This is an interesting insight, doesn’t help conclude as it is one time spike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may have been recession or natural calamity during 2011, because of which people couldn’t pay back and hence defaulted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366E4-087B-A0A1-CAE0-8AA37B01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6" y="182710"/>
            <a:ext cx="7772400" cy="60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9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Based on the data, if an applicant deliquated for 2 years in category 0 then he/she is likely to default more than anyone else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8CD93-AF25-D459-A1ED-13AE7434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" y="618610"/>
            <a:ext cx="7772400" cy="55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3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From Histogram we can see max people who took loan of amount ranging from 5k-10k charged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05CB0-3849-FFD0-5DCF-96A6DEAA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8" y="685800"/>
            <a:ext cx="7518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People who doesn't enquire in last 6 months have charged off around 90%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36955-C86E-3A79-6F96-7545A1E8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8" y="509778"/>
            <a:ext cx="7518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4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We can analyze that people in range of 30-60k are doing 50% charged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007D4-41F6-A20D-5D4D-77330960F2BC}"/>
              </a:ext>
            </a:extLst>
          </p:cNvPr>
          <p:cNvSpPr txBox="1"/>
          <p:nvPr/>
        </p:nvSpPr>
        <p:spPr>
          <a:xfrm>
            <a:off x="8626641" y="4593896"/>
            <a:ext cx="3164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say annual income below 50k are doing 70% charged off .</a:t>
            </a:r>
            <a:br>
              <a:rPr lang="en-US" dirty="0"/>
            </a:br>
            <a:r>
              <a:rPr lang="en-US" dirty="0"/>
              <a:t>So, Annual Income is an important parameter for the charged off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77CE5-03EA-02FE-87B4-19C876C5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3" y="88900"/>
            <a:ext cx="72771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5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One who doesn't have derogatory public records are doing &gt; 90% charged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6914-045F-ECBB-2BF4-6985B0DD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4" y="509778"/>
            <a:ext cx="72771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5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People who have around 1-12 open accounts are doing more charged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7A9E-96DA-2E44-B4EE-DCE73B61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6331"/>
            <a:ext cx="72771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As </a:t>
            </a:r>
            <a:r>
              <a:rPr lang="en-US" dirty="0" err="1"/>
              <a:t>Revol</a:t>
            </a:r>
            <a:r>
              <a:rPr lang="en-US" dirty="0"/>
              <a:t> Balance increases , Charged off percent deceases </a:t>
            </a:r>
            <a:r>
              <a:rPr lang="en-US" dirty="0" err="1"/>
              <a:t>i.e</a:t>
            </a:r>
            <a:r>
              <a:rPr lang="en-US" dirty="0"/>
              <a:t> Charged off is more when rev balance is low </a:t>
            </a:r>
            <a:r>
              <a:rPr lang="en-US" dirty="0" err="1"/>
              <a:t>i.e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range of 0-4000 and 4000-8000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898C4-D36C-E88F-AD77-B34E4523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5" y="69850"/>
            <a:ext cx="72771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As Total Payment is increasing charged off  is decreasing . For low total payment (0-5000) charged off is more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15ED0-8303-8A03-5613-330B7F39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617621"/>
            <a:ext cx="7277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7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873E-309C-EFBA-5A6B-336CECAC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understand the factors which Influence Charged 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F87F-D147-993C-4CC7-1FABDBAEC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3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19" y="509778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People who have 0 public record bankruptcies have done the most charged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A29AC-A869-EEDB-257F-1EF703FA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" y="452628"/>
            <a:ext cx="7277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0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945" y="2466915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observe from this that As Last payment is done close to issue date then there is more chances of charged off</a:t>
            </a:r>
            <a:br>
              <a:rPr lang="en-US" dirty="0"/>
            </a:br>
            <a:r>
              <a:rPr lang="en-US" dirty="0"/>
              <a:t>Last payment date is within 2 years of issue date then there is more chances of default 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ADBF4-F9B6-1DA0-72FE-1EA8AB04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4973" y="-646515"/>
            <a:ext cx="5958150" cy="773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945" y="2466915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As the number of months since the borrower's last delinquency increases the charged off percent decreases . So, If borrower's has done delinquency recently then charged off chance is more 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5A3B6-F647-978D-59AF-F0834896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21" y="393700"/>
            <a:ext cx="72771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9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945" y="1215631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As recoveries decreases charged off percent decreases . Recoveries in range of (0, 100 ) has the max charged off 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267C9-9971-55E9-BE1C-63B25D4A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" y="139700"/>
            <a:ext cx="72771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43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945" y="1215631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In 2016 last credit pull date year charged off is maximum . Will find out patterns in month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8757E-6F44-9BF3-08FB-59BA6F31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8" y="444500"/>
            <a:ext cx="71247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73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945" y="1215631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In Month 5 </a:t>
            </a:r>
            <a:r>
              <a:rPr lang="en-US" dirty="0" err="1"/>
              <a:t>i.e</a:t>
            </a:r>
            <a:r>
              <a:rPr lang="en-US" dirty="0"/>
              <a:t> May </a:t>
            </a:r>
            <a:r>
              <a:rPr lang="en-US" dirty="0" err="1"/>
              <a:t>last_credit_pull_date</a:t>
            </a:r>
            <a:r>
              <a:rPr lang="en-US" dirty="0"/>
              <a:t> maximum charged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86B6A-D42C-5C19-19E2-B5BDDA92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8" y="331978"/>
            <a:ext cx="71247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3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903" y="1972092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As last payment amount increases charged off percent decreases.</a:t>
            </a:r>
            <a:br>
              <a:rPr lang="en-US" dirty="0"/>
            </a:br>
            <a:r>
              <a:rPr lang="en-US" dirty="0"/>
              <a:t>Last Payment Amount &lt;200 means very high chances of charged off . &lt;400 chances of charged off is high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392AC-B917-4EA4-978D-AB1E9BFF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2" y="374650"/>
            <a:ext cx="71247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2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Members in grade B are the ones who charged off the most, followed by Grade c and 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10604-1F47-BCA3-A2C3-F5FA21DB3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8750"/>
            <a:ext cx="6711950" cy="48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Members with Sub-grade B5 are the ones who charged off the most, followed by sub-Grade b3, c1,b4, c2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0D728-65DE-9985-6FD2-2A486CF5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21" y="427146"/>
            <a:ext cx="7772400" cy="55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3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People who thought to repay loan by 36 months defaulted more than the ones who took it for 60 months.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E07EF-6ACB-9A9B-5926-613B0178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1" y="496716"/>
            <a:ext cx="7772400" cy="5675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may consider to increase tenure to reduce the defaults</a:t>
            </a:r>
          </a:p>
        </p:txBody>
      </p:sp>
    </p:spTree>
    <p:extLst>
      <p:ext uri="{BB962C8B-B14F-4D97-AF65-F5344CB8AC3E}">
        <p14:creationId xmlns:p14="http://schemas.microsoft.com/office/powerpoint/2010/main" val="94024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People who were on rent seems to have defaulted the most while those who owned home were comparatively less in 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may consider home owning candidates over the ones living on rent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39BBE-ABEA-838E-FB49-866811B6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6" y="378436"/>
            <a:ext cx="7772400" cy="63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Loan seekers, whose purpose was det consolidation defaulted to the max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should be very cautious while considering the  applicants who intend to take loan for debt consolidation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3F7B5-7A52-9740-E7AB-F8469287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5" y="0"/>
            <a:ext cx="7160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Applicant’s verification status if Not verified, then most changes for defaulting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may consider Source Verified over Verified/Not Verified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044DB-4823-BF43-FC73-3982E70D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27" y="172387"/>
            <a:ext cx="7166969" cy="65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0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Applicants’ probability of defaulting is high if he/she is from California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can take extra steps/scrutiny before giving loan to CA residents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AC3CA-73EE-9EDD-C1F1-39563517D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" t="3005"/>
          <a:stretch/>
        </p:blipFill>
        <p:spPr>
          <a:xfrm>
            <a:off x="292158" y="292345"/>
            <a:ext cx="7257738" cy="58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44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{2EDCF9A2-78AF-F543-912D-BE5D4B895798}tf10001070</Template>
  <TotalTime>1349</TotalTime>
  <Words>654</Words>
  <Application>Microsoft Macintosh PowerPoint</Application>
  <PresentationFormat>Widescreen</PresentationFormat>
  <Paragraphs>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Rockwell</vt:lpstr>
      <vt:lpstr>Rockwell Condensed</vt:lpstr>
      <vt:lpstr>Rockwell Extra Bold</vt:lpstr>
      <vt:lpstr>Wingdings</vt:lpstr>
      <vt:lpstr>Wood Type</vt:lpstr>
      <vt:lpstr>Lending Club Case Study</vt:lpstr>
      <vt:lpstr>Let us understand the factors which Influence Charged Off</vt:lpstr>
      <vt:lpstr>Members in grade B are the ones who charged off the most, followed by Grade c and D</vt:lpstr>
      <vt:lpstr>Members with Sub-grade B5 are the ones who charged off the most, followed by sub-Grade b3, c1,b4, c2</vt:lpstr>
      <vt:lpstr>People who thought to repay loan by 36 months defaulted more than the ones who took it for 60 months. </vt:lpstr>
      <vt:lpstr>People who were on rent seems to have defaulted the most while those who owned home were comparatively less in %</vt:lpstr>
      <vt:lpstr>Loan seekers, whose purpose was det consolidation defaulted to the max</vt:lpstr>
      <vt:lpstr>Applicant’s verification status if Not verified, then most changes for defaulting</vt:lpstr>
      <vt:lpstr>Applicants’ probability of defaulting is high if he/she is from California state</vt:lpstr>
      <vt:lpstr>Based on experience level, Mid level (3-6 years)  applicants are likely to default more than the rest. </vt:lpstr>
      <vt:lpstr>Based on the available data, applicants defaults the most in 2011 and fell almost by 50%. Though This is an interesting insight, doesn’t help conclude as it is one time spike</vt:lpstr>
      <vt:lpstr>Based on the data, if an applicant deliquated for 2 years in category 0 then he/she is likely to default more than anyone else</vt:lpstr>
      <vt:lpstr>From Histogram we can see max people who took loan of amount ranging from 5k-10k charged off</vt:lpstr>
      <vt:lpstr>People who doesn't enquire in last 6 months have charged off around 90%</vt:lpstr>
      <vt:lpstr>We can analyze that people in range of 30-60k are doing 50% charged off</vt:lpstr>
      <vt:lpstr>One who doesn't have derogatory public records are doing &gt; 90% charged off</vt:lpstr>
      <vt:lpstr>People who have around 1-12 open accounts are doing more charged off</vt:lpstr>
      <vt:lpstr>As Revol Balance increases , Charged off percent deceases i.e Charged off is more when rev balance is low i.e  in range of 0-4000 and 4000-8000</vt:lpstr>
      <vt:lpstr>As Total Payment is increasing charged off  is decreasing . For low total payment (0-5000) charged off is more</vt:lpstr>
      <vt:lpstr>People who have 0 public record bankruptcies have done the most charged off</vt:lpstr>
      <vt:lpstr>We can observe from this that As Last payment is done close to issue date then there is more chances of charged off Last payment date is within 2 years of issue date then there is more chances of default .</vt:lpstr>
      <vt:lpstr>As the number of months since the borrower's last delinquency increases the charged off percent decreases . So, If borrower's has done delinquency recently then charged off chance is more .</vt:lpstr>
      <vt:lpstr>As recoveries decreases charged off percent decreases . Recoveries in range of (0, 100 ) has the max charged off .</vt:lpstr>
      <vt:lpstr>In 2016 last credit pull date year charged off is maximum . Will find out patterns in month</vt:lpstr>
      <vt:lpstr>In Month 5 i.e May last_credit_pull_date maximum charged off</vt:lpstr>
      <vt:lpstr>As last payment amount increases charged off percent decreases. Last Payment Amount &lt;200 means very high chances of charged off . &lt;400 chances of charged off is high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LeandingClubCaseStudy</dc:title>
  <dc:creator>Shruti W</dc:creator>
  <cp:lastModifiedBy>Shruti W</cp:lastModifiedBy>
  <cp:revision>18</cp:revision>
  <dcterms:created xsi:type="dcterms:W3CDTF">2023-10-09T07:38:55Z</dcterms:created>
  <dcterms:modified xsi:type="dcterms:W3CDTF">2023-10-10T16:46:53Z</dcterms:modified>
</cp:coreProperties>
</file>