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8" r:id="rId6"/>
    <p:sldId id="264" r:id="rId7"/>
    <p:sldId id="270" r:id="rId8"/>
    <p:sldId id="263" r:id="rId9"/>
    <p:sldId id="269" r:id="rId10"/>
    <p:sldId id="265" r:id="rId11"/>
    <p:sldId id="271" r:id="rId12"/>
    <p:sldId id="268" r:id="rId13"/>
    <p:sldId id="267" r:id="rId14"/>
    <p:sldId id="260"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1F16C3-94E7-B4AE-C805-9AFF9A4AD57F}" v="749" dt="2023-02-09T01:44:45.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2/8/2023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187981" y="4081493"/>
            <a:ext cx="7391056" cy="1217452"/>
          </a:xfrm>
        </p:spPr>
        <p:txBody>
          <a:bodyPr/>
          <a:lstStyle/>
          <a:p>
            <a:pPr algn="r"/>
            <a:r>
              <a:rPr lang="en-US" dirty="0"/>
              <a:t>Optimal Clustering Techniques: Hierarchical and k-means</a:t>
            </a:r>
            <a:endParaRPr lang="en-US"/>
          </a:p>
        </p:txBody>
      </p:sp>
      <p:sp>
        <p:nvSpPr>
          <p:cNvPr id="4" name="Subtitle 2">
            <a:extLst>
              <a:ext uri="{FF2B5EF4-FFF2-40B4-BE49-F238E27FC236}">
                <a16:creationId xmlns:a16="http://schemas.microsoft.com/office/drawing/2014/main" id="{68606F29-9D41-AAEF-BA1A-3C508D5095A0}"/>
              </a:ext>
            </a:extLst>
          </p:cNvPr>
          <p:cNvSpPr>
            <a:spLocks noGrp="1"/>
          </p:cNvSpPr>
          <p:nvPr/>
        </p:nvSpPr>
        <p:spPr>
          <a:xfrm>
            <a:off x="9187509" y="5494713"/>
            <a:ext cx="2385382" cy="3966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0"/>
              </a:spcBef>
            </a:pPr>
            <a:r>
              <a:rPr lang="en-US" dirty="0">
                <a:ea typeface="+mn-lt"/>
                <a:cs typeface="+mn-lt"/>
              </a:rPr>
              <a:t>Name: Yash Wadhwa</a:t>
            </a:r>
            <a:endParaRPr lang="en-US"/>
          </a:p>
          <a:p>
            <a:pPr algn="r">
              <a:lnSpc>
                <a:spcPct val="100000"/>
              </a:lnSpc>
            </a:pPr>
            <a:r>
              <a:rPr lang="en-US" dirty="0">
                <a:ea typeface="+mn-lt"/>
                <a:cs typeface="+mn-lt"/>
              </a:rPr>
              <a:t>NUID: 002778382</a:t>
            </a:r>
          </a:p>
          <a:p>
            <a:pPr algn="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5714825" y="567362"/>
            <a:ext cx="1822224" cy="1325563"/>
          </a:xfrm>
        </p:spPr>
        <p:txBody>
          <a:bodyPr/>
          <a:lstStyle/>
          <a:p>
            <a:r>
              <a:rPr lang="en-US"/>
              <a:t>Output: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11" name="Subtitle 2">
            <a:extLst>
              <a:ext uri="{FF2B5EF4-FFF2-40B4-BE49-F238E27FC236}">
                <a16:creationId xmlns:a16="http://schemas.microsoft.com/office/drawing/2014/main" id="{B972F601-797E-2B41-1658-02AF001FB757}"/>
              </a:ext>
            </a:extLst>
          </p:cNvPr>
          <p:cNvSpPr>
            <a:spLocks noGrp="1"/>
          </p:cNvSpPr>
          <p:nvPr/>
        </p:nvSpPr>
        <p:spPr>
          <a:xfrm>
            <a:off x="2265644" y="5892173"/>
            <a:ext cx="4249560" cy="5599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dirty="0"/>
              <a:t>Performance Report</a:t>
            </a:r>
          </a:p>
          <a:p>
            <a:pPr algn="r"/>
            <a:endParaRPr lang="en-US" dirty="0"/>
          </a:p>
        </p:txBody>
      </p:sp>
      <p:sp>
        <p:nvSpPr>
          <p:cNvPr id="6" name="Subtitle 2">
            <a:extLst>
              <a:ext uri="{FF2B5EF4-FFF2-40B4-BE49-F238E27FC236}">
                <a16:creationId xmlns:a16="http://schemas.microsoft.com/office/drawing/2014/main" id="{ADC8A805-755C-C815-AC7A-B63AF0C12F4A}"/>
              </a:ext>
            </a:extLst>
          </p:cNvPr>
          <p:cNvSpPr>
            <a:spLocks noGrp="1"/>
          </p:cNvSpPr>
          <p:nvPr/>
        </p:nvSpPr>
        <p:spPr>
          <a:xfrm>
            <a:off x="7015853" y="5892172"/>
            <a:ext cx="4249560" cy="5599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dirty="0"/>
              <a:t>Clusters formed via the Elbow Method</a:t>
            </a:r>
            <a:endParaRPr lang="en-US" b="1" dirty="0"/>
          </a:p>
          <a:p>
            <a:pPr algn="ctr">
              <a:lnSpc>
                <a:spcPct val="100000"/>
              </a:lnSpc>
            </a:pPr>
            <a:endParaRPr lang="en-US" dirty="0"/>
          </a:p>
          <a:p>
            <a:pPr algn="r"/>
            <a:endParaRPr lang="en-US" dirty="0"/>
          </a:p>
        </p:txBody>
      </p:sp>
      <p:sp>
        <p:nvSpPr>
          <p:cNvPr id="12" name="Subtitle 2">
            <a:extLst>
              <a:ext uri="{FF2B5EF4-FFF2-40B4-BE49-F238E27FC236}">
                <a16:creationId xmlns:a16="http://schemas.microsoft.com/office/drawing/2014/main" id="{62B4ECFD-E201-E6B4-4356-9E6F9628C89D}"/>
              </a:ext>
            </a:extLst>
          </p:cNvPr>
          <p:cNvSpPr>
            <a:spLocks noGrp="1"/>
          </p:cNvSpPr>
          <p:nvPr/>
        </p:nvSpPr>
        <p:spPr>
          <a:xfrm>
            <a:off x="2128693" y="1945662"/>
            <a:ext cx="2754092" cy="48269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b="1" dirty="0">
                <a:ea typeface="+mn-lt"/>
                <a:cs typeface="+mn-lt"/>
              </a:rPr>
              <a:t>Play Dataset:</a:t>
            </a:r>
            <a:endParaRPr lang="en-US" dirty="0"/>
          </a:p>
        </p:txBody>
      </p:sp>
      <p:sp>
        <p:nvSpPr>
          <p:cNvPr id="13" name="Subtitle 2">
            <a:extLst>
              <a:ext uri="{FF2B5EF4-FFF2-40B4-BE49-F238E27FC236}">
                <a16:creationId xmlns:a16="http://schemas.microsoft.com/office/drawing/2014/main" id="{C89762EC-00E6-B459-7301-026109F9512A}"/>
              </a:ext>
            </a:extLst>
          </p:cNvPr>
          <p:cNvSpPr>
            <a:spLocks noGrp="1"/>
          </p:cNvSpPr>
          <p:nvPr/>
        </p:nvSpPr>
        <p:spPr>
          <a:xfrm>
            <a:off x="7345934" y="1945661"/>
            <a:ext cx="2754092" cy="48269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b="1" dirty="0">
                <a:ea typeface="+mn-lt"/>
                <a:cs typeface="+mn-lt"/>
              </a:rPr>
              <a:t>Boston Housing Dataset:</a:t>
            </a:r>
            <a:endParaRPr lang="en-US" dirty="0"/>
          </a:p>
        </p:txBody>
      </p:sp>
      <p:pic>
        <p:nvPicPr>
          <p:cNvPr id="14" name="Picture 14">
            <a:extLst>
              <a:ext uri="{FF2B5EF4-FFF2-40B4-BE49-F238E27FC236}">
                <a16:creationId xmlns:a16="http://schemas.microsoft.com/office/drawing/2014/main" id="{0A32AC0B-7642-B9E4-A698-F07E5AD87122}"/>
              </a:ext>
            </a:extLst>
          </p:cNvPr>
          <p:cNvPicPr>
            <a:picLocks noChangeAspect="1"/>
          </p:cNvPicPr>
          <p:nvPr/>
        </p:nvPicPr>
        <p:blipFill>
          <a:blip r:embed="rId2"/>
          <a:stretch>
            <a:fillRect/>
          </a:stretch>
        </p:blipFill>
        <p:spPr>
          <a:xfrm>
            <a:off x="2266335" y="3534967"/>
            <a:ext cx="3658829" cy="1078550"/>
          </a:xfrm>
          <a:prstGeom prst="rect">
            <a:avLst/>
          </a:prstGeom>
        </p:spPr>
      </p:pic>
      <p:pic>
        <p:nvPicPr>
          <p:cNvPr id="15" name="Picture 15" descr="Table&#10;&#10;Description automatically generated">
            <a:extLst>
              <a:ext uri="{FF2B5EF4-FFF2-40B4-BE49-F238E27FC236}">
                <a16:creationId xmlns:a16="http://schemas.microsoft.com/office/drawing/2014/main" id="{61FB57AE-A279-7427-F765-FAA05EC3CB62}"/>
              </a:ext>
            </a:extLst>
          </p:cNvPr>
          <p:cNvPicPr>
            <a:picLocks noChangeAspect="1"/>
          </p:cNvPicPr>
          <p:nvPr/>
        </p:nvPicPr>
        <p:blipFill>
          <a:blip r:embed="rId3"/>
          <a:stretch>
            <a:fillRect/>
          </a:stretch>
        </p:blipFill>
        <p:spPr>
          <a:xfrm>
            <a:off x="6826045" y="2628796"/>
            <a:ext cx="4623618" cy="3050666"/>
          </a:xfrm>
          <a:prstGeom prst="rect">
            <a:avLst/>
          </a:prstGeom>
        </p:spPr>
      </p:pic>
    </p:spTree>
    <p:extLst>
      <p:ext uri="{BB962C8B-B14F-4D97-AF65-F5344CB8AC3E}">
        <p14:creationId xmlns:p14="http://schemas.microsoft.com/office/powerpoint/2010/main" val="334408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A0D1-3EF7-F108-F127-5F88816F80EF}"/>
              </a:ext>
            </a:extLst>
          </p:cNvPr>
          <p:cNvSpPr>
            <a:spLocks noGrp="1"/>
          </p:cNvSpPr>
          <p:nvPr>
            <p:ph type="title"/>
          </p:nvPr>
        </p:nvSpPr>
        <p:spPr/>
        <p:txBody>
          <a:bodyPr/>
          <a:lstStyle/>
          <a:p>
            <a:r>
              <a:rPr lang="en-US"/>
              <a:t>Conclusion</a:t>
            </a:r>
          </a:p>
        </p:txBody>
      </p:sp>
      <p:sp>
        <p:nvSpPr>
          <p:cNvPr id="5" name="Slide Number Placeholder 4">
            <a:extLst>
              <a:ext uri="{FF2B5EF4-FFF2-40B4-BE49-F238E27FC236}">
                <a16:creationId xmlns:a16="http://schemas.microsoft.com/office/drawing/2014/main" id="{7DFACAB4-8339-0461-93BB-846A17B99785}"/>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3" name="Subtitle 2">
            <a:extLst>
              <a:ext uri="{FF2B5EF4-FFF2-40B4-BE49-F238E27FC236}">
                <a16:creationId xmlns:a16="http://schemas.microsoft.com/office/drawing/2014/main" id="{01174B0D-50C2-7E44-C989-25078BDF8711}"/>
              </a:ext>
            </a:extLst>
          </p:cNvPr>
          <p:cNvSpPr>
            <a:spLocks noGrp="1"/>
          </p:cNvSpPr>
          <p:nvPr>
            <p:ph type="body" idx="4294967295"/>
          </p:nvPr>
        </p:nvSpPr>
        <p:spPr>
          <a:xfrm>
            <a:off x="1387929" y="1905000"/>
            <a:ext cx="9411606" cy="1525588"/>
          </a:xfrm>
        </p:spPr>
        <p:txBody>
          <a:bodyPr vert="horz" lIns="91440" tIns="45720" rIns="91440" bIns="45720" rtlCol="0" anchor="t">
            <a:noAutofit/>
          </a:bodyPr>
          <a:lstStyle/>
          <a:p>
            <a:pPr>
              <a:buChar char="•"/>
            </a:pPr>
            <a:r>
              <a:rPr lang="en-US" sz="1800" dirty="0">
                <a:ea typeface="+mn-lt"/>
                <a:cs typeface="+mn-lt"/>
              </a:rPr>
              <a:t> </a:t>
            </a:r>
            <a:r>
              <a:rPr lang="en-US" sz="1800" b="1" dirty="0">
                <a:ea typeface="+mn-lt"/>
                <a:cs typeface="+mn-lt"/>
              </a:rPr>
              <a:t>Successful clustering:</a:t>
            </a:r>
            <a:r>
              <a:rPr lang="en-US" sz="1800" dirty="0">
                <a:ea typeface="+mn-lt"/>
                <a:cs typeface="+mn-lt"/>
              </a:rPr>
              <a:t> The code successfully performed k-means and hierarchical clustering on the dataset, grouping the data into two distinct clusters based on their attributes.</a:t>
            </a:r>
            <a:endParaRPr lang="en-US" dirty="0">
              <a:ea typeface="+mn-lt"/>
              <a:cs typeface="+mn-lt"/>
            </a:endParaRPr>
          </a:p>
          <a:p>
            <a:pPr>
              <a:buChar char="•"/>
            </a:pPr>
            <a:r>
              <a:rPr lang="en-US" sz="1800" dirty="0">
                <a:ea typeface="+mn-lt"/>
                <a:cs typeface="+mn-lt"/>
              </a:rPr>
              <a:t> </a:t>
            </a:r>
            <a:r>
              <a:rPr lang="en-US" sz="1800" b="1" dirty="0">
                <a:ea typeface="+mn-lt"/>
                <a:cs typeface="+mn-lt"/>
              </a:rPr>
              <a:t>Visualization:</a:t>
            </a:r>
            <a:r>
              <a:rPr lang="en-US" sz="1800" dirty="0">
                <a:ea typeface="+mn-lt"/>
                <a:cs typeface="+mn-lt"/>
              </a:rPr>
              <a:t> Visualized the results using </a:t>
            </a:r>
            <a:r>
              <a:rPr lang="en-US" sz="1800" dirty="0" err="1">
                <a:ea typeface="+mn-lt"/>
                <a:cs typeface="+mn-lt"/>
              </a:rPr>
              <a:t>dendograms</a:t>
            </a:r>
            <a:r>
              <a:rPr lang="en-US" sz="1800" dirty="0">
                <a:ea typeface="+mn-lt"/>
                <a:cs typeface="+mn-lt"/>
              </a:rPr>
              <a:t>, scatter plot, concentric circles and elbow method plot.</a:t>
            </a:r>
            <a:endParaRPr lang="en-US" dirty="0">
              <a:ea typeface="+mn-lt"/>
              <a:cs typeface="+mn-lt"/>
            </a:endParaRPr>
          </a:p>
          <a:p>
            <a:pPr>
              <a:buChar char="•"/>
            </a:pPr>
            <a:r>
              <a:rPr lang="en-US" sz="1800" dirty="0">
                <a:ea typeface="+mn-lt"/>
                <a:cs typeface="+mn-lt"/>
              </a:rPr>
              <a:t> </a:t>
            </a:r>
            <a:r>
              <a:rPr lang="en-US" sz="1800" b="1" dirty="0">
                <a:ea typeface="+mn-lt"/>
                <a:cs typeface="+mn-lt"/>
              </a:rPr>
              <a:t>Performance evaluation:</a:t>
            </a:r>
            <a:r>
              <a:rPr lang="en-US" sz="1800" dirty="0">
                <a:ea typeface="+mn-lt"/>
                <a:cs typeface="+mn-lt"/>
              </a:rPr>
              <a:t> The performance of the model was evaluated using the confusion matrix and classification report metrics.</a:t>
            </a:r>
            <a:endParaRPr lang="en-US" dirty="0">
              <a:ea typeface="+mn-lt"/>
              <a:cs typeface="+mn-lt"/>
            </a:endParaRPr>
          </a:p>
          <a:p>
            <a:pPr>
              <a:buChar char="•"/>
            </a:pPr>
            <a:r>
              <a:rPr lang="en-US" sz="1800" dirty="0">
                <a:ea typeface="+mn-lt"/>
                <a:cs typeface="+mn-lt"/>
              </a:rPr>
              <a:t> </a:t>
            </a:r>
            <a:r>
              <a:rPr lang="en-US" sz="1800" b="1" dirty="0">
                <a:ea typeface="+mn-lt"/>
                <a:cs typeface="+mn-lt"/>
              </a:rPr>
              <a:t>Insights and future work</a:t>
            </a:r>
            <a:r>
              <a:rPr lang="en-US" sz="1800" dirty="0">
                <a:ea typeface="+mn-lt"/>
                <a:cs typeface="+mn-lt"/>
              </a:rPr>
              <a:t>: The results of this analysis can be used to gain insights into the relationships between different attributes in the data, and to make informed decisions.</a:t>
            </a:r>
          </a:p>
          <a:p>
            <a:pPr>
              <a:buChar char="•"/>
            </a:pPr>
            <a:r>
              <a:rPr lang="en-US" sz="1800" dirty="0"/>
              <a:t>At last, K-Means algorithm came out to be better in terms of performance and gainful insights.</a:t>
            </a:r>
          </a:p>
        </p:txBody>
      </p:sp>
    </p:spTree>
    <p:extLst>
      <p:ext uri="{BB962C8B-B14F-4D97-AF65-F5344CB8AC3E}">
        <p14:creationId xmlns:p14="http://schemas.microsoft.com/office/powerpoint/2010/main" val="31726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361098"/>
            <a:ext cx="5457964" cy="1454040"/>
          </a:xfrm>
        </p:spPr>
        <p:txBody>
          <a:bodyPr/>
          <a:lstStyle/>
          <a:p>
            <a:pPr algn="r"/>
            <a:r>
              <a:rPr lang="en-US" dirty="0">
                <a:ea typeface="+mj-lt"/>
                <a:cs typeface="+mj-lt"/>
              </a:rPr>
              <a:t>Thank you!</a:t>
            </a:r>
            <a:endParaRPr lang="en-US" dirty="0"/>
          </a:p>
          <a:p>
            <a:pPr algn="r"/>
            <a:endParaRPr lang="en-US" dirty="0"/>
          </a:p>
        </p:txBody>
      </p:sp>
    </p:spTree>
    <p:extLst>
      <p:ext uri="{BB962C8B-B14F-4D97-AF65-F5344CB8AC3E}">
        <p14:creationId xmlns:p14="http://schemas.microsoft.com/office/powerpoint/2010/main" val="74794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427258"/>
            <a:ext cx="5111750" cy="1525588"/>
          </a:xfrm>
        </p:spPr>
        <p:txBody>
          <a:bodyPr vert="horz" lIns="91440" tIns="45720" rIns="91440" bIns="45720" rtlCol="0" anchor="t">
            <a:normAutofit/>
          </a:bodyPr>
          <a:lstStyle/>
          <a:p>
            <a:r>
              <a:rPr lang="en-US" dirty="0">
                <a:ea typeface="+mn-lt"/>
                <a:cs typeface="+mn-lt"/>
              </a:rPr>
              <a:t>In the world of machine learning clustering techniques, specifically K Means and Hierarchical Clustering. These algorithms play a crucial role in analyzing and grouping similar data points in a dataset, making it easier to draw meaningful insights and make informed decisions.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84539" y="818435"/>
            <a:ext cx="8421688" cy="1325563"/>
          </a:xfrm>
        </p:spPr>
        <p:txBody>
          <a:bodyPr/>
          <a:lstStyle/>
          <a:p>
            <a:r>
              <a:rPr lang="en-US"/>
              <a:t>Hierarchical clustering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84539" y="2310606"/>
            <a:ext cx="8533170" cy="2231383"/>
          </a:xfrm>
        </p:spPr>
        <p:txBody>
          <a:bodyPr vert="horz" lIns="91440" tIns="45720" rIns="91440" bIns="45720" rtlCol="0" anchor="t">
            <a:noAutofit/>
          </a:bodyPr>
          <a:lstStyle/>
          <a:p>
            <a:pPr>
              <a:buFont typeface="Arial"/>
              <a:buChar char="•"/>
            </a:pPr>
            <a:r>
              <a:rPr lang="en-US" sz="1600" b="1" dirty="0">
                <a:ea typeface="+mn-lt"/>
                <a:cs typeface="+mn-lt"/>
              </a:rPr>
              <a:t> Definition:</a:t>
            </a:r>
            <a:r>
              <a:rPr lang="en-US" sz="1600" dirty="0">
                <a:ea typeface="+mn-lt"/>
                <a:cs typeface="+mn-lt"/>
              </a:rPr>
              <a:t> Hierarchical Clustering is a method of clustering data points into groups, with the hierarchy represented as a tree-like diagram known as a dendrogram.</a:t>
            </a:r>
            <a:endParaRPr lang="en-US" dirty="0">
              <a:ea typeface="+mn-lt"/>
              <a:cs typeface="+mn-lt"/>
            </a:endParaRPr>
          </a:p>
          <a:p>
            <a:pPr>
              <a:buFont typeface="Arial"/>
              <a:buChar char="•"/>
            </a:pPr>
            <a:r>
              <a:rPr lang="en-US" sz="1600" b="1" dirty="0">
                <a:ea typeface="+mn-lt"/>
                <a:cs typeface="+mn-lt"/>
              </a:rPr>
              <a:t> Algorithm: </a:t>
            </a:r>
            <a:r>
              <a:rPr lang="en-US" sz="1600" dirty="0">
                <a:ea typeface="+mn-lt"/>
                <a:cs typeface="+mn-lt"/>
              </a:rPr>
              <a:t>The algorithm can be performed in two ways, Agglomerative and Divisive, both of which start with every data point as its own cluster, and then either combine or divide clusters until the desired number of clusters is reached.</a:t>
            </a:r>
            <a:endParaRPr lang="en-US" dirty="0">
              <a:ea typeface="+mn-lt"/>
              <a:cs typeface="+mn-lt"/>
            </a:endParaRPr>
          </a:p>
          <a:p>
            <a:pPr>
              <a:buFont typeface="Arial"/>
              <a:buChar char="•"/>
            </a:pPr>
            <a:r>
              <a:rPr lang="en-US" sz="1600" b="1" dirty="0">
                <a:ea typeface="+mn-lt"/>
                <a:cs typeface="+mn-lt"/>
              </a:rPr>
              <a:t> Advantages:</a:t>
            </a:r>
            <a:r>
              <a:rPr lang="en-US" sz="1600" dirty="0">
                <a:ea typeface="+mn-lt"/>
                <a:cs typeface="+mn-lt"/>
              </a:rPr>
              <a:t> Hierarchical Clustering can handle non-spherical shapes and different sized clusters. The dendrogram provides a visual representation of the clustering hierarchy, making it easier to understand the results.</a:t>
            </a:r>
            <a:endParaRPr lang="en-US" dirty="0">
              <a:ea typeface="+mn-lt"/>
              <a:cs typeface="+mn-lt"/>
            </a:endParaRPr>
          </a:p>
          <a:p>
            <a:pPr>
              <a:buFont typeface="Arial"/>
              <a:buChar char="•"/>
            </a:pPr>
            <a:r>
              <a:rPr lang="en-US" sz="1600" b="1" dirty="0">
                <a:ea typeface="+mn-lt"/>
                <a:cs typeface="+mn-lt"/>
              </a:rPr>
              <a:t> Limitations:</a:t>
            </a:r>
            <a:r>
              <a:rPr lang="en-US" sz="1600" dirty="0">
                <a:ea typeface="+mn-lt"/>
                <a:cs typeface="+mn-lt"/>
              </a:rPr>
              <a:t> Hierarchical Clustering is computationally expensive and requires a lot of memory, making it difficult to use with large datasets. The choice of the number of clusters can also be subjective and may require multiple iterations to get optimal results.</a:t>
            </a:r>
            <a:endParaRPr lang="en-US" dirty="0">
              <a:ea typeface="+mn-lt"/>
              <a:cs typeface="+mn-lt"/>
            </a:endParaRPr>
          </a:p>
          <a:p>
            <a:pPr>
              <a:buFont typeface="Arial"/>
              <a:buChar char="•"/>
            </a:pPr>
            <a:endParaRPr lang="en-US" sz="1600"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82479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84539" y="818435"/>
            <a:ext cx="8421688" cy="1325563"/>
          </a:xfrm>
        </p:spPr>
        <p:txBody>
          <a:bodyPr/>
          <a:lstStyle/>
          <a:p>
            <a:r>
              <a:rPr lang="en-US"/>
              <a:t>Technical Approach</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84539" y="2408929"/>
            <a:ext cx="8533170" cy="2231383"/>
          </a:xfrm>
        </p:spPr>
        <p:txBody>
          <a:bodyPr vert="horz" lIns="91440" tIns="45720" rIns="91440" bIns="45720" rtlCol="0" anchor="t">
            <a:noAutofit/>
          </a:bodyPr>
          <a:lstStyle/>
          <a:p>
            <a:pPr>
              <a:buFont typeface="Arial"/>
              <a:buChar char="•"/>
            </a:pPr>
            <a:r>
              <a:rPr lang="en-US" sz="1600" dirty="0">
                <a:ea typeface="+mn-lt"/>
                <a:cs typeface="+mn-lt"/>
              </a:rPr>
              <a:t> </a:t>
            </a:r>
            <a:r>
              <a:rPr lang="en-US" sz="1600" b="1" dirty="0">
                <a:ea typeface="+mn-lt"/>
                <a:cs typeface="+mn-lt"/>
              </a:rPr>
              <a:t>Loading:</a:t>
            </a:r>
            <a:r>
              <a:rPr lang="en-US" sz="1600" dirty="0">
                <a:ea typeface="+mn-lt"/>
                <a:cs typeface="+mn-lt"/>
              </a:rPr>
              <a:t> Load "Play.xlsx" dataset into pandas data frame</a:t>
            </a:r>
            <a:endParaRPr lang="en-US" dirty="0">
              <a:ea typeface="+mn-lt"/>
              <a:cs typeface="+mn-lt"/>
            </a:endParaRPr>
          </a:p>
          <a:p>
            <a:pPr>
              <a:buFont typeface="Arial"/>
              <a:buChar char="•"/>
            </a:pPr>
            <a:r>
              <a:rPr lang="en-US" sz="1600" dirty="0">
                <a:ea typeface="+mn-lt"/>
                <a:cs typeface="+mn-lt"/>
              </a:rPr>
              <a:t> </a:t>
            </a:r>
            <a:r>
              <a:rPr lang="en-US" sz="1600" b="1" dirty="0">
                <a:ea typeface="+mn-lt"/>
                <a:cs typeface="+mn-lt"/>
              </a:rPr>
              <a:t>Preprocessing:</a:t>
            </a:r>
            <a:r>
              <a:rPr lang="en-US" sz="1600" dirty="0">
                <a:ea typeface="+mn-lt"/>
                <a:cs typeface="+mn-lt"/>
              </a:rPr>
              <a:t> Before applying any clustering algorithms, preprocess data (clean, handle missing values, normalize and scale)</a:t>
            </a:r>
            <a:endParaRPr lang="en-US" dirty="0"/>
          </a:p>
          <a:p>
            <a:pPr>
              <a:buFont typeface="Arial"/>
              <a:buChar char="•"/>
            </a:pPr>
            <a:r>
              <a:rPr lang="en-US" sz="1600" dirty="0">
                <a:ea typeface="+mn-lt"/>
                <a:cs typeface="+mn-lt"/>
              </a:rPr>
              <a:t> </a:t>
            </a:r>
            <a:r>
              <a:rPr lang="en-US" sz="1600" b="1" dirty="0">
                <a:ea typeface="+mn-lt"/>
                <a:cs typeface="+mn-lt"/>
              </a:rPr>
              <a:t>Model Selection:</a:t>
            </a:r>
            <a:r>
              <a:rPr lang="en-US" sz="1600" dirty="0">
                <a:ea typeface="+mn-lt"/>
                <a:cs typeface="+mn-lt"/>
              </a:rPr>
              <a:t> Use Agglomerative Clustering from scikit-learn</a:t>
            </a:r>
            <a:endParaRPr lang="en-US" dirty="0"/>
          </a:p>
          <a:p>
            <a:pPr>
              <a:buFont typeface="Arial"/>
              <a:buChar char="•"/>
            </a:pPr>
            <a:r>
              <a:rPr lang="en-US" sz="1600" dirty="0">
                <a:ea typeface="+mn-lt"/>
                <a:cs typeface="+mn-lt"/>
              </a:rPr>
              <a:t> </a:t>
            </a:r>
            <a:r>
              <a:rPr lang="en-US" sz="1600" b="1" dirty="0">
                <a:ea typeface="+mn-lt"/>
                <a:cs typeface="+mn-lt"/>
              </a:rPr>
              <a:t>Setting the linkage method and distance metric:</a:t>
            </a:r>
            <a:r>
              <a:rPr lang="en-US" sz="1600" dirty="0">
                <a:ea typeface="+mn-lt"/>
                <a:cs typeface="+mn-lt"/>
              </a:rPr>
              <a:t> Set linkage method to single, distance metric to </a:t>
            </a:r>
            <a:r>
              <a:rPr lang="en-US" sz="1600" dirty="0" err="1">
                <a:ea typeface="+mn-lt"/>
                <a:cs typeface="+mn-lt"/>
              </a:rPr>
              <a:t>euclidean</a:t>
            </a:r>
            <a:r>
              <a:rPr lang="en-US" sz="1600" dirty="0">
                <a:ea typeface="+mn-lt"/>
                <a:cs typeface="+mn-lt"/>
              </a:rPr>
              <a:t>, number of clusters to 2</a:t>
            </a:r>
            <a:endParaRPr lang="en-US" dirty="0"/>
          </a:p>
          <a:p>
            <a:pPr>
              <a:buFont typeface="Arial"/>
              <a:buChar char="•"/>
            </a:pPr>
            <a:r>
              <a:rPr lang="en-US" sz="1600" dirty="0">
                <a:ea typeface="+mn-lt"/>
                <a:cs typeface="+mn-lt"/>
              </a:rPr>
              <a:t> </a:t>
            </a:r>
            <a:r>
              <a:rPr lang="en-US" sz="1600" b="1" dirty="0">
                <a:ea typeface="+mn-lt"/>
                <a:cs typeface="+mn-lt"/>
              </a:rPr>
              <a:t>Fitting the model:</a:t>
            </a:r>
            <a:r>
              <a:rPr lang="en-US" sz="1600" dirty="0">
                <a:ea typeface="+mn-lt"/>
                <a:cs typeface="+mn-lt"/>
              </a:rPr>
              <a:t> Fit preprocessed data to the model</a:t>
            </a:r>
            <a:endParaRPr lang="en-US" dirty="0"/>
          </a:p>
          <a:p>
            <a:pPr>
              <a:buFont typeface="Arial"/>
              <a:buChar char="•"/>
            </a:pPr>
            <a:r>
              <a:rPr lang="en-US" sz="1600" dirty="0">
                <a:ea typeface="+mn-lt"/>
                <a:cs typeface="+mn-lt"/>
              </a:rPr>
              <a:t> </a:t>
            </a:r>
            <a:r>
              <a:rPr lang="en-US" sz="1600" b="1" dirty="0">
                <a:ea typeface="+mn-lt"/>
                <a:cs typeface="+mn-lt"/>
              </a:rPr>
              <a:t>Evaluation:</a:t>
            </a:r>
            <a:r>
              <a:rPr lang="en-US" sz="1600" dirty="0">
                <a:ea typeface="+mn-lt"/>
                <a:cs typeface="+mn-lt"/>
              </a:rPr>
              <a:t> Evaluate performance using confusion matrix and classification report from scikit-learn</a:t>
            </a:r>
            <a:endParaRPr lang="en-US" dirty="0"/>
          </a:p>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280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6211485" y="383665"/>
            <a:ext cx="1822224" cy="1325563"/>
          </a:xfrm>
        </p:spPr>
        <p:txBody>
          <a:bodyPr/>
          <a:lstStyle/>
          <a:p>
            <a:r>
              <a:rPr lang="en-US"/>
              <a:t>Output: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pic>
        <p:nvPicPr>
          <p:cNvPr id="6" name="Picture 6" descr="Chart, box and whisker chart&#10;&#10;Description automatically generated">
            <a:extLst>
              <a:ext uri="{FF2B5EF4-FFF2-40B4-BE49-F238E27FC236}">
                <a16:creationId xmlns:a16="http://schemas.microsoft.com/office/drawing/2014/main" id="{08057FC3-5808-78E7-494D-2A0EE3A1CEBE}"/>
              </a:ext>
            </a:extLst>
          </p:cNvPr>
          <p:cNvPicPr>
            <a:picLocks noGrp="1" noChangeAspect="1"/>
          </p:cNvPicPr>
          <p:nvPr>
            <p:ph sz="half" idx="2"/>
          </p:nvPr>
        </p:nvPicPr>
        <p:blipFill>
          <a:blip r:embed="rId2"/>
          <a:stretch>
            <a:fillRect/>
          </a:stretch>
        </p:blipFill>
        <p:spPr>
          <a:xfrm>
            <a:off x="2167767" y="2194945"/>
            <a:ext cx="4428826" cy="3234275"/>
          </a:xfrm>
        </p:spPr>
      </p:pic>
      <p:pic>
        <p:nvPicPr>
          <p:cNvPr id="7" name="Picture 7" descr="Chart, histogram&#10;&#10;Description automatically generated">
            <a:extLst>
              <a:ext uri="{FF2B5EF4-FFF2-40B4-BE49-F238E27FC236}">
                <a16:creationId xmlns:a16="http://schemas.microsoft.com/office/drawing/2014/main" id="{988079E4-B16E-FBA5-0449-E76441664AED}"/>
              </a:ext>
            </a:extLst>
          </p:cNvPr>
          <p:cNvPicPr>
            <a:picLocks noChangeAspect="1"/>
          </p:cNvPicPr>
          <p:nvPr/>
        </p:nvPicPr>
        <p:blipFill>
          <a:blip r:embed="rId3"/>
          <a:stretch>
            <a:fillRect/>
          </a:stretch>
        </p:blipFill>
        <p:spPr>
          <a:xfrm>
            <a:off x="7309757" y="2195696"/>
            <a:ext cx="4518932" cy="3228607"/>
          </a:xfrm>
          <a:prstGeom prst="rect">
            <a:avLst/>
          </a:prstGeom>
        </p:spPr>
      </p:pic>
      <p:sp>
        <p:nvSpPr>
          <p:cNvPr id="10" name="Subtitle 2">
            <a:extLst>
              <a:ext uri="{FF2B5EF4-FFF2-40B4-BE49-F238E27FC236}">
                <a16:creationId xmlns:a16="http://schemas.microsoft.com/office/drawing/2014/main" id="{067C79D6-6124-0550-2EB6-E0F1DFC43123}"/>
              </a:ext>
            </a:extLst>
          </p:cNvPr>
          <p:cNvSpPr>
            <a:spLocks noGrp="1"/>
          </p:cNvSpPr>
          <p:nvPr/>
        </p:nvSpPr>
        <p:spPr>
          <a:xfrm>
            <a:off x="8815946" y="5794290"/>
            <a:ext cx="2385382" cy="3966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dirty="0">
                <a:ea typeface="+mn-lt"/>
                <a:cs typeface="+mn-lt"/>
              </a:rPr>
              <a:t>Single</a:t>
            </a:r>
            <a:endParaRPr lang="en-US" dirty="0"/>
          </a:p>
          <a:p>
            <a:pPr algn="r"/>
            <a:endParaRPr lang="en-US" dirty="0"/>
          </a:p>
        </p:txBody>
      </p:sp>
      <p:sp>
        <p:nvSpPr>
          <p:cNvPr id="11" name="Subtitle 2">
            <a:extLst>
              <a:ext uri="{FF2B5EF4-FFF2-40B4-BE49-F238E27FC236}">
                <a16:creationId xmlns:a16="http://schemas.microsoft.com/office/drawing/2014/main" id="{B972F601-797E-2B41-1658-02AF001FB757}"/>
              </a:ext>
            </a:extLst>
          </p:cNvPr>
          <p:cNvSpPr>
            <a:spLocks noGrp="1"/>
          </p:cNvSpPr>
          <p:nvPr/>
        </p:nvSpPr>
        <p:spPr>
          <a:xfrm>
            <a:off x="3189392" y="5794289"/>
            <a:ext cx="2385382" cy="3966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dirty="0">
                <a:ea typeface="+mn-lt"/>
                <a:cs typeface="+mn-lt"/>
              </a:rPr>
              <a:t>Ward</a:t>
            </a:r>
            <a:endParaRPr lang="en-US" dirty="0"/>
          </a:p>
          <a:p>
            <a:pPr algn="r"/>
            <a:endParaRPr lang="en-US" dirty="0"/>
          </a:p>
        </p:txBody>
      </p:sp>
      <p:sp>
        <p:nvSpPr>
          <p:cNvPr id="12" name="Subtitle 2">
            <a:extLst>
              <a:ext uri="{FF2B5EF4-FFF2-40B4-BE49-F238E27FC236}">
                <a16:creationId xmlns:a16="http://schemas.microsoft.com/office/drawing/2014/main" id="{DD23CCD5-1540-2B59-FA0D-D5C4F22F0DB6}"/>
              </a:ext>
            </a:extLst>
          </p:cNvPr>
          <p:cNvSpPr>
            <a:spLocks noGrp="1"/>
          </p:cNvSpPr>
          <p:nvPr/>
        </p:nvSpPr>
        <p:spPr>
          <a:xfrm>
            <a:off x="2067241" y="1712146"/>
            <a:ext cx="9673543" cy="48269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b="1" dirty="0" err="1">
                <a:ea typeface="+mn-lt"/>
                <a:cs typeface="+mn-lt"/>
              </a:rPr>
              <a:t>Dendograms</a:t>
            </a:r>
            <a:r>
              <a:rPr lang="en-US" b="1" dirty="0">
                <a:ea typeface="+mn-lt"/>
                <a:cs typeface="+mn-lt"/>
              </a:rPr>
              <a:t>: Ward, Single, Complete, Average, Weighted and Centroid </a:t>
            </a:r>
            <a:r>
              <a:rPr lang="en-US" dirty="0">
                <a:ea typeface="+mn-lt"/>
                <a:cs typeface="+mn-lt"/>
              </a:rPr>
              <a:t>(executed in the notebook).</a:t>
            </a:r>
            <a:endParaRPr lang="en-US" dirty="0" err="1"/>
          </a:p>
          <a:p>
            <a:pPr algn="r"/>
            <a:endParaRPr lang="en-US" b="1" dirty="0"/>
          </a:p>
        </p:txBody>
      </p:sp>
    </p:spTree>
    <p:extLst>
      <p:ext uri="{BB962C8B-B14F-4D97-AF65-F5344CB8AC3E}">
        <p14:creationId xmlns:p14="http://schemas.microsoft.com/office/powerpoint/2010/main" val="414757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5714825" y="567362"/>
            <a:ext cx="1822224" cy="1325563"/>
          </a:xfrm>
        </p:spPr>
        <p:txBody>
          <a:bodyPr/>
          <a:lstStyle/>
          <a:p>
            <a:r>
              <a:rPr lang="en-US"/>
              <a:t>Output: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11" name="Subtitle 2">
            <a:extLst>
              <a:ext uri="{FF2B5EF4-FFF2-40B4-BE49-F238E27FC236}">
                <a16:creationId xmlns:a16="http://schemas.microsoft.com/office/drawing/2014/main" id="{B972F601-797E-2B41-1658-02AF001FB757}"/>
              </a:ext>
            </a:extLst>
          </p:cNvPr>
          <p:cNvSpPr>
            <a:spLocks noGrp="1"/>
          </p:cNvSpPr>
          <p:nvPr/>
        </p:nvSpPr>
        <p:spPr>
          <a:xfrm>
            <a:off x="2247208" y="5535754"/>
            <a:ext cx="4249560" cy="5599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dirty="0"/>
              <a:t>Scatter Plot: Representing clusters formed between Temperature and Humidity</a:t>
            </a:r>
            <a:endParaRPr lang="en-US"/>
          </a:p>
          <a:p>
            <a:pPr algn="r"/>
            <a:endParaRPr lang="en-US" dirty="0"/>
          </a:p>
        </p:txBody>
      </p:sp>
      <p:pic>
        <p:nvPicPr>
          <p:cNvPr id="3" name="Picture 3" descr="Chart, scatter chart&#10;&#10;Description automatically generated">
            <a:extLst>
              <a:ext uri="{FF2B5EF4-FFF2-40B4-BE49-F238E27FC236}">
                <a16:creationId xmlns:a16="http://schemas.microsoft.com/office/drawing/2014/main" id="{A9B10C11-C060-6446-AEC4-429E7525C32E}"/>
              </a:ext>
            </a:extLst>
          </p:cNvPr>
          <p:cNvPicPr>
            <a:picLocks noChangeAspect="1"/>
          </p:cNvPicPr>
          <p:nvPr/>
        </p:nvPicPr>
        <p:blipFill>
          <a:blip r:embed="rId2"/>
          <a:stretch>
            <a:fillRect/>
          </a:stretch>
        </p:blipFill>
        <p:spPr>
          <a:xfrm>
            <a:off x="2019431" y="2104417"/>
            <a:ext cx="4702628" cy="3220666"/>
          </a:xfrm>
          <a:prstGeom prst="rect">
            <a:avLst/>
          </a:prstGeom>
        </p:spPr>
      </p:pic>
      <p:pic>
        <p:nvPicPr>
          <p:cNvPr id="5" name="Picture 5" descr="Chart, radar chart&#10;&#10;Description automatically generated">
            <a:extLst>
              <a:ext uri="{FF2B5EF4-FFF2-40B4-BE49-F238E27FC236}">
                <a16:creationId xmlns:a16="http://schemas.microsoft.com/office/drawing/2014/main" id="{1257F95D-0F1F-9373-9721-B21B59545E69}"/>
              </a:ext>
            </a:extLst>
          </p:cNvPr>
          <p:cNvPicPr>
            <a:picLocks noChangeAspect="1"/>
          </p:cNvPicPr>
          <p:nvPr/>
        </p:nvPicPr>
        <p:blipFill>
          <a:blip r:embed="rId3"/>
          <a:stretch>
            <a:fillRect/>
          </a:stretch>
        </p:blipFill>
        <p:spPr>
          <a:xfrm>
            <a:off x="7219335" y="2105871"/>
            <a:ext cx="3394587" cy="3230046"/>
          </a:xfrm>
          <a:prstGeom prst="rect">
            <a:avLst/>
          </a:prstGeom>
        </p:spPr>
      </p:pic>
      <p:sp>
        <p:nvSpPr>
          <p:cNvPr id="6" name="Subtitle 2">
            <a:extLst>
              <a:ext uri="{FF2B5EF4-FFF2-40B4-BE49-F238E27FC236}">
                <a16:creationId xmlns:a16="http://schemas.microsoft.com/office/drawing/2014/main" id="{ADC8A805-755C-C815-AC7A-B63AF0C12F4A}"/>
              </a:ext>
            </a:extLst>
          </p:cNvPr>
          <p:cNvSpPr>
            <a:spLocks noGrp="1"/>
          </p:cNvSpPr>
          <p:nvPr/>
        </p:nvSpPr>
        <p:spPr>
          <a:xfrm>
            <a:off x="6794627" y="5535753"/>
            <a:ext cx="4249560" cy="55994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b="1" dirty="0"/>
              <a:t>From the data generated by the help of concentric circles by also adding some random noise.</a:t>
            </a:r>
            <a:endParaRPr lang="en-US" dirty="0"/>
          </a:p>
          <a:p>
            <a:pPr algn="ctr">
              <a:lnSpc>
                <a:spcPct val="100000"/>
              </a:lnSpc>
            </a:pPr>
            <a:endParaRPr lang="en-US" dirty="0"/>
          </a:p>
          <a:p>
            <a:pPr algn="r"/>
            <a:endParaRPr lang="en-US" dirty="0"/>
          </a:p>
        </p:txBody>
      </p:sp>
    </p:spTree>
    <p:extLst>
      <p:ext uri="{BB962C8B-B14F-4D97-AF65-F5344CB8AC3E}">
        <p14:creationId xmlns:p14="http://schemas.microsoft.com/office/powerpoint/2010/main" val="37077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72249" y="1137984"/>
            <a:ext cx="8421688" cy="1325563"/>
          </a:xfrm>
        </p:spPr>
        <p:txBody>
          <a:bodyPr/>
          <a:lstStyle/>
          <a:p>
            <a:r>
              <a:rPr lang="en-US"/>
              <a:t>K-Means Clustering: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72248" y="2753058"/>
            <a:ext cx="8533170" cy="2231383"/>
          </a:xfrm>
        </p:spPr>
        <p:txBody>
          <a:bodyPr vert="horz" lIns="91440" tIns="45720" rIns="91440" bIns="45720" rtlCol="0" anchor="t">
            <a:noAutofit/>
          </a:bodyPr>
          <a:lstStyle/>
          <a:p>
            <a:pPr>
              <a:buFont typeface="Arial"/>
              <a:buChar char="•"/>
            </a:pPr>
            <a:r>
              <a:rPr lang="en-US" sz="1600" b="1" dirty="0">
                <a:ea typeface="+mn-lt"/>
                <a:cs typeface="+mn-lt"/>
              </a:rPr>
              <a:t> Definition:</a:t>
            </a:r>
            <a:r>
              <a:rPr lang="en-US" sz="1600" dirty="0">
                <a:ea typeface="+mn-lt"/>
                <a:cs typeface="+mn-lt"/>
              </a:rPr>
              <a:t> K Means is a centroid-based unsupervised learning algorithm that partitions a dataset into K clusters.</a:t>
            </a:r>
            <a:endParaRPr lang="en-US" dirty="0">
              <a:ea typeface="+mn-lt"/>
              <a:cs typeface="+mn-lt"/>
            </a:endParaRPr>
          </a:p>
          <a:p>
            <a:pPr>
              <a:buFont typeface="Arial"/>
              <a:buChar char="•"/>
            </a:pPr>
            <a:r>
              <a:rPr lang="en-US" sz="1600" b="1" dirty="0">
                <a:ea typeface="+mn-lt"/>
                <a:cs typeface="+mn-lt"/>
              </a:rPr>
              <a:t> Centroid Calculation:</a:t>
            </a:r>
            <a:r>
              <a:rPr lang="en-US" sz="1600" dirty="0">
                <a:ea typeface="+mn-lt"/>
                <a:cs typeface="+mn-lt"/>
              </a:rPr>
              <a:t> The algorithm calculates the centroid of each cluster by taking the mean of the data points in that cluster.</a:t>
            </a:r>
            <a:endParaRPr lang="en-US" dirty="0">
              <a:ea typeface="+mn-lt"/>
              <a:cs typeface="+mn-lt"/>
            </a:endParaRPr>
          </a:p>
          <a:p>
            <a:pPr>
              <a:buFont typeface="Arial"/>
              <a:buChar char="•"/>
            </a:pPr>
            <a:r>
              <a:rPr lang="en-US" sz="1600" b="1" dirty="0">
                <a:ea typeface="+mn-lt"/>
                <a:cs typeface="+mn-lt"/>
              </a:rPr>
              <a:t> Iterative Process:</a:t>
            </a:r>
            <a:r>
              <a:rPr lang="en-US" sz="1600" dirty="0">
                <a:ea typeface="+mn-lt"/>
                <a:cs typeface="+mn-lt"/>
              </a:rPr>
              <a:t> The algorithm continues to iterate and update the centroid until it reaches convergence, where the centroid remains unchanged.</a:t>
            </a:r>
            <a:endParaRPr lang="en-US" dirty="0">
              <a:ea typeface="+mn-lt"/>
              <a:cs typeface="+mn-lt"/>
            </a:endParaRPr>
          </a:p>
          <a:p>
            <a:pPr>
              <a:buFont typeface="Arial"/>
              <a:buChar char="•"/>
            </a:pPr>
            <a:r>
              <a:rPr lang="en-US" sz="1600" b="1" dirty="0">
                <a:ea typeface="+mn-lt"/>
                <a:cs typeface="+mn-lt"/>
              </a:rPr>
              <a:t> Applications:</a:t>
            </a:r>
            <a:r>
              <a:rPr lang="en-US" sz="1600" dirty="0">
                <a:ea typeface="+mn-lt"/>
                <a:cs typeface="+mn-lt"/>
              </a:rPr>
              <a:t> K Means is commonly used in customer segmentation, market research, and image processing.</a:t>
            </a:r>
            <a:endParaRPr lang="en-US" dirty="0"/>
          </a:p>
          <a:p>
            <a:pPr marL="285750" indent="-285750">
              <a:buFont typeface="Arial"/>
              <a:buChar char="•"/>
            </a:pPr>
            <a:endParaRPr lang="en-US" sz="1600"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10737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872249" y="1137984"/>
            <a:ext cx="8421688" cy="1325563"/>
          </a:xfrm>
        </p:spPr>
        <p:txBody>
          <a:bodyPr/>
          <a:lstStyle/>
          <a:p>
            <a:r>
              <a:rPr lang="en-US"/>
              <a:t>Technical approach:</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872248" y="2753058"/>
            <a:ext cx="8533170" cy="2231383"/>
          </a:xfrm>
        </p:spPr>
        <p:txBody>
          <a:bodyPr vert="horz" lIns="91440" tIns="45720" rIns="91440" bIns="45720" rtlCol="0" anchor="t">
            <a:noAutofit/>
          </a:bodyPr>
          <a:lstStyle/>
          <a:p>
            <a:pPr>
              <a:buFont typeface="Arial"/>
              <a:buChar char="•"/>
            </a:pPr>
            <a:r>
              <a:rPr lang="en-US" sz="1600" b="1" dirty="0">
                <a:ea typeface="+mn-lt"/>
                <a:cs typeface="+mn-lt"/>
              </a:rPr>
              <a:t> </a:t>
            </a:r>
            <a:r>
              <a:rPr lang="en-US" sz="1600" dirty="0">
                <a:ea typeface="+mn-lt"/>
                <a:cs typeface="+mn-lt"/>
              </a:rPr>
              <a:t>Load the dataset using </a:t>
            </a:r>
            <a:r>
              <a:rPr lang="en-US" sz="1600" dirty="0" err="1">
                <a:ea typeface="+mn-lt"/>
                <a:cs typeface="+mn-lt"/>
              </a:rPr>
              <a:t>pd.read_excel</a:t>
            </a:r>
            <a:r>
              <a:rPr lang="en-US" sz="1600" dirty="0">
                <a:ea typeface="+mn-lt"/>
                <a:cs typeface="+mn-lt"/>
              </a:rPr>
              <a:t> and store it in </a:t>
            </a:r>
            <a:r>
              <a:rPr lang="en-US" sz="1600" dirty="0" err="1">
                <a:ea typeface="+mn-lt"/>
                <a:cs typeface="+mn-lt"/>
              </a:rPr>
              <a:t>df</a:t>
            </a:r>
            <a:r>
              <a:rPr lang="en-US" sz="1600" dirty="0">
                <a:ea typeface="+mn-lt"/>
                <a:cs typeface="+mn-lt"/>
              </a:rPr>
              <a:t>.</a:t>
            </a:r>
            <a:endParaRPr lang="en-US" dirty="0">
              <a:ea typeface="+mn-lt"/>
              <a:cs typeface="+mn-lt"/>
            </a:endParaRPr>
          </a:p>
          <a:p>
            <a:pPr>
              <a:buFont typeface="Arial"/>
              <a:buChar char="•"/>
            </a:pPr>
            <a:r>
              <a:rPr lang="en-US" sz="1600" dirty="0">
                <a:ea typeface="+mn-lt"/>
                <a:cs typeface="+mn-lt"/>
              </a:rPr>
              <a:t> Preprocess the data by mapping the values in the "Decision" column to integers, one-hot encoding the categorical columns "Outlook" and "Windy" and normalizing the data.</a:t>
            </a:r>
            <a:endParaRPr lang="en-US" dirty="0">
              <a:ea typeface="+mn-lt"/>
              <a:cs typeface="+mn-lt"/>
            </a:endParaRPr>
          </a:p>
          <a:p>
            <a:pPr>
              <a:buFont typeface="Arial"/>
              <a:buChar char="•"/>
            </a:pPr>
            <a:r>
              <a:rPr lang="en-US" sz="1600" dirty="0">
                <a:ea typeface="+mn-lt"/>
                <a:cs typeface="+mn-lt"/>
              </a:rPr>
              <a:t> Determine the optimal number of clusters using the elbow method.</a:t>
            </a:r>
            <a:endParaRPr lang="en-US" dirty="0"/>
          </a:p>
          <a:p>
            <a:pPr>
              <a:buFont typeface="Arial"/>
              <a:buChar char="•"/>
            </a:pPr>
            <a:r>
              <a:rPr lang="en-US" sz="1600" dirty="0">
                <a:ea typeface="+mn-lt"/>
                <a:cs typeface="+mn-lt"/>
              </a:rPr>
              <a:t> Fit a k-means clustering model with the optimal number of clusters to the data and add the cluster labels to the </a:t>
            </a:r>
            <a:r>
              <a:rPr lang="en-US" sz="1600" dirty="0" err="1">
                <a:ea typeface="+mn-lt"/>
                <a:cs typeface="+mn-lt"/>
              </a:rPr>
              <a:t>dataframe</a:t>
            </a:r>
            <a:r>
              <a:rPr lang="en-US" sz="1600" dirty="0">
                <a:ea typeface="+mn-lt"/>
                <a:cs typeface="+mn-lt"/>
              </a:rPr>
              <a:t>.</a:t>
            </a:r>
            <a:endParaRPr lang="en-US" dirty="0">
              <a:ea typeface="+mn-lt"/>
              <a:cs typeface="+mn-lt"/>
            </a:endParaRPr>
          </a:p>
          <a:p>
            <a:pPr>
              <a:buFont typeface="Arial"/>
              <a:buChar char="•"/>
            </a:pPr>
            <a:r>
              <a:rPr lang="en-US" sz="1600" dirty="0">
                <a:ea typeface="+mn-lt"/>
                <a:cs typeface="+mn-lt"/>
              </a:rPr>
              <a:t> Evaluate the performance of the k-means model using a confusion matrix and a classification report.</a:t>
            </a:r>
            <a:endParaRPr lang="en-US" dirty="0">
              <a:ea typeface="+mn-lt"/>
              <a:cs typeface="+mn-lt"/>
            </a:endParaRPr>
          </a:p>
          <a:p>
            <a:pPr>
              <a:buFont typeface="Arial"/>
              <a:buChar char="•"/>
            </a:pPr>
            <a:endParaRPr lang="en-US" sz="1600" b="1" dirty="0">
              <a:ea typeface="+mn-lt"/>
              <a:cs typeface="+mn-lt"/>
            </a:endParaRPr>
          </a:p>
          <a:p>
            <a:pPr marL="285750" indent="-285750">
              <a:buFont typeface="Arial"/>
              <a:buChar char="•"/>
            </a:pPr>
            <a:endParaRPr lang="en-US" sz="1600"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77103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6211485" y="383665"/>
            <a:ext cx="1822224" cy="1325563"/>
          </a:xfrm>
        </p:spPr>
        <p:txBody>
          <a:bodyPr/>
          <a:lstStyle/>
          <a:p>
            <a:r>
              <a:rPr lang="en-US"/>
              <a:t>Output: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1" name="Subtitle 2">
            <a:extLst>
              <a:ext uri="{FF2B5EF4-FFF2-40B4-BE49-F238E27FC236}">
                <a16:creationId xmlns:a16="http://schemas.microsoft.com/office/drawing/2014/main" id="{B972F601-797E-2B41-1658-02AF001FB757}"/>
              </a:ext>
            </a:extLst>
          </p:cNvPr>
          <p:cNvSpPr>
            <a:spLocks noGrp="1"/>
          </p:cNvSpPr>
          <p:nvPr/>
        </p:nvSpPr>
        <p:spPr>
          <a:xfrm>
            <a:off x="3189392" y="5794289"/>
            <a:ext cx="2385382" cy="3966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dirty="0">
                <a:ea typeface="+mn-lt"/>
                <a:cs typeface="+mn-lt"/>
              </a:rPr>
              <a:t>Play Dataset</a:t>
            </a:r>
            <a:endParaRPr lang="en-US" dirty="0"/>
          </a:p>
          <a:p>
            <a:pPr algn="r"/>
            <a:endParaRPr lang="en-US" dirty="0"/>
          </a:p>
        </p:txBody>
      </p:sp>
      <p:sp>
        <p:nvSpPr>
          <p:cNvPr id="12" name="Subtitle 2">
            <a:extLst>
              <a:ext uri="{FF2B5EF4-FFF2-40B4-BE49-F238E27FC236}">
                <a16:creationId xmlns:a16="http://schemas.microsoft.com/office/drawing/2014/main" id="{DD23CCD5-1540-2B59-FA0D-D5C4F22F0DB6}"/>
              </a:ext>
            </a:extLst>
          </p:cNvPr>
          <p:cNvSpPr>
            <a:spLocks noGrp="1"/>
          </p:cNvSpPr>
          <p:nvPr/>
        </p:nvSpPr>
        <p:spPr>
          <a:xfrm>
            <a:off x="1563338" y="1712146"/>
            <a:ext cx="2385382" cy="3966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endParaRPr lang="en-US" b="1" dirty="0"/>
          </a:p>
          <a:p>
            <a:pPr algn="r"/>
            <a:endParaRPr lang="en-US" b="1" dirty="0"/>
          </a:p>
        </p:txBody>
      </p:sp>
      <p:pic>
        <p:nvPicPr>
          <p:cNvPr id="5" name="Picture 7" descr="Chart, line chart&#10;&#10;Description automatically generated">
            <a:extLst>
              <a:ext uri="{FF2B5EF4-FFF2-40B4-BE49-F238E27FC236}">
                <a16:creationId xmlns:a16="http://schemas.microsoft.com/office/drawing/2014/main" id="{07320A54-5DA6-08F3-BA9B-FCF7DBEA2E5C}"/>
              </a:ext>
            </a:extLst>
          </p:cNvPr>
          <p:cNvPicPr>
            <a:picLocks noChangeAspect="1"/>
          </p:cNvPicPr>
          <p:nvPr/>
        </p:nvPicPr>
        <p:blipFill>
          <a:blip r:embed="rId2"/>
          <a:stretch>
            <a:fillRect/>
          </a:stretch>
        </p:blipFill>
        <p:spPr>
          <a:xfrm>
            <a:off x="2143432" y="2197959"/>
            <a:ext cx="4132006" cy="3236372"/>
          </a:xfrm>
          <a:prstGeom prst="rect">
            <a:avLst/>
          </a:prstGeom>
        </p:spPr>
      </p:pic>
      <p:sp>
        <p:nvSpPr>
          <p:cNvPr id="14" name="Subtitle 2">
            <a:extLst>
              <a:ext uri="{FF2B5EF4-FFF2-40B4-BE49-F238E27FC236}">
                <a16:creationId xmlns:a16="http://schemas.microsoft.com/office/drawing/2014/main" id="{B5FF0098-BC6C-1CCE-4477-AD6BA229BB20}"/>
              </a:ext>
            </a:extLst>
          </p:cNvPr>
          <p:cNvSpPr>
            <a:spLocks noGrp="1"/>
          </p:cNvSpPr>
          <p:nvPr/>
        </p:nvSpPr>
        <p:spPr>
          <a:xfrm>
            <a:off x="2067241" y="1712146"/>
            <a:ext cx="9673543" cy="48269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b="1" dirty="0">
                <a:ea typeface="+mn-lt"/>
                <a:cs typeface="+mn-lt"/>
              </a:rPr>
              <a:t>Elbow Method:</a:t>
            </a:r>
            <a:endParaRPr lang="en-US" dirty="0"/>
          </a:p>
        </p:txBody>
      </p:sp>
      <p:pic>
        <p:nvPicPr>
          <p:cNvPr id="15" name="Picture 15" descr="Chart, line chart&#10;&#10;Description automatically generated">
            <a:extLst>
              <a:ext uri="{FF2B5EF4-FFF2-40B4-BE49-F238E27FC236}">
                <a16:creationId xmlns:a16="http://schemas.microsoft.com/office/drawing/2014/main" id="{51AE444D-6242-66F6-224C-DD2FB5761C94}"/>
              </a:ext>
            </a:extLst>
          </p:cNvPr>
          <p:cNvPicPr>
            <a:picLocks noChangeAspect="1"/>
          </p:cNvPicPr>
          <p:nvPr/>
        </p:nvPicPr>
        <p:blipFill>
          <a:blip r:embed="rId3"/>
          <a:stretch>
            <a:fillRect/>
          </a:stretch>
        </p:blipFill>
        <p:spPr>
          <a:xfrm>
            <a:off x="7237771" y="2196338"/>
            <a:ext cx="4039829" cy="3233470"/>
          </a:xfrm>
          <a:prstGeom prst="rect">
            <a:avLst/>
          </a:prstGeom>
        </p:spPr>
      </p:pic>
      <p:sp>
        <p:nvSpPr>
          <p:cNvPr id="16" name="Subtitle 2">
            <a:extLst>
              <a:ext uri="{FF2B5EF4-FFF2-40B4-BE49-F238E27FC236}">
                <a16:creationId xmlns:a16="http://schemas.microsoft.com/office/drawing/2014/main" id="{92B274FA-7A0E-4124-0CCC-5C71D597BE40}"/>
              </a:ext>
            </a:extLst>
          </p:cNvPr>
          <p:cNvSpPr>
            <a:spLocks noGrp="1"/>
          </p:cNvSpPr>
          <p:nvPr/>
        </p:nvSpPr>
        <p:spPr>
          <a:xfrm>
            <a:off x="8062504" y="5794288"/>
            <a:ext cx="2385382" cy="3966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lnSpc>
                <a:spcPct val="100000"/>
              </a:lnSpc>
            </a:pPr>
            <a:r>
              <a:rPr lang="en-US" dirty="0">
                <a:ea typeface="+mn-lt"/>
                <a:cs typeface="+mn-lt"/>
              </a:rPr>
              <a:t>Boston Housing Dataset</a:t>
            </a:r>
            <a:endParaRPr lang="en-US" dirty="0"/>
          </a:p>
          <a:p>
            <a:pPr algn="r"/>
            <a:endParaRPr lang="en-US" dirty="0"/>
          </a:p>
        </p:txBody>
      </p:sp>
    </p:spTree>
    <p:extLst>
      <p:ext uri="{BB962C8B-B14F-4D97-AF65-F5344CB8AC3E}">
        <p14:creationId xmlns:p14="http://schemas.microsoft.com/office/powerpoint/2010/main" val="48979961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Optimal Clustering Techniques: Hierarchical and k-means</vt:lpstr>
      <vt:lpstr>INTRODUCTION</vt:lpstr>
      <vt:lpstr>Hierarchical clustering</vt:lpstr>
      <vt:lpstr>Technical Approach</vt:lpstr>
      <vt:lpstr>Output:</vt:lpstr>
      <vt:lpstr>Output:</vt:lpstr>
      <vt:lpstr>K-Means Clustering:</vt:lpstr>
      <vt:lpstr>Technical approach:</vt:lpstr>
      <vt:lpstr>Output:</vt:lpstr>
      <vt:lpstr>Output:</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247</cp:revision>
  <dcterms:created xsi:type="dcterms:W3CDTF">2023-02-02T01:24:36Z</dcterms:created>
  <dcterms:modified xsi:type="dcterms:W3CDTF">2023-02-09T02:02:18Z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