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4" r:id="rId7"/>
    <p:sldId id="272" r:id="rId8"/>
    <p:sldId id="270" r:id="rId9"/>
    <p:sldId id="263" r:id="rId10"/>
    <p:sldId id="269" r:id="rId11"/>
    <p:sldId id="273" r:id="rId12"/>
    <p:sldId id="26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F16C3-94E7-B4AE-C805-9AFF9A4AD57F}" v="749" dt="2023-02-09T01:44:45.308"/>
    <p1510:client id="{5C939FB1-620D-C3E4-00C6-69D80382E5B2}" v="310" dt="2023-02-16T01:05:25.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360046" y="3098268"/>
            <a:ext cx="7464797" cy="2507935"/>
          </a:xfrm>
        </p:spPr>
        <p:txBody>
          <a:bodyPr/>
          <a:lstStyle/>
          <a:p>
            <a:pPr algn="r"/>
            <a:r>
              <a:rPr lang="en-US" dirty="0">
                <a:ea typeface="+mj-lt"/>
                <a:cs typeface="+mj-lt"/>
              </a:rPr>
              <a:t>Comparing SVM Classification Performance:</a:t>
            </a:r>
            <a:br>
              <a:rPr lang="en-US" dirty="0">
                <a:ea typeface="+mj-lt"/>
                <a:cs typeface="+mj-lt"/>
              </a:rPr>
            </a:br>
            <a:r>
              <a:rPr lang="en-US" dirty="0">
                <a:ea typeface="+mj-lt"/>
                <a:cs typeface="+mj-lt"/>
              </a:rPr>
              <a:t>Three Different Kernels</a:t>
            </a:r>
            <a:endParaRPr lang="en-US" dirty="0"/>
          </a:p>
        </p:txBody>
      </p:sp>
      <p:sp>
        <p:nvSpPr>
          <p:cNvPr id="4" name="Subtitle 2">
            <a:extLst>
              <a:ext uri="{FF2B5EF4-FFF2-40B4-BE49-F238E27FC236}">
                <a16:creationId xmlns:a16="http://schemas.microsoft.com/office/drawing/2014/main" id="{68606F29-9D41-AAEF-BA1A-3C508D5095A0}"/>
              </a:ext>
            </a:extLst>
          </p:cNvPr>
          <p:cNvSpPr>
            <a:spLocks noGrp="1"/>
          </p:cNvSpPr>
          <p:nvPr/>
        </p:nvSpPr>
        <p:spPr>
          <a:xfrm>
            <a:off x="9433315" y="5605326"/>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dirty="0">
                <a:ea typeface="+mn-lt"/>
                <a:cs typeface="+mn-lt"/>
              </a:rPr>
              <a:t>Name: Yash Wadhwa</a:t>
            </a:r>
            <a:endParaRPr lang="en-US"/>
          </a:p>
          <a:p>
            <a:pPr algn="r">
              <a:lnSpc>
                <a:spcPct val="100000"/>
              </a:lnSpc>
            </a:pPr>
            <a:r>
              <a:rPr lang="en-US" dirty="0">
                <a:ea typeface="+mn-lt"/>
                <a:cs typeface="+mn-lt"/>
              </a:rPr>
              <a:t>NUID: 002778382</a:t>
            </a:r>
          </a:p>
          <a:p>
            <a:pPr algn="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361098"/>
            <a:ext cx="5457964" cy="1454040"/>
          </a:xfrm>
        </p:spPr>
        <p:txBody>
          <a:bodyPr/>
          <a:lstStyle/>
          <a:p>
            <a:pPr algn="r"/>
            <a:r>
              <a:rPr lang="en-US" dirty="0">
                <a:ea typeface="+mj-lt"/>
                <a:cs typeface="+mj-lt"/>
              </a:rPr>
              <a:t>Thank you!</a:t>
            </a:r>
            <a:endParaRPr lang="en-US" dirty="0"/>
          </a:p>
          <a:p>
            <a:pPr algn="r"/>
            <a:endParaRPr lang="en-US" dirty="0"/>
          </a:p>
        </p:txBody>
      </p:sp>
    </p:spTree>
    <p:extLst>
      <p:ext uri="{BB962C8B-B14F-4D97-AF65-F5344CB8AC3E}">
        <p14:creationId xmlns:p14="http://schemas.microsoft.com/office/powerpoint/2010/main" val="74794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427258"/>
            <a:ext cx="5111750" cy="2373619"/>
          </a:xfrm>
        </p:spPr>
        <p:txBody>
          <a:bodyPr vert="horz" lIns="91440" tIns="45720" rIns="91440" bIns="45720" rtlCol="0" anchor="t">
            <a:normAutofit lnSpcReduction="10000"/>
          </a:bodyPr>
          <a:lstStyle/>
          <a:p>
            <a:r>
              <a:rPr lang="en-US" dirty="0">
                <a:ea typeface="+mn-lt"/>
                <a:cs typeface="+mn-lt"/>
              </a:rPr>
              <a:t>Support Vector Machines (SVMs) are a popular machine learning technique used for classification tasks. In this presentation, we will explore the use of SVMs with three commonly used kernels: linear, polynomial, and radial basis function (RBF). The choice of kernel can significantly impact the performance of an SVM model, and we will compare their performances on a dataset. We will discuss the intuition behind SVMs and their ability to handle complex datasets. Through this presentation, we will gain a deeper understanding of SVM classification and its power in making informed decisions.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84539" y="818435"/>
            <a:ext cx="8421688" cy="1325563"/>
          </a:xfrm>
        </p:spPr>
        <p:txBody>
          <a:bodyPr/>
          <a:lstStyle/>
          <a:p>
            <a:r>
              <a:rPr lang="en-US"/>
              <a:t>SVM Classification techniques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84539" y="2746035"/>
            <a:ext cx="8533170" cy="2231383"/>
          </a:xfrm>
        </p:spPr>
        <p:txBody>
          <a:bodyPr vert="horz" lIns="91440" tIns="45720" rIns="91440" bIns="45720" rtlCol="0" anchor="t">
            <a:noAutofit/>
          </a:bodyPr>
          <a:lstStyle/>
          <a:p>
            <a:pPr>
              <a:buFont typeface="Arial"/>
              <a:buChar char="•"/>
            </a:pPr>
            <a:r>
              <a:rPr lang="en-US" sz="1600" dirty="0">
                <a:ea typeface="+mn-lt"/>
                <a:cs typeface="+mn-lt"/>
              </a:rPr>
              <a:t> SVMs are a popular machine learning technique used for classification tasks due to their ability to handle complex datasets and their versatility in kernel selection.</a:t>
            </a:r>
            <a:endParaRPr lang="en-US" dirty="0">
              <a:ea typeface="+mn-lt"/>
              <a:cs typeface="+mn-lt"/>
            </a:endParaRPr>
          </a:p>
          <a:p>
            <a:pPr>
              <a:buFont typeface="Arial"/>
              <a:buChar char="•"/>
            </a:pPr>
            <a:r>
              <a:rPr lang="en-US" sz="1600" dirty="0">
                <a:ea typeface="+mn-lt"/>
                <a:cs typeface="+mn-lt"/>
              </a:rPr>
              <a:t> The choice of kernel can significantly impact the performance of an SVM model. Commonly used kernels include linear, polynomial, and radial basis function (RBF), each with its own pros and cons.</a:t>
            </a:r>
            <a:endParaRPr lang="en-US" dirty="0">
              <a:ea typeface="+mn-lt"/>
              <a:cs typeface="+mn-lt"/>
            </a:endParaRPr>
          </a:p>
          <a:p>
            <a:pPr>
              <a:buFont typeface="Arial"/>
              <a:buChar char="•"/>
            </a:pPr>
            <a:r>
              <a:rPr lang="en-US" sz="1600" dirty="0">
                <a:ea typeface="+mn-lt"/>
                <a:cs typeface="+mn-lt"/>
              </a:rPr>
              <a:t> SVM classification techniques have various real-world applications, such as in predicting creditworthiness, medical diagnosis, and image classification.</a:t>
            </a:r>
            <a:endParaRPr lang="en-US" dirty="0">
              <a:ea typeface="+mn-lt"/>
              <a:cs typeface="+mn-lt"/>
            </a:endParaRPr>
          </a:p>
          <a:p>
            <a:pPr>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82479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84539" y="818435"/>
            <a:ext cx="8421688" cy="1325563"/>
          </a:xfrm>
        </p:spPr>
        <p:txBody>
          <a:bodyPr/>
          <a:lstStyle/>
          <a:p>
            <a:r>
              <a:rPr lang="en-US"/>
              <a:t>Linear, Polynomial and RBF Kernel</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84539" y="2310606"/>
            <a:ext cx="8533170" cy="2231383"/>
          </a:xfrm>
        </p:spPr>
        <p:txBody>
          <a:bodyPr vert="horz" lIns="91440" tIns="45720" rIns="91440" bIns="45720" rtlCol="0" anchor="t">
            <a:noAutofit/>
          </a:bodyPr>
          <a:lstStyle/>
          <a:p>
            <a:pPr>
              <a:buFont typeface="Arial"/>
              <a:buChar char="•"/>
            </a:pPr>
            <a:r>
              <a:rPr lang="en-US" sz="1600" dirty="0">
                <a:ea typeface="+mn-lt"/>
                <a:cs typeface="+mn-lt"/>
              </a:rPr>
              <a:t> </a:t>
            </a:r>
            <a:r>
              <a:rPr lang="en-US" sz="1600" b="1" dirty="0">
                <a:ea typeface="+mn-lt"/>
                <a:cs typeface="+mn-lt"/>
              </a:rPr>
              <a:t>Linear kernel:</a:t>
            </a:r>
            <a:r>
              <a:rPr lang="en-US" sz="1600" dirty="0">
                <a:ea typeface="+mn-lt"/>
                <a:cs typeface="+mn-lt"/>
              </a:rPr>
              <a:t> The linear kernel is the simplest kernel function and is used for linear classification. It works by creating a linear boundary between classes in the input space.</a:t>
            </a:r>
          </a:p>
          <a:p>
            <a:pPr>
              <a:buFont typeface="Arial"/>
              <a:buChar char="•"/>
            </a:pPr>
            <a:r>
              <a:rPr lang="en-US" sz="1600" dirty="0">
                <a:ea typeface="+mn-lt"/>
                <a:cs typeface="+mn-lt"/>
              </a:rPr>
              <a:t> </a:t>
            </a:r>
            <a:r>
              <a:rPr lang="en-US" sz="1600" b="1" dirty="0">
                <a:ea typeface="+mn-lt"/>
                <a:cs typeface="+mn-lt"/>
              </a:rPr>
              <a:t>Polynomial kernel:</a:t>
            </a:r>
            <a:r>
              <a:rPr lang="en-US" sz="1600" dirty="0">
                <a:ea typeface="+mn-lt"/>
                <a:cs typeface="+mn-lt"/>
              </a:rPr>
              <a:t> The polynomial kernel is a non-linear kernel function that maps the input data into a higher-dimensional feature space. It is used to capture non-linear relationships between input variables and is often used in image processing and computer vision.</a:t>
            </a:r>
            <a:endParaRPr lang="en-US" dirty="0"/>
          </a:p>
          <a:p>
            <a:pPr>
              <a:buFont typeface="Arial"/>
              <a:buChar char="•"/>
            </a:pPr>
            <a:r>
              <a:rPr lang="en-US" sz="1600" dirty="0">
                <a:ea typeface="+mn-lt"/>
                <a:cs typeface="+mn-lt"/>
              </a:rPr>
              <a:t> </a:t>
            </a:r>
            <a:r>
              <a:rPr lang="en-US" sz="1600" b="1" dirty="0">
                <a:ea typeface="+mn-lt"/>
                <a:cs typeface="+mn-lt"/>
              </a:rPr>
              <a:t>RBF kernel:</a:t>
            </a:r>
            <a:r>
              <a:rPr lang="en-US" sz="1600" dirty="0">
                <a:ea typeface="+mn-lt"/>
                <a:cs typeface="+mn-lt"/>
              </a:rPr>
              <a:t> The RBF (Radial Basis Function) kernel is a non-linear kernel function that is commonly used in Support Vector Machines (SVMs) for classification and regression. It maps the input data into an infinite-dimensional feature space and works by creating a circular boundary around each data point.</a:t>
            </a:r>
            <a:endParaRPr lang="en-US" dirty="0"/>
          </a:p>
          <a:p>
            <a:pPr>
              <a:buFont typeface="Arial"/>
              <a:buChar char="•"/>
            </a:pPr>
            <a:endParaRPr lang="en-US" sz="1600" dirty="0">
              <a:ea typeface="+mn-lt"/>
              <a:cs typeface="+mn-lt"/>
            </a:endParaRPr>
          </a:p>
          <a:p>
            <a:pPr>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421039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80636" y="566484"/>
            <a:ext cx="8421688" cy="1325563"/>
          </a:xfrm>
        </p:spPr>
        <p:txBody>
          <a:bodyPr/>
          <a:lstStyle/>
          <a:p>
            <a:r>
              <a:rPr lang="en-US"/>
              <a:t>Technical Approach</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80636" y="1622349"/>
            <a:ext cx="9037073" cy="2772157"/>
          </a:xfrm>
        </p:spPr>
        <p:txBody>
          <a:bodyPr vert="horz" lIns="91440" tIns="45720" rIns="91440" bIns="45720" rtlCol="0" anchor="t">
            <a:noAutofit/>
          </a:bodyPr>
          <a:lstStyle/>
          <a:p>
            <a:pPr>
              <a:buFont typeface="Arial"/>
              <a:buChar char="•"/>
            </a:pPr>
            <a:r>
              <a:rPr lang="en-US" sz="1600" dirty="0">
                <a:ea typeface="+mn-lt"/>
                <a:cs typeface="+mn-lt"/>
              </a:rPr>
              <a:t> The loan dataset was loaded using Pandas' </a:t>
            </a:r>
            <a:r>
              <a:rPr lang="en-US" sz="1600" dirty="0" err="1">
                <a:ea typeface="+mn-lt"/>
                <a:cs typeface="+mn-lt"/>
              </a:rPr>
              <a:t>read_excel</a:t>
            </a:r>
            <a:r>
              <a:rPr lang="en-US" sz="1600" dirty="0">
                <a:ea typeface="+mn-lt"/>
                <a:cs typeface="+mn-lt"/>
              </a:rPr>
              <a:t> function and the data was analyzed using various methods of Pandas such as head(), </a:t>
            </a:r>
            <a:r>
              <a:rPr lang="en-US" sz="1600" dirty="0" err="1">
                <a:ea typeface="+mn-lt"/>
                <a:cs typeface="+mn-lt"/>
              </a:rPr>
              <a:t>isnull</a:t>
            </a:r>
            <a:r>
              <a:rPr lang="en-US" sz="1600" dirty="0">
                <a:ea typeface="+mn-lt"/>
                <a:cs typeface="+mn-lt"/>
              </a:rPr>
              <a:t>(), and </a:t>
            </a:r>
            <a:r>
              <a:rPr lang="en-US" sz="1600" dirty="0" err="1">
                <a:ea typeface="+mn-lt"/>
                <a:cs typeface="+mn-lt"/>
              </a:rPr>
              <a:t>get_dummies</a:t>
            </a:r>
            <a:r>
              <a:rPr lang="en-US" sz="1600" dirty="0">
                <a:ea typeface="+mn-lt"/>
                <a:cs typeface="+mn-lt"/>
              </a:rPr>
              <a:t>() to perform data preprocessing tasks such as replacing string data with numerical values and one-hot encoding of categorical features.</a:t>
            </a:r>
            <a:endParaRPr lang="en-US" dirty="0">
              <a:ea typeface="+mn-lt"/>
              <a:cs typeface="+mn-lt"/>
            </a:endParaRPr>
          </a:p>
          <a:p>
            <a:pPr>
              <a:buFont typeface="Arial"/>
              <a:buChar char="•"/>
            </a:pPr>
            <a:r>
              <a:rPr lang="en-US" sz="1600" dirty="0">
                <a:ea typeface="+mn-lt"/>
                <a:cs typeface="+mn-lt"/>
              </a:rPr>
              <a:t> The scaled data was created by applying the normalization technique to the independent variables and was split into training and testing sets using the </a:t>
            </a:r>
            <a:r>
              <a:rPr lang="en-US" sz="1600" dirty="0" err="1">
                <a:ea typeface="+mn-lt"/>
                <a:cs typeface="+mn-lt"/>
              </a:rPr>
              <a:t>train_test_split</a:t>
            </a:r>
            <a:r>
              <a:rPr lang="en-US" sz="1600" dirty="0">
                <a:ea typeface="+mn-lt"/>
                <a:cs typeface="+mn-lt"/>
              </a:rPr>
              <a:t> method of the Scikit-Learn library.</a:t>
            </a:r>
            <a:endParaRPr lang="en-US" dirty="0"/>
          </a:p>
          <a:p>
            <a:pPr>
              <a:buFont typeface="Arial"/>
              <a:buChar char="•"/>
            </a:pPr>
            <a:r>
              <a:rPr lang="en-US" sz="1600" dirty="0">
                <a:ea typeface="+mn-lt"/>
                <a:cs typeface="+mn-lt"/>
              </a:rPr>
              <a:t> Support Vector Machine (SVM) models were created using three different types of kernel functions, including Linear, Polynomial, and RBF kernels, and the performance of these models was compared using </a:t>
            </a:r>
            <a:r>
              <a:rPr lang="en-US" sz="1600" dirty="0" err="1">
                <a:ea typeface="+mn-lt"/>
                <a:cs typeface="+mn-lt"/>
              </a:rPr>
              <a:t>accuracy_score</a:t>
            </a:r>
            <a:r>
              <a:rPr lang="en-US" sz="1600" dirty="0">
                <a:ea typeface="+mn-lt"/>
                <a:cs typeface="+mn-lt"/>
              </a:rPr>
              <a:t> metric.</a:t>
            </a:r>
            <a:endParaRPr lang="en-US" dirty="0"/>
          </a:p>
          <a:p>
            <a:pPr>
              <a:buFont typeface="Arial"/>
              <a:buChar char="•"/>
            </a:pPr>
            <a:r>
              <a:rPr lang="en-US" sz="1600" dirty="0">
                <a:ea typeface="+mn-lt"/>
                <a:cs typeface="+mn-lt"/>
              </a:rPr>
              <a:t> Two SVM models were created using Polynomial and RBF kernels, with cost function value set as 100, and their accuracy was measured.</a:t>
            </a:r>
            <a:endParaRPr lang="en-US" dirty="0"/>
          </a:p>
          <a:p>
            <a:pPr>
              <a:buFont typeface="Arial"/>
              <a:buChar char="•"/>
            </a:pPr>
            <a:r>
              <a:rPr lang="en-US" sz="1600" dirty="0">
                <a:ea typeface="+mn-lt"/>
                <a:cs typeface="+mn-lt"/>
              </a:rPr>
              <a:t> Finally, an SVM model was created using a linear kernel and cost function value set as 0.01. The model's decision boundary and margins were plotted using the </a:t>
            </a:r>
            <a:r>
              <a:rPr lang="en-US" sz="1600" dirty="0" err="1">
                <a:ea typeface="+mn-lt"/>
                <a:cs typeface="+mn-lt"/>
              </a:rPr>
              <a:t>decision_function</a:t>
            </a:r>
            <a:r>
              <a:rPr lang="en-US" sz="1600" dirty="0">
                <a:ea typeface="+mn-lt"/>
                <a:cs typeface="+mn-lt"/>
              </a:rPr>
              <a:t> method of the SVC class and the support vectors of the model were plotted on the graph.</a:t>
            </a:r>
            <a:endParaRPr lang="en-US" dirty="0"/>
          </a:p>
          <a:p>
            <a:pPr>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806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5891717" y="383665"/>
            <a:ext cx="1822224" cy="1325563"/>
          </a:xfrm>
        </p:spPr>
        <p:txBody>
          <a:bodyPr/>
          <a:lstStyle/>
          <a:p>
            <a:r>
              <a:rPr lang="en-US" dirty="0"/>
              <a:t>Output: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3" name="Picture 3" descr="Text&#10;&#10;Description automatically generated">
            <a:extLst>
              <a:ext uri="{FF2B5EF4-FFF2-40B4-BE49-F238E27FC236}">
                <a16:creationId xmlns:a16="http://schemas.microsoft.com/office/drawing/2014/main" id="{FA41EA15-7DB7-E591-AC20-CD33A8BB8A05}"/>
              </a:ext>
            </a:extLst>
          </p:cNvPr>
          <p:cNvPicPr>
            <a:picLocks noChangeAspect="1"/>
          </p:cNvPicPr>
          <p:nvPr/>
        </p:nvPicPr>
        <p:blipFill>
          <a:blip r:embed="rId2"/>
          <a:stretch>
            <a:fillRect/>
          </a:stretch>
        </p:blipFill>
        <p:spPr>
          <a:xfrm>
            <a:off x="2448120" y="1709584"/>
            <a:ext cx="2609196" cy="4393747"/>
          </a:xfrm>
          <a:prstGeom prst="rect">
            <a:avLst/>
          </a:prstGeom>
        </p:spPr>
      </p:pic>
      <p:pic>
        <p:nvPicPr>
          <p:cNvPr id="8" name="Picture 12" descr="Chart&#10;&#10;Description automatically generated">
            <a:extLst>
              <a:ext uri="{FF2B5EF4-FFF2-40B4-BE49-F238E27FC236}">
                <a16:creationId xmlns:a16="http://schemas.microsoft.com/office/drawing/2014/main" id="{1C512583-BBAF-FD60-9E2B-FB7D1BB32BE5}"/>
              </a:ext>
            </a:extLst>
          </p:cNvPr>
          <p:cNvPicPr>
            <a:picLocks noChangeAspect="1"/>
          </p:cNvPicPr>
          <p:nvPr/>
        </p:nvPicPr>
        <p:blipFill>
          <a:blip r:embed="rId3"/>
          <a:stretch>
            <a:fillRect/>
          </a:stretch>
        </p:blipFill>
        <p:spPr>
          <a:xfrm>
            <a:off x="6806293" y="1700039"/>
            <a:ext cx="4791073" cy="4405156"/>
          </a:xfrm>
          <a:prstGeom prst="rect">
            <a:avLst/>
          </a:prstGeom>
        </p:spPr>
      </p:pic>
      <p:sp>
        <p:nvSpPr>
          <p:cNvPr id="14" name="Subtitle 2">
            <a:extLst>
              <a:ext uri="{FF2B5EF4-FFF2-40B4-BE49-F238E27FC236}">
                <a16:creationId xmlns:a16="http://schemas.microsoft.com/office/drawing/2014/main" id="{8CF4221F-1C09-FD1E-DE06-F342B9F9A78E}"/>
              </a:ext>
            </a:extLst>
          </p:cNvPr>
          <p:cNvSpPr>
            <a:spLocks noGrp="1"/>
          </p:cNvSpPr>
          <p:nvPr/>
        </p:nvSpPr>
        <p:spPr>
          <a:xfrm>
            <a:off x="1628083" y="6168486"/>
            <a:ext cx="4249560" cy="3762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b="1" dirty="0"/>
              <a:t>Scores Obtained from the Three Kernels</a:t>
            </a:r>
          </a:p>
        </p:txBody>
      </p:sp>
      <p:sp>
        <p:nvSpPr>
          <p:cNvPr id="15" name="Subtitle 2">
            <a:extLst>
              <a:ext uri="{FF2B5EF4-FFF2-40B4-BE49-F238E27FC236}">
                <a16:creationId xmlns:a16="http://schemas.microsoft.com/office/drawing/2014/main" id="{478A5F47-8712-4717-8A8E-5C5724B85691}"/>
              </a:ext>
            </a:extLst>
          </p:cNvPr>
          <p:cNvSpPr>
            <a:spLocks noGrp="1"/>
          </p:cNvSpPr>
          <p:nvPr/>
        </p:nvSpPr>
        <p:spPr>
          <a:xfrm>
            <a:off x="7077744" y="6168485"/>
            <a:ext cx="4249560" cy="3762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b="1" dirty="0"/>
              <a:t>ROC Curve</a:t>
            </a:r>
            <a:endParaRPr lang="en-US" dirty="0"/>
          </a:p>
        </p:txBody>
      </p:sp>
    </p:spTree>
    <p:extLst>
      <p:ext uri="{BB962C8B-B14F-4D97-AF65-F5344CB8AC3E}">
        <p14:creationId xmlns:p14="http://schemas.microsoft.com/office/powerpoint/2010/main" val="414757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251808" y="567362"/>
            <a:ext cx="5285241" cy="631599"/>
          </a:xfrm>
        </p:spPr>
        <p:txBody>
          <a:bodyPr/>
          <a:lstStyle/>
          <a:p>
            <a:r>
              <a:rPr lang="en-US"/>
              <a:t>Scatter plots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3573904" y="5535754"/>
            <a:ext cx="786542" cy="28099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t>Linear</a:t>
            </a:r>
          </a:p>
          <a:p>
            <a:pPr algn="r"/>
            <a:endParaRPr lang="en-US" dirty="0"/>
          </a:p>
        </p:txBody>
      </p:sp>
      <p:sp>
        <p:nvSpPr>
          <p:cNvPr id="6" name="Subtitle 2">
            <a:extLst>
              <a:ext uri="{FF2B5EF4-FFF2-40B4-BE49-F238E27FC236}">
                <a16:creationId xmlns:a16="http://schemas.microsoft.com/office/drawing/2014/main" id="{ADC8A805-755C-C815-AC7A-B63AF0C12F4A}"/>
              </a:ext>
            </a:extLst>
          </p:cNvPr>
          <p:cNvSpPr>
            <a:spLocks noGrp="1"/>
          </p:cNvSpPr>
          <p:nvPr/>
        </p:nvSpPr>
        <p:spPr>
          <a:xfrm>
            <a:off x="6794627" y="5535753"/>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t>Polynomial</a:t>
            </a:r>
          </a:p>
          <a:p>
            <a:pPr algn="r"/>
            <a:endParaRPr lang="en-US" dirty="0"/>
          </a:p>
        </p:txBody>
      </p:sp>
      <p:sp>
        <p:nvSpPr>
          <p:cNvPr id="4" name="Subtitle 2">
            <a:extLst>
              <a:ext uri="{FF2B5EF4-FFF2-40B4-BE49-F238E27FC236}">
                <a16:creationId xmlns:a16="http://schemas.microsoft.com/office/drawing/2014/main" id="{E80ED810-300B-2518-2CDC-DD152D8865C7}"/>
              </a:ext>
            </a:extLst>
          </p:cNvPr>
          <p:cNvSpPr>
            <a:spLocks noGrp="1"/>
          </p:cNvSpPr>
          <p:nvPr/>
        </p:nvSpPr>
        <p:spPr>
          <a:xfrm>
            <a:off x="1941047" y="1773378"/>
            <a:ext cx="1432882" cy="3354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b="1" i="1" dirty="0"/>
              <a:t>C as 0.01</a:t>
            </a:r>
          </a:p>
          <a:p>
            <a:pPr algn="r"/>
            <a:endParaRPr lang="en-US" dirty="0"/>
          </a:p>
        </p:txBody>
      </p:sp>
      <p:sp>
        <p:nvSpPr>
          <p:cNvPr id="10" name="Subtitle 2">
            <a:extLst>
              <a:ext uri="{FF2B5EF4-FFF2-40B4-BE49-F238E27FC236}">
                <a16:creationId xmlns:a16="http://schemas.microsoft.com/office/drawing/2014/main" id="{2C06F6BF-9536-0693-C66E-90D1F3FB1AA1}"/>
              </a:ext>
            </a:extLst>
          </p:cNvPr>
          <p:cNvSpPr>
            <a:spLocks noGrp="1"/>
          </p:cNvSpPr>
          <p:nvPr/>
        </p:nvSpPr>
        <p:spPr>
          <a:xfrm>
            <a:off x="7118565" y="1773377"/>
            <a:ext cx="3058935" cy="3286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i="1" dirty="0"/>
              <a:t>C as 0.01; Degree as 1</a:t>
            </a:r>
          </a:p>
          <a:p>
            <a:endParaRPr lang="en-US" dirty="0"/>
          </a:p>
        </p:txBody>
      </p:sp>
      <p:pic>
        <p:nvPicPr>
          <p:cNvPr id="12" name="Picture 12" descr="Chart, scatter chart&#10;&#10;Description automatically generated">
            <a:extLst>
              <a:ext uri="{FF2B5EF4-FFF2-40B4-BE49-F238E27FC236}">
                <a16:creationId xmlns:a16="http://schemas.microsoft.com/office/drawing/2014/main" id="{B49ABCC2-0783-07F3-3C8A-56FEDFBF6702}"/>
              </a:ext>
            </a:extLst>
          </p:cNvPr>
          <p:cNvPicPr>
            <a:picLocks noChangeAspect="1"/>
          </p:cNvPicPr>
          <p:nvPr/>
        </p:nvPicPr>
        <p:blipFill>
          <a:blip r:embed="rId2"/>
          <a:stretch>
            <a:fillRect/>
          </a:stretch>
        </p:blipFill>
        <p:spPr>
          <a:xfrm>
            <a:off x="2254704" y="2186208"/>
            <a:ext cx="3396342" cy="3349638"/>
          </a:xfrm>
          <a:prstGeom prst="rect">
            <a:avLst/>
          </a:prstGeom>
        </p:spPr>
      </p:pic>
      <p:pic>
        <p:nvPicPr>
          <p:cNvPr id="13" name="Picture 13" descr="Chart, scatter chart&#10;&#10;Description automatically generated">
            <a:extLst>
              <a:ext uri="{FF2B5EF4-FFF2-40B4-BE49-F238E27FC236}">
                <a16:creationId xmlns:a16="http://schemas.microsoft.com/office/drawing/2014/main" id="{1A53F2C9-B8A4-6B4D-E23C-0DAB4E7E5EED}"/>
              </a:ext>
            </a:extLst>
          </p:cNvPr>
          <p:cNvPicPr>
            <a:picLocks noChangeAspect="1"/>
          </p:cNvPicPr>
          <p:nvPr/>
        </p:nvPicPr>
        <p:blipFill>
          <a:blip r:embed="rId3"/>
          <a:stretch>
            <a:fillRect/>
          </a:stretch>
        </p:blipFill>
        <p:spPr>
          <a:xfrm>
            <a:off x="7234918" y="2186208"/>
            <a:ext cx="3389539" cy="3349638"/>
          </a:xfrm>
          <a:prstGeom prst="rect">
            <a:avLst/>
          </a:prstGeom>
        </p:spPr>
      </p:pic>
    </p:spTree>
    <p:extLst>
      <p:ext uri="{BB962C8B-B14F-4D97-AF65-F5344CB8AC3E}">
        <p14:creationId xmlns:p14="http://schemas.microsoft.com/office/powerpoint/2010/main" val="37077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251808" y="567362"/>
            <a:ext cx="5285241" cy="631599"/>
          </a:xfrm>
        </p:spPr>
        <p:txBody>
          <a:bodyPr/>
          <a:lstStyle/>
          <a:p>
            <a:r>
              <a:rPr lang="en-US"/>
              <a:t>Scatter plots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3288154" y="5535754"/>
            <a:ext cx="1358042" cy="2401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dirty="0"/>
              <a:t>Polynomial</a:t>
            </a:r>
          </a:p>
        </p:txBody>
      </p:sp>
      <p:sp>
        <p:nvSpPr>
          <p:cNvPr id="6" name="Subtitle 2">
            <a:extLst>
              <a:ext uri="{FF2B5EF4-FFF2-40B4-BE49-F238E27FC236}">
                <a16:creationId xmlns:a16="http://schemas.microsoft.com/office/drawing/2014/main" id="{ADC8A805-755C-C815-AC7A-B63AF0C12F4A}"/>
              </a:ext>
            </a:extLst>
          </p:cNvPr>
          <p:cNvSpPr>
            <a:spLocks noGrp="1"/>
          </p:cNvSpPr>
          <p:nvPr/>
        </p:nvSpPr>
        <p:spPr>
          <a:xfrm>
            <a:off x="6794627" y="5535753"/>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t>RBF (</a:t>
            </a:r>
            <a:r>
              <a:rPr lang="en-US" dirty="0">
                <a:ea typeface="+mn-lt"/>
                <a:cs typeface="+mn-lt"/>
              </a:rPr>
              <a:t>Radial Basis Function)</a:t>
            </a:r>
          </a:p>
          <a:p>
            <a:pPr algn="r"/>
            <a:endParaRPr lang="en-US" dirty="0"/>
          </a:p>
        </p:txBody>
      </p:sp>
      <p:sp>
        <p:nvSpPr>
          <p:cNvPr id="10" name="Subtitle 2">
            <a:extLst>
              <a:ext uri="{FF2B5EF4-FFF2-40B4-BE49-F238E27FC236}">
                <a16:creationId xmlns:a16="http://schemas.microsoft.com/office/drawing/2014/main" id="{2C06F6BF-9536-0693-C66E-90D1F3FB1AA1}"/>
              </a:ext>
            </a:extLst>
          </p:cNvPr>
          <p:cNvSpPr>
            <a:spLocks noGrp="1"/>
          </p:cNvSpPr>
          <p:nvPr/>
        </p:nvSpPr>
        <p:spPr>
          <a:xfrm>
            <a:off x="7118565" y="1773377"/>
            <a:ext cx="3058935" cy="3286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i="1" dirty="0"/>
              <a:t>C as 0.01; Degree as 1</a:t>
            </a:r>
          </a:p>
          <a:p>
            <a:endParaRPr lang="en-US" dirty="0"/>
          </a:p>
        </p:txBody>
      </p:sp>
      <p:sp>
        <p:nvSpPr>
          <p:cNvPr id="3" name="Subtitle 2">
            <a:extLst>
              <a:ext uri="{FF2B5EF4-FFF2-40B4-BE49-F238E27FC236}">
                <a16:creationId xmlns:a16="http://schemas.microsoft.com/office/drawing/2014/main" id="{359B2AFF-801C-5762-EE68-7A2A8E7E5F1D}"/>
              </a:ext>
            </a:extLst>
          </p:cNvPr>
          <p:cNvSpPr>
            <a:spLocks noGrp="1"/>
          </p:cNvSpPr>
          <p:nvPr/>
        </p:nvSpPr>
        <p:spPr>
          <a:xfrm>
            <a:off x="2117940" y="1773377"/>
            <a:ext cx="3058935" cy="3286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i="1" dirty="0"/>
              <a:t>C as 0.01; Degree as 3</a:t>
            </a:r>
          </a:p>
          <a:p>
            <a:endParaRPr lang="en-US" dirty="0"/>
          </a:p>
        </p:txBody>
      </p:sp>
      <p:pic>
        <p:nvPicPr>
          <p:cNvPr id="13" name="Picture 13" descr="Chart, scatter chart&#10;&#10;Description automatically generated">
            <a:extLst>
              <a:ext uri="{FF2B5EF4-FFF2-40B4-BE49-F238E27FC236}">
                <a16:creationId xmlns:a16="http://schemas.microsoft.com/office/drawing/2014/main" id="{2B47DF25-B846-8023-6023-F403BF2C0B47}"/>
              </a:ext>
            </a:extLst>
          </p:cNvPr>
          <p:cNvPicPr>
            <a:picLocks noChangeAspect="1"/>
          </p:cNvPicPr>
          <p:nvPr/>
        </p:nvPicPr>
        <p:blipFill>
          <a:blip r:embed="rId2"/>
          <a:stretch>
            <a:fillRect/>
          </a:stretch>
        </p:blipFill>
        <p:spPr>
          <a:xfrm>
            <a:off x="2200275" y="2158994"/>
            <a:ext cx="3389539" cy="3349638"/>
          </a:xfrm>
          <a:prstGeom prst="rect">
            <a:avLst/>
          </a:prstGeom>
        </p:spPr>
      </p:pic>
      <p:pic>
        <p:nvPicPr>
          <p:cNvPr id="14" name="Picture 14" descr="Chart, scatter chart&#10;&#10;Description automatically generated">
            <a:extLst>
              <a:ext uri="{FF2B5EF4-FFF2-40B4-BE49-F238E27FC236}">
                <a16:creationId xmlns:a16="http://schemas.microsoft.com/office/drawing/2014/main" id="{E9FC168D-42C6-4BC4-C3F1-269AE0755BF7}"/>
              </a:ext>
            </a:extLst>
          </p:cNvPr>
          <p:cNvPicPr>
            <a:picLocks noChangeAspect="1"/>
          </p:cNvPicPr>
          <p:nvPr/>
        </p:nvPicPr>
        <p:blipFill>
          <a:blip r:embed="rId3"/>
          <a:stretch>
            <a:fillRect/>
          </a:stretch>
        </p:blipFill>
        <p:spPr>
          <a:xfrm>
            <a:off x="7187293" y="2158994"/>
            <a:ext cx="3389539" cy="3349638"/>
          </a:xfrm>
          <a:prstGeom prst="rect">
            <a:avLst/>
          </a:prstGeom>
        </p:spPr>
      </p:pic>
    </p:spTree>
    <p:extLst>
      <p:ext uri="{BB962C8B-B14F-4D97-AF65-F5344CB8AC3E}">
        <p14:creationId xmlns:p14="http://schemas.microsoft.com/office/powerpoint/2010/main" val="250249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A0D1-3EF7-F108-F127-5F88816F80EF}"/>
              </a:ext>
            </a:extLst>
          </p:cNvPr>
          <p:cNvSpPr>
            <a:spLocks noGrp="1"/>
          </p:cNvSpPr>
          <p:nvPr>
            <p:ph type="title"/>
          </p:nvPr>
        </p:nvSpPr>
        <p:spPr/>
        <p:txBody>
          <a:bodyPr/>
          <a:lstStyle/>
          <a:p>
            <a:r>
              <a:rPr lang="en-US"/>
              <a:t>Conclusion</a:t>
            </a:r>
          </a:p>
        </p:txBody>
      </p:sp>
      <p:sp>
        <p:nvSpPr>
          <p:cNvPr id="5" name="Slide Number Placeholder 4">
            <a:extLst>
              <a:ext uri="{FF2B5EF4-FFF2-40B4-BE49-F238E27FC236}">
                <a16:creationId xmlns:a16="http://schemas.microsoft.com/office/drawing/2014/main" id="{7DFACAB4-8339-0461-93BB-846A17B99785}"/>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3" name="Subtitle 2">
            <a:extLst>
              <a:ext uri="{FF2B5EF4-FFF2-40B4-BE49-F238E27FC236}">
                <a16:creationId xmlns:a16="http://schemas.microsoft.com/office/drawing/2014/main" id="{01174B0D-50C2-7E44-C989-25078BDF8711}"/>
              </a:ext>
            </a:extLst>
          </p:cNvPr>
          <p:cNvSpPr>
            <a:spLocks noGrp="1"/>
          </p:cNvSpPr>
          <p:nvPr>
            <p:ph type="body" idx="4294967295"/>
          </p:nvPr>
        </p:nvSpPr>
        <p:spPr>
          <a:xfrm>
            <a:off x="1387929" y="1905000"/>
            <a:ext cx="9411606" cy="3457802"/>
          </a:xfrm>
        </p:spPr>
        <p:txBody>
          <a:bodyPr vert="horz" lIns="91440" tIns="45720" rIns="91440" bIns="45720" rtlCol="0" anchor="t">
            <a:noAutofit/>
          </a:bodyPr>
          <a:lstStyle/>
          <a:p>
            <a:r>
              <a:rPr lang="en-US" sz="1800" dirty="0">
                <a:ea typeface="+mn-lt"/>
                <a:cs typeface="+mn-lt"/>
              </a:rPr>
              <a:t>The polynomial kernel achieved the highest F1 score of 0.61 and a comparable AUC score of 0.73, making it the best choice for achieving a balance between precision and recall.</a:t>
            </a:r>
            <a:endParaRPr lang="en-US" dirty="0">
              <a:ea typeface="+mn-lt"/>
              <a:cs typeface="+mn-lt"/>
            </a:endParaRPr>
          </a:p>
          <a:p>
            <a:r>
              <a:rPr lang="en-US" sz="1800" dirty="0">
                <a:ea typeface="+mn-lt"/>
                <a:cs typeface="+mn-lt"/>
              </a:rPr>
              <a:t>The linear kernel achieved a precision score of 0.70, but its lower recall score of 0.49 resulted in a lower F1 score of 0.58.</a:t>
            </a:r>
            <a:endParaRPr lang="en-US" dirty="0">
              <a:ea typeface="+mn-lt"/>
              <a:cs typeface="+mn-lt"/>
            </a:endParaRPr>
          </a:p>
          <a:p>
            <a:r>
              <a:rPr lang="en-US" sz="1800" dirty="0">
                <a:ea typeface="+mn-lt"/>
                <a:cs typeface="+mn-lt"/>
              </a:rPr>
              <a:t>The RBF kernel achieved a similar AUC score of 0.73 as the other kernels, but its F1 score of 0.60 and precision score of 0.67 were lower compared to the polynomial and linear kernels.</a:t>
            </a:r>
            <a:endParaRPr lang="en-US" dirty="0">
              <a:ea typeface="+mn-lt"/>
              <a:cs typeface="+mn-lt"/>
            </a:endParaRPr>
          </a:p>
          <a:p>
            <a:r>
              <a:rPr lang="en-US" sz="1800" dirty="0">
                <a:ea typeface="+mn-lt"/>
                <a:cs typeface="+mn-lt"/>
              </a:rPr>
              <a:t>Overall, the results demonstrate that the choice of kernel can significantly impact the performance of a support vector machine model. By selecting the appropriate kernel for a given task, better performance can be achieved in terms of accuracy, precision, recall, F1 score, and AUC score.</a:t>
            </a:r>
            <a:endParaRPr lang="en-US" dirty="0">
              <a:ea typeface="+mn-lt"/>
              <a:cs typeface="+mn-lt"/>
            </a:endParaRPr>
          </a:p>
          <a:p>
            <a:pPr>
              <a:buChar char="•"/>
            </a:pPr>
            <a:endParaRPr lang="en-US" sz="1800" dirty="0"/>
          </a:p>
        </p:txBody>
      </p:sp>
    </p:spTree>
    <p:extLst>
      <p:ext uri="{BB962C8B-B14F-4D97-AF65-F5344CB8AC3E}">
        <p14:creationId xmlns:p14="http://schemas.microsoft.com/office/powerpoint/2010/main" val="31726512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Comparing SVM Classification Performance: Three Different Kernels</vt:lpstr>
      <vt:lpstr>INTRODUCTION</vt:lpstr>
      <vt:lpstr>SVM Classification techniques</vt:lpstr>
      <vt:lpstr>Linear, Polynomial and RBF Kernel</vt:lpstr>
      <vt:lpstr>Technical Approach</vt:lpstr>
      <vt:lpstr>Output:</vt:lpstr>
      <vt:lpstr>Scatter plots</vt:lpstr>
      <vt:lpstr>Scatter plots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373</cp:revision>
  <dcterms:created xsi:type="dcterms:W3CDTF">2023-02-02T01:24:36Z</dcterms:created>
  <dcterms:modified xsi:type="dcterms:W3CDTF">2023-02-16T02:05:32Z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