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</p:sldMasterIdLst>
  <p:sldIdLst>
    <p:sldId id="266" r:id="rId3"/>
    <p:sldId id="265" r:id="rId4"/>
    <p:sldId id="264" r:id="rId5"/>
    <p:sldId id="262" r:id="rId6"/>
    <p:sldId id="261" r:id="rId7"/>
    <p:sldId id="260" r:id="rId8"/>
    <p:sldId id="259" r:id="rId9"/>
    <p:sldId id="267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4CF97-5737-4119-B200-F86ED2061CB2}" v="159" dt="2023-02-22T23:43:3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5" r:id="rId3"/>
    <p:sldLayoutId id="2147483679" r:id="rId4"/>
    <p:sldLayoutId id="2147483680" r:id="rId5"/>
    <p:sldLayoutId id="2147483673" r:id="rId6"/>
    <p:sldLayoutId id="2147483674" r:id="rId7"/>
    <p:sldLayoutId id="2147483677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046" y="3098268"/>
            <a:ext cx="7464797" cy="2507935"/>
          </a:xfrm>
        </p:spPr>
        <p:txBody>
          <a:bodyPr/>
          <a:lstStyle/>
          <a:p>
            <a:pPr algn="r"/>
            <a:r>
              <a:rPr lang="en-US" dirty="0">
                <a:ea typeface="+mj-lt"/>
                <a:cs typeface="+mj-lt"/>
              </a:rPr>
              <a:t>Comparing </a:t>
            </a:r>
            <a:r>
              <a:rPr lang="en-US" dirty="0" err="1">
                <a:ea typeface="+mj-lt"/>
                <a:cs typeface="+mj-lt"/>
              </a:rPr>
              <a:t>XGBoost</a:t>
            </a:r>
            <a:r>
              <a:rPr lang="en-US" dirty="0">
                <a:ea typeface="+mj-lt"/>
                <a:cs typeface="+mj-lt"/>
              </a:rPr>
              <a:t> and Linear Regression for Predicting Median Value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8606F29-9D41-AAEF-BA1A-3C508D5095A0}"/>
              </a:ext>
            </a:extLst>
          </p:cNvPr>
          <p:cNvSpPr>
            <a:spLocks noGrp="1"/>
          </p:cNvSpPr>
          <p:nvPr/>
        </p:nvSpPr>
        <p:spPr>
          <a:xfrm>
            <a:off x="9433315" y="5605326"/>
            <a:ext cx="2385382" cy="396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Name: Yash Wadhwa</a:t>
            </a:r>
            <a:endParaRPr lang="en-US"/>
          </a:p>
          <a:p>
            <a:pPr algn="r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NUID: 002778382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361098"/>
            <a:ext cx="5457964" cy="1454040"/>
          </a:xfrm>
        </p:spPr>
        <p:txBody>
          <a:bodyPr/>
          <a:lstStyle/>
          <a:p>
            <a:pPr algn="r"/>
            <a:r>
              <a:rPr lang="en-US" dirty="0">
                <a:ea typeface="+mj-lt"/>
                <a:cs typeface="+mj-lt"/>
              </a:rPr>
              <a:t>Thank you!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4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7258"/>
            <a:ext cx="5111750" cy="2373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(Extreme Gradient Boosting) is a powerful machine learning algorithm that uses a gradient boosting framework to train decision trees. It is commonly used for regression and classification problems and is known for its speed and accuracy. In this presentation, we will apply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algorithm on the Boston Housing dataset to predict the median value. We will compare the performance of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with linear regression using a suitable metric, Root Mean Squared Error (RMSE).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8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539" y="818435"/>
            <a:ext cx="8421688" cy="1325563"/>
          </a:xfrm>
        </p:spPr>
        <p:txBody>
          <a:bodyPr/>
          <a:lstStyle/>
          <a:p>
            <a:r>
              <a:rPr lang="en-US"/>
              <a:t>ML Algorithm: XGBoost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4539" y="2746035"/>
            <a:ext cx="8533170" cy="22313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XGBoost</a:t>
            </a:r>
            <a:r>
              <a:rPr lang="en-US" sz="1600" dirty="0">
                <a:ea typeface="+mn-lt"/>
                <a:cs typeface="+mn-lt"/>
              </a:rPr>
              <a:t> is a powerful and efficient algorithm for building supervised learning models, particularly for regression and classification problems.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It uses a gradient boosting framework to improve the accuracy of models by iteratively adding weak learners to a strong model.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XGBoost</a:t>
            </a:r>
            <a:r>
              <a:rPr lang="en-US" sz="1600" dirty="0">
                <a:ea typeface="+mn-lt"/>
                <a:cs typeface="+mn-lt"/>
              </a:rPr>
              <a:t> is known for its speed and scalability, making it a popular choice for large datasets and time-sensitive applications.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2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636" y="566484"/>
            <a:ext cx="8421688" cy="1325563"/>
          </a:xfrm>
        </p:spPr>
        <p:txBody>
          <a:bodyPr/>
          <a:lstStyle/>
          <a:p>
            <a:r>
              <a:rPr lang="en-US"/>
              <a:t>Technical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0636" y="2044170"/>
            <a:ext cx="9037073" cy="27721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The Boston Housing dataset was loaded using pandas and a quick analysis was performed to check for missing values and correlation between the features.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 dataset was split into training and testing sets using the </a:t>
            </a:r>
            <a:r>
              <a:rPr lang="en-US" sz="1600" dirty="0" err="1">
                <a:ea typeface="+mn-lt"/>
                <a:cs typeface="+mn-lt"/>
              </a:rPr>
              <a:t>train_test_split</a:t>
            </a:r>
            <a:r>
              <a:rPr lang="en-US" sz="1600" dirty="0">
                <a:ea typeface="+mn-lt"/>
                <a:cs typeface="+mn-lt"/>
              </a:rPr>
              <a:t> function from </a:t>
            </a:r>
            <a:r>
              <a:rPr lang="en-US" sz="1600" dirty="0" err="1">
                <a:ea typeface="+mn-lt"/>
                <a:cs typeface="+mn-lt"/>
              </a:rPr>
              <a:t>sklearn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XGBoost</a:t>
            </a:r>
            <a:r>
              <a:rPr lang="en-US" sz="1600" dirty="0">
                <a:ea typeface="+mn-lt"/>
                <a:cs typeface="+mn-lt"/>
              </a:rPr>
              <a:t> algorithm was applied on the training set and the median value of the testing set was predicted.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Linear regression was also applied on the training set and the median value of the testing set was predicted.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 Root Mean Squared Error (RMSE) was used to compare the performance of the two models and visualize the actual vs predicted values.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7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146" y="383665"/>
            <a:ext cx="1822224" cy="1325563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CF4221F-1C09-FD1E-DE06-F342B9F9A78E}"/>
              </a:ext>
            </a:extLst>
          </p:cNvPr>
          <p:cNvSpPr>
            <a:spLocks noGrp="1"/>
          </p:cNvSpPr>
          <p:nvPr/>
        </p:nvSpPr>
        <p:spPr>
          <a:xfrm>
            <a:off x="3968512" y="6168486"/>
            <a:ext cx="4249560" cy="376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b="1" dirty="0"/>
              <a:t>Feature Importance Plot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606FC15-F6A5-89F0-E9C1-F4AD1550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07" y="1710699"/>
            <a:ext cx="4614182" cy="43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1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08" y="567362"/>
            <a:ext cx="5285241" cy="631599"/>
          </a:xfrm>
        </p:spPr>
        <p:txBody>
          <a:bodyPr/>
          <a:lstStyle/>
          <a:p>
            <a:r>
              <a:rPr lang="en-US"/>
              <a:t>residual</a:t>
            </a:r>
            <a:r>
              <a:rPr lang="en-US" dirty="0"/>
              <a:t> plots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972F601-797E-2B41-1658-02AF001FB757}"/>
              </a:ext>
            </a:extLst>
          </p:cNvPr>
          <p:cNvSpPr>
            <a:spLocks noGrp="1"/>
          </p:cNvSpPr>
          <p:nvPr/>
        </p:nvSpPr>
        <p:spPr>
          <a:xfrm>
            <a:off x="3573904" y="5542557"/>
            <a:ext cx="1174345" cy="27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dirty="0" err="1"/>
              <a:t>XGBoost</a:t>
            </a:r>
          </a:p>
          <a:p>
            <a:pPr algn="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C8A805-755C-C815-AC7A-B63AF0C12F4A}"/>
              </a:ext>
            </a:extLst>
          </p:cNvPr>
          <p:cNvSpPr>
            <a:spLocks noGrp="1"/>
          </p:cNvSpPr>
          <p:nvPr/>
        </p:nvSpPr>
        <p:spPr>
          <a:xfrm>
            <a:off x="6794627" y="5535753"/>
            <a:ext cx="4249560" cy="559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dirty="0"/>
              <a:t>Linear Regression</a:t>
            </a:r>
          </a:p>
          <a:p>
            <a:pPr algn="r"/>
            <a:endParaRPr lang="en-US" dirty="0"/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89F6FC-E65F-40B7-4099-3AAC66C5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189366"/>
            <a:ext cx="4239985" cy="3356929"/>
          </a:xfrm>
          <a:prstGeom prst="rect">
            <a:avLst/>
          </a:prstGeom>
        </p:spPr>
      </p:pic>
      <p:pic>
        <p:nvPicPr>
          <p:cNvPr id="5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41D8839-5EF3-8FA4-BF45-F73116E5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2189366"/>
            <a:ext cx="4239985" cy="33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08" y="567362"/>
            <a:ext cx="5285241" cy="631599"/>
          </a:xfrm>
        </p:spPr>
        <p:txBody>
          <a:bodyPr/>
          <a:lstStyle/>
          <a:p>
            <a:r>
              <a:rPr lang="en-US"/>
              <a:t>plots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972F601-797E-2B41-1658-02AF001FB757}"/>
              </a:ext>
            </a:extLst>
          </p:cNvPr>
          <p:cNvSpPr>
            <a:spLocks noGrp="1"/>
          </p:cNvSpPr>
          <p:nvPr/>
        </p:nvSpPr>
        <p:spPr>
          <a:xfrm>
            <a:off x="3859654" y="5243200"/>
            <a:ext cx="5902827" cy="593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RMSE Comparision: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XGBoost</a:t>
            </a:r>
            <a:r>
              <a:rPr lang="en-US" dirty="0"/>
              <a:t>: 3.01</a:t>
            </a:r>
          </a:p>
          <a:p>
            <a:pPr>
              <a:lnSpc>
                <a:spcPct val="100000"/>
              </a:lnSpc>
            </a:pPr>
            <a:r>
              <a:rPr lang="en-US" dirty="0"/>
              <a:t>Linear Regression: 5.08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7AE87F48-3AF1-6D17-980A-C3096652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03" y="1748629"/>
            <a:ext cx="4158342" cy="33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1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08" y="567362"/>
            <a:ext cx="5285241" cy="631599"/>
          </a:xfrm>
        </p:spPr>
        <p:txBody>
          <a:bodyPr>
            <a:normAutofit/>
          </a:bodyPr>
          <a:lstStyle/>
          <a:p>
            <a:r>
              <a:rPr lang="en-US"/>
              <a:t>Actual vs Predicted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EF09104-C68E-6683-73DF-D28C2486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04" y="1497270"/>
            <a:ext cx="4430485" cy="3536889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CDDE1A4-65DC-40EE-02D0-123F5A82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936" y="1497270"/>
            <a:ext cx="4444092" cy="35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0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A0D1-3EF7-F108-F127-5F88816F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ACAB4-8339-0461-93BB-846A17B9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74B0D-50C2-7E44-C989-25078BDF871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7929" y="1905000"/>
            <a:ext cx="9411606" cy="34578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The RMSE values obtained after applying different algorithms showed that some models performed better than others in predicting the sales data.</a:t>
            </a:r>
            <a:endParaRPr lang="en-US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The lowest RMSE values were obtained from the Prophet and </a:t>
            </a:r>
            <a:r>
              <a:rPr lang="en-US" sz="1800" dirty="0" err="1">
                <a:ea typeface="+mn-lt"/>
                <a:cs typeface="+mn-lt"/>
              </a:rPr>
              <a:t>XGBoost</a:t>
            </a:r>
            <a:r>
              <a:rPr lang="en-US" sz="1800" dirty="0">
                <a:ea typeface="+mn-lt"/>
                <a:cs typeface="+mn-lt"/>
              </a:rPr>
              <a:t> models, indicating their superior performance in accurately forecasting sales data.</a:t>
            </a:r>
            <a:endParaRPr lang="en-US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Based on the RMSE analysis, we recommend using the Prophet or </a:t>
            </a:r>
            <a:r>
              <a:rPr lang="en-US" sz="1800" dirty="0" err="1">
                <a:ea typeface="+mn-lt"/>
                <a:cs typeface="+mn-lt"/>
              </a:rPr>
              <a:t>XGBoost</a:t>
            </a:r>
            <a:r>
              <a:rPr lang="en-US" sz="1800" dirty="0">
                <a:ea typeface="+mn-lt"/>
                <a:cs typeface="+mn-lt"/>
              </a:rPr>
              <a:t> models for predicting future sales data with the highest degree of accuracy.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601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Comparing XGBoost and Linear Regression for Predicting Median Value</vt:lpstr>
      <vt:lpstr>INTRODUCTION</vt:lpstr>
      <vt:lpstr>ML Algorithm: XGBoost</vt:lpstr>
      <vt:lpstr>Technical Approach</vt:lpstr>
      <vt:lpstr>Output:</vt:lpstr>
      <vt:lpstr>residual plots</vt:lpstr>
      <vt:lpstr>plots</vt:lpstr>
      <vt:lpstr>Actual vs Predicted</vt:lpstr>
      <vt:lpstr>Conclusion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</cp:revision>
  <dcterms:created xsi:type="dcterms:W3CDTF">2023-02-22T22:55:50Z</dcterms:created>
  <dcterms:modified xsi:type="dcterms:W3CDTF">2023-02-23T00:02:32Z</dcterms:modified>
</cp:coreProperties>
</file>