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</p:sldMasterIdLst>
  <p:notesMasterIdLst>
    <p:notesMasterId r:id="rId24"/>
  </p:notesMasterIdLst>
  <p:handoutMasterIdLst>
    <p:handoutMasterId r:id="rId25"/>
  </p:handoutMasterIdLst>
  <p:sldIdLst>
    <p:sldId id="336" r:id="rId2"/>
    <p:sldId id="367" r:id="rId3"/>
    <p:sldId id="337" r:id="rId4"/>
    <p:sldId id="364" r:id="rId5"/>
    <p:sldId id="365" r:id="rId6"/>
    <p:sldId id="366" r:id="rId7"/>
    <p:sldId id="346" r:id="rId8"/>
    <p:sldId id="344" r:id="rId9"/>
    <p:sldId id="348" r:id="rId10"/>
    <p:sldId id="345" r:id="rId11"/>
    <p:sldId id="349" r:id="rId12"/>
    <p:sldId id="338" r:id="rId13"/>
    <p:sldId id="339" r:id="rId14"/>
    <p:sldId id="340" r:id="rId15"/>
    <p:sldId id="341" r:id="rId16"/>
    <p:sldId id="342" r:id="rId17"/>
    <p:sldId id="356" r:id="rId18"/>
    <p:sldId id="357" r:id="rId19"/>
    <p:sldId id="360" r:id="rId20"/>
    <p:sldId id="343" r:id="rId21"/>
    <p:sldId id="358" r:id="rId22"/>
    <p:sldId id="362" r:id="rId2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6120" autoAdjust="0"/>
  </p:normalViewPr>
  <p:slideViewPr>
    <p:cSldViewPr snapToGrid="0" showGuides="1">
      <p:cViewPr varScale="1">
        <p:scale>
          <a:sx n="64" d="100"/>
          <a:sy n="64" d="100"/>
        </p:scale>
        <p:origin x="972" y="6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1" d="100"/>
        <a:sy n="161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3054" y="72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0"/>
            <a:ext cx="3043344" cy="465234"/>
          </a:xfrm>
          <a:prstGeom prst="rect">
            <a:avLst/>
          </a:prstGeom>
        </p:spPr>
        <p:txBody>
          <a:bodyPr vert="horz" lIns="89061" tIns="44529" rIns="89061" bIns="4452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8842387"/>
            <a:ext cx="3043344" cy="465233"/>
          </a:xfrm>
          <a:prstGeom prst="rect">
            <a:avLst/>
          </a:prstGeom>
        </p:spPr>
        <p:txBody>
          <a:bodyPr vert="horz" lIns="89061" tIns="44529" rIns="89061" bIns="44529" rtlCol="0" anchor="b"/>
          <a:lstStyle>
            <a:lvl1pPr algn="l">
              <a:defRPr sz="12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0"/>
            <a:ext cx="3043344" cy="465234"/>
          </a:xfrm>
          <a:prstGeom prst="rect">
            <a:avLst/>
          </a:prstGeom>
        </p:spPr>
        <p:txBody>
          <a:bodyPr vert="horz" lIns="89061" tIns="44529" rIns="89061" bIns="4452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27" y="10"/>
            <a:ext cx="3043344" cy="465234"/>
          </a:xfrm>
          <a:prstGeom prst="rect">
            <a:avLst/>
          </a:prstGeom>
        </p:spPr>
        <p:txBody>
          <a:bodyPr vert="horz" lIns="89061" tIns="44529" rIns="89061" bIns="44529" rtlCol="0"/>
          <a:lstStyle>
            <a:lvl1pPr algn="r">
              <a:defRPr sz="1200"/>
            </a:lvl1pPr>
          </a:lstStyle>
          <a:p>
            <a:fld id="{CA7B17E1-9691-4CF0-8878-002E44B3FE99}" type="datetimeFigureOut">
              <a:rPr lang="en-US"/>
              <a:pPr/>
              <a:t>4/11/2018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61" tIns="44529" rIns="89061" bIns="4452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5" y="4421944"/>
            <a:ext cx="5618479" cy="4188576"/>
          </a:xfrm>
          <a:prstGeom prst="rect">
            <a:avLst/>
          </a:prstGeom>
        </p:spPr>
        <p:txBody>
          <a:bodyPr vert="horz" lIns="89061" tIns="44529" rIns="89061" bIns="44529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842387"/>
            <a:ext cx="3043344" cy="465233"/>
          </a:xfrm>
          <a:prstGeom prst="rect">
            <a:avLst/>
          </a:prstGeom>
        </p:spPr>
        <p:txBody>
          <a:bodyPr vert="horz" lIns="89061" tIns="44529" rIns="89061" bIns="4452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27" y="8842387"/>
            <a:ext cx="3043344" cy="465233"/>
          </a:xfrm>
          <a:prstGeom prst="rect">
            <a:avLst/>
          </a:prstGeom>
        </p:spPr>
        <p:txBody>
          <a:bodyPr vert="horz" lIns="89061" tIns="44529" rIns="89061" bIns="44529" rtlCol="0" anchor="b"/>
          <a:lstStyle>
            <a:lvl1pPr algn="r">
              <a:defRPr sz="1200"/>
            </a:lvl1pPr>
          </a:lstStyle>
          <a:p>
            <a:fld id="{DC7191D3-4E4B-42E3-96E0-819975A3A0A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9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34258" y="1569015"/>
            <a:ext cx="6290866" cy="880241"/>
          </a:xfrm>
        </p:spPr>
        <p:txBody>
          <a:bodyPr lIns="0" tIns="0" rIns="0" bIns="0" anchor="b" anchorCtr="0">
            <a:noAutofit/>
          </a:bodyPr>
          <a:lstStyle>
            <a:lvl1pPr>
              <a:defRPr sz="2600" b="1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Presentation </a:t>
            </a:r>
            <a:r>
              <a:rPr lang="en-US" dirty="0" smtClean="0"/>
              <a:t>T</a:t>
            </a:r>
            <a:r>
              <a:rPr dirty="0" smtClean="0"/>
              <a:t>itle </a:t>
            </a:r>
            <a:r>
              <a:rPr lang="en-US" dirty="0" smtClean="0"/>
              <a:t>H</a:t>
            </a:r>
            <a:r>
              <a:rPr dirty="0" smtClean="0"/>
              <a:t>ere </a:t>
            </a:r>
            <a:r>
              <a:rPr dirty="0"/>
              <a:t>(26pt 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534258" y="2556947"/>
            <a:ext cx="6290866" cy="276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/>
              <a:t>Presenter Name / Title here (18pt Bold)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2871" y="6100465"/>
            <a:ext cx="5678051" cy="224954"/>
          </a:xfrm>
          <a:prstGeom prst="rect">
            <a:avLst/>
          </a:prstGeom>
        </p:spPr>
        <p:txBody>
          <a:bodyPr lIns="0" rIns="0" anchor="b" anchorCtr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For professional clients / qualified investors only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34258" y="4814913"/>
            <a:ext cx="4019471" cy="215444"/>
          </a:xfrm>
        </p:spPr>
        <p:txBody>
          <a:bodyPr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/>
              <a:t>Date (14 pt)</a:t>
            </a:r>
          </a:p>
        </p:txBody>
      </p:sp>
    </p:spTree>
    <p:extLst>
      <p:ext uri="{BB962C8B-B14F-4D97-AF65-F5344CB8AC3E}">
        <p14:creationId xmlns:p14="http://schemas.microsoft.com/office/powerpoint/2010/main" val="423470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367" y="2983196"/>
            <a:ext cx="6970822" cy="556929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/>
              <a:t>Divider title here – sentence case (24pt)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2641" y="3712081"/>
            <a:ext cx="6983983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/>
              <a:t>Subtitle here if required (16pt)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7499" y="3581400"/>
            <a:ext cx="655320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1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86" y="6588341"/>
            <a:ext cx="1050525" cy="1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345456" y="6525927"/>
            <a:ext cx="558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2ABCE7-4F90-4141-BD08-6BF914717718}" type="slidenum">
              <a:rPr/>
              <a:p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-9525" y="6439633"/>
            <a:ext cx="9151200" cy="0"/>
          </a:xfrm>
          <a:prstGeom prst="line">
            <a:avLst/>
          </a:prstGeom>
          <a:ln w="9525">
            <a:solidFill>
              <a:srgbClr val="7E8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933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90285"/>
            <a:ext cx="8534400" cy="4929515"/>
          </a:xfrm>
        </p:spPr>
        <p:txBody>
          <a:bodyPr/>
          <a:lstStyle>
            <a:lvl1pPr marL="361950" indent="-361950">
              <a:buFont typeface="+mj-lt"/>
              <a:buAutoNum type="arabicPeriod"/>
              <a:defRPr baseline="0"/>
            </a:lvl1pPr>
          </a:lstStyle>
          <a:p>
            <a:pPr lvl="0"/>
            <a:r>
              <a:rPr/>
              <a:t>Click to add text (14pt Bold) – each line has automatic numbering on this Table of Contents layout.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82675"/>
            <a:ext cx="8534400" cy="4846727"/>
          </a:xfrm>
        </p:spPr>
        <p:txBody>
          <a:bodyPr>
            <a:noAutofit/>
          </a:bodyPr>
          <a:lstStyle>
            <a:lvl1pPr>
              <a:defRPr sz="800" b="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/>
              <a:t>Click to add text – (8pt). To apply bullets go to the increase / decrease list level button on the home tab.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Share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34258" y="1569015"/>
            <a:ext cx="6290866" cy="880241"/>
          </a:xfrm>
        </p:spPr>
        <p:txBody>
          <a:bodyPr lIns="0" tIns="0" rIns="0" bIns="0" anchor="b" anchorCtr="0">
            <a:noAutofit/>
          </a:bodyPr>
          <a:lstStyle>
            <a:lvl1pPr>
              <a:defRPr sz="2600" b="1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Presentation </a:t>
            </a:r>
            <a:r>
              <a:rPr lang="en-US" dirty="0" smtClean="0"/>
              <a:t>T</a:t>
            </a:r>
            <a:r>
              <a:rPr dirty="0" smtClean="0"/>
              <a:t>itle </a:t>
            </a:r>
            <a:r>
              <a:rPr lang="en-US" dirty="0" smtClean="0"/>
              <a:t>H</a:t>
            </a:r>
            <a:r>
              <a:rPr dirty="0" smtClean="0"/>
              <a:t>ere </a:t>
            </a:r>
            <a:r>
              <a:rPr dirty="0"/>
              <a:t>(26pt 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534258" y="2556947"/>
            <a:ext cx="6290866" cy="2769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/>
              <a:t>Presenter Name / Title here (18pt Bold)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2871" y="6100465"/>
            <a:ext cx="5678051" cy="224954"/>
          </a:xfrm>
          <a:prstGeom prst="rect">
            <a:avLst/>
          </a:prstGeom>
        </p:spPr>
        <p:txBody>
          <a:bodyPr lIns="0" rIns="0" anchor="b" anchorCtr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For professional clients / qualified investors only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34258" y="4814913"/>
            <a:ext cx="4019471" cy="215444"/>
          </a:xfrm>
        </p:spPr>
        <p:txBody>
          <a:bodyPr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/>
              <a:t>Date (14 pt)</a:t>
            </a:r>
          </a:p>
        </p:txBody>
      </p:sp>
    </p:spTree>
    <p:extLst>
      <p:ext uri="{BB962C8B-B14F-4D97-AF65-F5344CB8AC3E}">
        <p14:creationId xmlns:p14="http://schemas.microsoft.com/office/powerpoint/2010/main" val="73003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090295"/>
            <a:ext cx="8534400" cy="4937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/>
              <a:t>Click to add text – (14pt Bold). To apply bullets go to the increase / decrease list level button on the home tab.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82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2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60976" y="1085851"/>
            <a:ext cx="4078224" cy="4933949"/>
          </a:xfrm>
        </p:spPr>
        <p:txBody>
          <a:bodyPr/>
          <a:lstStyle/>
          <a:p>
            <a:pPr lvl="0"/>
            <a:r>
              <a:rPr/>
              <a:t>Click to add text – (14pt Bold). To apply bullets go to the increase / decrease list level button on the home tab.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085851"/>
            <a:ext cx="4082300" cy="4933949"/>
          </a:xfrm>
        </p:spPr>
        <p:txBody>
          <a:bodyPr/>
          <a:lstStyle/>
          <a:p>
            <a:pPr lvl="0"/>
            <a:r>
              <a:rPr/>
              <a:t>Click to add text – (14pt Bold). To apply bullets go to the increase / decrease list level button on the home tab.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65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149369"/>
            <a:ext cx="8534400" cy="60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33426" y="1895475"/>
            <a:ext cx="7662862" cy="4124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/>
              <a:t>Click on the icon to insert content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04799" y="1082675"/>
            <a:ext cx="8531352" cy="324000"/>
          </a:xfrm>
          <a:solidFill>
            <a:srgbClr val="CFD4D8"/>
          </a:solidFill>
        </p:spPr>
        <p:txBody>
          <a:bodyPr lIns="90000" tIns="36000" rIns="90000" bIns="36000" anchor="ctr" anchorCtr="0"/>
          <a:lstStyle>
            <a:lvl1pPr>
              <a:defRPr baseline="0"/>
            </a:lvl1pPr>
          </a:lstStyle>
          <a:p>
            <a:pPr lvl="0"/>
            <a:r>
              <a:rPr/>
              <a:t>Enter your chart / table title here (14pt Bold)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422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49369"/>
            <a:ext cx="8534400" cy="60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  <p:sp>
        <p:nvSpPr>
          <p:cNvPr id="10" name="source 2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6090"/>
            <a:ext cx="4078224" cy="110800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/>
            </a:lvl1pPr>
          </a:lstStyle>
          <a:p>
            <a:pPr lvl="0"/>
            <a:r>
              <a:rPr/>
              <a:t>Insert source or footnote text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/>
              <a:t>Click on the icon to insert content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083600"/>
            <a:ext cx="4078224" cy="324000"/>
          </a:xfrm>
          <a:solidFill>
            <a:srgbClr val="CFD4D8"/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/>
              <a:t>Enter your chart / table title here (12pt Bold)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085851"/>
            <a:ext cx="4082300" cy="4924568"/>
          </a:xfrm>
        </p:spPr>
        <p:txBody>
          <a:bodyPr/>
          <a:lstStyle/>
          <a:p>
            <a:pPr lvl="0"/>
            <a:r>
              <a:rPr/>
              <a:t>Click to add text – (14pt Bold). To apply bullets go to the increase / decrease list level button on the home tab.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22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149369"/>
            <a:ext cx="8534400" cy="60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  <p:sp>
        <p:nvSpPr>
          <p:cNvPr id="11" name="source 3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6090"/>
            <a:ext cx="4078224" cy="110800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/>
            </a:lvl1pPr>
          </a:lstStyle>
          <a:p>
            <a:pPr lvl="0"/>
            <a:r>
              <a:rPr/>
              <a:t>Insert source or footnote text here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/>
              <a:t>Click on the icon to insert content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083600"/>
            <a:ext cx="4078224" cy="324000"/>
          </a:xfrm>
          <a:solidFill>
            <a:srgbClr val="CFD4D8"/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/>
              <a:t>Enter your chart / table title here (12pt Bold)</a:t>
            </a:r>
          </a:p>
        </p:txBody>
      </p:sp>
      <p:sp>
        <p:nvSpPr>
          <p:cNvPr id="12" name="source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6090"/>
            <a:ext cx="4078224" cy="110800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/>
            </a:lvl1pPr>
          </a:lstStyle>
          <a:p>
            <a:pPr lvl="0"/>
            <a:r>
              <a:rPr/>
              <a:t>Insert source or footnote text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4800" y="1547177"/>
            <a:ext cx="4082300" cy="4463241"/>
          </a:xfr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/>
              <a:t>Click on the icon to insert content.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1083600"/>
            <a:ext cx="4078224" cy="324000"/>
          </a:xfrm>
          <a:solidFill>
            <a:srgbClr val="CFD4D8"/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/>
              <a:t>Enter your chart / table title here (12pt Bold)</a:t>
            </a:r>
          </a:p>
        </p:txBody>
      </p:sp>
    </p:spTree>
    <p:extLst>
      <p:ext uri="{BB962C8B-B14F-4D97-AF65-F5344CB8AC3E}">
        <p14:creationId xmlns:p14="http://schemas.microsoft.com/office/powerpoint/2010/main" val="392410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149369"/>
            <a:ext cx="8534400" cy="60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/>
          </a:p>
        </p:txBody>
      </p:sp>
      <p:sp>
        <p:nvSpPr>
          <p:cNvPr id="23" name="source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6090"/>
            <a:ext cx="4078224" cy="110800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/>
            </a:lvl1pPr>
          </a:lstStyle>
          <a:p>
            <a:pPr lvl="0"/>
            <a:r>
              <a:rPr/>
              <a:t>Insert source or footnote text here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4760976" y="4225023"/>
            <a:ext cx="4078224" cy="1796365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/>
              <a:t>Click on the icon to insert content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760976" y="3766323"/>
            <a:ext cx="4078224" cy="324000"/>
          </a:xfrm>
          <a:solidFill>
            <a:srgbClr val="CFD4D8"/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/>
              <a:t>Enter your chart / table title here (12pt Bold)</a:t>
            </a:r>
          </a:p>
        </p:txBody>
      </p:sp>
      <p:sp>
        <p:nvSpPr>
          <p:cNvPr id="21" name="sourc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6090"/>
            <a:ext cx="4078224" cy="110800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/>
            </a:lvl1pPr>
          </a:lstStyle>
          <a:p>
            <a:pPr lvl="0"/>
            <a:r>
              <a:rPr/>
              <a:t>Insert source or footnote text here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04800" y="4225023"/>
            <a:ext cx="4078224" cy="1796365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/>
              <a:t>Click on the icon to insert content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3766323"/>
            <a:ext cx="4078224" cy="324000"/>
          </a:xfrm>
          <a:solidFill>
            <a:srgbClr val="CFD4D8"/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/>
              <a:t>Enter your chart / table title here (12pt Bold)</a:t>
            </a:r>
          </a:p>
        </p:txBody>
      </p:sp>
      <p:sp>
        <p:nvSpPr>
          <p:cNvPr id="18" name="source 2"/>
          <p:cNvSpPr>
            <a:spLocks noGrp="1"/>
          </p:cNvSpPr>
          <p:nvPr>
            <p:ph type="body" sz="quarter" idx="32" hasCustomPrompt="1"/>
          </p:nvPr>
        </p:nvSpPr>
        <p:spPr>
          <a:xfrm>
            <a:off x="4760976" y="3514682"/>
            <a:ext cx="4078224" cy="110800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/>
            </a:lvl1pPr>
          </a:lstStyle>
          <a:p>
            <a:pPr lvl="0"/>
            <a:r>
              <a:rPr/>
              <a:t>Insert source or footnote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 hasCustomPrompt="1"/>
          </p:nvPr>
        </p:nvSpPr>
        <p:spPr>
          <a:xfrm>
            <a:off x="4760976" y="1539557"/>
            <a:ext cx="4078224" cy="1796400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/>
              <a:t>Click on the icon to insert content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083600"/>
            <a:ext cx="4078224" cy="324000"/>
          </a:xfrm>
          <a:solidFill>
            <a:srgbClr val="CFD4D8"/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/>
              <a:t>Enter your chart / table title here (12pt Bold)</a:t>
            </a:r>
          </a:p>
        </p:txBody>
      </p:sp>
      <p:sp>
        <p:nvSpPr>
          <p:cNvPr id="15" name="source 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14682"/>
            <a:ext cx="4078224" cy="110800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/>
            </a:lvl1pPr>
          </a:lstStyle>
          <a:p>
            <a:pPr lvl="0"/>
            <a:r>
              <a:rPr/>
              <a:t>Insert source or footnote text here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24" hasCustomPrompt="1"/>
          </p:nvPr>
        </p:nvSpPr>
        <p:spPr>
          <a:xfrm>
            <a:off x="304800" y="1539557"/>
            <a:ext cx="4078224" cy="1796400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/>
              <a:t>Click on the icon to insert content</a:t>
            </a:r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083600"/>
            <a:ext cx="4078224" cy="324000"/>
          </a:xfrm>
          <a:solidFill>
            <a:srgbClr val="CFD4D8"/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/>
              <a:t>Enter your chart / table title here (12pt Bold)</a:t>
            </a:r>
          </a:p>
        </p:txBody>
      </p:sp>
    </p:spTree>
    <p:extLst>
      <p:ext uri="{BB962C8B-B14F-4D97-AF65-F5344CB8AC3E}">
        <p14:creationId xmlns:p14="http://schemas.microsoft.com/office/powerpoint/2010/main" val="231715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65338" y="6591242"/>
            <a:ext cx="373862" cy="2227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0531ADF-2191-45C5-9D71-08764BF86A6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0150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087211"/>
            <a:ext cx="8534400" cy="4921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49369"/>
            <a:ext cx="8534400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-9525" y="6439633"/>
            <a:ext cx="9151200" cy="0"/>
          </a:xfrm>
          <a:prstGeom prst="line">
            <a:avLst/>
          </a:prstGeom>
          <a:ln w="952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lackRock logo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86" y="6588341"/>
            <a:ext cx="1050525" cy="1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3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5" r:id="rId2"/>
    <p:sldLayoutId id="2147484020" r:id="rId3"/>
    <p:sldLayoutId id="2147484021" r:id="rId4"/>
    <p:sldLayoutId id="2147484024" r:id="rId5"/>
    <p:sldLayoutId id="2147484061" r:id="rId6"/>
    <p:sldLayoutId id="2147484062" r:id="rId7"/>
    <p:sldLayoutId id="2147484064" r:id="rId8"/>
    <p:sldLayoutId id="2147484025" r:id="rId9"/>
    <p:sldLayoutId id="2147484022" r:id="rId10"/>
    <p:sldLayoutId id="2147484026" r:id="rId11"/>
    <p:sldLayoutId id="2147484027" r:id="rId12"/>
    <p:sldLayoutId id="2147484028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4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1pPr>
      <a:lvl2pPr marL="350838" marR="0" indent="-166688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4F4E50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2pPr>
      <a:lvl3pPr marL="514350" marR="0" indent="-164592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3pPr>
      <a:lvl4pPr marL="714375" marR="0" indent="-164592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4F4E50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4pPr>
      <a:lvl5pPr marL="904875" marR="0" indent="-164592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568">
          <p15:clr>
            <a:srgbClr val="547EBF"/>
          </p15:clr>
        </p15:guide>
        <p15:guide id="2" orient="horz" pos="792">
          <p15:clr>
            <a:srgbClr val="547EBF"/>
          </p15:clr>
        </p15:guide>
        <p15:guide id="3" orient="horz" pos="3960">
          <p15:clr>
            <a:srgbClr val="547EBF"/>
          </p15:clr>
        </p15:guide>
        <p15:guide id="4" pos="192">
          <p15:clr>
            <a:srgbClr val="547EBF"/>
          </p15:clr>
        </p15:guide>
        <p15:guide id="5" pos="2880">
          <p15:clr>
            <a:srgbClr val="547EBF"/>
          </p15:clr>
        </p15:guide>
        <p15:guide id="6" orient="horz" pos="336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GPU Computing	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Rohan Saxena, FMG Portfolio Modeling Analytics	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April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7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PROCESS FLOW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0" y="1466491"/>
            <a:ext cx="3562918" cy="2256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08" y="1445368"/>
            <a:ext cx="3610125" cy="2281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50" y="4245807"/>
            <a:ext cx="3581012" cy="2140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683" y="4259314"/>
            <a:ext cx="3441939" cy="2136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138687"/>
            <a:ext cx="353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2" indent="-164592">
              <a:buClr>
                <a:schemeClr val="tx2"/>
              </a:buClr>
              <a:buSzPct val="110000"/>
            </a:pPr>
            <a:r>
              <a:rPr lang="en-US" sz="1600" b="1" dirty="0" smtClean="0">
                <a:solidFill>
                  <a:schemeClr val="tx2"/>
                </a:solidFill>
              </a:rPr>
              <a:t>1. COPY DATA FROM CPU TO GPU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6544" y="1135812"/>
            <a:ext cx="353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2" indent="-164592">
              <a:buClr>
                <a:schemeClr val="tx2"/>
              </a:buClr>
              <a:buSzPct val="110000"/>
            </a:pPr>
            <a:r>
              <a:rPr lang="en-US" sz="1600" b="1" dirty="0" smtClean="0">
                <a:solidFill>
                  <a:schemeClr val="tx2"/>
                </a:solidFill>
              </a:rPr>
              <a:t>2. LAUNCH KERNEL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204" y="3982529"/>
            <a:ext cx="353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2" indent="-164592">
              <a:buClr>
                <a:schemeClr val="tx2"/>
              </a:buClr>
              <a:buSzPct val="110000"/>
            </a:pPr>
            <a:r>
              <a:rPr lang="en-US" sz="1600" b="1" dirty="0" smtClean="0">
                <a:solidFill>
                  <a:schemeClr val="tx2"/>
                </a:solidFill>
              </a:rPr>
              <a:t>3. EXECUTE KERNEL COMMANDS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8173" y="3971027"/>
            <a:ext cx="353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2" indent="-164592">
              <a:buClr>
                <a:schemeClr val="tx2"/>
              </a:buClr>
              <a:buSzPct val="110000"/>
            </a:pPr>
            <a:r>
              <a:rPr lang="en-US" sz="1600" b="1" dirty="0" smtClean="0">
                <a:solidFill>
                  <a:schemeClr val="tx2"/>
                </a:solidFill>
              </a:rPr>
              <a:t>4. COPY BACK DATA TO CPU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1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CUDA THREAD ORGANIZATION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859255"/>
            <a:ext cx="9086850" cy="3695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5089" y="4814507"/>
            <a:ext cx="66782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b="1" dirty="0" smtClean="0">
                <a:solidFill>
                  <a:schemeClr val="tx2"/>
                </a:solidFill>
              </a:rPr>
              <a:t>Threads are grouped into blocks</a:t>
            </a:r>
            <a:endParaRPr lang="en-GB" sz="1600" b="1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600" b="1" dirty="0" smtClean="0">
                <a:solidFill>
                  <a:schemeClr val="tx2"/>
                </a:solidFill>
              </a:rPr>
              <a:t>Blocks are grouped into a grid</a:t>
            </a:r>
            <a:endParaRPr lang="en-GB" sz="1600" b="1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600" b="1" dirty="0" smtClean="0">
                <a:solidFill>
                  <a:schemeClr val="tx2"/>
                </a:solidFill>
              </a:rPr>
              <a:t>A Kernel is executed as a grid of blocks of threads </a:t>
            </a:r>
            <a:br>
              <a:rPr lang="en-GB" sz="1600" b="1" dirty="0" smtClean="0">
                <a:solidFill>
                  <a:schemeClr val="tx2"/>
                </a:solidFill>
              </a:rPr>
            </a:b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1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35" y="459920"/>
            <a:ext cx="3057525" cy="6086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THREAD HIERARCHY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04800" y="1090295"/>
            <a:ext cx="5293743" cy="4937125"/>
          </a:xfrm>
        </p:spPr>
        <p:txBody>
          <a:bodyPr/>
          <a:lstStyle/>
          <a:p>
            <a:endParaRPr lang="en-GB" sz="1600" dirty="0" smtClean="0"/>
          </a:p>
          <a:p>
            <a:r>
              <a:rPr lang="en-GB" sz="1600" dirty="0" smtClean="0"/>
              <a:t>•Kernels are executed by thread.</a:t>
            </a:r>
          </a:p>
          <a:p>
            <a:r>
              <a:rPr lang="en-GB" sz="1600" dirty="0" smtClean="0"/>
              <a:t>•A kernel is a simple C program.</a:t>
            </a:r>
          </a:p>
          <a:p>
            <a:r>
              <a:rPr lang="en-GB" sz="1600" dirty="0" smtClean="0"/>
              <a:t>•Each thread has it own ID</a:t>
            </a:r>
          </a:p>
          <a:p>
            <a:endParaRPr lang="en-GB" sz="1600" dirty="0" smtClean="0"/>
          </a:p>
          <a:p>
            <a:r>
              <a:rPr lang="en-GB" sz="1600" dirty="0" smtClean="0"/>
              <a:t>•Thousands of threads execute same kernel. (Parallel Computation)</a:t>
            </a:r>
          </a:p>
          <a:p>
            <a:r>
              <a:rPr lang="en-GB" sz="1600" dirty="0" smtClean="0"/>
              <a:t>•Threads in a block can synchronize execution 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•Blocks are independent (Must be able to be executed in any order, Parallel or Sequential)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7907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IDENTIFYING EXECUTION FLOW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296"/>
            <a:ext cx="9144000" cy="362540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13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SIMPLE NUMBERS TO SHOW SPEEDUP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9523"/>
            <a:ext cx="9144000" cy="162595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04800" y="1090294"/>
            <a:ext cx="4572642" cy="52316399"/>
          </a:xfrm>
        </p:spPr>
        <p:txBody>
          <a:bodyPr/>
          <a:lstStyle/>
          <a:p>
            <a:r>
              <a:rPr lang="en-US" sz="1600" dirty="0" smtClean="0"/>
              <a:t>A simple addition program</a:t>
            </a:r>
          </a:p>
          <a:p>
            <a:endParaRPr lang="en-GB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1513469"/>
            <a:ext cx="7493479" cy="17292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__global__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index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blockIdx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blockDim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stride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blockDim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gridDim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index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5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SUPPORT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1600" dirty="0"/>
              <a:t>New GPU generation every ~18 months.</a:t>
            </a:r>
          </a:p>
          <a:p>
            <a:r>
              <a:rPr lang="en-GB" sz="1600" dirty="0"/>
              <a:t>•Strong support to GPU computing:</a:t>
            </a:r>
          </a:p>
          <a:p>
            <a:r>
              <a:rPr lang="en-GB" sz="1600" dirty="0"/>
              <a:t>•Hardware side: developing flexible GPUs.</a:t>
            </a:r>
          </a:p>
          <a:p>
            <a:r>
              <a:rPr lang="en-GB" sz="1600" dirty="0"/>
              <a:t>•Software side: releasing and improving development tools.</a:t>
            </a:r>
          </a:p>
          <a:p>
            <a:r>
              <a:rPr lang="en-GB" sz="1600" dirty="0"/>
              <a:t>•Community side: support to academics.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80" y="2926511"/>
            <a:ext cx="6419667" cy="1585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657264"/>
            <a:ext cx="8988725" cy="15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APPLICATIONS	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/>
            <a:r>
              <a:rPr lang="en-US" sz="1600" dirty="0" smtClean="0">
                <a:latin typeface="+mn-lt"/>
              </a:rPr>
              <a:t/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FMG analytics has a huge scope to integrate out process with GPU’s to scale our applications to the next level</a:t>
            </a:r>
            <a:br>
              <a:rPr lang="en-US" sz="1600" dirty="0" smtClean="0">
                <a:latin typeface="+mn-lt"/>
              </a:rPr>
            </a:br>
            <a:endParaRPr lang="en-US" sz="1600" dirty="0" smtClean="0">
              <a:latin typeface="+mn-lt"/>
            </a:endParaRPr>
          </a:p>
          <a:p>
            <a:pPr marL="342900" indent="-342900"/>
            <a:r>
              <a:rPr lang="en-US" sz="1600" dirty="0" smtClean="0">
                <a:latin typeface="+mn-lt"/>
              </a:rPr>
              <a:t>	Some Areas:</a:t>
            </a:r>
          </a:p>
          <a:p>
            <a:pPr marL="2857500" lvl="5" indent="-342900"/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0" lvl="5" indent="-342900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</a:t>
            </a:r>
          </a:p>
          <a:p>
            <a:pPr marL="2857500" lvl="5" indent="-342900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SIMULATIONS</a:t>
            </a:r>
          </a:p>
          <a:p>
            <a:pPr marL="2857500" lvl="5" indent="-342900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COMPUTATION : AVAR	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1600" dirty="0" smtClean="0"/>
              <a:t>		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pPr algn="ctr">
              <a:buFont typeface="Arial" pitchFamily="34" charset="0"/>
              <a:buChar char="•"/>
            </a:pPr>
            <a:r>
              <a:rPr lang="en-GB" sz="1800" dirty="0" smtClean="0"/>
              <a:t>VARIANCE – COVARIANCE METHOD</a:t>
            </a:r>
            <a:endParaRPr lang="en-GB" sz="18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3450" y="2961196"/>
            <a:ext cx="6096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803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SIMULATIONS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70295" y="1055789"/>
            <a:ext cx="8534400" cy="4937125"/>
          </a:xfrm>
        </p:spPr>
        <p:txBody>
          <a:bodyPr/>
          <a:lstStyle/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sz="1800" dirty="0" smtClean="0"/>
              <a:t>OPTION PRICING:</a:t>
            </a:r>
          </a:p>
          <a:p>
            <a:endParaRPr lang="en-GB" sz="1800" dirty="0" smtClean="0"/>
          </a:p>
          <a:p>
            <a:r>
              <a:rPr lang="en-GB" sz="1800" dirty="0" smtClean="0"/>
              <a:t>	</a:t>
            </a:r>
            <a:r>
              <a:rPr lang="en-GB" sz="1600" dirty="0" smtClean="0"/>
              <a:t>-Simulating a price of stock assuming Normal Distribution</a:t>
            </a:r>
          </a:p>
          <a:p>
            <a:r>
              <a:rPr lang="en-GB" sz="1600" dirty="0" smtClean="0"/>
              <a:t>	-Price calculated from expected pay-off</a:t>
            </a:r>
          </a:p>
          <a:p>
            <a:r>
              <a:rPr lang="en-GB" sz="1800" dirty="0" smtClean="0"/>
              <a:t>			</a:t>
            </a:r>
          </a:p>
          <a:p>
            <a:r>
              <a:rPr lang="en-GB" sz="1800" dirty="0" smtClean="0"/>
              <a:t>			</a:t>
            </a:r>
          </a:p>
          <a:p>
            <a:r>
              <a:rPr lang="en-GB" sz="1800" dirty="0" smtClean="0"/>
              <a:t>	 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pPr>
              <a:buFont typeface="Arial" pitchFamily="34" charset="0"/>
              <a:buChar char="•"/>
            </a:pPr>
            <a:r>
              <a:rPr lang="en-GB" sz="1800" dirty="0" smtClean="0"/>
              <a:t>VERY SIMILAR USE-CASE : </a:t>
            </a:r>
            <a:r>
              <a:rPr lang="en-GB" sz="1800" dirty="0" err="1" smtClean="0"/>
              <a:t>MonteCarlo</a:t>
            </a:r>
            <a:r>
              <a:rPr lang="en-GB" sz="1800" dirty="0" smtClean="0"/>
              <a:t> VAR in Portfolio Risk Analytics</a:t>
            </a:r>
            <a:endParaRPr lang="en-GB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9157" y="3266536"/>
            <a:ext cx="2667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89" y="3035870"/>
            <a:ext cx="2009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67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MODELLING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15018" y="1124800"/>
            <a:ext cx="8534400" cy="49371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1800" dirty="0" smtClean="0"/>
              <a:t>REGRESSION</a:t>
            </a:r>
            <a:endParaRPr lang="en-GB" sz="2000" dirty="0" smtClean="0"/>
          </a:p>
          <a:p>
            <a:endParaRPr lang="en-GB" sz="1600" dirty="0" smtClean="0"/>
          </a:p>
          <a:p>
            <a:r>
              <a:rPr lang="en-GB" sz="1600" dirty="0" smtClean="0"/>
              <a:t>-Speedup is marginal in case of small data, speedup visible when data being utilised is in Millions</a:t>
            </a:r>
          </a:p>
          <a:p>
            <a:endParaRPr lang="en-GB" sz="1200" dirty="0" smtClean="0"/>
          </a:p>
          <a:p>
            <a:pPr>
              <a:buFont typeface="Arial" pitchFamily="34" charset="0"/>
              <a:buChar char="•"/>
            </a:pPr>
            <a:r>
              <a:rPr lang="en-GB" sz="1800" dirty="0" smtClean="0"/>
              <a:t>MACHINE LEARNING/DEEP LEARNING</a:t>
            </a:r>
          </a:p>
          <a:p>
            <a:endParaRPr lang="en-GB" sz="1600" dirty="0" smtClean="0"/>
          </a:p>
          <a:p>
            <a:r>
              <a:rPr lang="en-GB" sz="1600" dirty="0" smtClean="0"/>
              <a:t>-GPU Architecture supports large data</a:t>
            </a:r>
          </a:p>
          <a:p>
            <a:r>
              <a:rPr lang="en-GB" sz="1600" dirty="0" smtClean="0"/>
              <a:t>computations very well</a:t>
            </a:r>
          </a:p>
          <a:p>
            <a:endParaRPr lang="en-GB" sz="1600" dirty="0" smtClean="0"/>
          </a:p>
          <a:p>
            <a:r>
              <a:rPr lang="en-GB" sz="1600" dirty="0" smtClean="0"/>
              <a:t>-NVIDIA </a:t>
            </a:r>
            <a:r>
              <a:rPr lang="en-GB" sz="1600" dirty="0" err="1" smtClean="0"/>
              <a:t>CuDNN</a:t>
            </a:r>
            <a:r>
              <a:rPr lang="en-GB" sz="1600" dirty="0" smtClean="0"/>
              <a:t> is a leader in Deep Learning</a:t>
            </a:r>
            <a:endParaRPr lang="en-GB" sz="16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4090" y="2501607"/>
            <a:ext cx="3873171" cy="34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261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96174" y="1159306"/>
            <a:ext cx="8534400" cy="4937125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What is GPU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GPU </a:t>
            </a:r>
            <a:r>
              <a:rPr lang="en-US" sz="1600" dirty="0" err="1" smtClean="0"/>
              <a:t>vs</a:t>
            </a:r>
            <a:r>
              <a:rPr lang="en-US" sz="1600" dirty="0" smtClean="0"/>
              <a:t> CPU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CUDA – CPU+GPU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PROCESS FLOW OF CUDA PROGRAM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SUPPORT TO GPU’s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APPLICATIONS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SPEEDUP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DOWNSIDE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SPEEDUP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04800" y="1090295"/>
            <a:ext cx="3473570" cy="4937125"/>
          </a:xfrm>
        </p:spPr>
        <p:txBody>
          <a:bodyPr/>
          <a:lstStyle/>
          <a:p>
            <a:r>
              <a:rPr lang="en-GB" sz="1600" dirty="0"/>
              <a:t>•You can get hundred-fold speedup </a:t>
            </a:r>
            <a:r>
              <a:rPr lang="en-GB" sz="1600" dirty="0" smtClean="0"/>
              <a:t>for some algorithms</a:t>
            </a:r>
          </a:p>
          <a:p>
            <a:endParaRPr lang="en-GB" sz="1600" dirty="0"/>
          </a:p>
          <a:p>
            <a:r>
              <a:rPr lang="en-GB" sz="1600" dirty="0"/>
              <a:t>•It depends on the non-parallel part:</a:t>
            </a:r>
          </a:p>
          <a:p>
            <a:r>
              <a:rPr lang="en-GB" sz="1600" dirty="0"/>
              <a:t>Amdahl’s law.</a:t>
            </a:r>
          </a:p>
          <a:p>
            <a:endParaRPr lang="en-GB" sz="1600" dirty="0" smtClean="0"/>
          </a:p>
          <a:p>
            <a:r>
              <a:rPr lang="en-GB" sz="1600" dirty="0" smtClean="0"/>
              <a:t>•</a:t>
            </a:r>
            <a:r>
              <a:rPr lang="en-GB" sz="1600" dirty="0"/>
              <a:t>Complex application normally make use </a:t>
            </a:r>
            <a:r>
              <a:rPr lang="en-GB" sz="1600" dirty="0" smtClean="0"/>
              <a:t>of many </a:t>
            </a:r>
            <a:r>
              <a:rPr lang="en-GB" sz="1600" dirty="0"/>
              <a:t>algorithms.</a:t>
            </a:r>
          </a:p>
          <a:p>
            <a:endParaRPr lang="en-GB" sz="1600" dirty="0" smtClean="0"/>
          </a:p>
          <a:p>
            <a:r>
              <a:rPr lang="en-GB" sz="1600" dirty="0" smtClean="0"/>
              <a:t>•</a:t>
            </a:r>
            <a:r>
              <a:rPr lang="en-GB" sz="1600" dirty="0"/>
              <a:t>Look for alternative ways to </a:t>
            </a:r>
            <a:r>
              <a:rPr lang="en-GB" sz="1600" dirty="0" smtClean="0"/>
              <a:t>perform the computations </a:t>
            </a:r>
            <a:r>
              <a:rPr lang="en-GB" sz="1600" dirty="0"/>
              <a:t>that are more parallel.</a:t>
            </a:r>
          </a:p>
          <a:p>
            <a:endParaRPr lang="en-GB" sz="1600" dirty="0" smtClean="0"/>
          </a:p>
          <a:p>
            <a:r>
              <a:rPr lang="en-GB" sz="1600" dirty="0" smtClean="0"/>
              <a:t>•</a:t>
            </a:r>
            <a:r>
              <a:rPr lang="en-GB" sz="1600" dirty="0"/>
              <a:t>Significance: An accelerated program </a:t>
            </a:r>
            <a:r>
              <a:rPr lang="en-GB" sz="1600" dirty="0" smtClean="0"/>
              <a:t>is going </a:t>
            </a:r>
            <a:r>
              <a:rPr lang="en-GB" sz="1600" dirty="0"/>
              <a:t>to be as fast as its serial part!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112674"/>
            <a:ext cx="5271080" cy="5457825"/>
          </a:xfrm>
          <a:prstGeom prst="rect">
            <a:avLst/>
          </a:prstGeom>
        </p:spPr>
      </p:pic>
      <p:pic>
        <p:nvPicPr>
          <p:cNvPr id="4098" name="Picture 2" descr="Image result for amdahl's law formul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1141" y="5555412"/>
            <a:ext cx="1828126" cy="871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3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DOWNSIDE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1"/>
            <a:r>
              <a:rPr lang="en-GB" sz="1600" b="1" dirty="0"/>
              <a:t>GPU can’t speed up everything</a:t>
            </a:r>
          </a:p>
          <a:p>
            <a:pPr lvl="2"/>
            <a:r>
              <a:rPr lang="en-GB" sz="1600" b="1" dirty="0"/>
              <a:t>E.g. </a:t>
            </a:r>
            <a:r>
              <a:rPr lang="en-GB" sz="1600" b="1" dirty="0" smtClean="0"/>
              <a:t>Process involving complex calculations</a:t>
            </a:r>
          </a:p>
          <a:p>
            <a:pPr lvl="2">
              <a:buNone/>
            </a:pPr>
            <a:endParaRPr lang="en-GB" sz="1600" b="1" dirty="0"/>
          </a:p>
          <a:p>
            <a:pPr lvl="1"/>
            <a:r>
              <a:rPr lang="en-GB" sz="1600" b="1" dirty="0"/>
              <a:t>Alternatives exist</a:t>
            </a:r>
          </a:p>
          <a:p>
            <a:pPr lvl="2"/>
            <a:r>
              <a:rPr lang="en-GB" sz="1600" b="1" dirty="0"/>
              <a:t>Batch/overnight process for time consuming but time insensitive </a:t>
            </a:r>
            <a:r>
              <a:rPr lang="en-GB" sz="1600" b="1" dirty="0" smtClean="0"/>
              <a:t>tasks</a:t>
            </a:r>
          </a:p>
          <a:p>
            <a:pPr lvl="2">
              <a:buNone/>
            </a:pPr>
            <a:endParaRPr lang="en-GB" sz="1600" b="1" dirty="0"/>
          </a:p>
          <a:p>
            <a:pPr lvl="1"/>
            <a:r>
              <a:rPr lang="en-GB" sz="1600" b="1" dirty="0"/>
              <a:t>Estimated costs of GPU</a:t>
            </a:r>
          </a:p>
          <a:p>
            <a:pPr lvl="2"/>
            <a:r>
              <a:rPr lang="en-US" sz="1600" b="1" dirty="0"/>
              <a:t>Hardware cost: ~$100K for 4 boxes</a:t>
            </a:r>
          </a:p>
          <a:p>
            <a:r>
              <a:rPr lang="en-GB" sz="1600" dirty="0" smtClean="0"/>
              <a:t>	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23690" y="5339752"/>
            <a:ext cx="5227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2" indent="-164592">
              <a:buClr>
                <a:schemeClr val="tx2"/>
              </a:buClr>
              <a:buSzPct val="110000"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COST  VS USE-CASE?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9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Additional Information	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 smtClean="0"/>
              <a:t>CUDA Resources: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r>
              <a:rPr lang="en-US" sz="1600" dirty="0" smtClean="0"/>
              <a:t>For access to FMG owned Compute Engine: David Li, Patrick </a:t>
            </a:r>
            <a:r>
              <a:rPr lang="en-US" sz="1600" dirty="0" err="1" smtClean="0"/>
              <a:t>Guo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27" y="1474940"/>
            <a:ext cx="23717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GPU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sz="1600" b="0" dirty="0" smtClean="0"/>
          </a:p>
          <a:p>
            <a:endParaRPr lang="en-GB" sz="1600" b="0" dirty="0" smtClean="0"/>
          </a:p>
          <a:p>
            <a:r>
              <a:rPr lang="en-GB" sz="1600" b="0" dirty="0" smtClean="0"/>
              <a:t>•</a:t>
            </a:r>
            <a:r>
              <a:rPr lang="en-GB" sz="1600" b="0" dirty="0"/>
              <a:t>The </a:t>
            </a:r>
            <a:r>
              <a:rPr lang="en-GB" sz="1600" dirty="0"/>
              <a:t>Graphic Processing Unit </a:t>
            </a:r>
            <a:r>
              <a:rPr lang="en-GB" sz="1600" b="0" dirty="0"/>
              <a:t>(GPU) is a processor that was </a:t>
            </a:r>
            <a:r>
              <a:rPr lang="en-GB" sz="1600" dirty="0"/>
              <a:t>specialized </a:t>
            </a:r>
            <a:r>
              <a:rPr lang="en-GB" sz="1600" b="0" dirty="0" smtClean="0"/>
              <a:t>for processing </a:t>
            </a:r>
            <a:r>
              <a:rPr lang="en-GB" sz="1600" b="0" dirty="0"/>
              <a:t>graphics</a:t>
            </a:r>
            <a:r>
              <a:rPr lang="en-GB" sz="1600" b="0" dirty="0" smtClean="0"/>
              <a:t>. Earlier used more in the gaming industry.</a:t>
            </a:r>
          </a:p>
          <a:p>
            <a:endParaRPr lang="en-GB" sz="1600" b="0" dirty="0"/>
          </a:p>
          <a:p>
            <a:r>
              <a:rPr lang="en-GB" sz="1600" b="0" dirty="0"/>
              <a:t>•The GPU has recently </a:t>
            </a:r>
            <a:r>
              <a:rPr lang="en-GB" sz="1600" dirty="0"/>
              <a:t>evolved </a:t>
            </a:r>
            <a:r>
              <a:rPr lang="en-GB" sz="1600" b="0" dirty="0"/>
              <a:t>towards a </a:t>
            </a:r>
            <a:r>
              <a:rPr lang="en-GB" sz="1600" dirty="0"/>
              <a:t>more flexible </a:t>
            </a:r>
            <a:r>
              <a:rPr lang="en-GB" sz="1600" b="0" dirty="0"/>
              <a:t>architecture.</a:t>
            </a:r>
          </a:p>
          <a:p>
            <a:endParaRPr lang="en-GB" sz="1600" b="0" dirty="0" smtClean="0"/>
          </a:p>
          <a:p>
            <a:r>
              <a:rPr lang="en-GB" sz="1600" b="0" dirty="0" smtClean="0"/>
              <a:t>•</a:t>
            </a:r>
            <a:r>
              <a:rPr lang="en-GB" sz="1600" dirty="0" smtClean="0"/>
              <a:t>OPPORTUNITY</a:t>
            </a:r>
            <a:r>
              <a:rPr lang="en-GB" sz="1600" b="0" dirty="0" smtClean="0"/>
              <a:t>: </a:t>
            </a:r>
            <a:r>
              <a:rPr lang="en-GB" sz="1600" b="0" dirty="0"/>
              <a:t>We can implement </a:t>
            </a:r>
            <a:r>
              <a:rPr lang="en-GB" sz="1600" dirty="0"/>
              <a:t>*any algorithm*</a:t>
            </a:r>
            <a:r>
              <a:rPr lang="en-GB" sz="1600" b="0" dirty="0"/>
              <a:t>, not only graphics.</a:t>
            </a:r>
          </a:p>
          <a:p>
            <a:endParaRPr lang="en-GB" sz="1600" b="0" dirty="0" smtClean="0"/>
          </a:p>
          <a:p>
            <a:r>
              <a:rPr lang="en-GB" sz="1600" b="0" dirty="0" smtClean="0"/>
              <a:t>•</a:t>
            </a:r>
            <a:r>
              <a:rPr lang="en-GB" sz="1600" dirty="0" smtClean="0"/>
              <a:t>CHALLENGE</a:t>
            </a:r>
            <a:r>
              <a:rPr lang="en-GB" sz="1600" b="0" dirty="0" smtClean="0"/>
              <a:t>: </a:t>
            </a:r>
            <a:r>
              <a:rPr lang="en-GB" sz="1600" b="0" dirty="0"/>
              <a:t>obtain </a:t>
            </a:r>
            <a:r>
              <a:rPr lang="en-GB" sz="1600" dirty="0"/>
              <a:t>efficiency </a:t>
            </a:r>
            <a:r>
              <a:rPr lang="en-GB" sz="1600" b="0" dirty="0"/>
              <a:t>and </a:t>
            </a:r>
            <a:r>
              <a:rPr lang="en-GB" sz="1600" dirty="0"/>
              <a:t>high performance</a:t>
            </a:r>
            <a:r>
              <a:rPr lang="en-GB" sz="1600" b="0" dirty="0"/>
              <a:t>.</a:t>
            </a:r>
            <a:endParaRPr lang="en-GB" sz="1600" dirty="0"/>
          </a:p>
        </p:txBody>
      </p:sp>
      <p:pic>
        <p:nvPicPr>
          <p:cNvPr id="21506" name="Picture 2" descr="Image result for tesla  kx80 nvi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3820" y="3804250"/>
            <a:ext cx="3333750" cy="2389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07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GROWTH IN GPU COMPUTING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For professional clients / qualified investors only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12" y="1655733"/>
            <a:ext cx="87122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GPU vs CPU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64669"/>
            <a:ext cx="8934450" cy="4743450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550" y="876067"/>
            <a:ext cx="8534400" cy="688602"/>
          </a:xfrm>
        </p:spPr>
        <p:txBody>
          <a:bodyPr/>
          <a:lstStyle/>
          <a:p>
            <a:pPr lvl="1"/>
            <a:r>
              <a:rPr lang="en-GB" sz="1600" b="1" dirty="0" smtClean="0"/>
              <a:t>A CPU </a:t>
            </a:r>
            <a:r>
              <a:rPr lang="en-US" sz="1600" b="1" dirty="0"/>
              <a:t>consists of a few cores optimized for sequential serial </a:t>
            </a:r>
            <a:r>
              <a:rPr lang="en-US" sz="1600" b="1" dirty="0" smtClean="0"/>
              <a:t>processing</a:t>
            </a:r>
          </a:p>
          <a:p>
            <a:pPr lvl="1"/>
            <a:r>
              <a:rPr lang="en-US" sz="1600" b="1" dirty="0" smtClean="0"/>
              <a:t>A GPU consists of thousands of smaller cores designed for parallel processing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391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CPU vs GPU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 smtClean="0"/>
              <a:t>For professional clients / qualified investors only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436"/>
            <a:ext cx="9144000" cy="4037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1122" y="5346609"/>
            <a:ext cx="67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2" indent="-164592" algn="ctr">
              <a:buClr>
                <a:schemeClr val="tx2"/>
              </a:buClr>
              <a:buSzPct val="110000"/>
            </a:pPr>
            <a:r>
              <a:rPr lang="en-US" sz="1600" b="1" dirty="0" smtClean="0">
                <a:solidFill>
                  <a:schemeClr val="tx2"/>
                </a:solidFill>
              </a:rPr>
              <a:t>GPU is more aimed towards data processing</a:t>
            </a:r>
            <a:endParaRPr lang="en-GB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CUDA: Heterogeneous Parallel Computing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2"/>
                </a:solidFill>
              </a:rPr>
              <a:t>CPU</a:t>
            </a:r>
            <a:r>
              <a:rPr lang="en-US" sz="1600" dirty="0" smtClean="0"/>
              <a:t> optimized for fast single-thread execution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Cores designed to execute 1 thread or 2 threads concurrently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Large caches attempt to hide DRAM access times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Cores optimized for low latency cache access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Complex control logic for speculation and out of order execution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accent2"/>
                </a:solidFill>
              </a:rPr>
              <a:t>GPU</a:t>
            </a:r>
            <a:r>
              <a:rPr lang="en-US" sz="1600" dirty="0" smtClean="0"/>
              <a:t> optimized for high multi thread output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Cores designed to execute many parallel threads concurrently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Cores optimized for data-parallel, throughput computation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Chips use extensive multithreading to tolerate DRAM access times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1930855" y="2441124"/>
            <a:ext cx="12186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93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GPU’s with CPU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260" y="3413821"/>
            <a:ext cx="4774131" cy="2933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9" y="618862"/>
            <a:ext cx="4484853" cy="2933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1782" y="1311216"/>
            <a:ext cx="31745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2" indent="-164592">
              <a:buClr>
                <a:schemeClr val="tx2"/>
              </a:buClr>
              <a:buSzPct val="110000"/>
            </a:pPr>
            <a:r>
              <a:rPr lang="en-US" sz="1600" b="1" dirty="0" smtClean="0">
                <a:solidFill>
                  <a:schemeClr val="tx2"/>
                </a:solidFill>
              </a:rPr>
              <a:t>Few cores in CPU</a:t>
            </a:r>
          </a:p>
          <a:p>
            <a:pPr marL="164592" indent="-164592">
              <a:buClr>
                <a:schemeClr val="tx2"/>
              </a:buClr>
              <a:buSzPct val="110000"/>
            </a:pPr>
            <a:r>
              <a:rPr lang="en-US" sz="1600" b="1" dirty="0" smtClean="0">
                <a:solidFill>
                  <a:schemeClr val="tx2"/>
                </a:solidFill>
              </a:rPr>
              <a:t>            v/s</a:t>
            </a:r>
          </a:p>
          <a:p>
            <a:pPr marL="164592" indent="-164592">
              <a:buClr>
                <a:schemeClr val="tx2"/>
              </a:buClr>
              <a:buSzPct val="110000"/>
            </a:pPr>
            <a:r>
              <a:rPr lang="en-US" sz="1600" b="1" dirty="0" smtClean="0">
                <a:solidFill>
                  <a:schemeClr val="tx2"/>
                </a:solidFill>
              </a:rPr>
              <a:t>1000s of cores in GPU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630" y="4917057"/>
            <a:ext cx="267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592" indent="-164592">
              <a:buClr>
                <a:schemeClr val="tx2"/>
              </a:buClr>
              <a:buSzPct val="110000"/>
            </a:pPr>
            <a:r>
              <a:rPr lang="en-US" sz="1600" b="1" dirty="0" smtClean="0">
                <a:solidFill>
                  <a:schemeClr val="tx2"/>
                </a:solidFill>
              </a:rPr>
              <a:t>New Code Structure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4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Anatomy of CUDA C Program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For professional clients / qualified investors only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47" y="1316370"/>
            <a:ext cx="5859656" cy="3780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1065" y="1435351"/>
            <a:ext cx="2136476" cy="49371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Serial code executes in a Host(CPU) thread</a:t>
            </a:r>
          </a:p>
          <a:p>
            <a:endParaRPr lang="en-GB" sz="1600" b="0" dirty="0" smtClean="0"/>
          </a:p>
          <a:p>
            <a:endParaRPr lang="en-GB" sz="1600" b="0" dirty="0" smtClean="0"/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Parallel code executes in many concurrent device (GPU) threads across multiple parallel processing elements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47023417"/>
      </p:ext>
    </p:extLst>
  </p:cSld>
  <p:clrMapOvr>
    <a:masterClrMapping/>
  </p:clrMapOvr>
</p:sld>
</file>

<file path=ppt/theme/theme1.xml><?xml version="1.0" encoding="utf-8"?>
<a:theme xmlns:a="http://schemas.openxmlformats.org/drawingml/2006/main" name="Updated Default PPT Template">
  <a:themeElements>
    <a:clrScheme name="BLK 2016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3594"/>
      </a:accent1>
      <a:accent2>
        <a:srgbClr val="82BC00"/>
      </a:accent2>
      <a:accent3>
        <a:srgbClr val="27AFAF"/>
      </a:accent3>
      <a:accent4>
        <a:srgbClr val="F8971D"/>
      </a:accent4>
      <a:accent5>
        <a:srgbClr val="13B5EA"/>
      </a:accent5>
      <a:accent6>
        <a:srgbClr val="6C207E"/>
      </a:accent6>
      <a:hlink>
        <a:srgbClr val="003594"/>
      </a:hlink>
      <a:folHlink>
        <a:srgbClr val="82BC00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>
            <a:solidFill>
              <a:schemeClr val="tx2"/>
            </a:solidFill>
          </a:defRPr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>
          <a:buClr>
            <a:schemeClr val="tx2"/>
          </a:buClr>
          <a:buSzPct val="110000"/>
          <a:buFont typeface="Arial" panose="020B0604020202020204" pitchFamily="34" charset="0"/>
          <a:buChar char="•"/>
          <a:defRPr sz="1200">
            <a:solidFill>
              <a:schemeClr val="tx2"/>
            </a:solidFill>
          </a:defRPr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G1">
      <a:srgbClr val="7F7F7F"/>
    </a:custClr>
    <a:custClr name="661-TINT1">
      <a:srgbClr val="6686BF"/>
    </a:custClr>
    <a:custClr name="376-TINT1">
      <a:srgbClr val="B4D766"/>
    </a:custClr>
    <a:custClr name="7466-TINT1">
      <a:srgbClr val="7DCFCF"/>
    </a:custClr>
    <a:custClr name="144-TINT1">
      <a:srgbClr val="FBC177"/>
    </a:custClr>
    <a:custClr name="298-TINT1">
      <a:srgbClr val="71D3F2"/>
    </a:custClr>
    <a:custClr name="2613-TINT1">
      <a:srgbClr val="A779B2"/>
    </a:custClr>
    <a:custClr name="blank">
      <a:srgbClr val="FFFFFF"/>
    </a:custClr>
    <a:custClr name="blank">
      <a:srgbClr val="FFFFFF"/>
    </a:custClr>
    <a:custClr name="blank">
      <a:srgbClr val="FFFFFF"/>
    </a:custClr>
    <a:custClr name="G2">
      <a:srgbClr val="D9D9D9"/>
    </a:custClr>
    <a:custClr name="661-TINT2">
      <a:srgbClr val="CCD7EA"/>
    </a:custClr>
    <a:custClr name="376-TINT2">
      <a:srgbClr val="E6F2CC"/>
    </a:custClr>
    <a:custClr name="7466-TINT2">
      <a:srgbClr val="D4EFEF"/>
    </a:custClr>
    <a:custClr name="144-TINT2">
      <a:srgbClr val="FEEAD2"/>
    </a:custClr>
    <a:custClr name="298-TINT2">
      <a:srgbClr val="D0F0FB"/>
    </a:custClr>
    <a:custClr name="2613-TINT2">
      <a:srgbClr val="E2D2E5"/>
    </a:custClr>
    <a:custClr name="BLK8-1797">
      <a:srgbClr val="E31B23"/>
    </a:custClr>
    <a:custClr name="IS7-233">
      <a:srgbClr val="C50084"/>
    </a:custClr>
    <a:custClr name="300">
      <a:srgbClr val="0079C1"/>
    </a:custClr>
    <a:custClr name="355">
      <a:srgbClr val="00A94F"/>
    </a:custClr>
    <a:custClr name="3135">
      <a:srgbClr val="117C8E"/>
    </a:custClr>
    <a:custClr name="654">
      <a:srgbClr val="002C5F"/>
    </a:custClr>
    <a:custClr name="115">
      <a:srgbClr val="FCD015"/>
    </a:custClr>
    <a:custClr name="342">
      <a:srgbClr val="006F51"/>
    </a:custClr>
  </a:custClrLst>
  <a:extLst>
    <a:ext uri="{05A4C25C-085E-4340-85A3-A5531E510DB2}">
      <thm15:themeFamily xmlns:thm15="http://schemas.microsoft.com/office/thememl/2012/main" name="blank.potx" id="{3AFADAE7-C05A-49C9-A16C-6F7885471837}" vid="{28DDF0DB-5798-44B5-8B9A-FBC085133859}"/>
    </a:ext>
  </a:extLst>
</a:theme>
</file>

<file path=ppt/theme/theme2.xml><?xml version="1.0" encoding="utf-8"?>
<a:theme xmlns:a="http://schemas.openxmlformats.org/drawingml/2006/main" name="Office Theme">
  <a:themeElements>
    <a:clrScheme name="BLK 2016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3594"/>
      </a:accent1>
      <a:accent2>
        <a:srgbClr val="82BC00"/>
      </a:accent2>
      <a:accent3>
        <a:srgbClr val="27AFAF"/>
      </a:accent3>
      <a:accent4>
        <a:srgbClr val="F8971D"/>
      </a:accent4>
      <a:accent5>
        <a:srgbClr val="13B5EA"/>
      </a:accent5>
      <a:accent6>
        <a:srgbClr val="6C207E"/>
      </a:accent6>
      <a:hlink>
        <a:srgbClr val="003594"/>
      </a:hlink>
      <a:folHlink>
        <a:srgbClr val="82BC00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>
            <a:solidFill>
              <a:schemeClr val="tx2"/>
            </a:solidFill>
          </a:defRPr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>
          <a:buClr>
            <a:schemeClr val="tx2"/>
          </a:buClr>
          <a:buSzPct val="110000"/>
          <a:buFont typeface="Arial" panose="020B0604020202020204" pitchFamily="34" charset="0"/>
          <a:buChar char="•"/>
          <a:defRPr sz="1200">
            <a:solidFill>
              <a:schemeClr val="tx2"/>
            </a:solidFill>
          </a:defRPr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G1">
      <a:srgbClr val="7F7F7F"/>
    </a:custClr>
    <a:custClr name="661-TINT1">
      <a:srgbClr val="6686BF"/>
    </a:custClr>
    <a:custClr name="376-TINT1">
      <a:srgbClr val="B4D766"/>
    </a:custClr>
    <a:custClr name="7466-TINT1">
      <a:srgbClr val="7DCFCF"/>
    </a:custClr>
    <a:custClr name="144-TINT1">
      <a:srgbClr val="FBC177"/>
    </a:custClr>
    <a:custClr name="298-TINT1">
      <a:srgbClr val="71D3F2"/>
    </a:custClr>
    <a:custClr name="2613-TINT1">
      <a:srgbClr val="A779B2"/>
    </a:custClr>
    <a:custClr name="blank">
      <a:srgbClr val="FFFFFF"/>
    </a:custClr>
    <a:custClr name="blank">
      <a:srgbClr val="FFFFFF"/>
    </a:custClr>
    <a:custClr name="blank">
      <a:srgbClr val="FFFFFF"/>
    </a:custClr>
    <a:custClr name="G2">
      <a:srgbClr val="D9D9D9"/>
    </a:custClr>
    <a:custClr name="661-TINT2">
      <a:srgbClr val="CCD7EA"/>
    </a:custClr>
    <a:custClr name="376-TINT2">
      <a:srgbClr val="E6F2CC"/>
    </a:custClr>
    <a:custClr name="7466-TINT2">
      <a:srgbClr val="D4EFEF"/>
    </a:custClr>
    <a:custClr name="144-TINT2">
      <a:srgbClr val="FEEAD2"/>
    </a:custClr>
    <a:custClr name="298-TINT2">
      <a:srgbClr val="D0F0FB"/>
    </a:custClr>
    <a:custClr name="2613-TINT2">
      <a:srgbClr val="E2D2E5"/>
    </a:custClr>
    <a:custClr name="BLK8-1797">
      <a:srgbClr val="E31B23"/>
    </a:custClr>
    <a:custClr name="IS7-233">
      <a:srgbClr val="C50084"/>
    </a:custClr>
    <a:custClr name="300">
      <a:srgbClr val="0079C1"/>
    </a:custClr>
    <a:custClr name="355">
      <a:srgbClr val="00A94F"/>
    </a:custClr>
    <a:custClr name="3135">
      <a:srgbClr val="117C8E"/>
    </a:custClr>
    <a:custClr name="654">
      <a:srgbClr val="002C5F"/>
    </a:custClr>
    <a:custClr name="115">
      <a:srgbClr val="FCD015"/>
    </a:custClr>
    <a:custClr name="342">
      <a:srgbClr val="006F51"/>
    </a:custClr>
  </a:custClrLst>
</a:theme>
</file>

<file path=ppt/theme/theme3.xml><?xml version="1.0" encoding="utf-8"?>
<a:theme xmlns:a="http://schemas.openxmlformats.org/drawingml/2006/main" name="Office Theme">
  <a:themeElements>
    <a:clrScheme name="BLK 2016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3594"/>
      </a:accent1>
      <a:accent2>
        <a:srgbClr val="82BC00"/>
      </a:accent2>
      <a:accent3>
        <a:srgbClr val="27AFAF"/>
      </a:accent3>
      <a:accent4>
        <a:srgbClr val="F8971D"/>
      </a:accent4>
      <a:accent5>
        <a:srgbClr val="13B5EA"/>
      </a:accent5>
      <a:accent6>
        <a:srgbClr val="6C207E"/>
      </a:accent6>
      <a:hlink>
        <a:srgbClr val="003594"/>
      </a:hlink>
      <a:folHlink>
        <a:srgbClr val="82BC00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>
            <a:solidFill>
              <a:schemeClr val="tx2"/>
            </a:solidFill>
          </a:defRPr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>
          <a:buClr>
            <a:schemeClr val="tx2"/>
          </a:buClr>
          <a:buSzPct val="110000"/>
          <a:buFont typeface="Arial" panose="020B0604020202020204" pitchFamily="34" charset="0"/>
          <a:buChar char="•"/>
          <a:defRPr sz="1200">
            <a:solidFill>
              <a:schemeClr val="tx2"/>
            </a:solidFill>
          </a:defRPr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G1">
      <a:srgbClr val="7F7F7F"/>
    </a:custClr>
    <a:custClr name="661-TINT1">
      <a:srgbClr val="6686BF"/>
    </a:custClr>
    <a:custClr name="376-TINT1">
      <a:srgbClr val="B4D766"/>
    </a:custClr>
    <a:custClr name="7466-TINT1">
      <a:srgbClr val="7DCFCF"/>
    </a:custClr>
    <a:custClr name="144-TINT1">
      <a:srgbClr val="FBC177"/>
    </a:custClr>
    <a:custClr name="298-TINT1">
      <a:srgbClr val="71D3F2"/>
    </a:custClr>
    <a:custClr name="2613-TINT1">
      <a:srgbClr val="A779B2"/>
    </a:custClr>
    <a:custClr name="blank">
      <a:srgbClr val="FFFFFF"/>
    </a:custClr>
    <a:custClr name="blank">
      <a:srgbClr val="FFFFFF"/>
    </a:custClr>
    <a:custClr name="blank">
      <a:srgbClr val="FFFFFF"/>
    </a:custClr>
    <a:custClr name="G2">
      <a:srgbClr val="D9D9D9"/>
    </a:custClr>
    <a:custClr name="661-TINT2">
      <a:srgbClr val="CCD7EA"/>
    </a:custClr>
    <a:custClr name="376-TINT2">
      <a:srgbClr val="E6F2CC"/>
    </a:custClr>
    <a:custClr name="7466-TINT2">
      <a:srgbClr val="D4EFEF"/>
    </a:custClr>
    <a:custClr name="144-TINT2">
      <a:srgbClr val="FEEAD2"/>
    </a:custClr>
    <a:custClr name="298-TINT2">
      <a:srgbClr val="D0F0FB"/>
    </a:custClr>
    <a:custClr name="2613-TINT2">
      <a:srgbClr val="E2D2E5"/>
    </a:custClr>
    <a:custClr name="BLK8-1797">
      <a:srgbClr val="E31B23"/>
    </a:custClr>
    <a:custClr name="IS7-233">
      <a:srgbClr val="C50084"/>
    </a:custClr>
    <a:custClr name="300">
      <a:srgbClr val="0079C1"/>
    </a:custClr>
    <a:custClr name="355">
      <a:srgbClr val="00A94F"/>
    </a:custClr>
    <a:custClr name="3135">
      <a:srgbClr val="117C8E"/>
    </a:custClr>
    <a:custClr name="654">
      <a:srgbClr val="002C5F"/>
    </a:custClr>
    <a:custClr name="115">
      <a:srgbClr val="FCD015"/>
    </a:custClr>
    <a:custClr name="342">
      <a:srgbClr val="006F51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4340</TotalTime>
  <Words>782</Words>
  <Application>Microsoft Office PowerPoint</Application>
  <PresentationFormat>On-screen Show (4:3)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Tahoma</vt:lpstr>
      <vt:lpstr>Updated Default PPT Template</vt:lpstr>
      <vt:lpstr>GPU Computing </vt:lpstr>
      <vt:lpstr>OVERVIEW</vt:lpstr>
      <vt:lpstr>GPU</vt:lpstr>
      <vt:lpstr>GROWTH IN GPU COMPUTING</vt:lpstr>
      <vt:lpstr>GPU vs CPU</vt:lpstr>
      <vt:lpstr>CPU vs GPU</vt:lpstr>
      <vt:lpstr>CUDA: Heterogeneous Parallel Computing</vt:lpstr>
      <vt:lpstr>GPU’s with CPU</vt:lpstr>
      <vt:lpstr>Anatomy of CUDA C Program</vt:lpstr>
      <vt:lpstr>PROCESS FLOW</vt:lpstr>
      <vt:lpstr>CUDA THREAD ORGANIZATION</vt:lpstr>
      <vt:lpstr>THREAD HIERARCHY</vt:lpstr>
      <vt:lpstr>IDENTIFYING EXECUTION FLOW</vt:lpstr>
      <vt:lpstr>SIMPLE NUMBERS TO SHOW SPEEDUP</vt:lpstr>
      <vt:lpstr>SUPPORT</vt:lpstr>
      <vt:lpstr>APPLICATIONS </vt:lpstr>
      <vt:lpstr>COMPUTATION : AVAR </vt:lpstr>
      <vt:lpstr>SIMULATIONS </vt:lpstr>
      <vt:lpstr>MODELLING</vt:lpstr>
      <vt:lpstr>SPEEDUP</vt:lpstr>
      <vt:lpstr>THE DOWNSIDE</vt:lpstr>
      <vt:lpstr>Additional Information </vt:lpstr>
    </vt:vector>
  </TitlesOfParts>
  <Company>BlackRock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(26pt bold)</dc:title>
  <dc:creator>Hu, Dapeng</dc:creator>
  <cp:lastModifiedBy>Saxena, Rohan</cp:lastModifiedBy>
  <cp:revision>52</cp:revision>
  <cp:lastPrinted>2017-08-31T14:50:50Z</cp:lastPrinted>
  <dcterms:created xsi:type="dcterms:W3CDTF">2017-08-31T14:01:09Z</dcterms:created>
  <dcterms:modified xsi:type="dcterms:W3CDTF">2018-04-11T16:52:44Z</dcterms:modified>
</cp:coreProperties>
</file>