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60" r:id="rId3"/>
    <p:sldId id="312" r:id="rId4"/>
    <p:sldId id="313" r:id="rId5"/>
    <p:sldId id="317" r:id="rId6"/>
    <p:sldId id="314" r:id="rId7"/>
    <p:sldId id="316" r:id="rId8"/>
    <p:sldId id="315" r:id="rId9"/>
    <p:sldId id="257" r:id="rId10"/>
    <p:sldId id="262" r:id="rId11"/>
    <p:sldId id="259" r:id="rId12"/>
    <p:sldId id="296" r:id="rId13"/>
    <p:sldId id="265" r:id="rId14"/>
    <p:sldId id="258" r:id="rId15"/>
    <p:sldId id="267" r:id="rId16"/>
    <p:sldId id="308" r:id="rId17"/>
    <p:sldId id="309" r:id="rId18"/>
    <p:sldId id="299" r:id="rId19"/>
    <p:sldId id="300" r:id="rId20"/>
    <p:sldId id="310" r:id="rId21"/>
    <p:sldId id="311" r:id="rId22"/>
    <p:sldId id="301" r:id="rId23"/>
    <p:sldId id="263" r:id="rId24"/>
    <p:sldId id="307" r:id="rId25"/>
  </p:sldIdLst>
  <p:sldSz cx="9144000" cy="5143500" type="screen16x9"/>
  <p:notesSz cx="6858000" cy="9144000"/>
  <p:embeddedFontLst>
    <p:embeddedFont>
      <p:font typeface="Algerian" panose="04020705040A02060702" pitchFamily="82" charset="0"/>
      <p:regular r:id="rId27"/>
    </p:embeddedFon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Gill Sans MT" panose="020B0502020104020203" pitchFamily="34" charset="0"/>
      <p:regular r:id="rId36"/>
      <p:bold r:id="rId37"/>
      <p:italic r:id="rId38"/>
      <p:boldItalic r:id="rId39"/>
    </p:embeddedFont>
    <p:embeddedFont>
      <p:font typeface="LMRoman10-Regular" panose="00000500000000000000" pitchFamily="50" charset="0"/>
      <p:regular r:id="rId40"/>
    </p:embeddedFont>
    <p:embeddedFont>
      <p:font typeface="Roboto Slab" pitchFamily="2" charset="0"/>
      <p:regular r:id="rId41"/>
      <p:bold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97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57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4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3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381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906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0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pSp>
        <p:nvGrpSpPr>
          <p:cNvPr id="4" name="Groupe 3">
            <a:extLst>
              <a:ext uri="{FF2B5EF4-FFF2-40B4-BE49-F238E27FC236}">
                <a16:creationId xmlns:a16="http://schemas.microsoft.com/office/drawing/2014/main" id="{50BABFEF-6FDA-80A8-B35D-B1EE29856B7F}"/>
              </a:ext>
            </a:extLst>
          </p:cNvPr>
          <p:cNvGrpSpPr/>
          <p:nvPr/>
        </p:nvGrpSpPr>
        <p:grpSpPr>
          <a:xfrm>
            <a:off x="661926" y="1968309"/>
            <a:ext cx="963909" cy="178310"/>
            <a:chOff x="420401" y="2892437"/>
            <a:chExt cx="963909" cy="178310"/>
          </a:xfrm>
        </p:grpSpPr>
        <p:sp>
          <p:nvSpPr>
            <p:cNvPr id="5" name="Ellipse 4">
              <a:extLst>
                <a:ext uri="{FF2B5EF4-FFF2-40B4-BE49-F238E27FC236}">
                  <a16:creationId xmlns:a16="http://schemas.microsoft.com/office/drawing/2014/main" id="{7DCA00F4-A67A-63C0-5AD2-37961347B957}"/>
                </a:ext>
              </a:extLst>
            </p:cNvPr>
            <p:cNvSpPr/>
            <p:nvPr/>
          </p:nvSpPr>
          <p:spPr>
            <a:xfrm rot="13429030">
              <a:off x="420401" y="2892437"/>
              <a:ext cx="178310" cy="178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B134CEC2-851B-C0D0-F7FD-588350CA187D}"/>
                </a:ext>
              </a:extLst>
            </p:cNvPr>
            <p:cNvSpPr/>
            <p:nvPr/>
          </p:nvSpPr>
          <p:spPr>
            <a:xfrm rot="13429030">
              <a:off x="679193" y="2892437"/>
              <a:ext cx="178310" cy="178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C73902DB-8EDD-F8B3-315A-D33F4CC505DD}"/>
                </a:ext>
              </a:extLst>
            </p:cNvPr>
            <p:cNvSpPr/>
            <p:nvPr/>
          </p:nvSpPr>
          <p:spPr>
            <a:xfrm rot="13429030">
              <a:off x="929956" y="2892437"/>
              <a:ext cx="178310" cy="178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llipse 7">
              <a:extLst>
                <a:ext uri="{FF2B5EF4-FFF2-40B4-BE49-F238E27FC236}">
                  <a16:creationId xmlns:a16="http://schemas.microsoft.com/office/drawing/2014/main" id="{689D072A-CC45-E237-D33D-0C659BDEFA55}"/>
                </a:ext>
              </a:extLst>
            </p:cNvPr>
            <p:cNvSpPr/>
            <p:nvPr/>
          </p:nvSpPr>
          <p:spPr>
            <a:xfrm rot="13429030">
              <a:off x="1206000" y="2892437"/>
              <a:ext cx="178310" cy="178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9" name="Groupe 8">
            <a:extLst>
              <a:ext uri="{FF2B5EF4-FFF2-40B4-BE49-F238E27FC236}">
                <a16:creationId xmlns:a16="http://schemas.microsoft.com/office/drawing/2014/main" id="{532D20EC-EBDC-1509-1D2A-2AB13DA51278}"/>
              </a:ext>
            </a:extLst>
          </p:cNvPr>
          <p:cNvGrpSpPr/>
          <p:nvPr/>
        </p:nvGrpSpPr>
        <p:grpSpPr>
          <a:xfrm>
            <a:off x="3872077" y="2005212"/>
            <a:ext cx="963909" cy="178310"/>
            <a:chOff x="10912985" y="2931849"/>
            <a:chExt cx="963909" cy="178310"/>
          </a:xfrm>
          <a:solidFill>
            <a:srgbClr val="00B050"/>
          </a:solidFill>
        </p:grpSpPr>
        <p:sp>
          <p:nvSpPr>
            <p:cNvPr id="10" name="Ellipse 9">
              <a:extLst>
                <a:ext uri="{FF2B5EF4-FFF2-40B4-BE49-F238E27FC236}">
                  <a16:creationId xmlns:a16="http://schemas.microsoft.com/office/drawing/2014/main" id="{B1E3DA7C-1E1D-2A56-BE19-7877643C9724}"/>
                </a:ext>
              </a:extLst>
            </p:cNvPr>
            <p:cNvSpPr/>
            <p:nvPr/>
          </p:nvSpPr>
          <p:spPr>
            <a:xfrm rot="13429030">
              <a:off x="10912985" y="2931849"/>
              <a:ext cx="178310" cy="1783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62F1963D-4F20-785B-691A-597F220AE168}"/>
                </a:ext>
              </a:extLst>
            </p:cNvPr>
            <p:cNvSpPr/>
            <p:nvPr/>
          </p:nvSpPr>
          <p:spPr>
            <a:xfrm rot="13429030">
              <a:off x="11171777" y="2931849"/>
              <a:ext cx="178310" cy="1783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8EDB0029-E1FD-C171-E695-838BC37CBB82}"/>
                </a:ext>
              </a:extLst>
            </p:cNvPr>
            <p:cNvSpPr/>
            <p:nvPr/>
          </p:nvSpPr>
          <p:spPr>
            <a:xfrm rot="13429030">
              <a:off x="11422540" y="2931849"/>
              <a:ext cx="178310" cy="1783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llipse 12">
              <a:extLst>
                <a:ext uri="{FF2B5EF4-FFF2-40B4-BE49-F238E27FC236}">
                  <a16:creationId xmlns:a16="http://schemas.microsoft.com/office/drawing/2014/main" id="{077ACD76-2EFF-3E16-6691-58C2E90FC0EC}"/>
                </a:ext>
              </a:extLst>
            </p:cNvPr>
            <p:cNvSpPr/>
            <p:nvPr/>
          </p:nvSpPr>
          <p:spPr>
            <a:xfrm rot="13429030">
              <a:off x="11698584" y="2931849"/>
              <a:ext cx="178310" cy="1783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4" name="Groupe 13">
            <a:extLst>
              <a:ext uri="{FF2B5EF4-FFF2-40B4-BE49-F238E27FC236}">
                <a16:creationId xmlns:a16="http://schemas.microsoft.com/office/drawing/2014/main" id="{05165EBF-658F-9F16-09D7-3039804A7D18}"/>
              </a:ext>
            </a:extLst>
          </p:cNvPr>
          <p:cNvGrpSpPr/>
          <p:nvPr/>
        </p:nvGrpSpPr>
        <p:grpSpPr>
          <a:xfrm>
            <a:off x="7551925" y="2005212"/>
            <a:ext cx="963909" cy="178310"/>
            <a:chOff x="10912985" y="2931849"/>
            <a:chExt cx="963909" cy="178310"/>
          </a:xfrm>
          <a:solidFill>
            <a:schemeClr val="accent5"/>
          </a:solidFill>
        </p:grpSpPr>
        <p:sp>
          <p:nvSpPr>
            <p:cNvPr id="15" name="Ellipse 14">
              <a:extLst>
                <a:ext uri="{FF2B5EF4-FFF2-40B4-BE49-F238E27FC236}">
                  <a16:creationId xmlns:a16="http://schemas.microsoft.com/office/drawing/2014/main" id="{E582B2A0-B6ED-18C0-8B8C-D9A1316BED39}"/>
                </a:ext>
              </a:extLst>
            </p:cNvPr>
            <p:cNvSpPr/>
            <p:nvPr/>
          </p:nvSpPr>
          <p:spPr>
            <a:xfrm rot="13429030">
              <a:off x="10912985" y="2931849"/>
              <a:ext cx="178310" cy="178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Ellipse 15">
              <a:extLst>
                <a:ext uri="{FF2B5EF4-FFF2-40B4-BE49-F238E27FC236}">
                  <a16:creationId xmlns:a16="http://schemas.microsoft.com/office/drawing/2014/main" id="{2A30A301-83EE-9732-87DD-97187D83F0F5}"/>
                </a:ext>
              </a:extLst>
            </p:cNvPr>
            <p:cNvSpPr/>
            <p:nvPr/>
          </p:nvSpPr>
          <p:spPr>
            <a:xfrm rot="13429030">
              <a:off x="11171777" y="2931849"/>
              <a:ext cx="178310" cy="178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Ellipse 16">
              <a:extLst>
                <a:ext uri="{FF2B5EF4-FFF2-40B4-BE49-F238E27FC236}">
                  <a16:creationId xmlns:a16="http://schemas.microsoft.com/office/drawing/2014/main" id="{A5DDBDBE-8857-5B27-EBAE-C7B3789FEC79}"/>
                </a:ext>
              </a:extLst>
            </p:cNvPr>
            <p:cNvSpPr/>
            <p:nvPr/>
          </p:nvSpPr>
          <p:spPr>
            <a:xfrm rot="13429030">
              <a:off x="11422540" y="2931849"/>
              <a:ext cx="178310" cy="178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Ellipse 17">
              <a:extLst>
                <a:ext uri="{FF2B5EF4-FFF2-40B4-BE49-F238E27FC236}">
                  <a16:creationId xmlns:a16="http://schemas.microsoft.com/office/drawing/2014/main" id="{B1A70BBA-D323-9192-F20B-7E32CF5F2C19}"/>
                </a:ext>
              </a:extLst>
            </p:cNvPr>
            <p:cNvSpPr/>
            <p:nvPr/>
          </p:nvSpPr>
          <p:spPr>
            <a:xfrm rot="13429030">
              <a:off x="11698584" y="2931849"/>
              <a:ext cx="178310" cy="1783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3" name="ZoneTexte 22">
            <a:extLst>
              <a:ext uri="{FF2B5EF4-FFF2-40B4-BE49-F238E27FC236}">
                <a16:creationId xmlns:a16="http://schemas.microsoft.com/office/drawing/2014/main" id="{C7222571-BDF0-E58D-C5A8-BBF9450B2EC1}"/>
              </a:ext>
            </a:extLst>
          </p:cNvPr>
          <p:cNvSpPr txBox="1"/>
          <p:nvPr/>
        </p:nvSpPr>
        <p:spPr>
          <a:xfrm>
            <a:off x="1260636" y="2338835"/>
            <a:ext cx="6889999" cy="1077218"/>
          </a:xfrm>
          <a:prstGeom prst="rect">
            <a:avLst/>
          </a:prstGeom>
          <a:noFill/>
        </p:spPr>
        <p:txBody>
          <a:bodyPr wrap="square" rtlCol="0">
            <a:spAutoFit/>
          </a:bodyPr>
          <a:lstStyle/>
          <a:p>
            <a:pPr algn="ctr"/>
            <a:r>
              <a:rPr lang="fr-FR" sz="3200" b="1" dirty="0">
                <a:effectLst>
                  <a:outerShdw blurRad="38100" dist="38100" dir="2700000" algn="tl">
                    <a:srgbClr val="000000">
                      <a:alpha val="43137"/>
                    </a:srgbClr>
                  </a:outerShdw>
                </a:effectLst>
                <a:latin typeface="Algerian" panose="04020705040A02060702" pitchFamily="82" charset="0"/>
              </a:rPr>
              <a:t>REINFORCEMENT LEARNING (BLACKJACK)</a:t>
            </a:r>
          </a:p>
        </p:txBody>
      </p:sp>
      <p:sp>
        <p:nvSpPr>
          <p:cNvPr id="24" name="ZoneTexte 23">
            <a:extLst>
              <a:ext uri="{FF2B5EF4-FFF2-40B4-BE49-F238E27FC236}">
                <a16:creationId xmlns:a16="http://schemas.microsoft.com/office/drawing/2014/main" id="{61B1EB44-3AE1-C24C-D696-DD4D542B6365}"/>
              </a:ext>
            </a:extLst>
          </p:cNvPr>
          <p:cNvSpPr txBox="1"/>
          <p:nvPr/>
        </p:nvSpPr>
        <p:spPr>
          <a:xfrm>
            <a:off x="527431" y="3497269"/>
            <a:ext cx="3307743" cy="1077218"/>
          </a:xfrm>
          <a:prstGeom prst="rect">
            <a:avLst/>
          </a:prstGeom>
          <a:noFill/>
        </p:spPr>
        <p:txBody>
          <a:bodyPr wrap="square" rtlCol="0">
            <a:spAutoFit/>
          </a:bodyPr>
          <a:lstStyle/>
          <a:p>
            <a:r>
              <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Présenté par:</a:t>
            </a:r>
          </a:p>
          <a:p>
            <a:r>
              <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KAROUZO </a:t>
            </a:r>
            <a:r>
              <a:rPr lang="fr-FR" sz="1600" b="1"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Essohanam</a:t>
            </a:r>
            <a:endPar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r>
              <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ADAM </a:t>
            </a:r>
            <a:r>
              <a:rPr lang="fr-FR" sz="1600" b="1"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Wadoud</a:t>
            </a:r>
            <a:endPar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r>
              <a:rPr lang="fr-FR" sz="1600" b="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ESSOU Didier</a:t>
            </a:r>
          </a:p>
        </p:txBody>
      </p:sp>
      <p:sp>
        <p:nvSpPr>
          <p:cNvPr id="25" name="ZoneTexte 24">
            <a:extLst>
              <a:ext uri="{FF2B5EF4-FFF2-40B4-BE49-F238E27FC236}">
                <a16:creationId xmlns:a16="http://schemas.microsoft.com/office/drawing/2014/main" id="{07551403-CFCB-B448-EF5E-AD82DD100F38}"/>
              </a:ext>
            </a:extLst>
          </p:cNvPr>
          <p:cNvSpPr txBox="1"/>
          <p:nvPr/>
        </p:nvSpPr>
        <p:spPr>
          <a:xfrm>
            <a:off x="4872889" y="3743490"/>
            <a:ext cx="3307743" cy="584775"/>
          </a:xfrm>
          <a:prstGeom prst="rect">
            <a:avLst/>
          </a:prstGeom>
          <a:noFill/>
        </p:spPr>
        <p:txBody>
          <a:bodyPr wrap="square" rtlCol="0">
            <a:spAutoFit/>
          </a:bodyPr>
          <a:lstStyle/>
          <a:p>
            <a:r>
              <a:rPr lang="fr-FR" sz="1600" b="1" dirty="0">
                <a:ln w="0"/>
                <a:solidFill>
                  <a:schemeClr val="tx1"/>
                </a:solidFill>
                <a:effectLst>
                  <a:outerShdw blurRad="38100" dist="19050" dir="2700000" algn="tl" rotWithShape="0">
                    <a:schemeClr val="dk1">
                      <a:alpha val="40000"/>
                    </a:schemeClr>
                  </a:outerShdw>
                </a:effectLst>
              </a:rPr>
              <a:t>Coach :</a:t>
            </a:r>
          </a:p>
          <a:p>
            <a:r>
              <a:rPr lang="fr-FR" sz="1600" b="1" dirty="0">
                <a:ln w="0"/>
                <a:solidFill>
                  <a:schemeClr val="tx1"/>
                </a:solidFill>
                <a:effectLst>
                  <a:outerShdw blurRad="38100" dist="19050" dir="2700000" algn="tl" rotWithShape="0">
                    <a:schemeClr val="dk1">
                      <a:alpha val="40000"/>
                    </a:schemeClr>
                  </a:outerShdw>
                </a:effectLst>
              </a:rPr>
              <a:t>FACIA </a:t>
            </a:r>
            <a:r>
              <a:rPr lang="fr-FR" sz="1600" b="1" dirty="0" err="1">
                <a:ln w="0"/>
                <a:solidFill>
                  <a:schemeClr val="tx1"/>
                </a:solidFill>
                <a:effectLst>
                  <a:outerShdw blurRad="38100" dist="19050" dir="2700000" algn="tl" rotWithShape="0">
                    <a:schemeClr val="dk1">
                      <a:alpha val="40000"/>
                    </a:schemeClr>
                  </a:outerShdw>
                </a:effectLst>
              </a:rPr>
              <a:t>Femi</a:t>
            </a:r>
            <a:endParaRPr lang="fr-FR" sz="1600" b="1" dirty="0">
              <a:ln w="0"/>
              <a:solidFill>
                <a:schemeClr val="tx1"/>
              </a:solidFill>
              <a:effectLst>
                <a:outerShdw blurRad="38100" dist="19050" dir="2700000" algn="tl" rotWithShape="0">
                  <a:schemeClr val="dk1">
                    <a:alpha val="40000"/>
                  </a:schemeClr>
                </a:outerShdw>
              </a:effectLst>
            </a:endParaRPr>
          </a:p>
        </p:txBody>
      </p:sp>
      <p:pic>
        <p:nvPicPr>
          <p:cNvPr id="2" name="Image 1">
            <a:extLst>
              <a:ext uri="{FF2B5EF4-FFF2-40B4-BE49-F238E27FC236}">
                <a16:creationId xmlns:a16="http://schemas.microsoft.com/office/drawing/2014/main" id="{EBB68B97-A888-5ECC-35A9-47622EE02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072" y="264969"/>
            <a:ext cx="2247900" cy="937260"/>
          </a:xfrm>
          <a:prstGeom prst="rect">
            <a:avLst/>
          </a:prstGeom>
          <a:noFill/>
          <a:ln>
            <a:noFill/>
          </a:ln>
        </p:spPr>
      </p:pic>
      <p:pic>
        <p:nvPicPr>
          <p:cNvPr id="3" name="Image 2">
            <a:extLst>
              <a:ext uri="{FF2B5EF4-FFF2-40B4-BE49-F238E27FC236}">
                <a16:creationId xmlns:a16="http://schemas.microsoft.com/office/drawing/2014/main" id="{1F2F9996-3B3B-1711-D491-CF6AF1483E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706" y="163335"/>
            <a:ext cx="1927860" cy="974725"/>
          </a:xfrm>
          <a:prstGeom prst="rect">
            <a:avLst/>
          </a:prstGeom>
          <a:noFill/>
          <a:ln>
            <a:noFill/>
          </a:ln>
        </p:spPr>
      </p:pic>
      <p:sp>
        <p:nvSpPr>
          <p:cNvPr id="22" name="Zone de texte 38">
            <a:extLst>
              <a:ext uri="{FF2B5EF4-FFF2-40B4-BE49-F238E27FC236}">
                <a16:creationId xmlns:a16="http://schemas.microsoft.com/office/drawing/2014/main" id="{E5377F17-6E01-1048-8001-1DDD68D4E93F}"/>
              </a:ext>
            </a:extLst>
          </p:cNvPr>
          <p:cNvSpPr txBox="1"/>
          <p:nvPr/>
        </p:nvSpPr>
        <p:spPr>
          <a:xfrm>
            <a:off x="2778819" y="569013"/>
            <a:ext cx="3131820" cy="10287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2400" dirty="0">
                <a:ln>
                  <a:noFill/>
                </a:ln>
                <a:solidFill>
                  <a:srgbClr val="000000"/>
                </a:solidFill>
                <a:effectLst>
                  <a:outerShdw blurRad="38100" dist="19050" dir="2700000" algn="tl">
                    <a:schemeClr val="dk1">
                      <a:alpha val="40000"/>
                    </a:schemeClr>
                  </a:outerShdw>
                </a:effectLst>
                <a:latin typeface="Gill Sans MT" panose="020B0502020104020203" pitchFamily="34" charset="0"/>
                <a:ea typeface="Calibri" panose="020F0502020204030204" pitchFamily="34" charset="0"/>
                <a:cs typeface="Times New Roman" panose="02020603050405020304" pitchFamily="18" charset="0"/>
              </a:rPr>
              <a:t>MTN BENIN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FR" sz="2400" dirty="0">
                <a:ln>
                  <a:noFill/>
                </a:ln>
                <a:solidFill>
                  <a:srgbClr val="000000"/>
                </a:solidFill>
                <a:effectLst>
                  <a:outerShdw blurRad="38100" dist="19050" dir="2700000" algn="tl">
                    <a:schemeClr val="dk1">
                      <a:alpha val="40000"/>
                    </a:schemeClr>
                  </a:outerShdw>
                </a:effectLst>
                <a:latin typeface="Gill Sans MT" panose="020B0502020104020203" pitchFamily="34" charset="0"/>
                <a:ea typeface="Calibri" panose="020F0502020204030204" pitchFamily="34" charset="0"/>
                <a:cs typeface="Times New Roman" panose="02020603050405020304" pitchFamily="18" charset="0"/>
              </a:rPr>
              <a:t>PROGRAMME TITA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70846" y="220938"/>
            <a:ext cx="5566628" cy="4632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Architecture du jeu</a:t>
            </a:r>
            <a:endParaRPr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p:cNvCxnSpPr>
          <p:nvPr/>
        </p:nvCxnSpPr>
        <p:spPr>
          <a:xfrm rot="10800000">
            <a:off x="7601250" y="1859869"/>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1">
            <a:extLst>
              <a:ext uri="{FF2B5EF4-FFF2-40B4-BE49-F238E27FC236}">
                <a16:creationId xmlns:a16="http://schemas.microsoft.com/office/drawing/2014/main" id="{04D3F8AF-1FEC-2AE5-92A2-1DF9370B131A}"/>
              </a:ext>
            </a:extLst>
          </p:cNvPr>
          <p:cNvSpPr>
            <a:spLocks noChangeArrowheads="1"/>
          </p:cNvSpPr>
          <p:nvPr/>
        </p:nvSpPr>
        <p:spPr bwMode="auto">
          <a:xfrm>
            <a:off x="1347415" y="4080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31C2A013-5C20-D0E5-8BB4-82D56E8D401D}"/>
              </a:ext>
            </a:extLst>
          </p:cNvPr>
          <p:cNvSpPr txBox="1"/>
          <p:nvPr/>
        </p:nvSpPr>
        <p:spPr>
          <a:xfrm>
            <a:off x="278409" y="1063250"/>
            <a:ext cx="5335799" cy="646331"/>
          </a:xfrm>
          <a:prstGeom prst="rect">
            <a:avLst/>
          </a:prstGeom>
          <a:noFill/>
        </p:spPr>
        <p:txBody>
          <a:bodyPr wrap="square">
            <a:spAutoFit/>
          </a:bodyPr>
          <a:lstStyle/>
          <a:p>
            <a:r>
              <a:rPr lang="fr-FR" sz="1800" dirty="0">
                <a:latin typeface="LMRoman10-Regular" panose="00000500000000000000" pitchFamily="50" charset="0"/>
              </a:rPr>
              <a:t>Gymnasium/</a:t>
            </a:r>
            <a:r>
              <a:rPr lang="fr-FR" sz="1800" dirty="0" err="1">
                <a:latin typeface="LMRoman10-Regular" panose="00000500000000000000" pitchFamily="50" charset="0"/>
              </a:rPr>
              <a:t>atari</a:t>
            </a:r>
            <a:r>
              <a:rPr lang="fr-FR" sz="1800" dirty="0">
                <a:latin typeface="LMRoman10-Regular" panose="00000500000000000000" pitchFamily="50" charset="0"/>
              </a:rPr>
              <a:t>/blackjack version 1 Se rendre sur le site officiel de gymnasium pour l'avoir</a:t>
            </a:r>
            <a:endParaRPr lang="fr-FR" sz="1800" dirty="0"/>
          </a:p>
        </p:txBody>
      </p:sp>
      <p:grpSp>
        <p:nvGrpSpPr>
          <p:cNvPr id="10" name="Groupe 9">
            <a:extLst>
              <a:ext uri="{FF2B5EF4-FFF2-40B4-BE49-F238E27FC236}">
                <a16:creationId xmlns:a16="http://schemas.microsoft.com/office/drawing/2014/main" id="{E2AB645E-A43A-2319-A3F4-C8FD71C58FAD}"/>
              </a:ext>
            </a:extLst>
          </p:cNvPr>
          <p:cNvGrpSpPr/>
          <p:nvPr/>
        </p:nvGrpSpPr>
        <p:grpSpPr>
          <a:xfrm>
            <a:off x="5744750" y="933469"/>
            <a:ext cx="1875600" cy="1852800"/>
            <a:chOff x="5725650" y="909615"/>
            <a:chExt cx="1875600" cy="1852800"/>
          </a:xfrm>
        </p:grpSpPr>
        <p:grpSp>
          <p:nvGrpSpPr>
            <p:cNvPr id="11" name="Groupe 10">
              <a:extLst>
                <a:ext uri="{FF2B5EF4-FFF2-40B4-BE49-F238E27FC236}">
                  <a16:creationId xmlns:a16="http://schemas.microsoft.com/office/drawing/2014/main" id="{5CB0CEB7-362B-4FD1-B7B3-4DA4B6972DB9}"/>
                </a:ext>
              </a:extLst>
            </p:cNvPr>
            <p:cNvGrpSpPr/>
            <p:nvPr/>
          </p:nvGrpSpPr>
          <p:grpSpPr>
            <a:xfrm>
              <a:off x="5725650" y="909615"/>
              <a:ext cx="1875600" cy="1852800"/>
              <a:chOff x="5725650" y="909615"/>
              <a:chExt cx="1875600" cy="1852800"/>
            </a:xfrm>
          </p:grpSpPr>
          <p:sp>
            <p:nvSpPr>
              <p:cNvPr id="15" name="Google Shape;117;p18">
                <a:extLst>
                  <a:ext uri="{FF2B5EF4-FFF2-40B4-BE49-F238E27FC236}">
                    <a16:creationId xmlns:a16="http://schemas.microsoft.com/office/drawing/2014/main" id="{2151DAD7-0D5C-92C8-6DC6-9B4341630EA1}"/>
                  </a:ext>
                </a:extLst>
              </p:cNvPr>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3;p18">
                <a:extLst>
                  <a:ext uri="{FF2B5EF4-FFF2-40B4-BE49-F238E27FC236}">
                    <a16:creationId xmlns:a16="http://schemas.microsoft.com/office/drawing/2014/main" id="{B522E746-0CD5-C56A-25C9-7AA4D1506405}"/>
                  </a:ext>
                </a:extLst>
              </p:cNvPr>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4;p18">
              <a:extLst>
                <a:ext uri="{FF2B5EF4-FFF2-40B4-BE49-F238E27FC236}">
                  <a16:creationId xmlns:a16="http://schemas.microsoft.com/office/drawing/2014/main" id="{33D87CD3-F9A8-0CCD-DFDA-11C602D4BDD7}"/>
                </a:ext>
              </a:extLst>
            </p:cNvPr>
            <p:cNvGrpSpPr/>
            <p:nvPr/>
          </p:nvGrpSpPr>
          <p:grpSpPr>
            <a:xfrm>
              <a:off x="6258480" y="1315174"/>
              <a:ext cx="878284" cy="816182"/>
              <a:chOff x="5972700" y="2330200"/>
              <a:chExt cx="411625" cy="387275"/>
            </a:xfrm>
          </p:grpSpPr>
          <p:sp>
            <p:nvSpPr>
              <p:cNvPr id="13" name="Google Shape;125;p18">
                <a:extLst>
                  <a:ext uri="{FF2B5EF4-FFF2-40B4-BE49-F238E27FC236}">
                    <a16:creationId xmlns:a16="http://schemas.microsoft.com/office/drawing/2014/main" id="{568C6230-1402-DE13-A1EF-11EF5ADFF12C}"/>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4" name="Google Shape;126;p18">
                <a:extLst>
                  <a:ext uri="{FF2B5EF4-FFF2-40B4-BE49-F238E27FC236}">
                    <a16:creationId xmlns:a16="http://schemas.microsoft.com/office/drawing/2014/main" id="{945D9A3B-7452-EBE3-406A-0EBB7FA88487}"/>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pic>
        <p:nvPicPr>
          <p:cNvPr id="4" name="Image 3">
            <a:extLst>
              <a:ext uri="{FF2B5EF4-FFF2-40B4-BE49-F238E27FC236}">
                <a16:creationId xmlns:a16="http://schemas.microsoft.com/office/drawing/2014/main" id="{56C1ED7A-88BB-5E82-9681-C04D72423D65}"/>
              </a:ext>
            </a:extLst>
          </p:cNvPr>
          <p:cNvPicPr>
            <a:picLocks noChangeAspect="1"/>
          </p:cNvPicPr>
          <p:nvPr/>
        </p:nvPicPr>
        <p:blipFill>
          <a:blip r:embed="rId3"/>
          <a:stretch>
            <a:fillRect/>
          </a:stretch>
        </p:blipFill>
        <p:spPr>
          <a:xfrm>
            <a:off x="1673292" y="2571750"/>
            <a:ext cx="4341773" cy="2522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67891" y="1963972"/>
            <a:ext cx="6858359" cy="75184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b" anchorCtr="0">
            <a:noAutofit/>
          </a:bodyPr>
          <a:lstStyle/>
          <a:p>
            <a:pPr marL="0" lvl="0" indent="0" algn="l" rtl="0">
              <a:spcBef>
                <a:spcPts val="0"/>
              </a:spcBef>
              <a:spcAft>
                <a:spcPts val="0"/>
              </a:spcAft>
              <a:buNone/>
            </a:pPr>
            <a:endParaRPr lang="fr-FR" dirty="0">
              <a:solidFill>
                <a:schemeClr val="accent4"/>
              </a:solidFill>
            </a:endParaRPr>
          </a:p>
          <a:p>
            <a:pPr marL="0" lvl="0" indent="0" algn="ctr" rtl="0">
              <a:spcBef>
                <a:spcPts val="0"/>
              </a:spcBef>
              <a:spcAft>
                <a:spcPts val="0"/>
              </a:spcAft>
              <a:buNone/>
            </a:pPr>
            <a:r>
              <a:rPr lang="fr-FR" sz="3200" dirty="0"/>
              <a:t>REGLES DU JEU</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122887" y="309310"/>
            <a:ext cx="5566628" cy="4632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Règles du jeu</a:t>
            </a:r>
            <a:endParaRPr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p:cNvCxnSpPr>
          <p:nvPr/>
        </p:nvCxnSpPr>
        <p:spPr>
          <a:xfrm rot="10800000">
            <a:off x="7601250" y="1859869"/>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1">
            <a:extLst>
              <a:ext uri="{FF2B5EF4-FFF2-40B4-BE49-F238E27FC236}">
                <a16:creationId xmlns:a16="http://schemas.microsoft.com/office/drawing/2014/main" id="{04D3F8AF-1FEC-2AE5-92A2-1DF9370B131A}"/>
              </a:ext>
            </a:extLst>
          </p:cNvPr>
          <p:cNvSpPr>
            <a:spLocks noChangeArrowheads="1"/>
          </p:cNvSpPr>
          <p:nvPr/>
        </p:nvSpPr>
        <p:spPr bwMode="auto">
          <a:xfrm>
            <a:off x="1347415" y="40802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84D2B104-6270-D966-43C9-1DED3A620A49}"/>
              </a:ext>
            </a:extLst>
          </p:cNvPr>
          <p:cNvSpPr txBox="1"/>
          <p:nvPr/>
        </p:nvSpPr>
        <p:spPr>
          <a:xfrm>
            <a:off x="46739" y="911160"/>
            <a:ext cx="4583926" cy="738664"/>
          </a:xfrm>
          <a:prstGeom prst="rect">
            <a:avLst/>
          </a:prstGeom>
          <a:noFill/>
        </p:spPr>
        <p:txBody>
          <a:bodyPr wrap="square">
            <a:spAutoFit/>
          </a:bodyPr>
          <a:lstStyle/>
          <a:p>
            <a:r>
              <a:rPr lang="fr-FR" dirty="0"/>
              <a:t>Le jeu se joue avec un ou plusieurs jeux de cartes standard.</a:t>
            </a:r>
          </a:p>
          <a:p>
            <a:endParaRPr lang="fr-FR" dirty="0"/>
          </a:p>
        </p:txBody>
      </p:sp>
      <p:sp>
        <p:nvSpPr>
          <p:cNvPr id="7" name="ZoneTexte 6">
            <a:extLst>
              <a:ext uri="{FF2B5EF4-FFF2-40B4-BE49-F238E27FC236}">
                <a16:creationId xmlns:a16="http://schemas.microsoft.com/office/drawing/2014/main" id="{77C27456-FF17-CD4F-1207-C18AF681CE7A}"/>
              </a:ext>
            </a:extLst>
          </p:cNvPr>
          <p:cNvSpPr txBox="1"/>
          <p:nvPr/>
        </p:nvSpPr>
        <p:spPr>
          <a:xfrm>
            <a:off x="-11926" y="3289996"/>
            <a:ext cx="4583926" cy="523220"/>
          </a:xfrm>
          <a:prstGeom prst="rect">
            <a:avLst/>
          </a:prstGeom>
          <a:noFill/>
        </p:spPr>
        <p:txBody>
          <a:bodyPr wrap="square">
            <a:spAutoFit/>
          </a:bodyPr>
          <a:lstStyle/>
          <a:p>
            <a:r>
              <a:rPr lang="fr-FR" dirty="0"/>
              <a:t>Chaque joueur reçoit deux cartes et le croupier reçoit également deux cartes, dont une face cachée.</a:t>
            </a:r>
          </a:p>
        </p:txBody>
      </p:sp>
      <p:pic>
        <p:nvPicPr>
          <p:cNvPr id="1026" name="Picture 2" descr="SOCIÉTÉ. Cœur, pique, trèfle et carreau : ce que symbolisent les cartes à  jouer">
            <a:extLst>
              <a:ext uri="{FF2B5EF4-FFF2-40B4-BE49-F238E27FC236}">
                <a16:creationId xmlns:a16="http://schemas.microsoft.com/office/drawing/2014/main" id="{E5183417-F170-F1FE-635C-9ECBA482D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560" y="1229289"/>
            <a:ext cx="3291465" cy="18656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SINO DE BEAULIEU - Roulette Anglaise, Black Jack, Stud Poker, HOLD'EM  POKER, TEXAS HOLD'EM POKER, Omaha, Tournois de Poker">
            <a:extLst>
              <a:ext uri="{FF2B5EF4-FFF2-40B4-BE49-F238E27FC236}">
                <a16:creationId xmlns:a16="http://schemas.microsoft.com/office/drawing/2014/main" id="{8C9865B3-49F0-EEC9-9ED9-F350AC65A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1025" y="3185531"/>
            <a:ext cx="3139794" cy="188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ZoneTexte 2">
            <a:extLst>
              <a:ext uri="{FF2B5EF4-FFF2-40B4-BE49-F238E27FC236}">
                <a16:creationId xmlns:a16="http://schemas.microsoft.com/office/drawing/2014/main" id="{ED40683C-232A-1559-2BCD-4E1EBC0FB27E}"/>
              </a:ext>
            </a:extLst>
          </p:cNvPr>
          <p:cNvSpPr txBox="1"/>
          <p:nvPr/>
        </p:nvSpPr>
        <p:spPr>
          <a:xfrm>
            <a:off x="24942" y="931020"/>
            <a:ext cx="4611756" cy="1754326"/>
          </a:xfrm>
          <a:prstGeom prst="rect">
            <a:avLst/>
          </a:prstGeom>
          <a:noFill/>
        </p:spPr>
        <p:txBody>
          <a:bodyPr wrap="square">
            <a:spAutoFit/>
          </a:bodyPr>
          <a:lstStyle/>
          <a:p>
            <a:r>
              <a:rPr lang="fr-FR" sz="1800" dirty="0"/>
              <a:t>La valeur de chaque carte est déterminée par son rang. Les as peuvent valoir 1 ou 11, les cartes de face (rois, dames et valets) valent 10, et toutes les autres cartes valent leur valeur de face.</a:t>
            </a:r>
          </a:p>
          <a:p>
            <a:endParaRPr lang="fr-FR" sz="1800" dirty="0"/>
          </a:p>
        </p:txBody>
      </p:sp>
      <p:sp>
        <p:nvSpPr>
          <p:cNvPr id="26" name="ZoneTexte 25">
            <a:extLst>
              <a:ext uri="{FF2B5EF4-FFF2-40B4-BE49-F238E27FC236}">
                <a16:creationId xmlns:a16="http://schemas.microsoft.com/office/drawing/2014/main" id="{6CF2A8DD-8BB7-2FAD-AB68-490F27E0ED0C}"/>
              </a:ext>
            </a:extLst>
          </p:cNvPr>
          <p:cNvSpPr txBox="1"/>
          <p:nvPr/>
        </p:nvSpPr>
        <p:spPr>
          <a:xfrm>
            <a:off x="190916" y="3655036"/>
            <a:ext cx="4611756" cy="1200329"/>
          </a:xfrm>
          <a:prstGeom prst="rect">
            <a:avLst/>
          </a:prstGeom>
          <a:noFill/>
        </p:spPr>
        <p:txBody>
          <a:bodyPr wrap="square">
            <a:spAutoFit/>
          </a:bodyPr>
          <a:lstStyle/>
          <a:p>
            <a:r>
              <a:rPr lang="fr-FR" sz="1800" dirty="0"/>
              <a:t>Les joueurs ont la possibilité de "toucher" et de prendre des cartes supplémentaires pour améliorer leur main, ou de "rester" et de conserver leur main actuelle.</a:t>
            </a:r>
          </a:p>
        </p:txBody>
      </p:sp>
      <p:pic>
        <p:nvPicPr>
          <p:cNvPr id="2050" name="Picture 2" descr="Tangente Mag">
            <a:extLst>
              <a:ext uri="{FF2B5EF4-FFF2-40B4-BE49-F238E27FC236}">
                <a16:creationId xmlns:a16="http://schemas.microsoft.com/office/drawing/2014/main" id="{EEF8C35F-2D24-02A2-4433-5939B91C5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302" y="939446"/>
            <a:ext cx="4611756" cy="2657061"/>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118;p18">
            <a:extLst>
              <a:ext uri="{FF2B5EF4-FFF2-40B4-BE49-F238E27FC236}">
                <a16:creationId xmlns:a16="http://schemas.microsoft.com/office/drawing/2014/main" id="{BE3B1E3B-350B-DBA7-009A-DAF6DFE19504}"/>
              </a:ext>
            </a:extLst>
          </p:cNvPr>
          <p:cNvSpPr txBox="1">
            <a:spLocks/>
          </p:cNvSpPr>
          <p:nvPr/>
        </p:nvSpPr>
        <p:spPr>
          <a:xfrm>
            <a:off x="122887" y="309310"/>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Règles du jeu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4" name="ZoneTexte 3">
            <a:extLst>
              <a:ext uri="{FF2B5EF4-FFF2-40B4-BE49-F238E27FC236}">
                <a16:creationId xmlns:a16="http://schemas.microsoft.com/office/drawing/2014/main" id="{AF626A87-4047-FC72-D9AC-0D7138520322}"/>
              </a:ext>
            </a:extLst>
          </p:cNvPr>
          <p:cNvSpPr txBox="1"/>
          <p:nvPr/>
        </p:nvSpPr>
        <p:spPr>
          <a:xfrm>
            <a:off x="226612" y="997913"/>
            <a:ext cx="8670898" cy="1384995"/>
          </a:xfrm>
          <a:prstGeom prst="rect">
            <a:avLst/>
          </a:prstGeom>
          <a:noFill/>
        </p:spPr>
        <p:txBody>
          <a:bodyPr wrap="square">
            <a:spAutoFit/>
          </a:bodyPr>
          <a:lstStyle/>
          <a:p>
            <a:r>
              <a:rPr lang="fr-FR" sz="2800" dirty="0"/>
              <a:t>Le croupier doit tirer jusqu'à ce que sa main ait une valeur de 17 ou plus.</a:t>
            </a:r>
          </a:p>
          <a:p>
            <a:endParaRPr lang="fr-FR" sz="2800" dirty="0"/>
          </a:p>
        </p:txBody>
      </p:sp>
      <p:sp>
        <p:nvSpPr>
          <p:cNvPr id="15" name="ZoneTexte 14">
            <a:extLst>
              <a:ext uri="{FF2B5EF4-FFF2-40B4-BE49-F238E27FC236}">
                <a16:creationId xmlns:a16="http://schemas.microsoft.com/office/drawing/2014/main" id="{BF2FD83B-9491-596C-9984-AABE1084F28A}"/>
              </a:ext>
            </a:extLst>
          </p:cNvPr>
          <p:cNvSpPr txBox="1"/>
          <p:nvPr/>
        </p:nvSpPr>
        <p:spPr>
          <a:xfrm>
            <a:off x="226612" y="3372018"/>
            <a:ext cx="7653130" cy="461665"/>
          </a:xfrm>
          <a:prstGeom prst="rect">
            <a:avLst/>
          </a:prstGeom>
          <a:noFill/>
        </p:spPr>
        <p:txBody>
          <a:bodyPr wrap="square">
            <a:spAutoFit/>
          </a:bodyPr>
          <a:lstStyle/>
          <a:p>
            <a:r>
              <a:rPr lang="fr-FR" sz="2400" dirty="0"/>
              <a:t>Si la main d'un joueur dépasse 21, il perd la partie.</a:t>
            </a:r>
          </a:p>
        </p:txBody>
      </p:sp>
      <p:sp>
        <p:nvSpPr>
          <p:cNvPr id="16" name="Google Shape;118;p18">
            <a:extLst>
              <a:ext uri="{FF2B5EF4-FFF2-40B4-BE49-F238E27FC236}">
                <a16:creationId xmlns:a16="http://schemas.microsoft.com/office/drawing/2014/main" id="{162FF266-79CA-DF12-CA75-C434EF0149A8}"/>
              </a:ext>
            </a:extLst>
          </p:cNvPr>
          <p:cNvSpPr txBox="1">
            <a:spLocks/>
          </p:cNvSpPr>
          <p:nvPr/>
        </p:nvSpPr>
        <p:spPr>
          <a:xfrm>
            <a:off x="114935" y="150284"/>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Règles du jeu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118;p18">
            <a:extLst>
              <a:ext uri="{FF2B5EF4-FFF2-40B4-BE49-F238E27FC236}">
                <a16:creationId xmlns:a16="http://schemas.microsoft.com/office/drawing/2014/main" id="{0A0DAB3E-41C3-083E-11B0-7CC59A32165C}"/>
              </a:ext>
            </a:extLst>
          </p:cNvPr>
          <p:cNvSpPr txBox="1">
            <a:spLocks/>
          </p:cNvSpPr>
          <p:nvPr/>
        </p:nvSpPr>
        <p:spPr>
          <a:xfrm>
            <a:off x="146741" y="285457"/>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Règles du jeu</a:t>
            </a:r>
          </a:p>
        </p:txBody>
      </p:sp>
      <p:sp>
        <p:nvSpPr>
          <p:cNvPr id="7" name="ZoneTexte 6">
            <a:extLst>
              <a:ext uri="{FF2B5EF4-FFF2-40B4-BE49-F238E27FC236}">
                <a16:creationId xmlns:a16="http://schemas.microsoft.com/office/drawing/2014/main" id="{2B330991-A9B3-F342-C436-AA0A5C35A6A4}"/>
              </a:ext>
            </a:extLst>
          </p:cNvPr>
          <p:cNvSpPr txBox="1"/>
          <p:nvPr/>
        </p:nvSpPr>
        <p:spPr>
          <a:xfrm>
            <a:off x="532737" y="1366229"/>
            <a:ext cx="7458324" cy="707886"/>
          </a:xfrm>
          <a:prstGeom prst="rect">
            <a:avLst/>
          </a:prstGeom>
          <a:noFill/>
        </p:spPr>
        <p:txBody>
          <a:bodyPr wrap="square">
            <a:spAutoFit/>
          </a:bodyPr>
          <a:lstStyle/>
          <a:p>
            <a:r>
              <a:rPr lang="fr-FR" sz="2000" dirty="0"/>
              <a:t>Si la main du croupier dépasse 21, le joueur gagne la partie.</a:t>
            </a:r>
          </a:p>
          <a:p>
            <a:endParaRPr lang="fr-FR" sz="2000" dirty="0"/>
          </a:p>
        </p:txBody>
      </p:sp>
      <p:sp>
        <p:nvSpPr>
          <p:cNvPr id="9" name="ZoneTexte 8">
            <a:extLst>
              <a:ext uri="{FF2B5EF4-FFF2-40B4-BE49-F238E27FC236}">
                <a16:creationId xmlns:a16="http://schemas.microsoft.com/office/drawing/2014/main" id="{F9C69F74-B3B6-1239-F5E2-09E805F37768}"/>
              </a:ext>
            </a:extLst>
          </p:cNvPr>
          <p:cNvSpPr txBox="1"/>
          <p:nvPr/>
        </p:nvSpPr>
        <p:spPr>
          <a:xfrm>
            <a:off x="532737" y="2984759"/>
            <a:ext cx="7744570" cy="1015663"/>
          </a:xfrm>
          <a:prstGeom prst="rect">
            <a:avLst/>
          </a:prstGeom>
          <a:noFill/>
        </p:spPr>
        <p:txBody>
          <a:bodyPr wrap="square">
            <a:spAutoFit/>
          </a:bodyPr>
          <a:lstStyle/>
          <a:p>
            <a:r>
              <a:rPr lang="fr-FR" sz="2000" dirty="0"/>
              <a:t>Si ni le joueur ni le croupier n'ont perdu, la main dont la valeur totale est la plus élevée et qui est inférieure ou égale à 21 remporte la partie.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12231" y="1852654"/>
            <a:ext cx="6858359" cy="11176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b" anchorCtr="0">
            <a:noAutofit/>
          </a:bodyPr>
          <a:lstStyle/>
          <a:p>
            <a:pPr marL="0" lvl="0" indent="0" algn="l" rtl="0">
              <a:spcBef>
                <a:spcPts val="0"/>
              </a:spcBef>
              <a:spcAft>
                <a:spcPts val="0"/>
              </a:spcAft>
              <a:buNone/>
            </a:pPr>
            <a:endParaRPr lang="fr-FR" dirty="0">
              <a:solidFill>
                <a:schemeClr val="accent4"/>
              </a:solidFill>
            </a:endParaRPr>
          </a:p>
          <a:p>
            <a:pPr marL="0" lvl="0" indent="0" algn="ctr" rtl="0">
              <a:spcBef>
                <a:spcPts val="0"/>
              </a:spcBef>
              <a:spcAft>
                <a:spcPts val="0"/>
              </a:spcAft>
              <a:buNone/>
            </a:pPr>
            <a:r>
              <a:rPr lang="fr-FR" sz="3200" dirty="0"/>
              <a:t>Les actions possibles dans l'environnement</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66421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118;p18">
            <a:extLst>
              <a:ext uri="{FF2B5EF4-FFF2-40B4-BE49-F238E27FC236}">
                <a16:creationId xmlns:a16="http://schemas.microsoft.com/office/drawing/2014/main" id="{0A0DAB3E-41C3-083E-11B0-7CC59A32165C}"/>
              </a:ext>
            </a:extLst>
          </p:cNvPr>
          <p:cNvSpPr txBox="1">
            <a:spLocks/>
          </p:cNvSpPr>
          <p:nvPr/>
        </p:nvSpPr>
        <p:spPr>
          <a:xfrm>
            <a:off x="99033" y="293409"/>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Action sur l’environnement</a:t>
            </a:r>
          </a:p>
        </p:txBody>
      </p:sp>
      <p:sp>
        <p:nvSpPr>
          <p:cNvPr id="3" name="ZoneTexte 2">
            <a:extLst>
              <a:ext uri="{FF2B5EF4-FFF2-40B4-BE49-F238E27FC236}">
                <a16:creationId xmlns:a16="http://schemas.microsoft.com/office/drawing/2014/main" id="{9FA9E18C-2864-0731-E645-BFA158AD8B67}"/>
              </a:ext>
            </a:extLst>
          </p:cNvPr>
          <p:cNvSpPr txBox="1"/>
          <p:nvPr/>
        </p:nvSpPr>
        <p:spPr>
          <a:xfrm>
            <a:off x="322027" y="1052299"/>
            <a:ext cx="7343030" cy="1015663"/>
          </a:xfrm>
          <a:prstGeom prst="rect">
            <a:avLst/>
          </a:prstGeom>
          <a:noFill/>
        </p:spPr>
        <p:txBody>
          <a:bodyPr wrap="square">
            <a:spAutoFit/>
          </a:bodyPr>
          <a:lstStyle/>
          <a:p>
            <a:r>
              <a:rPr lang="fr-FR" sz="2400" b="1" dirty="0"/>
              <a:t>Espace d'action</a:t>
            </a:r>
          </a:p>
          <a:p>
            <a:r>
              <a:rPr lang="fr-FR" sz="1800" dirty="0"/>
              <a:t>La forme d'action est (1,) dans l'intervalle {0, 1} indiquant s'il faut </a:t>
            </a:r>
            <a:r>
              <a:rPr lang="fr-FR" sz="1800" b="1" dirty="0"/>
              <a:t>rester</a:t>
            </a:r>
            <a:r>
              <a:rPr lang="fr-FR" sz="1800" dirty="0"/>
              <a:t> ou </a:t>
            </a:r>
            <a:r>
              <a:rPr lang="fr-FR" sz="1800" b="1" dirty="0"/>
              <a:t>toucher.</a:t>
            </a:r>
          </a:p>
        </p:txBody>
      </p:sp>
      <p:sp>
        <p:nvSpPr>
          <p:cNvPr id="6" name="ZoneTexte 5">
            <a:extLst>
              <a:ext uri="{FF2B5EF4-FFF2-40B4-BE49-F238E27FC236}">
                <a16:creationId xmlns:a16="http://schemas.microsoft.com/office/drawing/2014/main" id="{681E884B-F384-3FEC-BDF6-DFFC0036E471}"/>
              </a:ext>
            </a:extLst>
          </p:cNvPr>
          <p:cNvSpPr txBox="1"/>
          <p:nvPr/>
        </p:nvSpPr>
        <p:spPr>
          <a:xfrm>
            <a:off x="493695" y="3075538"/>
            <a:ext cx="5171966" cy="707886"/>
          </a:xfrm>
          <a:prstGeom prst="rect">
            <a:avLst/>
          </a:prstGeom>
          <a:noFill/>
        </p:spPr>
        <p:txBody>
          <a:bodyPr wrap="square">
            <a:spAutoFit/>
          </a:bodyPr>
          <a:lstStyle/>
          <a:p>
            <a:r>
              <a:rPr lang="fr-FR" sz="2000" dirty="0"/>
              <a:t>0 : rester</a:t>
            </a:r>
          </a:p>
          <a:p>
            <a:r>
              <a:rPr lang="fr-FR" sz="2000" dirty="0"/>
              <a:t>1 : prend (toucher)</a:t>
            </a:r>
          </a:p>
        </p:txBody>
      </p:sp>
    </p:spTree>
    <p:extLst>
      <p:ext uri="{BB962C8B-B14F-4D97-AF65-F5344CB8AC3E}">
        <p14:creationId xmlns:p14="http://schemas.microsoft.com/office/powerpoint/2010/main" val="410449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4" name="ZoneTexte 3">
            <a:extLst>
              <a:ext uri="{FF2B5EF4-FFF2-40B4-BE49-F238E27FC236}">
                <a16:creationId xmlns:a16="http://schemas.microsoft.com/office/drawing/2014/main" id="{D030FE8D-A195-4094-63A8-03503C258186}"/>
              </a:ext>
            </a:extLst>
          </p:cNvPr>
          <p:cNvSpPr txBox="1"/>
          <p:nvPr/>
        </p:nvSpPr>
        <p:spPr>
          <a:xfrm>
            <a:off x="437175" y="2499479"/>
            <a:ext cx="7967209" cy="1015663"/>
          </a:xfrm>
          <a:prstGeom prst="rect">
            <a:avLst/>
          </a:prstGeom>
          <a:noFill/>
        </p:spPr>
        <p:txBody>
          <a:bodyPr wrap="square">
            <a:spAutoFit/>
          </a:bodyPr>
          <a:lstStyle/>
          <a:p>
            <a:r>
              <a:rPr lang="fr-FR" sz="2000" dirty="0"/>
              <a:t>L'observation consiste en un triplet contenant : la somme actuelle du joueur, la valeur de la seule carte visible du croupier (1-10 où 1 est l'as), et si le joueur détient un as utilisable (0 ou 1).</a:t>
            </a:r>
          </a:p>
        </p:txBody>
      </p:sp>
      <p:sp>
        <p:nvSpPr>
          <p:cNvPr id="9" name="Google Shape;118;p18">
            <a:extLst>
              <a:ext uri="{FF2B5EF4-FFF2-40B4-BE49-F238E27FC236}">
                <a16:creationId xmlns:a16="http://schemas.microsoft.com/office/drawing/2014/main" id="{9BB68314-718B-EADF-058C-C0005468888F}"/>
              </a:ext>
            </a:extLst>
          </p:cNvPr>
          <p:cNvSpPr txBox="1">
            <a:spLocks/>
          </p:cNvSpPr>
          <p:nvPr/>
        </p:nvSpPr>
        <p:spPr>
          <a:xfrm>
            <a:off x="99033" y="293409"/>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Action sur l’environnement</a:t>
            </a:r>
          </a:p>
        </p:txBody>
      </p:sp>
      <p:sp>
        <p:nvSpPr>
          <p:cNvPr id="11" name="ZoneTexte 10">
            <a:extLst>
              <a:ext uri="{FF2B5EF4-FFF2-40B4-BE49-F238E27FC236}">
                <a16:creationId xmlns:a16="http://schemas.microsoft.com/office/drawing/2014/main" id="{2DA52B82-E5C5-82C2-1D3B-8082E6C0AB11}"/>
              </a:ext>
            </a:extLst>
          </p:cNvPr>
          <p:cNvSpPr txBox="1"/>
          <p:nvPr/>
        </p:nvSpPr>
        <p:spPr>
          <a:xfrm>
            <a:off x="266369" y="1110516"/>
            <a:ext cx="4572000" cy="461665"/>
          </a:xfrm>
          <a:prstGeom prst="rect">
            <a:avLst/>
          </a:prstGeom>
          <a:noFill/>
        </p:spPr>
        <p:txBody>
          <a:bodyPr wrap="square">
            <a:spAutoFit/>
          </a:bodyPr>
          <a:lstStyle/>
          <a:p>
            <a:r>
              <a:rPr lang="fr-FR" sz="2400" b="1" dirty="0"/>
              <a:t>Espace d'observation</a:t>
            </a:r>
          </a:p>
        </p:txBody>
      </p:sp>
    </p:spTree>
    <p:extLst>
      <p:ext uri="{BB962C8B-B14F-4D97-AF65-F5344CB8AC3E}">
        <p14:creationId xmlns:p14="http://schemas.microsoft.com/office/powerpoint/2010/main" val="142552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ZoneTexte 4">
            <a:extLst>
              <a:ext uri="{FF2B5EF4-FFF2-40B4-BE49-F238E27FC236}">
                <a16:creationId xmlns:a16="http://schemas.microsoft.com/office/drawing/2014/main" id="{AA7DCAD1-9DAE-2CEA-2066-497613C28A80}"/>
              </a:ext>
            </a:extLst>
          </p:cNvPr>
          <p:cNvSpPr txBox="1"/>
          <p:nvPr/>
        </p:nvSpPr>
        <p:spPr>
          <a:xfrm>
            <a:off x="496956" y="1663396"/>
            <a:ext cx="6667024" cy="2308324"/>
          </a:xfrm>
          <a:prstGeom prst="rect">
            <a:avLst/>
          </a:prstGeom>
          <a:noFill/>
        </p:spPr>
        <p:txBody>
          <a:bodyPr wrap="square">
            <a:spAutoFit/>
          </a:bodyPr>
          <a:lstStyle/>
          <a:p>
            <a:r>
              <a:rPr lang="fr-FR" sz="2400" dirty="0"/>
              <a:t>L'état de départ est initialisé dans l'intervalle suivant.</a:t>
            </a:r>
          </a:p>
          <a:p>
            <a:endParaRPr lang="fr-FR" sz="2400" dirty="0"/>
          </a:p>
          <a:p>
            <a:r>
              <a:rPr lang="fr-FR" sz="2400" dirty="0"/>
              <a:t>Observation</a:t>
            </a:r>
          </a:p>
          <a:p>
            <a:r>
              <a:rPr lang="fr-FR" sz="2400" dirty="0"/>
              <a:t>le joueur min 4 et max 12 ; croupier min 2 et max 11 et l'as utilisable est min 0 et max 1</a:t>
            </a:r>
          </a:p>
        </p:txBody>
      </p:sp>
      <p:sp>
        <p:nvSpPr>
          <p:cNvPr id="6" name="Google Shape;118;p18">
            <a:extLst>
              <a:ext uri="{FF2B5EF4-FFF2-40B4-BE49-F238E27FC236}">
                <a16:creationId xmlns:a16="http://schemas.microsoft.com/office/drawing/2014/main" id="{BA91041F-EE43-FA54-4296-FB849B202BD0}"/>
              </a:ext>
            </a:extLst>
          </p:cNvPr>
          <p:cNvSpPr txBox="1">
            <a:spLocks/>
          </p:cNvSpPr>
          <p:nvPr/>
        </p:nvSpPr>
        <p:spPr>
          <a:xfrm>
            <a:off x="99033" y="293409"/>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Action sur l’environnement</a:t>
            </a:r>
          </a:p>
        </p:txBody>
      </p:sp>
      <p:sp>
        <p:nvSpPr>
          <p:cNvPr id="8" name="ZoneTexte 7">
            <a:extLst>
              <a:ext uri="{FF2B5EF4-FFF2-40B4-BE49-F238E27FC236}">
                <a16:creationId xmlns:a16="http://schemas.microsoft.com/office/drawing/2014/main" id="{24E5B7DB-0FC9-FD2C-31DB-497469C5A63F}"/>
              </a:ext>
            </a:extLst>
          </p:cNvPr>
          <p:cNvSpPr txBox="1"/>
          <p:nvPr/>
        </p:nvSpPr>
        <p:spPr>
          <a:xfrm>
            <a:off x="226612" y="910415"/>
            <a:ext cx="2802835" cy="400110"/>
          </a:xfrm>
          <a:prstGeom prst="rect">
            <a:avLst/>
          </a:prstGeom>
          <a:noFill/>
        </p:spPr>
        <p:txBody>
          <a:bodyPr wrap="square">
            <a:spAutoFit/>
          </a:bodyPr>
          <a:lstStyle/>
          <a:p>
            <a:r>
              <a:rPr lang="fr-FR" sz="2000" b="1" dirty="0"/>
              <a:t>État de départ</a:t>
            </a:r>
          </a:p>
        </p:txBody>
      </p:sp>
    </p:spTree>
    <p:extLst>
      <p:ext uri="{BB962C8B-B14F-4D97-AF65-F5344CB8AC3E}">
        <p14:creationId xmlns:p14="http://schemas.microsoft.com/office/powerpoint/2010/main" val="5219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4" name="ZoneTexte 3">
            <a:extLst>
              <a:ext uri="{FF2B5EF4-FFF2-40B4-BE49-F238E27FC236}">
                <a16:creationId xmlns:a16="http://schemas.microsoft.com/office/drawing/2014/main" id="{6FF586CE-E85E-C57F-4DE5-85CE3C50D32C}"/>
              </a:ext>
            </a:extLst>
          </p:cNvPr>
          <p:cNvSpPr txBox="1"/>
          <p:nvPr/>
        </p:nvSpPr>
        <p:spPr>
          <a:xfrm>
            <a:off x="977923" y="2276741"/>
            <a:ext cx="7187979"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6600" b="1" dirty="0">
                <a:ln w="0"/>
                <a:solidFill>
                  <a:schemeClr val="accent1"/>
                </a:solidFill>
                <a:effectLst>
                  <a:outerShdw blurRad="38100" dist="25400" dir="5400000" algn="ctr" rotWithShape="0">
                    <a:srgbClr val="6E747A">
                      <a:alpha val="43000"/>
                    </a:srgbClr>
                  </a:outerShdw>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118;p18">
            <a:extLst>
              <a:ext uri="{FF2B5EF4-FFF2-40B4-BE49-F238E27FC236}">
                <a16:creationId xmlns:a16="http://schemas.microsoft.com/office/drawing/2014/main" id="{BA91041F-EE43-FA54-4296-FB849B202BD0}"/>
              </a:ext>
            </a:extLst>
          </p:cNvPr>
          <p:cNvSpPr txBox="1">
            <a:spLocks/>
          </p:cNvSpPr>
          <p:nvPr/>
        </p:nvSpPr>
        <p:spPr>
          <a:xfrm>
            <a:off x="99033" y="293409"/>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Action sur l’environnement</a:t>
            </a:r>
          </a:p>
        </p:txBody>
      </p:sp>
      <p:sp>
        <p:nvSpPr>
          <p:cNvPr id="8" name="ZoneTexte 7">
            <a:extLst>
              <a:ext uri="{FF2B5EF4-FFF2-40B4-BE49-F238E27FC236}">
                <a16:creationId xmlns:a16="http://schemas.microsoft.com/office/drawing/2014/main" id="{24E5B7DB-0FC9-FD2C-31DB-497469C5A63F}"/>
              </a:ext>
            </a:extLst>
          </p:cNvPr>
          <p:cNvSpPr txBox="1"/>
          <p:nvPr/>
        </p:nvSpPr>
        <p:spPr>
          <a:xfrm>
            <a:off x="226612" y="910415"/>
            <a:ext cx="2802835" cy="400110"/>
          </a:xfrm>
          <a:prstGeom prst="rect">
            <a:avLst/>
          </a:prstGeom>
          <a:noFill/>
        </p:spPr>
        <p:txBody>
          <a:bodyPr wrap="square">
            <a:spAutoFit/>
          </a:bodyPr>
          <a:lstStyle/>
          <a:p>
            <a:r>
              <a:rPr lang="fr-FR" sz="2000" b="1" dirty="0"/>
              <a:t>Récompenses</a:t>
            </a:r>
          </a:p>
        </p:txBody>
      </p:sp>
      <p:sp>
        <p:nvSpPr>
          <p:cNvPr id="3" name="ZoneTexte 2">
            <a:extLst>
              <a:ext uri="{FF2B5EF4-FFF2-40B4-BE49-F238E27FC236}">
                <a16:creationId xmlns:a16="http://schemas.microsoft.com/office/drawing/2014/main" id="{CDB11404-E9C3-DA71-AA12-7FB0591A6BE9}"/>
              </a:ext>
            </a:extLst>
          </p:cNvPr>
          <p:cNvSpPr txBox="1"/>
          <p:nvPr/>
        </p:nvSpPr>
        <p:spPr>
          <a:xfrm>
            <a:off x="742732" y="1999778"/>
            <a:ext cx="5566628" cy="1384995"/>
          </a:xfrm>
          <a:prstGeom prst="rect">
            <a:avLst/>
          </a:prstGeom>
          <a:noFill/>
        </p:spPr>
        <p:txBody>
          <a:bodyPr wrap="square">
            <a:spAutoFit/>
          </a:bodyPr>
          <a:lstStyle/>
          <a:p>
            <a:r>
              <a:rPr lang="fr-FR" sz="2800" dirty="0"/>
              <a:t>gagner la partie : +1</a:t>
            </a:r>
          </a:p>
          <a:p>
            <a:r>
              <a:rPr lang="fr-FR" sz="2800" dirty="0"/>
              <a:t>partie perdue : -1</a:t>
            </a:r>
          </a:p>
          <a:p>
            <a:r>
              <a:rPr lang="fr-FR" sz="2800" dirty="0"/>
              <a:t>match nul : 0</a:t>
            </a:r>
          </a:p>
        </p:txBody>
      </p:sp>
    </p:spTree>
    <p:extLst>
      <p:ext uri="{BB962C8B-B14F-4D97-AF65-F5344CB8AC3E}">
        <p14:creationId xmlns:p14="http://schemas.microsoft.com/office/powerpoint/2010/main" val="300309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118;p18">
            <a:extLst>
              <a:ext uri="{FF2B5EF4-FFF2-40B4-BE49-F238E27FC236}">
                <a16:creationId xmlns:a16="http://schemas.microsoft.com/office/drawing/2014/main" id="{BA91041F-EE43-FA54-4296-FB849B202BD0}"/>
              </a:ext>
            </a:extLst>
          </p:cNvPr>
          <p:cNvSpPr txBox="1">
            <a:spLocks/>
          </p:cNvSpPr>
          <p:nvPr/>
        </p:nvSpPr>
        <p:spPr>
          <a:xfrm>
            <a:off x="99033" y="293409"/>
            <a:ext cx="5566628" cy="46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b="1" dirty="0"/>
              <a:t>Action sur l’environnement</a:t>
            </a:r>
          </a:p>
        </p:txBody>
      </p:sp>
      <p:sp>
        <p:nvSpPr>
          <p:cNvPr id="8" name="ZoneTexte 7">
            <a:extLst>
              <a:ext uri="{FF2B5EF4-FFF2-40B4-BE49-F238E27FC236}">
                <a16:creationId xmlns:a16="http://schemas.microsoft.com/office/drawing/2014/main" id="{24E5B7DB-0FC9-FD2C-31DB-497469C5A63F}"/>
              </a:ext>
            </a:extLst>
          </p:cNvPr>
          <p:cNvSpPr txBox="1"/>
          <p:nvPr/>
        </p:nvSpPr>
        <p:spPr>
          <a:xfrm>
            <a:off x="226612" y="910415"/>
            <a:ext cx="2802835" cy="400110"/>
          </a:xfrm>
          <a:prstGeom prst="rect">
            <a:avLst/>
          </a:prstGeom>
          <a:noFill/>
        </p:spPr>
        <p:txBody>
          <a:bodyPr wrap="square">
            <a:spAutoFit/>
          </a:bodyPr>
          <a:lstStyle/>
          <a:p>
            <a:r>
              <a:rPr lang="fr-FR" sz="2000" b="1" dirty="0"/>
              <a:t>Fin de l'épisode</a:t>
            </a:r>
          </a:p>
        </p:txBody>
      </p:sp>
      <p:sp>
        <p:nvSpPr>
          <p:cNvPr id="3" name="ZoneTexte 2">
            <a:extLst>
              <a:ext uri="{FF2B5EF4-FFF2-40B4-BE49-F238E27FC236}">
                <a16:creationId xmlns:a16="http://schemas.microsoft.com/office/drawing/2014/main" id="{EDA4FF55-E290-D59E-5D27-BAFA7E00E4DB}"/>
              </a:ext>
            </a:extLst>
          </p:cNvPr>
          <p:cNvSpPr txBox="1"/>
          <p:nvPr/>
        </p:nvSpPr>
        <p:spPr>
          <a:xfrm>
            <a:off x="669897" y="1811287"/>
            <a:ext cx="7804205" cy="2246769"/>
          </a:xfrm>
          <a:prstGeom prst="rect">
            <a:avLst/>
          </a:prstGeom>
          <a:noFill/>
        </p:spPr>
        <p:txBody>
          <a:bodyPr wrap="square">
            <a:spAutoFit/>
          </a:bodyPr>
          <a:lstStyle/>
          <a:p>
            <a:r>
              <a:rPr lang="fr-FR" sz="2000" dirty="0"/>
              <a:t>L'épisode se termine si l'une des situations suivantes se produit :</a:t>
            </a:r>
          </a:p>
          <a:p>
            <a:pPr marL="285750" indent="-285750">
              <a:buFontTx/>
              <a:buChar char="-"/>
            </a:pPr>
            <a:endParaRPr lang="fr-FR" sz="2000" dirty="0"/>
          </a:p>
          <a:p>
            <a:r>
              <a:rPr lang="fr-FR" sz="2000" dirty="0"/>
              <a:t>Fin :</a:t>
            </a:r>
          </a:p>
          <a:p>
            <a:r>
              <a:rPr lang="fr-FR" sz="2000" dirty="0"/>
              <a:t>Le joueur touche et la somme des mains dépasse 21.</a:t>
            </a:r>
          </a:p>
          <a:p>
            <a:r>
              <a:rPr lang="fr-FR" sz="2000" dirty="0"/>
              <a:t>Le joueur s'arrête.</a:t>
            </a:r>
          </a:p>
          <a:p>
            <a:r>
              <a:rPr lang="fr-FR" sz="2000" dirty="0"/>
              <a:t>Un as sera toujours compté comme utilisable (11) à moins qu'il n'écrase le joueur.</a:t>
            </a:r>
          </a:p>
        </p:txBody>
      </p:sp>
    </p:spTree>
    <p:extLst>
      <p:ext uri="{BB962C8B-B14F-4D97-AF65-F5344CB8AC3E}">
        <p14:creationId xmlns:p14="http://schemas.microsoft.com/office/powerpoint/2010/main" val="94191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19160" y="1874064"/>
            <a:ext cx="7905680" cy="11598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endParaRPr lang="fr-FR" dirty="0">
              <a:solidFill>
                <a:schemeClr val="accent4"/>
              </a:solidFill>
            </a:endParaRPr>
          </a:p>
          <a:p>
            <a:pPr marL="0" lvl="0" indent="0" algn="ctr" rtl="0">
              <a:spcBef>
                <a:spcPts val="0"/>
              </a:spcBef>
              <a:spcAft>
                <a:spcPts val="0"/>
              </a:spcAft>
              <a:buNone/>
            </a:pPr>
            <a:r>
              <a:rPr lang="fr-FR" sz="3600" dirty="0"/>
              <a:t>paramètres de l'environnement après une action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709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373712" y="33992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Paramètres de l’environnement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ZoneTexte 2">
            <a:extLst>
              <a:ext uri="{FF2B5EF4-FFF2-40B4-BE49-F238E27FC236}">
                <a16:creationId xmlns:a16="http://schemas.microsoft.com/office/drawing/2014/main" id="{28714C8E-D7BC-C853-D47B-9405248F9F32}"/>
              </a:ext>
            </a:extLst>
          </p:cNvPr>
          <p:cNvSpPr txBox="1"/>
          <p:nvPr/>
        </p:nvSpPr>
        <p:spPr>
          <a:xfrm>
            <a:off x="373712" y="1561502"/>
            <a:ext cx="7817161" cy="2677656"/>
          </a:xfrm>
          <a:prstGeom prst="rect">
            <a:avLst/>
          </a:prstGeom>
          <a:noFill/>
        </p:spPr>
        <p:txBody>
          <a:bodyPr wrap="square">
            <a:spAutoFit/>
          </a:bodyPr>
          <a:lstStyle/>
          <a:p>
            <a:r>
              <a:rPr lang="fr-FR" dirty="0"/>
              <a:t>- </a:t>
            </a:r>
            <a:r>
              <a:rPr lang="fr-FR" dirty="0" err="1"/>
              <a:t>next_state</a:t>
            </a:r>
            <a:r>
              <a:rPr lang="fr-FR" dirty="0"/>
              <a:t> : Il s'agit de l'observation que l'agent recevra après avoir effectué l'action.</a:t>
            </a:r>
          </a:p>
          <a:p>
            <a:endParaRPr lang="fr-FR" dirty="0"/>
          </a:p>
          <a:p>
            <a:endParaRPr lang="fr-FR" dirty="0"/>
          </a:p>
          <a:p>
            <a:r>
              <a:rPr lang="fr-FR" dirty="0"/>
              <a:t>- </a:t>
            </a:r>
            <a:r>
              <a:rPr lang="fr-FR" dirty="0" err="1"/>
              <a:t>reward</a:t>
            </a:r>
            <a:r>
              <a:rPr lang="fr-FR" dirty="0"/>
              <a:t> : Il s'agit de la récompense que l'agent recevra après avoir effectué l'action.</a:t>
            </a:r>
          </a:p>
          <a:p>
            <a:endParaRPr lang="fr-FR" dirty="0"/>
          </a:p>
          <a:p>
            <a:endParaRPr lang="fr-FR" dirty="0"/>
          </a:p>
          <a:p>
            <a:r>
              <a:rPr lang="fr-FR" dirty="0"/>
              <a:t>- </a:t>
            </a:r>
            <a:r>
              <a:rPr lang="fr-FR" dirty="0" err="1"/>
              <a:t>terminated</a:t>
            </a:r>
            <a:r>
              <a:rPr lang="fr-FR" dirty="0"/>
              <a:t> (terminé) : Variable booléenne indiquant si l'environnement s'est terminé ou non :</a:t>
            </a:r>
          </a:p>
          <a:p>
            <a:endParaRPr lang="fr-FR" dirty="0"/>
          </a:p>
          <a:p>
            <a:endParaRPr lang="fr-FR" dirty="0"/>
          </a:p>
          <a:p>
            <a:r>
              <a:rPr lang="fr-FR" dirty="0"/>
              <a:t>- </a:t>
            </a:r>
            <a:r>
              <a:rPr lang="fr-FR" dirty="0" err="1"/>
              <a:t>truncated</a:t>
            </a:r>
            <a:r>
              <a:rPr lang="fr-FR" dirty="0"/>
              <a:t> : Variable booléenne indiquant si l'environnement s'est terminé ou non : Il s'agit d'une variable booléenne qui indique également si l'épisode s'est terminé par une troncature prématurée, c'est-à-dire qu'une limite de temps a été atteinte..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ZoneTexte 3">
            <a:extLst>
              <a:ext uri="{FF2B5EF4-FFF2-40B4-BE49-F238E27FC236}">
                <a16:creationId xmlns:a16="http://schemas.microsoft.com/office/drawing/2014/main" id="{6FF586CE-E85E-C57F-4DE5-85CE3C50D32C}"/>
              </a:ext>
            </a:extLst>
          </p:cNvPr>
          <p:cNvSpPr txBox="1"/>
          <p:nvPr/>
        </p:nvSpPr>
        <p:spPr>
          <a:xfrm>
            <a:off x="862760" y="1903029"/>
            <a:ext cx="7418479"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4800" b="1" dirty="0">
                <a:ln w="0"/>
                <a:solidFill>
                  <a:schemeClr val="accent1"/>
                </a:solidFill>
                <a:effectLst>
                  <a:outerShdw blurRad="38100" dist="25400" dir="5400000" algn="ctr" rotWithShape="0">
                    <a:srgbClr val="6E747A">
                      <a:alpha val="43000"/>
                    </a:srgbClr>
                  </a:outerShdw>
                </a:effectLst>
              </a:rPr>
              <a:t>Merci pour votre aimable attention</a:t>
            </a:r>
          </a:p>
        </p:txBody>
      </p:sp>
    </p:spTree>
    <p:extLst>
      <p:ext uri="{BB962C8B-B14F-4D97-AF65-F5344CB8AC3E}">
        <p14:creationId xmlns:p14="http://schemas.microsoft.com/office/powerpoint/2010/main" val="424227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9C7C21F-F7E3-5891-71B7-DE6C2FDD64BF}"/>
              </a:ext>
            </a:extLst>
          </p:cNvPr>
          <p:cNvSpPr txBox="1"/>
          <p:nvPr/>
        </p:nvSpPr>
        <p:spPr>
          <a:xfrm>
            <a:off x="306124" y="1125135"/>
            <a:ext cx="7859865" cy="523220"/>
          </a:xfrm>
          <a:prstGeom prst="rect">
            <a:avLst/>
          </a:prstGeom>
          <a:noFill/>
        </p:spPr>
        <p:txBody>
          <a:bodyPr wrap="square">
            <a:spAutoFit/>
          </a:bodyPr>
          <a:lstStyle/>
          <a:p>
            <a:r>
              <a:rPr lang="fr-FR" dirty="0"/>
              <a:t>L'apprentissage par renforcement est un type d'apprentissage automatique dans lequel un agent apprend à prendre des décisions en interagissant avec un environnement.</a:t>
            </a:r>
          </a:p>
        </p:txBody>
      </p:sp>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pic>
        <p:nvPicPr>
          <p:cNvPr id="8" name="Image 7">
            <a:extLst>
              <a:ext uri="{FF2B5EF4-FFF2-40B4-BE49-F238E27FC236}">
                <a16:creationId xmlns:a16="http://schemas.microsoft.com/office/drawing/2014/main" id="{6A1628F0-5CB7-39DD-A046-93C485304C89}"/>
              </a:ext>
            </a:extLst>
          </p:cNvPr>
          <p:cNvPicPr>
            <a:picLocks noChangeAspect="1"/>
          </p:cNvPicPr>
          <p:nvPr/>
        </p:nvPicPr>
        <p:blipFill>
          <a:blip r:embed="rId2"/>
          <a:stretch>
            <a:fillRect/>
          </a:stretch>
        </p:blipFill>
        <p:spPr>
          <a:xfrm>
            <a:off x="2118834" y="1845061"/>
            <a:ext cx="4703385" cy="2830305"/>
          </a:xfrm>
          <a:prstGeom prst="rect">
            <a:avLst/>
          </a:prstGeom>
        </p:spPr>
      </p:pic>
    </p:spTree>
    <p:extLst>
      <p:ext uri="{BB962C8B-B14F-4D97-AF65-F5344CB8AC3E}">
        <p14:creationId xmlns:p14="http://schemas.microsoft.com/office/powerpoint/2010/main" val="316652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9C7C21F-F7E3-5891-71B7-DE6C2FDD64BF}"/>
              </a:ext>
            </a:extLst>
          </p:cNvPr>
          <p:cNvSpPr txBox="1"/>
          <p:nvPr/>
        </p:nvSpPr>
        <p:spPr>
          <a:xfrm>
            <a:off x="142456" y="893274"/>
            <a:ext cx="5375749" cy="307777"/>
          </a:xfrm>
          <a:prstGeom prst="rect">
            <a:avLst/>
          </a:prstGeom>
          <a:noFill/>
        </p:spPr>
        <p:txBody>
          <a:bodyPr wrap="square">
            <a:spAutoFit/>
          </a:bodyPr>
          <a:lstStyle/>
          <a:p>
            <a:r>
              <a:rPr lang="fr-FR" dirty="0"/>
              <a:t>Gymnasium qu'est ce que sait?</a:t>
            </a:r>
          </a:p>
        </p:txBody>
      </p:sp>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sp>
        <p:nvSpPr>
          <p:cNvPr id="3" name="ZoneTexte 2">
            <a:extLst>
              <a:ext uri="{FF2B5EF4-FFF2-40B4-BE49-F238E27FC236}">
                <a16:creationId xmlns:a16="http://schemas.microsoft.com/office/drawing/2014/main" id="{99DC2DA4-273F-C7BC-3EA3-0D53E578BC9F}"/>
              </a:ext>
            </a:extLst>
          </p:cNvPr>
          <p:cNvSpPr txBox="1"/>
          <p:nvPr/>
        </p:nvSpPr>
        <p:spPr>
          <a:xfrm>
            <a:off x="429370" y="1351931"/>
            <a:ext cx="7808181" cy="1169551"/>
          </a:xfrm>
          <a:prstGeom prst="rect">
            <a:avLst/>
          </a:prstGeom>
          <a:noFill/>
        </p:spPr>
        <p:txBody>
          <a:bodyPr wrap="square">
            <a:spAutoFit/>
          </a:bodyPr>
          <a:lstStyle/>
          <a:p>
            <a:r>
              <a:rPr lang="fr-FR" dirty="0"/>
              <a:t>Il fournit un ensemble d'environnements ou de "tâches" qui peuvent être utilisés pour tester et développer des algorithmes d'apprentissage par renforcement. Ces environnements s'apparentent généralement à des jeux, avec des règles bien définies et une structure de récompense, ce qui les rend utiles pour évaluer et comparer différents algorithmes d'apprentissage par renforcement.</a:t>
            </a:r>
          </a:p>
        </p:txBody>
      </p:sp>
      <p:sp>
        <p:nvSpPr>
          <p:cNvPr id="7" name="ZoneTexte 6">
            <a:extLst>
              <a:ext uri="{FF2B5EF4-FFF2-40B4-BE49-F238E27FC236}">
                <a16:creationId xmlns:a16="http://schemas.microsoft.com/office/drawing/2014/main" id="{6FB5FAF4-E2A2-ACB9-8CF2-E666EFA0E387}"/>
              </a:ext>
            </a:extLst>
          </p:cNvPr>
          <p:cNvSpPr txBox="1"/>
          <p:nvPr/>
        </p:nvSpPr>
        <p:spPr>
          <a:xfrm>
            <a:off x="429369" y="3008595"/>
            <a:ext cx="7808181" cy="954107"/>
          </a:xfrm>
          <a:prstGeom prst="rect">
            <a:avLst/>
          </a:prstGeom>
          <a:noFill/>
        </p:spPr>
        <p:txBody>
          <a:bodyPr wrap="square">
            <a:spAutoFit/>
          </a:bodyPr>
          <a:lstStyle/>
          <a:p>
            <a:r>
              <a:rPr lang="fr-FR" dirty="0"/>
              <a:t>La boîte à outils Gym comprend un ensemble d'interfaces et d'outils permettant d'interagir avec les environnements, tels que les espaces d'observation, les espaces d'action et les récompenses. Il est ainsi facile de construire et de tester des algorithmes d'apprentissage par renforcement d'une manière standardisée.</a:t>
            </a:r>
          </a:p>
        </p:txBody>
      </p:sp>
    </p:spTree>
    <p:extLst>
      <p:ext uri="{BB962C8B-B14F-4D97-AF65-F5344CB8AC3E}">
        <p14:creationId xmlns:p14="http://schemas.microsoft.com/office/powerpoint/2010/main" val="70257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sp>
        <p:nvSpPr>
          <p:cNvPr id="6" name="ZoneTexte 5">
            <a:extLst>
              <a:ext uri="{FF2B5EF4-FFF2-40B4-BE49-F238E27FC236}">
                <a16:creationId xmlns:a16="http://schemas.microsoft.com/office/drawing/2014/main" id="{213C504E-AE17-CCFA-6852-67E0C0228EF9}"/>
              </a:ext>
            </a:extLst>
          </p:cNvPr>
          <p:cNvSpPr txBox="1"/>
          <p:nvPr/>
        </p:nvSpPr>
        <p:spPr>
          <a:xfrm>
            <a:off x="1172818" y="2163917"/>
            <a:ext cx="6798364" cy="523220"/>
          </a:xfrm>
          <a:prstGeom prst="rect">
            <a:avLst/>
          </a:prstGeom>
          <a:noFill/>
        </p:spPr>
        <p:txBody>
          <a:bodyPr wrap="square">
            <a:spAutoFit/>
          </a:bodyPr>
          <a:lstStyle/>
          <a:p>
            <a:r>
              <a:rPr lang="fr-FR" sz="2800" dirty="0">
                <a:latin typeface="Times New Roman" panose="02020603050405020304" pitchFamily="18" charset="0"/>
                <a:cs typeface="Times New Roman" panose="02020603050405020304" pitchFamily="18" charset="0"/>
              </a:rPr>
              <a:t>SARSA (State-action-</a:t>
            </a:r>
            <a:r>
              <a:rPr lang="fr-FR" sz="2800" dirty="0" err="1">
                <a:latin typeface="Times New Roman" panose="02020603050405020304" pitchFamily="18" charset="0"/>
                <a:cs typeface="Times New Roman" panose="02020603050405020304" pitchFamily="18" charset="0"/>
              </a:rPr>
              <a:t>reward</a:t>
            </a:r>
            <a:r>
              <a:rPr lang="fr-FR" sz="2800" dirty="0">
                <a:latin typeface="Times New Roman" panose="02020603050405020304" pitchFamily="18" charset="0"/>
                <a:cs typeface="Times New Roman" panose="02020603050405020304" pitchFamily="18" charset="0"/>
              </a:rPr>
              <a:t>-state-action)</a:t>
            </a:r>
          </a:p>
        </p:txBody>
      </p:sp>
    </p:spTree>
    <p:extLst>
      <p:ext uri="{BB962C8B-B14F-4D97-AF65-F5344CB8AC3E}">
        <p14:creationId xmlns:p14="http://schemas.microsoft.com/office/powerpoint/2010/main" val="40059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sp>
        <p:nvSpPr>
          <p:cNvPr id="11" name="ZoneTexte 10">
            <a:extLst>
              <a:ext uri="{FF2B5EF4-FFF2-40B4-BE49-F238E27FC236}">
                <a16:creationId xmlns:a16="http://schemas.microsoft.com/office/drawing/2014/main" id="{566545B3-39EE-0680-2F75-7490A0DD8AC1}"/>
              </a:ext>
            </a:extLst>
          </p:cNvPr>
          <p:cNvSpPr txBox="1"/>
          <p:nvPr/>
        </p:nvSpPr>
        <p:spPr>
          <a:xfrm>
            <a:off x="469126" y="1246484"/>
            <a:ext cx="8356821" cy="738664"/>
          </a:xfrm>
          <a:prstGeom prst="rect">
            <a:avLst/>
          </a:prstGeom>
          <a:noFill/>
        </p:spPr>
        <p:txBody>
          <a:bodyPr wrap="square">
            <a:spAutoFit/>
          </a:bodyPr>
          <a:lstStyle/>
          <a:p>
            <a:r>
              <a:rPr lang="fr-FR" dirty="0"/>
              <a:t>Dans le contexte du Blackjack, la stratégie epsilon-</a:t>
            </a:r>
            <a:r>
              <a:rPr lang="fr-FR" dirty="0" err="1"/>
              <a:t>greedy</a:t>
            </a:r>
            <a:r>
              <a:rPr lang="fr-FR" dirty="0"/>
              <a:t> peut être appliquée pour déterminer si le joueur doit jouer ou rester. À chaque étape du jeu, l'agent (c'est-à-dire le joueur) peut choisir d'entreprendre l'action recommandée par la politique actuelle ou une action aléatoire. </a:t>
            </a:r>
          </a:p>
        </p:txBody>
      </p:sp>
      <p:sp>
        <p:nvSpPr>
          <p:cNvPr id="13" name="ZoneTexte 12">
            <a:extLst>
              <a:ext uri="{FF2B5EF4-FFF2-40B4-BE49-F238E27FC236}">
                <a16:creationId xmlns:a16="http://schemas.microsoft.com/office/drawing/2014/main" id="{EAA1C669-86B7-438A-FAC0-A24533BB4C5D}"/>
              </a:ext>
            </a:extLst>
          </p:cNvPr>
          <p:cNvSpPr txBox="1"/>
          <p:nvPr/>
        </p:nvSpPr>
        <p:spPr>
          <a:xfrm>
            <a:off x="365759" y="3308669"/>
            <a:ext cx="7688912" cy="523220"/>
          </a:xfrm>
          <a:prstGeom prst="rect">
            <a:avLst/>
          </a:prstGeom>
          <a:noFill/>
        </p:spPr>
        <p:txBody>
          <a:bodyPr wrap="square">
            <a:spAutoFit/>
          </a:bodyPr>
          <a:lstStyle/>
          <a:p>
            <a:r>
              <a:rPr lang="fr-FR" dirty="0"/>
              <a:t>La politique est apprise au fil du temps en mettant à jour les estimations de la valeur d'action de chaque paire état-action sur la base des récompenses reçues au cours du jeu.</a:t>
            </a:r>
          </a:p>
        </p:txBody>
      </p:sp>
    </p:spTree>
    <p:extLst>
      <p:ext uri="{BB962C8B-B14F-4D97-AF65-F5344CB8AC3E}">
        <p14:creationId xmlns:p14="http://schemas.microsoft.com/office/powerpoint/2010/main" val="147251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sp>
        <p:nvSpPr>
          <p:cNvPr id="3" name="ZoneTexte 2">
            <a:extLst>
              <a:ext uri="{FF2B5EF4-FFF2-40B4-BE49-F238E27FC236}">
                <a16:creationId xmlns:a16="http://schemas.microsoft.com/office/drawing/2014/main" id="{E46781AC-A7A9-513B-A9D6-AB1AEEBC8B56}"/>
              </a:ext>
            </a:extLst>
          </p:cNvPr>
          <p:cNvSpPr txBox="1"/>
          <p:nvPr/>
        </p:nvSpPr>
        <p:spPr>
          <a:xfrm>
            <a:off x="389614" y="1033100"/>
            <a:ext cx="8436334" cy="954107"/>
          </a:xfrm>
          <a:prstGeom prst="rect">
            <a:avLst/>
          </a:prstGeom>
          <a:noFill/>
        </p:spPr>
        <p:txBody>
          <a:bodyPr wrap="square">
            <a:spAutoFit/>
          </a:bodyPr>
          <a:lstStyle/>
          <a:p>
            <a:r>
              <a:rPr lang="fr-FR" dirty="0"/>
              <a:t> Au fur et à mesure que le jeu se répète, l'agent apprend la politique optimale qui maximise la récompense attendue. Au départ, l'agent peut explorer en prenant des actions aléatoires pour découvrir de nouvelles stratégies. Cependant, au fur et à mesure que le jeu progresse, l'agent commencera à exploiter la politique la plus connue, qui devrait maximiser la récompense attendue au fil du temps.</a:t>
            </a:r>
          </a:p>
        </p:txBody>
      </p:sp>
      <p:sp>
        <p:nvSpPr>
          <p:cNvPr id="6" name="ZoneTexte 5">
            <a:extLst>
              <a:ext uri="{FF2B5EF4-FFF2-40B4-BE49-F238E27FC236}">
                <a16:creationId xmlns:a16="http://schemas.microsoft.com/office/drawing/2014/main" id="{24BDF0B7-8D85-D306-B6D1-B6CBEDE83AC7}"/>
              </a:ext>
            </a:extLst>
          </p:cNvPr>
          <p:cNvSpPr txBox="1"/>
          <p:nvPr/>
        </p:nvSpPr>
        <p:spPr>
          <a:xfrm>
            <a:off x="389614" y="3250925"/>
            <a:ext cx="7879743" cy="738664"/>
          </a:xfrm>
          <a:prstGeom prst="rect">
            <a:avLst/>
          </a:prstGeom>
          <a:noFill/>
        </p:spPr>
        <p:txBody>
          <a:bodyPr wrap="square">
            <a:spAutoFit/>
          </a:bodyPr>
          <a:lstStyle/>
          <a:p>
            <a:r>
              <a:rPr lang="fr-FR" dirty="0"/>
              <a:t>La fonction de valeur Q est utilisée pour estimer l'action optimale à entreprendre dans chaque état. Il s'agit de l'action qui maximise la récompense à long terme et qui est donnée par la formule suivante:</a:t>
            </a:r>
          </a:p>
        </p:txBody>
      </p:sp>
    </p:spTree>
    <p:extLst>
      <p:ext uri="{BB962C8B-B14F-4D97-AF65-F5344CB8AC3E}">
        <p14:creationId xmlns:p14="http://schemas.microsoft.com/office/powerpoint/2010/main" val="68391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3">
            <a:extLst>
              <a:ext uri="{FF2B5EF4-FFF2-40B4-BE49-F238E27FC236}">
                <a16:creationId xmlns:a16="http://schemas.microsoft.com/office/drawing/2014/main" id="{4E4540B8-342C-C793-08D9-DCF159B512BD}"/>
              </a:ext>
            </a:extLst>
          </p:cNvPr>
          <p:cNvSpPr txBox="1">
            <a:spLocks/>
          </p:cNvSpPr>
          <p:nvPr/>
        </p:nvSpPr>
        <p:spPr>
          <a:xfrm>
            <a:off x="142456" y="16221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fr-FR" sz="3200" dirty="0"/>
              <a:t>Introduction</a:t>
            </a:r>
          </a:p>
        </p:txBody>
      </p:sp>
      <p:sp>
        <p:nvSpPr>
          <p:cNvPr id="6" name="ZoneTexte 5">
            <a:extLst>
              <a:ext uri="{FF2B5EF4-FFF2-40B4-BE49-F238E27FC236}">
                <a16:creationId xmlns:a16="http://schemas.microsoft.com/office/drawing/2014/main" id="{213C504E-AE17-CCFA-6852-67E0C0228EF9}"/>
              </a:ext>
            </a:extLst>
          </p:cNvPr>
          <p:cNvSpPr txBox="1"/>
          <p:nvPr/>
        </p:nvSpPr>
        <p:spPr>
          <a:xfrm>
            <a:off x="250828" y="1424446"/>
            <a:ext cx="6798364" cy="523220"/>
          </a:xfrm>
          <a:prstGeom prst="rect">
            <a:avLst/>
          </a:prstGeom>
          <a:noFill/>
        </p:spPr>
        <p:txBody>
          <a:bodyPr wrap="square">
            <a:spAutoFit/>
          </a:bodyPr>
          <a:lstStyle/>
          <a:p>
            <a:r>
              <a:rPr lang="fr-FR" sz="2800" dirty="0">
                <a:latin typeface="Times New Roman" panose="02020603050405020304" pitchFamily="18" charset="0"/>
                <a:cs typeface="Times New Roman" panose="02020603050405020304" pitchFamily="18" charset="0"/>
              </a:rPr>
              <a:t>SARSA (State-action-</a:t>
            </a:r>
            <a:r>
              <a:rPr lang="fr-FR" sz="2800" dirty="0" err="1">
                <a:latin typeface="Times New Roman" panose="02020603050405020304" pitchFamily="18" charset="0"/>
                <a:cs typeface="Times New Roman" panose="02020603050405020304" pitchFamily="18" charset="0"/>
              </a:rPr>
              <a:t>reward</a:t>
            </a:r>
            <a:r>
              <a:rPr lang="fr-FR" sz="2800" dirty="0">
                <a:latin typeface="Times New Roman" panose="02020603050405020304" pitchFamily="18" charset="0"/>
                <a:cs typeface="Times New Roman" panose="02020603050405020304" pitchFamily="18" charset="0"/>
              </a:rPr>
              <a:t>-state-action)</a:t>
            </a:r>
          </a:p>
        </p:txBody>
      </p:sp>
      <p:pic>
        <p:nvPicPr>
          <p:cNvPr id="9" name="Image 8">
            <a:extLst>
              <a:ext uri="{FF2B5EF4-FFF2-40B4-BE49-F238E27FC236}">
                <a16:creationId xmlns:a16="http://schemas.microsoft.com/office/drawing/2014/main" id="{9C7DCAEB-F850-8732-0AC2-EB3C260E823B}"/>
              </a:ext>
            </a:extLst>
          </p:cNvPr>
          <p:cNvPicPr>
            <a:picLocks noChangeAspect="1"/>
          </p:cNvPicPr>
          <p:nvPr/>
        </p:nvPicPr>
        <p:blipFill>
          <a:blip r:embed="rId2"/>
          <a:stretch>
            <a:fillRect/>
          </a:stretch>
        </p:blipFill>
        <p:spPr>
          <a:xfrm>
            <a:off x="652007" y="2130948"/>
            <a:ext cx="6798365" cy="1208599"/>
          </a:xfrm>
          <a:prstGeom prst="rect">
            <a:avLst/>
          </a:prstGeom>
        </p:spPr>
      </p:pic>
    </p:spTree>
    <p:extLst>
      <p:ext uri="{BB962C8B-B14F-4D97-AF65-F5344CB8AC3E}">
        <p14:creationId xmlns:p14="http://schemas.microsoft.com/office/powerpoint/2010/main" val="2688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42456" y="16221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Plan</a:t>
            </a:r>
            <a:endParaRPr sz="3200"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ZoneTexte 1">
            <a:extLst>
              <a:ext uri="{FF2B5EF4-FFF2-40B4-BE49-F238E27FC236}">
                <a16:creationId xmlns:a16="http://schemas.microsoft.com/office/drawing/2014/main" id="{0FDF11EE-2368-9419-74F3-8DF02F2C1004}"/>
              </a:ext>
            </a:extLst>
          </p:cNvPr>
          <p:cNvSpPr txBox="1"/>
          <p:nvPr/>
        </p:nvSpPr>
        <p:spPr>
          <a:xfrm>
            <a:off x="142456" y="1120881"/>
            <a:ext cx="710846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800" dirty="0">
                <a:ln w="0"/>
                <a:solidFill>
                  <a:schemeClr val="tx1"/>
                </a:solidFill>
                <a:effectLst>
                  <a:outerShdw blurRad="38100" dist="19050" dir="2700000" algn="tl" rotWithShape="0">
                    <a:schemeClr val="dk1">
                      <a:alpha val="40000"/>
                    </a:schemeClr>
                  </a:outerShdw>
                </a:effectLst>
              </a:rPr>
              <a:t>Architecture du projet</a:t>
            </a:r>
          </a:p>
        </p:txBody>
      </p:sp>
      <p:sp>
        <p:nvSpPr>
          <p:cNvPr id="3" name="ZoneTexte 2">
            <a:extLst>
              <a:ext uri="{FF2B5EF4-FFF2-40B4-BE49-F238E27FC236}">
                <a16:creationId xmlns:a16="http://schemas.microsoft.com/office/drawing/2014/main" id="{DD7CF6AD-93D1-9D8E-0C0E-9B0A00B0AB88}"/>
              </a:ext>
            </a:extLst>
          </p:cNvPr>
          <p:cNvSpPr txBox="1"/>
          <p:nvPr/>
        </p:nvSpPr>
        <p:spPr>
          <a:xfrm>
            <a:off x="1274377" y="2922166"/>
            <a:ext cx="7130007"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000" i="0" dirty="0">
                <a:ln w="0"/>
                <a:solidFill>
                  <a:schemeClr val="tx1"/>
                </a:solidFill>
                <a:effectLst>
                  <a:outerShdw blurRad="38100" dist="19050" dir="2700000" algn="tl" rotWithShape="0">
                    <a:schemeClr val="dk1">
                      <a:alpha val="40000"/>
                    </a:schemeClr>
                  </a:outerShdw>
                </a:effectLst>
                <a:latin typeface="LMRoman10-Bold"/>
              </a:rPr>
              <a:t>Environnement du jeux</a:t>
            </a:r>
            <a:endParaRPr lang="fr-FR" sz="1600" dirty="0">
              <a:ln w="0"/>
              <a:solidFill>
                <a:schemeClr val="tx1"/>
              </a:solidFill>
              <a:effectLst>
                <a:outerShdw blurRad="38100" dist="19050" dir="2700000" algn="tl" rotWithShape="0">
                  <a:schemeClr val="dk1">
                    <a:alpha val="40000"/>
                  </a:schemeClr>
                </a:outerShdw>
              </a:effectLst>
            </a:endParaRPr>
          </a:p>
        </p:txBody>
      </p:sp>
      <p:sp>
        <p:nvSpPr>
          <p:cNvPr id="4" name="ZoneTexte 3">
            <a:extLst>
              <a:ext uri="{FF2B5EF4-FFF2-40B4-BE49-F238E27FC236}">
                <a16:creationId xmlns:a16="http://schemas.microsoft.com/office/drawing/2014/main" id="{BA246371-9D3F-F723-05B8-AF34E98EAB85}"/>
              </a:ext>
            </a:extLst>
          </p:cNvPr>
          <p:cNvSpPr txBox="1"/>
          <p:nvPr/>
        </p:nvSpPr>
        <p:spPr>
          <a:xfrm>
            <a:off x="786150" y="1931442"/>
            <a:ext cx="75717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800" i="0" dirty="0">
                <a:ln w="0"/>
                <a:solidFill>
                  <a:schemeClr val="tx1"/>
                </a:solidFill>
                <a:effectLst>
                  <a:outerShdw blurRad="38100" dist="19050" dir="2700000" algn="tl" rotWithShape="0">
                    <a:schemeClr val="dk1">
                      <a:alpha val="40000"/>
                    </a:schemeClr>
                  </a:outerShdw>
                </a:effectLst>
                <a:latin typeface="LMRoman10-Bold"/>
              </a:rPr>
              <a:t>Règles du jeu</a:t>
            </a:r>
            <a:br>
              <a:rPr lang="fr-FR" dirty="0">
                <a:ln w="0"/>
                <a:solidFill>
                  <a:schemeClr val="tx1"/>
                </a:solidFill>
                <a:effectLst>
                  <a:outerShdw blurRad="38100" dist="19050" dir="2700000" algn="tl" rotWithShape="0">
                    <a:schemeClr val="dk1">
                      <a:alpha val="40000"/>
                    </a:schemeClr>
                  </a:outerShdw>
                </a:effectLst>
              </a:rPr>
            </a:br>
            <a:endParaRPr lang="fr-FR" dirty="0">
              <a:ln w="0"/>
              <a:solidFill>
                <a:schemeClr val="tx1"/>
              </a:solidFill>
              <a:effectLst>
                <a:outerShdw blurRad="38100" dist="19050" dir="2700000" algn="tl" rotWithShape="0">
                  <a:schemeClr val="dk1">
                    <a:alpha val="40000"/>
                  </a:schemeClr>
                </a:outerShdw>
              </a:effectLst>
            </a:endParaRPr>
          </a:p>
        </p:txBody>
      </p:sp>
      <p:sp>
        <p:nvSpPr>
          <p:cNvPr id="5" name="ZoneTexte 4">
            <a:extLst>
              <a:ext uri="{FF2B5EF4-FFF2-40B4-BE49-F238E27FC236}">
                <a16:creationId xmlns:a16="http://schemas.microsoft.com/office/drawing/2014/main" id="{EFC66858-9715-D78F-EAA9-4A1FAC2A2D1C}"/>
              </a:ext>
            </a:extLst>
          </p:cNvPr>
          <p:cNvSpPr txBox="1"/>
          <p:nvPr/>
        </p:nvSpPr>
        <p:spPr>
          <a:xfrm>
            <a:off x="2914039" y="3712960"/>
            <a:ext cx="576469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800" dirty="0">
                <a:ln w="0"/>
                <a:solidFill>
                  <a:schemeClr val="tx1"/>
                </a:solidFill>
                <a:effectLst>
                  <a:outerShdw blurRad="38100" dist="19050" dir="2700000" algn="tl" rotWithShape="0">
                    <a:schemeClr val="dk1">
                      <a:alpha val="40000"/>
                    </a:schemeClr>
                  </a:outerShdw>
                </a:effectLst>
              </a:rPr>
              <a:t>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910</Words>
  <Application>Microsoft Office PowerPoint</Application>
  <PresentationFormat>Affichage à l'écran (16:9)</PresentationFormat>
  <Paragraphs>108</Paragraphs>
  <Slides>24</Slides>
  <Notes>18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Arial</vt:lpstr>
      <vt:lpstr>Cambria</vt:lpstr>
      <vt:lpstr>Algerian</vt:lpstr>
      <vt:lpstr>LMRoman10-Regular</vt:lpstr>
      <vt:lpstr>Times New Roman</vt:lpstr>
      <vt:lpstr>Gill Sans MT</vt:lpstr>
      <vt:lpstr>Calibri</vt:lpstr>
      <vt:lpstr>LMRoman10-Bold</vt:lpstr>
      <vt:lpstr>Source Sans Pro</vt:lpstr>
      <vt:lpstr>Roboto Slab</vt:lpstr>
      <vt:lpstr>Cordelia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Plan</vt:lpstr>
      <vt:lpstr>Architecture du jeu</vt:lpstr>
      <vt:lpstr> REGLES DU JEU</vt:lpstr>
      <vt:lpstr>Règles du jeu</vt:lpstr>
      <vt:lpstr>Présentation PowerPoint</vt:lpstr>
      <vt:lpstr>Présentation PowerPoint</vt:lpstr>
      <vt:lpstr>Présentation PowerPoint</vt:lpstr>
      <vt:lpstr> Les actions possibles dans l'environnement</vt:lpstr>
      <vt:lpstr>Présentation PowerPoint</vt:lpstr>
      <vt:lpstr>Présentation PowerPoint</vt:lpstr>
      <vt:lpstr>Présentation PowerPoint</vt:lpstr>
      <vt:lpstr>Présentation PowerPoint</vt:lpstr>
      <vt:lpstr>Présentation PowerPoint</vt:lpstr>
      <vt:lpstr> paramètres de l'environnement après une action</vt:lpstr>
      <vt:lpstr>Paramètres de l’environnement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hyacinthe karouzo</cp:lastModifiedBy>
  <cp:revision>5</cp:revision>
  <dcterms:modified xsi:type="dcterms:W3CDTF">2023-04-26T17:15:42Z</dcterms:modified>
</cp:coreProperties>
</file>