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4"/>
  </p:notesMasterIdLst>
  <p:handoutMasterIdLst>
    <p:handoutMasterId r:id="rId15"/>
  </p:handoutMasterIdLst>
  <p:sldIdLst>
    <p:sldId id="552" r:id="rId2"/>
    <p:sldId id="581" r:id="rId3"/>
    <p:sldId id="602" r:id="rId4"/>
    <p:sldId id="616" r:id="rId5"/>
    <p:sldId id="582" r:id="rId6"/>
    <p:sldId id="617" r:id="rId7"/>
    <p:sldId id="619" r:id="rId8"/>
    <p:sldId id="618" r:id="rId9"/>
    <p:sldId id="620" r:id="rId10"/>
    <p:sldId id="621" r:id="rId11"/>
    <p:sldId id="622" r:id="rId12"/>
    <p:sldId id="580" r:id="rId13"/>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Rawashdeh" initials="L" lastIdx="12" clrIdx="0">
    <p:extLst>
      <p:ext uri="{19B8F6BF-5375-455C-9EA6-DF929625EA0E}">
        <p15:presenceInfo xmlns:p15="http://schemas.microsoft.com/office/powerpoint/2012/main" userId="L.Rawashde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E56"/>
    <a:srgbClr val="DE0000"/>
    <a:srgbClr val="FFD200"/>
    <a:srgbClr val="EE351A"/>
    <a:srgbClr val="F55F0B"/>
    <a:srgbClr val="95A0A9"/>
    <a:srgbClr val="F7901E"/>
    <a:srgbClr val="D6A300"/>
    <a:srgbClr val="F2B8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2" autoAdjust="0"/>
    <p:restoredTop sz="82535" autoAdjust="0"/>
  </p:normalViewPr>
  <p:slideViewPr>
    <p:cSldViewPr>
      <p:cViewPr varScale="1">
        <p:scale>
          <a:sx n="91" d="100"/>
          <a:sy n="91" d="100"/>
        </p:scale>
        <p:origin x="1408" y="184"/>
      </p:cViewPr>
      <p:guideLst>
        <p:guide orient="horz" pos="2160"/>
        <p:guide pos="3840"/>
      </p:guideLst>
    </p:cSldViewPr>
  </p:slideViewPr>
  <p:notesTextViewPr>
    <p:cViewPr>
      <p:scale>
        <a:sx n="100" d="100"/>
        <a:sy n="100" d="100"/>
      </p:scale>
      <p:origin x="0" y="0"/>
    </p:cViewPr>
  </p:notesTextViewPr>
  <p:notesViewPr>
    <p:cSldViewPr>
      <p:cViewPr varScale="1">
        <p:scale>
          <a:sx n="65" d="100"/>
          <a:sy n="65" d="100"/>
        </p:scale>
        <p:origin x="336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6400" cy="496889"/>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49688" y="1"/>
            <a:ext cx="2946400" cy="496889"/>
          </a:xfrm>
          <a:prstGeom prst="rect">
            <a:avLst/>
          </a:prstGeom>
        </p:spPr>
        <p:txBody>
          <a:bodyPr vert="horz" lIns="91440" tIns="45720" rIns="91440" bIns="45720" rtlCol="0"/>
          <a:lstStyle>
            <a:lvl1pPr algn="r">
              <a:defRPr sz="1200"/>
            </a:lvl1pPr>
          </a:lstStyle>
          <a:p>
            <a:fld id="{4D86882F-FF33-4328-975A-B47C2251D667}" type="datetimeFigureOut">
              <a:rPr lang="en-US" smtClean="0"/>
              <a:t>5/31/21</a:t>
            </a:fld>
            <a:endParaRPr lang="en-US" dirty="0"/>
          </a:p>
        </p:txBody>
      </p:sp>
      <p:sp>
        <p:nvSpPr>
          <p:cNvPr id="4" name="Footer Placeholder 3"/>
          <p:cNvSpPr>
            <a:spLocks noGrp="1"/>
          </p:cNvSpPr>
          <p:nvPr>
            <p:ph type="ftr" sz="quarter" idx="2"/>
          </p:nvPr>
        </p:nvSpPr>
        <p:spPr>
          <a:xfrm>
            <a:off x="0" y="9429751"/>
            <a:ext cx="2946400" cy="496889"/>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9688" y="9429751"/>
            <a:ext cx="2946400" cy="496889"/>
          </a:xfrm>
          <a:prstGeom prst="rect">
            <a:avLst/>
          </a:prstGeom>
        </p:spPr>
        <p:txBody>
          <a:bodyPr vert="horz" lIns="91440" tIns="45720" rIns="91440" bIns="45720" rtlCol="0" anchor="b"/>
          <a:lstStyle>
            <a:lvl1pPr algn="r">
              <a:defRPr sz="1200"/>
            </a:lvl1pPr>
          </a:lstStyle>
          <a:p>
            <a:fld id="{4698CEDE-868F-4FF3-A798-6F58891427D0}" type="slidenum">
              <a:rPr lang="en-US" smtClean="0"/>
              <a:t>‹#›</a:t>
            </a:fld>
            <a:endParaRPr lang="en-US" dirty="0"/>
          </a:p>
        </p:txBody>
      </p:sp>
    </p:spTree>
    <p:extLst>
      <p:ext uri="{BB962C8B-B14F-4D97-AF65-F5344CB8AC3E}">
        <p14:creationId xmlns:p14="http://schemas.microsoft.com/office/powerpoint/2010/main" val="3211143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52019" y="1"/>
            <a:ext cx="2945659" cy="496411"/>
          </a:xfrm>
          <a:prstGeom prst="rect">
            <a:avLst/>
          </a:prstGeom>
        </p:spPr>
        <p:txBody>
          <a:bodyPr vert="horz" lIns="91440" tIns="45720" rIns="91440" bIns="45720" rtlCol="1"/>
          <a:lstStyle>
            <a:lvl1pPr algn="r">
              <a:defRPr sz="1200"/>
            </a:lvl1pPr>
          </a:lstStyle>
          <a:p>
            <a:endParaRPr lang="ar-JO"/>
          </a:p>
        </p:txBody>
      </p:sp>
      <p:sp>
        <p:nvSpPr>
          <p:cNvPr id="3" name="Date Placeholder 2"/>
          <p:cNvSpPr>
            <a:spLocks noGrp="1"/>
          </p:cNvSpPr>
          <p:nvPr>
            <p:ph type="dt" idx="1"/>
          </p:nvPr>
        </p:nvSpPr>
        <p:spPr>
          <a:xfrm>
            <a:off x="1577" y="1"/>
            <a:ext cx="2945659" cy="496411"/>
          </a:xfrm>
          <a:prstGeom prst="rect">
            <a:avLst/>
          </a:prstGeom>
        </p:spPr>
        <p:txBody>
          <a:bodyPr vert="horz" lIns="91440" tIns="45720" rIns="91440" bIns="45720" rtlCol="1"/>
          <a:lstStyle>
            <a:lvl1pPr algn="l">
              <a:defRPr sz="1200"/>
            </a:lvl1pPr>
          </a:lstStyle>
          <a:p>
            <a:fld id="{7D87C038-8199-4A48-AA21-DF58A51B618E}" type="datetimeFigureOut">
              <a:rPr lang="ar-JO" smtClean="0"/>
              <a:pPr/>
              <a:t>20‏/10‏/1442</a:t>
            </a:fld>
            <a:endParaRPr lang="ar-JO"/>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1440" tIns="45720" rIns="91440" bIns="45720" rtlCol="1" anchor="ctr"/>
          <a:lstStyle/>
          <a:p>
            <a:endParaRPr lang="ar-JO"/>
          </a:p>
        </p:txBody>
      </p:sp>
      <p:sp>
        <p:nvSpPr>
          <p:cNvPr id="5" name="Notes Placeholder 4"/>
          <p:cNvSpPr>
            <a:spLocks noGrp="1"/>
          </p:cNvSpPr>
          <p:nvPr>
            <p:ph type="body" sz="quarter" idx="3"/>
          </p:nvPr>
        </p:nvSpPr>
        <p:spPr>
          <a:xfrm>
            <a:off x="679768" y="4715908"/>
            <a:ext cx="5438140" cy="4467701"/>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6" name="Footer Placeholder 5"/>
          <p:cNvSpPr>
            <a:spLocks noGrp="1"/>
          </p:cNvSpPr>
          <p:nvPr>
            <p:ph type="ftr" sz="quarter" idx="4"/>
          </p:nvPr>
        </p:nvSpPr>
        <p:spPr>
          <a:xfrm>
            <a:off x="3852019" y="9430091"/>
            <a:ext cx="2945659" cy="496411"/>
          </a:xfrm>
          <a:prstGeom prst="rect">
            <a:avLst/>
          </a:prstGeom>
        </p:spPr>
        <p:txBody>
          <a:bodyPr vert="horz" lIns="91440" tIns="45720" rIns="91440" bIns="45720" rtlCol="1" anchor="b"/>
          <a:lstStyle>
            <a:lvl1pPr algn="r">
              <a:defRPr sz="1200"/>
            </a:lvl1pPr>
          </a:lstStyle>
          <a:p>
            <a:endParaRPr lang="ar-JO"/>
          </a:p>
        </p:txBody>
      </p:sp>
      <p:sp>
        <p:nvSpPr>
          <p:cNvPr id="7" name="Slide Number Placeholder 6"/>
          <p:cNvSpPr>
            <a:spLocks noGrp="1"/>
          </p:cNvSpPr>
          <p:nvPr>
            <p:ph type="sldNum" sz="quarter" idx="5"/>
          </p:nvPr>
        </p:nvSpPr>
        <p:spPr>
          <a:xfrm>
            <a:off x="1577" y="9430091"/>
            <a:ext cx="2945659" cy="496411"/>
          </a:xfrm>
          <a:prstGeom prst="rect">
            <a:avLst/>
          </a:prstGeom>
        </p:spPr>
        <p:txBody>
          <a:bodyPr vert="horz" lIns="91440" tIns="45720" rIns="91440" bIns="45720" rtlCol="1" anchor="b"/>
          <a:lstStyle>
            <a:lvl1pPr algn="l">
              <a:defRPr sz="1200"/>
            </a:lvl1pPr>
          </a:lstStyle>
          <a:p>
            <a:fld id="{265E8A15-42C8-44D5-8A5F-4781135D3DA7}" type="slidenum">
              <a:rPr lang="ar-JO" smtClean="0"/>
              <a:pPr/>
              <a:t>‹#›</a:t>
            </a:fld>
            <a:endParaRPr lang="ar-JO"/>
          </a:p>
        </p:txBody>
      </p:sp>
    </p:spTree>
    <p:extLst>
      <p:ext uri="{BB962C8B-B14F-4D97-AF65-F5344CB8AC3E}">
        <p14:creationId xmlns:p14="http://schemas.microsoft.com/office/powerpoint/2010/main" val="115542495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dirty="0"/>
          </a:p>
        </p:txBody>
      </p:sp>
      <p:sp>
        <p:nvSpPr>
          <p:cNvPr id="4" name="Slide Number Placeholder 3"/>
          <p:cNvSpPr>
            <a:spLocks noGrp="1"/>
          </p:cNvSpPr>
          <p:nvPr>
            <p:ph type="sldNum" sz="quarter" idx="10"/>
          </p:nvPr>
        </p:nvSpPr>
        <p:spPr/>
        <p:txBody>
          <a:bodyPr/>
          <a:lstStyle/>
          <a:p>
            <a:fld id="{265E8A15-42C8-44D5-8A5F-4781135D3DA7}" type="slidenum">
              <a:rPr lang="ar-JO" smtClean="0"/>
              <a:pPr/>
              <a:t>1</a:t>
            </a:fld>
            <a:endParaRPr lang="ar-JO"/>
          </a:p>
        </p:txBody>
      </p:sp>
    </p:spTree>
    <p:extLst>
      <p:ext uri="{BB962C8B-B14F-4D97-AF65-F5344CB8AC3E}">
        <p14:creationId xmlns:p14="http://schemas.microsoft.com/office/powerpoint/2010/main" val="1968675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dirty="0"/>
          </a:p>
        </p:txBody>
      </p:sp>
      <p:sp>
        <p:nvSpPr>
          <p:cNvPr id="4" name="Slide Number Placeholder 3"/>
          <p:cNvSpPr>
            <a:spLocks noGrp="1"/>
          </p:cNvSpPr>
          <p:nvPr>
            <p:ph type="sldNum" sz="quarter" idx="10"/>
          </p:nvPr>
        </p:nvSpPr>
        <p:spPr/>
        <p:txBody>
          <a:bodyPr/>
          <a:lstStyle/>
          <a:p>
            <a:fld id="{265E8A15-42C8-44D5-8A5F-4781135D3DA7}" type="slidenum">
              <a:rPr lang="ar-JO" smtClean="0"/>
              <a:pPr/>
              <a:t>10</a:t>
            </a:fld>
            <a:endParaRPr lang="ar-JO"/>
          </a:p>
        </p:txBody>
      </p:sp>
    </p:spTree>
    <p:extLst>
      <p:ext uri="{BB962C8B-B14F-4D97-AF65-F5344CB8AC3E}">
        <p14:creationId xmlns:p14="http://schemas.microsoft.com/office/powerpoint/2010/main" val="282033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dirty="0"/>
          </a:p>
        </p:txBody>
      </p:sp>
      <p:sp>
        <p:nvSpPr>
          <p:cNvPr id="4" name="Slide Number Placeholder 3"/>
          <p:cNvSpPr>
            <a:spLocks noGrp="1"/>
          </p:cNvSpPr>
          <p:nvPr>
            <p:ph type="sldNum" sz="quarter" idx="10"/>
          </p:nvPr>
        </p:nvSpPr>
        <p:spPr/>
        <p:txBody>
          <a:bodyPr/>
          <a:lstStyle/>
          <a:p>
            <a:fld id="{265E8A15-42C8-44D5-8A5F-4781135D3DA7}" type="slidenum">
              <a:rPr lang="ar-JO" smtClean="0"/>
              <a:pPr/>
              <a:t>11</a:t>
            </a:fld>
            <a:endParaRPr lang="ar-JO"/>
          </a:p>
        </p:txBody>
      </p:sp>
    </p:spTree>
    <p:extLst>
      <p:ext uri="{BB962C8B-B14F-4D97-AF65-F5344CB8AC3E}">
        <p14:creationId xmlns:p14="http://schemas.microsoft.com/office/powerpoint/2010/main" val="690170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5E8A15-42C8-44D5-8A5F-4781135D3DA7}" type="slidenum">
              <a:rPr lang="ar-JO" smtClean="0"/>
              <a:pPr/>
              <a:t>12</a:t>
            </a:fld>
            <a:endParaRPr lang="ar-JO"/>
          </a:p>
        </p:txBody>
      </p:sp>
    </p:spTree>
    <p:extLst>
      <p:ext uri="{BB962C8B-B14F-4D97-AF65-F5344CB8AC3E}">
        <p14:creationId xmlns:p14="http://schemas.microsoft.com/office/powerpoint/2010/main" val="355237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dirty="0"/>
          </a:p>
        </p:txBody>
      </p:sp>
      <p:sp>
        <p:nvSpPr>
          <p:cNvPr id="4" name="Slide Number Placeholder 3"/>
          <p:cNvSpPr>
            <a:spLocks noGrp="1"/>
          </p:cNvSpPr>
          <p:nvPr>
            <p:ph type="sldNum" sz="quarter" idx="10"/>
          </p:nvPr>
        </p:nvSpPr>
        <p:spPr/>
        <p:txBody>
          <a:bodyPr/>
          <a:lstStyle/>
          <a:p>
            <a:fld id="{265E8A15-42C8-44D5-8A5F-4781135D3DA7}" type="slidenum">
              <a:rPr lang="ar-JO" smtClean="0"/>
              <a:pPr/>
              <a:t>2</a:t>
            </a:fld>
            <a:endParaRPr lang="ar-JO"/>
          </a:p>
        </p:txBody>
      </p:sp>
    </p:spTree>
    <p:extLst>
      <p:ext uri="{BB962C8B-B14F-4D97-AF65-F5344CB8AC3E}">
        <p14:creationId xmlns:p14="http://schemas.microsoft.com/office/powerpoint/2010/main" val="66588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dirty="0"/>
          </a:p>
        </p:txBody>
      </p:sp>
      <p:sp>
        <p:nvSpPr>
          <p:cNvPr id="4" name="Slide Number Placeholder 3"/>
          <p:cNvSpPr>
            <a:spLocks noGrp="1"/>
          </p:cNvSpPr>
          <p:nvPr>
            <p:ph type="sldNum" sz="quarter" idx="10"/>
          </p:nvPr>
        </p:nvSpPr>
        <p:spPr/>
        <p:txBody>
          <a:bodyPr/>
          <a:lstStyle/>
          <a:p>
            <a:fld id="{265E8A15-42C8-44D5-8A5F-4781135D3DA7}" type="slidenum">
              <a:rPr lang="ar-JO" smtClean="0"/>
              <a:pPr/>
              <a:t>3</a:t>
            </a:fld>
            <a:endParaRPr lang="ar-JO"/>
          </a:p>
        </p:txBody>
      </p:sp>
    </p:spTree>
    <p:extLst>
      <p:ext uri="{BB962C8B-B14F-4D97-AF65-F5344CB8AC3E}">
        <p14:creationId xmlns:p14="http://schemas.microsoft.com/office/powerpoint/2010/main" val="3443421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dirty="0"/>
          </a:p>
        </p:txBody>
      </p:sp>
      <p:sp>
        <p:nvSpPr>
          <p:cNvPr id="4" name="Slide Number Placeholder 3"/>
          <p:cNvSpPr>
            <a:spLocks noGrp="1"/>
          </p:cNvSpPr>
          <p:nvPr>
            <p:ph type="sldNum" sz="quarter" idx="10"/>
          </p:nvPr>
        </p:nvSpPr>
        <p:spPr/>
        <p:txBody>
          <a:bodyPr/>
          <a:lstStyle/>
          <a:p>
            <a:fld id="{265E8A15-42C8-44D5-8A5F-4781135D3DA7}" type="slidenum">
              <a:rPr lang="ar-JO" smtClean="0"/>
              <a:pPr/>
              <a:t>4</a:t>
            </a:fld>
            <a:endParaRPr lang="ar-JO"/>
          </a:p>
        </p:txBody>
      </p:sp>
    </p:spTree>
    <p:extLst>
      <p:ext uri="{BB962C8B-B14F-4D97-AF65-F5344CB8AC3E}">
        <p14:creationId xmlns:p14="http://schemas.microsoft.com/office/powerpoint/2010/main" val="1034554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dirty="0"/>
          </a:p>
        </p:txBody>
      </p:sp>
      <p:sp>
        <p:nvSpPr>
          <p:cNvPr id="4" name="Slide Number Placeholder 3"/>
          <p:cNvSpPr>
            <a:spLocks noGrp="1"/>
          </p:cNvSpPr>
          <p:nvPr>
            <p:ph type="sldNum" sz="quarter" idx="10"/>
          </p:nvPr>
        </p:nvSpPr>
        <p:spPr/>
        <p:txBody>
          <a:bodyPr/>
          <a:lstStyle/>
          <a:p>
            <a:fld id="{265E8A15-42C8-44D5-8A5F-4781135D3DA7}" type="slidenum">
              <a:rPr lang="ar-JO" smtClean="0"/>
              <a:pPr/>
              <a:t>5</a:t>
            </a:fld>
            <a:endParaRPr lang="ar-JO"/>
          </a:p>
        </p:txBody>
      </p:sp>
    </p:spTree>
    <p:extLst>
      <p:ext uri="{BB962C8B-B14F-4D97-AF65-F5344CB8AC3E}">
        <p14:creationId xmlns:p14="http://schemas.microsoft.com/office/powerpoint/2010/main" val="2749032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dirty="0"/>
          </a:p>
        </p:txBody>
      </p:sp>
      <p:sp>
        <p:nvSpPr>
          <p:cNvPr id="4" name="Slide Number Placeholder 3"/>
          <p:cNvSpPr>
            <a:spLocks noGrp="1"/>
          </p:cNvSpPr>
          <p:nvPr>
            <p:ph type="sldNum" sz="quarter" idx="10"/>
          </p:nvPr>
        </p:nvSpPr>
        <p:spPr/>
        <p:txBody>
          <a:bodyPr/>
          <a:lstStyle/>
          <a:p>
            <a:fld id="{265E8A15-42C8-44D5-8A5F-4781135D3DA7}" type="slidenum">
              <a:rPr lang="ar-JO" smtClean="0"/>
              <a:pPr/>
              <a:t>6</a:t>
            </a:fld>
            <a:endParaRPr lang="ar-JO"/>
          </a:p>
        </p:txBody>
      </p:sp>
    </p:spTree>
    <p:extLst>
      <p:ext uri="{BB962C8B-B14F-4D97-AF65-F5344CB8AC3E}">
        <p14:creationId xmlns:p14="http://schemas.microsoft.com/office/powerpoint/2010/main" val="3572100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dirty="0"/>
          </a:p>
        </p:txBody>
      </p:sp>
      <p:sp>
        <p:nvSpPr>
          <p:cNvPr id="4" name="Slide Number Placeholder 3"/>
          <p:cNvSpPr>
            <a:spLocks noGrp="1"/>
          </p:cNvSpPr>
          <p:nvPr>
            <p:ph type="sldNum" sz="quarter" idx="10"/>
          </p:nvPr>
        </p:nvSpPr>
        <p:spPr/>
        <p:txBody>
          <a:bodyPr/>
          <a:lstStyle/>
          <a:p>
            <a:fld id="{265E8A15-42C8-44D5-8A5F-4781135D3DA7}" type="slidenum">
              <a:rPr lang="ar-JO" smtClean="0"/>
              <a:pPr/>
              <a:t>7</a:t>
            </a:fld>
            <a:endParaRPr lang="ar-JO"/>
          </a:p>
        </p:txBody>
      </p:sp>
    </p:spTree>
    <p:extLst>
      <p:ext uri="{BB962C8B-B14F-4D97-AF65-F5344CB8AC3E}">
        <p14:creationId xmlns:p14="http://schemas.microsoft.com/office/powerpoint/2010/main" val="2532115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dirty="0"/>
          </a:p>
        </p:txBody>
      </p:sp>
      <p:sp>
        <p:nvSpPr>
          <p:cNvPr id="4" name="Slide Number Placeholder 3"/>
          <p:cNvSpPr>
            <a:spLocks noGrp="1"/>
          </p:cNvSpPr>
          <p:nvPr>
            <p:ph type="sldNum" sz="quarter" idx="10"/>
          </p:nvPr>
        </p:nvSpPr>
        <p:spPr/>
        <p:txBody>
          <a:bodyPr/>
          <a:lstStyle/>
          <a:p>
            <a:fld id="{265E8A15-42C8-44D5-8A5F-4781135D3DA7}" type="slidenum">
              <a:rPr lang="ar-JO" smtClean="0"/>
              <a:pPr/>
              <a:t>8</a:t>
            </a:fld>
            <a:endParaRPr lang="ar-JO"/>
          </a:p>
        </p:txBody>
      </p:sp>
    </p:spTree>
    <p:extLst>
      <p:ext uri="{BB962C8B-B14F-4D97-AF65-F5344CB8AC3E}">
        <p14:creationId xmlns:p14="http://schemas.microsoft.com/office/powerpoint/2010/main" val="4052534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dirty="0"/>
          </a:p>
        </p:txBody>
      </p:sp>
      <p:sp>
        <p:nvSpPr>
          <p:cNvPr id="4" name="Slide Number Placeholder 3"/>
          <p:cNvSpPr>
            <a:spLocks noGrp="1"/>
          </p:cNvSpPr>
          <p:nvPr>
            <p:ph type="sldNum" sz="quarter" idx="10"/>
          </p:nvPr>
        </p:nvSpPr>
        <p:spPr/>
        <p:txBody>
          <a:bodyPr/>
          <a:lstStyle/>
          <a:p>
            <a:fld id="{265E8A15-42C8-44D5-8A5F-4781135D3DA7}" type="slidenum">
              <a:rPr lang="ar-JO" smtClean="0"/>
              <a:pPr/>
              <a:t>9</a:t>
            </a:fld>
            <a:endParaRPr lang="ar-JO"/>
          </a:p>
        </p:txBody>
      </p:sp>
    </p:spTree>
    <p:extLst>
      <p:ext uri="{BB962C8B-B14F-4D97-AF65-F5344CB8AC3E}">
        <p14:creationId xmlns:p14="http://schemas.microsoft.com/office/powerpoint/2010/main" val="3711424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5CD28F-B676-4BFB-81D7-FADBF7C8B1D4}" type="datetime3">
              <a:rPr lang="en-US" smtClean="0">
                <a:solidFill>
                  <a:prstClr val="black">
                    <a:tint val="75000"/>
                  </a:prstClr>
                </a:solidFill>
              </a:rPr>
              <a:t>31 May 2021</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
          <a:stretch>
            <a:fillRect/>
          </a:stretch>
        </p:blipFill>
        <p:spPr>
          <a:xfrm>
            <a:off x="0" y="-17031"/>
            <a:ext cx="12192000" cy="2293903"/>
          </a:xfrm>
          <a:prstGeom prst="rect">
            <a:avLst/>
          </a:prstGeom>
        </p:spPr>
      </p:pic>
      <p:pic>
        <p:nvPicPr>
          <p:cNvPr id="8" name="Content Placeholder 23" descr="psut2"/>
          <p:cNvPicPr>
            <a:picLocks noChangeAspect="1"/>
          </p:cNvPicPr>
          <p:nvPr userDrawn="1"/>
        </p:nvPicPr>
        <p:blipFill>
          <a:blip r:embed="rId3"/>
          <a:stretch>
            <a:fillRect/>
          </a:stretch>
        </p:blipFill>
        <p:spPr>
          <a:xfrm>
            <a:off x="1415480" y="620688"/>
            <a:ext cx="1732915" cy="172593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658153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15480" y="118218"/>
            <a:ext cx="10166919" cy="432048"/>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FC71B-A524-466F-A59E-FA2F01D28A79}" type="datetime3">
              <a:rPr lang="en-US" smtClean="0">
                <a:solidFill>
                  <a:prstClr val="black">
                    <a:tint val="75000"/>
                  </a:prstClr>
                </a:solidFill>
              </a:rPr>
              <a:t>31 May 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772745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5859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72048"/>
            <a:ext cx="10972800" cy="4461208"/>
          </a:xfrm>
        </p:spPr>
        <p:txBody>
          <a:bodyPr/>
          <a:lstStyle>
            <a:lvl1pPr>
              <a:defRPr>
                <a:solidFill>
                  <a:srgbClr val="95A0A9"/>
                </a:solidFill>
              </a:defRPr>
            </a:lvl1pPr>
            <a:lvl2pPr>
              <a:defRPr>
                <a:solidFill>
                  <a:srgbClr val="95A0A9"/>
                </a:solidFill>
              </a:defRPr>
            </a:lvl2pPr>
            <a:lvl3pPr>
              <a:defRPr>
                <a:solidFill>
                  <a:srgbClr val="95A0A9"/>
                </a:solidFill>
              </a:defRPr>
            </a:lvl3pPr>
            <a:lvl4pPr>
              <a:defRPr>
                <a:solidFill>
                  <a:srgbClr val="95A0A9"/>
                </a:solidFill>
              </a:defRPr>
            </a:lvl4pPr>
            <a:lvl5pPr>
              <a:defRPr>
                <a:solidFill>
                  <a:srgbClr val="95A0A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234036"/>
            <a:ext cx="12192000" cy="1621536"/>
          </a:xfrm>
          <a:prstGeom prst="rect">
            <a:avLst/>
          </a:prstGeom>
        </p:spPr>
      </p:pic>
      <p:sp>
        <p:nvSpPr>
          <p:cNvPr id="10" name="Title Placeholder 1"/>
          <p:cNvSpPr>
            <a:spLocks noGrp="1"/>
          </p:cNvSpPr>
          <p:nvPr>
            <p:ph type="title"/>
          </p:nvPr>
        </p:nvSpPr>
        <p:spPr>
          <a:xfrm>
            <a:off x="1415480" y="118218"/>
            <a:ext cx="10166919" cy="432048"/>
          </a:xfrm>
          <a:prstGeom prst="rect">
            <a:avLst/>
          </a:prstGeom>
        </p:spPr>
        <p:txBody>
          <a:bodyPr vert="horz" lIns="91440" tIns="45720" rIns="91440" bIns="45720" rtlCol="0" anchor="ctr">
            <a:noAutofit/>
          </a:bodyPr>
          <a:lstStyle>
            <a:lvl1pPr>
              <a:defRPr sz="2800" b="0">
                <a:solidFill>
                  <a:srgbClr val="0A3E56"/>
                </a:solidFill>
              </a:defRPr>
            </a:lvl1pPr>
          </a:lstStyle>
          <a:p>
            <a:endParaRPr lang="en-US" b="1" dirty="0">
              <a:solidFill>
                <a:schemeClr val="tx1">
                  <a:lumMod val="65000"/>
                  <a:lumOff val="35000"/>
                </a:schemeClr>
              </a:solidFill>
            </a:endParaRPr>
          </a:p>
        </p:txBody>
      </p:sp>
      <p:pic>
        <p:nvPicPr>
          <p:cNvPr id="11" name="Content Placeholder 23" descr="psut2"/>
          <p:cNvPicPr>
            <a:picLocks noChangeAspect="1"/>
          </p:cNvPicPr>
          <p:nvPr userDrawn="1"/>
        </p:nvPicPr>
        <p:blipFill>
          <a:blip r:embed="rId3"/>
          <a:stretch>
            <a:fillRect/>
          </a:stretch>
        </p:blipFill>
        <p:spPr>
          <a:xfrm>
            <a:off x="195398" y="97442"/>
            <a:ext cx="828403" cy="825064"/>
          </a:xfrm>
          <a:prstGeom prst="rect">
            <a:avLst/>
          </a:prstGeom>
          <a:effectLst/>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294332"/>
            <a:ext cx="12192000" cy="914400"/>
          </a:xfrm>
          <a:prstGeom prst="rect">
            <a:avLst/>
          </a:prstGeom>
        </p:spPr>
      </p:pic>
      <p:sp>
        <p:nvSpPr>
          <p:cNvPr id="4" name="Date Placeholder 3"/>
          <p:cNvSpPr>
            <a:spLocks noGrp="1"/>
          </p:cNvSpPr>
          <p:nvPr>
            <p:ph type="dt" sz="half" idx="10"/>
          </p:nvPr>
        </p:nvSpPr>
        <p:spPr>
          <a:xfrm>
            <a:off x="12700" y="6200801"/>
            <a:ext cx="2844800" cy="365125"/>
          </a:xfrm>
        </p:spPr>
        <p:txBody>
          <a:bodyPr/>
          <a:lstStyle>
            <a:lvl1pPr>
              <a:defRPr b="1">
                <a:solidFill>
                  <a:srgbClr val="0A3E56"/>
                </a:solidFill>
              </a:defRPr>
            </a:lvl1pPr>
          </a:lstStyle>
          <a:p>
            <a:fld id="{49000F24-0B98-4560-A04A-BFDCE75499F9}" type="datetime3">
              <a:rPr lang="en-US" smtClean="0"/>
              <a:t>31 May 2021</a:t>
            </a:fld>
            <a:endParaRPr lang="en-US" dirty="0"/>
          </a:p>
        </p:txBody>
      </p:sp>
      <p:sp>
        <p:nvSpPr>
          <p:cNvPr id="6" name="Slide Number Placeholder 5"/>
          <p:cNvSpPr>
            <a:spLocks noGrp="1"/>
          </p:cNvSpPr>
          <p:nvPr>
            <p:ph type="sldNum" sz="quarter" idx="12"/>
          </p:nvPr>
        </p:nvSpPr>
        <p:spPr>
          <a:xfrm>
            <a:off x="8904312" y="6492875"/>
            <a:ext cx="2844800" cy="365125"/>
          </a:xfrm>
        </p:spPr>
        <p:txBody>
          <a:bodyPr/>
          <a:lstStyle>
            <a:lvl1pPr>
              <a:defRPr sz="1600" b="1">
                <a:solidFill>
                  <a:schemeClr val="bg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535024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558EA-F942-4B6C-9486-E84B23E5673D}" type="datetime3">
              <a:rPr lang="en-US" smtClean="0">
                <a:solidFill>
                  <a:prstClr val="black">
                    <a:tint val="75000"/>
                  </a:prstClr>
                </a:solidFill>
              </a:rPr>
              <a:t>31 May 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148410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15480" y="118218"/>
            <a:ext cx="10166919" cy="432048"/>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2BAF0F-6322-47DB-9734-413590ECA8F7}" type="datetime3">
              <a:rPr lang="en-US" smtClean="0">
                <a:solidFill>
                  <a:prstClr val="black">
                    <a:tint val="75000"/>
                  </a:prstClr>
                </a:solidFill>
              </a:rPr>
              <a:t>31 May 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782028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15480" y="118218"/>
            <a:ext cx="10166919" cy="432048"/>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7F4F74-D6D4-49F3-BE5F-D289A5FF6411}" type="datetime3">
              <a:rPr lang="en-US" smtClean="0">
                <a:solidFill>
                  <a:prstClr val="black">
                    <a:tint val="75000"/>
                  </a:prstClr>
                </a:solidFill>
              </a:rPr>
              <a:t>31 May 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79342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15480" y="118218"/>
            <a:ext cx="10166919" cy="432048"/>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0ED14B80-2877-40D1-950D-C8A5C0495A40}" type="datetime3">
              <a:rPr lang="en-US" smtClean="0">
                <a:solidFill>
                  <a:prstClr val="black">
                    <a:tint val="75000"/>
                  </a:prstClr>
                </a:solidFill>
              </a:rPr>
              <a:t>31 May 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86659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E17CA-7219-4E13-80CD-42AB6C3B0D77}" type="datetime3">
              <a:rPr lang="en-US" smtClean="0">
                <a:solidFill>
                  <a:prstClr val="black">
                    <a:tint val="75000"/>
                  </a:prstClr>
                </a:solidFill>
              </a:rPr>
              <a:t>31 May 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132581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rot="10800000">
            <a:off x="0" y="3298813"/>
            <a:ext cx="12192000" cy="3559187"/>
          </a:xfrm>
          <a:prstGeom prst="rect">
            <a:avLst/>
          </a:prstGeom>
        </p:spPr>
      </p:pic>
      <p:pic>
        <p:nvPicPr>
          <p:cNvPr id="9" name="Content Placeholder 23" descr="psut2"/>
          <p:cNvPicPr>
            <a:picLocks noChangeAspect="1"/>
          </p:cNvPicPr>
          <p:nvPr userDrawn="1"/>
        </p:nvPicPr>
        <p:blipFill>
          <a:blip r:embed="rId3"/>
          <a:stretch>
            <a:fillRect/>
          </a:stretch>
        </p:blipFill>
        <p:spPr>
          <a:xfrm>
            <a:off x="1410758" y="3352477"/>
            <a:ext cx="1732915" cy="1725930"/>
          </a:xfrm>
          <a:prstGeom prst="rect">
            <a:avLst/>
          </a:prstGeom>
          <a:effectLst>
            <a:outerShdw blurRad="50800" dist="38100" dir="2700000" algn="tl" rotWithShape="0">
              <a:prstClr val="black">
                <a:alpha val="40000"/>
              </a:prstClr>
            </a:outerShdw>
          </a:effectLst>
        </p:spPr>
      </p:pic>
      <p:sp>
        <p:nvSpPr>
          <p:cNvPr id="10" name="TextBox 9"/>
          <p:cNvSpPr txBox="1"/>
          <p:nvPr userDrawn="1"/>
        </p:nvSpPr>
        <p:spPr>
          <a:xfrm>
            <a:off x="1410758" y="2276872"/>
            <a:ext cx="9144000" cy="1200329"/>
          </a:xfrm>
          <a:prstGeom prst="rect">
            <a:avLst/>
          </a:prstGeom>
          <a:noFill/>
          <a:ln>
            <a:noFill/>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sz="7200" b="1" dirty="0">
                <a:ln w="9525">
                  <a:solidFill>
                    <a:schemeClr val="bg1"/>
                  </a:solidFill>
                  <a:prstDash val="solid"/>
                </a:ln>
                <a:solidFill>
                  <a:schemeClr val="accent1">
                    <a:lumMod val="50000"/>
                  </a:schemeClr>
                </a:solidFill>
                <a:effectLst>
                  <a:outerShdw blurRad="12700" dist="38100" dir="2700000" algn="tl" rotWithShape="0">
                    <a:schemeClr val="bg1">
                      <a:lumMod val="50000"/>
                    </a:schemeClr>
                  </a:outerShdw>
                </a:effectLst>
                <a:latin typeface="+mj-lt"/>
              </a:rPr>
              <a:t>Thank You</a:t>
            </a:r>
          </a:p>
        </p:txBody>
      </p:sp>
    </p:spTree>
    <p:extLst>
      <p:ext uri="{BB962C8B-B14F-4D97-AF65-F5344CB8AC3E}">
        <p14:creationId xmlns:p14="http://schemas.microsoft.com/office/powerpoint/2010/main" val="12260418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6B4F5E-ED3B-4117-BE2B-E4D952E5D70D}" type="datetime3">
              <a:rPr lang="en-US" smtClean="0">
                <a:solidFill>
                  <a:prstClr val="black">
                    <a:tint val="75000"/>
                  </a:prstClr>
                </a:solidFill>
              </a:rPr>
              <a:t>31 May 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342399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124745"/>
            <a:ext cx="10972800" cy="50014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b="1">
                <a:solidFill>
                  <a:srgbClr val="0A3E56"/>
                </a:solidFill>
              </a:defRPr>
            </a:lvl1pPr>
          </a:lstStyle>
          <a:p>
            <a:fld id="{5D821D45-E544-4697-A6B4-CB3E1DD32340}" type="datetime3">
              <a:rPr lang="en-US" smtClean="0"/>
              <a:t>31 May 2021</a:t>
            </a:fld>
            <a:endParaRPr lang="en-US" dirty="0"/>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b="1">
                <a:solidFill>
                  <a:schemeClr val="bg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318987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ftr="0"/>
  <p:txStyles>
    <p:titleStyle>
      <a:lvl1pPr algn="l" defTabSz="914377" rtl="0" eaLnBrk="1" latinLnBrk="0" hangingPunct="1">
        <a:spcBef>
          <a:spcPct val="0"/>
        </a:spcBef>
        <a:buNone/>
        <a:defRPr sz="2400" kern="1200">
          <a:solidFill>
            <a:srgbClr val="95A0A9"/>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rgbClr val="95A0A9"/>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rgbClr val="95A0A9"/>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rgbClr val="95A0A9"/>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rgbClr val="95A0A9"/>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rgbClr val="95A0A9"/>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waedbara/SoftwareDevelopersEvaluationProjec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tif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91544" y="2348880"/>
            <a:ext cx="8334276" cy="713272"/>
          </a:xfrm>
          <a:prstGeom prst="rect">
            <a:avLst/>
          </a:prstGeom>
          <a:noFill/>
          <a:ln>
            <a:noFill/>
          </a:ln>
        </p:spPr>
        <p:txBody>
          <a:bodyPr wrap="square" rtlCol="0">
            <a:spAutoFit/>
          </a:bodyPr>
          <a:lstStyle/>
          <a:p>
            <a:pPr algn="ctr" rtl="1">
              <a:lnSpc>
                <a:spcPct val="150000"/>
              </a:lnSpc>
            </a:pPr>
            <a:r>
              <a:rPr lang="en-US" sz="3000" b="1" dirty="0">
                <a:solidFill>
                  <a:srgbClr val="95A0A9"/>
                </a:solidFill>
              </a:rPr>
              <a:t>Princess Sumaya University for Technology</a:t>
            </a:r>
          </a:p>
        </p:txBody>
      </p:sp>
      <p:sp>
        <p:nvSpPr>
          <p:cNvPr id="2" name="TextBox 1">
            <a:extLst>
              <a:ext uri="{FF2B5EF4-FFF2-40B4-BE49-F238E27FC236}">
                <a16:creationId xmlns:a16="http://schemas.microsoft.com/office/drawing/2014/main" id="{90B2F94A-C15E-6841-9EBB-0DB9F6576E0D}"/>
              </a:ext>
            </a:extLst>
          </p:cNvPr>
          <p:cNvSpPr txBox="1"/>
          <p:nvPr/>
        </p:nvSpPr>
        <p:spPr>
          <a:xfrm>
            <a:off x="695400" y="3429000"/>
            <a:ext cx="10945216" cy="1384995"/>
          </a:xfrm>
          <a:prstGeom prst="rect">
            <a:avLst/>
          </a:prstGeom>
          <a:noFill/>
        </p:spPr>
        <p:txBody>
          <a:bodyPr wrap="square" rtlCol="0">
            <a:spAutoFit/>
          </a:bodyPr>
          <a:lstStyle/>
          <a:p>
            <a:pPr algn="ctr"/>
            <a:r>
              <a:rPr lang="en-US" sz="3000" dirty="0"/>
              <a:t>Software Developers Performance Evaluation</a:t>
            </a:r>
          </a:p>
          <a:p>
            <a:endParaRPr lang="en-US" dirty="0"/>
          </a:p>
          <a:p>
            <a:endParaRPr lang="en-US" dirty="0"/>
          </a:p>
          <a:p>
            <a:endParaRPr lang="en-US" dirty="0"/>
          </a:p>
        </p:txBody>
      </p:sp>
      <p:graphicFrame>
        <p:nvGraphicFramePr>
          <p:cNvPr id="3" name="Table 3">
            <a:extLst>
              <a:ext uri="{FF2B5EF4-FFF2-40B4-BE49-F238E27FC236}">
                <a16:creationId xmlns:a16="http://schemas.microsoft.com/office/drawing/2014/main" id="{BF24FAD3-FAFF-B747-9BBE-E29F95A9243A}"/>
              </a:ext>
            </a:extLst>
          </p:cNvPr>
          <p:cNvGraphicFramePr>
            <a:graphicFrameLocks noGrp="1"/>
          </p:cNvGraphicFramePr>
          <p:nvPr>
            <p:extLst>
              <p:ext uri="{D42A27DB-BD31-4B8C-83A1-F6EECF244321}">
                <p14:modId xmlns:p14="http://schemas.microsoft.com/office/powerpoint/2010/main" val="2492259626"/>
              </p:ext>
            </p:extLst>
          </p:nvPr>
        </p:nvGraphicFramePr>
        <p:xfrm>
          <a:off x="2292054" y="4242858"/>
          <a:ext cx="8033766" cy="1613172"/>
        </p:xfrm>
        <a:graphic>
          <a:graphicData uri="http://schemas.openxmlformats.org/drawingml/2006/table">
            <a:tbl>
              <a:tblPr firstRow="1" bandRow="1">
                <a:tableStyleId>{5C22544A-7EE6-4342-B048-85BDC9FD1C3A}</a:tableStyleId>
              </a:tblPr>
              <a:tblGrid>
                <a:gridCol w="4016883">
                  <a:extLst>
                    <a:ext uri="{9D8B030D-6E8A-4147-A177-3AD203B41FA5}">
                      <a16:colId xmlns:a16="http://schemas.microsoft.com/office/drawing/2014/main" val="2818868679"/>
                    </a:ext>
                  </a:extLst>
                </a:gridCol>
                <a:gridCol w="4016883">
                  <a:extLst>
                    <a:ext uri="{9D8B030D-6E8A-4147-A177-3AD203B41FA5}">
                      <a16:colId xmlns:a16="http://schemas.microsoft.com/office/drawing/2014/main" val="2254894015"/>
                    </a:ext>
                  </a:extLst>
                </a:gridCol>
              </a:tblGrid>
              <a:tr h="403293">
                <a:tc>
                  <a:txBody>
                    <a:bodyPr/>
                    <a:lstStyle/>
                    <a:p>
                      <a:pPr algn="ctr"/>
                      <a:r>
                        <a:rPr lang="en-US" sz="2000" dirty="0"/>
                        <a:t>Name</a:t>
                      </a:r>
                    </a:p>
                  </a:txBody>
                  <a:tcPr/>
                </a:tc>
                <a:tc>
                  <a:txBody>
                    <a:bodyPr/>
                    <a:lstStyle/>
                    <a:p>
                      <a:pPr algn="ctr"/>
                      <a:r>
                        <a:rPr lang="en-US" sz="2000" dirty="0"/>
                        <a:t>Student ID</a:t>
                      </a:r>
                    </a:p>
                  </a:txBody>
                  <a:tcPr/>
                </a:tc>
                <a:extLst>
                  <a:ext uri="{0D108BD9-81ED-4DB2-BD59-A6C34878D82A}">
                    <a16:rowId xmlns:a16="http://schemas.microsoft.com/office/drawing/2014/main" val="4000776051"/>
                  </a:ext>
                </a:extLst>
              </a:tr>
              <a:tr h="403293">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2000" dirty="0"/>
                        <a:t>Mohammad </a:t>
                      </a:r>
                      <a:r>
                        <a:rPr lang="en-US" sz="2000" dirty="0" err="1"/>
                        <a:t>Abdellatif</a:t>
                      </a:r>
                      <a:r>
                        <a:rPr lang="en-US" sz="2000" dirty="0"/>
                        <a:t> </a:t>
                      </a:r>
                    </a:p>
                  </a:txBody>
                  <a:tcPr/>
                </a:tc>
                <a:tc>
                  <a:txBody>
                    <a:bodyPr/>
                    <a:lstStyle/>
                    <a:p>
                      <a:pPr algn="ctr"/>
                      <a:r>
                        <a:rPr lang="en-US" sz="2000" dirty="0"/>
                        <a:t>20208032</a:t>
                      </a:r>
                    </a:p>
                  </a:txBody>
                  <a:tcPr/>
                </a:tc>
                <a:extLst>
                  <a:ext uri="{0D108BD9-81ED-4DB2-BD59-A6C34878D82A}">
                    <a16:rowId xmlns:a16="http://schemas.microsoft.com/office/drawing/2014/main" val="1953565105"/>
                  </a:ext>
                </a:extLst>
              </a:tr>
              <a:tr h="403293">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2000" dirty="0" err="1"/>
                        <a:t>Waed</a:t>
                      </a:r>
                      <a:r>
                        <a:rPr lang="en-US" sz="2000" dirty="0"/>
                        <a:t> </a:t>
                      </a:r>
                      <a:r>
                        <a:rPr lang="en-US" sz="2000" dirty="0" err="1"/>
                        <a:t>Alsawarieh</a:t>
                      </a:r>
                      <a:endParaRPr lang="en-US" sz="2000" dirty="0"/>
                    </a:p>
                  </a:txBody>
                  <a:tcPr/>
                </a:tc>
                <a:tc>
                  <a:txBody>
                    <a:bodyPr/>
                    <a:lstStyle/>
                    <a:p>
                      <a:pPr algn="ctr"/>
                      <a:r>
                        <a:rPr lang="en-US" sz="2000" dirty="0"/>
                        <a:t>20208020</a:t>
                      </a:r>
                    </a:p>
                  </a:txBody>
                  <a:tcPr/>
                </a:tc>
                <a:extLst>
                  <a:ext uri="{0D108BD9-81ED-4DB2-BD59-A6C34878D82A}">
                    <a16:rowId xmlns:a16="http://schemas.microsoft.com/office/drawing/2014/main" val="177252446"/>
                  </a:ext>
                </a:extLst>
              </a:tr>
              <a:tr h="403293">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2000" dirty="0"/>
                        <a:t>Yaser Toutah</a:t>
                      </a:r>
                    </a:p>
                  </a:txBody>
                  <a:tcPr/>
                </a:tc>
                <a:tc>
                  <a:txBody>
                    <a:bodyPr/>
                    <a:lstStyle/>
                    <a:p>
                      <a:pPr algn="ctr"/>
                      <a:r>
                        <a:rPr lang="en-US" sz="2000" dirty="0"/>
                        <a:t>20188058</a:t>
                      </a:r>
                    </a:p>
                  </a:txBody>
                  <a:tcPr/>
                </a:tc>
                <a:extLst>
                  <a:ext uri="{0D108BD9-81ED-4DB2-BD59-A6C34878D82A}">
                    <a16:rowId xmlns:a16="http://schemas.microsoft.com/office/drawing/2014/main" val="2605092421"/>
                  </a:ext>
                </a:extLst>
              </a:tr>
            </a:tbl>
          </a:graphicData>
        </a:graphic>
      </p:graphicFrame>
    </p:spTree>
    <p:extLst>
      <p:ext uri="{BB962C8B-B14F-4D97-AF65-F5344CB8AC3E}">
        <p14:creationId xmlns:p14="http://schemas.microsoft.com/office/powerpoint/2010/main" val="36404861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72048"/>
            <a:ext cx="10972800" cy="4749240"/>
          </a:xfrm>
        </p:spPr>
        <p:txBody>
          <a:bodyPr>
            <a:normAutofit fontScale="77500" lnSpcReduction="20000"/>
          </a:bodyPr>
          <a:lstStyle/>
          <a:p>
            <a:r>
              <a:rPr lang="en-US" sz="2200" dirty="0">
                <a:solidFill>
                  <a:schemeClr val="tx1"/>
                </a:solidFill>
              </a:rPr>
              <a:t>We were having 2 data sources: </a:t>
            </a:r>
          </a:p>
          <a:p>
            <a:pPr lvl="1"/>
            <a:r>
              <a:rPr lang="en-US" sz="1800" dirty="0">
                <a:solidFill>
                  <a:schemeClr val="tx1"/>
                </a:solidFill>
              </a:rPr>
              <a:t>GitLab (data about developers).</a:t>
            </a:r>
          </a:p>
          <a:p>
            <a:pPr lvl="1"/>
            <a:r>
              <a:rPr lang="en-US" sz="1800" dirty="0">
                <a:solidFill>
                  <a:schemeClr val="tx1"/>
                </a:solidFill>
              </a:rPr>
              <a:t>Emails (data about developers + non-developers).</a:t>
            </a:r>
          </a:p>
          <a:p>
            <a:pPr marL="457188" lvl="1" indent="0">
              <a:buNone/>
            </a:pPr>
            <a:r>
              <a:rPr lang="en-US" sz="1800" dirty="0">
                <a:solidFill>
                  <a:schemeClr val="tx1"/>
                </a:solidFill>
              </a:rPr>
              <a:t>The second data source (Emails data) has inaccuracy.</a:t>
            </a:r>
          </a:p>
          <a:p>
            <a:pPr marL="457188" lvl="1" indent="0">
              <a:buNone/>
            </a:pPr>
            <a:endParaRPr lang="en-US" sz="1800" dirty="0">
              <a:solidFill>
                <a:schemeClr val="tx1"/>
              </a:solidFill>
            </a:endParaRPr>
          </a:p>
          <a:p>
            <a:r>
              <a:rPr lang="en-US" sz="2200" dirty="0">
                <a:solidFill>
                  <a:schemeClr val="tx1"/>
                </a:solidFill>
              </a:rPr>
              <a:t>We need more data (Gitlab data is for 3 months, while emails data is for only one month).		</a:t>
            </a:r>
          </a:p>
          <a:p>
            <a:pPr marL="0" indent="0">
              <a:buNone/>
            </a:pPr>
            <a:endParaRPr lang="en-US" sz="2200" dirty="0">
              <a:solidFill>
                <a:schemeClr val="tx1"/>
              </a:solidFill>
            </a:endParaRPr>
          </a:p>
          <a:p>
            <a:r>
              <a:rPr lang="en-US" sz="2200" dirty="0">
                <a:solidFill>
                  <a:schemeClr val="tx1"/>
                </a:solidFill>
              </a:rPr>
              <a:t>We had to do masking for privacy purposes, but at the same time we couldn’t link the entities with each other directly. (we need to do mapping whenever we need to know who we are referring to).</a:t>
            </a:r>
          </a:p>
          <a:p>
            <a:endParaRPr lang="en-US" sz="2200" dirty="0">
              <a:solidFill>
                <a:schemeClr val="tx1"/>
              </a:solidFill>
            </a:endParaRPr>
          </a:p>
          <a:p>
            <a:r>
              <a:rPr lang="en-US" sz="2200" dirty="0" err="1">
                <a:solidFill>
                  <a:schemeClr val="tx1"/>
                </a:solidFill>
              </a:rPr>
              <a:t>NiFi</a:t>
            </a:r>
            <a:r>
              <a:rPr lang="en-US" sz="2200" dirty="0">
                <a:solidFill>
                  <a:schemeClr val="tx1"/>
                </a:solidFill>
              </a:rPr>
              <a:t> does not support neo4j v4+, so we had to use an older version (we used 3.4).</a:t>
            </a:r>
          </a:p>
          <a:p>
            <a:pPr marL="457188" lvl="1" indent="0">
              <a:buNone/>
            </a:pPr>
            <a:endParaRPr lang="en-US" sz="1800" dirty="0">
              <a:solidFill>
                <a:schemeClr val="tx1"/>
              </a:solidFill>
            </a:endParaRPr>
          </a:p>
          <a:p>
            <a:r>
              <a:rPr lang="en-US" sz="2200" dirty="0">
                <a:solidFill>
                  <a:schemeClr val="tx1"/>
                </a:solidFill>
              </a:rPr>
              <a:t>After using </a:t>
            </a:r>
            <a:r>
              <a:rPr lang="en-US" sz="2200" dirty="0" err="1">
                <a:solidFill>
                  <a:schemeClr val="tx1"/>
                </a:solidFill>
              </a:rPr>
              <a:t>NiFi</a:t>
            </a:r>
            <a:r>
              <a:rPr lang="en-US" sz="2200" dirty="0">
                <a:solidFill>
                  <a:schemeClr val="tx1"/>
                </a:solidFill>
              </a:rPr>
              <a:t>, we found that some simple tasks can be done in Airflow in a simpler fashion, like splitting a single record into multiple records.</a:t>
            </a:r>
          </a:p>
          <a:p>
            <a:endParaRPr lang="en-US" sz="2200" dirty="0">
              <a:solidFill>
                <a:schemeClr val="tx1"/>
              </a:solidFill>
            </a:endParaRPr>
          </a:p>
          <a:p>
            <a:r>
              <a:rPr lang="en-US" sz="2200" dirty="0" err="1">
                <a:solidFill>
                  <a:schemeClr val="tx1"/>
                </a:solidFill>
              </a:rPr>
              <a:t>NiFi</a:t>
            </a:r>
            <a:r>
              <a:rPr lang="en-US" sz="2200" dirty="0">
                <a:solidFill>
                  <a:schemeClr val="tx1"/>
                </a:solidFill>
              </a:rPr>
              <a:t> from tooling perspective is more powerful than Airflow.</a:t>
            </a:r>
          </a:p>
          <a:p>
            <a:endParaRPr lang="en-US" sz="2200" dirty="0">
              <a:solidFill>
                <a:schemeClr val="tx1"/>
              </a:solidFill>
            </a:endParaRPr>
          </a:p>
          <a:p>
            <a:r>
              <a:rPr lang="en-US" sz="2200" dirty="0">
                <a:solidFill>
                  <a:schemeClr val="tx1"/>
                </a:solidFill>
              </a:rPr>
              <a:t>Integrate with BI tool (Kibana).</a:t>
            </a:r>
          </a:p>
        </p:txBody>
      </p:sp>
      <p:sp>
        <p:nvSpPr>
          <p:cNvPr id="3" name="Title 2"/>
          <p:cNvSpPr>
            <a:spLocks noGrp="1"/>
          </p:cNvSpPr>
          <p:nvPr>
            <p:ph type="title"/>
          </p:nvPr>
        </p:nvSpPr>
        <p:spPr/>
        <p:txBody>
          <a:bodyPr/>
          <a:lstStyle/>
          <a:p>
            <a:r>
              <a:rPr lang="en-US" dirty="0">
                <a:solidFill>
                  <a:schemeClr val="tx1"/>
                </a:solidFill>
              </a:rPr>
              <a:t>Limitations and Future Enhancements</a:t>
            </a:r>
          </a:p>
        </p:txBody>
      </p:sp>
      <p:sp>
        <p:nvSpPr>
          <p:cNvPr id="4" name="Date Placeholder 3"/>
          <p:cNvSpPr>
            <a:spLocks noGrp="1"/>
          </p:cNvSpPr>
          <p:nvPr>
            <p:ph type="dt" sz="half" idx="10"/>
          </p:nvPr>
        </p:nvSpPr>
        <p:spPr/>
        <p:txBody>
          <a:bodyPr/>
          <a:lstStyle/>
          <a:p>
            <a:fld id="{49000F24-0B98-4560-A04A-BFDCE75499F9}" type="datetime3">
              <a:rPr lang="en-US" smtClean="0"/>
              <a:t>31 May 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40604682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72048"/>
            <a:ext cx="10972800" cy="4749240"/>
          </a:xfrm>
        </p:spPr>
        <p:txBody>
          <a:bodyPr>
            <a:normAutofit fontScale="92500" lnSpcReduction="10000"/>
          </a:bodyPr>
          <a:lstStyle/>
          <a:p>
            <a:r>
              <a:rPr lang="en-US" sz="2200" dirty="0">
                <a:solidFill>
                  <a:schemeClr val="tx1"/>
                </a:solidFill>
              </a:rPr>
              <a:t>Data is the new oil!</a:t>
            </a:r>
          </a:p>
          <a:p>
            <a:pPr marL="0" indent="0">
              <a:buNone/>
            </a:pPr>
            <a:endParaRPr lang="en-US" sz="2200" dirty="0">
              <a:solidFill>
                <a:schemeClr val="tx1"/>
              </a:solidFill>
            </a:endParaRPr>
          </a:p>
          <a:p>
            <a:r>
              <a:rPr lang="en-US" sz="2200" dirty="0">
                <a:solidFill>
                  <a:schemeClr val="tx1"/>
                </a:solidFill>
              </a:rPr>
              <a:t>The more data you have, the better.</a:t>
            </a:r>
          </a:p>
          <a:p>
            <a:endParaRPr lang="en-US" sz="2200" dirty="0">
              <a:solidFill>
                <a:schemeClr val="tx1"/>
              </a:solidFill>
            </a:endParaRPr>
          </a:p>
          <a:p>
            <a:r>
              <a:rPr lang="en-US" sz="2200" dirty="0">
                <a:solidFill>
                  <a:schemeClr val="tx1"/>
                </a:solidFill>
              </a:rPr>
              <a:t>You can’t imagine how many things you can produce/elicit until you try and see by yourself!</a:t>
            </a:r>
          </a:p>
          <a:p>
            <a:endParaRPr lang="en-US" sz="2200" dirty="0">
              <a:solidFill>
                <a:schemeClr val="tx1"/>
              </a:solidFill>
            </a:endParaRPr>
          </a:p>
          <a:p>
            <a:r>
              <a:rPr lang="en-US" sz="2200" dirty="0">
                <a:solidFill>
                  <a:schemeClr val="tx1"/>
                </a:solidFill>
              </a:rPr>
              <a:t>Start with simple things first, don’t jump to the edge cases first.</a:t>
            </a:r>
          </a:p>
          <a:p>
            <a:endParaRPr lang="en-US" sz="2200" dirty="0">
              <a:solidFill>
                <a:schemeClr val="tx1"/>
              </a:solidFill>
            </a:endParaRPr>
          </a:p>
          <a:p>
            <a:r>
              <a:rPr lang="en-US" sz="2200" dirty="0">
                <a:solidFill>
                  <a:schemeClr val="tx1"/>
                </a:solidFill>
              </a:rPr>
              <a:t>Don’t assume, always ask and get things clarified.</a:t>
            </a:r>
          </a:p>
          <a:p>
            <a:endParaRPr lang="en-US" sz="2200" dirty="0">
              <a:solidFill>
                <a:schemeClr val="tx1"/>
              </a:solidFill>
            </a:endParaRPr>
          </a:p>
          <a:p>
            <a:r>
              <a:rPr lang="en-US" sz="2200" dirty="0">
                <a:solidFill>
                  <a:schemeClr val="tx1"/>
                </a:solidFill>
              </a:rPr>
              <a:t>Verify the accuracy of the data, and make sure that this is what really needed.</a:t>
            </a:r>
          </a:p>
          <a:p>
            <a:pPr marL="0" indent="0">
              <a:buNone/>
            </a:pPr>
            <a:endParaRPr lang="en-US" sz="2200" dirty="0">
              <a:solidFill>
                <a:schemeClr val="tx1"/>
              </a:solidFill>
            </a:endParaRPr>
          </a:p>
          <a:p>
            <a:r>
              <a:rPr lang="en-US" sz="2200" dirty="0">
                <a:solidFill>
                  <a:schemeClr val="tx1"/>
                </a:solidFill>
              </a:rPr>
              <a:t>Ask for more data in the early stages (as soon as you feel you need more data).</a:t>
            </a:r>
          </a:p>
        </p:txBody>
      </p:sp>
      <p:sp>
        <p:nvSpPr>
          <p:cNvPr id="3" name="Title 2"/>
          <p:cNvSpPr>
            <a:spLocks noGrp="1"/>
          </p:cNvSpPr>
          <p:nvPr>
            <p:ph type="title"/>
          </p:nvPr>
        </p:nvSpPr>
        <p:spPr/>
        <p:txBody>
          <a:bodyPr/>
          <a:lstStyle/>
          <a:p>
            <a:r>
              <a:rPr lang="en-US" dirty="0">
                <a:solidFill>
                  <a:schemeClr val="tx1"/>
                </a:solidFill>
              </a:rPr>
              <a:t>Lessons Learned</a:t>
            </a:r>
          </a:p>
        </p:txBody>
      </p:sp>
      <p:sp>
        <p:nvSpPr>
          <p:cNvPr id="4" name="Date Placeholder 3"/>
          <p:cNvSpPr>
            <a:spLocks noGrp="1"/>
          </p:cNvSpPr>
          <p:nvPr>
            <p:ph type="dt" sz="half" idx="10"/>
          </p:nvPr>
        </p:nvSpPr>
        <p:spPr/>
        <p:txBody>
          <a:bodyPr/>
          <a:lstStyle/>
          <a:p>
            <a:fld id="{49000F24-0B98-4560-A04A-BFDCE75499F9}" type="datetime3">
              <a:rPr lang="en-US" smtClean="0"/>
              <a:t>31 May 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6854278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llipse 45"/>
          <p:cNvSpPr>
            <a:spLocks noChangeArrowheads="1"/>
          </p:cNvSpPr>
          <p:nvPr/>
        </p:nvSpPr>
        <p:spPr bwMode="auto">
          <a:xfrm>
            <a:off x="4252486" y="219485"/>
            <a:ext cx="1325108" cy="993275"/>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en-US" dirty="0">
              <a:solidFill>
                <a:srgbClr val="FFFFFF"/>
              </a:solidFill>
              <a:latin typeface="Calibri" pitchFamily="34" charset="0"/>
            </a:endParaRPr>
          </a:p>
        </p:txBody>
      </p:sp>
    </p:spTree>
    <p:extLst>
      <p:ext uri="{BB962C8B-B14F-4D97-AF65-F5344CB8AC3E}">
        <p14:creationId xmlns:p14="http://schemas.microsoft.com/office/powerpoint/2010/main" val="274827577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sz="2500" dirty="0">
              <a:solidFill>
                <a:schemeClr val="tx1"/>
              </a:solidFill>
            </a:endParaRPr>
          </a:p>
          <a:p>
            <a:r>
              <a:rPr lang="en-US" sz="2500" dirty="0">
                <a:solidFill>
                  <a:schemeClr val="tx1"/>
                </a:solidFill>
              </a:rPr>
              <a:t>Introduction.</a:t>
            </a:r>
          </a:p>
          <a:p>
            <a:r>
              <a:rPr lang="en-US" sz="2500" dirty="0">
                <a:solidFill>
                  <a:schemeClr val="tx1"/>
                </a:solidFill>
              </a:rPr>
              <a:t>Problem Statement and Challenges.</a:t>
            </a:r>
          </a:p>
          <a:p>
            <a:r>
              <a:rPr lang="en-US" sz="2500" dirty="0">
                <a:solidFill>
                  <a:schemeClr val="tx1"/>
                </a:solidFill>
              </a:rPr>
              <a:t>Work Stream and Data Gathering.</a:t>
            </a:r>
          </a:p>
          <a:p>
            <a:r>
              <a:rPr lang="en-US" sz="2500" dirty="0">
                <a:solidFill>
                  <a:schemeClr val="tx1"/>
                </a:solidFill>
              </a:rPr>
              <a:t>Demo.</a:t>
            </a:r>
          </a:p>
          <a:p>
            <a:r>
              <a:rPr lang="en-US" sz="2500" dirty="0">
                <a:solidFill>
                  <a:schemeClr val="tx1"/>
                </a:solidFill>
              </a:rPr>
              <a:t>Findings.</a:t>
            </a:r>
          </a:p>
          <a:p>
            <a:r>
              <a:rPr lang="en-US" sz="2500" dirty="0">
                <a:solidFill>
                  <a:schemeClr val="tx1"/>
                </a:solidFill>
              </a:rPr>
              <a:t>Limitation and Future Enhancements.</a:t>
            </a:r>
          </a:p>
          <a:p>
            <a:r>
              <a:rPr lang="en-US" sz="2500" dirty="0">
                <a:solidFill>
                  <a:schemeClr val="tx1"/>
                </a:solidFill>
              </a:rPr>
              <a:t>Lessons Learned.</a:t>
            </a:r>
          </a:p>
        </p:txBody>
      </p:sp>
      <p:sp>
        <p:nvSpPr>
          <p:cNvPr id="3" name="Title 2"/>
          <p:cNvSpPr>
            <a:spLocks noGrp="1"/>
          </p:cNvSpPr>
          <p:nvPr>
            <p:ph type="title"/>
          </p:nvPr>
        </p:nvSpPr>
        <p:spPr/>
        <p:txBody>
          <a:bodyPr/>
          <a:lstStyle/>
          <a:p>
            <a:r>
              <a:rPr lang="en-US" dirty="0">
                <a:solidFill>
                  <a:schemeClr val="tx1"/>
                </a:solidFill>
              </a:rPr>
              <a:t>Agenda</a:t>
            </a:r>
            <a:endParaRPr lang="ar-JO" dirty="0">
              <a:solidFill>
                <a:schemeClr val="tx1"/>
              </a:solidFill>
            </a:endParaRPr>
          </a:p>
        </p:txBody>
      </p:sp>
      <p:sp>
        <p:nvSpPr>
          <p:cNvPr id="4" name="Date Placeholder 3"/>
          <p:cNvSpPr>
            <a:spLocks noGrp="1"/>
          </p:cNvSpPr>
          <p:nvPr>
            <p:ph type="dt" sz="half" idx="10"/>
          </p:nvPr>
        </p:nvSpPr>
        <p:spPr/>
        <p:txBody>
          <a:bodyPr/>
          <a:lstStyle/>
          <a:p>
            <a:fld id="{49000F24-0B98-4560-A04A-BFDCE75499F9}" type="datetime3">
              <a:rPr lang="en-US" smtClean="0"/>
              <a:t>31 May 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pic>
        <p:nvPicPr>
          <p:cNvPr id="9" name="Picture 8">
            <a:extLst>
              <a:ext uri="{FF2B5EF4-FFF2-40B4-BE49-F238E27FC236}">
                <a16:creationId xmlns:a16="http://schemas.microsoft.com/office/drawing/2014/main" id="{6595EC79-DE8B-994A-A0A5-B2A223D8D14D}"/>
              </a:ext>
            </a:extLst>
          </p:cNvPr>
          <p:cNvPicPr>
            <a:picLocks noChangeAspect="1"/>
          </p:cNvPicPr>
          <p:nvPr/>
        </p:nvPicPr>
        <p:blipFill>
          <a:blip r:embed="rId3"/>
          <a:stretch>
            <a:fillRect/>
          </a:stretch>
        </p:blipFill>
        <p:spPr>
          <a:xfrm>
            <a:off x="6888088" y="1528906"/>
            <a:ext cx="4569163" cy="3074106"/>
          </a:xfrm>
          <a:prstGeom prst="rect">
            <a:avLst/>
          </a:prstGeom>
        </p:spPr>
      </p:pic>
    </p:spTree>
    <p:extLst>
      <p:ext uri="{BB962C8B-B14F-4D97-AF65-F5344CB8AC3E}">
        <p14:creationId xmlns:p14="http://schemas.microsoft.com/office/powerpoint/2010/main" val="8710202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200" dirty="0">
                <a:solidFill>
                  <a:schemeClr val="tx1"/>
                </a:solidFill>
              </a:rPr>
              <a:t>Evaluating and measuring the software developers’ performance is one of the most difficult tasks for the engineering managers. It’s also a source of anxiety for developers at all experience levels: how do you know if you’re doing well enough when most of your work is intangible, how it should be measured? can it even be accurately measured? So, it’s really a hard job to do, and many managers fail in doing it the right way and without unfairness.</a:t>
            </a:r>
          </a:p>
          <a:p>
            <a:pPr marL="0" indent="0">
              <a:buNone/>
            </a:pPr>
            <a:endParaRPr lang="en-US" sz="2200" dirty="0">
              <a:solidFill>
                <a:schemeClr val="tx1"/>
              </a:solidFill>
            </a:endParaRPr>
          </a:p>
          <a:p>
            <a:pPr marL="0" indent="0">
              <a:buNone/>
            </a:pPr>
            <a:r>
              <a:rPr lang="en-US" sz="2200" dirty="0">
                <a:solidFill>
                  <a:schemeClr val="tx1"/>
                </a:solidFill>
              </a:rPr>
              <a:t>In this project, we’ll develop an engine that will act as a recommendation engine (or a decision support tool) to help the engineering managers conduct a well, fair and clear evaluation process for the software developers. It will also reduce the injustice and increase the accuracy of the results when conducting the assessment.</a:t>
            </a:r>
          </a:p>
        </p:txBody>
      </p:sp>
      <p:sp>
        <p:nvSpPr>
          <p:cNvPr id="3" name="Title 2"/>
          <p:cNvSpPr>
            <a:spLocks noGrp="1"/>
          </p:cNvSpPr>
          <p:nvPr>
            <p:ph type="title"/>
          </p:nvPr>
        </p:nvSpPr>
        <p:spPr/>
        <p:txBody>
          <a:bodyPr/>
          <a:lstStyle/>
          <a:p>
            <a:r>
              <a:rPr lang="en-US" dirty="0">
                <a:solidFill>
                  <a:schemeClr val="tx1"/>
                </a:solidFill>
              </a:rPr>
              <a:t>Introduction</a:t>
            </a:r>
            <a:endParaRPr lang="ar-JO" dirty="0">
              <a:solidFill>
                <a:srgbClr val="0A3E56"/>
              </a:solidFill>
            </a:endParaRPr>
          </a:p>
        </p:txBody>
      </p:sp>
      <p:sp>
        <p:nvSpPr>
          <p:cNvPr id="4" name="Date Placeholder 3"/>
          <p:cNvSpPr>
            <a:spLocks noGrp="1"/>
          </p:cNvSpPr>
          <p:nvPr>
            <p:ph type="dt" sz="half" idx="10"/>
          </p:nvPr>
        </p:nvSpPr>
        <p:spPr/>
        <p:txBody>
          <a:bodyPr/>
          <a:lstStyle/>
          <a:p>
            <a:fld id="{49000F24-0B98-4560-A04A-BFDCE75499F9}" type="datetime3">
              <a:rPr lang="en-US" smtClean="0"/>
              <a:t>31 May 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4187125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200" dirty="0">
                <a:solidFill>
                  <a:schemeClr val="tx1"/>
                </a:solidFill>
              </a:rPr>
              <a:t>As we have mentioned earlier; the evaluation process is a hard job and it’s not straightforward. Many factors affect and influence the evaluation process; even the mood of the reviewer can have an impact!</a:t>
            </a:r>
          </a:p>
          <a:p>
            <a:pPr marL="0" indent="0">
              <a:buNone/>
            </a:pPr>
            <a:endParaRPr lang="en-US" sz="2200" dirty="0">
              <a:solidFill>
                <a:schemeClr val="tx1"/>
              </a:solidFill>
            </a:endParaRPr>
          </a:p>
          <a:p>
            <a:pPr marL="0" indent="0">
              <a:buNone/>
            </a:pPr>
            <a:r>
              <a:rPr lang="en-US" sz="2200" dirty="0">
                <a:solidFill>
                  <a:schemeClr val="tx1"/>
                </a:solidFill>
              </a:rPr>
              <a:t>We’re human beings; which means we forget sometimes, we get influenced by external factors, we might personalize things at work, we exaggerate sometimes too, etc. due to all of that, and given that the evaluation process is not like 1+1=2, it would be wonderful if we can develop a model/engine that can help in the evaluation process and can provide indicators that will help the reviewers.</a:t>
            </a:r>
          </a:p>
        </p:txBody>
      </p:sp>
      <p:sp>
        <p:nvSpPr>
          <p:cNvPr id="3" name="Title 2"/>
          <p:cNvSpPr>
            <a:spLocks noGrp="1"/>
          </p:cNvSpPr>
          <p:nvPr>
            <p:ph type="title"/>
          </p:nvPr>
        </p:nvSpPr>
        <p:spPr/>
        <p:txBody>
          <a:bodyPr/>
          <a:lstStyle/>
          <a:p>
            <a:r>
              <a:rPr lang="en-US" dirty="0">
                <a:solidFill>
                  <a:schemeClr val="tx1"/>
                </a:solidFill>
              </a:rPr>
              <a:t>Problem Statement and Challenges</a:t>
            </a:r>
          </a:p>
        </p:txBody>
      </p:sp>
      <p:sp>
        <p:nvSpPr>
          <p:cNvPr id="4" name="Date Placeholder 3"/>
          <p:cNvSpPr>
            <a:spLocks noGrp="1"/>
          </p:cNvSpPr>
          <p:nvPr>
            <p:ph type="dt" sz="half" idx="10"/>
          </p:nvPr>
        </p:nvSpPr>
        <p:spPr/>
        <p:txBody>
          <a:bodyPr/>
          <a:lstStyle/>
          <a:p>
            <a:fld id="{49000F24-0B98-4560-A04A-BFDCE75499F9}" type="datetime3">
              <a:rPr lang="en-US" smtClean="0"/>
              <a:t>31 May 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079518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200" b="1" dirty="0">
                <a:solidFill>
                  <a:schemeClr val="tx1"/>
                </a:solidFill>
              </a:rPr>
              <a:t>Challenges that affect the evaluation process:</a:t>
            </a:r>
          </a:p>
          <a:p>
            <a:pPr marL="0" indent="0">
              <a:buNone/>
            </a:pPr>
            <a:endParaRPr lang="en-US" sz="2200" b="1" dirty="0">
              <a:solidFill>
                <a:schemeClr val="tx1"/>
              </a:solidFill>
            </a:endParaRPr>
          </a:p>
          <a:p>
            <a:r>
              <a:rPr lang="en-US" sz="2200" dirty="0">
                <a:solidFill>
                  <a:schemeClr val="tx1"/>
                </a:solidFill>
              </a:rPr>
              <a:t>Biased review.</a:t>
            </a:r>
            <a:endParaRPr lang="en-US" sz="2200" b="1" dirty="0">
              <a:solidFill>
                <a:schemeClr val="tx1"/>
              </a:solidFill>
            </a:endParaRPr>
          </a:p>
          <a:p>
            <a:r>
              <a:rPr lang="en-US" sz="2200" dirty="0">
                <a:solidFill>
                  <a:schemeClr val="tx1"/>
                </a:solidFill>
              </a:rPr>
              <a:t>Intangible achievements.</a:t>
            </a:r>
          </a:p>
          <a:p>
            <a:r>
              <a:rPr lang="en-US" sz="2200" dirty="0">
                <a:solidFill>
                  <a:schemeClr val="tx1"/>
                </a:solidFill>
              </a:rPr>
              <a:t>Subjectivity.</a:t>
            </a:r>
          </a:p>
          <a:p>
            <a:r>
              <a:rPr lang="en-US" sz="2200" dirty="0">
                <a:solidFill>
                  <a:schemeClr val="tx1"/>
                </a:solidFill>
              </a:rPr>
              <a:t>Personalize things.</a:t>
            </a:r>
          </a:p>
          <a:p>
            <a:r>
              <a:rPr lang="en-US" sz="2200" dirty="0">
                <a:solidFill>
                  <a:schemeClr val="tx1"/>
                </a:solidFill>
              </a:rPr>
              <a:t>Soft skills ignorance.</a:t>
            </a:r>
          </a:p>
          <a:p>
            <a:r>
              <a:rPr lang="en-US" sz="2200" dirty="0">
                <a:solidFill>
                  <a:schemeClr val="tx1"/>
                </a:solidFill>
              </a:rPr>
              <a:t>Team variation.</a:t>
            </a:r>
          </a:p>
          <a:p>
            <a:endParaRPr lang="en-US" sz="2200" dirty="0">
              <a:solidFill>
                <a:schemeClr val="tx1"/>
              </a:solidFill>
            </a:endParaRPr>
          </a:p>
          <a:p>
            <a:endParaRPr lang="en-US" sz="2200" dirty="0">
              <a:solidFill>
                <a:schemeClr val="tx1"/>
              </a:solidFill>
            </a:endParaRPr>
          </a:p>
          <a:p>
            <a:pPr marL="0" indent="0">
              <a:buNone/>
            </a:pPr>
            <a:endParaRPr lang="en-US" sz="2200" dirty="0">
              <a:solidFill>
                <a:schemeClr val="tx1"/>
              </a:solidFill>
            </a:endParaRPr>
          </a:p>
        </p:txBody>
      </p:sp>
      <p:sp>
        <p:nvSpPr>
          <p:cNvPr id="3" name="Title 2"/>
          <p:cNvSpPr>
            <a:spLocks noGrp="1"/>
          </p:cNvSpPr>
          <p:nvPr>
            <p:ph type="title"/>
          </p:nvPr>
        </p:nvSpPr>
        <p:spPr/>
        <p:txBody>
          <a:bodyPr/>
          <a:lstStyle/>
          <a:p>
            <a:r>
              <a:rPr lang="en-US" dirty="0">
                <a:solidFill>
                  <a:schemeClr val="tx1"/>
                </a:solidFill>
              </a:rPr>
              <a:t>Problem Statement and Challenges</a:t>
            </a:r>
          </a:p>
        </p:txBody>
      </p:sp>
      <p:sp>
        <p:nvSpPr>
          <p:cNvPr id="4" name="Date Placeholder 3"/>
          <p:cNvSpPr>
            <a:spLocks noGrp="1"/>
          </p:cNvSpPr>
          <p:nvPr>
            <p:ph type="dt" sz="half" idx="10"/>
          </p:nvPr>
        </p:nvSpPr>
        <p:spPr/>
        <p:txBody>
          <a:bodyPr/>
          <a:lstStyle/>
          <a:p>
            <a:fld id="{49000F24-0B98-4560-A04A-BFDCE75499F9}" type="datetime3">
              <a:rPr lang="en-US" smtClean="0"/>
              <a:t>31 May 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3330292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72048"/>
            <a:ext cx="10972800" cy="4749240"/>
          </a:xfrm>
        </p:spPr>
        <p:txBody>
          <a:bodyPr>
            <a:normAutofit lnSpcReduction="10000"/>
          </a:bodyPr>
          <a:lstStyle/>
          <a:p>
            <a:pPr marL="0" indent="0" algn="ctr" fontAlgn="base">
              <a:buNone/>
            </a:pPr>
            <a:r>
              <a:rPr lang="en-US" sz="2200" dirty="0">
                <a:solidFill>
                  <a:schemeClr val="tx1"/>
                </a:solidFill>
              </a:rPr>
              <a:t>Started with two datasets: emails, issues</a:t>
            </a:r>
          </a:p>
          <a:p>
            <a:pPr marL="0" indent="0" algn="ctr" fontAlgn="base">
              <a:buNone/>
            </a:pPr>
            <a:r>
              <a:rPr lang="en-US" sz="2200" b="1" dirty="0">
                <a:solidFill>
                  <a:schemeClr val="tx1"/>
                </a:solidFill>
              </a:rPr>
              <a:t>(Real data from a company in Jordan)</a:t>
            </a:r>
          </a:p>
          <a:p>
            <a:pPr marL="0" indent="0" algn="ctr" fontAlgn="base">
              <a:buNone/>
            </a:pPr>
            <a:endParaRPr lang="en-US" sz="2200" dirty="0">
              <a:solidFill>
                <a:schemeClr val="tx1"/>
              </a:solidFill>
            </a:endParaRPr>
          </a:p>
          <a:p>
            <a:pPr marL="0" indent="0" algn="ctr" fontAlgn="base">
              <a:buNone/>
            </a:pPr>
            <a:r>
              <a:rPr lang="en-US" sz="2200" dirty="0">
                <a:solidFill>
                  <a:schemeClr val="tx1"/>
                </a:solidFill>
              </a:rPr>
              <a:t>Masked emails, for privacy purposes</a:t>
            </a:r>
          </a:p>
          <a:p>
            <a:pPr marL="0" indent="0" algn="ctr" fontAlgn="base">
              <a:buNone/>
            </a:pPr>
            <a:endParaRPr lang="en-US" sz="2200" dirty="0">
              <a:solidFill>
                <a:schemeClr val="tx1"/>
              </a:solidFill>
            </a:endParaRPr>
          </a:p>
          <a:p>
            <a:pPr marL="0" indent="0" algn="ctr" fontAlgn="base">
              <a:buNone/>
            </a:pPr>
            <a:r>
              <a:rPr lang="en-US" sz="2200" dirty="0">
                <a:solidFill>
                  <a:schemeClr val="tx1"/>
                </a:solidFill>
              </a:rPr>
              <a:t>Analyzed datasets (Transformation): summaries, drop NA, drop duplicates, etc.</a:t>
            </a:r>
          </a:p>
          <a:p>
            <a:pPr marL="0" indent="0" algn="ctr" fontAlgn="base">
              <a:buNone/>
            </a:pPr>
            <a:endParaRPr lang="en-US" sz="2200" dirty="0">
              <a:solidFill>
                <a:schemeClr val="tx1"/>
              </a:solidFill>
            </a:endParaRPr>
          </a:p>
          <a:p>
            <a:pPr marL="0" indent="0" algn="ctr" fontAlgn="base">
              <a:buNone/>
            </a:pPr>
            <a:r>
              <a:rPr lang="en-US" sz="2200" dirty="0">
                <a:solidFill>
                  <a:schemeClr val="tx1"/>
                </a:solidFill>
              </a:rPr>
              <a:t>Found inaccuracy between the assignees of tasks and actual work log</a:t>
            </a:r>
          </a:p>
          <a:p>
            <a:pPr marL="0" indent="0" algn="ctr" fontAlgn="base">
              <a:buNone/>
            </a:pPr>
            <a:endParaRPr lang="en-US" sz="2200" dirty="0">
              <a:solidFill>
                <a:schemeClr val="tx1"/>
              </a:solidFill>
            </a:endParaRPr>
          </a:p>
          <a:p>
            <a:pPr marL="0" indent="0" algn="ctr" fontAlgn="base">
              <a:buNone/>
            </a:pPr>
            <a:r>
              <a:rPr lang="en-US" sz="2200" dirty="0">
                <a:solidFill>
                  <a:schemeClr val="tx1"/>
                </a:solidFill>
              </a:rPr>
              <a:t>Requested more data for work log only</a:t>
            </a:r>
          </a:p>
          <a:p>
            <a:pPr marL="0" indent="0" algn="ctr" fontAlgn="base">
              <a:buNone/>
            </a:pPr>
            <a:endParaRPr lang="en-US" sz="2200" dirty="0">
              <a:solidFill>
                <a:schemeClr val="tx1"/>
              </a:solidFill>
            </a:endParaRPr>
          </a:p>
          <a:p>
            <a:pPr marL="0" indent="0" algn="ctr" fontAlgn="base">
              <a:buNone/>
            </a:pPr>
            <a:r>
              <a:rPr lang="en-US" sz="2200" dirty="0">
                <a:solidFill>
                  <a:schemeClr val="tx1"/>
                </a:solidFill>
              </a:rPr>
              <a:t>Produced relationships</a:t>
            </a:r>
          </a:p>
          <a:p>
            <a:endParaRPr lang="en-US" sz="2200" dirty="0">
              <a:solidFill>
                <a:schemeClr val="tx1"/>
              </a:solidFill>
            </a:endParaRPr>
          </a:p>
          <a:p>
            <a:pPr marL="0" indent="0">
              <a:buNone/>
            </a:pPr>
            <a:endParaRPr lang="en-US" sz="2200" dirty="0">
              <a:solidFill>
                <a:schemeClr val="tx1"/>
              </a:solidFill>
            </a:endParaRPr>
          </a:p>
        </p:txBody>
      </p:sp>
      <p:sp>
        <p:nvSpPr>
          <p:cNvPr id="3" name="Title 2"/>
          <p:cNvSpPr>
            <a:spLocks noGrp="1"/>
          </p:cNvSpPr>
          <p:nvPr>
            <p:ph type="title"/>
          </p:nvPr>
        </p:nvSpPr>
        <p:spPr/>
        <p:txBody>
          <a:bodyPr/>
          <a:lstStyle/>
          <a:p>
            <a:r>
              <a:rPr lang="en-US" dirty="0">
                <a:solidFill>
                  <a:schemeClr val="tx1"/>
                </a:solidFill>
              </a:rPr>
              <a:t>Work Stream and Data Gathering /Preparation</a:t>
            </a:r>
          </a:p>
        </p:txBody>
      </p:sp>
      <p:sp>
        <p:nvSpPr>
          <p:cNvPr id="4" name="Date Placeholder 3"/>
          <p:cNvSpPr>
            <a:spLocks noGrp="1"/>
          </p:cNvSpPr>
          <p:nvPr>
            <p:ph type="dt" sz="half" idx="10"/>
          </p:nvPr>
        </p:nvSpPr>
        <p:spPr/>
        <p:txBody>
          <a:bodyPr/>
          <a:lstStyle/>
          <a:p>
            <a:fld id="{49000F24-0B98-4560-A04A-BFDCE75499F9}" type="datetime3">
              <a:rPr lang="en-US" smtClean="0"/>
              <a:t>31 May 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cxnSp>
        <p:nvCxnSpPr>
          <p:cNvPr id="16" name="Straight Arrow Connector 15">
            <a:extLst>
              <a:ext uri="{FF2B5EF4-FFF2-40B4-BE49-F238E27FC236}">
                <a16:creationId xmlns:a16="http://schemas.microsoft.com/office/drawing/2014/main" id="{83C1A4ED-D797-E44D-B75D-BC52F465079B}"/>
              </a:ext>
            </a:extLst>
          </p:cNvPr>
          <p:cNvCxnSpPr/>
          <p:nvPr/>
        </p:nvCxnSpPr>
        <p:spPr>
          <a:xfrm>
            <a:off x="5865270" y="1988840"/>
            <a:ext cx="0" cy="4236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EF5014B8-9747-F940-84C0-481E646D178F}"/>
              </a:ext>
            </a:extLst>
          </p:cNvPr>
          <p:cNvCxnSpPr/>
          <p:nvPr/>
        </p:nvCxnSpPr>
        <p:spPr>
          <a:xfrm>
            <a:off x="5879976" y="2708920"/>
            <a:ext cx="0" cy="43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F4060BEE-4C16-2045-9A77-2D1724D61236}"/>
              </a:ext>
            </a:extLst>
          </p:cNvPr>
          <p:cNvCxnSpPr/>
          <p:nvPr/>
        </p:nvCxnSpPr>
        <p:spPr>
          <a:xfrm>
            <a:off x="5879976" y="3429000"/>
            <a:ext cx="0" cy="43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C5C9520D-7625-EB4A-8D66-B167B7C25FD9}"/>
              </a:ext>
            </a:extLst>
          </p:cNvPr>
          <p:cNvCxnSpPr/>
          <p:nvPr/>
        </p:nvCxnSpPr>
        <p:spPr>
          <a:xfrm>
            <a:off x="5879976" y="4149080"/>
            <a:ext cx="0" cy="43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003103E1-95C6-D34C-8876-F79ECA915D6E}"/>
              </a:ext>
            </a:extLst>
          </p:cNvPr>
          <p:cNvCxnSpPr/>
          <p:nvPr/>
        </p:nvCxnSpPr>
        <p:spPr>
          <a:xfrm>
            <a:off x="5879976" y="4941168"/>
            <a:ext cx="0" cy="43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489647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72048"/>
            <a:ext cx="10972800" cy="4749240"/>
          </a:xfrm>
        </p:spPr>
        <p:txBody>
          <a:bodyPr>
            <a:normAutofit/>
          </a:bodyPr>
          <a:lstStyle/>
          <a:p>
            <a:pPr marL="0" indent="0" algn="ctr" fontAlgn="base">
              <a:buNone/>
            </a:pPr>
            <a:r>
              <a:rPr lang="en-US" sz="2200" dirty="0">
                <a:solidFill>
                  <a:schemeClr val="tx1"/>
                </a:solidFill>
              </a:rPr>
              <a:t>Analyzed datasets (Transformation): summaries, drop NA, drop duplicates, etc.</a:t>
            </a:r>
          </a:p>
          <a:p>
            <a:pPr marL="0" indent="0" algn="ctr" fontAlgn="base">
              <a:buNone/>
            </a:pPr>
            <a:endParaRPr lang="en-US" sz="2200" dirty="0">
              <a:solidFill>
                <a:schemeClr val="tx1"/>
              </a:solidFill>
            </a:endParaRPr>
          </a:p>
          <a:p>
            <a:pPr marL="0" indent="0" algn="ctr" fontAlgn="base">
              <a:buNone/>
            </a:pPr>
            <a:r>
              <a:rPr lang="en-US" sz="2200" dirty="0">
                <a:solidFill>
                  <a:schemeClr val="tx1"/>
                </a:solidFill>
              </a:rPr>
              <a:t>Joined the issues data with emails data</a:t>
            </a:r>
          </a:p>
          <a:p>
            <a:pPr marL="0" indent="0" algn="ctr" fontAlgn="base">
              <a:buNone/>
            </a:pPr>
            <a:endParaRPr lang="en-US" sz="2200" dirty="0">
              <a:solidFill>
                <a:schemeClr val="tx1"/>
              </a:solidFill>
            </a:endParaRPr>
          </a:p>
          <a:p>
            <a:pPr marL="0" indent="0" algn="ctr" fontAlgn="base">
              <a:buNone/>
            </a:pPr>
            <a:r>
              <a:rPr lang="en-US" sz="2200" dirty="0">
                <a:solidFill>
                  <a:schemeClr val="tx1"/>
                </a:solidFill>
              </a:rPr>
              <a:t>Apply </a:t>
            </a:r>
            <a:r>
              <a:rPr lang="en-US" sz="2200" dirty="0" err="1">
                <a:solidFill>
                  <a:schemeClr val="tx1"/>
                </a:solidFill>
              </a:rPr>
              <a:t>Kmeans</a:t>
            </a:r>
            <a:endParaRPr lang="en-US" sz="2200" dirty="0">
              <a:solidFill>
                <a:schemeClr val="tx1"/>
              </a:solidFill>
            </a:endParaRPr>
          </a:p>
          <a:p>
            <a:pPr marL="0" indent="0" algn="ctr" fontAlgn="base">
              <a:buNone/>
            </a:pPr>
            <a:endParaRPr lang="en-US" sz="2200" dirty="0">
              <a:solidFill>
                <a:schemeClr val="tx1"/>
              </a:solidFill>
            </a:endParaRPr>
          </a:p>
          <a:p>
            <a:pPr marL="0" indent="0" algn="ctr" fontAlgn="base">
              <a:buNone/>
            </a:pPr>
            <a:r>
              <a:rPr lang="en-US" sz="2200" dirty="0">
                <a:solidFill>
                  <a:schemeClr val="tx1"/>
                </a:solidFill>
              </a:rPr>
              <a:t>Enhanced and developed the relationships using Neo4J</a:t>
            </a:r>
          </a:p>
          <a:p>
            <a:pPr marL="0" indent="0" algn="ctr" fontAlgn="base">
              <a:buNone/>
            </a:pPr>
            <a:endParaRPr lang="en-US" sz="2200" dirty="0">
              <a:solidFill>
                <a:schemeClr val="tx1"/>
              </a:solidFill>
            </a:endParaRPr>
          </a:p>
          <a:p>
            <a:pPr marL="0" indent="0" algn="ctr" fontAlgn="base">
              <a:buNone/>
            </a:pPr>
            <a:r>
              <a:rPr lang="en-US" sz="2200" dirty="0" err="1">
                <a:solidFill>
                  <a:schemeClr val="tx1"/>
                </a:solidFill>
              </a:rPr>
              <a:t>Nifi</a:t>
            </a:r>
            <a:r>
              <a:rPr lang="en-US" sz="2200" dirty="0">
                <a:solidFill>
                  <a:schemeClr val="tx1"/>
                </a:solidFill>
              </a:rPr>
              <a:t> work</a:t>
            </a:r>
          </a:p>
          <a:p>
            <a:pPr marL="0" indent="0" algn="ctr" fontAlgn="base">
              <a:buNone/>
            </a:pPr>
            <a:endParaRPr lang="en-US" sz="2200" dirty="0">
              <a:solidFill>
                <a:schemeClr val="tx1"/>
              </a:solidFill>
            </a:endParaRPr>
          </a:p>
          <a:p>
            <a:pPr marL="0" indent="0" algn="ctr" fontAlgn="base">
              <a:buNone/>
            </a:pPr>
            <a:r>
              <a:rPr lang="en-US" sz="2200" dirty="0">
                <a:solidFill>
                  <a:schemeClr val="tx1"/>
                </a:solidFill>
              </a:rPr>
              <a:t>README file</a:t>
            </a:r>
          </a:p>
          <a:p>
            <a:pPr marL="0" indent="0" algn="ctr" fontAlgn="base">
              <a:buNone/>
            </a:pPr>
            <a:endParaRPr lang="en-US" sz="2200" dirty="0">
              <a:solidFill>
                <a:schemeClr val="tx1"/>
              </a:solidFill>
            </a:endParaRPr>
          </a:p>
          <a:p>
            <a:pPr marL="0" indent="0" algn="ctr" fontAlgn="base">
              <a:buNone/>
            </a:pPr>
            <a:endParaRPr lang="en-US" sz="2200" dirty="0">
              <a:solidFill>
                <a:schemeClr val="tx1"/>
              </a:solidFill>
            </a:endParaRPr>
          </a:p>
          <a:p>
            <a:pPr marL="0" indent="0" algn="ctr" fontAlgn="base">
              <a:buNone/>
            </a:pPr>
            <a:endParaRPr lang="en-US" sz="2200" dirty="0">
              <a:solidFill>
                <a:schemeClr val="tx1"/>
              </a:solidFill>
            </a:endParaRPr>
          </a:p>
          <a:p>
            <a:pPr marL="0" indent="0">
              <a:buNone/>
            </a:pPr>
            <a:endParaRPr lang="en-US" sz="2200" dirty="0">
              <a:solidFill>
                <a:schemeClr val="tx1"/>
              </a:solidFill>
            </a:endParaRPr>
          </a:p>
          <a:p>
            <a:pPr marL="0" indent="0">
              <a:buNone/>
            </a:pPr>
            <a:endParaRPr lang="en-US" sz="2200" dirty="0">
              <a:solidFill>
                <a:schemeClr val="tx1"/>
              </a:solidFill>
            </a:endParaRPr>
          </a:p>
        </p:txBody>
      </p:sp>
      <p:sp>
        <p:nvSpPr>
          <p:cNvPr id="3" name="Title 2"/>
          <p:cNvSpPr>
            <a:spLocks noGrp="1"/>
          </p:cNvSpPr>
          <p:nvPr>
            <p:ph type="title"/>
          </p:nvPr>
        </p:nvSpPr>
        <p:spPr/>
        <p:txBody>
          <a:bodyPr/>
          <a:lstStyle/>
          <a:p>
            <a:r>
              <a:rPr lang="en-US" dirty="0">
                <a:solidFill>
                  <a:schemeClr val="tx1"/>
                </a:solidFill>
              </a:rPr>
              <a:t>Work Stream and Data Gathering/Preparation</a:t>
            </a:r>
          </a:p>
        </p:txBody>
      </p:sp>
      <p:sp>
        <p:nvSpPr>
          <p:cNvPr id="4" name="Date Placeholder 3"/>
          <p:cNvSpPr>
            <a:spLocks noGrp="1"/>
          </p:cNvSpPr>
          <p:nvPr>
            <p:ph type="dt" sz="half" idx="10"/>
          </p:nvPr>
        </p:nvSpPr>
        <p:spPr/>
        <p:txBody>
          <a:bodyPr/>
          <a:lstStyle/>
          <a:p>
            <a:fld id="{49000F24-0B98-4560-A04A-BFDCE75499F9}" type="datetime3">
              <a:rPr lang="en-US" smtClean="0"/>
              <a:t>31 May 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cxnSp>
        <p:nvCxnSpPr>
          <p:cNvPr id="11" name="Straight Arrow Connector 10">
            <a:extLst>
              <a:ext uri="{FF2B5EF4-FFF2-40B4-BE49-F238E27FC236}">
                <a16:creationId xmlns:a16="http://schemas.microsoft.com/office/drawing/2014/main" id="{0867E7E9-4C38-6744-A44D-E7D752387BE0}"/>
              </a:ext>
            </a:extLst>
          </p:cNvPr>
          <p:cNvCxnSpPr/>
          <p:nvPr/>
        </p:nvCxnSpPr>
        <p:spPr>
          <a:xfrm>
            <a:off x="6096000" y="1700808"/>
            <a:ext cx="0" cy="43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EF55FB3-A2B6-714F-A709-6F7AA1ED36D6}"/>
              </a:ext>
            </a:extLst>
          </p:cNvPr>
          <p:cNvCxnSpPr/>
          <p:nvPr/>
        </p:nvCxnSpPr>
        <p:spPr>
          <a:xfrm>
            <a:off x="6096000" y="2492896"/>
            <a:ext cx="0" cy="43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1F3F687-95A9-1145-824E-93EAB37CEF4A}"/>
              </a:ext>
            </a:extLst>
          </p:cNvPr>
          <p:cNvCxnSpPr/>
          <p:nvPr/>
        </p:nvCxnSpPr>
        <p:spPr>
          <a:xfrm>
            <a:off x="6095681" y="3284984"/>
            <a:ext cx="0" cy="43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B719821E-8D92-9746-8A99-983770D88026}"/>
              </a:ext>
            </a:extLst>
          </p:cNvPr>
          <p:cNvCxnSpPr/>
          <p:nvPr/>
        </p:nvCxnSpPr>
        <p:spPr>
          <a:xfrm>
            <a:off x="6081294" y="4077072"/>
            <a:ext cx="0" cy="43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09A70E01-2912-DD4A-9084-292E645ED49B}"/>
              </a:ext>
            </a:extLst>
          </p:cNvPr>
          <p:cNvCxnSpPr/>
          <p:nvPr/>
        </p:nvCxnSpPr>
        <p:spPr>
          <a:xfrm>
            <a:off x="6095681" y="4869160"/>
            <a:ext cx="0" cy="43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091575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72048"/>
            <a:ext cx="10972800" cy="4749240"/>
          </a:xfrm>
        </p:spPr>
        <p:txBody>
          <a:bodyPr>
            <a:normAutofit/>
          </a:bodyPr>
          <a:lstStyle/>
          <a:p>
            <a:pPr marL="0" indent="0">
              <a:buNone/>
            </a:pPr>
            <a:endParaRPr lang="en-US" sz="2200" dirty="0">
              <a:solidFill>
                <a:schemeClr val="tx1"/>
              </a:solidFill>
            </a:endParaRPr>
          </a:p>
          <a:p>
            <a:r>
              <a:rPr lang="en-US" sz="2200" dirty="0">
                <a:solidFill>
                  <a:schemeClr val="tx1"/>
                </a:solidFill>
              </a:rPr>
              <a:t>Our work is on </a:t>
            </a:r>
            <a:r>
              <a:rPr lang="en-US" sz="2200" dirty="0" err="1">
                <a:solidFill>
                  <a:schemeClr val="tx1"/>
                </a:solidFill>
              </a:rPr>
              <a:t>github</a:t>
            </a:r>
            <a:r>
              <a:rPr lang="en-US" sz="2200" dirty="0">
                <a:solidFill>
                  <a:schemeClr val="tx1"/>
                </a:solidFill>
              </a:rPr>
              <a:t>: </a:t>
            </a:r>
            <a:r>
              <a:rPr lang="en-US" sz="2200" dirty="0">
                <a:solidFill>
                  <a:schemeClr val="tx1"/>
                </a:solidFill>
                <a:hlinkClick r:id="rId3"/>
              </a:rPr>
              <a:t>https://github.com/waedbara/SoftwareDevelopersEvaluationProject</a:t>
            </a:r>
            <a:endParaRPr lang="en-US" sz="2200" dirty="0">
              <a:solidFill>
                <a:schemeClr val="tx1"/>
              </a:solidFill>
            </a:endParaRPr>
          </a:p>
          <a:p>
            <a:endParaRPr lang="en-US" sz="2200" dirty="0">
              <a:solidFill>
                <a:schemeClr val="tx1"/>
              </a:solidFill>
            </a:endParaRPr>
          </a:p>
          <a:p>
            <a:r>
              <a:rPr lang="en-US" sz="2200" dirty="0">
                <a:solidFill>
                  <a:schemeClr val="tx1"/>
                </a:solidFill>
              </a:rPr>
              <a:t>The README file has all technical details and how to run the application.</a:t>
            </a:r>
          </a:p>
          <a:p>
            <a:endParaRPr lang="en-US" sz="2200" dirty="0">
              <a:solidFill>
                <a:schemeClr val="tx1"/>
              </a:solidFill>
            </a:endParaRPr>
          </a:p>
          <a:p>
            <a:endParaRPr lang="en-US" sz="2200" dirty="0">
              <a:solidFill>
                <a:schemeClr val="tx1"/>
              </a:solidFill>
            </a:endParaRPr>
          </a:p>
          <a:p>
            <a:endParaRPr lang="en-US" sz="2200" dirty="0">
              <a:solidFill>
                <a:schemeClr val="tx1"/>
              </a:solidFill>
            </a:endParaRPr>
          </a:p>
          <a:p>
            <a:pPr marL="0" indent="0">
              <a:buNone/>
            </a:pPr>
            <a:endParaRPr lang="en-US" sz="2200" dirty="0">
              <a:solidFill>
                <a:schemeClr val="tx1"/>
              </a:solidFill>
            </a:endParaRPr>
          </a:p>
        </p:txBody>
      </p:sp>
      <p:sp>
        <p:nvSpPr>
          <p:cNvPr id="3" name="Title 2"/>
          <p:cNvSpPr>
            <a:spLocks noGrp="1"/>
          </p:cNvSpPr>
          <p:nvPr>
            <p:ph type="title"/>
          </p:nvPr>
        </p:nvSpPr>
        <p:spPr/>
        <p:txBody>
          <a:bodyPr/>
          <a:lstStyle/>
          <a:p>
            <a:r>
              <a:rPr lang="en-US" dirty="0">
                <a:solidFill>
                  <a:schemeClr val="tx1"/>
                </a:solidFill>
              </a:rPr>
              <a:t>Demo</a:t>
            </a:r>
          </a:p>
        </p:txBody>
      </p:sp>
      <p:sp>
        <p:nvSpPr>
          <p:cNvPr id="4" name="Date Placeholder 3"/>
          <p:cNvSpPr>
            <a:spLocks noGrp="1"/>
          </p:cNvSpPr>
          <p:nvPr>
            <p:ph type="dt" sz="half" idx="10"/>
          </p:nvPr>
        </p:nvSpPr>
        <p:spPr/>
        <p:txBody>
          <a:bodyPr/>
          <a:lstStyle/>
          <a:p>
            <a:fld id="{49000F24-0B98-4560-A04A-BFDCE75499F9}" type="datetime3">
              <a:rPr lang="en-US" smtClean="0"/>
              <a:t>31 May 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6" name="Picture 5">
            <a:extLst>
              <a:ext uri="{FF2B5EF4-FFF2-40B4-BE49-F238E27FC236}">
                <a16:creationId xmlns:a16="http://schemas.microsoft.com/office/drawing/2014/main" id="{C04A358E-FE47-FA4B-9693-C82A00D44450}"/>
              </a:ext>
            </a:extLst>
          </p:cNvPr>
          <p:cNvPicPr>
            <a:picLocks noChangeAspect="1"/>
          </p:cNvPicPr>
          <p:nvPr/>
        </p:nvPicPr>
        <p:blipFill>
          <a:blip r:embed="rId4"/>
          <a:stretch>
            <a:fillRect/>
          </a:stretch>
        </p:blipFill>
        <p:spPr>
          <a:xfrm>
            <a:off x="3431704" y="3212976"/>
            <a:ext cx="4622800" cy="2209800"/>
          </a:xfrm>
          <a:prstGeom prst="rect">
            <a:avLst/>
          </a:prstGeom>
        </p:spPr>
      </p:pic>
    </p:spTree>
    <p:extLst>
      <p:ext uri="{BB962C8B-B14F-4D97-AF65-F5344CB8AC3E}">
        <p14:creationId xmlns:p14="http://schemas.microsoft.com/office/powerpoint/2010/main" val="3265072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72048"/>
            <a:ext cx="10972800" cy="4749240"/>
          </a:xfrm>
        </p:spPr>
        <p:txBody>
          <a:bodyPr>
            <a:normAutofit/>
          </a:bodyPr>
          <a:lstStyle/>
          <a:p>
            <a:r>
              <a:rPr lang="en-US" sz="2200" dirty="0">
                <a:solidFill>
                  <a:schemeClr val="tx1"/>
                </a:solidFill>
              </a:rPr>
              <a:t>Too many external (out of organization) reporters. (why!)</a:t>
            </a:r>
          </a:p>
          <a:p>
            <a:endParaRPr lang="en-US" sz="2200" dirty="0">
              <a:solidFill>
                <a:schemeClr val="tx1"/>
              </a:solidFill>
            </a:endParaRPr>
          </a:p>
          <a:p>
            <a:r>
              <a:rPr lang="en-US" sz="2200" dirty="0">
                <a:solidFill>
                  <a:schemeClr val="tx1"/>
                </a:solidFill>
              </a:rPr>
              <a:t>Too many developers create tickets and assign them to themselves. (process!)</a:t>
            </a:r>
          </a:p>
          <a:p>
            <a:pPr marL="0" indent="0">
              <a:buNone/>
            </a:pPr>
            <a:endParaRPr lang="en-US" sz="2200" dirty="0">
              <a:solidFill>
                <a:schemeClr val="tx1"/>
              </a:solidFill>
            </a:endParaRPr>
          </a:p>
          <a:p>
            <a:r>
              <a:rPr lang="en-US" sz="2200" dirty="0">
                <a:solidFill>
                  <a:schemeClr val="tx1"/>
                </a:solidFill>
              </a:rPr>
              <a:t>Too many developers don’t send emails. (~85%)</a:t>
            </a:r>
          </a:p>
          <a:p>
            <a:endParaRPr lang="en-US" sz="2200" dirty="0">
              <a:solidFill>
                <a:schemeClr val="tx1"/>
              </a:solidFill>
            </a:endParaRPr>
          </a:p>
          <a:p>
            <a:r>
              <a:rPr lang="en-US" sz="2200" dirty="0">
                <a:solidFill>
                  <a:schemeClr val="tx1"/>
                </a:solidFill>
              </a:rPr>
              <a:t>80% work of a data engineer is data preparation.</a:t>
            </a:r>
          </a:p>
          <a:p>
            <a:pPr marL="0" indent="0">
              <a:buNone/>
            </a:pPr>
            <a:endParaRPr lang="en-US" sz="2200" dirty="0">
              <a:solidFill>
                <a:schemeClr val="tx1"/>
              </a:solidFill>
            </a:endParaRPr>
          </a:p>
          <a:p>
            <a:endParaRPr lang="en-US" sz="2200" dirty="0">
              <a:solidFill>
                <a:schemeClr val="tx1"/>
              </a:solidFill>
            </a:endParaRPr>
          </a:p>
          <a:p>
            <a:endParaRPr lang="en-US" sz="2200" dirty="0">
              <a:solidFill>
                <a:schemeClr val="tx1"/>
              </a:solidFill>
            </a:endParaRPr>
          </a:p>
          <a:p>
            <a:endParaRPr lang="en-US" sz="2200" dirty="0">
              <a:solidFill>
                <a:schemeClr val="tx1"/>
              </a:solidFill>
            </a:endParaRPr>
          </a:p>
          <a:p>
            <a:endParaRPr lang="en-US" sz="2200" dirty="0">
              <a:solidFill>
                <a:schemeClr val="tx1"/>
              </a:solidFill>
            </a:endParaRPr>
          </a:p>
        </p:txBody>
      </p:sp>
      <p:sp>
        <p:nvSpPr>
          <p:cNvPr id="3" name="Title 2"/>
          <p:cNvSpPr>
            <a:spLocks noGrp="1"/>
          </p:cNvSpPr>
          <p:nvPr>
            <p:ph type="title"/>
          </p:nvPr>
        </p:nvSpPr>
        <p:spPr/>
        <p:txBody>
          <a:bodyPr/>
          <a:lstStyle/>
          <a:p>
            <a:r>
              <a:rPr lang="en-US" dirty="0">
                <a:solidFill>
                  <a:schemeClr val="tx1"/>
                </a:solidFill>
              </a:rPr>
              <a:t>Findings</a:t>
            </a:r>
          </a:p>
        </p:txBody>
      </p:sp>
      <p:sp>
        <p:nvSpPr>
          <p:cNvPr id="4" name="Date Placeholder 3"/>
          <p:cNvSpPr>
            <a:spLocks noGrp="1"/>
          </p:cNvSpPr>
          <p:nvPr>
            <p:ph type="dt" sz="half" idx="10"/>
          </p:nvPr>
        </p:nvSpPr>
        <p:spPr/>
        <p:txBody>
          <a:bodyPr/>
          <a:lstStyle/>
          <a:p>
            <a:fld id="{49000F24-0B98-4560-A04A-BFDCE75499F9}" type="datetime3">
              <a:rPr lang="en-US" smtClean="0"/>
              <a:t>31 May 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2109569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cstate="print"/>
          <a:stretch>
            <a:fillRect l="-3000"/>
          </a:stretch>
        </a:blipFill>
        <a:ln w="9525" cap="flat" cmpd="sng" algn="ctr">
          <a:noFill/>
          <a:prstDash val="solid"/>
        </a:ln>
        <a:effectLst/>
      </a:spPr>
      <a:bodyPr anchor="ctr"/>
      <a:lstStyle>
        <a:defPPr algn="ctr" eaLnBrk="1" hangingPunct="1">
          <a:defRPr sz="1800">
            <a:solidFill>
              <a:srgbClr val="FFFFFF"/>
            </a:solidFill>
            <a:latin typeface="Calibri"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60602</TotalTime>
  <Words>822</Words>
  <Application>Microsoft Macintosh PowerPoint</Application>
  <PresentationFormat>Widescreen</PresentationFormat>
  <Paragraphs>147</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Agenda</vt:lpstr>
      <vt:lpstr>Introduction</vt:lpstr>
      <vt:lpstr>Problem Statement and Challenges</vt:lpstr>
      <vt:lpstr>Problem Statement and Challenges</vt:lpstr>
      <vt:lpstr>Work Stream and Data Gathering /Preparation</vt:lpstr>
      <vt:lpstr>Work Stream and Data Gathering/Preparation</vt:lpstr>
      <vt:lpstr>Demo</vt:lpstr>
      <vt:lpstr>Findings</vt:lpstr>
      <vt:lpstr>Limitations and Future Enhancements</vt:lpstr>
      <vt:lpstr>Lessons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Veena</dc:creator>
  <cp:lastModifiedBy>Yaser Toutah</cp:lastModifiedBy>
  <cp:revision>1975</cp:revision>
  <cp:lastPrinted>2018-10-17T11:47:04Z</cp:lastPrinted>
  <dcterms:created xsi:type="dcterms:W3CDTF">2006-08-16T00:00:00Z</dcterms:created>
  <dcterms:modified xsi:type="dcterms:W3CDTF">2021-05-31T07:25:56Z</dcterms:modified>
</cp:coreProperties>
</file>