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A71D-60E1-4308-8031-AFE16691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B79C1-EA25-4799-9D34-9BD56EF2C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98E1-5062-40E1-8C51-D6DF72BD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ED7E-B3B2-434E-9188-C20C989D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B47E-C927-4839-BD8C-F369D4F3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F409-EB43-4BE1-B9CC-00E7D6E9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8B0C7-AD8B-49E2-8E59-EC01CD636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5447-A3F7-445C-A464-411F1227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896E-B7F5-4818-9139-64C8D1A8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5245-290C-4EDF-894D-4E91C320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1E86-F8FC-45C3-AFFC-8BAB8863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7AD52-A48C-4781-9A40-35C29FC61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21AE-5295-47EF-B98E-9EC6567B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D074-4262-4A32-91E8-938142FB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FB8D-536B-43BF-8AE6-E726BB1C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0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D940-EB89-4E81-954F-ACF41DBE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4E8B-212F-4A99-9FEE-603B0A09F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3C9BA-504C-4987-B1C0-74FA0DEB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3C43-691D-4B28-BE13-855825F8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3759-2239-403D-BCE8-748C8B5E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1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EA41-B21B-4FF8-A9F0-51FE89A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F12ED-A77F-4077-AE9E-7CBC42F2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4912-473C-453C-A0A9-FDD59901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1069-051C-46D6-B655-18AFBA15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D5F8-B663-4876-B5B5-0B75E845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5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243D-4EA4-4467-9BB8-EA926631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653F-6C46-4BA1-AC17-F6DEFEC3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828AB-11A7-4B93-8CA9-F78F721A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412F6-0E7B-438D-8F50-08898CB2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3CD0-E6C5-486C-ADA7-0C100878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1B566-44E9-4A30-A1A5-C904CEBB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2176-8919-4C39-B654-2CE1E058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14977-65F9-4571-AEFD-3725A5D54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A0E0-D6BD-445F-A516-9DFC6D88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3125A-3F19-4620-923A-1A4D2C567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57EFA-E328-4633-997F-63371F02B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C6351-140E-4271-9608-FF7D1EE9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3413D-631D-4E93-8AD2-E8D94405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77A64-AAB6-4C41-BF75-149CE584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1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A2DD-A148-4F77-9B82-7CF6554E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4F306-12A4-4971-87FB-1667BF8A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530FE-951C-49F5-B42D-74BF190C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FA31F-9FFB-4CA3-8A73-502FDE63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13381-2FA1-4BD7-A03A-7220FDA7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46193-BDB7-4DC8-B636-8E35656D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65CEE-F5BB-44E2-AEFA-AC0AB5F0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5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CA0A-E739-4A62-ACC1-6D08ACB9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FE92-9F9A-4195-AF38-F5182FF9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3D4B-2406-4445-823C-ACA41A70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D6DF-36C6-41BD-8AD0-DF37D40D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6DE8-548D-4BEC-BA29-CED8A9E1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2DDD-1BF7-4778-BB2E-7EB272AD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1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157E-CEBB-4EA0-A11F-69CAE43C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7FA7A-D1C5-4B4F-B59D-39085C1E7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218AF-5757-4125-85F2-73C038D2B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640DA-7E9E-428A-A128-626D892F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BE2E-37C7-4C61-8952-FC71FFF8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C436E-DF04-4D32-9B0D-A9C0FD7E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0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829B0-39DA-44FF-840B-BE92D7F5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054BC-6C5C-4F69-BF7B-A7D13CAF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E3F7-DEB9-4143-9CEE-F406B8ABC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AF83-9E6A-43B9-9E59-8F5AD9E550D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3CFD1-5C05-40BE-A3EC-C5562BBD7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B624-2749-4B9D-A1ED-9EBF1B2BE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E7C7-4CEA-4ED1-AFBC-3DB4D8311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8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29A4-6494-4F1B-AF00-9D96DE490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Analyze</a:t>
            </a:r>
            <a:br>
              <a:rPr lang="en-US" altLang="ko-KR" dirty="0"/>
            </a:br>
            <a:r>
              <a:rPr lang="en-US" altLang="ko-KR" dirty="0"/>
              <a:t>Secure Networked Systems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F521C-C7A7-429A-BEA6-0D03C5AC2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Prof. Edward Chow @ Colorado Univ.</a:t>
            </a:r>
          </a:p>
          <a:p>
            <a:endParaRPr lang="en-US" altLang="ko-KR" dirty="0"/>
          </a:p>
          <a:p>
            <a:r>
              <a:rPr lang="en-US" altLang="ko-KR" dirty="0"/>
              <a:t>Note by waegaein@github.com</a:t>
            </a:r>
          </a:p>
        </p:txBody>
      </p:sp>
    </p:spTree>
    <p:extLst>
      <p:ext uri="{BB962C8B-B14F-4D97-AF65-F5344CB8AC3E}">
        <p14:creationId xmlns:p14="http://schemas.microsoft.com/office/powerpoint/2010/main" val="262701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7272-330E-4F53-86C3-1CB5E025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Glossary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3520-1B0D-49DA-B744-10BE2C6A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Vulnerability</a:t>
            </a:r>
          </a:p>
          <a:p>
            <a:pPr lvl="1"/>
            <a:r>
              <a:rPr lang="en-US" altLang="ko-KR" dirty="0"/>
              <a:t>A weakness in the security system that might be exploited to cause loss or harm.</a:t>
            </a:r>
          </a:p>
          <a:p>
            <a:pPr lvl="1"/>
            <a:r>
              <a:rPr lang="en-US" altLang="ko-KR" dirty="0"/>
              <a:t>e.g. HW / SW / Policy / Procedure</a:t>
            </a:r>
          </a:p>
          <a:p>
            <a:r>
              <a:rPr lang="en-US" altLang="ko-KR" dirty="0"/>
              <a:t>Attack Surface</a:t>
            </a:r>
          </a:p>
          <a:p>
            <a:pPr lvl="1"/>
            <a:r>
              <a:rPr lang="en-US" altLang="ko-KR" dirty="0"/>
              <a:t>Sum of the vulnerabilities in a given system that are accessible to a hacker.</a:t>
            </a:r>
          </a:p>
          <a:p>
            <a:r>
              <a:rPr lang="en-US" altLang="ko-KR" dirty="0"/>
              <a:t>Threat</a:t>
            </a:r>
          </a:p>
          <a:p>
            <a:pPr lvl="1"/>
            <a:r>
              <a:rPr lang="en-US" altLang="ko-KR" dirty="0"/>
              <a:t>A set pf circumstances that has the potential to cause loss or harm.</a:t>
            </a:r>
          </a:p>
          <a:p>
            <a:pPr lvl="1"/>
            <a:r>
              <a:rPr lang="en-US" altLang="ko-KR" dirty="0"/>
              <a:t>e.g. Interception / Interruption / Modification / Fabrication</a:t>
            </a:r>
          </a:p>
          <a:p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Removes or reduces a vulnerability. Control of vulnerabilities blocks threat.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82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5EB28A-F046-4C09-B73C-BA14775D16EF}"/>
              </a:ext>
            </a:extLst>
          </p:cNvPr>
          <p:cNvSpPr/>
          <p:nvPr/>
        </p:nvSpPr>
        <p:spPr>
          <a:xfrm>
            <a:off x="2879558" y="3755255"/>
            <a:ext cx="6432884" cy="2371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ysClr val="windowText" lastClr="000000"/>
                </a:solidFill>
              </a:rPr>
              <a:t>System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7FE0C-A374-4E29-BFFF-94100E54EBB0}"/>
              </a:ext>
            </a:extLst>
          </p:cNvPr>
          <p:cNvSpPr/>
          <p:nvPr/>
        </p:nvSpPr>
        <p:spPr>
          <a:xfrm>
            <a:off x="2879558" y="3506680"/>
            <a:ext cx="1559277" cy="142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412E0-65D4-49B7-904A-691C1E554FA9}"/>
              </a:ext>
            </a:extLst>
          </p:cNvPr>
          <p:cNvSpPr/>
          <p:nvPr/>
        </p:nvSpPr>
        <p:spPr>
          <a:xfrm>
            <a:off x="4763105" y="3506680"/>
            <a:ext cx="621696" cy="142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D36C9-DCF2-4894-90D2-2352D95B462E}"/>
              </a:ext>
            </a:extLst>
          </p:cNvPr>
          <p:cNvSpPr/>
          <p:nvPr/>
        </p:nvSpPr>
        <p:spPr>
          <a:xfrm>
            <a:off x="5937250" y="3506680"/>
            <a:ext cx="1911351" cy="142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C5501-076D-4D90-B37D-B53FE71D120E}"/>
              </a:ext>
            </a:extLst>
          </p:cNvPr>
          <p:cNvSpPr/>
          <p:nvPr/>
        </p:nvSpPr>
        <p:spPr>
          <a:xfrm>
            <a:off x="8172451" y="3506680"/>
            <a:ext cx="1139992" cy="142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C2728-1E7E-4DD4-B4C9-D218435B7BCC}"/>
              </a:ext>
            </a:extLst>
          </p:cNvPr>
          <p:cNvSpPr/>
          <p:nvPr/>
        </p:nvSpPr>
        <p:spPr>
          <a:xfrm>
            <a:off x="5474304" y="3503869"/>
            <a:ext cx="234347" cy="142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341648-3989-48C7-9A55-DD10FE1EC99B}"/>
              </a:ext>
            </a:extLst>
          </p:cNvPr>
          <p:cNvCxnSpPr>
            <a:cxnSpLocks/>
            <a:stCxn id="5" idx="0"/>
            <a:endCxn id="27" idx="1"/>
          </p:cNvCxnSpPr>
          <p:nvPr/>
        </p:nvCxnSpPr>
        <p:spPr>
          <a:xfrm flipV="1">
            <a:off x="3659197" y="2474197"/>
            <a:ext cx="5653245" cy="10324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640E5A-49F2-4D4F-B227-94135493D558}"/>
              </a:ext>
            </a:extLst>
          </p:cNvPr>
          <p:cNvCxnSpPr>
            <a:cxnSpLocks/>
            <a:stCxn id="6" idx="0"/>
            <a:endCxn id="27" idx="1"/>
          </p:cNvCxnSpPr>
          <p:nvPr/>
        </p:nvCxnSpPr>
        <p:spPr>
          <a:xfrm flipV="1">
            <a:off x="5073953" y="2474197"/>
            <a:ext cx="4238489" cy="10324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F3B4BA-1A78-400E-AFD3-9E696F5BC92F}"/>
              </a:ext>
            </a:extLst>
          </p:cNvPr>
          <p:cNvCxnSpPr>
            <a:cxnSpLocks/>
            <a:stCxn id="9" idx="0"/>
            <a:endCxn id="27" idx="1"/>
          </p:cNvCxnSpPr>
          <p:nvPr/>
        </p:nvCxnSpPr>
        <p:spPr>
          <a:xfrm flipV="1">
            <a:off x="5591478" y="2474197"/>
            <a:ext cx="3720964" cy="10296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C1743F-3436-4A5A-870C-2D98B920593E}"/>
              </a:ext>
            </a:extLst>
          </p:cNvPr>
          <p:cNvCxnSpPr>
            <a:cxnSpLocks/>
            <a:stCxn id="7" idx="0"/>
            <a:endCxn id="27" idx="1"/>
          </p:cNvCxnSpPr>
          <p:nvPr/>
        </p:nvCxnSpPr>
        <p:spPr>
          <a:xfrm flipV="1">
            <a:off x="6892926" y="2474197"/>
            <a:ext cx="2419516" cy="10324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BE2BA4-5D00-472B-A37D-5763152FFA15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flipV="1">
            <a:off x="8742447" y="2474197"/>
            <a:ext cx="569995" cy="10324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301C2A-EEB2-4F5F-81CE-641787BEDFEE}"/>
              </a:ext>
            </a:extLst>
          </p:cNvPr>
          <p:cNvSpPr txBox="1"/>
          <p:nvPr/>
        </p:nvSpPr>
        <p:spPr>
          <a:xfrm>
            <a:off x="9312442" y="2289531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2C1B42-C2A8-4C88-88CD-FD33D028E9B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438835" y="3577701"/>
            <a:ext cx="3242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AD982A-033B-4A63-AC3D-7E75FF650A5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384801" y="3574890"/>
            <a:ext cx="89503" cy="28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2DD21A-DD59-4E53-B140-AF03190A91F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708651" y="3574890"/>
            <a:ext cx="228599" cy="28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8566AB-238D-4761-A8A0-F07870C63F3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848601" y="3577701"/>
            <a:ext cx="3238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51D840-F3D7-47D9-A79A-54CB564EC9D8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2807014" y="2474197"/>
            <a:ext cx="1807500" cy="1100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7F1F04F-3CB3-4EB8-87F5-B01A7BE54AAB}"/>
              </a:ext>
            </a:extLst>
          </p:cNvPr>
          <p:cNvSpPr txBox="1"/>
          <p:nvPr/>
        </p:nvSpPr>
        <p:spPr>
          <a:xfrm>
            <a:off x="1337957" y="228953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Vulnerability</a:t>
            </a:r>
            <a:endParaRPr lang="ko-KR" alt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0B99CF-9246-4CE7-9B95-572216CA7C7D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2807014" y="2474197"/>
            <a:ext cx="2635094" cy="1100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F80F74-12D2-462F-9A8F-64AC01A72D4C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2807014" y="2474197"/>
            <a:ext cx="3032202" cy="1100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438F1F-E00E-4A32-B51E-701FE99C54A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2807014" y="2474197"/>
            <a:ext cx="5216846" cy="1100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CF7AACB-2278-4984-9EFE-CEB2E73EE7D7}"/>
              </a:ext>
            </a:extLst>
          </p:cNvPr>
          <p:cNvSpPr txBox="1"/>
          <p:nvPr/>
        </p:nvSpPr>
        <p:spPr>
          <a:xfrm>
            <a:off x="1331973" y="2658863"/>
            <a:ext cx="1501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∑ </a:t>
            </a:r>
            <a:r>
              <a:rPr lang="en-US" altLang="ko-KR" sz="1200" dirty="0"/>
              <a:t>= Attack Surface</a:t>
            </a:r>
            <a:endParaRPr lang="ko-KR" altLang="en-US" sz="1200" dirty="0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D6B4CE60-4ABD-40AB-889F-F9C5ADF41780}"/>
              </a:ext>
            </a:extLst>
          </p:cNvPr>
          <p:cNvSpPr/>
          <p:nvPr/>
        </p:nvSpPr>
        <p:spPr>
          <a:xfrm>
            <a:off x="4373950" y="1832967"/>
            <a:ext cx="454040" cy="2371467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26673EB2-63CC-445E-95AC-D465C547A959}"/>
              </a:ext>
            </a:extLst>
          </p:cNvPr>
          <p:cNvSpPr/>
          <p:nvPr/>
        </p:nvSpPr>
        <p:spPr>
          <a:xfrm>
            <a:off x="7783506" y="1832968"/>
            <a:ext cx="454040" cy="238817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9F6A7-6C04-4F0D-A238-B07F42A70ED7}"/>
              </a:ext>
            </a:extLst>
          </p:cNvPr>
          <p:cNvSpPr txBox="1"/>
          <p:nvPr/>
        </p:nvSpPr>
        <p:spPr>
          <a:xfrm>
            <a:off x="4192796" y="1463634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Threat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244870-1D55-47EA-95EE-851F4E64CB08}"/>
              </a:ext>
            </a:extLst>
          </p:cNvPr>
          <p:cNvSpPr txBox="1"/>
          <p:nvPr/>
        </p:nvSpPr>
        <p:spPr>
          <a:xfrm>
            <a:off x="7588808" y="1460825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5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A06B-F5BD-4964-8CD1-C6C6F18C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Glossary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EB8C-CA8C-4B9B-83FB-F8C49318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The skill, knowledge, tools and other things with which to be able to pull off the attack.</a:t>
            </a:r>
          </a:p>
          <a:p>
            <a:r>
              <a:rPr lang="en-US" altLang="ko-KR" dirty="0"/>
              <a:t>Opportunity</a:t>
            </a:r>
          </a:p>
          <a:p>
            <a:pPr lvl="1"/>
            <a:r>
              <a:rPr lang="en-US" altLang="ko-KR" dirty="0"/>
              <a:t>The time and access to accomplish attack.</a:t>
            </a:r>
          </a:p>
          <a:p>
            <a:r>
              <a:rPr lang="en-US" altLang="ko-KR" dirty="0"/>
              <a:t>Motive</a:t>
            </a:r>
          </a:p>
          <a:p>
            <a:pPr lvl="1"/>
            <a:r>
              <a:rPr lang="en-US" altLang="ko-KR" dirty="0"/>
              <a:t>A reason to want to perform this attack against this system.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7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FB4281-5988-4270-80C2-F153CD69840D}"/>
              </a:ext>
            </a:extLst>
          </p:cNvPr>
          <p:cNvSpPr/>
          <p:nvPr/>
        </p:nvSpPr>
        <p:spPr>
          <a:xfrm>
            <a:off x="3952043" y="1230489"/>
            <a:ext cx="4287914" cy="43970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Attack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51B1B-7291-4225-834E-B5AAE37AE3E3}"/>
              </a:ext>
            </a:extLst>
          </p:cNvPr>
          <p:cNvSpPr txBox="1"/>
          <p:nvPr/>
        </p:nvSpPr>
        <p:spPr>
          <a:xfrm>
            <a:off x="4538660" y="4135973"/>
            <a:ext cx="1468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How?</a:t>
            </a:r>
            <a:br>
              <a:rPr lang="en-US" altLang="ko-KR" sz="2800" dirty="0"/>
            </a:br>
            <a:r>
              <a:rPr lang="en-US" altLang="ko-KR" sz="2800" dirty="0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448D1-F1F6-409F-B474-D256F3B404B0}"/>
              </a:ext>
            </a:extLst>
          </p:cNvPr>
          <p:cNvSpPr txBox="1"/>
          <p:nvPr/>
        </p:nvSpPr>
        <p:spPr>
          <a:xfrm>
            <a:off x="5008202" y="1473116"/>
            <a:ext cx="2175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Opportunity</a:t>
            </a:r>
          </a:p>
          <a:p>
            <a:pPr algn="ctr"/>
            <a:r>
              <a:rPr lang="en-US" altLang="ko-KR" sz="2800" dirty="0"/>
              <a:t>When?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BB30E-7951-4506-B99D-71CB00DD1602}"/>
              </a:ext>
            </a:extLst>
          </p:cNvPr>
          <p:cNvSpPr txBox="1"/>
          <p:nvPr/>
        </p:nvSpPr>
        <p:spPr>
          <a:xfrm>
            <a:off x="6385266" y="4135973"/>
            <a:ext cx="1304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Why?</a:t>
            </a:r>
            <a:br>
              <a:rPr lang="en-US" altLang="ko-KR" sz="2800" dirty="0"/>
            </a:br>
            <a:r>
              <a:rPr lang="en-US" altLang="ko-KR" sz="2800" dirty="0">
                <a:solidFill>
                  <a:srgbClr val="FF0000"/>
                </a:solidFill>
              </a:rPr>
              <a:t>Motive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7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C62D-1D1F-41B6-A32A-BB9A9E1E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Analysis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4050-416C-4555-BDBE-4838A8B6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Denying any of M.O.M. prevents attacks.</a:t>
            </a:r>
          </a:p>
          <a:p>
            <a:r>
              <a:rPr lang="en-US" altLang="ko-KR" dirty="0"/>
              <a:t>Why difficult?</a:t>
            </a:r>
          </a:p>
          <a:p>
            <a:pPr lvl="1"/>
            <a:r>
              <a:rPr lang="en-US" altLang="ko-KR" dirty="0"/>
              <a:t>Knowledge/Specification/Source available of Internet.</a:t>
            </a:r>
          </a:p>
          <a:p>
            <a:pPr lvl="1"/>
            <a:r>
              <a:rPr lang="en-US" altLang="ko-KR" dirty="0"/>
              <a:t>Access to computer systems available through Internet.</a:t>
            </a:r>
          </a:p>
          <a:p>
            <a:pPr lvl="1"/>
            <a:r>
              <a:rPr lang="en-US" altLang="ko-KR" dirty="0"/>
              <a:t>Motives are financial, to show prowess, or random.</a:t>
            </a:r>
          </a:p>
          <a:p>
            <a:r>
              <a:rPr lang="en-US" altLang="ko-KR" dirty="0"/>
              <a:t>Case: First Bank ATM Heist in Taiwan</a:t>
            </a:r>
          </a:p>
          <a:p>
            <a:pPr lvl="1"/>
            <a:r>
              <a:rPr lang="en-US" altLang="ko-KR" b="1" dirty="0"/>
              <a:t>Method:</a:t>
            </a:r>
            <a:r>
              <a:rPr lang="en-US" altLang="ko-KR" dirty="0"/>
              <a:t> Hackers remotely accessed server and dispatched false patch to ATMs.</a:t>
            </a:r>
          </a:p>
          <a:p>
            <a:pPr lvl="1"/>
            <a:r>
              <a:rPr lang="en-US" altLang="ko-KR" b="1" dirty="0"/>
              <a:t>Opportunity:</a:t>
            </a:r>
            <a:r>
              <a:rPr lang="en-US" altLang="ko-KR" dirty="0"/>
              <a:t> Hackers were able to enter IT equipment room in London branch.</a:t>
            </a:r>
          </a:p>
          <a:p>
            <a:pPr lvl="1"/>
            <a:r>
              <a:rPr lang="en-US" altLang="ko-KR" b="1" dirty="0"/>
              <a:t>Motive:</a:t>
            </a:r>
            <a:r>
              <a:rPr lang="en-US" altLang="ko-KR" dirty="0"/>
              <a:t> $2.2M financial gain.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33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0076-953E-40F6-9498-3648A75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Glossary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DF0B-BEF3-40A6-A1CB-BE998B9C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Confidentiality</a:t>
            </a:r>
          </a:p>
          <a:p>
            <a:pPr lvl="1"/>
            <a:r>
              <a:rPr lang="en-US" altLang="ko-KR" dirty="0"/>
              <a:t>The concealment of information or resources.</a:t>
            </a:r>
          </a:p>
          <a:p>
            <a:pPr lvl="1"/>
            <a:r>
              <a:rPr lang="en-US" altLang="ko-KR" b="1" dirty="0"/>
              <a:t>Attack:</a:t>
            </a:r>
            <a:r>
              <a:rPr lang="en-US" altLang="ko-KR" dirty="0"/>
              <a:t> Intercept the message in transit or hack into data storage.</a:t>
            </a:r>
          </a:p>
          <a:p>
            <a:pPr lvl="1"/>
            <a:r>
              <a:rPr lang="en-US" altLang="ko-KR" b="1" dirty="0"/>
              <a:t>Defense:</a:t>
            </a:r>
            <a:r>
              <a:rPr lang="en-US" altLang="ko-KR" dirty="0"/>
              <a:t> Encrypt data both in storage and in transit.</a:t>
            </a:r>
          </a:p>
          <a:p>
            <a:r>
              <a:rPr lang="en-US" altLang="ko-KR" dirty="0"/>
              <a:t>Integrity</a:t>
            </a:r>
          </a:p>
          <a:p>
            <a:pPr lvl="1"/>
            <a:r>
              <a:rPr lang="en-US" altLang="ko-KR" dirty="0"/>
              <a:t>The trustworthiness of data and resources.</a:t>
            </a:r>
          </a:p>
          <a:p>
            <a:pPr lvl="1"/>
            <a:r>
              <a:rPr lang="en-US" altLang="ko-KR" b="1" dirty="0"/>
              <a:t>Attack:</a:t>
            </a:r>
            <a:r>
              <a:rPr lang="en-US" altLang="ko-KR" dirty="0"/>
              <a:t> Intercept and alter the message in transit or hack into server and modify data.</a:t>
            </a:r>
          </a:p>
          <a:p>
            <a:pPr lvl="1"/>
            <a:r>
              <a:rPr lang="en-US" altLang="ko-KR" b="1" dirty="0"/>
              <a:t>Defense:</a:t>
            </a:r>
            <a:r>
              <a:rPr lang="en-US" altLang="ko-KR" dirty="0"/>
              <a:t> Create digest and digitally sign it.</a:t>
            </a:r>
          </a:p>
          <a:p>
            <a:r>
              <a:rPr lang="en-US" altLang="ko-KR" dirty="0"/>
              <a:t>Availability</a:t>
            </a:r>
          </a:p>
          <a:p>
            <a:pPr lvl="1"/>
            <a:r>
              <a:rPr lang="en-US" altLang="ko-KR" dirty="0"/>
              <a:t>The ability to use the information or resources as desired.</a:t>
            </a:r>
          </a:p>
          <a:p>
            <a:pPr lvl="1"/>
            <a:r>
              <a:rPr lang="en-US" altLang="ko-KR" b="1" dirty="0"/>
              <a:t>Attack:</a:t>
            </a:r>
            <a:r>
              <a:rPr lang="en-US" altLang="ko-KR" dirty="0"/>
              <a:t> Send large volume of dubious requests to servers.</a:t>
            </a:r>
          </a:p>
          <a:p>
            <a:pPr lvl="1"/>
            <a:r>
              <a:rPr lang="en-US" altLang="ko-KR" b="1" dirty="0"/>
              <a:t>Defense:</a:t>
            </a:r>
            <a:r>
              <a:rPr lang="en-US" altLang="ko-KR" dirty="0"/>
              <a:t> Duplicate servers on different locations or trace back and push back attackers.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85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8BFD5-FDCC-4369-A0DB-1CA9DEDA0546}"/>
              </a:ext>
            </a:extLst>
          </p:cNvPr>
          <p:cNvSpPr/>
          <p:nvPr/>
        </p:nvSpPr>
        <p:spPr>
          <a:xfrm>
            <a:off x="7560816" y="1429302"/>
            <a:ext cx="1651246" cy="95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FCA18-480E-4895-BD39-0F92D817AB05}"/>
              </a:ext>
            </a:extLst>
          </p:cNvPr>
          <p:cNvSpPr/>
          <p:nvPr/>
        </p:nvSpPr>
        <p:spPr>
          <a:xfrm>
            <a:off x="3082034" y="1429302"/>
            <a:ext cx="1651246" cy="95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C7BCF-33F9-40A0-B044-0FE324BF7BBE}"/>
              </a:ext>
            </a:extLst>
          </p:cNvPr>
          <p:cNvSpPr/>
          <p:nvPr/>
        </p:nvSpPr>
        <p:spPr>
          <a:xfrm>
            <a:off x="3210760" y="1571347"/>
            <a:ext cx="1393794" cy="6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4DD17-D21C-413C-B361-31D021A402AA}"/>
              </a:ext>
            </a:extLst>
          </p:cNvPr>
          <p:cNvSpPr/>
          <p:nvPr/>
        </p:nvSpPr>
        <p:spPr>
          <a:xfrm>
            <a:off x="7689542" y="1571346"/>
            <a:ext cx="1393794" cy="6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6BA4EB-F482-4FC8-AC47-DB6BA463EF2C}"/>
              </a:ext>
            </a:extLst>
          </p:cNvPr>
          <p:cNvSpPr/>
          <p:nvPr/>
        </p:nvSpPr>
        <p:spPr>
          <a:xfrm>
            <a:off x="5282955" y="1700072"/>
            <a:ext cx="1730406" cy="4172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3E945-DB28-429D-BE19-583863A99A5D}"/>
              </a:ext>
            </a:extLst>
          </p:cNvPr>
          <p:cNvSpPr/>
          <p:nvPr/>
        </p:nvSpPr>
        <p:spPr>
          <a:xfrm>
            <a:off x="3210760" y="3286217"/>
            <a:ext cx="1393794" cy="6747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3232E1-5B2A-46CC-9973-0F7FFD98D1DB}"/>
              </a:ext>
            </a:extLst>
          </p:cNvPr>
          <p:cNvSpPr/>
          <p:nvPr/>
        </p:nvSpPr>
        <p:spPr>
          <a:xfrm>
            <a:off x="7689542" y="3286216"/>
            <a:ext cx="1393794" cy="6747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E5971F-C01B-40A6-AE76-FABC42DF6AFD}"/>
              </a:ext>
            </a:extLst>
          </p:cNvPr>
          <p:cNvSpPr/>
          <p:nvPr/>
        </p:nvSpPr>
        <p:spPr>
          <a:xfrm>
            <a:off x="5281845" y="3414942"/>
            <a:ext cx="1730406" cy="4172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D43B7D-B053-4908-AC25-730D820D2119}"/>
              </a:ext>
            </a:extLst>
          </p:cNvPr>
          <p:cNvSpPr/>
          <p:nvPr/>
        </p:nvSpPr>
        <p:spPr>
          <a:xfrm>
            <a:off x="5281845" y="5129812"/>
            <a:ext cx="1730406" cy="4172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7C6D3-2BA8-45D7-B8A2-4375DB52E319}"/>
              </a:ext>
            </a:extLst>
          </p:cNvPr>
          <p:cNvSpPr txBox="1"/>
          <p:nvPr/>
        </p:nvSpPr>
        <p:spPr>
          <a:xfrm>
            <a:off x="916827" y="158553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Confidentiality</a:t>
            </a:r>
          </a:p>
          <a:p>
            <a:r>
              <a:rPr lang="en-US" altLang="ko-KR" b="1" dirty="0"/>
              <a:t>Is it secret?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6D4AB5-FCF9-4048-A5F4-7E12C510E9B1}"/>
              </a:ext>
            </a:extLst>
          </p:cNvPr>
          <p:cNvSpPr txBox="1"/>
          <p:nvPr/>
        </p:nvSpPr>
        <p:spPr>
          <a:xfrm>
            <a:off x="922253" y="3300401"/>
            <a:ext cx="1621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Integrity</a:t>
            </a:r>
            <a:br>
              <a:rPr lang="en-US" altLang="ko-KR" dirty="0"/>
            </a:br>
            <a:r>
              <a:rPr lang="en-US" altLang="ko-KR" b="1" dirty="0"/>
              <a:t>Is it original?</a:t>
            </a:r>
            <a:endParaRPr lang="ko-KR" alt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611CFF-52C5-40F7-9010-EC237621A210}"/>
              </a:ext>
            </a:extLst>
          </p:cNvPr>
          <p:cNvSpPr/>
          <p:nvPr/>
        </p:nvSpPr>
        <p:spPr>
          <a:xfrm>
            <a:off x="3542194" y="4613437"/>
            <a:ext cx="695415" cy="285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5D70D-7141-42A1-A053-E6A0CE6EB108}"/>
              </a:ext>
            </a:extLst>
          </p:cNvPr>
          <p:cNvSpPr/>
          <p:nvPr/>
        </p:nvSpPr>
        <p:spPr>
          <a:xfrm>
            <a:off x="3542194" y="5002570"/>
            <a:ext cx="695415" cy="285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19D8DF-07EE-4D8B-9659-947D0353F944}"/>
              </a:ext>
            </a:extLst>
          </p:cNvPr>
          <p:cNvSpPr/>
          <p:nvPr/>
        </p:nvSpPr>
        <p:spPr>
          <a:xfrm>
            <a:off x="3542194" y="5391703"/>
            <a:ext cx="695415" cy="285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86DC8-25BD-4170-A271-6C09E090FB6D}"/>
              </a:ext>
            </a:extLst>
          </p:cNvPr>
          <p:cNvSpPr/>
          <p:nvPr/>
        </p:nvSpPr>
        <p:spPr>
          <a:xfrm>
            <a:off x="3542194" y="5780836"/>
            <a:ext cx="695415" cy="285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0015DD-698E-4D58-AE51-D1B850D7774F}"/>
              </a:ext>
            </a:extLst>
          </p:cNvPr>
          <p:cNvSpPr/>
          <p:nvPr/>
        </p:nvSpPr>
        <p:spPr>
          <a:xfrm>
            <a:off x="8056487" y="4613437"/>
            <a:ext cx="695415" cy="285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C5A4F9-A5AE-4B69-96E8-C357BCA78EEC}"/>
              </a:ext>
            </a:extLst>
          </p:cNvPr>
          <p:cNvSpPr/>
          <p:nvPr/>
        </p:nvSpPr>
        <p:spPr>
          <a:xfrm>
            <a:off x="8056487" y="5002570"/>
            <a:ext cx="695415" cy="285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9CF1E4-4D9C-426F-A556-92581A012321}"/>
              </a:ext>
            </a:extLst>
          </p:cNvPr>
          <p:cNvSpPr/>
          <p:nvPr/>
        </p:nvSpPr>
        <p:spPr>
          <a:xfrm>
            <a:off x="8056487" y="5391703"/>
            <a:ext cx="695415" cy="285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93C192-13A9-49B9-A6DE-4B794E805B2C}"/>
              </a:ext>
            </a:extLst>
          </p:cNvPr>
          <p:cNvSpPr/>
          <p:nvPr/>
        </p:nvSpPr>
        <p:spPr>
          <a:xfrm>
            <a:off x="8056487" y="5780836"/>
            <a:ext cx="695415" cy="285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C6C7F1-10E4-49AB-A72A-93B9DC0918C9}"/>
              </a:ext>
            </a:extLst>
          </p:cNvPr>
          <p:cNvSpPr txBox="1"/>
          <p:nvPr/>
        </p:nvSpPr>
        <p:spPr>
          <a:xfrm>
            <a:off x="916827" y="5015272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Availability</a:t>
            </a:r>
          </a:p>
          <a:p>
            <a:r>
              <a:rPr lang="en-US" altLang="ko-KR" b="1" dirty="0"/>
              <a:t>Is it on sale?</a:t>
            </a:r>
            <a:endParaRPr lang="ko-KR" altLang="en-US" b="1" dirty="0"/>
          </a:p>
        </p:txBody>
      </p:sp>
      <p:pic>
        <p:nvPicPr>
          <p:cNvPr id="1026" name="Picture 2" descr="Image result for clothes icon">
            <a:extLst>
              <a:ext uri="{FF2B5EF4-FFF2-40B4-BE49-F238E27FC236}">
                <a16:creationId xmlns:a16="http://schemas.microsoft.com/office/drawing/2014/main" id="{FA3D3DE4-C47C-4506-AD5F-5B10D45C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58" y="3754139"/>
            <a:ext cx="1248431" cy="124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6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Design and Analyze Secure Networked Systems</vt:lpstr>
      <vt:lpstr>Glossary</vt:lpstr>
      <vt:lpstr>PowerPoint Presentation</vt:lpstr>
      <vt:lpstr>Glossary</vt:lpstr>
      <vt:lpstr>PowerPoint Presentation</vt:lpstr>
      <vt:lpstr>Security Analysis</vt:lpstr>
      <vt:lpstr>Glossary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Analyze Secure Networked Systems</dc:title>
  <dc:creator>김동석(컴퓨터공학과)</dc:creator>
  <cp:lastModifiedBy>김동석(컴퓨터공학과)</cp:lastModifiedBy>
  <cp:revision>13</cp:revision>
  <dcterms:created xsi:type="dcterms:W3CDTF">2019-02-17T15:09:43Z</dcterms:created>
  <dcterms:modified xsi:type="dcterms:W3CDTF">2019-02-17T15:52:04Z</dcterms:modified>
</cp:coreProperties>
</file>