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72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FH8vi2WayCE3y7uEzWS8bOxXG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2BBABE46-AD92-E7F8-5545-2FA0D926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>
            <a:extLst>
              <a:ext uri="{FF2B5EF4-FFF2-40B4-BE49-F238E27FC236}">
                <a16:creationId xmlns:a16="http://schemas.microsoft.com/office/drawing/2014/main" id="{F7770B52-9327-D77A-8F28-1335F2E26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>
            <a:extLst>
              <a:ext uri="{FF2B5EF4-FFF2-40B4-BE49-F238E27FC236}">
                <a16:creationId xmlns:a16="http://schemas.microsoft.com/office/drawing/2014/main" id="{6B7670CA-8D7A-8860-36A5-2D5B2460F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046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8A070102-2BA3-B324-5181-CD568CDC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927b5be45_0_790:notes">
            <a:extLst>
              <a:ext uri="{FF2B5EF4-FFF2-40B4-BE49-F238E27FC236}">
                <a16:creationId xmlns:a16="http://schemas.microsoft.com/office/drawing/2014/main" id="{B1164876-D8BF-3B91-6AEE-9BC35CA91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31927b5be45_0_790:notes">
            <a:extLst>
              <a:ext uri="{FF2B5EF4-FFF2-40B4-BE49-F238E27FC236}">
                <a16:creationId xmlns:a16="http://schemas.microsoft.com/office/drawing/2014/main" id="{DA4A819B-D2EE-5DCE-E350-0749D9A63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57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0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ce3a58dd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88" name="Google Shape;88;g324ce3a58dd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887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4ce3a58dd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  <p:sp>
        <p:nvSpPr>
          <p:cNvPr id="109" name="Google Shape;109;g324ce3a58dd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7b27b70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135" name="Google Shape;135;g3247b27b70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ce3a58dd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151" name="Google Shape;151;g324ce3a58dd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aa706b5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  <p:sp>
        <p:nvSpPr>
          <p:cNvPr id="167" name="Google Shape;167;g324aa706b5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6f8668ca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6f8668ca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29" name="Google Shape;29;p18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body" idx="1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>
            <a:spLocks noGrp="1"/>
          </p:cNvSpPr>
          <p:nvPr>
            <p:ph type="pic" idx="2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ctrTitle"/>
          </p:nvPr>
        </p:nvSpPr>
        <p:spPr>
          <a:xfrm>
            <a:off x="1313375" y="2185950"/>
            <a:ext cx="94095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400"/>
              </a:spcBef>
              <a:buSzPts val="4320"/>
            </a:pPr>
            <a:r>
              <a:rPr lang="en-US" sz="4400" b="1" dirty="0"/>
              <a:t>Serverless AI Inference API using AWS SageMaker and </a:t>
            </a:r>
            <a:r>
              <a:rPr lang="en-US" sz="4400" b="1" dirty="0" err="1"/>
              <a:t>Streamlit</a:t>
            </a:r>
            <a:endParaRPr lang="nb-NO" sz="44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927" y="667556"/>
            <a:ext cx="2959703" cy="63078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195450" y="5966475"/>
            <a:ext cx="49095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Wael Fahmy			1265745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Amirhossein Zeinali </a:t>
            </a:r>
            <a:r>
              <a:rPr lang="en-SG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Dehaghani</a:t>
            </a:r>
            <a:r>
              <a:rPr lang="en-SG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1225496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>
            <a:off x="6368375" y="6314925"/>
            <a:ext cx="6209489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COMP-5411-AA – Cloud Computing for AI and ML</a:t>
            </a:r>
          </a:p>
        </p:txBody>
      </p:sp>
      <p:sp>
        <p:nvSpPr>
          <p:cNvPr id="78" name="Google Shape;78;p7"/>
          <p:cNvSpPr txBox="1"/>
          <p:nvPr/>
        </p:nvSpPr>
        <p:spPr>
          <a:xfrm>
            <a:off x="195450" y="4898425"/>
            <a:ext cx="4353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Supervised by Prof. Dr. Osama Amjad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Critical Analysis &amp; Limitations</a:t>
            </a:r>
            <a:endParaRPr dirty="0"/>
          </a:p>
        </p:txBody>
      </p:sp>
      <p:sp>
        <p:nvSpPr>
          <p:cNvPr id="256" name="Google Shape;256;g31927b5be45_0_7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10</a:t>
            </a:fld>
            <a:endParaRPr/>
          </a:p>
        </p:txBody>
      </p:sp>
      <p:grpSp>
        <p:nvGrpSpPr>
          <p:cNvPr id="257" name="Google Shape;257;g31927b5be45_0_790"/>
          <p:cNvGrpSpPr/>
          <p:nvPr/>
        </p:nvGrpSpPr>
        <p:grpSpPr>
          <a:xfrm>
            <a:off x="1944844" y="2471387"/>
            <a:ext cx="2587579" cy="3347034"/>
            <a:chOff x="2832600" y="1686400"/>
            <a:chExt cx="1649400" cy="1769700"/>
          </a:xfrm>
        </p:grpSpPr>
        <p:sp>
          <p:nvSpPr>
            <p:cNvPr id="258" name="Google Shape;258;g31927b5be45_0_790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g31927b5be45_0_790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SG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Cold start latency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0" name="Google Shape;260;g31927b5be45_0_790"/>
          <p:cNvGrpSpPr/>
          <p:nvPr/>
        </p:nvGrpSpPr>
        <p:grpSpPr>
          <a:xfrm>
            <a:off x="4796973" y="2474010"/>
            <a:ext cx="2587579" cy="3347034"/>
            <a:chOff x="4661324" y="1648673"/>
            <a:chExt cx="1649400" cy="1769700"/>
          </a:xfrm>
        </p:grpSpPr>
        <p:sp>
          <p:nvSpPr>
            <p:cNvPr id="261" name="Google Shape;261;g31927b5be45_0_790"/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31927b5be45_0_790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 GPU support</a:t>
              </a:r>
            </a:p>
          </p:txBody>
        </p:sp>
      </p:grpSp>
      <p:grpSp>
        <p:nvGrpSpPr>
          <p:cNvPr id="263" name="Google Shape;263;g31927b5be45_0_790"/>
          <p:cNvGrpSpPr/>
          <p:nvPr/>
        </p:nvGrpSpPr>
        <p:grpSpPr>
          <a:xfrm>
            <a:off x="7659577" y="2471485"/>
            <a:ext cx="2587579" cy="3347034"/>
            <a:chOff x="4661324" y="1648673"/>
            <a:chExt cx="1649400" cy="1769700"/>
          </a:xfrm>
        </p:grpSpPr>
        <p:sp>
          <p:nvSpPr>
            <p:cNvPr id="264" name="Google Shape;264;g31927b5be45_0_790"/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31927b5be45_0_790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English-only model</a:t>
              </a:r>
              <a:endPara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06DBB3A0-0F83-3BB5-A661-E18C3590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>
            <a:extLst>
              <a:ext uri="{FF2B5EF4-FFF2-40B4-BE49-F238E27FC236}">
                <a16:creationId xmlns:a16="http://schemas.microsoft.com/office/drawing/2014/main" id="{F7F929DD-B894-0ED7-FB87-9467089BA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56" name="Google Shape;256;g31927b5be45_0_790">
            <a:extLst>
              <a:ext uri="{FF2B5EF4-FFF2-40B4-BE49-F238E27FC236}">
                <a16:creationId xmlns:a16="http://schemas.microsoft.com/office/drawing/2014/main" id="{514A2BB7-59CF-7C8B-2B2E-31E2E062F2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11</a:t>
            </a:fld>
            <a:endParaRPr/>
          </a:p>
        </p:txBody>
      </p:sp>
      <p:grpSp>
        <p:nvGrpSpPr>
          <p:cNvPr id="257" name="Google Shape;257;g31927b5be45_0_790">
            <a:extLst>
              <a:ext uri="{FF2B5EF4-FFF2-40B4-BE49-F238E27FC236}">
                <a16:creationId xmlns:a16="http://schemas.microsoft.com/office/drawing/2014/main" id="{0663EDAC-79BC-A0CC-420B-42622C015370}"/>
              </a:ext>
            </a:extLst>
          </p:cNvPr>
          <p:cNvGrpSpPr/>
          <p:nvPr/>
        </p:nvGrpSpPr>
        <p:grpSpPr>
          <a:xfrm>
            <a:off x="1944844" y="2471387"/>
            <a:ext cx="2587579" cy="3347034"/>
            <a:chOff x="2832600" y="1686400"/>
            <a:chExt cx="1649400" cy="1769700"/>
          </a:xfrm>
        </p:grpSpPr>
        <p:sp>
          <p:nvSpPr>
            <p:cNvPr id="258" name="Google Shape;258;g31927b5be45_0_790">
              <a:extLst>
                <a:ext uri="{FF2B5EF4-FFF2-40B4-BE49-F238E27FC236}">
                  <a16:creationId xmlns:a16="http://schemas.microsoft.com/office/drawing/2014/main" id="{22901A19-2AEC-5B45-3A78-5677938BF5DB}"/>
                </a:ext>
              </a:extLst>
            </p:cNvPr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g31927b5be45_0_790">
              <a:extLst>
                <a:ext uri="{FF2B5EF4-FFF2-40B4-BE49-F238E27FC236}">
                  <a16:creationId xmlns:a16="http://schemas.microsoft.com/office/drawing/2014/main" id="{474834D4-AF98-49E4-D7F9-14340A9FA7F9}"/>
                </a:ext>
              </a:extLst>
            </p:cNvPr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SG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Multilingual support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SG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SG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-SG" sz="1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mBERT</a:t>
              </a:r>
              <a:r>
                <a:rPr lang="en-SG" sz="1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 XLM-R)</a:t>
              </a: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60" name="Google Shape;260;g31927b5be45_0_790">
            <a:extLst>
              <a:ext uri="{FF2B5EF4-FFF2-40B4-BE49-F238E27FC236}">
                <a16:creationId xmlns:a16="http://schemas.microsoft.com/office/drawing/2014/main" id="{8A21D28D-F240-04D2-6A09-0B17F21DC20E}"/>
              </a:ext>
            </a:extLst>
          </p:cNvPr>
          <p:cNvGrpSpPr/>
          <p:nvPr/>
        </p:nvGrpSpPr>
        <p:grpSpPr>
          <a:xfrm>
            <a:off x="4796973" y="2474010"/>
            <a:ext cx="2587579" cy="3347034"/>
            <a:chOff x="4661324" y="1648673"/>
            <a:chExt cx="1649400" cy="1769700"/>
          </a:xfrm>
        </p:grpSpPr>
        <p:sp>
          <p:nvSpPr>
            <p:cNvPr id="261" name="Google Shape;261;g31927b5be45_0_790">
              <a:extLst>
                <a:ext uri="{FF2B5EF4-FFF2-40B4-BE49-F238E27FC236}">
                  <a16:creationId xmlns:a16="http://schemas.microsoft.com/office/drawing/2014/main" id="{1427C9B7-1DA8-0F1F-88E3-0F5480DA0E49}"/>
                </a:ext>
              </a:extLst>
            </p:cNvPr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g31927b5be45_0_790">
              <a:extLst>
                <a:ext uri="{FF2B5EF4-FFF2-40B4-BE49-F238E27FC236}">
                  <a16:creationId xmlns:a16="http://schemas.microsoft.com/office/drawing/2014/main" id="{614EA4A5-3C0B-FCC3-341F-E481D3860722}"/>
                </a:ext>
              </a:extLst>
            </p:cNvPr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Cognito login integration</a:t>
              </a:r>
            </a:p>
          </p:txBody>
        </p:sp>
      </p:grpSp>
      <p:grpSp>
        <p:nvGrpSpPr>
          <p:cNvPr id="263" name="Google Shape;263;g31927b5be45_0_790">
            <a:extLst>
              <a:ext uri="{FF2B5EF4-FFF2-40B4-BE49-F238E27FC236}">
                <a16:creationId xmlns:a16="http://schemas.microsoft.com/office/drawing/2014/main" id="{D3F6C4AC-4177-8CC3-93B0-F607D725595B}"/>
              </a:ext>
            </a:extLst>
          </p:cNvPr>
          <p:cNvGrpSpPr/>
          <p:nvPr/>
        </p:nvGrpSpPr>
        <p:grpSpPr>
          <a:xfrm>
            <a:off x="7659577" y="2471485"/>
            <a:ext cx="2587579" cy="3347034"/>
            <a:chOff x="4661324" y="1648673"/>
            <a:chExt cx="1649400" cy="1769700"/>
          </a:xfrm>
        </p:grpSpPr>
        <p:sp>
          <p:nvSpPr>
            <p:cNvPr id="264" name="Google Shape;264;g31927b5be45_0_790">
              <a:extLst>
                <a:ext uri="{FF2B5EF4-FFF2-40B4-BE49-F238E27FC236}">
                  <a16:creationId xmlns:a16="http://schemas.microsoft.com/office/drawing/2014/main" id="{0285F2D8-4A13-A5F8-72FB-0C54AD3EA9D4}"/>
                </a:ext>
              </a:extLst>
            </p:cNvPr>
            <p:cNvSpPr/>
            <p:nvPr/>
          </p:nvSpPr>
          <p:spPr>
            <a:xfrm rot="10800000" flipH="1">
              <a:off x="4661324" y="1648673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041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g31927b5be45_0_790">
              <a:extLst>
                <a:ext uri="{FF2B5EF4-FFF2-40B4-BE49-F238E27FC236}">
                  <a16:creationId xmlns:a16="http://schemas.microsoft.com/office/drawing/2014/main" id="{C0218360-0D7E-064D-C154-817543B12827}"/>
                </a:ext>
              </a:extLst>
            </p:cNvPr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Multi-model routing and batch inference</a:t>
              </a:r>
              <a:endParaRPr lang="en-US" sz="24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20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77F7AD1B-8D36-C5E8-F5B0-98EF6C8E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27b5be45_0_790">
            <a:extLst>
              <a:ext uri="{FF2B5EF4-FFF2-40B4-BE49-F238E27FC236}">
                <a16:creationId xmlns:a16="http://schemas.microsoft.com/office/drawing/2014/main" id="{5D7FECE3-1FAB-9696-1D63-50CA2D8B3C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56" name="Google Shape;256;g31927b5be45_0_790">
            <a:extLst>
              <a:ext uri="{FF2B5EF4-FFF2-40B4-BE49-F238E27FC236}">
                <a16:creationId xmlns:a16="http://schemas.microsoft.com/office/drawing/2014/main" id="{A96B3828-17CD-94A0-1B71-FE90567E29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12</a:t>
            </a:fld>
            <a:endParaRPr/>
          </a:p>
        </p:txBody>
      </p:sp>
      <p:grpSp>
        <p:nvGrpSpPr>
          <p:cNvPr id="18" name="Google Shape;189;g326f8668cab_0_30">
            <a:extLst>
              <a:ext uri="{FF2B5EF4-FFF2-40B4-BE49-F238E27FC236}">
                <a16:creationId xmlns:a16="http://schemas.microsoft.com/office/drawing/2014/main" id="{AFD491C6-901E-1A0F-8D43-E7730289944D}"/>
              </a:ext>
            </a:extLst>
          </p:cNvPr>
          <p:cNvGrpSpPr/>
          <p:nvPr/>
        </p:nvGrpSpPr>
        <p:grpSpPr>
          <a:xfrm>
            <a:off x="1655525" y="2389455"/>
            <a:ext cx="9426464" cy="956622"/>
            <a:chOff x="2265127" y="1889625"/>
            <a:chExt cx="9426462" cy="1156907"/>
          </a:xfrm>
        </p:grpSpPr>
        <p:sp>
          <p:nvSpPr>
            <p:cNvPr id="19" name="Google Shape;190;g326f8668cab_0_30">
              <a:extLst>
                <a:ext uri="{FF2B5EF4-FFF2-40B4-BE49-F238E27FC236}">
                  <a16:creationId xmlns:a16="http://schemas.microsoft.com/office/drawing/2014/main" id="{03E2F38D-8989-407C-827A-0E1570C43A0F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91;g326f8668cab_0_30">
              <a:extLst>
                <a:ext uri="{FF2B5EF4-FFF2-40B4-BE49-F238E27FC236}">
                  <a16:creationId xmlns:a16="http://schemas.microsoft.com/office/drawing/2014/main" id="{BF72708B-67F6-CA29-5F72-2D5AAEFF7C0C}"/>
                </a:ext>
              </a:extLst>
            </p:cNvPr>
            <p:cNvSpPr txBox="1"/>
            <p:nvPr/>
          </p:nvSpPr>
          <p:spPr>
            <a:xfrm>
              <a:off x="3674689" y="1931178"/>
              <a:ext cx="8016900" cy="1115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Demonstrated a full serverless pipeline for real-time NLP inference</a:t>
              </a:r>
            </a:p>
          </p:txBody>
        </p:sp>
      </p:grpSp>
      <p:grpSp>
        <p:nvGrpSpPr>
          <p:cNvPr id="22" name="Google Shape;189;g326f8668cab_0_30">
            <a:extLst>
              <a:ext uri="{FF2B5EF4-FFF2-40B4-BE49-F238E27FC236}">
                <a16:creationId xmlns:a16="http://schemas.microsoft.com/office/drawing/2014/main" id="{B263A932-1D3A-B539-F6B6-EB48936F6022}"/>
              </a:ext>
            </a:extLst>
          </p:cNvPr>
          <p:cNvGrpSpPr/>
          <p:nvPr/>
        </p:nvGrpSpPr>
        <p:grpSpPr>
          <a:xfrm>
            <a:off x="1655525" y="3172433"/>
            <a:ext cx="9426464" cy="645108"/>
            <a:chOff x="2265127" y="1889625"/>
            <a:chExt cx="9426462" cy="780172"/>
          </a:xfrm>
        </p:grpSpPr>
        <p:sp>
          <p:nvSpPr>
            <p:cNvPr id="23" name="Google Shape;190;g326f8668cab_0_30">
              <a:extLst>
                <a:ext uri="{FF2B5EF4-FFF2-40B4-BE49-F238E27FC236}">
                  <a16:creationId xmlns:a16="http://schemas.microsoft.com/office/drawing/2014/main" id="{E936CB70-A954-73CE-2CDE-4E9E2EE7F8C5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91;g326f8668cab_0_30">
              <a:extLst>
                <a:ext uri="{FF2B5EF4-FFF2-40B4-BE49-F238E27FC236}">
                  <a16:creationId xmlns:a16="http://schemas.microsoft.com/office/drawing/2014/main" id="{947F0764-821B-84C0-A56C-2C466084E5CE}"/>
                </a:ext>
              </a:extLst>
            </p:cNvPr>
            <p:cNvSpPr txBox="1"/>
            <p:nvPr/>
          </p:nvSpPr>
          <p:spPr>
            <a:xfrm>
              <a:off x="3674689" y="2025294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>
                <a:lnSpc>
                  <a:spcPct val="115000"/>
                </a:lnSpc>
                <a:spcBef>
                  <a:spcPts val="400"/>
                </a:spcBef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Minimal infrastructure management using AWS native tools</a:t>
              </a:r>
            </a:p>
          </p:txBody>
        </p:sp>
      </p:grpSp>
      <p:grpSp>
        <p:nvGrpSpPr>
          <p:cNvPr id="26" name="Google Shape;189;g326f8668cab_0_30">
            <a:extLst>
              <a:ext uri="{FF2B5EF4-FFF2-40B4-BE49-F238E27FC236}">
                <a16:creationId xmlns:a16="http://schemas.microsoft.com/office/drawing/2014/main" id="{BB653664-4ADF-A012-2BCD-AFA5B71C29D5}"/>
              </a:ext>
            </a:extLst>
          </p:cNvPr>
          <p:cNvGrpSpPr/>
          <p:nvPr/>
        </p:nvGrpSpPr>
        <p:grpSpPr>
          <a:xfrm>
            <a:off x="1655525" y="3947140"/>
            <a:ext cx="9426464" cy="630578"/>
            <a:chOff x="2265127" y="1889625"/>
            <a:chExt cx="9426462" cy="762600"/>
          </a:xfrm>
        </p:grpSpPr>
        <p:sp>
          <p:nvSpPr>
            <p:cNvPr id="27" name="Google Shape;190;g326f8668cab_0_30">
              <a:extLst>
                <a:ext uri="{FF2B5EF4-FFF2-40B4-BE49-F238E27FC236}">
                  <a16:creationId xmlns:a16="http://schemas.microsoft.com/office/drawing/2014/main" id="{B6213B30-A46A-638B-B3EB-5CE80EAD2A33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91;g326f8668cab_0_30">
              <a:extLst>
                <a:ext uri="{FF2B5EF4-FFF2-40B4-BE49-F238E27FC236}">
                  <a16:creationId xmlns:a16="http://schemas.microsoft.com/office/drawing/2014/main" id="{EF13AFFA-1B6C-967D-206D-16E6F2CCAD23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Scalable, cost-effective, and accessible to end users</a:t>
              </a:r>
            </a:p>
          </p:txBody>
        </p:sp>
      </p:grpSp>
      <p:grpSp>
        <p:nvGrpSpPr>
          <p:cNvPr id="30" name="Google Shape;189;g326f8668cab_0_30">
            <a:extLst>
              <a:ext uri="{FF2B5EF4-FFF2-40B4-BE49-F238E27FC236}">
                <a16:creationId xmlns:a16="http://schemas.microsoft.com/office/drawing/2014/main" id="{22D92E2F-C805-91A1-8AA7-097F04A7D14D}"/>
              </a:ext>
            </a:extLst>
          </p:cNvPr>
          <p:cNvGrpSpPr/>
          <p:nvPr/>
        </p:nvGrpSpPr>
        <p:grpSpPr>
          <a:xfrm>
            <a:off x="1655525" y="4756204"/>
            <a:ext cx="9426464" cy="1007917"/>
            <a:chOff x="2265127" y="1889625"/>
            <a:chExt cx="9426462" cy="1218941"/>
          </a:xfrm>
        </p:grpSpPr>
        <p:sp>
          <p:nvSpPr>
            <p:cNvPr id="31" name="Google Shape;190;g326f8668cab_0_30">
              <a:extLst>
                <a:ext uri="{FF2B5EF4-FFF2-40B4-BE49-F238E27FC236}">
                  <a16:creationId xmlns:a16="http://schemas.microsoft.com/office/drawing/2014/main" id="{86C6B38F-2D7E-9101-E719-4DE9D102E945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91;g326f8668cab_0_30">
              <a:extLst>
                <a:ext uri="{FF2B5EF4-FFF2-40B4-BE49-F238E27FC236}">
                  <a16:creationId xmlns:a16="http://schemas.microsoft.com/office/drawing/2014/main" id="{FB96C29B-1FE7-9E8E-0BDE-74510AEE3F82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11773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Foundation for future serverless ML applications</a:t>
              </a:r>
            </a:p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endParaRPr lang="en-US" sz="2200" dirty="0">
                <a:solidFill>
                  <a:srgbClr val="17375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45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459492" y="143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/>
              <a:t>Introduction</a:t>
            </a:r>
            <a:endParaRPr/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687753" y="2490574"/>
            <a:ext cx="10642557" cy="534490"/>
            <a:chOff x="955885" y="2092386"/>
            <a:chExt cx="10642557" cy="534490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517348" y="2093950"/>
              <a:ext cx="10081094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Deploying ML models is often limited by cost, complexity, and scalability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2607988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33699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687753" y="3271750"/>
            <a:ext cx="11176965" cy="534489"/>
            <a:chOff x="955885" y="2092386"/>
            <a:chExt cx="11176965" cy="534489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Traditional VMs and containers require ongoing maintenance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3369988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342468" y="5916338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2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66" y="41319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687753" y="4033750"/>
            <a:ext cx="11176965" cy="923826"/>
            <a:chOff x="955885" y="2092386"/>
            <a:chExt cx="11176965" cy="923826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17350" y="2093949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This project uses AWS serverless tools to build a scalable, cost-effective inference pipeline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24" y="4154935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746903" y="5087836"/>
            <a:ext cx="11176965" cy="534489"/>
            <a:chOff x="955885" y="2092386"/>
            <a:chExt cx="11176965" cy="534489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Enables real-time sentiment classification via a user-friendly web app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5" y="5193799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528244" y="-61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Background And Related Work</a:t>
            </a:r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708378" y="2238013"/>
            <a:ext cx="10642557" cy="923827"/>
            <a:chOff x="955885" y="2092386"/>
            <a:chExt cx="10642557" cy="923827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517348" y="2093950"/>
              <a:ext cx="10081094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Serverless computing offers low-latency, scalable ML workflows with reduced operational overhead.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137" y="2353867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91" y="3466241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734991" y="3173818"/>
            <a:ext cx="11150350" cy="922263"/>
            <a:chOff x="982498" y="1898201"/>
            <a:chExt cx="11150350" cy="922263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517348" y="1898201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Prior studies focused on backend orchestration or infrastructure, overlooking usability and interactivity.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82498" y="192771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91" y="3331551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363093" y="601259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3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91" y="4228241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708378" y="4111699"/>
            <a:ext cx="11186150" cy="922263"/>
            <a:chOff x="955885" y="2074082"/>
            <a:chExt cx="11186150" cy="922263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26535" y="2074082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Existing work lacked a fully integrated, user-facing frontend for real-time ML inference.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49" y="4251188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767528" y="5090328"/>
            <a:ext cx="11176965" cy="922263"/>
            <a:chOff x="955885" y="1998625"/>
            <a:chExt cx="11176965" cy="922263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1998625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Our solution delivers an end-to-end pipeline with serverless backend, secured API, and an intuitive </a:t>
              </a:r>
              <a:r>
                <a:rPr lang="en-US" sz="2200" dirty="0" err="1">
                  <a:solidFill>
                    <a:srgbClr val="17375E"/>
                  </a:solidFill>
                </a:rPr>
                <a:t>Streamlit</a:t>
              </a:r>
              <a:r>
                <a:rPr lang="en-US" sz="2200" dirty="0">
                  <a:solidFill>
                    <a:srgbClr val="17375E"/>
                  </a:solidFill>
                </a:rPr>
                <a:t> interface.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80" y="5290052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2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ce3a58dd_2_50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Literature Review</a:t>
            </a:r>
          </a:p>
        </p:txBody>
      </p:sp>
      <p:grpSp>
        <p:nvGrpSpPr>
          <p:cNvPr id="91" name="Google Shape;91;g324ce3a58dd_2_50"/>
          <p:cNvGrpSpPr/>
          <p:nvPr/>
        </p:nvGrpSpPr>
        <p:grpSpPr>
          <a:xfrm>
            <a:off x="1015035" y="2276170"/>
            <a:ext cx="10492246" cy="922263"/>
            <a:chOff x="1015035" y="1437970"/>
            <a:chExt cx="10492246" cy="922263"/>
          </a:xfrm>
        </p:grpSpPr>
        <p:sp>
          <p:nvSpPr>
            <p:cNvPr id="92" name="Google Shape;92;g324ce3a58dd_2_50"/>
            <p:cNvSpPr txBox="1"/>
            <p:nvPr/>
          </p:nvSpPr>
          <p:spPr>
            <a:xfrm>
              <a:off x="1426187" y="1437970"/>
              <a:ext cx="10081094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Serverless ML solutions offer on-demand computation without infrastructure management.</a:t>
              </a:r>
            </a:p>
          </p:txBody>
        </p:sp>
        <p:sp>
          <p:nvSpPr>
            <p:cNvPr id="93" name="Google Shape;93;g324ce3a58dd_2_50"/>
            <p:cNvSpPr/>
            <p:nvPr/>
          </p:nvSpPr>
          <p:spPr>
            <a:xfrm>
              <a:off x="1015035" y="1459374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" name="Google Shape;94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14" y="2448137"/>
            <a:ext cx="301300" cy="3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98" y="3810000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g324ce3a58dd_2_50"/>
          <p:cNvGrpSpPr/>
          <p:nvPr/>
        </p:nvGrpSpPr>
        <p:grpSpPr>
          <a:xfrm>
            <a:off x="955885" y="3274378"/>
            <a:ext cx="11080529" cy="922263"/>
            <a:chOff x="955885" y="2026030"/>
            <a:chExt cx="11080529" cy="922263"/>
          </a:xfrm>
        </p:grpSpPr>
        <p:sp>
          <p:nvSpPr>
            <p:cNvPr id="98" name="Google Shape;98;g324ce3a58dd_2_50"/>
            <p:cNvSpPr txBox="1"/>
            <p:nvPr/>
          </p:nvSpPr>
          <p:spPr>
            <a:xfrm>
              <a:off x="1420914" y="2026030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Key studies guided our design, covering orchestration, cold-start optimization, platform selection, batch inference, and CI/CD workflows.</a:t>
              </a:r>
            </a:p>
          </p:txBody>
        </p:sp>
        <p:sp>
          <p:nvSpPr>
            <p:cNvPr id="99" name="Google Shape;99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6" y="3411385"/>
            <a:ext cx="301300" cy="3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4ce3a58dd_2_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4</a:t>
            </a:fld>
            <a:endParaRPr dirty="0"/>
          </a:p>
        </p:txBody>
      </p:sp>
      <p:pic>
        <p:nvPicPr>
          <p:cNvPr id="102" name="Google Shape;102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98" y="4572000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g324ce3a58dd_2_50"/>
          <p:cNvGrpSpPr/>
          <p:nvPr/>
        </p:nvGrpSpPr>
        <p:grpSpPr>
          <a:xfrm>
            <a:off x="955885" y="4295877"/>
            <a:ext cx="11164184" cy="922263"/>
            <a:chOff x="955885" y="1914501"/>
            <a:chExt cx="11164184" cy="922263"/>
          </a:xfrm>
        </p:grpSpPr>
        <p:sp>
          <p:nvSpPr>
            <p:cNvPr id="104" name="Google Shape;104;g324ce3a58dd_2_50"/>
            <p:cNvSpPr txBox="1"/>
            <p:nvPr/>
          </p:nvSpPr>
          <p:spPr>
            <a:xfrm>
              <a:off x="1504569" y="1914501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Additional research informed our monitoring, scalability, latency optimization, and performance trade-off strategies.</a:t>
              </a:r>
            </a:p>
          </p:txBody>
        </p:sp>
        <p:sp>
          <p:nvSpPr>
            <p:cNvPr id="105" name="Google Shape;105;g324ce3a58dd_2_50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g324ce3a58dd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6" y="4594947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7;g324ce3a58dd_2_50">
            <a:extLst>
              <a:ext uri="{FF2B5EF4-FFF2-40B4-BE49-F238E27FC236}">
                <a16:creationId xmlns:a16="http://schemas.microsoft.com/office/drawing/2014/main" id="{D34E9853-B3C6-AFC1-3F98-E80913F360B4}"/>
              </a:ext>
            </a:extLst>
          </p:cNvPr>
          <p:cNvGrpSpPr/>
          <p:nvPr/>
        </p:nvGrpSpPr>
        <p:grpSpPr>
          <a:xfrm>
            <a:off x="1015035" y="5434087"/>
            <a:ext cx="11176965" cy="922263"/>
            <a:chOff x="955885" y="1998625"/>
            <a:chExt cx="11176965" cy="922263"/>
          </a:xfrm>
        </p:grpSpPr>
        <p:sp>
          <p:nvSpPr>
            <p:cNvPr id="5" name="Google Shape;98;g324ce3a58dd_2_50">
              <a:extLst>
                <a:ext uri="{FF2B5EF4-FFF2-40B4-BE49-F238E27FC236}">
                  <a16:creationId xmlns:a16="http://schemas.microsoft.com/office/drawing/2014/main" id="{51390E41-6B0F-B370-A7A7-C699290A46D9}"/>
                </a:ext>
              </a:extLst>
            </p:cNvPr>
            <p:cNvSpPr txBox="1"/>
            <p:nvPr/>
          </p:nvSpPr>
          <p:spPr>
            <a:xfrm>
              <a:off x="1517350" y="1998625"/>
              <a:ext cx="10615500" cy="922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Our contribution advances prior work with a full end-to-end system: real-time inference, automation, monitoring, and a user-friendly </a:t>
              </a:r>
              <a:r>
                <a:rPr lang="en-US" sz="2200" dirty="0" err="1">
                  <a:solidFill>
                    <a:srgbClr val="17375E"/>
                  </a:solidFill>
                </a:rPr>
                <a:t>Streamlit</a:t>
              </a:r>
              <a:r>
                <a:rPr lang="en-US" sz="2200" dirty="0">
                  <a:solidFill>
                    <a:srgbClr val="17375E"/>
                  </a:solidFill>
                </a:rPr>
                <a:t> frontend.</a:t>
              </a:r>
            </a:p>
          </p:txBody>
        </p:sp>
        <p:sp>
          <p:nvSpPr>
            <p:cNvPr id="6" name="Google Shape;99;g324ce3a58dd_2_50">
              <a:extLst>
                <a:ext uri="{FF2B5EF4-FFF2-40B4-BE49-F238E27FC236}">
                  <a16:creationId xmlns:a16="http://schemas.microsoft.com/office/drawing/2014/main" id="{0D74F659-097A-0FC3-ED74-063A9A032F8C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" name="Google Shape;106;g324ce3a58dd_2_50">
            <a:extLst>
              <a:ext uri="{FF2B5EF4-FFF2-40B4-BE49-F238E27FC236}">
                <a16:creationId xmlns:a16="http://schemas.microsoft.com/office/drawing/2014/main" id="{CFD645EF-6CCE-0618-7A8C-AEA086097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87" y="5633811"/>
            <a:ext cx="301300" cy="3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4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4;g324ce3a58dd_2_89">
            <a:extLst>
              <a:ext uri="{FF2B5EF4-FFF2-40B4-BE49-F238E27FC236}">
                <a16:creationId xmlns:a16="http://schemas.microsoft.com/office/drawing/2014/main" id="{1913FEE2-C3C3-405A-B76C-33B257E1D138}"/>
              </a:ext>
            </a:extLst>
          </p:cNvPr>
          <p:cNvSpPr/>
          <p:nvPr/>
        </p:nvSpPr>
        <p:spPr>
          <a:xfrm>
            <a:off x="637250" y="6146703"/>
            <a:ext cx="454741" cy="5115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4ce3a58dd_2_89"/>
          <p:cNvSpPr txBox="1">
            <a:spLocks noGrp="1"/>
          </p:cNvSpPr>
          <p:nvPr>
            <p:ph type="title"/>
          </p:nvPr>
        </p:nvSpPr>
        <p:spPr>
          <a:xfrm>
            <a:off x="473241" y="2687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SG" dirty="0"/>
              <a:t>System Architecture</a:t>
            </a:r>
            <a:endParaRPr dirty="0"/>
          </a:p>
        </p:txBody>
      </p:sp>
      <p:grpSp>
        <p:nvGrpSpPr>
          <p:cNvPr id="112" name="Google Shape;112;g324ce3a58dd_2_89"/>
          <p:cNvGrpSpPr/>
          <p:nvPr/>
        </p:nvGrpSpPr>
        <p:grpSpPr>
          <a:xfrm>
            <a:off x="623584" y="1848888"/>
            <a:ext cx="10691265" cy="534490"/>
            <a:chOff x="955885" y="2092386"/>
            <a:chExt cx="10691265" cy="534490"/>
          </a:xfrm>
        </p:grpSpPr>
        <p:sp>
          <p:nvSpPr>
            <p:cNvPr id="113" name="Google Shape;113;g324ce3a58dd_2_89"/>
            <p:cNvSpPr txBox="1"/>
            <p:nvPr/>
          </p:nvSpPr>
          <p:spPr>
            <a:xfrm>
              <a:off x="1517350" y="2093950"/>
              <a:ext cx="101298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AWS SageMaker: Model hosting (</a:t>
              </a:r>
              <a:r>
                <a:rPr lang="en-SG" sz="2200" dirty="0" err="1">
                  <a:solidFill>
                    <a:srgbClr val="17375E"/>
                  </a:solidFill>
                </a:rPr>
                <a:t>DistilBERT</a:t>
              </a:r>
              <a:r>
                <a:rPr lang="en-SG" sz="2200" dirty="0">
                  <a:solidFill>
                    <a:srgbClr val="17375E"/>
                  </a:solidFill>
                </a:rPr>
                <a:t>)</a:t>
              </a:r>
            </a:p>
          </p:txBody>
        </p:sp>
        <p:sp>
          <p:nvSpPr>
            <p:cNvPr id="114" name="Google Shape;114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2728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g324ce3a58dd_2_89"/>
          <p:cNvGrpSpPr/>
          <p:nvPr/>
        </p:nvGrpSpPr>
        <p:grpSpPr>
          <a:xfrm>
            <a:off x="623584" y="2630064"/>
            <a:ext cx="11176965" cy="534489"/>
            <a:chOff x="955885" y="2092386"/>
            <a:chExt cx="11176965" cy="534489"/>
          </a:xfrm>
        </p:grpSpPr>
        <p:sp>
          <p:nvSpPr>
            <p:cNvPr id="118" name="Google Shape;118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AWS Lambda: Backend inference handler</a:t>
              </a:r>
            </a:p>
          </p:txBody>
        </p:sp>
        <p:sp>
          <p:nvSpPr>
            <p:cNvPr id="119" name="Google Shape;119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" name="Google Shape;121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3490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g324ce3a58dd_2_89"/>
          <p:cNvGrpSpPr/>
          <p:nvPr/>
        </p:nvGrpSpPr>
        <p:grpSpPr>
          <a:xfrm>
            <a:off x="623584" y="3392064"/>
            <a:ext cx="11176965" cy="534489"/>
            <a:chOff x="955885" y="2092386"/>
            <a:chExt cx="11176965" cy="534489"/>
          </a:xfrm>
        </p:grpSpPr>
        <p:sp>
          <p:nvSpPr>
            <p:cNvPr id="123" name="Google Shape;123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API Gateway: RESTful API layer</a:t>
              </a:r>
            </a:p>
          </p:txBody>
        </p:sp>
        <p:sp>
          <p:nvSpPr>
            <p:cNvPr id="124" name="Google Shape;124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5" name="Google Shape;125;g324ce3a58dd_2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97" y="4252302"/>
            <a:ext cx="301300" cy="3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g324ce3a58dd_2_89"/>
          <p:cNvGrpSpPr/>
          <p:nvPr/>
        </p:nvGrpSpPr>
        <p:grpSpPr>
          <a:xfrm>
            <a:off x="623584" y="4154064"/>
            <a:ext cx="11176965" cy="534489"/>
            <a:chOff x="955885" y="2092386"/>
            <a:chExt cx="11176965" cy="534489"/>
          </a:xfrm>
        </p:grpSpPr>
        <p:sp>
          <p:nvSpPr>
            <p:cNvPr id="127" name="Google Shape;127;g324ce3a58dd_2_89"/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IAM &amp; S3: Secure storage and access</a:t>
              </a:r>
            </a:p>
          </p:txBody>
        </p:sp>
        <p:sp>
          <p:nvSpPr>
            <p:cNvPr id="128" name="Google Shape;128;g324ce3a58dd_2_89"/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1922354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2730829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99" y="3475341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24ce3a58dd_2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99" y="4243179"/>
            <a:ext cx="301300" cy="290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22;g324ce3a58dd_2_89">
            <a:extLst>
              <a:ext uri="{FF2B5EF4-FFF2-40B4-BE49-F238E27FC236}">
                <a16:creationId xmlns:a16="http://schemas.microsoft.com/office/drawing/2014/main" id="{4F63FC56-33E0-4A1E-F5BE-A330EA62C8B9}"/>
              </a:ext>
            </a:extLst>
          </p:cNvPr>
          <p:cNvGrpSpPr/>
          <p:nvPr/>
        </p:nvGrpSpPr>
        <p:grpSpPr>
          <a:xfrm>
            <a:off x="623585" y="4894638"/>
            <a:ext cx="9936704" cy="534489"/>
            <a:chOff x="955885" y="2092386"/>
            <a:chExt cx="11176965" cy="534489"/>
          </a:xfrm>
        </p:grpSpPr>
        <p:sp>
          <p:nvSpPr>
            <p:cNvPr id="3" name="Google Shape;123;g324ce3a58dd_2_89">
              <a:extLst>
                <a:ext uri="{FF2B5EF4-FFF2-40B4-BE49-F238E27FC236}">
                  <a16:creationId xmlns:a16="http://schemas.microsoft.com/office/drawing/2014/main" id="{ED0E378C-1970-D69F-F836-5683AE4823D8}"/>
                </a:ext>
              </a:extLst>
            </p:cNvPr>
            <p:cNvSpPr txBox="1"/>
            <p:nvPr/>
          </p:nvSpPr>
          <p:spPr>
            <a:xfrm>
              <a:off x="1517350" y="2093949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 err="1">
                  <a:solidFill>
                    <a:srgbClr val="17375E"/>
                  </a:solidFill>
                </a:rPr>
                <a:t>Streamlit</a:t>
              </a:r>
              <a:r>
                <a:rPr lang="en-US" sz="2200" dirty="0">
                  <a:solidFill>
                    <a:srgbClr val="17375E"/>
                  </a:solidFill>
                </a:rPr>
                <a:t>: No-code frontend UI</a:t>
              </a:r>
            </a:p>
          </p:txBody>
        </p:sp>
        <p:sp>
          <p:nvSpPr>
            <p:cNvPr id="4" name="Google Shape;124;g324ce3a58dd_2_89">
              <a:extLst>
                <a:ext uri="{FF2B5EF4-FFF2-40B4-BE49-F238E27FC236}">
                  <a16:creationId xmlns:a16="http://schemas.microsoft.com/office/drawing/2014/main" id="{A8928CDA-5CFF-FFF1-0ACA-F7A6E346EBED}"/>
                </a:ext>
              </a:extLst>
            </p:cNvPr>
            <p:cNvSpPr/>
            <p:nvPr/>
          </p:nvSpPr>
          <p:spPr>
            <a:xfrm>
              <a:off x="955885" y="2092386"/>
              <a:ext cx="511500" cy="5115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Google Shape;127;g324ce3a58dd_2_89">
            <a:extLst>
              <a:ext uri="{FF2B5EF4-FFF2-40B4-BE49-F238E27FC236}">
                <a16:creationId xmlns:a16="http://schemas.microsoft.com/office/drawing/2014/main" id="{F737D6D1-9433-09FF-7809-6E35E177ADB3}"/>
              </a:ext>
            </a:extLst>
          </p:cNvPr>
          <p:cNvSpPr txBox="1"/>
          <p:nvPr/>
        </p:nvSpPr>
        <p:spPr>
          <a:xfrm>
            <a:off x="1091991" y="6153975"/>
            <a:ext cx="10615500" cy="53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7375E"/>
              </a:buClr>
              <a:buSzPts val="2200"/>
              <a:buChar char="●"/>
            </a:pPr>
            <a:r>
              <a:rPr lang="en-US" sz="2200" dirty="0">
                <a:solidFill>
                  <a:srgbClr val="17375E"/>
                </a:solidFill>
              </a:rPr>
              <a:t>CloudWatch: Monitoring and logging</a:t>
            </a:r>
          </a:p>
        </p:txBody>
      </p:sp>
      <p:pic>
        <p:nvPicPr>
          <p:cNvPr id="8" name="Google Shape;131;g324ce3a58dd_2_89">
            <a:extLst>
              <a:ext uri="{FF2B5EF4-FFF2-40B4-BE49-F238E27FC236}">
                <a16:creationId xmlns:a16="http://schemas.microsoft.com/office/drawing/2014/main" id="{95C64826-7564-5259-302F-A77FBE6AD78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299" y="4977915"/>
            <a:ext cx="301300" cy="29078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1;g324ce3a58dd_2_50">
            <a:extLst>
              <a:ext uri="{FF2B5EF4-FFF2-40B4-BE49-F238E27FC236}">
                <a16:creationId xmlns:a16="http://schemas.microsoft.com/office/drawing/2014/main" id="{51F0E2FA-1FA6-ECA3-D769-B6B4C5AB48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42467" y="615696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5</a:t>
            </a:fld>
            <a:endParaRPr dirty="0"/>
          </a:p>
        </p:txBody>
      </p:sp>
      <p:pic>
        <p:nvPicPr>
          <p:cNvPr id="10" name="Google Shape;132;g324ce3a58dd_2_89">
            <a:extLst>
              <a:ext uri="{FF2B5EF4-FFF2-40B4-BE49-F238E27FC236}">
                <a16:creationId xmlns:a16="http://schemas.microsoft.com/office/drawing/2014/main" id="{8DD15018-7238-F684-0912-236537745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71" y="6231286"/>
            <a:ext cx="301300" cy="29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8ABA6D-B59B-4CE9-9859-0DB2EF5BB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894" y="1704511"/>
            <a:ext cx="3592307" cy="5095582"/>
          </a:xfrm>
          <a:prstGeom prst="rect">
            <a:avLst/>
          </a:prstGeom>
        </p:spPr>
      </p:pic>
      <p:grpSp>
        <p:nvGrpSpPr>
          <p:cNvPr id="33" name="Google Shape;126;g324ce3a58dd_2_89">
            <a:extLst>
              <a:ext uri="{FF2B5EF4-FFF2-40B4-BE49-F238E27FC236}">
                <a16:creationId xmlns:a16="http://schemas.microsoft.com/office/drawing/2014/main" id="{6B6E29A3-6C54-4727-A951-5694D7F2BC62}"/>
              </a:ext>
            </a:extLst>
          </p:cNvPr>
          <p:cNvGrpSpPr/>
          <p:nvPr/>
        </p:nvGrpSpPr>
        <p:grpSpPr>
          <a:xfrm>
            <a:off x="611247" y="5508923"/>
            <a:ext cx="11187859" cy="532926"/>
            <a:chOff x="959705" y="2169627"/>
            <a:chExt cx="11187859" cy="532926"/>
          </a:xfrm>
        </p:grpSpPr>
        <p:sp>
          <p:nvSpPr>
            <p:cNvPr id="34" name="Google Shape;127;g324ce3a58dd_2_89">
              <a:extLst>
                <a:ext uri="{FF2B5EF4-FFF2-40B4-BE49-F238E27FC236}">
                  <a16:creationId xmlns:a16="http://schemas.microsoft.com/office/drawing/2014/main" id="{73E9B2BC-66AF-4C89-833D-5E855657E9D2}"/>
                </a:ext>
              </a:extLst>
            </p:cNvPr>
            <p:cNvSpPr txBox="1"/>
            <p:nvPr/>
          </p:nvSpPr>
          <p:spPr>
            <a:xfrm>
              <a:off x="1532064" y="2169627"/>
              <a:ext cx="106155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683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2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NLP: Word Cloud and Heatmap</a:t>
              </a:r>
            </a:p>
          </p:txBody>
        </p:sp>
        <p:sp>
          <p:nvSpPr>
            <p:cNvPr id="35" name="Google Shape;128;g324ce3a58dd_2_89">
              <a:extLst>
                <a:ext uri="{FF2B5EF4-FFF2-40B4-BE49-F238E27FC236}">
                  <a16:creationId xmlns:a16="http://schemas.microsoft.com/office/drawing/2014/main" id="{91BA0215-7040-410C-8615-4EEB5641F319}"/>
                </a:ext>
              </a:extLst>
            </p:cNvPr>
            <p:cNvSpPr/>
            <p:nvPr/>
          </p:nvSpPr>
          <p:spPr>
            <a:xfrm>
              <a:off x="959705" y="2180340"/>
              <a:ext cx="511500" cy="51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Google Shape;132;g324ce3a58dd_2_89">
            <a:extLst>
              <a:ext uri="{FF2B5EF4-FFF2-40B4-BE49-F238E27FC236}">
                <a16:creationId xmlns:a16="http://schemas.microsoft.com/office/drawing/2014/main" id="{4F721B2A-4778-442D-ADF5-D7603BCA882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05" y="5643082"/>
            <a:ext cx="301300" cy="290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7b27b702_0_34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Implementation Steps</a:t>
            </a:r>
            <a:endParaRPr sz="2800" b="1" dirty="0">
              <a:solidFill>
                <a:srgbClr val="17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247b27b702_0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6</a:t>
            </a:fld>
            <a:endParaRPr/>
          </a:p>
        </p:txBody>
      </p:sp>
      <p:grpSp>
        <p:nvGrpSpPr>
          <p:cNvPr id="139" name="Google Shape;139;g3247b27b702_0_34"/>
          <p:cNvGrpSpPr/>
          <p:nvPr/>
        </p:nvGrpSpPr>
        <p:grpSpPr>
          <a:xfrm>
            <a:off x="1315451" y="2008296"/>
            <a:ext cx="8318551" cy="532926"/>
            <a:chOff x="2438399" y="1796123"/>
            <a:chExt cx="8318551" cy="532926"/>
          </a:xfrm>
        </p:grpSpPr>
        <p:sp>
          <p:nvSpPr>
            <p:cNvPr id="140" name="Google Shape;140;g3247b27b702_0_34"/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247b27b702_0_34"/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Download and package Hugging Face model</a:t>
              </a:r>
              <a:endParaRPr dirty="0"/>
            </a:p>
          </p:txBody>
        </p:sp>
      </p:grpSp>
      <p:grpSp>
        <p:nvGrpSpPr>
          <p:cNvPr id="17" name="Google Shape;139;g3247b27b702_0_34">
            <a:extLst>
              <a:ext uri="{FF2B5EF4-FFF2-40B4-BE49-F238E27FC236}">
                <a16:creationId xmlns:a16="http://schemas.microsoft.com/office/drawing/2014/main" id="{D47A36E6-3D17-BF22-2A6D-EADFC00711D1}"/>
              </a:ext>
            </a:extLst>
          </p:cNvPr>
          <p:cNvGrpSpPr/>
          <p:nvPr/>
        </p:nvGrpSpPr>
        <p:grpSpPr>
          <a:xfrm>
            <a:off x="1326347" y="2595183"/>
            <a:ext cx="8318551" cy="532926"/>
            <a:chOff x="2438399" y="1796123"/>
            <a:chExt cx="8318551" cy="532926"/>
          </a:xfrm>
        </p:grpSpPr>
        <p:sp>
          <p:nvSpPr>
            <p:cNvPr id="18" name="Google Shape;140;g3247b27b702_0_34">
              <a:extLst>
                <a:ext uri="{FF2B5EF4-FFF2-40B4-BE49-F238E27FC236}">
                  <a16:creationId xmlns:a16="http://schemas.microsoft.com/office/drawing/2014/main" id="{5D2C139A-24B7-7117-95B5-2BCF0894B1AB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41;g3247b27b702_0_34">
              <a:extLst>
                <a:ext uri="{FF2B5EF4-FFF2-40B4-BE49-F238E27FC236}">
                  <a16:creationId xmlns:a16="http://schemas.microsoft.com/office/drawing/2014/main" id="{C8717E63-2ADA-2289-17D3-A9D348833156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Configure IAM roles and upload to S3</a:t>
              </a:r>
            </a:p>
          </p:txBody>
        </p:sp>
      </p:grpSp>
      <p:grpSp>
        <p:nvGrpSpPr>
          <p:cNvPr id="20" name="Google Shape;139;g3247b27b702_0_34">
            <a:extLst>
              <a:ext uri="{FF2B5EF4-FFF2-40B4-BE49-F238E27FC236}">
                <a16:creationId xmlns:a16="http://schemas.microsoft.com/office/drawing/2014/main" id="{B909D291-C611-689D-83B5-591A5C575856}"/>
              </a:ext>
            </a:extLst>
          </p:cNvPr>
          <p:cNvGrpSpPr/>
          <p:nvPr/>
        </p:nvGrpSpPr>
        <p:grpSpPr>
          <a:xfrm>
            <a:off x="1326347" y="3255354"/>
            <a:ext cx="8318551" cy="532926"/>
            <a:chOff x="2438399" y="1796123"/>
            <a:chExt cx="8318551" cy="532926"/>
          </a:xfrm>
        </p:grpSpPr>
        <p:sp>
          <p:nvSpPr>
            <p:cNvPr id="21" name="Google Shape;140;g3247b27b702_0_34">
              <a:extLst>
                <a:ext uri="{FF2B5EF4-FFF2-40B4-BE49-F238E27FC236}">
                  <a16:creationId xmlns:a16="http://schemas.microsoft.com/office/drawing/2014/main" id="{E3F5D2BB-1E46-F0D0-284D-9765F89598EB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41;g3247b27b702_0_34">
              <a:extLst>
                <a:ext uri="{FF2B5EF4-FFF2-40B4-BE49-F238E27FC236}">
                  <a16:creationId xmlns:a16="http://schemas.microsoft.com/office/drawing/2014/main" id="{B4622B47-F66C-674F-307F-FB6C89F307D2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Deploy model to SageMaker</a:t>
              </a:r>
            </a:p>
          </p:txBody>
        </p:sp>
      </p:grpSp>
      <p:grpSp>
        <p:nvGrpSpPr>
          <p:cNvPr id="23" name="Google Shape;139;g3247b27b702_0_34">
            <a:extLst>
              <a:ext uri="{FF2B5EF4-FFF2-40B4-BE49-F238E27FC236}">
                <a16:creationId xmlns:a16="http://schemas.microsoft.com/office/drawing/2014/main" id="{2693D461-61C2-E9D6-0414-F4F46A2802E6}"/>
              </a:ext>
            </a:extLst>
          </p:cNvPr>
          <p:cNvGrpSpPr/>
          <p:nvPr/>
        </p:nvGrpSpPr>
        <p:grpSpPr>
          <a:xfrm>
            <a:off x="1326347" y="3912954"/>
            <a:ext cx="8318551" cy="532926"/>
            <a:chOff x="2438399" y="1796123"/>
            <a:chExt cx="8318551" cy="532926"/>
          </a:xfrm>
        </p:grpSpPr>
        <p:sp>
          <p:nvSpPr>
            <p:cNvPr id="24" name="Google Shape;140;g3247b27b702_0_34">
              <a:extLst>
                <a:ext uri="{FF2B5EF4-FFF2-40B4-BE49-F238E27FC236}">
                  <a16:creationId xmlns:a16="http://schemas.microsoft.com/office/drawing/2014/main" id="{0B6AF6AA-D81A-A086-D769-BA5D234BFC7E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41;g3247b27b702_0_34">
              <a:extLst>
                <a:ext uri="{FF2B5EF4-FFF2-40B4-BE49-F238E27FC236}">
                  <a16:creationId xmlns:a16="http://schemas.microsoft.com/office/drawing/2014/main" id="{4867EE66-9D24-215E-E1EE-E619C613C009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Create Lambda function to invoke endpoint</a:t>
              </a:r>
              <a:endParaRPr lang="en-SG" sz="2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26" name="Google Shape;139;g3247b27b702_0_34">
            <a:extLst>
              <a:ext uri="{FF2B5EF4-FFF2-40B4-BE49-F238E27FC236}">
                <a16:creationId xmlns:a16="http://schemas.microsoft.com/office/drawing/2014/main" id="{67EDA2EF-8BDD-AE4B-647F-96BE0756F2A6}"/>
              </a:ext>
            </a:extLst>
          </p:cNvPr>
          <p:cNvGrpSpPr/>
          <p:nvPr/>
        </p:nvGrpSpPr>
        <p:grpSpPr>
          <a:xfrm>
            <a:off x="1326347" y="4572661"/>
            <a:ext cx="8318551" cy="532926"/>
            <a:chOff x="2438399" y="1796123"/>
            <a:chExt cx="8318551" cy="532926"/>
          </a:xfrm>
        </p:grpSpPr>
        <p:sp>
          <p:nvSpPr>
            <p:cNvPr id="27" name="Google Shape;140;g3247b27b702_0_34">
              <a:extLst>
                <a:ext uri="{FF2B5EF4-FFF2-40B4-BE49-F238E27FC236}">
                  <a16:creationId xmlns:a16="http://schemas.microsoft.com/office/drawing/2014/main" id="{16568CD6-DB83-D84B-37F1-D3FB1E0C20FE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1;g3247b27b702_0_34">
              <a:extLst>
                <a:ext uri="{FF2B5EF4-FFF2-40B4-BE49-F238E27FC236}">
                  <a16:creationId xmlns:a16="http://schemas.microsoft.com/office/drawing/2014/main" id="{83EB4DE9-DF57-33D5-E572-81E82C494C1E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Expose via API Gateway</a:t>
              </a:r>
            </a:p>
          </p:txBody>
        </p:sp>
      </p:grpSp>
      <p:grpSp>
        <p:nvGrpSpPr>
          <p:cNvPr id="29" name="Google Shape;139;g3247b27b702_0_34">
            <a:extLst>
              <a:ext uri="{FF2B5EF4-FFF2-40B4-BE49-F238E27FC236}">
                <a16:creationId xmlns:a16="http://schemas.microsoft.com/office/drawing/2014/main" id="{D4A06BA8-D2AD-EF93-006F-05193B338EE1}"/>
              </a:ext>
            </a:extLst>
          </p:cNvPr>
          <p:cNvGrpSpPr/>
          <p:nvPr/>
        </p:nvGrpSpPr>
        <p:grpSpPr>
          <a:xfrm>
            <a:off x="1326347" y="5209687"/>
            <a:ext cx="9433321" cy="532926"/>
            <a:chOff x="2438399" y="1796123"/>
            <a:chExt cx="9433321" cy="532926"/>
          </a:xfrm>
        </p:grpSpPr>
        <p:sp>
          <p:nvSpPr>
            <p:cNvPr id="30" name="Google Shape;140;g3247b27b702_0_34">
              <a:extLst>
                <a:ext uri="{FF2B5EF4-FFF2-40B4-BE49-F238E27FC236}">
                  <a16:creationId xmlns:a16="http://schemas.microsoft.com/office/drawing/2014/main" id="{929852F6-81C5-6EDE-417D-75FDC0B0645C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41;g3247b27b702_0_34">
              <a:extLst>
                <a:ext uri="{FF2B5EF4-FFF2-40B4-BE49-F238E27FC236}">
                  <a16:creationId xmlns:a16="http://schemas.microsoft.com/office/drawing/2014/main" id="{28F50E60-1694-DB24-F837-111A0D0EAD95}"/>
                </a:ext>
              </a:extLst>
            </p:cNvPr>
            <p:cNvSpPr txBox="1"/>
            <p:nvPr/>
          </p:nvSpPr>
          <p:spPr>
            <a:xfrm>
              <a:off x="3670049" y="1796123"/>
              <a:ext cx="8201671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Build </a:t>
              </a:r>
              <a:r>
                <a:rPr lang="en-US" sz="2200" dirty="0" err="1">
                  <a:solidFill>
                    <a:srgbClr val="17375E"/>
                  </a:solidFill>
                </a:rPr>
                <a:t>Streamlit</a:t>
              </a:r>
              <a:r>
                <a:rPr lang="en-US" sz="2200" dirty="0">
                  <a:solidFill>
                    <a:srgbClr val="17375E"/>
                  </a:solidFill>
                </a:rPr>
                <a:t> frontend, NLP Analysis and </a:t>
              </a:r>
              <a:r>
                <a:rPr lang="en-US" sz="2200" dirty="0" err="1">
                  <a:solidFill>
                    <a:srgbClr val="17375E"/>
                  </a:solidFill>
                </a:rPr>
                <a:t>Dockerization</a:t>
              </a:r>
              <a:endParaRPr lang="en-US" sz="2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32" name="Google Shape;139;g3247b27b702_0_34">
            <a:extLst>
              <a:ext uri="{FF2B5EF4-FFF2-40B4-BE49-F238E27FC236}">
                <a16:creationId xmlns:a16="http://schemas.microsoft.com/office/drawing/2014/main" id="{E9FDC5F8-B35D-22CF-0280-437150D28FCA}"/>
              </a:ext>
            </a:extLst>
          </p:cNvPr>
          <p:cNvGrpSpPr/>
          <p:nvPr/>
        </p:nvGrpSpPr>
        <p:grpSpPr>
          <a:xfrm>
            <a:off x="1315451" y="5871249"/>
            <a:ext cx="8318551" cy="532926"/>
            <a:chOff x="2438399" y="1796123"/>
            <a:chExt cx="8318551" cy="532926"/>
          </a:xfrm>
        </p:grpSpPr>
        <p:sp>
          <p:nvSpPr>
            <p:cNvPr id="33" name="Google Shape;140;g3247b27b702_0_34">
              <a:extLst>
                <a:ext uri="{FF2B5EF4-FFF2-40B4-BE49-F238E27FC236}">
                  <a16:creationId xmlns:a16="http://schemas.microsoft.com/office/drawing/2014/main" id="{1595C4C6-15DB-39DF-B407-4DEC563FC94A}"/>
                </a:ext>
              </a:extLst>
            </p:cNvPr>
            <p:cNvSpPr/>
            <p:nvPr/>
          </p:nvSpPr>
          <p:spPr>
            <a:xfrm>
              <a:off x="2438399" y="1909025"/>
              <a:ext cx="832725" cy="397028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41;g3247b27b702_0_34">
              <a:extLst>
                <a:ext uri="{FF2B5EF4-FFF2-40B4-BE49-F238E27FC236}">
                  <a16:creationId xmlns:a16="http://schemas.microsoft.com/office/drawing/2014/main" id="{4545C25E-C992-5B07-CAA6-73D8DD63E58A}"/>
                </a:ext>
              </a:extLst>
            </p:cNvPr>
            <p:cNvSpPr txBox="1"/>
            <p:nvPr/>
          </p:nvSpPr>
          <p:spPr>
            <a:xfrm>
              <a:off x="3670050" y="1796123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Monitor with CloudWatch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ce3a58dd_2_27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 err="1"/>
              <a:t>Streamlit</a:t>
            </a:r>
            <a:r>
              <a:rPr lang="en-US" dirty="0"/>
              <a:t> Frontend</a:t>
            </a:r>
            <a:endParaRPr sz="2800" b="1" dirty="0">
              <a:solidFill>
                <a:srgbClr val="1737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4ce3a58dd_2_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7</a:t>
            </a:fld>
            <a:endParaRPr/>
          </a:p>
        </p:txBody>
      </p:sp>
      <p:grpSp>
        <p:nvGrpSpPr>
          <p:cNvPr id="155" name="Google Shape;155;g324ce3a58dd_2_27"/>
          <p:cNvGrpSpPr/>
          <p:nvPr/>
        </p:nvGrpSpPr>
        <p:grpSpPr>
          <a:xfrm>
            <a:off x="1636295" y="2842869"/>
            <a:ext cx="8511055" cy="532926"/>
            <a:chOff x="2245895" y="1892375"/>
            <a:chExt cx="8511055" cy="532926"/>
          </a:xfrm>
        </p:grpSpPr>
        <p:sp>
          <p:nvSpPr>
            <p:cNvPr id="156" name="Google Shape;156;g324ce3a58dd_2_27"/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24ce3a58dd_2_27"/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Word cloud and heatmap visualizations</a:t>
              </a:r>
            </a:p>
          </p:txBody>
        </p:sp>
      </p:grpSp>
      <p:grpSp>
        <p:nvGrpSpPr>
          <p:cNvPr id="4" name="Google Shape;155;g324ce3a58dd_2_27">
            <a:extLst>
              <a:ext uri="{FF2B5EF4-FFF2-40B4-BE49-F238E27FC236}">
                <a16:creationId xmlns:a16="http://schemas.microsoft.com/office/drawing/2014/main" id="{12D87BB8-2FF5-CBD6-7195-8CA12C8A815D}"/>
              </a:ext>
            </a:extLst>
          </p:cNvPr>
          <p:cNvGrpSpPr/>
          <p:nvPr/>
        </p:nvGrpSpPr>
        <p:grpSpPr>
          <a:xfrm>
            <a:off x="1636295" y="3706794"/>
            <a:ext cx="8511055" cy="532926"/>
            <a:chOff x="2245895" y="1892375"/>
            <a:chExt cx="8511055" cy="532926"/>
          </a:xfrm>
        </p:grpSpPr>
        <p:sp>
          <p:nvSpPr>
            <p:cNvPr id="5" name="Google Shape;156;g324ce3a58dd_2_27">
              <a:extLst>
                <a:ext uri="{FF2B5EF4-FFF2-40B4-BE49-F238E27FC236}">
                  <a16:creationId xmlns:a16="http://schemas.microsoft.com/office/drawing/2014/main" id="{1A88EB95-0FE4-3194-2CBA-F946230A329D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7;g324ce3a58dd_2_27">
              <a:extLst>
                <a:ext uri="{FF2B5EF4-FFF2-40B4-BE49-F238E27FC236}">
                  <a16:creationId xmlns:a16="http://schemas.microsoft.com/office/drawing/2014/main" id="{DB96A5DA-1A65-8A88-65C3-58CA17CB33B8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CSV export of results</a:t>
              </a:r>
            </a:p>
          </p:txBody>
        </p:sp>
      </p:grpSp>
      <p:grpSp>
        <p:nvGrpSpPr>
          <p:cNvPr id="7" name="Google Shape;155;g324ce3a58dd_2_27">
            <a:extLst>
              <a:ext uri="{FF2B5EF4-FFF2-40B4-BE49-F238E27FC236}">
                <a16:creationId xmlns:a16="http://schemas.microsoft.com/office/drawing/2014/main" id="{26282FB6-EAF9-3960-C0E9-91FCB9E30975}"/>
              </a:ext>
            </a:extLst>
          </p:cNvPr>
          <p:cNvGrpSpPr/>
          <p:nvPr/>
        </p:nvGrpSpPr>
        <p:grpSpPr>
          <a:xfrm>
            <a:off x="1636295" y="4587578"/>
            <a:ext cx="8511055" cy="532926"/>
            <a:chOff x="2245895" y="1892375"/>
            <a:chExt cx="8511055" cy="532926"/>
          </a:xfrm>
        </p:grpSpPr>
        <p:sp>
          <p:nvSpPr>
            <p:cNvPr id="8" name="Google Shape;156;g324ce3a58dd_2_27">
              <a:extLst>
                <a:ext uri="{FF2B5EF4-FFF2-40B4-BE49-F238E27FC236}">
                  <a16:creationId xmlns:a16="http://schemas.microsoft.com/office/drawing/2014/main" id="{9AAC903D-E0EB-AC81-FEFA-93ABD969FE6A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;g324ce3a58dd_2_27">
              <a:extLst>
                <a:ext uri="{FF2B5EF4-FFF2-40B4-BE49-F238E27FC236}">
                  <a16:creationId xmlns:a16="http://schemas.microsoft.com/office/drawing/2014/main" id="{E9CD9FBB-77EF-6D9D-5115-B333D2415C49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SG" sz="2200" dirty="0">
                  <a:solidFill>
                    <a:srgbClr val="17375E"/>
                  </a:solidFill>
                </a:rPr>
                <a:t>Responsive web interface for desktop/mobile</a:t>
              </a:r>
            </a:p>
          </p:txBody>
        </p:sp>
      </p:grpSp>
      <p:grpSp>
        <p:nvGrpSpPr>
          <p:cNvPr id="10" name="Google Shape;155;g324ce3a58dd_2_27">
            <a:extLst>
              <a:ext uri="{FF2B5EF4-FFF2-40B4-BE49-F238E27FC236}">
                <a16:creationId xmlns:a16="http://schemas.microsoft.com/office/drawing/2014/main" id="{9D43509C-5EE7-A3EA-EF3E-D38E8E8DCBB9}"/>
              </a:ext>
            </a:extLst>
          </p:cNvPr>
          <p:cNvGrpSpPr/>
          <p:nvPr/>
        </p:nvGrpSpPr>
        <p:grpSpPr>
          <a:xfrm>
            <a:off x="1636295" y="5468362"/>
            <a:ext cx="8511055" cy="532926"/>
            <a:chOff x="2245895" y="1892375"/>
            <a:chExt cx="8511055" cy="532926"/>
          </a:xfrm>
        </p:grpSpPr>
        <p:sp>
          <p:nvSpPr>
            <p:cNvPr id="11" name="Google Shape;156;g324ce3a58dd_2_27">
              <a:extLst>
                <a:ext uri="{FF2B5EF4-FFF2-40B4-BE49-F238E27FC236}">
                  <a16:creationId xmlns:a16="http://schemas.microsoft.com/office/drawing/2014/main" id="{EA52909D-7925-3C06-E960-E05EAC8E22D1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;g324ce3a58dd_2_27">
              <a:extLst>
                <a:ext uri="{FF2B5EF4-FFF2-40B4-BE49-F238E27FC236}">
                  <a16:creationId xmlns:a16="http://schemas.microsoft.com/office/drawing/2014/main" id="{DF6D01DC-3A76-0323-B485-2ED8DA192E6B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Real-time feedback from deployed model</a:t>
              </a:r>
              <a:endParaRPr lang="en-SG" sz="2200" dirty="0">
                <a:solidFill>
                  <a:srgbClr val="17375E"/>
                </a:solidFill>
              </a:endParaRPr>
            </a:p>
          </p:txBody>
        </p:sp>
      </p:grpSp>
      <p:grpSp>
        <p:nvGrpSpPr>
          <p:cNvPr id="13" name="Google Shape;155;g324ce3a58dd_2_27">
            <a:extLst>
              <a:ext uri="{FF2B5EF4-FFF2-40B4-BE49-F238E27FC236}">
                <a16:creationId xmlns:a16="http://schemas.microsoft.com/office/drawing/2014/main" id="{2394A594-63EC-72CF-3600-7786C1AFD252}"/>
              </a:ext>
            </a:extLst>
          </p:cNvPr>
          <p:cNvGrpSpPr/>
          <p:nvPr/>
        </p:nvGrpSpPr>
        <p:grpSpPr>
          <a:xfrm>
            <a:off x="1636295" y="1978735"/>
            <a:ext cx="8511055" cy="532926"/>
            <a:chOff x="2245895" y="1892375"/>
            <a:chExt cx="8511055" cy="532926"/>
          </a:xfrm>
        </p:grpSpPr>
        <p:sp>
          <p:nvSpPr>
            <p:cNvPr id="14" name="Google Shape;156;g324ce3a58dd_2_27">
              <a:extLst>
                <a:ext uri="{FF2B5EF4-FFF2-40B4-BE49-F238E27FC236}">
                  <a16:creationId xmlns:a16="http://schemas.microsoft.com/office/drawing/2014/main" id="{BC3B3CA1-B259-7A49-E315-B46A2C2DF7DD}"/>
                </a:ext>
              </a:extLst>
            </p:cNvPr>
            <p:cNvSpPr/>
            <p:nvPr/>
          </p:nvSpPr>
          <p:spPr>
            <a:xfrm>
              <a:off x="2245895" y="1909025"/>
              <a:ext cx="1025230" cy="516276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;g324ce3a58dd_2_27">
              <a:extLst>
                <a:ext uri="{FF2B5EF4-FFF2-40B4-BE49-F238E27FC236}">
                  <a16:creationId xmlns:a16="http://schemas.microsoft.com/office/drawing/2014/main" id="{96FA9EAB-C69B-9594-82E2-528B52373AB2}"/>
                </a:ext>
              </a:extLst>
            </p:cNvPr>
            <p:cNvSpPr txBox="1"/>
            <p:nvPr/>
          </p:nvSpPr>
          <p:spPr>
            <a:xfrm>
              <a:off x="3670050" y="1892375"/>
              <a:ext cx="7086900" cy="53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fr-FR" sz="2200" dirty="0">
                  <a:solidFill>
                    <a:srgbClr val="17375E"/>
                  </a:solidFill>
                </a:rPr>
                <a:t>Sentence/</a:t>
              </a:r>
              <a:r>
                <a:rPr lang="fr-FR" sz="2200" dirty="0" err="1">
                  <a:solidFill>
                    <a:srgbClr val="17375E"/>
                  </a:solidFill>
                </a:rPr>
                <a:t>paragraph</a:t>
              </a:r>
              <a:r>
                <a:rPr lang="fr-FR" sz="2200" dirty="0">
                  <a:solidFill>
                    <a:srgbClr val="17375E"/>
                  </a:solidFill>
                </a:rPr>
                <a:t>/file-</a:t>
              </a:r>
              <a:r>
                <a:rPr lang="fr-FR" sz="2200" dirty="0" err="1">
                  <a:solidFill>
                    <a:srgbClr val="17375E"/>
                  </a:solidFill>
                </a:rPr>
                <a:t>level</a:t>
              </a:r>
              <a:r>
                <a:rPr lang="fr-FR" sz="2200" dirty="0">
                  <a:solidFill>
                    <a:srgbClr val="17375E"/>
                  </a:solidFill>
                </a:rPr>
                <a:t> sentiment </a:t>
              </a:r>
              <a:r>
                <a:rPr lang="fr-FR" sz="2200" dirty="0" err="1">
                  <a:solidFill>
                    <a:srgbClr val="17375E"/>
                  </a:solidFill>
                </a:rPr>
                <a:t>analysis</a:t>
              </a:r>
              <a:endParaRPr lang="fr-FR" sz="2200" dirty="0">
                <a:solidFill>
                  <a:srgbClr val="17375E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4aa706b5b_6_0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Demo Access and Code</a:t>
            </a:r>
            <a:endParaRPr dirty="0"/>
          </a:p>
        </p:txBody>
      </p:sp>
      <p:sp>
        <p:nvSpPr>
          <p:cNvPr id="170" name="Google Shape;170;g324aa706b5b_6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8</a:t>
            </a:fld>
            <a:endParaRPr/>
          </a:p>
        </p:txBody>
      </p:sp>
      <p:grpSp>
        <p:nvGrpSpPr>
          <p:cNvPr id="171" name="Google Shape;171;g324aa706b5b_6_0"/>
          <p:cNvGrpSpPr/>
          <p:nvPr/>
        </p:nvGrpSpPr>
        <p:grpSpPr>
          <a:xfrm>
            <a:off x="2006637" y="2446060"/>
            <a:ext cx="3885943" cy="3067026"/>
            <a:chOff x="1320176" y="1984830"/>
            <a:chExt cx="2025300" cy="3244500"/>
          </a:xfrm>
        </p:grpSpPr>
        <p:sp>
          <p:nvSpPr>
            <p:cNvPr id="172" name="Google Shape;172;g324aa706b5b_6_0"/>
            <p:cNvSpPr/>
            <p:nvPr/>
          </p:nvSpPr>
          <p:spPr>
            <a:xfrm rot="5400000">
              <a:off x="710628" y="2643780"/>
              <a:ext cx="3244500" cy="1926600"/>
            </a:xfrm>
            <a:prstGeom prst="homePlate">
              <a:avLst>
                <a:gd name="adj" fmla="val 29038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4aa706b5b_6_0"/>
            <p:cNvSpPr/>
            <p:nvPr/>
          </p:nvSpPr>
          <p:spPr>
            <a:xfrm>
              <a:off x="1320176" y="2086635"/>
              <a:ext cx="2025300" cy="785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24aa706b5b_6_0"/>
            <p:cNvSpPr txBox="1"/>
            <p:nvPr/>
          </p:nvSpPr>
          <p:spPr>
            <a:xfrm>
              <a:off x="1622758" y="3017110"/>
              <a:ext cx="1544700" cy="803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SG" sz="2000" dirty="0">
                  <a:solidFill>
                    <a:srgbClr val="17375E"/>
                  </a:solidFill>
                </a:rPr>
                <a:t>https://cloud-computing-ai-inference.streamlit.app/</a:t>
              </a:r>
            </a:p>
          </p:txBody>
        </p:sp>
      </p:grpSp>
      <p:grpSp>
        <p:nvGrpSpPr>
          <p:cNvPr id="176" name="Google Shape;176;g324aa706b5b_6_0"/>
          <p:cNvGrpSpPr/>
          <p:nvPr/>
        </p:nvGrpSpPr>
        <p:grpSpPr>
          <a:xfrm>
            <a:off x="6452612" y="2446060"/>
            <a:ext cx="3885943" cy="3067026"/>
            <a:chOff x="1320176" y="1984830"/>
            <a:chExt cx="2025300" cy="3244500"/>
          </a:xfrm>
        </p:grpSpPr>
        <p:sp>
          <p:nvSpPr>
            <p:cNvPr id="177" name="Google Shape;177;g324aa706b5b_6_0"/>
            <p:cNvSpPr/>
            <p:nvPr/>
          </p:nvSpPr>
          <p:spPr>
            <a:xfrm rot="5400000">
              <a:off x="710628" y="2643780"/>
              <a:ext cx="3244500" cy="1926600"/>
            </a:xfrm>
            <a:prstGeom prst="homePlate">
              <a:avLst>
                <a:gd name="adj" fmla="val 29038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24aa706b5b_6_0"/>
            <p:cNvSpPr/>
            <p:nvPr/>
          </p:nvSpPr>
          <p:spPr>
            <a:xfrm>
              <a:off x="1320176" y="2086635"/>
              <a:ext cx="2025300" cy="7857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24aa706b5b_6_0"/>
            <p:cNvSpPr txBox="1"/>
            <p:nvPr/>
          </p:nvSpPr>
          <p:spPr>
            <a:xfrm>
              <a:off x="1702186" y="3017110"/>
              <a:ext cx="1544700" cy="1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SG" sz="2100" dirty="0">
                  <a:solidFill>
                    <a:srgbClr val="17375E"/>
                  </a:solidFill>
                </a:rPr>
                <a:t>https://github.com/wael-fahmy/sentiment-streamlit</a:t>
              </a:r>
            </a:p>
          </p:txBody>
        </p:sp>
      </p:grpSp>
      <p:sp>
        <p:nvSpPr>
          <p:cNvPr id="182" name="Google Shape;182;g324aa706b5b_6_0"/>
          <p:cNvSpPr txBox="1"/>
          <p:nvPr/>
        </p:nvSpPr>
        <p:spPr>
          <a:xfrm>
            <a:off x="742775" y="5816303"/>
            <a:ext cx="104106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rPr>
              <a:t>Includes: model deployment scripts, Lambda handler, </a:t>
            </a:r>
            <a:r>
              <a:rPr lang="en-US" sz="2800" dirty="0" err="1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2800" dirty="0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rPr>
              <a:t> UI</a:t>
            </a:r>
            <a:endParaRPr sz="2800" dirty="0">
              <a:solidFill>
                <a:srgbClr val="0041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4;g324aa706b5b_6_0">
            <a:extLst>
              <a:ext uri="{FF2B5EF4-FFF2-40B4-BE49-F238E27FC236}">
                <a16:creationId xmlns:a16="http://schemas.microsoft.com/office/drawing/2014/main" id="{FFE12AFA-27CE-1540-F682-5AA9CD97FD42}"/>
              </a:ext>
            </a:extLst>
          </p:cNvPr>
          <p:cNvSpPr txBox="1"/>
          <p:nvPr/>
        </p:nvSpPr>
        <p:spPr>
          <a:xfrm>
            <a:off x="3208780" y="2678988"/>
            <a:ext cx="2963816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SG" sz="2000" dirty="0" err="1">
                <a:solidFill>
                  <a:schemeClr val="bg1"/>
                </a:solidFill>
              </a:rPr>
              <a:t>Streamlit</a:t>
            </a:r>
            <a:r>
              <a:rPr lang="en-SG" sz="2000" dirty="0">
                <a:solidFill>
                  <a:schemeClr val="bg1"/>
                </a:solidFill>
              </a:rPr>
              <a:t> App</a:t>
            </a:r>
          </a:p>
        </p:txBody>
      </p:sp>
      <p:sp>
        <p:nvSpPr>
          <p:cNvPr id="3" name="Google Shape;174;g324aa706b5b_6_0">
            <a:extLst>
              <a:ext uri="{FF2B5EF4-FFF2-40B4-BE49-F238E27FC236}">
                <a16:creationId xmlns:a16="http://schemas.microsoft.com/office/drawing/2014/main" id="{8C0C4796-51B6-0535-297B-A43AF0F58642}"/>
              </a:ext>
            </a:extLst>
          </p:cNvPr>
          <p:cNvSpPr txBox="1"/>
          <p:nvPr/>
        </p:nvSpPr>
        <p:spPr>
          <a:xfrm>
            <a:off x="7422033" y="2678989"/>
            <a:ext cx="2963816" cy="40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SG" sz="2000" dirty="0">
                <a:solidFill>
                  <a:schemeClr val="bg1"/>
                </a:solidFill>
              </a:rPr>
              <a:t>GitHub Repository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6f8668cab_0_3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Validation and Results</a:t>
            </a:r>
            <a:endParaRPr dirty="0"/>
          </a:p>
        </p:txBody>
      </p:sp>
      <p:sp>
        <p:nvSpPr>
          <p:cNvPr id="188" name="Google Shape;188;g326f8668cab_0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SG"/>
              <a:t>9</a:t>
            </a:fld>
            <a:endParaRPr/>
          </a:p>
        </p:txBody>
      </p:sp>
      <p:grpSp>
        <p:nvGrpSpPr>
          <p:cNvPr id="189" name="Google Shape;189;g326f8668cab_0_30"/>
          <p:cNvGrpSpPr/>
          <p:nvPr/>
        </p:nvGrpSpPr>
        <p:grpSpPr>
          <a:xfrm>
            <a:off x="1655525" y="2194902"/>
            <a:ext cx="9426464" cy="630578"/>
            <a:chOff x="2265127" y="1889625"/>
            <a:chExt cx="9426462" cy="762600"/>
          </a:xfrm>
        </p:grpSpPr>
        <p:sp>
          <p:nvSpPr>
            <p:cNvPr id="190" name="Google Shape;190;g326f8668cab_0_30"/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26f8668cab_0_30"/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Inference time &lt; 1s for all inputs</a:t>
              </a:r>
            </a:p>
          </p:txBody>
        </p:sp>
      </p:grpSp>
      <p:pic>
        <p:nvPicPr>
          <p:cNvPr id="200" name="Google Shape;200;g326f8668ca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2286560"/>
            <a:ext cx="455563" cy="424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88;g326f8668cab_0_30">
            <a:extLst>
              <a:ext uri="{FF2B5EF4-FFF2-40B4-BE49-F238E27FC236}">
                <a16:creationId xmlns:a16="http://schemas.microsoft.com/office/drawing/2014/main" id="{CD346EA5-E819-0E49-ED17-E3710F02D81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9</a:t>
            </a:fld>
            <a:endParaRPr lang="en-SG"/>
          </a:p>
        </p:txBody>
      </p:sp>
      <p:grpSp>
        <p:nvGrpSpPr>
          <p:cNvPr id="7" name="Google Shape;189;g326f8668cab_0_30">
            <a:extLst>
              <a:ext uri="{FF2B5EF4-FFF2-40B4-BE49-F238E27FC236}">
                <a16:creationId xmlns:a16="http://schemas.microsoft.com/office/drawing/2014/main" id="{1B6F2C42-B19B-103B-C3AE-C979F22C4214}"/>
              </a:ext>
            </a:extLst>
          </p:cNvPr>
          <p:cNvGrpSpPr/>
          <p:nvPr/>
        </p:nvGrpSpPr>
        <p:grpSpPr>
          <a:xfrm>
            <a:off x="1655525" y="2977880"/>
            <a:ext cx="9426464" cy="630578"/>
            <a:chOff x="2265127" y="1889625"/>
            <a:chExt cx="9426462" cy="762600"/>
          </a:xfrm>
        </p:grpSpPr>
        <p:sp>
          <p:nvSpPr>
            <p:cNvPr id="8" name="Google Shape;190;g326f8668cab_0_30">
              <a:extLst>
                <a:ext uri="{FF2B5EF4-FFF2-40B4-BE49-F238E27FC236}">
                  <a16:creationId xmlns:a16="http://schemas.microsoft.com/office/drawing/2014/main" id="{D5911B3F-14B4-D37E-D508-8399BCA20E0F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91;g326f8668cab_0_30">
              <a:extLst>
                <a:ext uri="{FF2B5EF4-FFF2-40B4-BE49-F238E27FC236}">
                  <a16:creationId xmlns:a16="http://schemas.microsoft.com/office/drawing/2014/main" id="{D15B46F4-18CB-8937-EEC8-174B64C1F958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High accuracy using </a:t>
              </a:r>
              <a:r>
                <a:rPr lang="en-US" sz="2200" dirty="0" err="1">
                  <a:solidFill>
                    <a:srgbClr val="17375E"/>
                  </a:solidFill>
                </a:rPr>
                <a:t>DistilBERT</a:t>
              </a:r>
              <a:endParaRPr lang="en-US" sz="2200" dirty="0">
                <a:solidFill>
                  <a:srgbClr val="17375E"/>
                </a:solidFill>
              </a:endParaRPr>
            </a:p>
          </p:txBody>
        </p:sp>
      </p:grpSp>
      <p:pic>
        <p:nvPicPr>
          <p:cNvPr id="10" name="Google Shape;200;g326f8668cab_0_30">
            <a:extLst>
              <a:ext uri="{FF2B5EF4-FFF2-40B4-BE49-F238E27FC236}">
                <a16:creationId xmlns:a16="http://schemas.microsoft.com/office/drawing/2014/main" id="{0CD0E45C-229D-3243-6432-BB7814102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3069538"/>
            <a:ext cx="455563" cy="424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89;g326f8668cab_0_30">
            <a:extLst>
              <a:ext uri="{FF2B5EF4-FFF2-40B4-BE49-F238E27FC236}">
                <a16:creationId xmlns:a16="http://schemas.microsoft.com/office/drawing/2014/main" id="{66D0BC47-8C44-064F-6D03-E13CF1F8A990}"/>
              </a:ext>
            </a:extLst>
          </p:cNvPr>
          <p:cNvGrpSpPr/>
          <p:nvPr/>
        </p:nvGrpSpPr>
        <p:grpSpPr>
          <a:xfrm>
            <a:off x="1655525" y="3752586"/>
            <a:ext cx="9426464" cy="630578"/>
            <a:chOff x="2265127" y="1889625"/>
            <a:chExt cx="9426462" cy="762600"/>
          </a:xfrm>
        </p:grpSpPr>
        <p:sp>
          <p:nvSpPr>
            <p:cNvPr id="12" name="Google Shape;190;g326f8668cab_0_30">
              <a:extLst>
                <a:ext uri="{FF2B5EF4-FFF2-40B4-BE49-F238E27FC236}">
                  <a16:creationId xmlns:a16="http://schemas.microsoft.com/office/drawing/2014/main" id="{08566D00-D866-E9DE-AC01-AC5B0E167893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91;g326f8668cab_0_30">
              <a:extLst>
                <a:ext uri="{FF2B5EF4-FFF2-40B4-BE49-F238E27FC236}">
                  <a16:creationId xmlns:a16="http://schemas.microsoft.com/office/drawing/2014/main" id="{94EF143C-2665-0B2D-DB3A-94032E0FE163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CloudWatch: Monitored latency, errors, endpoint status</a:t>
              </a:r>
            </a:p>
          </p:txBody>
        </p:sp>
      </p:grpSp>
      <p:pic>
        <p:nvPicPr>
          <p:cNvPr id="14" name="Google Shape;200;g326f8668cab_0_30">
            <a:extLst>
              <a:ext uri="{FF2B5EF4-FFF2-40B4-BE49-F238E27FC236}">
                <a16:creationId xmlns:a16="http://schemas.microsoft.com/office/drawing/2014/main" id="{26996156-EBD9-1E1F-34E4-5AF2545614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3844244"/>
            <a:ext cx="455563" cy="424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89;g326f8668cab_0_30">
            <a:extLst>
              <a:ext uri="{FF2B5EF4-FFF2-40B4-BE49-F238E27FC236}">
                <a16:creationId xmlns:a16="http://schemas.microsoft.com/office/drawing/2014/main" id="{D486377F-BA16-25F4-08E0-C40626CE3EB6}"/>
              </a:ext>
            </a:extLst>
          </p:cNvPr>
          <p:cNvGrpSpPr/>
          <p:nvPr/>
        </p:nvGrpSpPr>
        <p:grpSpPr>
          <a:xfrm>
            <a:off x="1655525" y="4561650"/>
            <a:ext cx="9426464" cy="630578"/>
            <a:chOff x="2265127" y="1889625"/>
            <a:chExt cx="9426462" cy="762600"/>
          </a:xfrm>
        </p:grpSpPr>
        <p:sp>
          <p:nvSpPr>
            <p:cNvPr id="16" name="Google Shape;190;g326f8668cab_0_30">
              <a:extLst>
                <a:ext uri="{FF2B5EF4-FFF2-40B4-BE49-F238E27FC236}">
                  <a16:creationId xmlns:a16="http://schemas.microsoft.com/office/drawing/2014/main" id="{BC979A6E-4428-3B11-50F3-DE2559D4C96D}"/>
                </a:ext>
              </a:extLst>
            </p:cNvPr>
            <p:cNvSpPr/>
            <p:nvPr/>
          </p:nvSpPr>
          <p:spPr>
            <a:xfrm>
              <a:off x="2265127" y="1889625"/>
              <a:ext cx="1151840" cy="762600"/>
            </a:xfrm>
            <a:prstGeom prst="homePlate">
              <a:avLst>
                <a:gd name="adj" fmla="val 50000"/>
              </a:avLst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91;g326f8668cab_0_30">
              <a:extLst>
                <a:ext uri="{FF2B5EF4-FFF2-40B4-BE49-F238E27FC236}">
                  <a16:creationId xmlns:a16="http://schemas.microsoft.com/office/drawing/2014/main" id="{E4B9A835-2A45-0841-3673-B5F487B0DE5C}"/>
                </a:ext>
              </a:extLst>
            </p:cNvPr>
            <p:cNvSpPr txBox="1"/>
            <p:nvPr/>
          </p:nvSpPr>
          <p:spPr>
            <a:xfrm>
              <a:off x="3674689" y="1931176"/>
              <a:ext cx="8016900" cy="644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937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17375E"/>
                </a:buClr>
                <a:buSzPts val="2600"/>
                <a:buChar char="●"/>
              </a:pPr>
              <a:r>
                <a:rPr lang="en-US" sz="2200" dirty="0">
                  <a:solidFill>
                    <a:srgbClr val="17375E"/>
                  </a:solidFill>
                </a:rPr>
                <a:t>No errors observed in Lambda/API Gateway/SageMaker</a:t>
              </a:r>
            </a:p>
          </p:txBody>
        </p:sp>
      </p:grpSp>
      <p:pic>
        <p:nvPicPr>
          <p:cNvPr id="18" name="Google Shape;200;g326f8668cab_0_30">
            <a:extLst>
              <a:ext uri="{FF2B5EF4-FFF2-40B4-BE49-F238E27FC236}">
                <a16:creationId xmlns:a16="http://schemas.microsoft.com/office/drawing/2014/main" id="{C5C2AA2E-CF48-7672-F235-B03F80071F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710" y="4653308"/>
            <a:ext cx="455563" cy="42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479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Roboto</vt:lpstr>
      <vt:lpstr>Calibri</vt:lpstr>
      <vt:lpstr>Arial</vt:lpstr>
      <vt:lpstr>Office Theme</vt:lpstr>
      <vt:lpstr>Serverless AI Inference API using AWS SageMaker and Streamlit</vt:lpstr>
      <vt:lpstr>Introduction</vt:lpstr>
      <vt:lpstr>Background And Related Work</vt:lpstr>
      <vt:lpstr>Literature Review</vt:lpstr>
      <vt:lpstr>System Architecture</vt:lpstr>
      <vt:lpstr>Implementation Steps</vt:lpstr>
      <vt:lpstr>Streamlit Frontend</vt:lpstr>
      <vt:lpstr>Demo Access and Code</vt:lpstr>
      <vt:lpstr>Validation and Results</vt:lpstr>
      <vt:lpstr>Critical Analysis &amp; Limitations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AI Inference API using AWS SageMaker and Streamlit</dc:title>
  <dc:creator>Microsoft Office User</dc:creator>
  <cp:lastModifiedBy>Wael Fahmy</cp:lastModifiedBy>
  <cp:revision>6</cp:revision>
  <dcterms:created xsi:type="dcterms:W3CDTF">2018-08-28T16:57:37Z</dcterms:created>
  <dcterms:modified xsi:type="dcterms:W3CDTF">2025-08-08T04:21:38Z</dcterms:modified>
</cp:coreProperties>
</file>