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306" r:id="rId5"/>
    <p:sldId id="316" r:id="rId6"/>
    <p:sldId id="308" r:id="rId7"/>
    <p:sldId id="309" r:id="rId8"/>
    <p:sldId id="310" r:id="rId9"/>
    <p:sldId id="312" r:id="rId10"/>
    <p:sldId id="317" r:id="rId11"/>
    <p:sldId id="318" r:id="rId12"/>
    <p:sldId id="313" r:id="rId13"/>
    <p:sldId id="260" r:id="rId14"/>
    <p:sldId id="315" r:id="rId15"/>
    <p:sldId id="319" r:id="rId16"/>
    <p:sldId id="320" r:id="rId17"/>
    <p:sldId id="314" r:id="rId18"/>
    <p:sldId id="29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94660"/>
  </p:normalViewPr>
  <p:slideViewPr>
    <p:cSldViewPr>
      <p:cViewPr>
        <p:scale>
          <a:sx n="78" d="100"/>
          <a:sy n="78" d="100"/>
        </p:scale>
        <p:origin x="-113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E2D01-4FBF-4B83-8A01-395AE8B1E79E}" type="datetimeFigureOut">
              <a:rPr lang="fr-FR" smtClean="0"/>
              <a:pPr/>
              <a:t>12/10/2014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FEB1C-3594-4169-9AAD-607FD662873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FEB1C-3594-4169-9AAD-607FD662873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FEB1C-3594-4169-9AAD-607FD662873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A0250B-4BB3-4273-8413-A57FFC9075B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8208912" cy="2232248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latin typeface="Calibri" pitchFamily="34" charset="0"/>
                <a:cs typeface="Times New Roman" pitchFamily="18" charset="0"/>
              </a:rPr>
              <a:t/>
            </a:r>
            <a:br>
              <a:rPr lang="en-US" sz="3200" smtClean="0">
                <a:latin typeface="Calibri" pitchFamily="34" charset="0"/>
                <a:cs typeface="Times New Roman" pitchFamily="18" charset="0"/>
              </a:rPr>
            </a:br>
            <a:r>
              <a:rPr lang="en-US" sz="3200" smtClean="0">
                <a:latin typeface="Calibri" pitchFamily="34" charset="0"/>
                <a:cs typeface="Times New Roman" pitchFamily="18" charset="0"/>
              </a:rPr>
              <a:t/>
            </a:r>
            <a:br>
              <a:rPr lang="en-US" sz="3200" smtClean="0">
                <a:latin typeface="Calibri" pitchFamily="34" charset="0"/>
                <a:cs typeface="Times New Roman" pitchFamily="18" charset="0"/>
              </a:rPr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43570" y="3645024"/>
            <a:ext cx="2596374" cy="26642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Réalisé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par :</a:t>
            </a:r>
          </a:p>
          <a:p>
            <a:pPr>
              <a:lnSpc>
                <a:spcPct val="80000"/>
              </a:lnSpc>
              <a:defRPr/>
            </a:pP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Maâlej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Yessine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0000"/>
              </a:lnSpc>
              <a:defRPr/>
            </a:pPr>
            <a:endParaRPr lang="fr-FR" sz="1800" b="1" dirty="0">
              <a:solidFill>
                <a:srgbClr val="C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00430" y="4286256"/>
            <a:ext cx="150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2011-2012</a:t>
            </a:r>
            <a:endParaRPr lang="fr-FR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544" y="364331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Encadreur :</a:t>
            </a:r>
          </a:p>
          <a:p>
            <a:endParaRPr lang="fr-FR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fr-FR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Majdi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jribi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yesoun\Desktop\PRESENTATIONDEMINEURR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928670"/>
            <a:ext cx="6643734" cy="2143140"/>
          </a:xfrm>
          <a:prstGeom prst="rect">
            <a:avLst/>
          </a:prstGeom>
          <a:noFill/>
        </p:spPr>
      </p:pic>
      <p:pic>
        <p:nvPicPr>
          <p:cNvPr id="12" name="Image 11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5214950"/>
            <a:ext cx="418147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Remplissage de la grille :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643050"/>
            <a:ext cx="576072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64"/>
          </a:xfrm>
        </p:spPr>
        <p:txBody>
          <a:bodyPr>
            <a:normAutofit/>
          </a:bodyPr>
          <a:lstStyle/>
          <a:p>
            <a:r>
              <a:rPr lang="fr-FR" dirty="0" err="1" smtClean="0"/>
              <a:t>Generation</a:t>
            </a:r>
            <a:r>
              <a:rPr lang="fr-FR" dirty="0" smtClean="0"/>
              <a:t> de la grille :</a:t>
            </a:r>
          </a:p>
          <a:p>
            <a:pPr>
              <a:buNone/>
            </a:pPr>
            <a:r>
              <a:rPr lang="fr-FR" dirty="0" smtClean="0"/>
              <a:t>Enfin, les cases de la grille ne  sont  pas visibles pour le joueur puisque a</a:t>
            </a:r>
          </a:p>
          <a:p>
            <a:pPr>
              <a:buNone/>
            </a:pPr>
            <a:r>
              <a:rPr lang="fr-FR" dirty="0" smtClean="0"/>
              <a:t>  l'affichage</a:t>
            </a:r>
          </a:p>
          <a:p>
            <a:pPr>
              <a:buNone/>
            </a:pPr>
            <a:r>
              <a:rPr lang="fr-FR" dirty="0" smtClean="0"/>
              <a:t>  chaque </a:t>
            </a:r>
          </a:p>
          <a:p>
            <a:pPr>
              <a:buNone/>
            </a:pPr>
            <a:r>
              <a:rPr lang="fr-FR" dirty="0" smtClean="0"/>
              <a:t>  case est  </a:t>
            </a:r>
          </a:p>
          <a:p>
            <a:pPr>
              <a:buNone/>
            </a:pPr>
            <a:r>
              <a:rPr lang="fr-FR" dirty="0" smtClean="0"/>
              <a:t>  </a:t>
            </a:r>
            <a:r>
              <a:rPr lang="fr-FR" dirty="0" err="1" smtClean="0"/>
              <a:t>representée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  par double </a:t>
            </a:r>
          </a:p>
          <a:p>
            <a:pPr>
              <a:buNone/>
            </a:pPr>
            <a:r>
              <a:rPr lang="fr-FR" dirty="0" smtClean="0"/>
              <a:t>  barre.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928802"/>
            <a:ext cx="54292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70416"/>
          </a:xfrm>
        </p:spPr>
        <p:txBody>
          <a:bodyPr>
            <a:normAutofit/>
          </a:bodyPr>
          <a:lstStyle/>
          <a:p>
            <a:pPr lvl="7"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graphique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/>
              <a:t>Cette </a:t>
            </a:r>
          </a:p>
          <a:p>
            <a:pPr>
              <a:buNone/>
            </a:pPr>
            <a:r>
              <a:rPr lang="fr-FR" dirty="0" err="1" smtClean="0"/>
              <a:t>Fenétre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correspond</a:t>
            </a:r>
          </a:p>
          <a:p>
            <a:pPr>
              <a:buNone/>
            </a:pPr>
            <a:r>
              <a:rPr lang="fr-FR" dirty="0" smtClean="0"/>
              <a:t>à la page</a:t>
            </a:r>
          </a:p>
          <a:p>
            <a:pPr>
              <a:buNone/>
            </a:pPr>
            <a:r>
              <a:rPr lang="fr-FR" dirty="0" smtClean="0"/>
              <a:t>d'</a:t>
            </a:r>
            <a:r>
              <a:rPr lang="fr-FR" dirty="0" err="1" smtClean="0"/>
              <a:t>acceuil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du jeu.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		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428736"/>
            <a:ext cx="554640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/>
              <a:t>Cette fenêtre</a:t>
            </a:r>
          </a:p>
          <a:p>
            <a:pPr>
              <a:buNone/>
            </a:pPr>
            <a:r>
              <a:rPr lang="fr-FR" dirty="0" smtClean="0"/>
              <a:t> permet</a:t>
            </a:r>
          </a:p>
          <a:p>
            <a:pPr>
              <a:buNone/>
            </a:pPr>
            <a:r>
              <a:rPr lang="fr-FR" dirty="0" smtClean="0"/>
              <a:t> au joueur</a:t>
            </a:r>
          </a:p>
          <a:p>
            <a:pPr>
              <a:buNone/>
            </a:pPr>
            <a:r>
              <a:rPr lang="fr-FR" dirty="0" smtClean="0"/>
              <a:t> de choisir</a:t>
            </a:r>
          </a:p>
          <a:p>
            <a:pPr>
              <a:buNone/>
            </a:pPr>
            <a:r>
              <a:rPr lang="fr-FR" dirty="0" smtClean="0"/>
              <a:t> le niveau</a:t>
            </a:r>
          </a:p>
          <a:p>
            <a:pPr>
              <a:buNone/>
            </a:pPr>
            <a:r>
              <a:rPr lang="fr-FR" dirty="0" smtClean="0"/>
              <a:t> du jeu.</a:t>
            </a:r>
          </a:p>
          <a:p>
            <a:pPr>
              <a:buNone/>
            </a:pPr>
            <a:r>
              <a:rPr lang="en-US" sz="2200" dirty="0" smtClean="0"/>
              <a:t>					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200" dirty="0" smtClean="0"/>
          </a:p>
          <a:p>
            <a:pPr marL="457200" indent="-457200">
              <a:buFont typeface="Wingdings" pitchFamily="2" charset="2"/>
              <a:buChar char="q"/>
            </a:pPr>
            <a:endParaRPr lang="en-US" sz="2200" dirty="0" smtClean="0"/>
          </a:p>
          <a:p>
            <a:pPr marL="457200" indent="-457200">
              <a:buFont typeface="Wingdings" pitchFamily="2" charset="2"/>
              <a:buChar char="q"/>
            </a:pPr>
            <a:endParaRPr lang="en-US" sz="2200" dirty="0" smtClean="0"/>
          </a:p>
          <a:p>
            <a:pPr marL="457200" indent="-457200">
              <a:buFont typeface="Wingdings" pitchFamily="2" charset="2"/>
              <a:buChar char="q"/>
            </a:pPr>
            <a:endParaRPr lang="en-US" sz="2200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142984"/>
            <a:ext cx="554640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71480"/>
            <a:ext cx="350046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571480"/>
            <a:ext cx="373221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0034" y="492919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joueur peut marquer les cases qu'il devine qu'elle contiennent une bombes en cliquant sur le bouton droit, numéro avec bouton gauche, et deux fois boutons droits pour annuler un choix .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00042"/>
            <a:ext cx="3699946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500042"/>
            <a:ext cx="435771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71472" y="450057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Cette fenêtre apparait lors du </a:t>
            </a:r>
            <a:r>
              <a:rPr lang="fr-FR" dirty="0" err="1" smtClean="0"/>
              <a:t>succés</a:t>
            </a:r>
            <a:r>
              <a:rPr lang="fr-FR" dirty="0" smtClean="0"/>
              <a:t>  qui correspond à la découverte de tout  les bombes.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71481"/>
            <a:ext cx="36947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500042"/>
            <a:ext cx="42433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642910" y="478632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le joueur choisit une case contenant une bombe alors le contenu de toutes les cases de la grille seront afficher puis la 2iéme fenêtre apparait.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 &amp; perspective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67544" y="1214422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</a:t>
            </a:r>
            <a:r>
              <a:rPr lang="en-US" sz="48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Jeu</a:t>
            </a:r>
            <a:r>
              <a:rPr lang="en-US" sz="48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Demineur</a:t>
            </a:r>
            <a:endParaRPr lang="en-US" sz="4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endParaRPr lang="en-US" sz="32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Maalej</a:t>
            </a: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Yessine</a:t>
            </a:r>
            <a:endParaRPr lang="en-US" sz="32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Frikha</a:t>
            </a: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Bilel</a:t>
            </a:r>
            <a:endParaRPr lang="en-US" sz="32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Lahmar</a:t>
            </a: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Houssem</a:t>
            </a:r>
            <a:endParaRPr lang="en-US" sz="32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lang="en-US" sz="32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Baclouti</a:t>
            </a:r>
            <a:r>
              <a:rPr lang="en-US" sz="32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Mohamed </a:t>
            </a:r>
          </a:p>
          <a:p>
            <a:pPr lvl="5">
              <a:buFont typeface="Wingdings" pitchFamily="2" charset="2"/>
              <a:buChar char="ü"/>
            </a:pPr>
            <a:endParaRPr lang="fr-FR" sz="32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394685Dmineu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071546"/>
            <a:ext cx="2857520" cy="40439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00562" y="5357826"/>
            <a:ext cx="150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2011-2012</a:t>
            </a:r>
            <a:endParaRPr lang="fr-FR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yesoun\Desktop\PRESENTATIONDEMINEURR\Logo_ens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4643446"/>
            <a:ext cx="1314450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42919"/>
            <a:ext cx="8183880" cy="1000131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Introduction Générale :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14348" y="1928803"/>
            <a:ext cx="7572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sz="2400" dirty="0" smtClean="0"/>
              <a:t>Les Jeux de </a:t>
            </a:r>
            <a:r>
              <a:rPr lang="fr-FR" sz="2400" dirty="0" err="1" smtClean="0"/>
              <a:t>refléxion</a:t>
            </a:r>
            <a:r>
              <a:rPr lang="fr-FR" sz="2400" dirty="0" smtClean="0"/>
              <a:t> s'adressent à presque tous les publics, et on en trouve pour tous les âges et tous les gouts. </a:t>
            </a:r>
          </a:p>
          <a:p>
            <a:r>
              <a:rPr lang="fr-FR" sz="2400" dirty="0" smtClean="0"/>
              <a:t>Les meilleurs dans lesquels le joueur doit faire marcher à fond tous ces neurones pour arriver à solutionner les problèmes. Dans ce cadre , nous avons jugé utile de réaliser un jeu de </a:t>
            </a:r>
            <a:r>
              <a:rPr lang="fr-FR" sz="2400" dirty="0" err="1" smtClean="0"/>
              <a:t>refléxion</a:t>
            </a:r>
            <a:r>
              <a:rPr lang="fr-FR" sz="2400" dirty="0" smtClean="0"/>
              <a:t> </a:t>
            </a:r>
            <a:r>
              <a:rPr lang="fr-FR" sz="2400" dirty="0" err="1" smtClean="0"/>
              <a:t>trés</a:t>
            </a:r>
            <a:r>
              <a:rPr lang="fr-FR" sz="2400" dirty="0" smtClean="0"/>
              <a:t> populaire qui est " Le démineur".                                  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83880" cy="1051560"/>
          </a:xfrm>
          <a:effectLst/>
        </p:spPr>
        <p:txBody>
          <a:bodyPr/>
          <a:lstStyle/>
          <a:p>
            <a:r>
              <a:rPr lang="fr-FR" dirty="0" smtClean="0"/>
              <a:t>                  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676456" cy="44644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Présentation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Historique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Réglement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fonctionnels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fonctionnels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Réalisation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7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 console </a:t>
            </a:r>
          </a:p>
          <a:p>
            <a:pPr lvl="7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graphique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 &amp; perspective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00042"/>
            <a:ext cx="8183880" cy="7072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Présentation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7"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Historique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7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700" dirty="0" smtClean="0"/>
          </a:p>
          <a:p>
            <a:pPr>
              <a:buNone/>
            </a:pPr>
            <a:r>
              <a:rPr lang="fr-FR" sz="2600" dirty="0" smtClean="0"/>
              <a:t>     Démineur a ses origines dans les premiers jeux de   mainframe   des années</a:t>
            </a:r>
            <a:br>
              <a:rPr lang="fr-FR" sz="2600" dirty="0" smtClean="0"/>
            </a:br>
            <a:r>
              <a:rPr lang="fr-FR" sz="2600" dirty="0" smtClean="0"/>
              <a:t>1960 et 1970. Le premier ancêtre de démineur était Cube </a:t>
            </a:r>
            <a:r>
              <a:rPr lang="fr-FR" sz="2600" dirty="0" err="1" smtClean="0"/>
              <a:t>Jerimac</a:t>
            </a:r>
            <a:r>
              <a:rPr lang="fr-FR" sz="2600" dirty="0" smtClean="0"/>
              <a:t> </a:t>
            </a:r>
            <a:r>
              <a:rPr lang="fr-FR" sz="2600" dirty="0" err="1" smtClean="0"/>
              <a:t>Ratli_</a:t>
            </a:r>
            <a:r>
              <a:rPr lang="fr-FR" sz="2600" dirty="0" smtClean="0"/>
              <a:t>.</a:t>
            </a:r>
            <a:br>
              <a:rPr lang="fr-FR" sz="2600" dirty="0" smtClean="0"/>
            </a:br>
            <a:r>
              <a:rPr lang="fr-FR" sz="2600" dirty="0" smtClean="0"/>
              <a:t>Ce jeu a subit plusieurs développement jusqu’à avoir la version </a:t>
            </a:r>
            <a:r>
              <a:rPr lang="fr-FR" sz="2600" dirty="0" err="1" smtClean="0"/>
              <a:t>RLogic</a:t>
            </a:r>
            <a:r>
              <a:rPr lang="fr-FR" sz="2600" dirty="0" smtClean="0"/>
              <a:t> disponible pour MS-DOS, dés 1985, </a:t>
            </a:r>
            <a:r>
              <a:rPr lang="fr-FR" sz="2600" dirty="0" err="1" smtClean="0"/>
              <a:t>RLogic</a:t>
            </a:r>
            <a:r>
              <a:rPr lang="fr-FR" sz="2600" dirty="0" smtClean="0"/>
              <a:t> eu une plus grande similitude avec Démineur dans le concept</a:t>
            </a:r>
            <a:r>
              <a:rPr lang="fr-FR" sz="3000" dirty="0" smtClean="0"/>
              <a:t>.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None/>
            </a:pP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0"/>
            <a:ext cx="8258204" cy="6357958"/>
          </a:xfrm>
        </p:spPr>
        <p:txBody>
          <a:bodyPr>
            <a:normAutofit/>
          </a:bodyPr>
          <a:lstStyle/>
          <a:p>
            <a:pPr lvl="7"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Réglement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7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</a:t>
            </a:r>
            <a:r>
              <a:rPr lang="fr-FR" sz="2600" dirty="0" smtClean="0"/>
              <a:t>  Démineur est un jeu de </a:t>
            </a:r>
            <a:r>
              <a:rPr lang="fr-FR" sz="2600" dirty="0" err="1" smtClean="0"/>
              <a:t>réfléxion</a:t>
            </a:r>
            <a:r>
              <a:rPr lang="fr-FR" sz="2600" dirty="0" smtClean="0"/>
              <a:t> dont le </a:t>
            </a:r>
          </a:p>
          <a:p>
            <a:pPr>
              <a:buNone/>
            </a:pPr>
            <a:r>
              <a:rPr lang="fr-FR" sz="2600" dirty="0" smtClean="0"/>
              <a:t>principe est de localiser des mines cachées en </a:t>
            </a:r>
          </a:p>
          <a:p>
            <a:pPr>
              <a:buNone/>
            </a:pPr>
            <a:r>
              <a:rPr lang="fr-FR" sz="2600" dirty="0" smtClean="0"/>
              <a:t>se basant sur des chiffres indiquant le nombre </a:t>
            </a:r>
          </a:p>
          <a:p>
            <a:pPr>
              <a:buNone/>
            </a:pPr>
            <a:r>
              <a:rPr lang="fr-FR" sz="2600" dirty="0" smtClean="0"/>
              <a:t>des mines dans les cases adjacentes.</a:t>
            </a:r>
          </a:p>
          <a:p>
            <a:pPr>
              <a:buNone/>
            </a:pPr>
            <a:r>
              <a:rPr lang="fr-FR" sz="2600" dirty="0" smtClean="0"/>
              <a:t>Le joueur peut signaler toutes les mines </a:t>
            </a:r>
          </a:p>
          <a:p>
            <a:pPr>
              <a:buNone/>
            </a:pPr>
            <a:r>
              <a:rPr lang="fr-FR" sz="2600" dirty="0" smtClean="0"/>
              <a:t>présumées par un drapeau.</a:t>
            </a:r>
          </a:p>
          <a:p>
            <a:pPr>
              <a:buNone/>
            </a:pPr>
            <a:r>
              <a:rPr lang="fr-FR" sz="2600" dirty="0" smtClean="0"/>
              <a:t>Le joueur perd la partie s'il </a:t>
            </a:r>
            <a:r>
              <a:rPr lang="fr-FR" sz="2600" dirty="0" err="1" smtClean="0"/>
              <a:t>selectionne</a:t>
            </a:r>
            <a:r>
              <a:rPr lang="fr-FR" sz="2600" dirty="0" smtClean="0"/>
              <a:t> une</a:t>
            </a:r>
          </a:p>
          <a:p>
            <a:pPr>
              <a:buNone/>
            </a:pPr>
            <a:r>
              <a:rPr lang="fr-FR" sz="2600" dirty="0" smtClean="0"/>
              <a:t>case contenant une mine. Il gagne la partie s'il </a:t>
            </a:r>
          </a:p>
          <a:p>
            <a:pPr>
              <a:buNone/>
            </a:pPr>
            <a:r>
              <a:rPr lang="fr-FR" sz="2600" dirty="0" smtClean="0"/>
              <a:t>découvre toutes les cases ne contenant pas de mines.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275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fonctionnels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7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/>
              <a:t>Le système doit permettre la génération d'une grille initiale avec un nombre de case préalablement choisie par l'utilisateur.</a:t>
            </a:r>
          </a:p>
          <a:p>
            <a:r>
              <a:rPr lang="fr-FR" dirty="0" smtClean="0"/>
              <a:t>Le système doit permettre au joueur la possibilité de choisir le niveau de jeu qui lui convient (Facile, Moyen, Difficile)</a:t>
            </a:r>
          </a:p>
          <a:p>
            <a:r>
              <a:rPr lang="fr-FR" dirty="0" smtClean="0"/>
              <a:t>Le système doit permettre à l'utilisateur la sélection d'une case de la grille.</a:t>
            </a:r>
          </a:p>
          <a:p>
            <a:r>
              <a:rPr lang="fr-FR" dirty="0" smtClean="0"/>
              <a:t>Le système doit permettre l'affichage du contenu d'une case sélectionnée et de ces voisins.</a:t>
            </a:r>
          </a:p>
          <a:p>
            <a:r>
              <a:rPr lang="fr-FR" dirty="0" smtClean="0"/>
              <a:t>Le système doit afficher au joueur son résultat (échec ou gagnant) ainsi que son score.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458914"/>
            <a:ext cx="8183880" cy="53989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Besoins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fonctionnels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7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dirty="0" smtClean="0"/>
              <a:t> </a:t>
            </a:r>
            <a:r>
              <a:rPr lang="fr-FR" dirty="0" smtClean="0"/>
              <a:t>La rapidité: Il est exigeant d'avoir une application en temps réel pour assure son bon rendement.</a:t>
            </a:r>
          </a:p>
          <a:p>
            <a:r>
              <a:rPr lang="fr-FR" dirty="0" smtClean="0"/>
              <a:t>La convivialité : Procurer des interfaces conviviale et simple à utiliser.</a:t>
            </a:r>
          </a:p>
          <a:p>
            <a:r>
              <a:rPr lang="fr-FR" dirty="0" smtClean="0"/>
              <a:t>La maintenance : Le code de l'application doit être lisible et compréhensible pour pouvoir le maintenir facilement et rapidement de façon  à  faciliter sa mise à jour et l'amélioration de certains détails ainsi que l'ajout d'autres fonctions.</a:t>
            </a:r>
          </a:p>
          <a:p>
            <a:r>
              <a:rPr lang="fr-FR" dirty="0" smtClean="0"/>
              <a:t>L'ergonomie : L'interface doit être agréable et facile à manipuler.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3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/>
              <a:t>Diagramme des </a:t>
            </a:r>
          </a:p>
          <a:p>
            <a:pPr>
              <a:buNone/>
            </a:pPr>
            <a:r>
              <a:rPr lang="fr-FR" dirty="0" smtClean="0"/>
              <a:t>	  fonctions :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785794"/>
            <a:ext cx="479425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1322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Réalisation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7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Mode console  :</a:t>
            </a:r>
          </a:p>
          <a:p>
            <a:r>
              <a:rPr lang="fr-FR" dirty="0" smtClean="0"/>
              <a:t>choix du niveau du jeu:</a:t>
            </a:r>
          </a:p>
          <a:p>
            <a:pPr>
              <a:buNone/>
            </a:pPr>
            <a:r>
              <a:rPr lang="fr-FR" dirty="0" smtClean="0"/>
              <a:t>Nous avons choisi de </a:t>
            </a:r>
            <a:r>
              <a:rPr lang="fr-FR" dirty="0" err="1" smtClean="0"/>
              <a:t>r_ealiser</a:t>
            </a:r>
            <a:r>
              <a:rPr lang="fr-FR" dirty="0" smtClean="0"/>
              <a:t> le jeu avec 3 niveaux :</a:t>
            </a:r>
          </a:p>
          <a:p>
            <a:pPr lvl="2"/>
            <a:r>
              <a:rPr lang="fr-FR" dirty="0" smtClean="0"/>
              <a:t>Facile .</a:t>
            </a:r>
          </a:p>
          <a:p>
            <a:pPr lvl="2"/>
            <a:r>
              <a:rPr lang="fr-FR" dirty="0" smtClean="0"/>
              <a:t>Moyen.</a:t>
            </a:r>
          </a:p>
          <a:p>
            <a:pPr lvl="2"/>
            <a:r>
              <a:rPr lang="fr-FR" dirty="0" smtClean="0"/>
              <a:t>Difficile.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Initialisation </a:t>
            </a:r>
          </a:p>
          <a:p>
            <a:pPr>
              <a:buNone/>
            </a:pPr>
            <a:r>
              <a:rPr lang="fr-FR" dirty="0" smtClean="0"/>
              <a:t>de la grille :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250B-4BB3-4273-8413-A57FFC9075B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714620"/>
            <a:ext cx="535785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578</Words>
  <Application>Microsoft Office PowerPoint</Application>
  <PresentationFormat>On-screen Show (4:3)</PresentationFormat>
  <Paragraphs>151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  </vt:lpstr>
      <vt:lpstr>Introduction Générale :</vt:lpstr>
      <vt:lpstr>                   PLAN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ROLE  OF  INGINEER  IN  ELECTRONIC CUSTOMER RELATIONSHIP MANAGEMEN (e-CRM)  </dc:title>
  <dc:creator>etudiant</dc:creator>
  <cp:lastModifiedBy>Yassine Maalej</cp:lastModifiedBy>
  <cp:revision>295</cp:revision>
  <dcterms:created xsi:type="dcterms:W3CDTF">2012-01-13T20:21:43Z</dcterms:created>
  <dcterms:modified xsi:type="dcterms:W3CDTF">2014-10-12T23:23:45Z</dcterms:modified>
</cp:coreProperties>
</file>