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3"/>
  </p:notesMasterIdLst>
  <p:sldIdLst>
    <p:sldId id="258" r:id="rId2"/>
    <p:sldId id="261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67" r:id="rId11"/>
    <p:sldId id="271" r:id="rId12"/>
  </p:sldIdLst>
  <p:sldSz cx="9144000" cy="5143500" type="screen16x9"/>
  <p:notesSz cx="6858000" cy="9144000"/>
  <p:embeddedFontLs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Outfi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98A3BB-273C-4C32-87CF-558A7F7BC654}">
  <a:tblStyle styleId="{C298A3BB-273C-4C32-87CF-558A7F7BC6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643077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1428477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643077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4627-E748-C2E0-0D76-0FE7722B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61" y="0"/>
            <a:ext cx="5507466" cy="915900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A5D41-F223-B10B-340E-C361A78C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1" y="915900"/>
            <a:ext cx="5569527" cy="29955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5E5CC2-B2BE-F509-A14A-CB474D328D16}"/>
              </a:ext>
            </a:extLst>
          </p:cNvPr>
          <p:cNvSpPr txBox="1">
            <a:spLocks/>
          </p:cNvSpPr>
          <p:nvPr/>
        </p:nvSpPr>
        <p:spPr>
          <a:xfrm>
            <a:off x="5264727" y="122647"/>
            <a:ext cx="3729826" cy="72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50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 Medium"/>
              <a:buNone/>
              <a:defRPr sz="36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000" dirty="0"/>
              <a:t>For predictions: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DCAE935-FA3A-1A67-5C46-5A72E5FB0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60" y="4022988"/>
            <a:ext cx="930896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54,284 cases were correctly predicted as class 0 (no cancer).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15 cases were incorrectly predicted as class 1 (cancer) when they were actually class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309 cases were incorrectly predicted as class 0 (no cancer) when they were actually class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1,524 cases were correctly predicted as class 1 (cancer). </a:t>
            </a:r>
          </a:p>
        </p:txBody>
      </p:sp>
    </p:spTree>
    <p:extLst>
      <p:ext uri="{BB962C8B-B14F-4D97-AF65-F5344CB8AC3E}">
        <p14:creationId xmlns:p14="http://schemas.microsoft.com/office/powerpoint/2010/main" val="267959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09D-AB3A-B2BA-EDFD-642701ED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89196"/>
            <a:ext cx="4344300" cy="520586"/>
          </a:xfrm>
        </p:spPr>
        <p:txBody>
          <a:bodyPr/>
          <a:lstStyle/>
          <a:p>
            <a:r>
              <a:rPr lang="en-US" sz="3000" dirty="0"/>
              <a:t>User input: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C1154-D270-065E-5284-C08774A5D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911977"/>
            <a:ext cx="6075502" cy="38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DD0B7-A9EA-31A6-640F-A439B77A0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78" y="0"/>
            <a:ext cx="69190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3"/>
          </p:nvPr>
        </p:nvSpPr>
        <p:spPr>
          <a:xfrm>
            <a:off x="3039894" y="2250552"/>
            <a:ext cx="323159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Null values</a:t>
            </a:r>
            <a:endParaRPr dirty="0"/>
          </a:p>
        </p:txBody>
      </p:sp>
      <p:grpSp>
        <p:nvGrpSpPr>
          <p:cNvPr id="492" name="Google Shape;492;p43"/>
          <p:cNvGrpSpPr/>
          <p:nvPr/>
        </p:nvGrpSpPr>
        <p:grpSpPr>
          <a:xfrm>
            <a:off x="4301422" y="1668512"/>
            <a:ext cx="320943" cy="392133"/>
            <a:chOff x="1343025" y="1333902"/>
            <a:chExt cx="320943" cy="392133"/>
          </a:xfrm>
        </p:grpSpPr>
        <p:sp>
          <p:nvSpPr>
            <p:cNvPr id="493" name="Google Shape;493;p43"/>
            <p:cNvSpPr/>
            <p:nvPr/>
          </p:nvSpPr>
          <p:spPr>
            <a:xfrm>
              <a:off x="1422961" y="1389769"/>
              <a:ext cx="161048" cy="161025"/>
            </a:xfrm>
            <a:custGeom>
              <a:avLst/>
              <a:gdLst/>
              <a:ahLst/>
              <a:cxnLst/>
              <a:rect l="l" t="t" r="r" b="b"/>
              <a:pathLst>
                <a:path w="7126" h="7125" extrusionOk="0">
                  <a:moveTo>
                    <a:pt x="4072" y="1115"/>
                  </a:moveTo>
                  <a:lnTo>
                    <a:pt x="4411" y="1212"/>
                  </a:lnTo>
                  <a:lnTo>
                    <a:pt x="4751" y="1357"/>
                  </a:lnTo>
                  <a:lnTo>
                    <a:pt x="5041" y="1551"/>
                  </a:lnTo>
                  <a:lnTo>
                    <a:pt x="5332" y="1793"/>
                  </a:lnTo>
                  <a:lnTo>
                    <a:pt x="5574" y="2084"/>
                  </a:lnTo>
                  <a:lnTo>
                    <a:pt x="5768" y="2375"/>
                  </a:lnTo>
                  <a:lnTo>
                    <a:pt x="5914" y="2714"/>
                  </a:lnTo>
                  <a:lnTo>
                    <a:pt x="6059" y="3053"/>
                  </a:lnTo>
                  <a:lnTo>
                    <a:pt x="4993" y="3053"/>
                  </a:lnTo>
                  <a:lnTo>
                    <a:pt x="4847" y="2763"/>
                  </a:lnTo>
                  <a:lnTo>
                    <a:pt x="4605" y="2520"/>
                  </a:lnTo>
                  <a:lnTo>
                    <a:pt x="4363" y="2278"/>
                  </a:lnTo>
                  <a:lnTo>
                    <a:pt x="4072" y="2133"/>
                  </a:lnTo>
                  <a:lnTo>
                    <a:pt x="4072" y="1115"/>
                  </a:lnTo>
                  <a:close/>
                  <a:moveTo>
                    <a:pt x="3539" y="3053"/>
                  </a:moveTo>
                  <a:lnTo>
                    <a:pt x="3733" y="3102"/>
                  </a:lnTo>
                  <a:lnTo>
                    <a:pt x="3927" y="3199"/>
                  </a:lnTo>
                  <a:lnTo>
                    <a:pt x="4024" y="3393"/>
                  </a:lnTo>
                  <a:lnTo>
                    <a:pt x="4072" y="3587"/>
                  </a:lnTo>
                  <a:lnTo>
                    <a:pt x="4024" y="3780"/>
                  </a:lnTo>
                  <a:lnTo>
                    <a:pt x="3927" y="3926"/>
                  </a:lnTo>
                  <a:lnTo>
                    <a:pt x="3733" y="4071"/>
                  </a:lnTo>
                  <a:lnTo>
                    <a:pt x="3345" y="4071"/>
                  </a:lnTo>
                  <a:lnTo>
                    <a:pt x="3200" y="3926"/>
                  </a:lnTo>
                  <a:lnTo>
                    <a:pt x="3054" y="3780"/>
                  </a:lnTo>
                  <a:lnTo>
                    <a:pt x="3054" y="3587"/>
                  </a:lnTo>
                  <a:lnTo>
                    <a:pt x="3054" y="3393"/>
                  </a:lnTo>
                  <a:lnTo>
                    <a:pt x="3200" y="3199"/>
                  </a:lnTo>
                  <a:lnTo>
                    <a:pt x="3345" y="3102"/>
                  </a:lnTo>
                  <a:lnTo>
                    <a:pt x="3539" y="3053"/>
                  </a:lnTo>
                  <a:close/>
                  <a:moveTo>
                    <a:pt x="3054" y="1115"/>
                  </a:moveTo>
                  <a:lnTo>
                    <a:pt x="3054" y="2133"/>
                  </a:lnTo>
                  <a:lnTo>
                    <a:pt x="2812" y="2230"/>
                  </a:lnTo>
                  <a:lnTo>
                    <a:pt x="2618" y="2375"/>
                  </a:lnTo>
                  <a:lnTo>
                    <a:pt x="2473" y="2520"/>
                  </a:lnTo>
                  <a:lnTo>
                    <a:pt x="2327" y="2714"/>
                  </a:lnTo>
                  <a:lnTo>
                    <a:pt x="2182" y="2908"/>
                  </a:lnTo>
                  <a:lnTo>
                    <a:pt x="2085" y="3102"/>
                  </a:lnTo>
                  <a:lnTo>
                    <a:pt x="2036" y="3344"/>
                  </a:lnTo>
                  <a:lnTo>
                    <a:pt x="2036" y="3587"/>
                  </a:lnTo>
                  <a:lnTo>
                    <a:pt x="2085" y="3926"/>
                  </a:lnTo>
                  <a:lnTo>
                    <a:pt x="2182" y="4217"/>
                  </a:lnTo>
                  <a:lnTo>
                    <a:pt x="1406" y="4992"/>
                  </a:lnTo>
                  <a:lnTo>
                    <a:pt x="1261" y="4653"/>
                  </a:lnTo>
                  <a:lnTo>
                    <a:pt x="1116" y="4314"/>
                  </a:lnTo>
                  <a:lnTo>
                    <a:pt x="1019" y="3974"/>
                  </a:lnTo>
                  <a:lnTo>
                    <a:pt x="1019" y="3587"/>
                  </a:lnTo>
                  <a:lnTo>
                    <a:pt x="1067" y="3150"/>
                  </a:lnTo>
                  <a:lnTo>
                    <a:pt x="1164" y="2714"/>
                  </a:lnTo>
                  <a:lnTo>
                    <a:pt x="1358" y="2326"/>
                  </a:lnTo>
                  <a:lnTo>
                    <a:pt x="1600" y="1987"/>
                  </a:lnTo>
                  <a:lnTo>
                    <a:pt x="1891" y="1648"/>
                  </a:lnTo>
                  <a:lnTo>
                    <a:pt x="2230" y="1406"/>
                  </a:lnTo>
                  <a:lnTo>
                    <a:pt x="2618" y="1212"/>
                  </a:lnTo>
                  <a:lnTo>
                    <a:pt x="3054" y="1115"/>
                  </a:lnTo>
                  <a:close/>
                  <a:moveTo>
                    <a:pt x="6059" y="4071"/>
                  </a:moveTo>
                  <a:lnTo>
                    <a:pt x="5914" y="4507"/>
                  </a:lnTo>
                  <a:lnTo>
                    <a:pt x="5720" y="4895"/>
                  </a:lnTo>
                  <a:lnTo>
                    <a:pt x="5478" y="5234"/>
                  </a:lnTo>
                  <a:lnTo>
                    <a:pt x="5138" y="5525"/>
                  </a:lnTo>
                  <a:lnTo>
                    <a:pt x="4799" y="5767"/>
                  </a:lnTo>
                  <a:lnTo>
                    <a:pt x="4411" y="5961"/>
                  </a:lnTo>
                  <a:lnTo>
                    <a:pt x="3975" y="6058"/>
                  </a:lnTo>
                  <a:lnTo>
                    <a:pt x="3539" y="6107"/>
                  </a:lnTo>
                  <a:lnTo>
                    <a:pt x="3151" y="6107"/>
                  </a:lnTo>
                  <a:lnTo>
                    <a:pt x="2812" y="6010"/>
                  </a:lnTo>
                  <a:lnTo>
                    <a:pt x="2473" y="5864"/>
                  </a:lnTo>
                  <a:lnTo>
                    <a:pt x="2133" y="5719"/>
                  </a:lnTo>
                  <a:lnTo>
                    <a:pt x="2909" y="4944"/>
                  </a:lnTo>
                  <a:lnTo>
                    <a:pt x="3200" y="5089"/>
                  </a:lnTo>
                  <a:lnTo>
                    <a:pt x="3781" y="5089"/>
                  </a:lnTo>
                  <a:lnTo>
                    <a:pt x="4024" y="5041"/>
                  </a:lnTo>
                  <a:lnTo>
                    <a:pt x="4217" y="4944"/>
                  </a:lnTo>
                  <a:lnTo>
                    <a:pt x="4411" y="4798"/>
                  </a:lnTo>
                  <a:lnTo>
                    <a:pt x="4605" y="4653"/>
                  </a:lnTo>
                  <a:lnTo>
                    <a:pt x="4751" y="4507"/>
                  </a:lnTo>
                  <a:lnTo>
                    <a:pt x="4896" y="4314"/>
                  </a:lnTo>
                  <a:lnTo>
                    <a:pt x="4993" y="4071"/>
                  </a:lnTo>
                  <a:close/>
                  <a:moveTo>
                    <a:pt x="3539" y="0"/>
                  </a:moveTo>
                  <a:lnTo>
                    <a:pt x="3200" y="49"/>
                  </a:lnTo>
                  <a:lnTo>
                    <a:pt x="2812" y="97"/>
                  </a:lnTo>
                  <a:lnTo>
                    <a:pt x="2473" y="194"/>
                  </a:lnTo>
                  <a:lnTo>
                    <a:pt x="2182" y="291"/>
                  </a:lnTo>
                  <a:lnTo>
                    <a:pt x="1843" y="436"/>
                  </a:lnTo>
                  <a:lnTo>
                    <a:pt x="1552" y="630"/>
                  </a:lnTo>
                  <a:lnTo>
                    <a:pt x="1310" y="824"/>
                  </a:lnTo>
                  <a:lnTo>
                    <a:pt x="1019" y="1066"/>
                  </a:lnTo>
                  <a:lnTo>
                    <a:pt x="825" y="1309"/>
                  </a:lnTo>
                  <a:lnTo>
                    <a:pt x="583" y="1600"/>
                  </a:lnTo>
                  <a:lnTo>
                    <a:pt x="437" y="1890"/>
                  </a:lnTo>
                  <a:lnTo>
                    <a:pt x="292" y="2181"/>
                  </a:lnTo>
                  <a:lnTo>
                    <a:pt x="146" y="2520"/>
                  </a:lnTo>
                  <a:lnTo>
                    <a:pt x="49" y="2860"/>
                  </a:lnTo>
                  <a:lnTo>
                    <a:pt x="1" y="3199"/>
                  </a:lnTo>
                  <a:lnTo>
                    <a:pt x="1" y="3587"/>
                  </a:lnTo>
                  <a:lnTo>
                    <a:pt x="1" y="3926"/>
                  </a:lnTo>
                  <a:lnTo>
                    <a:pt x="49" y="4314"/>
                  </a:lnTo>
                  <a:lnTo>
                    <a:pt x="146" y="4653"/>
                  </a:lnTo>
                  <a:lnTo>
                    <a:pt x="292" y="4944"/>
                  </a:lnTo>
                  <a:lnTo>
                    <a:pt x="437" y="5283"/>
                  </a:lnTo>
                  <a:lnTo>
                    <a:pt x="583" y="5574"/>
                  </a:lnTo>
                  <a:lnTo>
                    <a:pt x="825" y="5864"/>
                  </a:lnTo>
                  <a:lnTo>
                    <a:pt x="1019" y="6107"/>
                  </a:lnTo>
                  <a:lnTo>
                    <a:pt x="1310" y="6301"/>
                  </a:lnTo>
                  <a:lnTo>
                    <a:pt x="1552" y="6543"/>
                  </a:lnTo>
                  <a:lnTo>
                    <a:pt x="1843" y="6688"/>
                  </a:lnTo>
                  <a:lnTo>
                    <a:pt x="2182" y="6834"/>
                  </a:lnTo>
                  <a:lnTo>
                    <a:pt x="2473" y="6979"/>
                  </a:lnTo>
                  <a:lnTo>
                    <a:pt x="2812" y="7076"/>
                  </a:lnTo>
                  <a:lnTo>
                    <a:pt x="3200" y="7124"/>
                  </a:lnTo>
                  <a:lnTo>
                    <a:pt x="3927" y="7124"/>
                  </a:lnTo>
                  <a:lnTo>
                    <a:pt x="4266" y="7076"/>
                  </a:lnTo>
                  <a:lnTo>
                    <a:pt x="4605" y="6979"/>
                  </a:lnTo>
                  <a:lnTo>
                    <a:pt x="4944" y="6834"/>
                  </a:lnTo>
                  <a:lnTo>
                    <a:pt x="5235" y="6688"/>
                  </a:lnTo>
                  <a:lnTo>
                    <a:pt x="5526" y="6543"/>
                  </a:lnTo>
                  <a:lnTo>
                    <a:pt x="5817" y="6301"/>
                  </a:lnTo>
                  <a:lnTo>
                    <a:pt x="6059" y="6107"/>
                  </a:lnTo>
                  <a:lnTo>
                    <a:pt x="6301" y="5864"/>
                  </a:lnTo>
                  <a:lnTo>
                    <a:pt x="6495" y="5574"/>
                  </a:lnTo>
                  <a:lnTo>
                    <a:pt x="6689" y="5283"/>
                  </a:lnTo>
                  <a:lnTo>
                    <a:pt x="6835" y="4944"/>
                  </a:lnTo>
                  <a:lnTo>
                    <a:pt x="6931" y="4653"/>
                  </a:lnTo>
                  <a:lnTo>
                    <a:pt x="7028" y="4314"/>
                  </a:lnTo>
                  <a:lnTo>
                    <a:pt x="7077" y="3926"/>
                  </a:lnTo>
                  <a:lnTo>
                    <a:pt x="7125" y="3587"/>
                  </a:lnTo>
                  <a:lnTo>
                    <a:pt x="7077" y="3199"/>
                  </a:lnTo>
                  <a:lnTo>
                    <a:pt x="7028" y="2860"/>
                  </a:lnTo>
                  <a:lnTo>
                    <a:pt x="6931" y="2520"/>
                  </a:lnTo>
                  <a:lnTo>
                    <a:pt x="6835" y="2181"/>
                  </a:lnTo>
                  <a:lnTo>
                    <a:pt x="6689" y="1890"/>
                  </a:lnTo>
                  <a:lnTo>
                    <a:pt x="6495" y="1600"/>
                  </a:lnTo>
                  <a:lnTo>
                    <a:pt x="6301" y="1309"/>
                  </a:lnTo>
                  <a:lnTo>
                    <a:pt x="6059" y="1066"/>
                  </a:lnTo>
                  <a:lnTo>
                    <a:pt x="5817" y="824"/>
                  </a:lnTo>
                  <a:lnTo>
                    <a:pt x="5526" y="630"/>
                  </a:lnTo>
                  <a:lnTo>
                    <a:pt x="5235" y="436"/>
                  </a:lnTo>
                  <a:lnTo>
                    <a:pt x="4944" y="291"/>
                  </a:lnTo>
                  <a:lnTo>
                    <a:pt x="4605" y="194"/>
                  </a:lnTo>
                  <a:lnTo>
                    <a:pt x="4266" y="97"/>
                  </a:lnTo>
                  <a:lnTo>
                    <a:pt x="3927" y="49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399977" y="1570479"/>
              <a:ext cx="205931" cy="109565"/>
            </a:xfrm>
            <a:custGeom>
              <a:avLst/>
              <a:gdLst/>
              <a:ahLst/>
              <a:cxnLst/>
              <a:rect l="l" t="t" r="r" b="b"/>
              <a:pathLst>
                <a:path w="9112" h="4848" extrusionOk="0">
                  <a:moveTo>
                    <a:pt x="3005" y="1019"/>
                  </a:moveTo>
                  <a:lnTo>
                    <a:pt x="3005" y="3830"/>
                  </a:lnTo>
                  <a:lnTo>
                    <a:pt x="1987" y="3830"/>
                  </a:lnTo>
                  <a:lnTo>
                    <a:pt x="1987" y="1019"/>
                  </a:lnTo>
                  <a:close/>
                  <a:moveTo>
                    <a:pt x="5041" y="2860"/>
                  </a:moveTo>
                  <a:lnTo>
                    <a:pt x="5041" y="3830"/>
                  </a:lnTo>
                  <a:lnTo>
                    <a:pt x="4023" y="3830"/>
                  </a:lnTo>
                  <a:lnTo>
                    <a:pt x="4023" y="2860"/>
                  </a:lnTo>
                  <a:close/>
                  <a:moveTo>
                    <a:pt x="7076" y="1697"/>
                  </a:moveTo>
                  <a:lnTo>
                    <a:pt x="7076" y="3830"/>
                  </a:lnTo>
                  <a:lnTo>
                    <a:pt x="6058" y="3830"/>
                  </a:lnTo>
                  <a:lnTo>
                    <a:pt x="6058" y="1697"/>
                  </a:lnTo>
                  <a:close/>
                  <a:moveTo>
                    <a:pt x="1503" y="1"/>
                  </a:moveTo>
                  <a:lnTo>
                    <a:pt x="1309" y="49"/>
                  </a:lnTo>
                  <a:lnTo>
                    <a:pt x="1163" y="146"/>
                  </a:lnTo>
                  <a:lnTo>
                    <a:pt x="1018" y="340"/>
                  </a:lnTo>
                  <a:lnTo>
                    <a:pt x="969" y="534"/>
                  </a:lnTo>
                  <a:lnTo>
                    <a:pt x="969" y="3830"/>
                  </a:lnTo>
                  <a:lnTo>
                    <a:pt x="533" y="3830"/>
                  </a:lnTo>
                  <a:lnTo>
                    <a:pt x="339" y="3878"/>
                  </a:lnTo>
                  <a:lnTo>
                    <a:pt x="146" y="3975"/>
                  </a:lnTo>
                  <a:lnTo>
                    <a:pt x="49" y="4169"/>
                  </a:lnTo>
                  <a:lnTo>
                    <a:pt x="0" y="4363"/>
                  </a:lnTo>
                  <a:lnTo>
                    <a:pt x="49" y="4557"/>
                  </a:lnTo>
                  <a:lnTo>
                    <a:pt x="146" y="4702"/>
                  </a:lnTo>
                  <a:lnTo>
                    <a:pt x="339" y="4847"/>
                  </a:lnTo>
                  <a:lnTo>
                    <a:pt x="8821" y="4847"/>
                  </a:lnTo>
                  <a:lnTo>
                    <a:pt x="8966" y="4702"/>
                  </a:lnTo>
                  <a:lnTo>
                    <a:pt x="9063" y="4557"/>
                  </a:lnTo>
                  <a:lnTo>
                    <a:pt x="9112" y="4363"/>
                  </a:lnTo>
                  <a:lnTo>
                    <a:pt x="9063" y="4169"/>
                  </a:lnTo>
                  <a:lnTo>
                    <a:pt x="8966" y="3975"/>
                  </a:lnTo>
                  <a:lnTo>
                    <a:pt x="8821" y="3878"/>
                  </a:lnTo>
                  <a:lnTo>
                    <a:pt x="8627" y="3830"/>
                  </a:lnTo>
                  <a:lnTo>
                    <a:pt x="8094" y="3830"/>
                  </a:lnTo>
                  <a:lnTo>
                    <a:pt x="8094" y="1212"/>
                  </a:lnTo>
                  <a:lnTo>
                    <a:pt x="8045" y="1019"/>
                  </a:lnTo>
                  <a:lnTo>
                    <a:pt x="7948" y="825"/>
                  </a:lnTo>
                  <a:lnTo>
                    <a:pt x="7803" y="728"/>
                  </a:lnTo>
                  <a:lnTo>
                    <a:pt x="7609" y="679"/>
                  </a:lnTo>
                  <a:lnTo>
                    <a:pt x="5574" y="679"/>
                  </a:lnTo>
                  <a:lnTo>
                    <a:pt x="5380" y="728"/>
                  </a:lnTo>
                  <a:lnTo>
                    <a:pt x="5186" y="825"/>
                  </a:lnTo>
                  <a:lnTo>
                    <a:pt x="5089" y="1019"/>
                  </a:lnTo>
                  <a:lnTo>
                    <a:pt x="5041" y="1212"/>
                  </a:lnTo>
                  <a:lnTo>
                    <a:pt x="5041" y="1843"/>
                  </a:lnTo>
                  <a:lnTo>
                    <a:pt x="4023" y="1843"/>
                  </a:lnTo>
                  <a:lnTo>
                    <a:pt x="4023" y="534"/>
                  </a:lnTo>
                  <a:lnTo>
                    <a:pt x="3974" y="340"/>
                  </a:lnTo>
                  <a:lnTo>
                    <a:pt x="3877" y="146"/>
                  </a:lnTo>
                  <a:lnTo>
                    <a:pt x="3732" y="49"/>
                  </a:lnTo>
                  <a:lnTo>
                    <a:pt x="3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343025" y="1333902"/>
              <a:ext cx="320943" cy="392133"/>
            </a:xfrm>
            <a:custGeom>
              <a:avLst/>
              <a:gdLst/>
              <a:ahLst/>
              <a:cxnLst/>
              <a:rect l="l" t="t" r="r" b="b"/>
              <a:pathLst>
                <a:path w="14201" h="17351" extrusionOk="0">
                  <a:moveTo>
                    <a:pt x="11680" y="1745"/>
                  </a:moveTo>
                  <a:lnTo>
                    <a:pt x="12456" y="2521"/>
                  </a:lnTo>
                  <a:lnTo>
                    <a:pt x="11680" y="2521"/>
                  </a:lnTo>
                  <a:lnTo>
                    <a:pt x="11680" y="1745"/>
                  </a:lnTo>
                  <a:close/>
                  <a:moveTo>
                    <a:pt x="10662" y="1018"/>
                  </a:moveTo>
                  <a:lnTo>
                    <a:pt x="10662" y="3054"/>
                  </a:lnTo>
                  <a:lnTo>
                    <a:pt x="10711" y="3248"/>
                  </a:lnTo>
                  <a:lnTo>
                    <a:pt x="10808" y="3393"/>
                  </a:lnTo>
                  <a:lnTo>
                    <a:pt x="10953" y="3490"/>
                  </a:lnTo>
                  <a:lnTo>
                    <a:pt x="11147" y="3538"/>
                  </a:lnTo>
                  <a:lnTo>
                    <a:pt x="13182" y="3538"/>
                  </a:lnTo>
                  <a:lnTo>
                    <a:pt x="13182" y="16333"/>
                  </a:lnTo>
                  <a:lnTo>
                    <a:pt x="1018" y="16333"/>
                  </a:lnTo>
                  <a:lnTo>
                    <a:pt x="1018" y="1018"/>
                  </a:lnTo>
                  <a:close/>
                  <a:moveTo>
                    <a:pt x="485" y="0"/>
                  </a:moveTo>
                  <a:lnTo>
                    <a:pt x="291" y="49"/>
                  </a:lnTo>
                  <a:lnTo>
                    <a:pt x="145" y="194"/>
                  </a:lnTo>
                  <a:lnTo>
                    <a:pt x="48" y="340"/>
                  </a:lnTo>
                  <a:lnTo>
                    <a:pt x="0" y="534"/>
                  </a:lnTo>
                  <a:lnTo>
                    <a:pt x="0" y="16866"/>
                  </a:lnTo>
                  <a:lnTo>
                    <a:pt x="48" y="17060"/>
                  </a:lnTo>
                  <a:lnTo>
                    <a:pt x="145" y="17205"/>
                  </a:lnTo>
                  <a:lnTo>
                    <a:pt x="291" y="17302"/>
                  </a:lnTo>
                  <a:lnTo>
                    <a:pt x="485" y="17351"/>
                  </a:lnTo>
                  <a:lnTo>
                    <a:pt x="13667" y="17351"/>
                  </a:lnTo>
                  <a:lnTo>
                    <a:pt x="13861" y="17302"/>
                  </a:lnTo>
                  <a:lnTo>
                    <a:pt x="14006" y="17205"/>
                  </a:lnTo>
                  <a:lnTo>
                    <a:pt x="14152" y="17060"/>
                  </a:lnTo>
                  <a:lnTo>
                    <a:pt x="14200" y="16866"/>
                  </a:lnTo>
                  <a:lnTo>
                    <a:pt x="14200" y="3054"/>
                  </a:lnTo>
                  <a:lnTo>
                    <a:pt x="14200" y="3005"/>
                  </a:lnTo>
                  <a:lnTo>
                    <a:pt x="14152" y="2811"/>
                  </a:lnTo>
                  <a:lnTo>
                    <a:pt x="14006" y="2666"/>
                  </a:lnTo>
                  <a:lnTo>
                    <a:pt x="11535" y="194"/>
                  </a:lnTo>
                  <a:lnTo>
                    <a:pt x="11389" y="49"/>
                  </a:lnTo>
                  <a:lnTo>
                    <a:pt x="11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C3A6BA7D-1DF8-DFEA-1EE6-AB5A2DCC229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039895" y="2662902"/>
            <a:ext cx="2844000" cy="1161300"/>
          </a:xfrm>
        </p:spPr>
        <p:txBody>
          <a:bodyPr/>
          <a:lstStyle/>
          <a:p>
            <a:r>
              <a:rPr lang="en-US" dirty="0"/>
              <a:t>Refining Null values</a:t>
            </a:r>
          </a:p>
          <a:p>
            <a:r>
              <a:rPr lang="en-US" dirty="0"/>
              <a:t>Drop any row with 0 count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4728029-3B65-203A-476D-C562D13A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0" y="445810"/>
            <a:ext cx="7366559" cy="3663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56AC847-DFB6-491C-47D7-74FE3B2FF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43" y="4109244"/>
            <a:ext cx="6405513" cy="422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4F93D17-1297-4962-E8E8-C643619B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85" y="37707"/>
            <a:ext cx="7719429" cy="41819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BBE43F-9D36-6976-A0EC-196BA09D6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351" y="4357755"/>
            <a:ext cx="6882129" cy="434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6702FD9-AAE0-9749-E23A-A9ADD2033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31" y="0"/>
            <a:ext cx="6738538" cy="411852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45640E-514F-7BA7-A605-A5CD7DE8E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731" y="4242814"/>
            <a:ext cx="6876473" cy="3247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B03D-B48C-7F21-29F3-1A23CE76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E788806-EFE8-25B7-FB35-E831B24D0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385011"/>
            <a:ext cx="7236691" cy="40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097A3-ACF3-0A07-72A8-EC030D459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4EAE-FB5B-06E7-08E1-86DAE977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35195"/>
            <a:ext cx="5507466" cy="765350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A6DACF6-1341-37AC-6C4A-0329F825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97" y="664091"/>
            <a:ext cx="4344300" cy="236454"/>
          </a:xfrm>
        </p:spPr>
        <p:txBody>
          <a:bodyPr/>
          <a:lstStyle/>
          <a:p>
            <a:r>
              <a:rPr lang="en-US" dirty="0"/>
              <a:t>Top 10 coefficients: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EEE59-10F9-E1DC-148D-E7959847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97" y="1093503"/>
            <a:ext cx="7449127" cy="36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C112-F8FF-3F55-9A78-379629D8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209963"/>
            <a:ext cx="5950811" cy="1482437"/>
          </a:xfrm>
        </p:spPr>
        <p:txBody>
          <a:bodyPr/>
          <a:lstStyle/>
          <a:p>
            <a:br>
              <a:rPr lang="en-US" sz="1400" dirty="0"/>
            </a:br>
            <a:r>
              <a:rPr lang="en-US" sz="1400" dirty="0"/>
              <a:t>the F1-score is 0.88</a:t>
            </a:r>
            <a:br>
              <a:rPr lang="en-US" sz="1400" dirty="0"/>
            </a:br>
            <a:r>
              <a:rPr lang="en-US" sz="1400" dirty="0"/>
              <a:t>Confusion Matrix: </a:t>
            </a:r>
            <a:br>
              <a:rPr lang="en-US" sz="1400" dirty="0"/>
            </a:br>
            <a:r>
              <a:rPr lang="en-US" sz="1400" dirty="0"/>
              <a:t>True Negatives (470,841): No cancer correctly predicted.</a:t>
            </a:r>
            <a:br>
              <a:rPr lang="en-US" sz="1400" dirty="0"/>
            </a:br>
            <a:r>
              <a:rPr lang="en-US" sz="1400" dirty="0"/>
              <a:t>True Positives (1,797): Cancer correctly predicted.</a:t>
            </a:r>
            <a:br>
              <a:rPr lang="en-US" sz="1400" dirty="0"/>
            </a:br>
            <a:r>
              <a:rPr lang="en-US" sz="1400" dirty="0"/>
              <a:t>False Negatives (450): Cancer cases missed.</a:t>
            </a:r>
            <a:br>
              <a:rPr lang="en-US" sz="1400" dirty="0"/>
            </a:br>
            <a:r>
              <a:rPr lang="en-US" sz="1400" dirty="0"/>
              <a:t>False Positives (47): Cases predicted as cancer incorrectly.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70F22F-C800-1995-AD9B-B0343E331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663169"/>
            <a:ext cx="4344300" cy="375000"/>
          </a:xfrm>
        </p:spPr>
        <p:txBody>
          <a:bodyPr/>
          <a:lstStyle/>
          <a:p>
            <a:r>
              <a:rPr lang="en-US" dirty="0"/>
              <a:t>Classification Report:</a:t>
            </a:r>
          </a:p>
        </p:txBody>
      </p:sp>
    </p:spTree>
    <p:extLst>
      <p:ext uri="{BB962C8B-B14F-4D97-AF65-F5344CB8AC3E}">
        <p14:creationId xmlns:p14="http://schemas.microsoft.com/office/powerpoint/2010/main" val="193362300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189</Words>
  <Application>Microsoft Office PowerPoint</Application>
  <PresentationFormat>On-screen Show (16:9)</PresentationFormat>
  <Paragraphs>23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Outfit</vt:lpstr>
      <vt:lpstr>DM Sans</vt:lpstr>
      <vt:lpstr>Data Collection and Analysis - Master of Science in Community Health and Prevention Research by Slidesgo</vt:lpstr>
      <vt:lpstr>Table of contents</vt:lpstr>
      <vt:lpstr>Introduction</vt:lpstr>
      <vt:lpstr>Data Cleaning</vt:lpstr>
      <vt:lpstr>PowerPoint Presentation</vt:lpstr>
      <vt:lpstr>PowerPoint Presentation</vt:lpstr>
      <vt:lpstr>PowerPoint Presentation</vt:lpstr>
      <vt:lpstr>PowerPoint Presentation</vt:lpstr>
      <vt:lpstr>Model training</vt:lpstr>
      <vt:lpstr> the F1-score is 0.88 Confusion Matrix:  True Negatives (470,841): No cancer correctly predicted. True Positives (1,797): Cancer correctly predicted. False Negatives (450): Cancer cases missed. False Positives (47): Cases predicted as cancer incorrectly.</vt:lpstr>
      <vt:lpstr>Model training</vt:lpstr>
      <vt:lpstr>User input: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Wael Salah Ramzy Salah Eldin Bakir</cp:lastModifiedBy>
  <cp:revision>5</cp:revision>
  <dcterms:modified xsi:type="dcterms:W3CDTF">2024-12-23T11:05:34Z</dcterms:modified>
</cp:coreProperties>
</file>