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5" r:id="rId4"/>
    <p:sldId id="292" r:id="rId5"/>
    <p:sldId id="281" r:id="rId6"/>
    <p:sldId id="283" r:id="rId7"/>
    <p:sldId id="284" r:id="rId8"/>
    <p:sldId id="285" r:id="rId9"/>
    <p:sldId id="271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9978-385E-4C06-A9B9-895CEA3228A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269E-B276-49CD-86C0-7E18DAA9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269E-B276-49CD-86C0-7E18DAA92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21" Type="http://schemas.microsoft.com/office/2007/relationships/hdphoto" Target="../media/hdphoto10.wdp"/><Relationship Id="rId34" Type="http://schemas.openxmlformats.org/officeDocument/2006/relationships/image" Target="../media/image20.png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33" Type="http://schemas.openxmlformats.org/officeDocument/2006/relationships/image" Target="../media/image19.png"/><Relationship Id="rId38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image" Target="../media/image2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6.png"/><Relationship Id="rId36" Type="http://schemas.microsoft.com/office/2007/relationships/hdphoto" Target="../media/hdphoto16.wdp"/><Relationship Id="rId10" Type="http://schemas.openxmlformats.org/officeDocument/2006/relationships/image" Target="../media/image7.png"/><Relationship Id="rId19" Type="http://schemas.microsoft.com/office/2007/relationships/hdphoto" Target="../media/hdphoto9.wdp"/><Relationship Id="rId31" Type="http://schemas.microsoft.com/office/2007/relationships/hdphoto" Target="../media/hdphoto15.wdp"/><Relationship Id="rId4" Type="http://schemas.openxmlformats.org/officeDocument/2006/relationships/image" Target="../media/image4.png"/><Relationship Id="rId9" Type="http://schemas.microsoft.com/office/2007/relationships/hdphoto" Target="../media/hdphoto4.wdp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microsoft.com/office/2007/relationships/hdphoto" Target="../media/hdphoto13.wdp"/><Relationship Id="rId30" Type="http://schemas.openxmlformats.org/officeDocument/2006/relationships/image" Target="../media/image17.png"/><Relationship Id="rId35" Type="http://schemas.openxmlformats.org/officeDocument/2006/relationships/image" Target="../media/image21.png"/><Relationship Id="rId8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0.wdp"/><Relationship Id="rId10" Type="http://schemas.openxmlformats.org/officeDocument/2006/relationships/image" Target="../media/image34.JPG"/><Relationship Id="rId4" Type="http://schemas.openxmlformats.org/officeDocument/2006/relationships/image" Target="../media/image12.png"/><Relationship Id="rId9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9.png"/><Relationship Id="rId7" Type="http://schemas.openxmlformats.org/officeDocument/2006/relationships/image" Target="../media/image38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1.png"/><Relationship Id="rId4" Type="http://schemas.microsoft.com/office/2007/relationships/hdphoto" Target="../media/hdphoto7.wdp"/><Relationship Id="rId9" Type="http://schemas.openxmlformats.org/officeDocument/2006/relationships/image" Target="../media/image4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Smart lock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153401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Android </a:t>
            </a:r>
            <a:r>
              <a:rPr lang="en-US" sz="2800" i="1" dirty="0"/>
              <a:t>device for controlling and monitoring purpose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8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control the android 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96" y="2778815"/>
            <a:ext cx="3164785" cy="31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on Bluetooth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ask the user </a:t>
            </a:r>
            <a:r>
              <a:rPr lang="en-US" dirty="0" smtClean="0"/>
              <a:t>To </a:t>
            </a:r>
            <a:r>
              <a:rPr lang="en-US" dirty="0"/>
              <a:t>turn on </a:t>
            </a:r>
            <a:r>
              <a:rPr lang="en-US" dirty="0" smtClean="0"/>
              <a:t>Bluetooth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Make </a:t>
            </a:r>
            <a:r>
              <a:rPr lang="en-US" dirty="0"/>
              <a:t>the device </a:t>
            </a:r>
            <a:r>
              <a:rPr lang="en-US" dirty="0" smtClean="0"/>
              <a:t>discoverable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MRA\Desktop\bt_enable_discover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709" y="2375210"/>
            <a:ext cx="3087881" cy="2964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android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ask the user </a:t>
            </a:r>
            <a:r>
              <a:rPr lang="en-US" dirty="0" smtClean="0"/>
              <a:t>To </a:t>
            </a:r>
            <a:r>
              <a:rPr lang="en-US" dirty="0"/>
              <a:t>pair with android device </a:t>
            </a:r>
          </a:p>
          <a:p>
            <a:endParaRPr lang="en-US" dirty="0"/>
          </a:p>
        </p:txBody>
      </p:sp>
      <p:pic>
        <p:nvPicPr>
          <p:cNvPr id="4" name="Picture 2" descr="C:\Users\MRA\Desktop\bt_pairing_requ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1039" y="2943922"/>
            <a:ext cx="3734512" cy="2595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1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Via </a:t>
            </a:r>
            <a:r>
              <a:rPr lang="en-US" dirty="0"/>
              <a:t>Bluetooth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Via SMS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MRA\Desktop\android-sms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8653" y="1907723"/>
            <a:ext cx="3245005" cy="1805446"/>
          </a:xfrm>
          <a:prstGeom prst="rect">
            <a:avLst/>
          </a:prstGeom>
          <a:noFill/>
        </p:spPr>
      </p:pic>
      <p:pic>
        <p:nvPicPr>
          <p:cNvPr id="5" name="Picture 2" descr="C:\Users\MRA\Desktop\android-sms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6853" y="4101932"/>
            <a:ext cx="3236805" cy="1800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7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call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call the android device </a:t>
            </a:r>
          </a:p>
        </p:txBody>
      </p:sp>
      <p:pic>
        <p:nvPicPr>
          <p:cNvPr id="4" name="Picture 2" descr="C:\Users\MRA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3771" y="2431052"/>
            <a:ext cx="3336073" cy="3204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2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8320" y="1131859"/>
            <a:ext cx="1352743" cy="1619888"/>
          </a:xfrm>
          <a:prstGeom prst="round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894" l="1596" r="97340">
                        <a14:foregroundMark x1="67553" y1="27128" x2="67553" y2="27128"/>
                        <a14:foregroundMark x1="67553" y1="29255" x2="67553" y2="29255"/>
                        <a14:foregroundMark x1="46277" y1="28191" x2="46277" y2="28191"/>
                        <a14:foregroundMark x1="26064" y1="29255" x2="26064" y2="29255"/>
                        <a14:foregroundMark x1="92021" y1="29255" x2="92021" y2="29255"/>
                        <a14:foregroundMark x1="65426" y1="36702" x2="65426" y2="36702"/>
                        <a14:foregroundMark x1="65426" y1="46277" x2="65426" y2="46277"/>
                        <a14:foregroundMark x1="78191" y1="48404" x2="78191" y2="48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87" y="1701193"/>
            <a:ext cx="781050" cy="78105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8888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34" y="4750454"/>
            <a:ext cx="965200" cy="72390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2000" r="94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605" y="1755716"/>
            <a:ext cx="1190625" cy="1190625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2" b="89861" l="5510" r="94077">
                        <a14:foregroundMark x1="29614" y1="47316" x2="29614" y2="47316"/>
                        <a14:foregroundMark x1="35537" y1="47515" x2="35537" y2="47515"/>
                        <a14:foregroundMark x1="39807" y1="51093" x2="39807" y2="51093"/>
                        <a14:foregroundMark x1="48209" y1="49105" x2="48209" y2="49105"/>
                        <a14:foregroundMark x1="57163" y1="50099" x2="57163" y2="50099"/>
                        <a14:foregroundMark x1="62534" y1="48310" x2="62534" y2="48310"/>
                        <a14:foregroundMark x1="70523" y1="51093" x2="70523" y2="51093"/>
                        <a14:foregroundMark x1="79063" y1="51292" x2="79063" y2="51292"/>
                        <a14:foregroundMark x1="85124" y1="50497" x2="85124" y2="50497"/>
                        <a14:foregroundMark x1="90358" y1="38569" x2="90358" y2="38569"/>
                        <a14:backgroundMark x1="50551" y1="46720" x2="50551" y2="46720"/>
                        <a14:backgroundMark x1="92837" y1="38171" x2="92837" y2="38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34" y="3768302"/>
            <a:ext cx="1233490" cy="854608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42" b="89861" l="5510" r="94077">
                        <a14:foregroundMark x1="29614" y1="47316" x2="29614" y2="47316"/>
                        <a14:foregroundMark x1="35537" y1="47515" x2="35537" y2="47515"/>
                        <a14:foregroundMark x1="39807" y1="51093" x2="39807" y2="51093"/>
                        <a14:foregroundMark x1="48209" y1="49105" x2="48209" y2="49105"/>
                        <a14:foregroundMark x1="57163" y1="50099" x2="57163" y2="50099"/>
                        <a14:foregroundMark x1="62534" y1="48310" x2="62534" y2="48310"/>
                        <a14:foregroundMark x1="70523" y1="51093" x2="70523" y2="51093"/>
                        <a14:foregroundMark x1="79063" y1="51292" x2="79063" y2="51292"/>
                        <a14:foregroundMark x1="85124" y1="50497" x2="85124" y2="50497"/>
                        <a14:foregroundMark x1="90358" y1="38569" x2="90358" y2="38569"/>
                        <a14:backgroundMark x1="50551" y1="46720" x2="50551" y2="46720"/>
                        <a14:backgroundMark x1="92837" y1="38171" x2="92837" y2="38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6" y="2027601"/>
            <a:ext cx="1233490" cy="854608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444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77" y="4750454"/>
            <a:ext cx="723900" cy="72390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729" b="89583" l="9924" r="89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63" y="3107524"/>
            <a:ext cx="1404942" cy="1029576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400" b="90000" l="2400" r="99000">
                        <a14:foregroundMark x1="8800" y1="39200" x2="8800" y2="39200"/>
                        <a14:foregroundMark x1="8600" y1="37400" x2="8600" y2="37400"/>
                        <a14:foregroundMark x1="11800" y1="31200" x2="11800" y2="31200"/>
                        <a14:foregroundMark x1="12000" y1="28400" x2="12000" y2="28400"/>
                        <a14:foregroundMark x1="12000" y1="26800" x2="11800" y2="26000"/>
                        <a14:foregroundMark x1="11200" y1="25200" x2="11200" y2="25200"/>
                        <a14:foregroundMark x1="11200" y1="32000" x2="11200" y2="32000"/>
                        <a14:foregroundMark x1="10800" y1="29200" x2="10800" y2="29200"/>
                        <a14:foregroundMark x1="10800" y1="28000" x2="10800" y2="28000"/>
                        <a14:foregroundMark x1="10600" y1="34600" x2="10600" y2="34600"/>
                        <a14:foregroundMark x1="9000" y1="35400" x2="9000" y2="35400"/>
                        <a14:foregroundMark x1="7600" y1="37000" x2="7600" y2="37000"/>
                        <a14:foregroundMark x1="5600" y1="36400" x2="5600" y2="36400"/>
                        <a14:foregroundMark x1="6200" y1="40400" x2="6200" y2="40400"/>
                        <a14:foregroundMark x1="4800" y1="39800" x2="4800" y2="39800"/>
                        <a14:foregroundMark x1="5200" y1="41000" x2="5600" y2="42000"/>
                        <a14:foregroundMark x1="6600" y1="42800" x2="7400" y2="43400"/>
                        <a14:foregroundMark x1="8600" y1="34000" x2="8600" y2="34000"/>
                        <a14:foregroundMark x1="4400" y1="38600" x2="4400" y2="38600"/>
                        <a14:foregroundMark x1="23400" y1="48600" x2="23400" y2="48600"/>
                        <a14:foregroundMark x1="22800" y1="43200" x2="22800" y2="43200"/>
                        <a14:foregroundMark x1="22600" y1="41600" x2="22600" y2="41600"/>
                        <a14:foregroundMark x1="22600" y1="41600" x2="22600" y2="40800"/>
                        <a14:foregroundMark x1="22600" y1="40800" x2="22600" y2="40800"/>
                        <a14:foregroundMark x1="26600" y1="47400" x2="27000" y2="48000"/>
                        <a14:foregroundMark x1="27000" y1="47800" x2="27000" y2="47800"/>
                        <a14:foregroundMark x1="27000" y1="47400" x2="26200" y2="46000"/>
                        <a14:foregroundMark x1="25600" y1="45600" x2="25200" y2="45000"/>
                        <a14:foregroundMark x1="24000" y1="44600" x2="24000" y2="44600"/>
                        <a14:foregroundMark x1="22600" y1="44800" x2="22600" y2="44800"/>
                        <a14:foregroundMark x1="21800" y1="45600" x2="20800" y2="46200"/>
                        <a14:foregroundMark x1="20400" y1="46400" x2="20400" y2="46400"/>
                        <a14:foregroundMark x1="20400" y1="46800" x2="21000" y2="47000"/>
                        <a14:foregroundMark x1="21600" y1="47800" x2="23000" y2="49000"/>
                        <a14:foregroundMark x1="24600" y1="50200" x2="26000" y2="51000"/>
                        <a14:foregroundMark x1="27000" y1="51800" x2="28000" y2="52400"/>
                        <a14:foregroundMark x1="28600" y1="52600" x2="29200" y2="53200"/>
                        <a14:foregroundMark x1="29600" y1="53400" x2="29600" y2="53400"/>
                        <a14:foregroundMark x1="50800" y1="77200" x2="50800" y2="77200"/>
                        <a14:foregroundMark x1="50800" y1="77200" x2="51600" y2="77800"/>
                        <a14:foregroundMark x1="52000" y1="77800" x2="52000" y2="77800"/>
                        <a14:foregroundMark x1="52600" y1="77800" x2="52600" y2="77800"/>
                        <a14:foregroundMark x1="53400" y1="76200" x2="54200" y2="75200"/>
                        <a14:foregroundMark x1="55600" y1="73600" x2="55600" y2="73600"/>
                        <a14:foregroundMark x1="67600" y1="64600" x2="67600" y2="64600"/>
                        <a14:foregroundMark x1="67600" y1="64400" x2="67600" y2="64400"/>
                        <a14:foregroundMark x1="67600" y1="63400" x2="68200" y2="63000"/>
                        <a14:foregroundMark x1="71200" y1="68000" x2="71200" y2="68000"/>
                        <a14:foregroundMark x1="71200" y1="68000" x2="71200" y2="68000"/>
                        <a14:foregroundMark x1="52600" y1="62000" x2="52600" y2="62000"/>
                        <a14:foregroundMark x1="60200" y1="72000" x2="60200" y2="72000"/>
                        <a14:foregroundMark x1="27200" y1="26200" x2="27200" y2="26200"/>
                        <a14:foregroundMark x1="25200" y1="25400" x2="25200" y2="25400"/>
                        <a14:foregroundMark x1="26400" y1="24600" x2="26400" y2="24600"/>
                        <a14:foregroundMark x1="46200" y1="80400" x2="46200" y2="80400"/>
                        <a14:foregroundMark x1="48000" y1="82800" x2="48600" y2="83200"/>
                        <a14:foregroundMark x1="47600" y1="82000" x2="47600" y2="82000"/>
                        <a14:foregroundMark x1="46400" y1="82000" x2="46400" y2="82000"/>
                        <a14:foregroundMark x1="47400" y1="84000" x2="47400" y2="84000"/>
                        <a14:foregroundMark x1="50600" y1="85000" x2="50600" y2="85000"/>
                        <a14:foregroundMark x1="50200" y1="86400" x2="50200" y2="86400"/>
                        <a14:foregroundMark x1="47200" y1="85800" x2="47200" y2="85800"/>
                        <a14:foregroundMark x1="47400" y1="86200" x2="48000" y2="87000"/>
                        <a14:foregroundMark x1="48600" y1="87200" x2="48600" y2="87200"/>
                        <a14:foregroundMark x1="49800" y1="88400" x2="49800" y2="88400"/>
                        <a14:foregroundMark x1="52000" y1="87800" x2="52000" y2="87800"/>
                        <a14:foregroundMark x1="53000" y1="88200" x2="53000" y2="88200"/>
                        <a14:foregroundMark x1="54400" y1="89000" x2="54400" y2="89000"/>
                        <a14:foregroundMark x1="45400" y1="84800" x2="45400" y2="84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33" y="1740406"/>
            <a:ext cx="1112443" cy="1112443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00" b="97000" l="24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593" y="3150007"/>
            <a:ext cx="1270000" cy="101600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3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64" y="4587967"/>
            <a:ext cx="1038225" cy="1038225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89604" l="9901" r="896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24" y="1659430"/>
            <a:ext cx="839007" cy="839007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89404" l="9934" r="894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66" y="1250560"/>
            <a:ext cx="628492" cy="628492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15" y="1888944"/>
            <a:ext cx="221849" cy="338137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667" b="100000" l="0" r="100000">
                        <a14:foregroundMark x1="39333" y1="28667" x2="39333" y2="28667"/>
                        <a14:foregroundMark x1="46000" y1="75000" x2="46000" y2="75000"/>
                        <a14:foregroundMark x1="30000" y1="76000" x2="30000" y2="76000"/>
                        <a14:foregroundMark x1="63667" y1="76000" x2="63667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32" y="1863088"/>
            <a:ext cx="473583" cy="473583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667" b="100000" l="0" r="100000">
                        <a14:foregroundMark x1="39333" y1="28667" x2="39333" y2="28667"/>
                        <a14:foregroundMark x1="46000" y1="75000" x2="46000" y2="75000"/>
                        <a14:foregroundMark x1="30000" y1="76000" x2="30000" y2="76000"/>
                        <a14:foregroundMark x1="63667" y1="76000" x2="63667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64" y="3477484"/>
            <a:ext cx="473583" cy="473583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62" y="1830105"/>
            <a:ext cx="482397" cy="482397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269" y="3468938"/>
            <a:ext cx="482397" cy="482397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sp>
        <p:nvSpPr>
          <p:cNvPr id="26" name="Rounded Rectangle 25"/>
          <p:cNvSpPr/>
          <p:nvPr/>
        </p:nvSpPr>
        <p:spPr>
          <a:xfrm>
            <a:off x="770184" y="3310687"/>
            <a:ext cx="1318715" cy="885300"/>
          </a:xfrm>
          <a:prstGeom prst="round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869150" y="1504075"/>
            <a:ext cx="1568732" cy="4828360"/>
          </a:xfrm>
          <a:prstGeom prst="round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629690" y="1367327"/>
            <a:ext cx="2821021" cy="4258865"/>
          </a:xfrm>
          <a:prstGeom prst="round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339172" y="1322482"/>
            <a:ext cx="2365916" cy="148296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894" l="1596" r="97340">
                        <a14:foregroundMark x1="67553" y1="27128" x2="67553" y2="27128"/>
                        <a14:foregroundMark x1="67553" y1="29255" x2="67553" y2="29255"/>
                        <a14:foregroundMark x1="46277" y1="28191" x2="46277" y2="28191"/>
                        <a14:foregroundMark x1="26064" y1="29255" x2="26064" y2="29255"/>
                        <a14:foregroundMark x1="92021" y1="29255" x2="92021" y2="29255"/>
                        <a14:foregroundMark x1="65426" y1="36702" x2="65426" y2="36702"/>
                        <a14:foregroundMark x1="65426" y1="46277" x2="65426" y2="46277"/>
                        <a14:foregroundMark x1="78191" y1="48404" x2="78191" y2="48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6" y="3427860"/>
            <a:ext cx="781050" cy="78105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47" b="89894" l="1596" r="97340">
                        <a14:foregroundMark x1="67553" y1="27128" x2="67553" y2="27128"/>
                        <a14:foregroundMark x1="67553" y1="29255" x2="67553" y2="29255"/>
                        <a14:foregroundMark x1="46277" y1="28191" x2="46277" y2="28191"/>
                        <a14:foregroundMark x1="26064" y1="29255" x2="26064" y2="29255"/>
                        <a14:foregroundMark x1="92021" y1="29255" x2="92021" y2="29255"/>
                        <a14:foregroundMark x1="65426" y1="36702" x2="65426" y2="36702"/>
                        <a14:foregroundMark x1="65426" y1="46277" x2="65426" y2="46277"/>
                        <a14:foregroundMark x1="78191" y1="48404" x2="78191" y2="48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44" y="2486017"/>
            <a:ext cx="781050" cy="78105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sp>
        <p:nvSpPr>
          <p:cNvPr id="32" name="Right Arrow 31"/>
          <p:cNvSpPr/>
          <p:nvPr/>
        </p:nvSpPr>
        <p:spPr>
          <a:xfrm>
            <a:off x="2314474" y="2968249"/>
            <a:ext cx="2384433" cy="148296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6609057" y="2825357"/>
            <a:ext cx="1899898" cy="1475057"/>
          </a:xfrm>
          <a:prstGeom prst="leftRightArrow">
            <a:avLst>
              <a:gd name="adj1" fmla="val 53874"/>
              <a:gd name="adj2" fmla="val 26753"/>
            </a:avLst>
          </a:prstGeom>
          <a:noFill/>
          <a:ln>
            <a:solidFill>
              <a:schemeClr val="tx1"/>
            </a:solidFill>
          </a:ln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47" y="3242600"/>
            <a:ext cx="1081107" cy="509145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48" y="3210612"/>
            <a:ext cx="938597" cy="704545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sp>
        <p:nvSpPr>
          <p:cNvPr id="36" name="Rectangle 35"/>
          <p:cNvSpPr/>
          <p:nvPr/>
        </p:nvSpPr>
        <p:spPr>
          <a:xfrm>
            <a:off x="685094" y="659193"/>
            <a:ext cx="1556513" cy="400110"/>
          </a:xfrm>
          <a:prstGeom prst="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Smartphone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89850" y="1103964"/>
            <a:ext cx="1975102" cy="400110"/>
          </a:xfrm>
          <a:prstGeom prst="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Android Device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991" y="2847674"/>
            <a:ext cx="1975102" cy="400110"/>
          </a:xfrm>
          <a:prstGeom prst="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Any phone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42276" y="921165"/>
            <a:ext cx="1975102" cy="400110"/>
          </a:xfrm>
          <a:prstGeom prst="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011380" y="189281"/>
            <a:ext cx="9905998" cy="56370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54" y="4506947"/>
            <a:ext cx="773684" cy="773684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0" b="100000" l="0" r="100000">
                        <a14:foregroundMark x1="25904" y1="7960" x2="25904" y2="7960"/>
                        <a14:foregroundMark x1="35542" y1="13433" x2="35542" y2="13433"/>
                        <a14:foregroundMark x1="17470" y1="29353" x2="17470" y2="29353"/>
                        <a14:foregroundMark x1="42169" y1="20398" x2="41566" y2="20398"/>
                        <a14:foregroundMark x1="43373" y1="30846" x2="43373" y2="30846"/>
                        <a14:foregroundMark x1="51807" y1="33333" x2="51807" y2="33333"/>
                        <a14:foregroundMark x1="59639" y1="32836" x2="59639" y2="32836"/>
                        <a14:foregroundMark x1="74096" y1="32836" x2="74096" y2="32836"/>
                        <a14:foregroundMark x1="75301" y1="47264" x2="75301" y2="47264"/>
                        <a14:foregroundMark x1="84337" y1="52239" x2="84337" y2="52239"/>
                        <a14:foregroundMark x1="93373" y1="56219" x2="93373" y2="56219"/>
                        <a14:foregroundMark x1="59639" y1="58209" x2="59639" y2="58209"/>
                        <a14:foregroundMark x1="37349" y1="64179" x2="37349" y2="64179"/>
                        <a14:foregroundMark x1="38554" y1="82587" x2="38554" y2="82587"/>
                        <a14:foregroundMark x1="24699" y1="79104" x2="24699" y2="79104"/>
                        <a14:foregroundMark x1="26506" y1="64179" x2="26506" y2="64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13" y="5448035"/>
            <a:ext cx="596303" cy="722030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sp>
        <p:nvSpPr>
          <p:cNvPr id="44" name="Rounded Rectangle 43"/>
          <p:cNvSpPr/>
          <p:nvPr/>
        </p:nvSpPr>
        <p:spPr>
          <a:xfrm>
            <a:off x="758350" y="4936166"/>
            <a:ext cx="1352743" cy="1037344"/>
          </a:xfrm>
          <a:prstGeom prst="round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89404" l="9934" r="894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3" y="5203033"/>
            <a:ext cx="628492" cy="628492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sp>
        <p:nvSpPr>
          <p:cNvPr id="46" name="Right Arrow 45"/>
          <p:cNvSpPr/>
          <p:nvPr/>
        </p:nvSpPr>
        <p:spPr>
          <a:xfrm>
            <a:off x="2329202" y="4756474"/>
            <a:ext cx="2365916" cy="1482967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glow rad="114300">
              <a:schemeClr val="tx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1823" y="4493636"/>
            <a:ext cx="1930640" cy="400110"/>
          </a:xfrm>
          <a:prstGeom prst="rect">
            <a:avLst/>
          </a:prstGeom>
          <a:noFill/>
          <a:effectLst>
            <a:glow rad="114300">
              <a:schemeClr val="tx1">
                <a:alpha val="5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Remote device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2975" r="13661" b="6620"/>
          <a:stretch/>
        </p:blipFill>
        <p:spPr>
          <a:xfrm>
            <a:off x="1410105" y="5178474"/>
            <a:ext cx="584796" cy="494828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88" y="5322953"/>
            <a:ext cx="654864" cy="379821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8" y="5266442"/>
            <a:ext cx="492844" cy="492844"/>
          </a:xfrm>
          <a:prstGeom prst="rect">
            <a:avLst/>
          </a:prstGeom>
          <a:effectLst>
            <a:glow rad="114300">
              <a:schemeClr val="tx1">
                <a:alpha val="5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32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/>
      <p:bldP spid="44" grpId="0" animBg="1"/>
      <p:bldP spid="46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00744" cy="3541714"/>
          </a:xfrm>
        </p:spPr>
        <p:txBody>
          <a:bodyPr/>
          <a:lstStyle/>
          <a:p>
            <a:r>
              <a:rPr lang="en-US" dirty="0" smtClean="0"/>
              <a:t>Start.</a:t>
            </a:r>
          </a:p>
          <a:p>
            <a:r>
              <a:rPr lang="en-US" dirty="0" smtClean="0"/>
              <a:t>Incoming Bluetooth connection.</a:t>
            </a:r>
          </a:p>
          <a:p>
            <a:r>
              <a:rPr lang="en-US" dirty="0" smtClean="0"/>
              <a:t>Incoming SMS.</a:t>
            </a:r>
          </a:p>
          <a:p>
            <a:r>
              <a:rPr lang="en-US" dirty="0" smtClean="0"/>
              <a:t>Incoming Call.</a:t>
            </a:r>
          </a:p>
          <a:p>
            <a:r>
              <a:rPr lang="en-US" dirty="0" smtClean="0"/>
              <a:t>Incoming Connection over Internet.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50" y="1173782"/>
            <a:ext cx="6468378" cy="4715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6" y="2652352"/>
            <a:ext cx="5740711" cy="1896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80" y="2382108"/>
            <a:ext cx="5229952" cy="2298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85" y="2382108"/>
            <a:ext cx="5501847" cy="21816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38" y="1794100"/>
            <a:ext cx="6381890" cy="35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637818"/>
            <a:ext cx="9905998" cy="1478570"/>
          </a:xfrm>
        </p:spPr>
        <p:txBody>
          <a:bodyPr/>
          <a:lstStyle/>
          <a:p>
            <a:r>
              <a:rPr lang="en-US" dirty="0" smtClean="0"/>
              <a:t>Hardware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MRA\Desktop\Captur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2778" y="2097089"/>
            <a:ext cx="4638040" cy="29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MRA\Desktop\max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2778" y="2097089"/>
            <a:ext cx="4638040" cy="296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3601504" cy="44760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RS232:a Serial port with 9 pins.</a:t>
            </a:r>
          </a:p>
          <a:p>
            <a:r>
              <a:rPr lang="en-US" dirty="0" smtClean="0"/>
              <a:t>MAX232:</a:t>
            </a:r>
            <a:r>
              <a:rPr lang="en-US" dirty="0"/>
              <a:t>adapt the RS-232 signal voltage levels to TTL </a:t>
            </a:r>
            <a:r>
              <a:rPr lang="en-US" dirty="0" smtClean="0"/>
              <a:t>logic,</a:t>
            </a:r>
            <a:r>
              <a:rPr lang="en-US" dirty="0"/>
              <a:t> it just needs one voltage (+5V) and generates the necessary RS-232 voltage levels (approx. -10V and +10V) </a:t>
            </a:r>
            <a:r>
              <a:rPr lang="en-US" dirty="0" smtClean="0"/>
              <a:t>internally.</a:t>
            </a:r>
          </a:p>
          <a:p>
            <a:r>
              <a:rPr lang="en-US" dirty="0" smtClean="0"/>
              <a:t>Converter: A USB-to-RS232 cable.</a:t>
            </a:r>
            <a:endParaRPr lang="en-US" dirty="0"/>
          </a:p>
        </p:txBody>
      </p:sp>
      <p:pic>
        <p:nvPicPr>
          <p:cNvPr id="7" name="Content Placeholder 3" descr="C:\Users\MRA\Desktop\serial.JPG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8820" y="1807688"/>
            <a:ext cx="6213978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6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00744" cy="3541714"/>
          </a:xfrm>
        </p:spPr>
        <p:txBody>
          <a:bodyPr/>
          <a:lstStyle/>
          <a:p>
            <a:r>
              <a:rPr lang="en-US" dirty="0" smtClean="0"/>
              <a:t>LDR is sensitive to light.</a:t>
            </a:r>
          </a:p>
          <a:p>
            <a:r>
              <a:rPr lang="en-US" dirty="0" smtClean="0"/>
              <a:t>Temperature Sensor (LM335): analog sensitive to heat .</a:t>
            </a:r>
          </a:p>
          <a:p>
            <a:r>
              <a:rPr lang="en-US" dirty="0" smtClean="0"/>
              <a:t>Gas Sensor (MQ-5</a:t>
            </a:r>
            <a:r>
              <a:rPr lang="en-US" dirty="0"/>
              <a:t>): sensitive to </a:t>
            </a:r>
            <a:r>
              <a:rPr lang="en-US" dirty="0" smtClean="0"/>
              <a:t>gas</a:t>
            </a:r>
            <a:r>
              <a:rPr lang="en-US" dirty="0"/>
              <a:t>, especially methane and propane.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2" b="8888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92" y="1669758"/>
            <a:ext cx="4072719" cy="3054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3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80" y="1060025"/>
            <a:ext cx="3942331" cy="3942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44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85" y="1225861"/>
            <a:ext cx="3942331" cy="3942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75" y="1273827"/>
            <a:ext cx="4781550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85" y="1195538"/>
            <a:ext cx="2419350" cy="384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18" y="1905671"/>
            <a:ext cx="6150490" cy="258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31" y="1357802"/>
            <a:ext cx="6440022" cy="4296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6"/>
                <a:ext cx="3684058" cy="304036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ATMEGA16A 40 pin:</a:t>
                </a:r>
              </a:p>
              <a:p>
                <a:pPr lvl="1"/>
                <a:r>
                  <a:rPr lang="en-US" dirty="0" smtClean="0"/>
                  <a:t>32 I/O pins:</a:t>
                </a:r>
              </a:p>
              <a:p>
                <a:pPr lvl="2"/>
                <a:r>
                  <a:rPr lang="en-US" dirty="0" smtClean="0"/>
                  <a:t>2 pins for Serial communication (TX,RX)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𝑈𝐵𝑅𝑅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𝐵𝑎𝑢𝑑𝑅𝑎𝑡𝑒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8 ADC pins:</a:t>
                </a:r>
              </a:p>
              <a:p>
                <a:pPr lvl="2"/>
                <a:r>
                  <a:rPr lang="en-US" dirty="0" smtClean="0"/>
                  <a:t>10 bit Resolution.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3684058" cy="3040361"/>
              </a:xfrm>
              <a:blipFill rotWithShape="0">
                <a:blip r:embed="rId3"/>
                <a:stretch>
                  <a:fillRect l="-2810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54" y="1263202"/>
            <a:ext cx="5250426" cy="4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C:\Users\MRA\Desktop\motor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4090" y="2032368"/>
            <a:ext cx="6622713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3689685" cy="4501691"/>
          </a:xfrm>
        </p:spPr>
        <p:txBody>
          <a:bodyPr>
            <a:normAutofit/>
          </a:bodyPr>
          <a:lstStyle/>
          <a:p>
            <a:r>
              <a:rPr lang="en-US" dirty="0" smtClean="0"/>
              <a:t>Motor: 5V DC motor to simulate a garage door</a:t>
            </a:r>
          </a:p>
          <a:p>
            <a:pPr lvl="1"/>
            <a:r>
              <a:rPr lang="en-US" dirty="0" smtClean="0"/>
              <a:t>Pulse width modulation.</a:t>
            </a:r>
          </a:p>
          <a:p>
            <a:pPr lvl="1"/>
            <a:r>
              <a:rPr lang="en-US" dirty="0" smtClean="0"/>
              <a:t>H-Bridge Circuit.</a:t>
            </a:r>
          </a:p>
          <a:p>
            <a:r>
              <a:rPr lang="en-US" dirty="0" smtClean="0"/>
              <a:t>Relay: </a:t>
            </a:r>
            <a:r>
              <a:rPr lang="en-US" dirty="0"/>
              <a:t>an electrically operated </a:t>
            </a:r>
            <a:r>
              <a:rPr lang="en-US" dirty="0" smtClean="0"/>
              <a:t>switch which operates </a:t>
            </a:r>
            <a:r>
              <a:rPr lang="en-US" dirty="0"/>
              <a:t>a switching mechanism mechanically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9" b="89583" l="9924" r="89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08" y="2097088"/>
            <a:ext cx="3772859" cy="276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7000" l="240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99" y="2097088"/>
            <a:ext cx="3586875" cy="286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50" y="1439168"/>
            <a:ext cx="4536761" cy="4080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t="29863" r="1" b="-444"/>
          <a:stretch/>
        </p:blipFill>
        <p:spPr>
          <a:xfrm>
            <a:off x="4924090" y="1439168"/>
            <a:ext cx="6703404" cy="4078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29" y="2303113"/>
            <a:ext cx="6257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2637818"/>
            <a:ext cx="9905998" cy="1478570"/>
          </a:xfrm>
        </p:spPr>
        <p:txBody>
          <a:bodyPr/>
          <a:lstStyle/>
          <a:p>
            <a:r>
              <a:rPr lang="en-US" dirty="0" smtClean="0"/>
              <a:t>Android user interface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0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2299</TotalTime>
  <Words>238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Tw Cen MT</vt:lpstr>
      <vt:lpstr>Circuit</vt:lpstr>
      <vt:lpstr>Smart lock</vt:lpstr>
      <vt:lpstr>system architecture</vt:lpstr>
      <vt:lpstr>Use cases</vt:lpstr>
      <vt:lpstr>Hardware section</vt:lpstr>
      <vt:lpstr>Serial communication </vt:lpstr>
      <vt:lpstr>Sensors</vt:lpstr>
      <vt:lpstr>Controller</vt:lpstr>
      <vt:lpstr>Terminals</vt:lpstr>
      <vt:lpstr>Android user interface application</vt:lpstr>
      <vt:lpstr>Application responsibilities</vt:lpstr>
      <vt:lpstr>Turn on Bluetooth </vt:lpstr>
      <vt:lpstr>Connect with android device</vt:lpstr>
      <vt:lpstr>Mechanism of the application</vt:lpstr>
      <vt:lpstr>Make a call </vt:lpstr>
    </vt:vector>
  </TitlesOfParts>
  <Company>Ahmed-Under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</dc:title>
  <dc:creator>Waelhamada</dc:creator>
  <cp:lastModifiedBy>Waelhamada</cp:lastModifiedBy>
  <cp:revision>67</cp:revision>
  <dcterms:created xsi:type="dcterms:W3CDTF">2013-08-30T19:17:52Z</dcterms:created>
  <dcterms:modified xsi:type="dcterms:W3CDTF">2013-09-17T01:12:18Z</dcterms:modified>
</cp:coreProperties>
</file>