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72" r:id="rId3"/>
    <p:sldId id="271" r:id="rId4"/>
    <p:sldId id="260" r:id="rId5"/>
    <p:sldId id="261" r:id="rId6"/>
    <p:sldId id="263" r:id="rId7"/>
    <p:sldId id="264" r:id="rId8"/>
    <p:sldId id="269" r:id="rId9"/>
    <p:sldId id="270"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37" autoAdjust="0"/>
    <p:restoredTop sz="94674" autoAdjust="0"/>
  </p:normalViewPr>
  <p:slideViewPr>
    <p:cSldViewPr>
      <p:cViewPr varScale="1">
        <p:scale>
          <a:sx n="78" d="100"/>
          <a:sy n="78" d="100"/>
        </p:scale>
        <p:origin x="105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Foglio1!$B$1</c:f>
              <c:strCache>
                <c:ptCount val="1"/>
                <c:pt idx="0">
                  <c:v>Serie 1</c:v>
                </c:pt>
              </c:strCache>
            </c:strRef>
          </c:tx>
          <c:spPr>
            <a:ln w="57150" cap="rnd">
              <a:solidFill>
                <a:schemeClr val="accent5"/>
              </a:solidFill>
              <a:round/>
            </a:ln>
            <a:effectLst/>
          </c:spPr>
          <c:marker>
            <c:symbol val="circle"/>
            <c:size val="5"/>
            <c:spPr>
              <a:solidFill>
                <a:schemeClr val="accent5"/>
              </a:solidFill>
              <a:ln w="69850">
                <a:solidFill>
                  <a:schemeClr val="accent5"/>
                </a:solidFill>
              </a:ln>
              <a:effectLst/>
            </c:spPr>
          </c:marker>
          <c:cat>
            <c:numRef>
              <c:f>Foglio1!$A$2:$A$11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Foglio1!$B$2:$B$11</c:f>
              <c:numCache>
                <c:formatCode>General</c:formatCode>
                <c:ptCount val="10"/>
                <c:pt idx="0">
                  <c:v>73</c:v>
                </c:pt>
                <c:pt idx="1">
                  <c:v>68</c:v>
                </c:pt>
                <c:pt idx="2">
                  <c:v>63</c:v>
                </c:pt>
                <c:pt idx="3">
                  <c:v>60</c:v>
                </c:pt>
                <c:pt idx="4">
                  <c:v>55</c:v>
                </c:pt>
                <c:pt idx="5">
                  <c:v>45</c:v>
                </c:pt>
                <c:pt idx="6">
                  <c:v>35</c:v>
                </c:pt>
                <c:pt idx="7">
                  <c:v>20</c:v>
                </c:pt>
                <c:pt idx="8">
                  <c:v>10</c:v>
                </c:pt>
                <c:pt idx="9">
                  <c:v>0</c:v>
                </c:pt>
              </c:numCache>
            </c:numRef>
          </c:val>
          <c:smooth val="0"/>
          <c:extLst>
            <c:ext xmlns:c16="http://schemas.microsoft.com/office/drawing/2014/chart" uri="{C3380CC4-5D6E-409C-BE32-E72D297353CC}">
              <c16:uniqueId val="{00000000-5B94-4702-965C-2E8EB30ECBBB}"/>
            </c:ext>
          </c:extLst>
        </c:ser>
        <c:ser>
          <c:idx val="1"/>
          <c:order val="1"/>
          <c:tx>
            <c:strRef>
              <c:f>Foglio1!$C$1</c:f>
              <c:strCache>
                <c:ptCount val="1"/>
                <c:pt idx="0">
                  <c:v>Serie 2</c:v>
                </c:pt>
              </c:strCache>
            </c:strRef>
          </c:tx>
          <c:spPr>
            <a:ln w="57150" cap="rnd">
              <a:solidFill>
                <a:schemeClr val="accent2"/>
              </a:solidFill>
              <a:round/>
            </a:ln>
            <a:effectLst/>
          </c:spPr>
          <c:marker>
            <c:symbol val="circle"/>
            <c:size val="5"/>
            <c:spPr>
              <a:solidFill>
                <a:srgbClr val="00B050"/>
              </a:solidFill>
              <a:ln w="69850">
                <a:solidFill>
                  <a:srgbClr val="00B050"/>
                </a:solidFill>
              </a:ln>
              <a:effectLst/>
            </c:spPr>
          </c:marker>
          <c:cat>
            <c:numRef>
              <c:f>Foglio1!$A$2:$A$11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Foglio1!$C$2:$C$11</c:f>
              <c:numCache>
                <c:formatCode>0.00</c:formatCode>
                <c:ptCount val="10"/>
                <c:pt idx="0">
                  <c:v>83</c:v>
                </c:pt>
                <c:pt idx="1">
                  <c:v>73.78</c:v>
                </c:pt>
                <c:pt idx="2">
                  <c:v>64.56</c:v>
                </c:pt>
                <c:pt idx="3">
                  <c:v>55.34</c:v>
                </c:pt>
                <c:pt idx="4">
                  <c:v>46.12</c:v>
                </c:pt>
                <c:pt idx="5">
                  <c:v>36.9</c:v>
                </c:pt>
                <c:pt idx="6">
                  <c:v>27.68</c:v>
                </c:pt>
                <c:pt idx="7">
                  <c:v>18.46</c:v>
                </c:pt>
                <c:pt idx="8">
                  <c:v>9.2399999999999984</c:v>
                </c:pt>
                <c:pt idx="9">
                  <c:v>0</c:v>
                </c:pt>
              </c:numCache>
            </c:numRef>
          </c:val>
          <c:smooth val="0"/>
          <c:extLst>
            <c:ext xmlns:c16="http://schemas.microsoft.com/office/drawing/2014/chart" uri="{C3380CC4-5D6E-409C-BE32-E72D297353CC}">
              <c16:uniqueId val="{00000001-5B94-4702-965C-2E8EB30ECBBB}"/>
            </c:ext>
          </c:extLst>
        </c:ser>
        <c:dLbls>
          <c:showLegendKey val="0"/>
          <c:showVal val="0"/>
          <c:showCatName val="0"/>
          <c:showSerName val="0"/>
          <c:showPercent val="0"/>
          <c:showBubbleSize val="0"/>
        </c:dLbls>
        <c:marker val="1"/>
        <c:smooth val="0"/>
        <c:axId val="-1881882240"/>
        <c:axId val="-1881880192"/>
      </c:lineChart>
      <c:catAx>
        <c:axId val="-1881882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it-IT"/>
          </a:p>
        </c:txPr>
        <c:crossAx val="-1881880192"/>
        <c:crosses val="autoZero"/>
        <c:auto val="1"/>
        <c:lblAlgn val="ctr"/>
        <c:lblOffset val="100"/>
        <c:noMultiLvlLbl val="0"/>
      </c:catAx>
      <c:valAx>
        <c:axId val="-1881880192"/>
        <c:scaling>
          <c:orientation val="minMax"/>
          <c:max val="9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it-IT"/>
          </a:p>
        </c:txPr>
        <c:crossAx val="-1881882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560760277735697E-2"/>
          <c:y val="3.43507202112142E-2"/>
          <c:w val="0.880244070792505"/>
          <c:h val="0.79541191286790802"/>
        </c:manualLayout>
      </c:layout>
      <c:lineChart>
        <c:grouping val="standard"/>
        <c:varyColors val="0"/>
        <c:ser>
          <c:idx val="0"/>
          <c:order val="0"/>
          <c:tx>
            <c:strRef>
              <c:f>Foglio1!$B$1</c:f>
              <c:strCache>
                <c:ptCount val="1"/>
                <c:pt idx="0">
                  <c:v>Serie 1</c:v>
                </c:pt>
              </c:strCache>
            </c:strRef>
          </c:tx>
          <c:spPr>
            <a:ln w="57150" cap="rnd">
              <a:solidFill>
                <a:schemeClr val="accent5"/>
              </a:solidFill>
              <a:round/>
            </a:ln>
            <a:effectLst/>
          </c:spPr>
          <c:marker>
            <c:symbol val="circle"/>
            <c:size val="5"/>
            <c:spPr>
              <a:solidFill>
                <a:schemeClr val="accent5"/>
              </a:solidFill>
              <a:ln w="69850">
                <a:solidFill>
                  <a:schemeClr val="accent5"/>
                </a:solidFill>
              </a:ln>
              <a:effectLst/>
            </c:spPr>
          </c:marker>
          <c:cat>
            <c:numRef>
              <c:f>Foglio1!$A$2:$A$10</c:f>
              <c:numCache>
                <c:formatCode>General</c:formatCode>
                <c:ptCount val="9"/>
                <c:pt idx="0">
                  <c:v>1</c:v>
                </c:pt>
                <c:pt idx="1">
                  <c:v>2</c:v>
                </c:pt>
                <c:pt idx="2">
                  <c:v>3</c:v>
                </c:pt>
                <c:pt idx="3">
                  <c:v>4</c:v>
                </c:pt>
                <c:pt idx="4">
                  <c:v>5</c:v>
                </c:pt>
                <c:pt idx="5">
                  <c:v>6</c:v>
                </c:pt>
                <c:pt idx="6">
                  <c:v>7</c:v>
                </c:pt>
                <c:pt idx="7">
                  <c:v>8</c:v>
                </c:pt>
                <c:pt idx="8">
                  <c:v>9</c:v>
                </c:pt>
              </c:numCache>
            </c:numRef>
          </c:cat>
          <c:val>
            <c:numRef>
              <c:f>Foglio1!$B$2:$B$10</c:f>
              <c:numCache>
                <c:formatCode>General</c:formatCode>
                <c:ptCount val="9"/>
                <c:pt idx="0">
                  <c:v>71</c:v>
                </c:pt>
                <c:pt idx="1">
                  <c:v>63</c:v>
                </c:pt>
                <c:pt idx="2">
                  <c:v>51</c:v>
                </c:pt>
                <c:pt idx="3">
                  <c:v>42</c:v>
                </c:pt>
                <c:pt idx="4">
                  <c:v>34</c:v>
                </c:pt>
                <c:pt idx="5">
                  <c:v>17</c:v>
                </c:pt>
                <c:pt idx="6">
                  <c:v>12</c:v>
                </c:pt>
                <c:pt idx="7">
                  <c:v>6</c:v>
                </c:pt>
                <c:pt idx="8">
                  <c:v>0</c:v>
                </c:pt>
              </c:numCache>
            </c:numRef>
          </c:val>
          <c:smooth val="0"/>
          <c:extLst>
            <c:ext xmlns:c16="http://schemas.microsoft.com/office/drawing/2014/chart" uri="{C3380CC4-5D6E-409C-BE32-E72D297353CC}">
              <c16:uniqueId val="{00000000-392E-4E0E-B0E1-471401C9A8D0}"/>
            </c:ext>
          </c:extLst>
        </c:ser>
        <c:ser>
          <c:idx val="1"/>
          <c:order val="1"/>
          <c:tx>
            <c:strRef>
              <c:f>Foglio1!$C$1</c:f>
              <c:strCache>
                <c:ptCount val="1"/>
                <c:pt idx="0">
                  <c:v>Serie 2</c:v>
                </c:pt>
              </c:strCache>
            </c:strRef>
          </c:tx>
          <c:spPr>
            <a:ln w="57150" cap="rnd">
              <a:solidFill>
                <a:schemeClr val="accent2"/>
              </a:solidFill>
              <a:round/>
            </a:ln>
            <a:effectLst/>
          </c:spPr>
          <c:marker>
            <c:symbol val="circle"/>
            <c:size val="5"/>
            <c:spPr>
              <a:solidFill>
                <a:srgbClr val="00B050"/>
              </a:solidFill>
              <a:ln w="69850">
                <a:solidFill>
                  <a:srgbClr val="00B050"/>
                </a:solidFill>
              </a:ln>
              <a:effectLst/>
            </c:spPr>
          </c:marker>
          <c:cat>
            <c:numRef>
              <c:f>Foglio1!$A$2:$A$10</c:f>
              <c:numCache>
                <c:formatCode>General</c:formatCode>
                <c:ptCount val="9"/>
                <c:pt idx="0">
                  <c:v>1</c:v>
                </c:pt>
                <c:pt idx="1">
                  <c:v>2</c:v>
                </c:pt>
                <c:pt idx="2">
                  <c:v>3</c:v>
                </c:pt>
                <c:pt idx="3">
                  <c:v>4</c:v>
                </c:pt>
                <c:pt idx="4">
                  <c:v>5</c:v>
                </c:pt>
                <c:pt idx="5">
                  <c:v>6</c:v>
                </c:pt>
                <c:pt idx="6">
                  <c:v>7</c:v>
                </c:pt>
                <c:pt idx="7">
                  <c:v>8</c:v>
                </c:pt>
                <c:pt idx="8">
                  <c:v>9</c:v>
                </c:pt>
              </c:numCache>
            </c:numRef>
          </c:cat>
          <c:val>
            <c:numRef>
              <c:f>Foglio1!$C$2:$C$10</c:f>
              <c:numCache>
                <c:formatCode>General</c:formatCode>
                <c:ptCount val="9"/>
                <c:pt idx="0">
                  <c:v>89</c:v>
                </c:pt>
                <c:pt idx="1">
                  <c:v>77.874999999999986</c:v>
                </c:pt>
                <c:pt idx="2">
                  <c:v>66.75</c:v>
                </c:pt>
                <c:pt idx="3">
                  <c:v>55.625</c:v>
                </c:pt>
                <c:pt idx="4">
                  <c:v>44.5</c:v>
                </c:pt>
                <c:pt idx="5">
                  <c:v>33.375</c:v>
                </c:pt>
                <c:pt idx="6">
                  <c:v>22.25</c:v>
                </c:pt>
                <c:pt idx="7">
                  <c:v>11.125</c:v>
                </c:pt>
                <c:pt idx="8">
                  <c:v>0</c:v>
                </c:pt>
              </c:numCache>
            </c:numRef>
          </c:val>
          <c:smooth val="0"/>
          <c:extLst>
            <c:ext xmlns:c16="http://schemas.microsoft.com/office/drawing/2014/chart" uri="{C3380CC4-5D6E-409C-BE32-E72D297353CC}">
              <c16:uniqueId val="{00000001-392E-4E0E-B0E1-471401C9A8D0}"/>
            </c:ext>
          </c:extLst>
        </c:ser>
        <c:dLbls>
          <c:showLegendKey val="0"/>
          <c:showVal val="0"/>
          <c:showCatName val="0"/>
          <c:showSerName val="0"/>
          <c:showPercent val="0"/>
          <c:showBubbleSize val="0"/>
        </c:dLbls>
        <c:marker val="1"/>
        <c:smooth val="0"/>
        <c:axId val="-1881834928"/>
        <c:axId val="-1881832448"/>
      </c:lineChart>
      <c:catAx>
        <c:axId val="-1881834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it-IT"/>
          </a:p>
        </c:txPr>
        <c:crossAx val="-1881832448"/>
        <c:crosses val="autoZero"/>
        <c:auto val="1"/>
        <c:lblAlgn val="ctr"/>
        <c:lblOffset val="100"/>
        <c:noMultiLvlLbl val="0"/>
      </c:catAx>
      <c:valAx>
        <c:axId val="-1881832448"/>
        <c:scaling>
          <c:orientation val="minMax"/>
          <c:max val="9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it-IT"/>
          </a:p>
        </c:txPr>
        <c:crossAx val="-1881834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Foglio1!$B$1</c:f>
              <c:strCache>
                <c:ptCount val="1"/>
                <c:pt idx="0">
                  <c:v>Serie 1</c:v>
                </c:pt>
              </c:strCache>
            </c:strRef>
          </c:tx>
          <c:spPr>
            <a:ln w="57150" cap="rnd">
              <a:solidFill>
                <a:schemeClr val="accent5"/>
              </a:solidFill>
              <a:round/>
            </a:ln>
            <a:effectLst/>
          </c:spPr>
          <c:marker>
            <c:symbol val="circle"/>
            <c:size val="5"/>
            <c:spPr>
              <a:solidFill>
                <a:schemeClr val="accent5"/>
              </a:solidFill>
              <a:ln w="69850">
                <a:solidFill>
                  <a:schemeClr val="accent5"/>
                </a:solidFill>
              </a:ln>
              <a:effectLst/>
            </c:spPr>
          </c:marker>
          <c:cat>
            <c:numRef>
              <c:f>Foglio1!$A$2:$A$10</c:f>
              <c:numCache>
                <c:formatCode>General</c:formatCode>
                <c:ptCount val="9"/>
                <c:pt idx="0">
                  <c:v>1</c:v>
                </c:pt>
                <c:pt idx="1">
                  <c:v>2</c:v>
                </c:pt>
                <c:pt idx="2">
                  <c:v>3</c:v>
                </c:pt>
                <c:pt idx="3">
                  <c:v>4</c:v>
                </c:pt>
                <c:pt idx="4">
                  <c:v>5</c:v>
                </c:pt>
                <c:pt idx="5">
                  <c:v>6</c:v>
                </c:pt>
                <c:pt idx="6">
                  <c:v>7</c:v>
                </c:pt>
                <c:pt idx="7">
                  <c:v>8</c:v>
                </c:pt>
                <c:pt idx="8">
                  <c:v>9</c:v>
                </c:pt>
              </c:numCache>
            </c:numRef>
          </c:cat>
          <c:val>
            <c:numRef>
              <c:f>Foglio1!$B$2:$B$10</c:f>
              <c:numCache>
                <c:formatCode>General</c:formatCode>
                <c:ptCount val="9"/>
                <c:pt idx="0">
                  <c:v>46</c:v>
                </c:pt>
                <c:pt idx="1">
                  <c:v>43</c:v>
                </c:pt>
                <c:pt idx="2">
                  <c:v>39</c:v>
                </c:pt>
                <c:pt idx="3">
                  <c:v>34</c:v>
                </c:pt>
                <c:pt idx="4">
                  <c:v>31</c:v>
                </c:pt>
                <c:pt idx="5">
                  <c:v>24</c:v>
                </c:pt>
                <c:pt idx="6">
                  <c:v>18</c:v>
                </c:pt>
                <c:pt idx="7">
                  <c:v>13</c:v>
                </c:pt>
                <c:pt idx="8">
                  <c:v>8</c:v>
                </c:pt>
              </c:numCache>
            </c:numRef>
          </c:val>
          <c:smooth val="0"/>
          <c:extLst>
            <c:ext xmlns:c16="http://schemas.microsoft.com/office/drawing/2014/chart" uri="{C3380CC4-5D6E-409C-BE32-E72D297353CC}">
              <c16:uniqueId val="{00000000-20E6-4F30-9B46-6CCA3020E6E5}"/>
            </c:ext>
          </c:extLst>
        </c:ser>
        <c:ser>
          <c:idx val="1"/>
          <c:order val="1"/>
          <c:tx>
            <c:strRef>
              <c:f>Foglio1!$C$1</c:f>
              <c:strCache>
                <c:ptCount val="1"/>
                <c:pt idx="0">
                  <c:v>Serie 2</c:v>
                </c:pt>
              </c:strCache>
            </c:strRef>
          </c:tx>
          <c:spPr>
            <a:ln w="57150" cap="rnd">
              <a:solidFill>
                <a:schemeClr val="accent2"/>
              </a:solidFill>
              <a:round/>
            </a:ln>
            <a:effectLst/>
          </c:spPr>
          <c:marker>
            <c:symbol val="circle"/>
            <c:size val="5"/>
            <c:spPr>
              <a:solidFill>
                <a:srgbClr val="00B050"/>
              </a:solidFill>
              <a:ln w="69850">
                <a:solidFill>
                  <a:srgbClr val="00B050"/>
                </a:solidFill>
              </a:ln>
              <a:effectLst/>
            </c:spPr>
          </c:marker>
          <c:cat>
            <c:numRef>
              <c:f>Foglio1!$A$2:$A$10</c:f>
              <c:numCache>
                <c:formatCode>General</c:formatCode>
                <c:ptCount val="9"/>
                <c:pt idx="0">
                  <c:v>1</c:v>
                </c:pt>
                <c:pt idx="1">
                  <c:v>2</c:v>
                </c:pt>
                <c:pt idx="2">
                  <c:v>3</c:v>
                </c:pt>
                <c:pt idx="3">
                  <c:v>4</c:v>
                </c:pt>
                <c:pt idx="4">
                  <c:v>5</c:v>
                </c:pt>
                <c:pt idx="5">
                  <c:v>6</c:v>
                </c:pt>
                <c:pt idx="6">
                  <c:v>7</c:v>
                </c:pt>
                <c:pt idx="7">
                  <c:v>8</c:v>
                </c:pt>
                <c:pt idx="8">
                  <c:v>9</c:v>
                </c:pt>
              </c:numCache>
            </c:numRef>
          </c:cat>
          <c:val>
            <c:numRef>
              <c:f>Foglio1!$C$2:$C$10</c:f>
              <c:numCache>
                <c:formatCode>General</c:formatCode>
                <c:ptCount val="9"/>
                <c:pt idx="0">
                  <c:v>49</c:v>
                </c:pt>
                <c:pt idx="1">
                  <c:v>42.875</c:v>
                </c:pt>
                <c:pt idx="2">
                  <c:v>36.174999999999997</c:v>
                </c:pt>
                <c:pt idx="3">
                  <c:v>30.625</c:v>
                </c:pt>
                <c:pt idx="4">
                  <c:v>24.5</c:v>
                </c:pt>
                <c:pt idx="5">
                  <c:v>18.375</c:v>
                </c:pt>
                <c:pt idx="6">
                  <c:v>12.25</c:v>
                </c:pt>
                <c:pt idx="7">
                  <c:v>6.124999999999992</c:v>
                </c:pt>
                <c:pt idx="8">
                  <c:v>0</c:v>
                </c:pt>
              </c:numCache>
            </c:numRef>
          </c:val>
          <c:smooth val="0"/>
          <c:extLst>
            <c:ext xmlns:c16="http://schemas.microsoft.com/office/drawing/2014/chart" uri="{C3380CC4-5D6E-409C-BE32-E72D297353CC}">
              <c16:uniqueId val="{00000001-20E6-4F30-9B46-6CCA3020E6E5}"/>
            </c:ext>
          </c:extLst>
        </c:ser>
        <c:dLbls>
          <c:showLegendKey val="0"/>
          <c:showVal val="0"/>
          <c:showCatName val="0"/>
          <c:showSerName val="0"/>
          <c:showPercent val="0"/>
          <c:showBubbleSize val="0"/>
        </c:dLbls>
        <c:marker val="1"/>
        <c:smooth val="0"/>
        <c:axId val="-1881805232"/>
        <c:axId val="-1881802752"/>
      </c:lineChart>
      <c:catAx>
        <c:axId val="-1881805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it-IT"/>
          </a:p>
        </c:txPr>
        <c:crossAx val="-1881802752"/>
        <c:crosses val="autoZero"/>
        <c:auto val="1"/>
        <c:lblAlgn val="ctr"/>
        <c:lblOffset val="100"/>
        <c:noMultiLvlLbl val="0"/>
      </c:catAx>
      <c:valAx>
        <c:axId val="-1881802752"/>
        <c:scaling>
          <c:orientation val="minMax"/>
          <c:max val="5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it-IT"/>
          </a:p>
        </c:txPr>
        <c:crossAx val="-1881805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Foglio1!$B$1</c:f>
              <c:strCache>
                <c:ptCount val="1"/>
                <c:pt idx="0">
                  <c:v>Serie 1</c:v>
                </c:pt>
              </c:strCache>
            </c:strRef>
          </c:tx>
          <c:spPr>
            <a:ln w="57150" cap="rnd">
              <a:solidFill>
                <a:schemeClr val="accent5"/>
              </a:solidFill>
              <a:round/>
            </a:ln>
            <a:effectLst/>
          </c:spPr>
          <c:marker>
            <c:symbol val="circle"/>
            <c:size val="5"/>
            <c:spPr>
              <a:solidFill>
                <a:schemeClr val="accent5"/>
              </a:solidFill>
              <a:ln w="69850">
                <a:solidFill>
                  <a:schemeClr val="accent5"/>
                </a:solidFill>
              </a:ln>
              <a:effectLst/>
            </c:spPr>
          </c:marker>
          <c:cat>
            <c:numRef>
              <c:f>Foglio1!$A$2:$A$11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Foglio1!$B$2:$B$11</c:f>
              <c:numCache>
                <c:formatCode>General</c:formatCode>
                <c:ptCount val="10"/>
                <c:pt idx="0">
                  <c:v>73</c:v>
                </c:pt>
                <c:pt idx="1">
                  <c:v>68</c:v>
                </c:pt>
                <c:pt idx="2">
                  <c:v>63</c:v>
                </c:pt>
                <c:pt idx="3">
                  <c:v>60</c:v>
                </c:pt>
                <c:pt idx="4">
                  <c:v>55</c:v>
                </c:pt>
                <c:pt idx="5">
                  <c:v>45</c:v>
                </c:pt>
                <c:pt idx="6">
                  <c:v>35</c:v>
                </c:pt>
                <c:pt idx="7">
                  <c:v>20</c:v>
                </c:pt>
                <c:pt idx="8">
                  <c:v>10</c:v>
                </c:pt>
                <c:pt idx="9">
                  <c:v>0</c:v>
                </c:pt>
              </c:numCache>
            </c:numRef>
          </c:val>
          <c:smooth val="0"/>
          <c:extLst>
            <c:ext xmlns:c16="http://schemas.microsoft.com/office/drawing/2014/chart" uri="{C3380CC4-5D6E-409C-BE32-E72D297353CC}">
              <c16:uniqueId val="{00000000-5B94-4702-965C-2E8EB30ECBBB}"/>
            </c:ext>
          </c:extLst>
        </c:ser>
        <c:ser>
          <c:idx val="1"/>
          <c:order val="1"/>
          <c:tx>
            <c:strRef>
              <c:f>Foglio1!$C$1</c:f>
              <c:strCache>
                <c:ptCount val="1"/>
                <c:pt idx="0">
                  <c:v>Serie 2</c:v>
                </c:pt>
              </c:strCache>
            </c:strRef>
          </c:tx>
          <c:spPr>
            <a:ln w="57150" cap="rnd">
              <a:solidFill>
                <a:schemeClr val="accent2"/>
              </a:solidFill>
              <a:round/>
            </a:ln>
            <a:effectLst/>
          </c:spPr>
          <c:marker>
            <c:symbol val="circle"/>
            <c:size val="5"/>
            <c:spPr>
              <a:solidFill>
                <a:srgbClr val="00B050"/>
              </a:solidFill>
              <a:ln w="69850">
                <a:solidFill>
                  <a:srgbClr val="00B050"/>
                </a:solidFill>
              </a:ln>
              <a:effectLst/>
            </c:spPr>
          </c:marker>
          <c:cat>
            <c:numRef>
              <c:f>Foglio1!$A$2:$A$11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Foglio1!$C$2:$C$11</c:f>
              <c:numCache>
                <c:formatCode>0.00</c:formatCode>
                <c:ptCount val="10"/>
                <c:pt idx="0">
                  <c:v>83</c:v>
                </c:pt>
                <c:pt idx="1">
                  <c:v>73.78</c:v>
                </c:pt>
                <c:pt idx="2">
                  <c:v>64.56</c:v>
                </c:pt>
                <c:pt idx="3">
                  <c:v>55.34</c:v>
                </c:pt>
                <c:pt idx="4">
                  <c:v>46.12</c:v>
                </c:pt>
                <c:pt idx="5">
                  <c:v>36.9</c:v>
                </c:pt>
                <c:pt idx="6">
                  <c:v>27.68</c:v>
                </c:pt>
                <c:pt idx="7">
                  <c:v>18.46</c:v>
                </c:pt>
                <c:pt idx="8">
                  <c:v>9.2399999999999984</c:v>
                </c:pt>
                <c:pt idx="9">
                  <c:v>0</c:v>
                </c:pt>
              </c:numCache>
            </c:numRef>
          </c:val>
          <c:smooth val="0"/>
          <c:extLst>
            <c:ext xmlns:c16="http://schemas.microsoft.com/office/drawing/2014/chart" uri="{C3380CC4-5D6E-409C-BE32-E72D297353CC}">
              <c16:uniqueId val="{00000001-5B94-4702-965C-2E8EB30ECBBB}"/>
            </c:ext>
          </c:extLst>
        </c:ser>
        <c:dLbls>
          <c:showLegendKey val="0"/>
          <c:showVal val="0"/>
          <c:showCatName val="0"/>
          <c:showSerName val="0"/>
          <c:showPercent val="0"/>
          <c:showBubbleSize val="0"/>
        </c:dLbls>
        <c:marker val="1"/>
        <c:smooth val="0"/>
        <c:axId val="-1881776928"/>
        <c:axId val="-1881774448"/>
      </c:lineChart>
      <c:catAx>
        <c:axId val="-1881776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it-IT"/>
          </a:p>
        </c:txPr>
        <c:crossAx val="-1881774448"/>
        <c:crosses val="autoZero"/>
        <c:auto val="1"/>
        <c:lblAlgn val="ctr"/>
        <c:lblOffset val="100"/>
        <c:noMultiLvlLbl val="0"/>
      </c:catAx>
      <c:valAx>
        <c:axId val="-1881774448"/>
        <c:scaling>
          <c:orientation val="minMax"/>
          <c:max val="9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it-IT"/>
          </a:p>
        </c:txPr>
        <c:crossAx val="-1881776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2F9877-6542-0246-8A4A-D8C3EBB3B86E}" type="datetimeFigureOut">
              <a:rPr lang="it-IT" smtClean="0"/>
              <a:t>20/12/2018</a:t>
            </a:fld>
            <a:endParaRPr lang="it-IT" dirty="0"/>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F19B8-6DED-3E42-8FFD-2E9E6C940484}" type="slidenum">
              <a:rPr lang="it-IT" smtClean="0"/>
              <a:t>‹N›</a:t>
            </a:fld>
            <a:endParaRPr lang="it-IT" dirty="0"/>
          </a:p>
        </p:txBody>
      </p:sp>
    </p:spTree>
    <p:extLst>
      <p:ext uri="{BB962C8B-B14F-4D97-AF65-F5344CB8AC3E}">
        <p14:creationId xmlns:p14="http://schemas.microsoft.com/office/powerpoint/2010/main" val="39857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92EF19B8-6DED-3E42-8FFD-2E9E6C940484}" type="slidenum">
              <a:rPr lang="it-IT" smtClean="0"/>
              <a:t>4</a:t>
            </a:fld>
            <a:endParaRPr lang="it-IT" dirty="0"/>
          </a:p>
        </p:txBody>
      </p:sp>
    </p:spTree>
    <p:extLst>
      <p:ext uri="{BB962C8B-B14F-4D97-AF65-F5344CB8AC3E}">
        <p14:creationId xmlns:p14="http://schemas.microsoft.com/office/powerpoint/2010/main" val="1371970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92EF19B8-6DED-3E42-8FFD-2E9E6C940484}" type="slidenum">
              <a:rPr lang="it-IT" smtClean="0"/>
              <a:t>5</a:t>
            </a:fld>
            <a:endParaRPr lang="it-IT" dirty="0"/>
          </a:p>
        </p:txBody>
      </p:sp>
    </p:spTree>
    <p:extLst>
      <p:ext uri="{BB962C8B-B14F-4D97-AF65-F5344CB8AC3E}">
        <p14:creationId xmlns:p14="http://schemas.microsoft.com/office/powerpoint/2010/main" val="143306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just"/>
            <a:r>
              <a:rPr lang="it-IT" dirty="0">
                <a:solidFill>
                  <a:srgbClr val="454545"/>
                </a:solidFill>
                <a:latin typeface="Helvetica Neue" charset="0"/>
              </a:rPr>
              <a:t>For </a:t>
            </a:r>
            <a:r>
              <a:rPr lang="it-IT" dirty="0" err="1">
                <a:solidFill>
                  <a:srgbClr val="454545"/>
                </a:solidFill>
                <a:latin typeface="Helvetica Neue" charset="0"/>
              </a:rPr>
              <a:t>this</a:t>
            </a:r>
            <a:r>
              <a:rPr lang="it-IT" dirty="0">
                <a:solidFill>
                  <a:srgbClr val="454545"/>
                </a:solidFill>
                <a:latin typeface="Helvetica Neue" charset="0"/>
              </a:rPr>
              <a:t> software </a:t>
            </a:r>
            <a:r>
              <a:rPr lang="it-IT" dirty="0" err="1">
                <a:solidFill>
                  <a:srgbClr val="454545"/>
                </a:solidFill>
                <a:latin typeface="Helvetica Neue" charset="0"/>
              </a:rPr>
              <a:t>it</a:t>
            </a:r>
            <a:r>
              <a:rPr lang="it-IT" dirty="0">
                <a:solidFill>
                  <a:srgbClr val="454545"/>
                </a:solidFill>
                <a:latin typeface="Helvetica Neue" charset="0"/>
              </a:rPr>
              <a:t> </a:t>
            </a:r>
            <a:r>
              <a:rPr lang="it-IT" dirty="0" err="1">
                <a:solidFill>
                  <a:srgbClr val="454545"/>
                </a:solidFill>
                <a:latin typeface="Helvetica Neue" charset="0"/>
              </a:rPr>
              <a:t>was</a:t>
            </a:r>
            <a:r>
              <a:rPr lang="it-IT" dirty="0">
                <a:solidFill>
                  <a:srgbClr val="454545"/>
                </a:solidFill>
                <a:latin typeface="Helvetica Neue" charset="0"/>
              </a:rPr>
              <a:t> </a:t>
            </a:r>
            <a:r>
              <a:rPr lang="it-IT" dirty="0" err="1">
                <a:solidFill>
                  <a:srgbClr val="454545"/>
                </a:solidFill>
                <a:latin typeface="Helvetica Neue" charset="0"/>
              </a:rPr>
              <a:t>decided</a:t>
            </a:r>
            <a:r>
              <a:rPr lang="it-IT" dirty="0">
                <a:solidFill>
                  <a:srgbClr val="454545"/>
                </a:solidFill>
                <a:latin typeface="Helvetica Neue" charset="0"/>
              </a:rPr>
              <a:t> to show the </a:t>
            </a:r>
            <a:r>
              <a:rPr lang="it-IT" dirty="0" err="1">
                <a:solidFill>
                  <a:srgbClr val="454545"/>
                </a:solidFill>
                <a:latin typeface="Helvetica Neue" charset="0"/>
              </a:rPr>
              <a:t>architecture</a:t>
            </a:r>
            <a:r>
              <a:rPr lang="it-IT" dirty="0">
                <a:solidFill>
                  <a:srgbClr val="454545"/>
                </a:solidFill>
                <a:latin typeface="Helvetica Neue" charset="0"/>
              </a:rPr>
              <a:t> </a:t>
            </a:r>
            <a:r>
              <a:rPr lang="it-IT" dirty="0" err="1">
                <a:solidFill>
                  <a:srgbClr val="454545"/>
                </a:solidFill>
                <a:latin typeface="Helvetica Neue" charset="0"/>
              </a:rPr>
              <a:t>according</a:t>
            </a:r>
            <a:r>
              <a:rPr lang="it-IT" dirty="0">
                <a:solidFill>
                  <a:srgbClr val="454545"/>
                </a:solidFill>
                <a:latin typeface="Helvetica Neue" charset="0"/>
              </a:rPr>
              <a:t> to the block system. In </a:t>
            </a:r>
            <a:r>
              <a:rPr lang="it-IT" dirty="0" err="1">
                <a:solidFill>
                  <a:srgbClr val="454545"/>
                </a:solidFill>
                <a:latin typeface="Helvetica Neue" charset="0"/>
              </a:rPr>
              <a:t>particular</a:t>
            </a:r>
            <a:r>
              <a:rPr lang="it-IT" dirty="0">
                <a:solidFill>
                  <a:srgbClr val="454545"/>
                </a:solidFill>
                <a:latin typeface="Helvetica Neue" charset="0"/>
              </a:rPr>
              <a:t>, </a:t>
            </a:r>
            <a:r>
              <a:rPr lang="it-IT" dirty="0" err="1">
                <a:solidFill>
                  <a:srgbClr val="454545"/>
                </a:solidFill>
                <a:latin typeface="Helvetica Neue" charset="0"/>
              </a:rPr>
              <a:t>it</a:t>
            </a:r>
            <a:r>
              <a:rPr lang="it-IT" dirty="0">
                <a:solidFill>
                  <a:srgbClr val="454545"/>
                </a:solidFill>
                <a:latin typeface="Helvetica Neue" charset="0"/>
              </a:rPr>
              <a:t> </a:t>
            </a:r>
            <a:r>
              <a:rPr lang="it-IT" dirty="0" err="1">
                <a:solidFill>
                  <a:srgbClr val="454545"/>
                </a:solidFill>
                <a:latin typeface="Helvetica Neue" charset="0"/>
              </a:rPr>
              <a:t>was</a:t>
            </a:r>
            <a:r>
              <a:rPr lang="it-IT" dirty="0">
                <a:solidFill>
                  <a:srgbClr val="454545"/>
                </a:solidFill>
                <a:latin typeface="Helvetica Neue" charset="0"/>
              </a:rPr>
              <a:t> </a:t>
            </a:r>
            <a:r>
              <a:rPr lang="it-IT" dirty="0" err="1">
                <a:solidFill>
                  <a:srgbClr val="454545"/>
                </a:solidFill>
                <a:latin typeface="Helvetica Neue" charset="0"/>
              </a:rPr>
              <a:t>decided</a:t>
            </a:r>
            <a:r>
              <a:rPr lang="it-IT" dirty="0">
                <a:solidFill>
                  <a:srgbClr val="454545"/>
                </a:solidFill>
                <a:latin typeface="Helvetica Neue" charset="0"/>
              </a:rPr>
              <a:t> to use a hybrid of </a:t>
            </a:r>
            <a:r>
              <a:rPr lang="it-IT" dirty="0" err="1">
                <a:solidFill>
                  <a:srgbClr val="454545"/>
                </a:solidFill>
                <a:latin typeface="Helvetica Neue" charset="0"/>
              </a:rPr>
              <a:t>different</a:t>
            </a:r>
            <a:r>
              <a:rPr lang="it-IT" dirty="0">
                <a:solidFill>
                  <a:srgbClr val="454545"/>
                </a:solidFill>
                <a:latin typeface="Helvetica Neue" charset="0"/>
              </a:rPr>
              <a:t> </a:t>
            </a:r>
            <a:r>
              <a:rPr lang="it-IT" dirty="0" err="1">
                <a:solidFill>
                  <a:srgbClr val="454545"/>
                </a:solidFill>
                <a:latin typeface="Helvetica Neue" charset="0"/>
              </a:rPr>
              <a:t>architectural</a:t>
            </a:r>
            <a:r>
              <a:rPr lang="it-IT" dirty="0">
                <a:solidFill>
                  <a:srgbClr val="454545"/>
                </a:solidFill>
                <a:latin typeface="Helvetica Neue" charset="0"/>
              </a:rPr>
              <a:t> </a:t>
            </a:r>
            <a:r>
              <a:rPr lang="it-IT" dirty="0" err="1">
                <a:solidFill>
                  <a:srgbClr val="454545"/>
                </a:solidFill>
                <a:latin typeface="Helvetica Neue" charset="0"/>
              </a:rPr>
              <a:t>styles</a:t>
            </a:r>
            <a:r>
              <a:rPr lang="it-IT" dirty="0">
                <a:solidFill>
                  <a:srgbClr val="454545"/>
                </a:solidFill>
                <a:latin typeface="Helvetica Neue" charset="0"/>
              </a:rPr>
              <a:t> for the </a:t>
            </a:r>
            <a:r>
              <a:rPr lang="it-IT" dirty="0" err="1">
                <a:solidFill>
                  <a:srgbClr val="454545"/>
                </a:solidFill>
                <a:latin typeface="Helvetica Neue" charset="0"/>
              </a:rPr>
              <a:t>various</a:t>
            </a:r>
            <a:r>
              <a:rPr lang="it-IT" dirty="0">
                <a:solidFill>
                  <a:srgbClr val="454545"/>
                </a:solidFill>
                <a:latin typeface="Helvetica Neue" charset="0"/>
              </a:rPr>
              <a:t> </a:t>
            </a:r>
            <a:r>
              <a:rPr lang="it-IT" dirty="0" err="1">
                <a:solidFill>
                  <a:srgbClr val="454545"/>
                </a:solidFill>
                <a:latin typeface="Helvetica Neue" charset="0"/>
              </a:rPr>
              <a:t>subsystems</a:t>
            </a:r>
            <a:r>
              <a:rPr lang="it-IT" dirty="0">
                <a:solidFill>
                  <a:srgbClr val="454545"/>
                </a:solidFill>
                <a:latin typeface="Helvetica Neue" charset="0"/>
              </a:rPr>
              <a:t> </a:t>
            </a:r>
            <a:r>
              <a:rPr lang="it-IT" dirty="0" err="1">
                <a:solidFill>
                  <a:srgbClr val="454545"/>
                </a:solidFill>
                <a:latin typeface="Helvetica Neue" charset="0"/>
              </a:rPr>
              <a:t>that</a:t>
            </a:r>
            <a:r>
              <a:rPr lang="it-IT" dirty="0">
                <a:solidFill>
                  <a:srgbClr val="454545"/>
                </a:solidFill>
                <a:latin typeface="Helvetica Neue" charset="0"/>
              </a:rPr>
              <a:t> compose </a:t>
            </a:r>
            <a:r>
              <a:rPr lang="it-IT" dirty="0" err="1">
                <a:solidFill>
                  <a:srgbClr val="454545"/>
                </a:solidFill>
                <a:latin typeface="Helvetica Neue" charset="0"/>
              </a:rPr>
              <a:t>it</a:t>
            </a:r>
            <a:r>
              <a:rPr lang="it-IT" dirty="0">
                <a:solidFill>
                  <a:srgbClr val="454545"/>
                </a:solidFill>
                <a:latin typeface="Helvetica Neue" charset="0"/>
              </a:rPr>
              <a:t>, </a:t>
            </a:r>
            <a:r>
              <a:rPr lang="it-IT" dirty="0" err="1">
                <a:solidFill>
                  <a:srgbClr val="454545"/>
                </a:solidFill>
                <a:latin typeface="Helvetica Neue" charset="0"/>
              </a:rPr>
              <a:t>while</a:t>
            </a:r>
            <a:r>
              <a:rPr lang="it-IT" dirty="0">
                <a:solidFill>
                  <a:srgbClr val="454545"/>
                </a:solidFill>
                <a:latin typeface="Helvetica Neue" charset="0"/>
              </a:rPr>
              <a:t> </a:t>
            </a:r>
            <a:r>
              <a:rPr lang="it-IT" dirty="0" err="1">
                <a:solidFill>
                  <a:srgbClr val="454545"/>
                </a:solidFill>
                <a:latin typeface="Helvetica Neue" charset="0"/>
              </a:rPr>
              <a:t>focusing</a:t>
            </a:r>
            <a:r>
              <a:rPr lang="it-IT" dirty="0">
                <a:solidFill>
                  <a:srgbClr val="454545"/>
                </a:solidFill>
                <a:latin typeface="Helvetica Neue" charset="0"/>
              </a:rPr>
              <a:t> the design on multi-</a:t>
            </a:r>
            <a:r>
              <a:rPr lang="it-IT" dirty="0" err="1">
                <a:solidFill>
                  <a:srgbClr val="454545"/>
                </a:solidFill>
                <a:latin typeface="Helvetica Neue" charset="0"/>
              </a:rPr>
              <a:t>tier</a:t>
            </a:r>
            <a:r>
              <a:rPr lang="it-IT" dirty="0">
                <a:solidFill>
                  <a:srgbClr val="454545"/>
                </a:solidFill>
                <a:latin typeface="Helvetica Neue" charset="0"/>
              </a:rPr>
              <a:t> model or multi-</a:t>
            </a:r>
            <a:r>
              <a:rPr lang="it-IT" dirty="0" err="1">
                <a:solidFill>
                  <a:srgbClr val="454545"/>
                </a:solidFill>
                <a:latin typeface="Helvetica Neue" charset="0"/>
              </a:rPr>
              <a:t>layer</a:t>
            </a:r>
            <a:r>
              <a:rPr lang="it-IT" dirty="0">
                <a:solidFill>
                  <a:srgbClr val="454545"/>
                </a:solidFill>
                <a:latin typeface="Helvetica Neue" charset="0"/>
              </a:rPr>
              <a:t> </a:t>
            </a:r>
            <a:r>
              <a:rPr lang="it-IT" dirty="0" err="1">
                <a:solidFill>
                  <a:srgbClr val="454545"/>
                </a:solidFill>
                <a:latin typeface="Helvetica Neue" charset="0"/>
              </a:rPr>
              <a:t>architecture</a:t>
            </a:r>
            <a:r>
              <a:rPr lang="it-IT" dirty="0">
                <a:solidFill>
                  <a:srgbClr val="454545"/>
                </a:solidFill>
                <a:latin typeface="Helvetica Neue" charset="0"/>
              </a:rPr>
              <a:t> in </a:t>
            </a:r>
            <a:r>
              <a:rPr lang="it-IT" dirty="0" err="1">
                <a:solidFill>
                  <a:srgbClr val="454545"/>
                </a:solidFill>
                <a:latin typeface="Helvetica Neue" charset="0"/>
              </a:rPr>
              <a:t>which</a:t>
            </a:r>
            <a:r>
              <a:rPr lang="it-IT" dirty="0">
                <a:solidFill>
                  <a:srgbClr val="454545"/>
                </a:solidFill>
                <a:latin typeface="Helvetica Neue" charset="0"/>
              </a:rPr>
              <a:t> the </a:t>
            </a:r>
            <a:r>
              <a:rPr lang="it-IT" dirty="0" err="1">
                <a:solidFill>
                  <a:srgbClr val="454545"/>
                </a:solidFill>
                <a:latin typeface="Helvetica Neue" charset="0"/>
              </a:rPr>
              <a:t>various</a:t>
            </a:r>
            <a:r>
              <a:rPr lang="it-IT" dirty="0">
                <a:solidFill>
                  <a:srgbClr val="454545"/>
                </a:solidFill>
                <a:latin typeface="Helvetica Neue" charset="0"/>
              </a:rPr>
              <a:t> software features are </a:t>
            </a:r>
            <a:r>
              <a:rPr lang="it-IT" dirty="0" err="1">
                <a:solidFill>
                  <a:srgbClr val="454545"/>
                </a:solidFill>
                <a:latin typeface="Helvetica Neue" charset="0"/>
              </a:rPr>
              <a:t>divided</a:t>
            </a:r>
            <a:r>
              <a:rPr lang="it-IT" dirty="0">
                <a:solidFill>
                  <a:srgbClr val="454545"/>
                </a:solidFill>
                <a:latin typeface="Helvetica Neue" charset="0"/>
              </a:rPr>
              <a:t> </a:t>
            </a:r>
            <a:r>
              <a:rPr lang="it-IT" dirty="0" err="1">
                <a:solidFill>
                  <a:srgbClr val="454545"/>
                </a:solidFill>
                <a:latin typeface="Helvetica Neue" charset="0"/>
              </a:rPr>
              <a:t>into</a:t>
            </a:r>
            <a:r>
              <a:rPr lang="it-IT" dirty="0">
                <a:solidFill>
                  <a:srgbClr val="454545"/>
                </a:solidFill>
                <a:latin typeface="Helvetica Neue" charset="0"/>
              </a:rPr>
              <a:t> </a:t>
            </a:r>
            <a:r>
              <a:rPr lang="it-IT" dirty="0" err="1">
                <a:solidFill>
                  <a:srgbClr val="454545"/>
                </a:solidFill>
                <a:latin typeface="Helvetica Neue" charset="0"/>
              </a:rPr>
              <a:t>several</a:t>
            </a:r>
            <a:r>
              <a:rPr lang="it-IT" dirty="0">
                <a:solidFill>
                  <a:srgbClr val="454545"/>
                </a:solidFill>
                <a:latin typeface="Helvetica Neue" charset="0"/>
              </a:rPr>
              <a:t> </a:t>
            </a:r>
            <a:r>
              <a:rPr lang="it-IT" dirty="0" err="1">
                <a:solidFill>
                  <a:srgbClr val="454545"/>
                </a:solidFill>
                <a:latin typeface="Helvetica Neue" charset="0"/>
              </a:rPr>
              <a:t>layers</a:t>
            </a:r>
            <a:r>
              <a:rPr lang="it-IT" dirty="0">
                <a:solidFill>
                  <a:srgbClr val="454545"/>
                </a:solidFill>
                <a:latin typeface="Helvetica Neue" charset="0"/>
              </a:rPr>
              <a:t> or </a:t>
            </a:r>
            <a:r>
              <a:rPr lang="it-IT" dirty="0" err="1">
                <a:solidFill>
                  <a:srgbClr val="454545"/>
                </a:solidFill>
                <a:latin typeface="Helvetica Neue" charset="0"/>
              </a:rPr>
              <a:t>different</a:t>
            </a:r>
            <a:r>
              <a:rPr lang="it-IT" dirty="0">
                <a:solidFill>
                  <a:srgbClr val="454545"/>
                </a:solidFill>
                <a:latin typeface="Helvetica Neue" charset="0"/>
              </a:rPr>
              <a:t> software levels in communication with </a:t>
            </a:r>
            <a:r>
              <a:rPr lang="it-IT" dirty="0" err="1">
                <a:solidFill>
                  <a:srgbClr val="454545"/>
                </a:solidFill>
                <a:latin typeface="Helvetica Neue" charset="0"/>
              </a:rPr>
              <a:t>each</a:t>
            </a:r>
            <a:r>
              <a:rPr lang="it-IT" dirty="0">
                <a:solidFill>
                  <a:srgbClr val="454545"/>
                </a:solidFill>
                <a:latin typeface="Helvetica Neue" charset="0"/>
              </a:rPr>
              <a:t> other. </a:t>
            </a:r>
            <a:r>
              <a:rPr lang="it-IT" dirty="0" err="1">
                <a:solidFill>
                  <a:srgbClr val="454545"/>
                </a:solidFill>
                <a:latin typeface="Helvetica Neue" charset="0"/>
              </a:rPr>
              <a:t>They</a:t>
            </a:r>
            <a:r>
              <a:rPr lang="it-IT" dirty="0">
                <a:solidFill>
                  <a:srgbClr val="454545"/>
                </a:solidFill>
                <a:latin typeface="Helvetica Neue" charset="0"/>
              </a:rPr>
              <a:t> are :</a:t>
            </a:r>
          </a:p>
          <a:p>
            <a:pPr algn="just"/>
            <a:r>
              <a:rPr lang="it-IT" dirty="0">
                <a:solidFill>
                  <a:srgbClr val="454545"/>
                </a:solidFill>
                <a:latin typeface="Helvetica Neue" charset="0"/>
              </a:rPr>
              <a:t>-</a:t>
            </a:r>
            <a:r>
              <a:rPr lang="it-IT" dirty="0" err="1">
                <a:solidFill>
                  <a:srgbClr val="454545"/>
                </a:solidFill>
                <a:latin typeface="Helvetica Neue" charset="0"/>
              </a:rPr>
              <a:t>Module</a:t>
            </a:r>
            <a:r>
              <a:rPr lang="it-IT" dirty="0">
                <a:solidFill>
                  <a:srgbClr val="454545"/>
                </a:solidFill>
                <a:latin typeface="Helvetica Neue" charset="0"/>
              </a:rPr>
              <a:t> Menu: the </a:t>
            </a:r>
            <a:r>
              <a:rPr lang="it-IT" dirty="0" err="1">
                <a:solidFill>
                  <a:srgbClr val="454545"/>
                </a:solidFill>
                <a:latin typeface="Helvetica Neue" charset="0"/>
              </a:rPr>
              <a:t>main</a:t>
            </a:r>
            <a:r>
              <a:rPr lang="it-IT" dirty="0">
                <a:solidFill>
                  <a:srgbClr val="454545"/>
                </a:solidFill>
                <a:latin typeface="Helvetica Neue" charset="0"/>
              </a:rPr>
              <a:t> game menu of the game</a:t>
            </a:r>
          </a:p>
          <a:p>
            <a:pPr algn="just"/>
            <a:r>
              <a:rPr lang="it-IT" dirty="0">
                <a:solidFill>
                  <a:srgbClr val="454545"/>
                </a:solidFill>
                <a:latin typeface="Helvetica Neue" charset="0"/>
              </a:rPr>
              <a:t>-Sub-system Board: </a:t>
            </a:r>
            <a:r>
              <a:rPr lang="it-IT" dirty="0" err="1">
                <a:solidFill>
                  <a:srgbClr val="454545"/>
                </a:solidFill>
                <a:latin typeface="Helvetica Neue" charset="0"/>
              </a:rPr>
              <a:t>main</a:t>
            </a:r>
            <a:r>
              <a:rPr lang="it-IT" dirty="0">
                <a:solidFill>
                  <a:srgbClr val="454545"/>
                </a:solidFill>
                <a:latin typeface="Helvetica Neue" charset="0"/>
              </a:rPr>
              <a:t> game </a:t>
            </a:r>
            <a:r>
              <a:rPr lang="it-IT" dirty="0" err="1">
                <a:solidFill>
                  <a:srgbClr val="454545"/>
                </a:solidFill>
                <a:latin typeface="Helvetica Neue" charset="0"/>
              </a:rPr>
              <a:t>interface</a:t>
            </a:r>
            <a:r>
              <a:rPr lang="it-IT" dirty="0">
                <a:solidFill>
                  <a:srgbClr val="454545"/>
                </a:solidFill>
                <a:latin typeface="Helvetica Neue" charset="0"/>
              </a:rPr>
              <a:t> </a:t>
            </a:r>
            <a:r>
              <a:rPr lang="it-IT" dirty="0" err="1">
                <a:solidFill>
                  <a:srgbClr val="454545"/>
                </a:solidFill>
                <a:latin typeface="Helvetica Neue" charset="0"/>
              </a:rPr>
              <a:t>divided</a:t>
            </a:r>
            <a:r>
              <a:rPr lang="it-IT" dirty="0">
                <a:solidFill>
                  <a:srgbClr val="454545"/>
                </a:solidFill>
                <a:latin typeface="Helvetica Neue" charset="0"/>
              </a:rPr>
              <a:t> </a:t>
            </a:r>
            <a:r>
              <a:rPr lang="it-IT" dirty="0" err="1">
                <a:solidFill>
                  <a:srgbClr val="454545"/>
                </a:solidFill>
                <a:latin typeface="Helvetica Neue" charset="0"/>
              </a:rPr>
              <a:t>into</a:t>
            </a:r>
            <a:r>
              <a:rPr lang="it-IT" dirty="0">
                <a:solidFill>
                  <a:srgbClr val="454545"/>
                </a:solidFill>
                <a:latin typeface="Helvetica Neue" charset="0"/>
              </a:rPr>
              <a:t> levels </a:t>
            </a:r>
            <a:r>
              <a:rPr lang="it-IT" dirty="0" err="1">
                <a:solidFill>
                  <a:srgbClr val="454545"/>
                </a:solidFill>
                <a:latin typeface="Helvetica Neue" charset="0"/>
              </a:rPr>
              <a:t>developed</a:t>
            </a:r>
            <a:r>
              <a:rPr lang="it-IT" dirty="0">
                <a:solidFill>
                  <a:srgbClr val="454545"/>
                </a:solidFill>
                <a:latin typeface="Helvetica Neue" charset="0"/>
              </a:rPr>
              <a:t> </a:t>
            </a:r>
            <a:r>
              <a:rPr lang="it-IT" dirty="0" err="1">
                <a:solidFill>
                  <a:srgbClr val="454545"/>
                </a:solidFill>
                <a:latin typeface="Helvetica Neue" charset="0"/>
              </a:rPr>
              <a:t>according</a:t>
            </a:r>
            <a:r>
              <a:rPr lang="it-IT" dirty="0">
                <a:solidFill>
                  <a:srgbClr val="454545"/>
                </a:solidFill>
                <a:latin typeface="Helvetica Neue" charset="0"/>
              </a:rPr>
              <a:t> to the Pipe-and-filter style </a:t>
            </a:r>
            <a:r>
              <a:rPr lang="it-IT" dirty="0" err="1">
                <a:solidFill>
                  <a:srgbClr val="454545"/>
                </a:solidFill>
                <a:latin typeface="Helvetica Neue" charset="0"/>
              </a:rPr>
              <a:t>where</a:t>
            </a:r>
            <a:r>
              <a:rPr lang="it-IT" dirty="0">
                <a:solidFill>
                  <a:srgbClr val="454545"/>
                </a:solidFill>
                <a:latin typeface="Helvetica Neue" charset="0"/>
              </a:rPr>
              <a:t> the functional </a:t>
            </a:r>
            <a:r>
              <a:rPr lang="it-IT" dirty="0" err="1">
                <a:solidFill>
                  <a:srgbClr val="454545"/>
                </a:solidFill>
                <a:latin typeface="Helvetica Neue" charset="0"/>
              </a:rPr>
              <a:t>transformations</a:t>
            </a:r>
            <a:r>
              <a:rPr lang="it-IT" dirty="0">
                <a:solidFill>
                  <a:srgbClr val="454545"/>
                </a:solidFill>
                <a:latin typeface="Helvetica Neue" charset="0"/>
              </a:rPr>
              <a:t> </a:t>
            </a:r>
            <a:r>
              <a:rPr lang="it-IT" dirty="0" err="1">
                <a:solidFill>
                  <a:srgbClr val="454545"/>
                </a:solidFill>
                <a:latin typeface="Helvetica Neue" charset="0"/>
              </a:rPr>
              <a:t>process</a:t>
            </a:r>
            <a:r>
              <a:rPr lang="it-IT" dirty="0">
                <a:solidFill>
                  <a:srgbClr val="454545"/>
                </a:solidFill>
                <a:latin typeface="Helvetica Neue" charset="0"/>
              </a:rPr>
              <a:t> </a:t>
            </a:r>
            <a:r>
              <a:rPr lang="it-IT" dirty="0" err="1">
                <a:solidFill>
                  <a:srgbClr val="454545"/>
                </a:solidFill>
                <a:latin typeface="Helvetica Neue" charset="0"/>
              </a:rPr>
              <a:t>their</a:t>
            </a:r>
            <a:r>
              <a:rPr lang="it-IT" dirty="0">
                <a:solidFill>
                  <a:srgbClr val="454545"/>
                </a:solidFill>
                <a:latin typeface="Helvetica Neue" charset="0"/>
              </a:rPr>
              <a:t> input and generate output</a:t>
            </a:r>
          </a:p>
          <a:p>
            <a:pPr algn="just"/>
            <a:r>
              <a:rPr lang="it-IT" dirty="0">
                <a:solidFill>
                  <a:srgbClr val="454545"/>
                </a:solidFill>
                <a:latin typeface="Helvetica Neue" charset="0"/>
              </a:rPr>
              <a:t>-</a:t>
            </a:r>
            <a:r>
              <a:rPr lang="it-IT" dirty="0" err="1">
                <a:solidFill>
                  <a:srgbClr val="454545"/>
                </a:solidFill>
                <a:latin typeface="Helvetica Neue" charset="0"/>
              </a:rPr>
              <a:t>Module</a:t>
            </a:r>
            <a:r>
              <a:rPr lang="it-IT" dirty="0">
                <a:solidFill>
                  <a:srgbClr val="454545"/>
                </a:solidFill>
                <a:latin typeface="Helvetica Neue" charset="0"/>
              </a:rPr>
              <a:t> end : the end game </a:t>
            </a:r>
            <a:r>
              <a:rPr lang="it-IT" dirty="0" err="1">
                <a:solidFill>
                  <a:srgbClr val="454545"/>
                </a:solidFill>
                <a:latin typeface="Helvetica Neue" charset="0"/>
              </a:rPr>
              <a:t>ponel</a:t>
            </a:r>
            <a:endParaRPr lang="it-IT" dirty="0">
              <a:solidFill>
                <a:srgbClr val="454545"/>
              </a:solidFill>
              <a:latin typeface="Helvetica Neue" charset="0"/>
            </a:endParaRPr>
          </a:p>
          <a:p>
            <a:pPr algn="just"/>
            <a:r>
              <a:rPr lang="it-IT" dirty="0">
                <a:solidFill>
                  <a:srgbClr val="454545"/>
                </a:solidFill>
                <a:latin typeface="Helvetica Neue" charset="0"/>
              </a:rPr>
              <a:t>The other </a:t>
            </a:r>
            <a:r>
              <a:rPr lang="it-IT" dirty="0" err="1">
                <a:solidFill>
                  <a:srgbClr val="454545"/>
                </a:solidFill>
                <a:latin typeface="Helvetica Neue" charset="0"/>
              </a:rPr>
              <a:t>modules</a:t>
            </a:r>
            <a:r>
              <a:rPr lang="it-IT" dirty="0">
                <a:solidFill>
                  <a:srgbClr val="454545"/>
                </a:solidFill>
                <a:latin typeface="Helvetica Neue" charset="0"/>
              </a:rPr>
              <a:t> are:</a:t>
            </a:r>
          </a:p>
          <a:p>
            <a:pPr algn="just"/>
            <a:r>
              <a:rPr lang="it-IT" dirty="0">
                <a:solidFill>
                  <a:srgbClr val="454545"/>
                </a:solidFill>
                <a:latin typeface="Helvetica Neue" charset="0"/>
              </a:rPr>
              <a:t>-Settings: </a:t>
            </a:r>
            <a:r>
              <a:rPr lang="it-IT" dirty="0" err="1">
                <a:solidFill>
                  <a:srgbClr val="454545"/>
                </a:solidFill>
                <a:latin typeface="Helvetica Neue" charset="0"/>
              </a:rPr>
              <a:t>allows</a:t>
            </a:r>
            <a:r>
              <a:rPr lang="it-IT" dirty="0">
                <a:solidFill>
                  <a:srgbClr val="454545"/>
                </a:solidFill>
                <a:latin typeface="Helvetica Neue" charset="0"/>
              </a:rPr>
              <a:t> </a:t>
            </a:r>
            <a:r>
              <a:rPr lang="it-IT" dirty="0" err="1">
                <a:solidFill>
                  <a:srgbClr val="454545"/>
                </a:solidFill>
                <a:latin typeface="Helvetica Neue" charset="0"/>
              </a:rPr>
              <a:t>you</a:t>
            </a:r>
            <a:r>
              <a:rPr lang="it-IT" dirty="0">
                <a:solidFill>
                  <a:srgbClr val="454545"/>
                </a:solidFill>
                <a:latin typeface="Helvetica Neue" charset="0"/>
              </a:rPr>
              <a:t> to set the game settings</a:t>
            </a:r>
          </a:p>
          <a:p>
            <a:pPr algn="just"/>
            <a:r>
              <a:rPr lang="it-IT" dirty="0">
                <a:solidFill>
                  <a:srgbClr val="454545"/>
                </a:solidFill>
                <a:latin typeface="Helvetica Neue" charset="0"/>
              </a:rPr>
              <a:t>-Options: </a:t>
            </a:r>
            <a:r>
              <a:rPr lang="it-IT" dirty="0" err="1">
                <a:solidFill>
                  <a:srgbClr val="454545"/>
                </a:solidFill>
                <a:latin typeface="Helvetica Neue" charset="0"/>
              </a:rPr>
              <a:t>allows</a:t>
            </a:r>
            <a:r>
              <a:rPr lang="it-IT" dirty="0">
                <a:solidFill>
                  <a:srgbClr val="454545"/>
                </a:solidFill>
                <a:latin typeface="Helvetica Neue" charset="0"/>
              </a:rPr>
              <a:t> </a:t>
            </a:r>
            <a:r>
              <a:rPr lang="it-IT" dirty="0" err="1">
                <a:solidFill>
                  <a:srgbClr val="454545"/>
                </a:solidFill>
                <a:latin typeface="Helvetica Neue" charset="0"/>
              </a:rPr>
              <a:t>you</a:t>
            </a:r>
            <a:r>
              <a:rPr lang="it-IT" dirty="0">
                <a:solidFill>
                  <a:srgbClr val="454545"/>
                </a:solidFill>
                <a:latin typeface="Helvetica Neue" charset="0"/>
              </a:rPr>
              <a:t> to set levels and </a:t>
            </a:r>
            <a:r>
              <a:rPr lang="it-IT" dirty="0" err="1">
                <a:solidFill>
                  <a:srgbClr val="454545"/>
                </a:solidFill>
                <a:latin typeface="Helvetica Neue" charset="0"/>
              </a:rPr>
              <a:t>spacecraft</a:t>
            </a:r>
            <a:r>
              <a:rPr lang="it-IT" dirty="0">
                <a:solidFill>
                  <a:srgbClr val="454545"/>
                </a:solidFill>
                <a:latin typeface="Helvetica Neue" charset="0"/>
              </a:rPr>
              <a:t> </a:t>
            </a:r>
          </a:p>
          <a:p>
            <a:pPr algn="just"/>
            <a:r>
              <a:rPr lang="it-IT" dirty="0">
                <a:solidFill>
                  <a:srgbClr val="454545"/>
                </a:solidFill>
                <a:latin typeface="Helvetica Neue" charset="0"/>
              </a:rPr>
              <a:t>-Pause: pause panel</a:t>
            </a:r>
          </a:p>
          <a:p>
            <a:pPr algn="just"/>
            <a:r>
              <a:rPr lang="it-IT" dirty="0">
                <a:solidFill>
                  <a:srgbClr val="454545"/>
                </a:solidFill>
                <a:latin typeface="Helvetica Neue" charset="0"/>
              </a:rPr>
              <a:t>-</a:t>
            </a:r>
            <a:r>
              <a:rPr lang="it-IT" dirty="0" err="1">
                <a:solidFill>
                  <a:srgbClr val="454545"/>
                </a:solidFill>
                <a:latin typeface="Helvetica Neue" charset="0"/>
              </a:rPr>
              <a:t>Scoreboard</a:t>
            </a:r>
            <a:r>
              <a:rPr lang="it-IT" dirty="0">
                <a:solidFill>
                  <a:srgbClr val="454545"/>
                </a:solidFill>
                <a:latin typeface="Helvetica Neue" charset="0"/>
              </a:rPr>
              <a:t>: panel in </a:t>
            </a:r>
            <a:r>
              <a:rPr lang="it-IT" dirty="0" err="1">
                <a:solidFill>
                  <a:srgbClr val="454545"/>
                </a:solidFill>
                <a:latin typeface="Helvetica Neue" charset="0"/>
              </a:rPr>
              <a:t>which</a:t>
            </a:r>
            <a:r>
              <a:rPr lang="it-IT" dirty="0">
                <a:solidFill>
                  <a:srgbClr val="454545"/>
                </a:solidFill>
                <a:latin typeface="Helvetica Neue" charset="0"/>
              </a:rPr>
              <a:t> the user </a:t>
            </a:r>
            <a:r>
              <a:rPr lang="it-IT" dirty="0" err="1">
                <a:solidFill>
                  <a:srgbClr val="454545"/>
                </a:solidFill>
                <a:latin typeface="Helvetica Neue" charset="0"/>
              </a:rPr>
              <a:t>saves</a:t>
            </a:r>
            <a:r>
              <a:rPr lang="it-IT" dirty="0">
                <a:solidFill>
                  <a:srgbClr val="454545"/>
                </a:solidFill>
                <a:latin typeface="Helvetica Neue" charset="0"/>
              </a:rPr>
              <a:t> the results </a:t>
            </a:r>
            <a:r>
              <a:rPr lang="it-IT" dirty="0" err="1">
                <a:solidFill>
                  <a:srgbClr val="454545"/>
                </a:solidFill>
                <a:latin typeface="Helvetica Neue" charset="0"/>
              </a:rPr>
              <a:t>that</a:t>
            </a:r>
            <a:r>
              <a:rPr lang="it-IT" dirty="0">
                <a:solidFill>
                  <a:srgbClr val="454545"/>
                </a:solidFill>
                <a:latin typeface="Helvetica Neue" charset="0"/>
              </a:rPr>
              <a:t> </a:t>
            </a:r>
            <a:r>
              <a:rPr lang="it-IT" dirty="0" err="1">
                <a:solidFill>
                  <a:srgbClr val="454545"/>
                </a:solidFill>
                <a:latin typeface="Helvetica Neue" charset="0"/>
              </a:rPr>
              <a:t>will</a:t>
            </a:r>
            <a:r>
              <a:rPr lang="it-IT" dirty="0">
                <a:solidFill>
                  <a:srgbClr val="454545"/>
                </a:solidFill>
                <a:latin typeface="Helvetica Neue" charset="0"/>
              </a:rPr>
              <a:t> be </a:t>
            </a:r>
            <a:r>
              <a:rPr lang="it-IT" dirty="0" err="1">
                <a:solidFill>
                  <a:srgbClr val="454545"/>
                </a:solidFill>
                <a:latin typeface="Helvetica Neue" charset="0"/>
              </a:rPr>
              <a:t>written</a:t>
            </a:r>
            <a:r>
              <a:rPr lang="it-IT" dirty="0">
                <a:solidFill>
                  <a:srgbClr val="454545"/>
                </a:solidFill>
                <a:latin typeface="Helvetica Neue" charset="0"/>
              </a:rPr>
              <a:t> to a file (</a:t>
            </a:r>
            <a:r>
              <a:rPr lang="it-IT" dirty="0" err="1">
                <a:solidFill>
                  <a:srgbClr val="454545"/>
                </a:solidFill>
                <a:latin typeface="Helvetica Neue" charset="0"/>
              </a:rPr>
              <a:t>saves</a:t>
            </a:r>
            <a:r>
              <a:rPr lang="it-IT" dirty="0">
                <a:solidFill>
                  <a:srgbClr val="454545"/>
                </a:solidFill>
                <a:latin typeface="Helvetica Neue" charset="0"/>
              </a:rPr>
              <a:t> </a:t>
            </a:r>
            <a:r>
              <a:rPr lang="it-IT" dirty="0" err="1">
                <a:solidFill>
                  <a:srgbClr val="454545"/>
                </a:solidFill>
                <a:latin typeface="Helvetica Neue" charset="0"/>
              </a:rPr>
              <a:t>module</a:t>
            </a:r>
            <a:r>
              <a:rPr lang="it-IT" dirty="0">
                <a:solidFill>
                  <a:srgbClr val="454545"/>
                </a:solidFill>
                <a:latin typeface="Helvetica Neue" charset="0"/>
              </a:rPr>
              <a:t>)</a:t>
            </a:r>
          </a:p>
          <a:p>
            <a:pPr algn="just"/>
            <a:r>
              <a:rPr lang="it-IT" dirty="0">
                <a:solidFill>
                  <a:srgbClr val="454545"/>
                </a:solidFill>
                <a:latin typeface="Helvetica Neue" charset="0"/>
              </a:rPr>
              <a:t>In </a:t>
            </a:r>
            <a:r>
              <a:rPr lang="it-IT" dirty="0" err="1">
                <a:solidFill>
                  <a:srgbClr val="454545"/>
                </a:solidFill>
                <a:latin typeface="Helvetica Neue" charset="0"/>
              </a:rPr>
              <a:t>particular</a:t>
            </a:r>
            <a:r>
              <a:rPr lang="it-IT" dirty="0">
                <a:solidFill>
                  <a:srgbClr val="454545"/>
                </a:solidFill>
                <a:latin typeface="Helvetica Neue" charset="0"/>
              </a:rPr>
              <a:t>, </a:t>
            </a:r>
            <a:r>
              <a:rPr lang="it-IT" dirty="0" err="1">
                <a:solidFill>
                  <a:srgbClr val="454545"/>
                </a:solidFill>
                <a:latin typeface="Helvetica Neue" charset="0"/>
              </a:rPr>
              <a:t>there</a:t>
            </a:r>
            <a:r>
              <a:rPr lang="it-IT" dirty="0">
                <a:solidFill>
                  <a:srgbClr val="454545"/>
                </a:solidFill>
                <a:latin typeface="Helvetica Neue" charset="0"/>
              </a:rPr>
              <a:t> are </a:t>
            </a:r>
            <a:r>
              <a:rPr lang="it-IT" dirty="0" err="1">
                <a:solidFill>
                  <a:srgbClr val="454545"/>
                </a:solidFill>
                <a:latin typeface="Helvetica Neue" charset="0"/>
              </a:rPr>
              <a:t>services</a:t>
            </a:r>
            <a:r>
              <a:rPr lang="it-IT" dirty="0">
                <a:solidFill>
                  <a:srgbClr val="454545"/>
                </a:solidFill>
                <a:latin typeface="Helvetica Neue" charset="0"/>
              </a:rPr>
              <a:t> available to the user, </a:t>
            </a:r>
            <a:r>
              <a:rPr lang="it-IT" dirty="0" err="1">
                <a:solidFill>
                  <a:srgbClr val="454545"/>
                </a:solidFill>
                <a:latin typeface="Helvetica Neue" charset="0"/>
              </a:rPr>
              <a:t>such</a:t>
            </a:r>
            <a:r>
              <a:rPr lang="it-IT" dirty="0">
                <a:solidFill>
                  <a:srgbClr val="454545"/>
                </a:solidFill>
                <a:latin typeface="Helvetica Neue" charset="0"/>
              </a:rPr>
              <a:t> </a:t>
            </a:r>
            <a:r>
              <a:rPr lang="it-IT" dirty="0" err="1">
                <a:solidFill>
                  <a:srgbClr val="454545"/>
                </a:solidFill>
                <a:latin typeface="Helvetica Neue" charset="0"/>
              </a:rPr>
              <a:t>as</a:t>
            </a:r>
            <a:r>
              <a:rPr lang="it-IT" dirty="0">
                <a:solidFill>
                  <a:srgbClr val="454545"/>
                </a:solidFill>
                <a:latin typeface="Helvetica Neue" charset="0"/>
              </a:rPr>
              <a:t> the </a:t>
            </a:r>
            <a:r>
              <a:rPr lang="it-IT" dirty="0" err="1">
                <a:solidFill>
                  <a:srgbClr val="454545"/>
                </a:solidFill>
                <a:latin typeface="Helvetica Neue" charset="0"/>
              </a:rPr>
              <a:t>possibility</a:t>
            </a:r>
            <a:r>
              <a:rPr lang="it-IT" dirty="0">
                <a:solidFill>
                  <a:srgbClr val="454545"/>
                </a:solidFill>
                <a:latin typeface="Helvetica Neue" charset="0"/>
              </a:rPr>
              <a:t> of </a:t>
            </a:r>
            <a:r>
              <a:rPr lang="it-IT" dirty="0" err="1">
                <a:solidFill>
                  <a:srgbClr val="454545"/>
                </a:solidFill>
                <a:latin typeface="Helvetica Neue" charset="0"/>
              </a:rPr>
              <a:t>playing</a:t>
            </a:r>
            <a:r>
              <a:rPr lang="it-IT" dirty="0">
                <a:solidFill>
                  <a:srgbClr val="454545"/>
                </a:solidFill>
                <a:latin typeface="Helvetica Neue" charset="0"/>
              </a:rPr>
              <a:t> in multiplayer mode and the </a:t>
            </a:r>
            <a:r>
              <a:rPr lang="it-IT" dirty="0" err="1">
                <a:solidFill>
                  <a:srgbClr val="454545"/>
                </a:solidFill>
                <a:latin typeface="Helvetica Neue" charset="0"/>
              </a:rPr>
              <a:t>possibility</a:t>
            </a:r>
            <a:r>
              <a:rPr lang="it-IT" dirty="0">
                <a:solidFill>
                  <a:srgbClr val="454545"/>
                </a:solidFill>
                <a:latin typeface="Helvetica Neue" charset="0"/>
              </a:rPr>
              <a:t> of listening or </a:t>
            </a:r>
            <a:r>
              <a:rPr lang="it-IT" dirty="0" err="1">
                <a:solidFill>
                  <a:srgbClr val="454545"/>
                </a:solidFill>
                <a:latin typeface="Helvetica Neue" charset="0"/>
              </a:rPr>
              <a:t>not</a:t>
            </a:r>
            <a:r>
              <a:rPr lang="it-IT" dirty="0">
                <a:solidFill>
                  <a:srgbClr val="454545"/>
                </a:solidFill>
                <a:latin typeface="Helvetica Neue" charset="0"/>
              </a:rPr>
              <a:t> audio </a:t>
            </a:r>
            <a:r>
              <a:rPr lang="it-IT" dirty="0" err="1">
                <a:solidFill>
                  <a:srgbClr val="454545"/>
                </a:solidFill>
                <a:latin typeface="Helvetica Neue" charset="0"/>
              </a:rPr>
              <a:t>present</a:t>
            </a:r>
            <a:r>
              <a:rPr lang="it-IT" dirty="0">
                <a:solidFill>
                  <a:srgbClr val="454545"/>
                </a:solidFill>
                <a:latin typeface="Helvetica Neue" charset="0"/>
              </a:rPr>
              <a:t> in the game</a:t>
            </a:r>
            <a:endParaRPr lang="it-IT" dirty="0">
              <a:solidFill>
                <a:srgbClr val="454545"/>
              </a:solidFill>
              <a:effectLst/>
              <a:latin typeface="Helvetica Neue" charset="0"/>
            </a:endParaRPr>
          </a:p>
          <a:p>
            <a:endParaRPr lang="it-IT" dirty="0"/>
          </a:p>
        </p:txBody>
      </p:sp>
      <p:sp>
        <p:nvSpPr>
          <p:cNvPr id="4" name="Segnaposto numero diapositiva 3"/>
          <p:cNvSpPr>
            <a:spLocks noGrp="1"/>
          </p:cNvSpPr>
          <p:nvPr>
            <p:ph type="sldNum" sz="quarter" idx="5"/>
          </p:nvPr>
        </p:nvSpPr>
        <p:spPr/>
        <p:txBody>
          <a:bodyPr/>
          <a:lstStyle/>
          <a:p>
            <a:fld id="{92EF19B8-6DED-3E42-8FFD-2E9E6C940484}" type="slidenum">
              <a:rPr lang="it-IT" smtClean="0"/>
              <a:t>9</a:t>
            </a:fld>
            <a:endParaRPr lang="it-IT" dirty="0"/>
          </a:p>
        </p:txBody>
      </p:sp>
    </p:spTree>
    <p:extLst>
      <p:ext uri="{BB962C8B-B14F-4D97-AF65-F5344CB8AC3E}">
        <p14:creationId xmlns:p14="http://schemas.microsoft.com/office/powerpoint/2010/main" val="2753034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2775869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43884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7618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1452636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2985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3631651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1859924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259193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399343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2053134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1233877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8" name="Footer Placeholder 7"/>
          <p:cNvSpPr>
            <a:spLocks noGrp="1"/>
          </p:cNvSpPr>
          <p:nvPr>
            <p:ph type="ftr" sz="quarter" idx="11"/>
          </p:nvPr>
        </p:nvSpPr>
        <p:spPr/>
        <p:txBody>
          <a:bodyPr/>
          <a:lstStyle/>
          <a:p>
            <a:endParaRPr lang="it-IT" dirty="0"/>
          </a:p>
        </p:txBody>
      </p:sp>
      <p:sp>
        <p:nvSpPr>
          <p:cNvPr id="9" name="Slide Number Placeholder 8"/>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3289295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4" name="Footer Placeholder 3"/>
          <p:cNvSpPr>
            <a:spLocks noGrp="1"/>
          </p:cNvSpPr>
          <p:nvPr>
            <p:ph type="ftr" sz="quarter" idx="11"/>
          </p:nvPr>
        </p:nvSpPr>
        <p:spPr/>
        <p:txBody>
          <a:bodyPr/>
          <a:lstStyle/>
          <a:p>
            <a:endParaRPr lang="it-IT" dirty="0"/>
          </a:p>
        </p:txBody>
      </p:sp>
      <p:sp>
        <p:nvSpPr>
          <p:cNvPr id="5" name="Slide Number Placeholder 4"/>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2626294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59489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787844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276549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085051-E62F-49EE-9A05-1409C58BD62A}" type="datetimeFigureOut">
              <a:rPr lang="it-IT" smtClean="0"/>
              <a:t>20/12/2018</a:t>
            </a:fld>
            <a:endParaRPr lang="it-IT"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2EBC2FB-8595-4E7C-8611-D59B533C87E5}" type="slidenum">
              <a:rPr lang="it-IT" smtClean="0"/>
              <a:t>‹N›</a:t>
            </a:fld>
            <a:endParaRPr lang="it-IT" dirty="0"/>
          </a:p>
        </p:txBody>
      </p:sp>
    </p:spTree>
    <p:extLst>
      <p:ext uri="{BB962C8B-B14F-4D97-AF65-F5344CB8AC3E}">
        <p14:creationId xmlns:p14="http://schemas.microsoft.com/office/powerpoint/2010/main" val="11287712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magine correl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3319" y="1174105"/>
            <a:ext cx="1762664" cy="1762664"/>
          </a:xfrm>
          <a:prstGeom prst="rect">
            <a:avLst/>
          </a:prstGeom>
          <a:noFill/>
          <a:extLst>
            <a:ext uri="{909E8E84-426E-40DD-AFC4-6F175D3DCCD1}">
              <a14:hiddenFill xmlns:a14="http://schemas.microsoft.com/office/drawing/2010/main">
                <a:solidFill>
                  <a:srgbClr val="FFFFFF"/>
                </a:solidFill>
              </a14:hiddenFill>
            </a:ext>
          </a:extLst>
        </p:spPr>
      </p:pic>
      <p:sp>
        <p:nvSpPr>
          <p:cNvPr id="19" name="CasellaDiTesto 18"/>
          <p:cNvSpPr txBox="1"/>
          <p:nvPr/>
        </p:nvSpPr>
        <p:spPr>
          <a:xfrm>
            <a:off x="216369" y="404664"/>
            <a:ext cx="8064896" cy="769441"/>
          </a:xfrm>
          <a:prstGeom prst="rect">
            <a:avLst/>
          </a:prstGeom>
          <a:noFill/>
        </p:spPr>
        <p:txBody>
          <a:bodyPr wrap="square" rtlCol="0">
            <a:spAutoFit/>
          </a:bodyPr>
          <a:lstStyle/>
          <a:p>
            <a:pPr algn="ctr"/>
            <a:r>
              <a:rPr lang="it-IT" sz="4400" b="1" dirty="0">
                <a:solidFill>
                  <a:schemeClr val="accent6">
                    <a:lumMod val="75000"/>
                  </a:schemeClr>
                </a:solidFill>
                <a:latin typeface="Times New Roman" panose="02020603050405020304" pitchFamily="18" charset="0"/>
                <a:cs typeface="Times New Roman" panose="02020603050405020304" pitchFamily="18" charset="0"/>
              </a:rPr>
              <a:t>SOFTWARE ENGINEERING</a:t>
            </a:r>
          </a:p>
        </p:txBody>
      </p:sp>
      <p:sp>
        <p:nvSpPr>
          <p:cNvPr id="20" name="CasellaDiTesto 19"/>
          <p:cNvSpPr txBox="1"/>
          <p:nvPr/>
        </p:nvSpPr>
        <p:spPr>
          <a:xfrm>
            <a:off x="273915" y="3208867"/>
            <a:ext cx="8064896" cy="584775"/>
          </a:xfrm>
          <a:prstGeom prst="rect">
            <a:avLst/>
          </a:prstGeom>
          <a:noFill/>
        </p:spPr>
        <p:txBody>
          <a:bodyPr wrap="square" rtlCol="0">
            <a:spAutoFit/>
          </a:bodyPr>
          <a:lstStyle/>
          <a:p>
            <a:pPr algn="ctr"/>
            <a:r>
              <a:rPr lang="it-IT" sz="3200" dirty="0">
                <a:solidFill>
                  <a:schemeClr val="accent6">
                    <a:lumMod val="75000"/>
                  </a:schemeClr>
                </a:solidFill>
                <a:latin typeface="Times New Roman" panose="02020603050405020304" pitchFamily="18" charset="0"/>
                <a:cs typeface="Times New Roman" panose="02020603050405020304" pitchFamily="18" charset="0"/>
              </a:rPr>
              <a:t>Project assignment: </a:t>
            </a:r>
            <a:r>
              <a:rPr lang="it-IT" sz="3200" dirty="0" err="1">
                <a:solidFill>
                  <a:schemeClr val="accent6">
                    <a:lumMod val="75000"/>
                  </a:schemeClr>
                </a:solidFill>
                <a:latin typeface="Times New Roman" panose="02020603050405020304" pitchFamily="18" charset="0"/>
                <a:cs typeface="Times New Roman" panose="02020603050405020304" pitchFamily="18" charset="0"/>
              </a:rPr>
              <a:t>Final</a:t>
            </a:r>
            <a:r>
              <a:rPr lang="it-IT" sz="3200" dirty="0">
                <a:solidFill>
                  <a:schemeClr val="accent6">
                    <a:lumMod val="75000"/>
                  </a:schemeClr>
                </a:solidFill>
                <a:latin typeface="Times New Roman" panose="02020603050405020304" pitchFamily="18" charset="0"/>
                <a:cs typeface="Times New Roman" panose="02020603050405020304" pitchFamily="18" charset="0"/>
              </a:rPr>
              <a:t> Delivery</a:t>
            </a:r>
          </a:p>
        </p:txBody>
      </p:sp>
      <p:sp>
        <p:nvSpPr>
          <p:cNvPr id="6" name="CasellaDiTesto 5"/>
          <p:cNvSpPr txBox="1"/>
          <p:nvPr/>
        </p:nvSpPr>
        <p:spPr>
          <a:xfrm>
            <a:off x="755576" y="3898574"/>
            <a:ext cx="2905775" cy="2893100"/>
          </a:xfrm>
          <a:prstGeom prst="rect">
            <a:avLst/>
          </a:prstGeom>
          <a:noFill/>
        </p:spPr>
        <p:txBody>
          <a:bodyPr wrap="square" rtlCol="0">
            <a:spAutoFit/>
          </a:bodyPr>
          <a:lstStyle/>
          <a:p>
            <a:pPr algn="ctr"/>
            <a:r>
              <a:rPr lang="it-IT" sz="2000" b="1" dirty="0"/>
              <a:t>Group 4 </a:t>
            </a:r>
          </a:p>
          <a:p>
            <a:endParaRPr lang="it-IT" b="1" dirty="0"/>
          </a:p>
          <a:p>
            <a:r>
              <a:rPr lang="it-IT" b="1" dirty="0"/>
              <a:t>Members:</a:t>
            </a:r>
          </a:p>
          <a:p>
            <a:pPr marL="285750" indent="-285750">
              <a:buFont typeface="Arial" panose="020B0604020202020204" pitchFamily="34" charset="0"/>
              <a:buChar char="•"/>
            </a:pPr>
            <a:r>
              <a:rPr lang="it-IT" dirty="0"/>
              <a:t>Bortone Erasmo Alessio</a:t>
            </a:r>
          </a:p>
          <a:p>
            <a:pPr marL="285750" indent="-285750">
              <a:buFont typeface="Arial" panose="020B0604020202020204" pitchFamily="34" charset="0"/>
              <a:buChar char="•"/>
            </a:pPr>
            <a:r>
              <a:rPr lang="it-IT" dirty="0"/>
              <a:t>Finamore Michele</a:t>
            </a:r>
          </a:p>
          <a:p>
            <a:pPr marL="285750" indent="-285750">
              <a:buFont typeface="Arial" panose="020B0604020202020204" pitchFamily="34" charset="0"/>
              <a:buChar char="•"/>
            </a:pPr>
            <a:r>
              <a:rPr lang="it-IT" dirty="0"/>
              <a:t>Gambardella Christian</a:t>
            </a:r>
          </a:p>
          <a:p>
            <a:pPr marL="285750" indent="-285750">
              <a:buFont typeface="Arial" panose="020B0604020202020204" pitchFamily="34" charset="0"/>
              <a:buChar char="•"/>
            </a:pPr>
            <a:r>
              <a:rPr lang="it-IT" dirty="0"/>
              <a:t>Karman Wael</a:t>
            </a:r>
          </a:p>
          <a:p>
            <a:pPr marL="285750" indent="-285750">
              <a:buFont typeface="Arial" panose="020B0604020202020204" pitchFamily="34" charset="0"/>
              <a:buChar char="•"/>
            </a:pPr>
            <a:r>
              <a:rPr lang="it-IT" dirty="0"/>
              <a:t>Rago Emilio</a:t>
            </a:r>
          </a:p>
          <a:p>
            <a:pPr marL="285750" indent="-285750">
              <a:buFont typeface="Arial" panose="020B0604020202020204" pitchFamily="34" charset="0"/>
              <a:buChar char="•"/>
            </a:pPr>
            <a:r>
              <a:rPr lang="it-IT" dirty="0"/>
              <a:t>Riva Francesco</a:t>
            </a:r>
          </a:p>
          <a:p>
            <a:pPr marL="285750" indent="-285750">
              <a:buFont typeface="Arial" panose="020B0604020202020204" pitchFamily="34" charset="0"/>
              <a:buChar char="•"/>
            </a:pPr>
            <a:r>
              <a:rPr lang="it-IT" dirty="0"/>
              <a:t>Senatore Vittorio</a:t>
            </a:r>
          </a:p>
        </p:txBody>
      </p:sp>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1351" y="3793642"/>
            <a:ext cx="3142897" cy="3142897"/>
          </a:xfrm>
          <a:prstGeom prst="rect">
            <a:avLst/>
          </a:prstGeom>
        </p:spPr>
      </p:pic>
    </p:spTree>
    <p:extLst>
      <p:ext uri="{BB962C8B-B14F-4D97-AF65-F5344CB8AC3E}">
        <p14:creationId xmlns:p14="http://schemas.microsoft.com/office/powerpoint/2010/main" val="3842209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DCAFC10A-1334-40B8-9C20-422ABFE50B63}"/>
              </a:ext>
            </a:extLst>
          </p:cNvPr>
          <p:cNvSpPr>
            <a:spLocks noGrp="1"/>
          </p:cNvSpPr>
          <p:nvPr>
            <p:ph type="title"/>
          </p:nvPr>
        </p:nvSpPr>
        <p:spPr>
          <a:xfrm>
            <a:off x="2267744" y="188640"/>
            <a:ext cx="3744416" cy="619121"/>
          </a:xfrm>
        </p:spPr>
        <p:txBody>
          <a:bodyPr>
            <a:noAutofit/>
          </a:bodyPr>
          <a:lstStyle/>
          <a:p>
            <a:r>
              <a:rPr lang="it-IT" sz="3500" b="1" dirty="0" err="1">
                <a:solidFill>
                  <a:schemeClr val="accent2"/>
                </a:solidFill>
              </a:rPr>
              <a:t>Why</a:t>
            </a:r>
            <a:r>
              <a:rPr lang="it-IT" sz="3500" b="1" dirty="0">
                <a:solidFill>
                  <a:schemeClr val="accent2"/>
                </a:solidFill>
              </a:rPr>
              <a:t> VOYAGER I ?</a:t>
            </a:r>
            <a:br>
              <a:rPr lang="it-IT" sz="3500" b="1" dirty="0">
                <a:solidFill>
                  <a:schemeClr val="accent2"/>
                </a:solidFill>
              </a:rPr>
            </a:br>
            <a:br>
              <a:rPr lang="it-IT" sz="3500" b="1" dirty="0">
                <a:solidFill>
                  <a:schemeClr val="accent2"/>
                </a:solidFill>
              </a:rPr>
            </a:br>
            <a:endParaRPr lang="it-IT" sz="3500" b="1" dirty="0">
              <a:solidFill>
                <a:schemeClr val="accent2"/>
              </a:solidFill>
            </a:endParaRPr>
          </a:p>
        </p:txBody>
      </p:sp>
      <p:sp>
        <p:nvSpPr>
          <p:cNvPr id="4" name="Titolo 1">
            <a:extLst>
              <a:ext uri="{FF2B5EF4-FFF2-40B4-BE49-F238E27FC236}">
                <a16:creationId xmlns:a16="http://schemas.microsoft.com/office/drawing/2014/main" id="{DCAFC10A-1334-40B8-9C20-422ABFE50B63}"/>
              </a:ext>
            </a:extLst>
          </p:cNvPr>
          <p:cNvSpPr txBox="1">
            <a:spLocks/>
          </p:cNvSpPr>
          <p:nvPr/>
        </p:nvSpPr>
        <p:spPr>
          <a:xfrm>
            <a:off x="298757" y="1340768"/>
            <a:ext cx="7221435" cy="230425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200" dirty="0">
                <a:solidFill>
                  <a:schemeClr val="tx1"/>
                </a:solidFill>
              </a:rPr>
              <a:t>Voyager 1 left Cape Canaveral in 1977 to visit the orbits of Saturn and Jupiter and their moons ended up in interstellar space. After Saturn travels into the interstellar space at the borders of the Solar System, today it is still active and has reached the Heliosphere.</a:t>
            </a:r>
            <a:endParaRPr lang="it-IT" sz="2200" dirty="0">
              <a:solidFill>
                <a:schemeClr val="tx1"/>
              </a:solidFill>
            </a:endParaRPr>
          </a:p>
        </p:txBody>
      </p:sp>
      <p:sp>
        <p:nvSpPr>
          <p:cNvPr id="2" name="Rettangolo 1"/>
          <p:cNvSpPr/>
          <p:nvPr/>
        </p:nvSpPr>
        <p:spPr>
          <a:xfrm>
            <a:off x="323528" y="3356992"/>
            <a:ext cx="7221435" cy="3139321"/>
          </a:xfrm>
          <a:prstGeom prst="rect">
            <a:avLst/>
          </a:prstGeom>
        </p:spPr>
        <p:txBody>
          <a:bodyPr wrap="square">
            <a:spAutoFit/>
          </a:bodyPr>
          <a:lstStyle/>
          <a:p>
            <a:pPr algn="just"/>
            <a:r>
              <a:rPr lang="it-IT" sz="2200" dirty="0"/>
              <a:t>The game </a:t>
            </a:r>
            <a:r>
              <a:rPr lang="it-IT" sz="2200" dirty="0" err="1"/>
              <a:t>is</a:t>
            </a:r>
            <a:r>
              <a:rPr lang="it-IT" sz="2200" dirty="0"/>
              <a:t> </a:t>
            </a:r>
            <a:r>
              <a:rPr lang="it-IT" sz="2200" dirty="0" err="1"/>
              <a:t>inspired</a:t>
            </a:r>
            <a:r>
              <a:rPr lang="it-IT" sz="2200" dirty="0"/>
              <a:t> by the story </a:t>
            </a:r>
            <a:r>
              <a:rPr lang="it-IT" sz="2200" dirty="0" err="1"/>
              <a:t>presented</a:t>
            </a:r>
            <a:r>
              <a:rPr lang="it-IT" sz="2200" dirty="0"/>
              <a:t> and </a:t>
            </a:r>
            <a:r>
              <a:rPr lang="it-IT" sz="2200" dirty="0" err="1"/>
              <a:t>has</a:t>
            </a:r>
            <a:r>
              <a:rPr lang="it-IT" sz="2200" dirty="0"/>
              <a:t> the goal of </a:t>
            </a:r>
            <a:r>
              <a:rPr lang="it-IT" sz="2200" dirty="0" err="1"/>
              <a:t>providing</a:t>
            </a:r>
            <a:r>
              <a:rPr lang="it-IT" sz="2200" dirty="0"/>
              <a:t> a </a:t>
            </a:r>
            <a:r>
              <a:rPr lang="it-IT" sz="2200" dirty="0" err="1"/>
              <a:t>second</a:t>
            </a:r>
            <a:r>
              <a:rPr lang="it-IT" sz="2200" dirty="0"/>
              <a:t> chance to the </a:t>
            </a:r>
            <a:r>
              <a:rPr lang="it-IT" sz="2200" dirty="0" err="1"/>
              <a:t>Voyager</a:t>
            </a:r>
            <a:r>
              <a:rPr lang="it-IT" sz="2200" dirty="0"/>
              <a:t> 1 probe </a:t>
            </a:r>
            <a:r>
              <a:rPr lang="it-IT" sz="2200" dirty="0" err="1"/>
              <a:t>allowing</a:t>
            </a:r>
            <a:r>
              <a:rPr lang="it-IT" sz="2200" dirty="0"/>
              <a:t> </a:t>
            </a:r>
            <a:r>
              <a:rPr lang="it-IT" sz="2200" dirty="0" err="1"/>
              <a:t>it</a:t>
            </a:r>
            <a:r>
              <a:rPr lang="it-IT" sz="2200" dirty="0"/>
              <a:t> to </a:t>
            </a:r>
            <a:r>
              <a:rPr lang="it-IT" sz="2200" dirty="0" err="1"/>
              <a:t>return</a:t>
            </a:r>
            <a:r>
              <a:rPr lang="it-IT" sz="2200" dirty="0"/>
              <a:t> to base. </a:t>
            </a:r>
          </a:p>
          <a:p>
            <a:pPr algn="just"/>
            <a:endParaRPr lang="it-IT" sz="2200" dirty="0"/>
          </a:p>
          <a:p>
            <a:pPr algn="just"/>
            <a:r>
              <a:rPr lang="it-IT" sz="2200" dirty="0" err="1"/>
              <a:t>During</a:t>
            </a:r>
            <a:r>
              <a:rPr lang="it-IT" sz="2200" dirty="0"/>
              <a:t> the </a:t>
            </a:r>
            <a:r>
              <a:rPr lang="it-IT" sz="2200" dirty="0" err="1"/>
              <a:t>journey</a:t>
            </a:r>
            <a:r>
              <a:rPr lang="it-IT" sz="2200" dirty="0"/>
              <a:t> </a:t>
            </a:r>
            <a:r>
              <a:rPr lang="it-IT" sz="2200" dirty="0" err="1"/>
              <a:t>that</a:t>
            </a:r>
            <a:r>
              <a:rPr lang="it-IT" sz="2200" dirty="0"/>
              <a:t> </a:t>
            </a:r>
            <a:r>
              <a:rPr lang="it-IT" sz="2200" dirty="0" err="1"/>
              <a:t>will</a:t>
            </a:r>
            <a:r>
              <a:rPr lang="it-IT" sz="2200" dirty="0"/>
              <a:t> </a:t>
            </a:r>
            <a:r>
              <a:rPr lang="it-IT" sz="2200" dirty="0" err="1"/>
              <a:t>bring</a:t>
            </a:r>
            <a:r>
              <a:rPr lang="it-IT" sz="2200" dirty="0"/>
              <a:t> </a:t>
            </a:r>
            <a:r>
              <a:rPr lang="it-IT" sz="2200" dirty="0" err="1"/>
              <a:t>her</a:t>
            </a:r>
            <a:r>
              <a:rPr lang="it-IT" sz="2200" dirty="0"/>
              <a:t> back home </a:t>
            </a:r>
            <a:r>
              <a:rPr lang="it-IT" sz="2200" dirty="0" err="1"/>
              <a:t>traveling</a:t>
            </a:r>
            <a:r>
              <a:rPr lang="it-IT" sz="2200" dirty="0"/>
              <a:t> in the solar </a:t>
            </a:r>
            <a:r>
              <a:rPr lang="it-IT" sz="2200" dirty="0" err="1"/>
              <a:t>system</a:t>
            </a:r>
            <a:r>
              <a:rPr lang="it-IT" sz="2200" dirty="0"/>
              <a:t> </a:t>
            </a:r>
            <a:r>
              <a:rPr lang="it-IT" sz="2200" dirty="0" err="1"/>
              <a:t>it</a:t>
            </a:r>
            <a:r>
              <a:rPr lang="it-IT" sz="2200" dirty="0"/>
              <a:t> </a:t>
            </a:r>
            <a:r>
              <a:rPr lang="it-IT" sz="2200" dirty="0" err="1"/>
              <a:t>will</a:t>
            </a:r>
            <a:r>
              <a:rPr lang="it-IT" sz="2200" dirty="0"/>
              <a:t> </a:t>
            </a:r>
            <a:r>
              <a:rPr lang="it-IT" sz="2200" dirty="0" err="1"/>
              <a:t>have</a:t>
            </a:r>
            <a:r>
              <a:rPr lang="it-IT" sz="2200" dirty="0"/>
              <a:t> to face the </a:t>
            </a:r>
            <a:r>
              <a:rPr lang="it-IT" sz="2200" dirty="0" err="1"/>
              <a:t>adversities</a:t>
            </a:r>
            <a:r>
              <a:rPr lang="it-IT" sz="2200" dirty="0"/>
              <a:t> of </a:t>
            </a:r>
            <a:r>
              <a:rPr lang="it-IT" sz="2200" dirty="0" err="1"/>
              <a:t>space</a:t>
            </a:r>
            <a:r>
              <a:rPr lang="it-IT" sz="2200" dirty="0"/>
              <a:t>, </a:t>
            </a:r>
            <a:r>
              <a:rPr lang="it-IT" sz="2200" dirty="0" err="1"/>
              <a:t>having</a:t>
            </a:r>
            <a:r>
              <a:rPr lang="it-IT" sz="2200" dirty="0"/>
              <a:t> to deal with some </a:t>
            </a:r>
            <a:r>
              <a:rPr lang="it-IT" sz="2200" dirty="0" err="1"/>
              <a:t>types</a:t>
            </a:r>
            <a:r>
              <a:rPr lang="it-IT" sz="2200" dirty="0"/>
              <a:t> of </a:t>
            </a:r>
            <a:r>
              <a:rPr lang="it-IT" sz="2200" dirty="0" err="1"/>
              <a:t>aliens</a:t>
            </a:r>
            <a:r>
              <a:rPr lang="it-IT" sz="2200" dirty="0"/>
              <a:t> and </a:t>
            </a:r>
            <a:r>
              <a:rPr lang="it-IT" sz="2200" dirty="0" err="1"/>
              <a:t>monsters</a:t>
            </a:r>
            <a:r>
              <a:rPr lang="it-IT" sz="2200" dirty="0"/>
              <a:t> </a:t>
            </a:r>
            <a:r>
              <a:rPr lang="it-IT" sz="2200" dirty="0" err="1"/>
              <a:t>that</a:t>
            </a:r>
            <a:r>
              <a:rPr lang="it-IT" sz="2200" dirty="0"/>
              <a:t> </a:t>
            </a:r>
            <a:r>
              <a:rPr lang="it-IT" sz="2200" dirty="0" err="1"/>
              <a:t>populate</a:t>
            </a:r>
            <a:r>
              <a:rPr lang="it-IT" sz="2200" dirty="0"/>
              <a:t> the </a:t>
            </a:r>
            <a:r>
              <a:rPr lang="it-IT" sz="2200" dirty="0" err="1"/>
              <a:t>unexplored</a:t>
            </a:r>
            <a:r>
              <a:rPr lang="it-IT" sz="2200" dirty="0"/>
              <a:t> </a:t>
            </a:r>
            <a:r>
              <a:rPr lang="it-IT" sz="2200" dirty="0" err="1"/>
              <a:t>territory</a:t>
            </a:r>
            <a:r>
              <a:rPr lang="it-IT" sz="2200" dirty="0"/>
              <a:t>.</a:t>
            </a:r>
          </a:p>
        </p:txBody>
      </p:sp>
      <p:pic>
        <p:nvPicPr>
          <p:cNvPr id="6" name="Immagine 5">
            <a:extLst>
              <a:ext uri="{FF2B5EF4-FFF2-40B4-BE49-F238E27FC236}">
                <a16:creationId xmlns:a16="http://schemas.microsoft.com/office/drawing/2014/main" id="{1C32B355-A671-413F-8F5E-AFF115BA8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360" y="2060848"/>
            <a:ext cx="1198984" cy="1138019"/>
          </a:xfrm>
          <a:prstGeom prst="rect">
            <a:avLst/>
          </a:prstGeom>
        </p:spPr>
      </p:pic>
      <p:pic>
        <p:nvPicPr>
          <p:cNvPr id="7" name="Immagine 6">
            <a:extLst>
              <a:ext uri="{FF2B5EF4-FFF2-40B4-BE49-F238E27FC236}">
                <a16:creationId xmlns:a16="http://schemas.microsoft.com/office/drawing/2014/main" id="{949D977F-6ADE-4D4E-AE2C-CF6D33ADF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60" y="3933056"/>
            <a:ext cx="1261112" cy="1379058"/>
          </a:xfrm>
          <a:prstGeom prst="rect">
            <a:avLst/>
          </a:prstGeom>
        </p:spPr>
      </p:pic>
    </p:spTree>
    <p:extLst>
      <p:ext uri="{BB962C8B-B14F-4D97-AF65-F5344CB8AC3E}">
        <p14:creationId xmlns:p14="http://schemas.microsoft.com/office/powerpoint/2010/main" val="318056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D931A6B4-7B28-49EC-93BA-E284C0FFCF23}"/>
              </a:ext>
            </a:extLst>
          </p:cNvPr>
          <p:cNvSpPr>
            <a:spLocks noGrp="1"/>
          </p:cNvSpPr>
          <p:nvPr>
            <p:ph type="title"/>
          </p:nvPr>
        </p:nvSpPr>
        <p:spPr>
          <a:xfrm>
            <a:off x="2286000" y="188640"/>
            <a:ext cx="3853917" cy="619121"/>
          </a:xfrm>
        </p:spPr>
        <p:txBody>
          <a:bodyPr>
            <a:normAutofit/>
          </a:bodyPr>
          <a:lstStyle/>
          <a:p>
            <a:r>
              <a:rPr lang="it-IT" sz="3000" b="1" dirty="0" err="1">
                <a:solidFill>
                  <a:schemeClr val="accent2"/>
                </a:solidFill>
              </a:rPr>
              <a:t>Feature</a:t>
            </a:r>
            <a:r>
              <a:rPr lang="it-IT" sz="3000" b="1" dirty="0">
                <a:solidFill>
                  <a:schemeClr val="accent2"/>
                </a:solidFill>
              </a:rPr>
              <a:t> &amp; </a:t>
            </a:r>
            <a:r>
              <a:rPr lang="it-IT" sz="3000" b="1" dirty="0" err="1">
                <a:solidFill>
                  <a:schemeClr val="accent2"/>
                </a:solidFill>
              </a:rPr>
              <a:t>Overview</a:t>
            </a:r>
            <a:endParaRPr lang="it-IT" sz="3000" b="1" dirty="0">
              <a:solidFill>
                <a:schemeClr val="accent2"/>
              </a:solidFill>
            </a:endParaRPr>
          </a:p>
        </p:txBody>
      </p:sp>
      <p:sp>
        <p:nvSpPr>
          <p:cNvPr id="2" name="Rettangolo 1"/>
          <p:cNvSpPr/>
          <p:nvPr/>
        </p:nvSpPr>
        <p:spPr>
          <a:xfrm>
            <a:off x="323528" y="2301618"/>
            <a:ext cx="6696744" cy="1015663"/>
          </a:xfrm>
          <a:prstGeom prst="rect">
            <a:avLst/>
          </a:prstGeom>
        </p:spPr>
        <p:txBody>
          <a:bodyPr wrap="square">
            <a:spAutoFit/>
          </a:bodyPr>
          <a:lstStyle/>
          <a:p>
            <a:pPr algn="just"/>
            <a:r>
              <a:rPr lang="it-IT" sz="2000" dirty="0"/>
              <a:t>The </a:t>
            </a:r>
            <a:r>
              <a:rPr lang="it-IT" sz="2000" dirty="0" err="1"/>
              <a:t>starting</a:t>
            </a:r>
            <a:r>
              <a:rPr lang="it-IT" sz="2000" dirty="0"/>
              <a:t> </a:t>
            </a:r>
            <a:r>
              <a:rPr lang="it-IT" sz="2000" dirty="0" err="1"/>
              <a:t>point</a:t>
            </a:r>
            <a:r>
              <a:rPr lang="it-IT" sz="2000" dirty="0"/>
              <a:t> on </a:t>
            </a:r>
            <a:r>
              <a:rPr lang="it-IT" sz="2000" dirty="0" err="1"/>
              <a:t>which</a:t>
            </a:r>
            <a:r>
              <a:rPr lang="it-IT" sz="2000" dirty="0"/>
              <a:t> </a:t>
            </a:r>
            <a:r>
              <a:rPr lang="it-IT" sz="2000" dirty="0" err="1"/>
              <a:t>it</a:t>
            </a:r>
            <a:r>
              <a:rPr lang="it-IT" sz="2000" dirty="0"/>
              <a:t> </a:t>
            </a:r>
            <a:r>
              <a:rPr lang="it-IT" sz="2000" dirty="0" err="1"/>
              <a:t>was</a:t>
            </a:r>
            <a:r>
              <a:rPr lang="it-IT" sz="2000" dirty="0"/>
              <a:t> </a:t>
            </a:r>
            <a:r>
              <a:rPr lang="it-IT" sz="2000" dirty="0" err="1"/>
              <a:t>developed</a:t>
            </a:r>
            <a:r>
              <a:rPr lang="it-IT" sz="2000" dirty="0"/>
              <a:t> </a:t>
            </a:r>
            <a:r>
              <a:rPr lang="it-IT" sz="2000" dirty="0" err="1"/>
              <a:t>is</a:t>
            </a:r>
            <a:r>
              <a:rPr lang="it-IT" sz="2000" dirty="0"/>
              <a:t> </a:t>
            </a:r>
            <a:r>
              <a:rPr lang="it-IT" sz="2000" dirty="0" err="1"/>
              <a:t>that</a:t>
            </a:r>
            <a:r>
              <a:rPr lang="it-IT" sz="2000" dirty="0"/>
              <a:t> of the game "Space Impact", a </a:t>
            </a:r>
            <a:r>
              <a:rPr lang="it-IT" sz="2000" dirty="0" err="1"/>
              <a:t>symbolic</a:t>
            </a:r>
            <a:r>
              <a:rPr lang="it-IT" sz="2000" dirty="0"/>
              <a:t> game of mobile </a:t>
            </a:r>
            <a:r>
              <a:rPr lang="it-IT" sz="2000" dirty="0" err="1"/>
              <a:t>gaming</a:t>
            </a:r>
            <a:r>
              <a:rPr lang="it-IT" sz="2000" dirty="0"/>
              <a:t> of the 2000s.</a:t>
            </a:r>
          </a:p>
        </p:txBody>
      </p:sp>
      <p:sp>
        <p:nvSpPr>
          <p:cNvPr id="4" name="Rettangolo 3"/>
          <p:cNvSpPr/>
          <p:nvPr/>
        </p:nvSpPr>
        <p:spPr>
          <a:xfrm>
            <a:off x="323528" y="2689457"/>
            <a:ext cx="6696744" cy="430887"/>
          </a:xfrm>
          <a:prstGeom prst="rect">
            <a:avLst/>
          </a:prstGeom>
        </p:spPr>
        <p:txBody>
          <a:bodyPr wrap="square">
            <a:spAutoFit/>
          </a:bodyPr>
          <a:lstStyle/>
          <a:p>
            <a:pPr algn="just"/>
            <a:endParaRPr lang="it-IT" sz="2200"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561" y="3705120"/>
            <a:ext cx="3085728" cy="2207974"/>
          </a:xfrm>
          <a:prstGeom prst="rect">
            <a:avLst/>
          </a:prstGeom>
        </p:spPr>
      </p:pic>
      <p:sp>
        <p:nvSpPr>
          <p:cNvPr id="6" name="Rettangolo 5"/>
          <p:cNvSpPr/>
          <p:nvPr/>
        </p:nvSpPr>
        <p:spPr>
          <a:xfrm>
            <a:off x="323528" y="997674"/>
            <a:ext cx="6831667" cy="1015663"/>
          </a:xfrm>
          <a:prstGeom prst="rect">
            <a:avLst/>
          </a:prstGeom>
        </p:spPr>
        <p:txBody>
          <a:bodyPr wrap="square">
            <a:spAutoFit/>
          </a:bodyPr>
          <a:lstStyle/>
          <a:p>
            <a:pPr algn="just"/>
            <a:r>
              <a:rPr lang="it-IT" sz="2000" dirty="0"/>
              <a:t>The game </a:t>
            </a:r>
            <a:r>
              <a:rPr lang="it-IT" sz="2000" dirty="0" err="1"/>
              <a:t>is</a:t>
            </a:r>
            <a:r>
              <a:rPr lang="it-IT" sz="2000" dirty="0"/>
              <a:t> </a:t>
            </a:r>
            <a:r>
              <a:rPr lang="it-IT" sz="2000" dirty="0" err="1"/>
              <a:t>inspired</a:t>
            </a:r>
            <a:r>
              <a:rPr lang="it-IT" sz="2000" dirty="0"/>
              <a:t> by the 2D back game, from </a:t>
            </a:r>
            <a:r>
              <a:rPr lang="it-IT" sz="2000" dirty="0" err="1"/>
              <a:t>which</a:t>
            </a:r>
            <a:r>
              <a:rPr lang="it-IT" sz="2000" dirty="0"/>
              <a:t> </a:t>
            </a:r>
            <a:r>
              <a:rPr lang="it-IT" sz="2000" dirty="0" err="1"/>
              <a:t>it</a:t>
            </a:r>
            <a:r>
              <a:rPr lang="it-IT" sz="2000" dirty="0"/>
              <a:t> </a:t>
            </a:r>
            <a:r>
              <a:rPr lang="it-IT" sz="2000" dirty="0" err="1"/>
              <a:t>takes</a:t>
            </a:r>
            <a:r>
              <a:rPr lang="it-IT" sz="2000" dirty="0"/>
              <a:t> the </a:t>
            </a:r>
            <a:r>
              <a:rPr lang="it-IT" sz="2000" dirty="0" err="1"/>
              <a:t>form</a:t>
            </a:r>
            <a:r>
              <a:rPr lang="it-IT" sz="2000" dirty="0"/>
              <a:t> </a:t>
            </a:r>
            <a:r>
              <a:rPr lang="it-IT" sz="2000" dirty="0" err="1"/>
              <a:t>factor</a:t>
            </a:r>
            <a:r>
              <a:rPr lang="it-IT" sz="2000" dirty="0"/>
              <a:t> for the </a:t>
            </a:r>
            <a:r>
              <a:rPr lang="it-IT" sz="2000" dirty="0" err="1"/>
              <a:t>visualization</a:t>
            </a:r>
            <a:r>
              <a:rPr lang="it-IT" sz="2000" dirty="0"/>
              <a:t>, the intuitive </a:t>
            </a:r>
            <a:r>
              <a:rPr lang="it-IT" sz="2000" dirty="0" err="1"/>
              <a:t>graphics</a:t>
            </a:r>
            <a:r>
              <a:rPr lang="it-IT" sz="2000" dirty="0"/>
              <a:t> and the game </a:t>
            </a:r>
            <a:r>
              <a:rPr lang="it-IT" sz="2000" dirty="0" err="1"/>
              <a:t>modes</a:t>
            </a:r>
            <a:r>
              <a:rPr lang="it-IT" sz="2000" dirty="0"/>
              <a:t> in </a:t>
            </a:r>
            <a:r>
              <a:rPr lang="it-IT" sz="2000" dirty="0" err="1"/>
              <a:t>continuous</a:t>
            </a:r>
            <a:r>
              <a:rPr lang="it-IT" sz="2000" dirty="0"/>
              <a:t>.</a:t>
            </a:r>
          </a:p>
        </p:txBody>
      </p:sp>
      <p:sp>
        <p:nvSpPr>
          <p:cNvPr id="7" name="Rettangolo 6"/>
          <p:cNvSpPr/>
          <p:nvPr/>
        </p:nvSpPr>
        <p:spPr>
          <a:xfrm>
            <a:off x="3923928" y="3605562"/>
            <a:ext cx="3382379" cy="2862322"/>
          </a:xfrm>
          <a:prstGeom prst="rect">
            <a:avLst/>
          </a:prstGeom>
        </p:spPr>
        <p:txBody>
          <a:bodyPr wrap="square">
            <a:spAutoFit/>
          </a:bodyPr>
          <a:lstStyle/>
          <a:p>
            <a:pPr algn="just"/>
            <a:r>
              <a:rPr lang="it-IT" sz="2000" dirty="0"/>
              <a:t>The </a:t>
            </a:r>
            <a:r>
              <a:rPr lang="it-IT" sz="2000" dirty="0" err="1"/>
              <a:t>classic</a:t>
            </a:r>
            <a:r>
              <a:rPr lang="it-IT" sz="2000" dirty="0"/>
              <a:t> features </a:t>
            </a:r>
            <a:r>
              <a:rPr lang="it-IT" sz="2000" dirty="0" err="1"/>
              <a:t>have</a:t>
            </a:r>
            <a:r>
              <a:rPr lang="it-IT" sz="2000" dirty="0"/>
              <a:t> </a:t>
            </a:r>
            <a:r>
              <a:rPr lang="it-IT" sz="2000" dirty="0" err="1"/>
              <a:t>been</a:t>
            </a:r>
            <a:r>
              <a:rPr lang="it-IT" sz="2000" dirty="0"/>
              <a:t> </a:t>
            </a:r>
            <a:r>
              <a:rPr lang="it-IT" sz="2000" dirty="0" err="1"/>
              <a:t>expanded</a:t>
            </a:r>
            <a:r>
              <a:rPr lang="it-IT" sz="2000" dirty="0"/>
              <a:t> with additional features, and the game </a:t>
            </a:r>
            <a:r>
              <a:rPr lang="it-IT" sz="2000" dirty="0" err="1"/>
              <a:t>modes</a:t>
            </a:r>
            <a:r>
              <a:rPr lang="it-IT" sz="2000" dirty="0"/>
              <a:t> are </a:t>
            </a:r>
            <a:r>
              <a:rPr lang="it-IT" sz="2000" dirty="0" err="1"/>
              <a:t>increased</a:t>
            </a:r>
            <a:r>
              <a:rPr lang="it-IT" sz="2000" dirty="0"/>
              <a:t> to </a:t>
            </a:r>
            <a:r>
              <a:rPr lang="it-IT" sz="2000" dirty="0" err="1"/>
              <a:t>allow</a:t>
            </a:r>
            <a:r>
              <a:rPr lang="it-IT" sz="2000" dirty="0"/>
              <a:t> the user an </a:t>
            </a:r>
            <a:r>
              <a:rPr lang="it-IT" sz="2000" dirty="0" err="1"/>
              <a:t>even</a:t>
            </a:r>
            <a:r>
              <a:rPr lang="it-IT" sz="2000" dirty="0"/>
              <a:t> more </a:t>
            </a:r>
            <a:r>
              <a:rPr lang="it-IT" sz="2000" dirty="0" err="1"/>
              <a:t>engaging</a:t>
            </a:r>
            <a:r>
              <a:rPr lang="it-IT" sz="2000" dirty="0"/>
              <a:t> gaming </a:t>
            </a:r>
            <a:r>
              <a:rPr lang="it-IT" sz="2000" dirty="0" err="1"/>
              <a:t>experience</a:t>
            </a:r>
            <a:r>
              <a:rPr lang="it-IT" sz="2000" dirty="0"/>
              <a:t>, </a:t>
            </a:r>
            <a:r>
              <a:rPr lang="it-IT" sz="2000" dirty="0" err="1"/>
              <a:t>while</a:t>
            </a:r>
            <a:r>
              <a:rPr lang="it-IT" sz="2000" dirty="0"/>
              <a:t> </a:t>
            </a:r>
            <a:r>
              <a:rPr lang="it-IT" sz="2000" dirty="0" err="1"/>
              <a:t>leaving</a:t>
            </a:r>
            <a:r>
              <a:rPr lang="it-IT" sz="2000" dirty="0"/>
              <a:t> the charm of games of </a:t>
            </a:r>
            <a:r>
              <a:rPr lang="it-IT" sz="2000" dirty="0" err="1"/>
              <a:t>that</a:t>
            </a:r>
            <a:r>
              <a:rPr lang="it-IT" sz="2000" dirty="0"/>
              <a:t> kind.</a:t>
            </a:r>
          </a:p>
        </p:txBody>
      </p:sp>
    </p:spTree>
    <p:extLst>
      <p:ext uri="{BB962C8B-B14F-4D97-AF65-F5344CB8AC3E}">
        <p14:creationId xmlns:p14="http://schemas.microsoft.com/office/powerpoint/2010/main" val="2053559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F18C2EB-33C6-45C4-856C-6C1AC0E98039}"/>
              </a:ext>
            </a:extLst>
          </p:cNvPr>
          <p:cNvSpPr>
            <a:spLocks noGrp="1"/>
          </p:cNvSpPr>
          <p:nvPr>
            <p:ph type="title"/>
          </p:nvPr>
        </p:nvSpPr>
        <p:spPr>
          <a:xfrm>
            <a:off x="3275856" y="188640"/>
            <a:ext cx="2592288" cy="619121"/>
          </a:xfrm>
        </p:spPr>
        <p:txBody>
          <a:bodyPr>
            <a:normAutofit/>
          </a:bodyPr>
          <a:lstStyle/>
          <a:p>
            <a:r>
              <a:rPr lang="it-IT" sz="3000" b="1" dirty="0">
                <a:solidFill>
                  <a:schemeClr val="accent2"/>
                </a:solidFill>
              </a:rPr>
              <a:t>Game </a:t>
            </a:r>
            <a:r>
              <a:rPr lang="it-IT" sz="3000" b="1" dirty="0" err="1">
                <a:solidFill>
                  <a:schemeClr val="accent2"/>
                </a:solidFill>
              </a:rPr>
              <a:t>Modes</a:t>
            </a:r>
            <a:endParaRPr lang="it-IT" sz="3000" b="1" dirty="0">
              <a:solidFill>
                <a:schemeClr val="accent2"/>
              </a:solidFill>
            </a:endParaRPr>
          </a:p>
        </p:txBody>
      </p:sp>
      <p:sp>
        <p:nvSpPr>
          <p:cNvPr id="4" name="Titolo 1">
            <a:extLst>
              <a:ext uri="{FF2B5EF4-FFF2-40B4-BE49-F238E27FC236}">
                <a16:creationId xmlns:a16="http://schemas.microsoft.com/office/drawing/2014/main" id="{5A5272AC-3349-4B6D-9EA2-F6884ADBC07D}"/>
              </a:ext>
            </a:extLst>
          </p:cNvPr>
          <p:cNvSpPr txBox="1">
            <a:spLocks/>
          </p:cNvSpPr>
          <p:nvPr/>
        </p:nvSpPr>
        <p:spPr>
          <a:xfrm>
            <a:off x="179512" y="980728"/>
            <a:ext cx="7056784" cy="172819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200" dirty="0">
                <a:solidFill>
                  <a:schemeClr val="tx1"/>
                </a:solidFill>
              </a:rPr>
              <a:t>The game includes an arcade mode, which puts the player in front of different scenarios, with incremental difficulties, in which he must try to survive in order to move to the next level and increase his score</a:t>
            </a:r>
          </a:p>
          <a:p>
            <a:pPr algn="just"/>
            <a:endParaRPr lang="en-US" sz="2200" dirty="0">
              <a:solidFill>
                <a:schemeClr val="tx1"/>
              </a:solidFill>
            </a:endParaRPr>
          </a:p>
          <a:p>
            <a:pPr algn="just"/>
            <a:endParaRPr lang="it-IT" sz="2200" b="1" dirty="0">
              <a:solidFill>
                <a:schemeClr val="tx1"/>
              </a:solidFill>
            </a:endParaRPr>
          </a:p>
        </p:txBody>
      </p:sp>
      <p:sp>
        <p:nvSpPr>
          <p:cNvPr id="2" name="CasellaDiTesto 1">
            <a:extLst>
              <a:ext uri="{FF2B5EF4-FFF2-40B4-BE49-F238E27FC236}">
                <a16:creationId xmlns:a16="http://schemas.microsoft.com/office/drawing/2014/main" id="{92BEBE2E-3981-40DC-8DBF-1F27C461E77F}"/>
              </a:ext>
            </a:extLst>
          </p:cNvPr>
          <p:cNvSpPr txBox="1"/>
          <p:nvPr/>
        </p:nvSpPr>
        <p:spPr>
          <a:xfrm>
            <a:off x="179512" y="2881887"/>
            <a:ext cx="4896544" cy="1446550"/>
          </a:xfrm>
          <a:prstGeom prst="rect">
            <a:avLst/>
          </a:prstGeom>
          <a:noFill/>
        </p:spPr>
        <p:txBody>
          <a:bodyPr wrap="square" rtlCol="0">
            <a:spAutoFit/>
          </a:bodyPr>
          <a:lstStyle/>
          <a:p>
            <a:pPr algn="just"/>
            <a:r>
              <a:rPr lang="en-US" sz="2200" dirty="0"/>
              <a:t>In addition to the classic single player mode, the game offers multiplayer mode so you can share the game experience with a friend</a:t>
            </a:r>
          </a:p>
        </p:txBody>
      </p:sp>
      <p:pic>
        <p:nvPicPr>
          <p:cNvPr id="5" name="Immagine 4">
            <a:extLst>
              <a:ext uri="{FF2B5EF4-FFF2-40B4-BE49-F238E27FC236}">
                <a16:creationId xmlns:a16="http://schemas.microsoft.com/office/drawing/2014/main" id="{BBB34E1E-EE44-4F23-ACE0-0D8429730A2D}"/>
              </a:ext>
            </a:extLst>
          </p:cNvPr>
          <p:cNvPicPr>
            <a:picLocks noChangeAspect="1"/>
          </p:cNvPicPr>
          <p:nvPr/>
        </p:nvPicPr>
        <p:blipFill>
          <a:blip r:embed="rId2"/>
          <a:stretch>
            <a:fillRect/>
          </a:stretch>
        </p:blipFill>
        <p:spPr>
          <a:xfrm rot="1099985">
            <a:off x="5616334" y="3454860"/>
            <a:ext cx="2114845" cy="571580"/>
          </a:xfrm>
          <a:prstGeom prst="rect">
            <a:avLst/>
          </a:prstGeom>
        </p:spPr>
      </p:pic>
      <p:sp>
        <p:nvSpPr>
          <p:cNvPr id="6" name="CasellaDiTesto 5">
            <a:extLst>
              <a:ext uri="{FF2B5EF4-FFF2-40B4-BE49-F238E27FC236}">
                <a16:creationId xmlns:a16="http://schemas.microsoft.com/office/drawing/2014/main" id="{0F8BC677-9D2A-4BE0-B857-B8C4BA116F66}"/>
              </a:ext>
            </a:extLst>
          </p:cNvPr>
          <p:cNvSpPr txBox="1"/>
          <p:nvPr/>
        </p:nvSpPr>
        <p:spPr>
          <a:xfrm>
            <a:off x="3707904" y="4395787"/>
            <a:ext cx="3704493" cy="2462213"/>
          </a:xfrm>
          <a:prstGeom prst="rect">
            <a:avLst/>
          </a:prstGeom>
          <a:noFill/>
        </p:spPr>
        <p:txBody>
          <a:bodyPr wrap="square" rtlCol="0">
            <a:spAutoFit/>
          </a:bodyPr>
          <a:lstStyle/>
          <a:p>
            <a:r>
              <a:rPr lang="en-US" sz="2200" dirty="0"/>
              <a:t>The game integrates perfectly with the retro 2D style so you would want to play with the commands of the past ... Why do not you try ?!</a:t>
            </a:r>
          </a:p>
          <a:p>
            <a:endParaRPr lang="it-IT" sz="2200" dirty="0"/>
          </a:p>
        </p:txBody>
      </p:sp>
      <p:pic>
        <p:nvPicPr>
          <p:cNvPr id="1026" name="Picture 2" descr="Immagine correlata">
            <a:extLst>
              <a:ext uri="{FF2B5EF4-FFF2-40B4-BE49-F238E27FC236}">
                <a16:creationId xmlns:a16="http://schemas.microsoft.com/office/drawing/2014/main" id="{CC5BA359-20EC-43DC-B3EF-E52B89AB2C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395787"/>
            <a:ext cx="2381250" cy="2178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947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tangolo arrotondato 11"/>
          <p:cNvSpPr/>
          <p:nvPr/>
        </p:nvSpPr>
        <p:spPr>
          <a:xfrm>
            <a:off x="5580112" y="4088539"/>
            <a:ext cx="2151409" cy="115212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US" sz="1300" b="1" dirty="0">
                <a:solidFill>
                  <a:prstClr val="black"/>
                </a:solidFill>
                <a:latin typeface="Calibri" charset="0"/>
                <a:ea typeface="Calibri" charset="0"/>
                <a:cs typeface="Calibri" charset="0"/>
              </a:rPr>
              <a:t>As a product owner, I want to implement a demo function in the game, to learn the commands (21)</a:t>
            </a:r>
            <a:endParaRPr lang="it-IT" sz="1300" b="1" dirty="0">
              <a:solidFill>
                <a:prstClr val="black"/>
              </a:solidFill>
              <a:latin typeface="Calibri" charset="0"/>
              <a:ea typeface="Calibri" charset="0"/>
              <a:cs typeface="Calibri" charset="0"/>
            </a:endParaRPr>
          </a:p>
        </p:txBody>
      </p:sp>
      <p:sp>
        <p:nvSpPr>
          <p:cNvPr id="14" name="Rettangolo arrotondato 13"/>
          <p:cNvSpPr/>
          <p:nvPr/>
        </p:nvSpPr>
        <p:spPr>
          <a:xfrm>
            <a:off x="1869753" y="2809640"/>
            <a:ext cx="2304256" cy="115212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US" sz="1300" b="1" dirty="0">
                <a:solidFill>
                  <a:prstClr val="black"/>
                </a:solidFill>
                <a:latin typeface="Calibri" charset="0"/>
                <a:ea typeface="Calibri" charset="0"/>
                <a:cs typeface="Calibri" charset="0"/>
              </a:rPr>
              <a:t>As a player, at the end of the game I would save my score (2)</a:t>
            </a:r>
            <a:endParaRPr lang="it-IT" sz="1300" b="1" dirty="0">
              <a:solidFill>
                <a:prstClr val="black"/>
              </a:solidFill>
              <a:latin typeface="Calibri" charset="0"/>
              <a:ea typeface="Calibri" charset="0"/>
              <a:cs typeface="Calibri" charset="0"/>
            </a:endParaRPr>
          </a:p>
        </p:txBody>
      </p:sp>
      <p:sp>
        <p:nvSpPr>
          <p:cNvPr id="19" name="Rettangolo arrotondato 18"/>
          <p:cNvSpPr/>
          <p:nvPr/>
        </p:nvSpPr>
        <p:spPr>
          <a:xfrm>
            <a:off x="818753" y="4076208"/>
            <a:ext cx="2232248" cy="115212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US" sz="1300" b="1" dirty="0">
                <a:solidFill>
                  <a:prstClr val="black"/>
                </a:solidFill>
                <a:latin typeface="Calibri" charset="0"/>
                <a:ea typeface="Calibri" charset="0"/>
                <a:cs typeface="Calibri" charset="0"/>
              </a:rPr>
              <a:t>As a user, I would to see my 10 best scores so that I can check my improvements (8)</a:t>
            </a:r>
            <a:endParaRPr lang="it-IT" sz="1300" b="1" dirty="0">
              <a:solidFill>
                <a:prstClr val="black"/>
              </a:solidFill>
              <a:latin typeface="Calibri" charset="0"/>
              <a:ea typeface="Calibri" charset="0"/>
              <a:cs typeface="Calibri" charset="0"/>
            </a:endParaRPr>
          </a:p>
        </p:txBody>
      </p:sp>
      <p:sp>
        <p:nvSpPr>
          <p:cNvPr id="20" name="Titolo 1"/>
          <p:cNvSpPr>
            <a:spLocks noGrp="1"/>
          </p:cNvSpPr>
          <p:nvPr>
            <p:ph type="title"/>
          </p:nvPr>
        </p:nvSpPr>
        <p:spPr>
          <a:xfrm>
            <a:off x="159891" y="80736"/>
            <a:ext cx="2987823" cy="609600"/>
          </a:xfrm>
        </p:spPr>
        <p:txBody>
          <a:bodyPr>
            <a:noAutofit/>
          </a:bodyPr>
          <a:lstStyle/>
          <a:p>
            <a:r>
              <a:rPr lang="it-IT" sz="4400" b="1" dirty="0">
                <a:solidFill>
                  <a:srgbClr val="00B050"/>
                </a:solidFill>
                <a:latin typeface="Calibri" charset="0"/>
                <a:ea typeface="Calibri" charset="0"/>
                <a:cs typeface="Calibri" charset="0"/>
              </a:rPr>
              <a:t>User Stories</a:t>
            </a:r>
          </a:p>
        </p:txBody>
      </p:sp>
      <p:sp>
        <p:nvSpPr>
          <p:cNvPr id="26" name="Titolo 1"/>
          <p:cNvSpPr txBox="1">
            <a:spLocks/>
          </p:cNvSpPr>
          <p:nvPr/>
        </p:nvSpPr>
        <p:spPr>
          <a:xfrm>
            <a:off x="2915816" y="5877272"/>
            <a:ext cx="3242560" cy="6096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2500" b="1" dirty="0">
                <a:solidFill>
                  <a:srgbClr val="00B050"/>
                </a:solidFill>
                <a:latin typeface="Calibri" charset="0"/>
                <a:ea typeface="Calibri" charset="0"/>
                <a:cs typeface="Calibri" charset="0"/>
              </a:rPr>
              <a:t>Story points </a:t>
            </a:r>
            <a:r>
              <a:rPr lang="it-IT" sz="2500" b="1">
                <a:solidFill>
                  <a:srgbClr val="00B050"/>
                </a:solidFill>
                <a:latin typeface="Calibri" charset="0"/>
                <a:ea typeface="Calibri" charset="0"/>
                <a:cs typeface="Calibri" charset="0"/>
              </a:rPr>
              <a:t>: 83/83</a:t>
            </a:r>
            <a:endParaRPr lang="it-IT" sz="2500" b="1" dirty="0">
              <a:solidFill>
                <a:srgbClr val="00B050"/>
              </a:solidFill>
              <a:latin typeface="Calibri" charset="0"/>
              <a:ea typeface="Calibri" charset="0"/>
              <a:cs typeface="Calibri" charset="0"/>
            </a:endParaRPr>
          </a:p>
        </p:txBody>
      </p:sp>
      <p:sp>
        <p:nvSpPr>
          <p:cNvPr id="29" name="Rettangolo arrotondato 28"/>
          <p:cNvSpPr/>
          <p:nvPr/>
        </p:nvSpPr>
        <p:spPr>
          <a:xfrm>
            <a:off x="3029818" y="1548690"/>
            <a:ext cx="2288382" cy="115212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US" sz="1300" b="1" dirty="0">
                <a:solidFill>
                  <a:prstClr val="black"/>
                </a:solidFill>
                <a:latin typeface="Calibri" charset="0"/>
                <a:ea typeface="Calibri" charset="0"/>
                <a:cs typeface="Calibri" charset="0"/>
              </a:rPr>
              <a:t>As a player, I would to pause the game (13)</a:t>
            </a:r>
            <a:endParaRPr lang="it-IT" sz="1300" b="1" dirty="0">
              <a:solidFill>
                <a:prstClr val="black"/>
              </a:solidFill>
              <a:latin typeface="Calibri" charset="0"/>
              <a:ea typeface="Calibri" charset="0"/>
              <a:cs typeface="Calibri" charset="0"/>
            </a:endParaRPr>
          </a:p>
        </p:txBody>
      </p:sp>
      <p:sp>
        <p:nvSpPr>
          <p:cNvPr id="31" name="Rettangolo arrotondato 30"/>
          <p:cNvSpPr/>
          <p:nvPr/>
        </p:nvSpPr>
        <p:spPr>
          <a:xfrm>
            <a:off x="3221911" y="4088539"/>
            <a:ext cx="2187291" cy="115212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US" sz="1300" b="1" dirty="0">
                <a:solidFill>
                  <a:prstClr val="black"/>
                </a:solidFill>
                <a:latin typeface="Calibri" charset="0"/>
                <a:ea typeface="Calibri" charset="0"/>
                <a:cs typeface="Calibri" charset="0"/>
              </a:rPr>
              <a:t>As a user, I would start a multiplayer game so that I can play with an other person (34)</a:t>
            </a:r>
            <a:endParaRPr lang="it-IT" sz="1300" b="1" dirty="0">
              <a:solidFill>
                <a:prstClr val="black"/>
              </a:solidFill>
              <a:latin typeface="Calibri" charset="0"/>
              <a:ea typeface="Calibri" charset="0"/>
              <a:cs typeface="Calibri" charset="0"/>
            </a:endParaRPr>
          </a:p>
        </p:txBody>
      </p:sp>
      <p:sp>
        <p:nvSpPr>
          <p:cNvPr id="32" name="Rettangolo arrotondato 31"/>
          <p:cNvSpPr/>
          <p:nvPr/>
        </p:nvSpPr>
        <p:spPr>
          <a:xfrm>
            <a:off x="4351561" y="2809640"/>
            <a:ext cx="2304256" cy="115212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US" sz="1300" b="1" dirty="0">
                <a:solidFill>
                  <a:prstClr val="black"/>
                </a:solidFill>
                <a:latin typeface="Calibri" charset="0"/>
                <a:ea typeface="Calibri" charset="0"/>
                <a:cs typeface="Calibri" charset="0"/>
              </a:rPr>
              <a:t>As a user, I would to change game commands (5)</a:t>
            </a:r>
            <a:endParaRPr lang="it-IT" sz="1300" b="1" dirty="0">
              <a:solidFill>
                <a:prstClr val="black"/>
              </a:solidFill>
              <a:latin typeface="Calibri" charset="0"/>
              <a:ea typeface="Calibri" charset="0"/>
              <a:cs typeface="Calibri" charset="0"/>
            </a:endParaRPr>
          </a:p>
        </p:txBody>
      </p:sp>
    </p:spTree>
    <p:extLst>
      <p:ext uri="{BB962C8B-B14F-4D97-AF65-F5344CB8AC3E}">
        <p14:creationId xmlns:p14="http://schemas.microsoft.com/office/powerpoint/2010/main" val="13156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ppt_x"/>
                                          </p:val>
                                        </p:tav>
                                        <p:tav tm="100000">
                                          <p:val>
                                            <p:strVal val="#ppt_x"/>
                                          </p:val>
                                        </p:tav>
                                      </p:tavLst>
                                    </p:anim>
                                    <p:anim calcmode="lin" valueType="num">
                                      <p:cBhvr additive="base">
                                        <p:cTn id="2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9" grpId="0" animBg="1"/>
      <p:bldP spid="29" grpId="0" animBg="1"/>
      <p:bldP spid="31" grpId="0" animBg="1"/>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395536" y="116632"/>
            <a:ext cx="4320480" cy="609600"/>
          </a:xfrm>
        </p:spPr>
        <p:txBody>
          <a:bodyPr>
            <a:noAutofit/>
          </a:bodyPr>
          <a:lstStyle/>
          <a:p>
            <a:r>
              <a:rPr lang="it-IT" sz="4400" b="1" dirty="0">
                <a:solidFill>
                  <a:srgbClr val="00B050"/>
                </a:solidFill>
                <a:latin typeface="Calibri" charset="0"/>
                <a:ea typeface="Calibri" charset="0"/>
                <a:cs typeface="Calibri" charset="0"/>
              </a:rPr>
              <a:t>Product Backlog</a:t>
            </a:r>
          </a:p>
        </p:txBody>
      </p:sp>
      <p:cxnSp>
        <p:nvCxnSpPr>
          <p:cNvPr id="8" name="Connettore 2 7"/>
          <p:cNvCxnSpPr>
            <a:cxnSpLocks/>
          </p:cNvCxnSpPr>
          <p:nvPr/>
        </p:nvCxnSpPr>
        <p:spPr>
          <a:xfrm flipV="1">
            <a:off x="3703763" y="1556792"/>
            <a:ext cx="1833403" cy="261990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p:cNvCxnSpPr>
            <a:cxnSpLocks/>
          </p:cNvCxnSpPr>
          <p:nvPr/>
        </p:nvCxnSpPr>
        <p:spPr>
          <a:xfrm flipV="1">
            <a:off x="3703763" y="2420888"/>
            <a:ext cx="1833403" cy="194047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p:cNvCxnSpPr>
            <a:cxnSpLocks/>
          </p:cNvCxnSpPr>
          <p:nvPr/>
        </p:nvCxnSpPr>
        <p:spPr>
          <a:xfrm flipV="1">
            <a:off x="3691999" y="3276857"/>
            <a:ext cx="1845167" cy="118958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p:cNvCxnSpPr>
            <a:cxnSpLocks/>
          </p:cNvCxnSpPr>
          <p:nvPr/>
        </p:nvCxnSpPr>
        <p:spPr>
          <a:xfrm flipV="1">
            <a:off x="3703763" y="4754470"/>
            <a:ext cx="1818667" cy="42977"/>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188" y="1745796"/>
            <a:ext cx="3130839" cy="4108435"/>
          </a:xfrm>
          <a:prstGeom prst="rect">
            <a:avLst/>
          </a:prstGeom>
        </p:spPr>
      </p:pic>
      <p:cxnSp>
        <p:nvCxnSpPr>
          <p:cNvPr id="11" name="Connettore 2 10"/>
          <p:cNvCxnSpPr>
            <a:cxnSpLocks/>
          </p:cNvCxnSpPr>
          <p:nvPr/>
        </p:nvCxnSpPr>
        <p:spPr>
          <a:xfrm flipV="1">
            <a:off x="3689028" y="476672"/>
            <a:ext cx="1848138" cy="2512153"/>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p:cNvCxnSpPr>
            <a:cxnSpLocks/>
          </p:cNvCxnSpPr>
          <p:nvPr/>
        </p:nvCxnSpPr>
        <p:spPr>
          <a:xfrm>
            <a:off x="3703763" y="5454271"/>
            <a:ext cx="1818667" cy="567017"/>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pic>
        <p:nvPicPr>
          <p:cNvPr id="23" name="Immagin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7278" y="127611"/>
            <a:ext cx="2527300" cy="6540500"/>
          </a:xfrm>
          <a:prstGeom prst="rect">
            <a:avLst/>
          </a:prstGeom>
        </p:spPr>
      </p:pic>
    </p:spTree>
    <p:extLst>
      <p:ext uri="{BB962C8B-B14F-4D97-AF65-F5344CB8AC3E}">
        <p14:creationId xmlns:p14="http://schemas.microsoft.com/office/powerpoint/2010/main" val="24610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41096" y="548680"/>
            <a:ext cx="6347713" cy="1320800"/>
          </a:xfrm>
        </p:spPr>
        <p:txBody>
          <a:bodyPr>
            <a:normAutofit/>
          </a:bodyPr>
          <a:lstStyle/>
          <a:p>
            <a:r>
              <a:rPr lang="it-IT" sz="4500" b="1" dirty="0">
                <a:solidFill>
                  <a:schemeClr val="accent2"/>
                </a:solidFill>
              </a:rPr>
              <a:t>Sprint Burndown Chart</a:t>
            </a:r>
          </a:p>
        </p:txBody>
      </p:sp>
      <p:sp>
        <p:nvSpPr>
          <p:cNvPr id="3" name="CasellaDiTesto 2"/>
          <p:cNvSpPr txBox="1"/>
          <p:nvPr/>
        </p:nvSpPr>
        <p:spPr>
          <a:xfrm>
            <a:off x="3558890" y="5819197"/>
            <a:ext cx="720080" cy="400110"/>
          </a:xfrm>
          <a:prstGeom prst="rect">
            <a:avLst/>
          </a:prstGeom>
          <a:noFill/>
        </p:spPr>
        <p:txBody>
          <a:bodyPr wrap="square" rtlCol="0">
            <a:spAutoFit/>
          </a:bodyPr>
          <a:lstStyle/>
          <a:p>
            <a:r>
              <a:rPr lang="it-IT" sz="2000" b="1" dirty="0">
                <a:latin typeface="Calibri" charset="0"/>
                <a:ea typeface="Calibri" charset="0"/>
                <a:cs typeface="Calibri" charset="0"/>
              </a:rPr>
              <a:t>Days</a:t>
            </a:r>
          </a:p>
        </p:txBody>
      </p:sp>
      <p:sp>
        <p:nvSpPr>
          <p:cNvPr id="6" name="CasellaDiTesto 5"/>
          <p:cNvSpPr txBox="1"/>
          <p:nvPr/>
        </p:nvSpPr>
        <p:spPr>
          <a:xfrm rot="16200000">
            <a:off x="-277863" y="3228944"/>
            <a:ext cx="1637919" cy="400110"/>
          </a:xfrm>
          <a:prstGeom prst="rect">
            <a:avLst/>
          </a:prstGeom>
          <a:noFill/>
        </p:spPr>
        <p:txBody>
          <a:bodyPr wrap="square" rtlCol="0">
            <a:spAutoFit/>
          </a:bodyPr>
          <a:lstStyle/>
          <a:p>
            <a:r>
              <a:rPr lang="it-IT" sz="2000" b="1" dirty="0">
                <a:latin typeface="Calibri" charset="0"/>
                <a:ea typeface="Calibri" charset="0"/>
                <a:cs typeface="Calibri" charset="0"/>
              </a:rPr>
              <a:t>Story Points</a:t>
            </a:r>
          </a:p>
        </p:txBody>
      </p:sp>
      <p:graphicFrame>
        <p:nvGraphicFramePr>
          <p:cNvPr id="10" name="Grafico 9">
            <a:extLst>
              <a:ext uri="{FF2B5EF4-FFF2-40B4-BE49-F238E27FC236}">
                <a16:creationId xmlns:a16="http://schemas.microsoft.com/office/drawing/2014/main" id="{E48F1D22-FA2E-42C1-A3C8-5C06861A7F1F}"/>
              </a:ext>
            </a:extLst>
          </p:cNvPr>
          <p:cNvGraphicFramePr/>
          <p:nvPr>
            <p:extLst>
              <p:ext uri="{D42A27DB-BD31-4B8C-83A1-F6EECF244321}">
                <p14:modId xmlns:p14="http://schemas.microsoft.com/office/powerpoint/2010/main" val="1357706886"/>
              </p:ext>
            </p:extLst>
          </p:nvPr>
        </p:nvGraphicFramePr>
        <p:xfrm>
          <a:off x="836898" y="1694214"/>
          <a:ext cx="6164064" cy="414949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9173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Graphic spid="10"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325CE1-B318-4DDA-9413-C21CBD485D64}"/>
              </a:ext>
            </a:extLst>
          </p:cNvPr>
          <p:cNvSpPr>
            <a:spLocks noGrp="1"/>
          </p:cNvSpPr>
          <p:nvPr>
            <p:ph type="title"/>
          </p:nvPr>
        </p:nvSpPr>
        <p:spPr>
          <a:xfrm>
            <a:off x="2411760" y="73575"/>
            <a:ext cx="5762601" cy="619121"/>
          </a:xfrm>
        </p:spPr>
        <p:txBody>
          <a:bodyPr>
            <a:normAutofit/>
          </a:bodyPr>
          <a:lstStyle/>
          <a:p>
            <a:r>
              <a:rPr lang="it-IT" sz="3000" b="1" dirty="0">
                <a:solidFill>
                  <a:schemeClr val="accent2"/>
                </a:solidFill>
              </a:rPr>
              <a:t>1° vs 2° vs 3° Sprint</a:t>
            </a:r>
          </a:p>
        </p:txBody>
      </p:sp>
      <p:graphicFrame>
        <p:nvGraphicFramePr>
          <p:cNvPr id="4" name="Grafico 3">
            <a:extLst>
              <a:ext uri="{FF2B5EF4-FFF2-40B4-BE49-F238E27FC236}">
                <a16:creationId xmlns:a16="http://schemas.microsoft.com/office/drawing/2014/main" id="{70685E50-164D-406F-91ED-89BDEEC08CD4}"/>
              </a:ext>
            </a:extLst>
          </p:cNvPr>
          <p:cNvGraphicFramePr/>
          <p:nvPr>
            <p:extLst>
              <p:ext uri="{D42A27DB-BD31-4B8C-83A1-F6EECF244321}">
                <p14:modId xmlns:p14="http://schemas.microsoft.com/office/powerpoint/2010/main" val="877872880"/>
              </p:ext>
            </p:extLst>
          </p:nvPr>
        </p:nvGraphicFramePr>
        <p:xfrm>
          <a:off x="4427984" y="948759"/>
          <a:ext cx="4059646" cy="23848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Grafico 5">
            <a:extLst>
              <a:ext uri="{FF2B5EF4-FFF2-40B4-BE49-F238E27FC236}">
                <a16:creationId xmlns:a16="http://schemas.microsoft.com/office/drawing/2014/main" id="{A2741576-88A4-46DA-8124-2B6442BB673A}"/>
              </a:ext>
            </a:extLst>
          </p:cNvPr>
          <p:cNvGraphicFramePr/>
          <p:nvPr>
            <p:extLst>
              <p:ext uri="{D42A27DB-BD31-4B8C-83A1-F6EECF244321}">
                <p14:modId xmlns:p14="http://schemas.microsoft.com/office/powerpoint/2010/main" val="643822725"/>
              </p:ext>
            </p:extLst>
          </p:nvPr>
        </p:nvGraphicFramePr>
        <p:xfrm>
          <a:off x="203368" y="863459"/>
          <a:ext cx="4138065" cy="2430834"/>
        </p:xfrm>
        <a:graphic>
          <a:graphicData uri="http://schemas.openxmlformats.org/drawingml/2006/chart">
            <c:chart xmlns:c="http://schemas.openxmlformats.org/drawingml/2006/chart" xmlns:r="http://schemas.openxmlformats.org/officeDocument/2006/relationships" r:id="rId4"/>
          </a:graphicData>
        </a:graphic>
      </p:graphicFrame>
      <p:sp>
        <p:nvSpPr>
          <p:cNvPr id="3" name="Rettangolo 2"/>
          <p:cNvSpPr/>
          <p:nvPr/>
        </p:nvSpPr>
        <p:spPr>
          <a:xfrm>
            <a:off x="2272400" y="3333618"/>
            <a:ext cx="522900" cy="369332"/>
          </a:xfrm>
          <a:prstGeom prst="rect">
            <a:avLst/>
          </a:prstGeom>
        </p:spPr>
        <p:txBody>
          <a:bodyPr wrap="none">
            <a:spAutoFit/>
          </a:bodyPr>
          <a:lstStyle/>
          <a:p>
            <a:r>
              <a:rPr lang="it-IT" b="1" dirty="0">
                <a:solidFill>
                  <a:schemeClr val="accent2"/>
                </a:solidFill>
              </a:rPr>
              <a:t>1° </a:t>
            </a:r>
            <a:endParaRPr lang="it-IT" dirty="0">
              <a:solidFill>
                <a:schemeClr val="accent2"/>
              </a:solidFill>
            </a:endParaRPr>
          </a:p>
        </p:txBody>
      </p:sp>
      <p:sp>
        <p:nvSpPr>
          <p:cNvPr id="8" name="Rettangolo 7"/>
          <p:cNvSpPr/>
          <p:nvPr/>
        </p:nvSpPr>
        <p:spPr>
          <a:xfrm>
            <a:off x="6196357" y="3333618"/>
            <a:ext cx="522900" cy="369332"/>
          </a:xfrm>
          <a:prstGeom prst="rect">
            <a:avLst/>
          </a:prstGeom>
        </p:spPr>
        <p:txBody>
          <a:bodyPr wrap="none">
            <a:spAutoFit/>
          </a:bodyPr>
          <a:lstStyle/>
          <a:p>
            <a:r>
              <a:rPr lang="it-IT" b="1" dirty="0">
                <a:solidFill>
                  <a:schemeClr val="accent2"/>
                </a:solidFill>
              </a:rPr>
              <a:t>2° </a:t>
            </a:r>
            <a:endParaRPr lang="it-IT" dirty="0">
              <a:solidFill>
                <a:schemeClr val="accent2"/>
              </a:solidFill>
            </a:endParaRPr>
          </a:p>
        </p:txBody>
      </p:sp>
      <p:graphicFrame>
        <p:nvGraphicFramePr>
          <p:cNvPr id="9" name="Grafico 8">
            <a:extLst>
              <a:ext uri="{FF2B5EF4-FFF2-40B4-BE49-F238E27FC236}">
                <a16:creationId xmlns:a16="http://schemas.microsoft.com/office/drawing/2014/main" id="{E48F1D22-FA2E-42C1-A3C8-5C06861A7F1F}"/>
              </a:ext>
            </a:extLst>
          </p:cNvPr>
          <p:cNvGraphicFramePr/>
          <p:nvPr>
            <p:extLst>
              <p:ext uri="{D42A27DB-BD31-4B8C-83A1-F6EECF244321}">
                <p14:modId xmlns:p14="http://schemas.microsoft.com/office/powerpoint/2010/main" val="1540725133"/>
              </p:ext>
            </p:extLst>
          </p:nvPr>
        </p:nvGraphicFramePr>
        <p:xfrm>
          <a:off x="2272400" y="3825837"/>
          <a:ext cx="4446857" cy="2501020"/>
        </p:xfrm>
        <a:graphic>
          <a:graphicData uri="http://schemas.openxmlformats.org/drawingml/2006/chart">
            <c:chart xmlns:c="http://schemas.openxmlformats.org/drawingml/2006/chart" xmlns:r="http://schemas.openxmlformats.org/officeDocument/2006/relationships" r:id="rId5"/>
          </a:graphicData>
        </a:graphic>
      </p:graphicFrame>
      <p:sp>
        <p:nvSpPr>
          <p:cNvPr id="10" name="Rettangolo 9"/>
          <p:cNvSpPr/>
          <p:nvPr/>
        </p:nvSpPr>
        <p:spPr>
          <a:xfrm>
            <a:off x="4234378" y="6327492"/>
            <a:ext cx="522900" cy="369332"/>
          </a:xfrm>
          <a:prstGeom prst="rect">
            <a:avLst/>
          </a:prstGeom>
        </p:spPr>
        <p:txBody>
          <a:bodyPr wrap="none">
            <a:spAutoFit/>
          </a:bodyPr>
          <a:lstStyle/>
          <a:p>
            <a:r>
              <a:rPr lang="it-IT" b="1" dirty="0">
                <a:solidFill>
                  <a:schemeClr val="accent2"/>
                </a:solidFill>
              </a:rPr>
              <a:t>3° </a:t>
            </a:r>
            <a:endParaRPr lang="it-IT" dirty="0">
              <a:solidFill>
                <a:schemeClr val="accent2"/>
              </a:solidFill>
            </a:endParaRPr>
          </a:p>
        </p:txBody>
      </p:sp>
    </p:spTree>
    <p:extLst>
      <p:ext uri="{BB962C8B-B14F-4D97-AF65-F5344CB8AC3E}">
        <p14:creationId xmlns:p14="http://schemas.microsoft.com/office/powerpoint/2010/main" val="129328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outVertic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6" grpId="0">
        <p:bldAsOne/>
      </p:bldGraphic>
      <p:bldGraphic spid="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4325CE1-B318-4DDA-9413-C21CBD485D64}"/>
              </a:ext>
            </a:extLst>
          </p:cNvPr>
          <p:cNvSpPr>
            <a:spLocks noGrp="1"/>
          </p:cNvSpPr>
          <p:nvPr>
            <p:ph type="title"/>
          </p:nvPr>
        </p:nvSpPr>
        <p:spPr>
          <a:xfrm>
            <a:off x="1259632" y="116632"/>
            <a:ext cx="5762601" cy="619121"/>
          </a:xfrm>
        </p:spPr>
        <p:txBody>
          <a:bodyPr>
            <a:normAutofit/>
          </a:bodyPr>
          <a:lstStyle/>
          <a:p>
            <a:r>
              <a:rPr lang="it-IT" sz="3000" b="1" dirty="0">
                <a:solidFill>
                  <a:schemeClr val="accent2"/>
                </a:solidFill>
              </a:rPr>
              <a:t>Problems solved with Scrum</a:t>
            </a:r>
          </a:p>
        </p:txBody>
      </p:sp>
      <p:sp>
        <p:nvSpPr>
          <p:cNvPr id="6" name="Titolo 1">
            <a:extLst>
              <a:ext uri="{FF2B5EF4-FFF2-40B4-BE49-F238E27FC236}">
                <a16:creationId xmlns:a16="http://schemas.microsoft.com/office/drawing/2014/main" id="{74325CE1-B318-4DDA-9413-C21CBD485D64}"/>
              </a:ext>
            </a:extLst>
          </p:cNvPr>
          <p:cNvSpPr txBox="1">
            <a:spLocks/>
          </p:cNvSpPr>
          <p:nvPr/>
        </p:nvSpPr>
        <p:spPr>
          <a:xfrm>
            <a:off x="179512" y="951777"/>
            <a:ext cx="7128792" cy="5789591"/>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just">
              <a:buFont typeface="Wingdings" charset="2"/>
              <a:buChar char="v"/>
            </a:pPr>
            <a:r>
              <a:rPr lang="it-IT" sz="1800" b="1" dirty="0">
                <a:solidFill>
                  <a:schemeClr val="tx1"/>
                </a:solidFill>
              </a:rPr>
              <a:t>Cognitive relationship </a:t>
            </a:r>
            <a:r>
              <a:rPr lang="it-IT" sz="1800" b="1" dirty="0" err="1">
                <a:solidFill>
                  <a:schemeClr val="tx1"/>
                </a:solidFill>
              </a:rPr>
              <a:t>between</a:t>
            </a:r>
            <a:r>
              <a:rPr lang="it-IT" sz="1800" b="1" dirty="0">
                <a:solidFill>
                  <a:schemeClr val="tx1"/>
                </a:solidFill>
              </a:rPr>
              <a:t> the members of the group</a:t>
            </a:r>
          </a:p>
          <a:p>
            <a:pPr marL="1371600" lvl="2" indent="-457200" algn="just">
              <a:buFont typeface="Wingdings" panose="05000000000000000000" pitchFamily="2" charset="2"/>
              <a:buChar char="Ø"/>
            </a:pPr>
            <a:r>
              <a:rPr lang="it-IT" b="1" i="1" dirty="0">
                <a:solidFill>
                  <a:schemeClr val="bg2">
                    <a:lumMod val="50000"/>
                  </a:schemeClr>
                </a:solidFill>
              </a:rPr>
              <a:t>Daily </a:t>
            </a:r>
            <a:r>
              <a:rPr lang="it-IT" b="1" i="1" dirty="0" err="1">
                <a:solidFill>
                  <a:schemeClr val="bg2">
                    <a:lumMod val="50000"/>
                  </a:schemeClr>
                </a:solidFill>
              </a:rPr>
              <a:t>Scrum</a:t>
            </a:r>
            <a:r>
              <a:rPr lang="it-IT" b="1" i="1" dirty="0">
                <a:solidFill>
                  <a:schemeClr val="bg2">
                    <a:lumMod val="50000"/>
                  </a:schemeClr>
                </a:solidFill>
              </a:rPr>
              <a:t>, Sprint </a:t>
            </a:r>
            <a:r>
              <a:rPr lang="it-IT" b="1" i="1" dirty="0" err="1">
                <a:solidFill>
                  <a:schemeClr val="bg2">
                    <a:lumMod val="50000"/>
                  </a:schemeClr>
                </a:solidFill>
              </a:rPr>
              <a:t>Retrospective</a:t>
            </a:r>
            <a:endParaRPr lang="it-IT" b="1" i="1" dirty="0">
              <a:solidFill>
                <a:schemeClr val="bg2">
                  <a:lumMod val="50000"/>
                </a:schemeClr>
              </a:solidFill>
            </a:endParaRPr>
          </a:p>
          <a:p>
            <a:pPr lvl="2" algn="just"/>
            <a:endParaRPr lang="it-IT" b="1" i="1" dirty="0">
              <a:solidFill>
                <a:schemeClr val="accent2"/>
              </a:solidFill>
            </a:endParaRPr>
          </a:p>
          <a:p>
            <a:pPr marL="457200" indent="-457200" algn="just">
              <a:buFont typeface="Wingdings" charset="2"/>
              <a:buChar char="v"/>
            </a:pPr>
            <a:r>
              <a:rPr lang="en-US" sz="1800" b="1" dirty="0">
                <a:solidFill>
                  <a:schemeClr val="tx1"/>
                </a:solidFill>
              </a:rPr>
              <a:t>Collection of different ideas for the implementation of game features</a:t>
            </a:r>
          </a:p>
          <a:p>
            <a:pPr marL="1200150" lvl="2" indent="-285750" algn="just">
              <a:buFont typeface="Wingdings" panose="05000000000000000000" pitchFamily="2" charset="2"/>
              <a:buChar char="Ø"/>
            </a:pPr>
            <a:r>
              <a:rPr lang="en-US" b="1" i="1" dirty="0">
                <a:solidFill>
                  <a:schemeClr val="bg2">
                    <a:lumMod val="50000"/>
                  </a:schemeClr>
                </a:solidFill>
              </a:rPr>
              <a:t>Sprint Planning, Task Board, Sprint Retrospective</a:t>
            </a:r>
          </a:p>
          <a:p>
            <a:pPr marL="1371600" lvl="2" indent="-457200" algn="just">
              <a:buFont typeface="Wingdings" charset="2"/>
              <a:buChar char="v"/>
            </a:pPr>
            <a:endParaRPr lang="en-US" b="1" dirty="0">
              <a:solidFill>
                <a:schemeClr val="accent2"/>
              </a:solidFill>
            </a:endParaRPr>
          </a:p>
          <a:p>
            <a:pPr marL="457200" indent="-457200" algn="just">
              <a:buFont typeface="Wingdings" charset="2"/>
              <a:buChar char="v"/>
            </a:pPr>
            <a:r>
              <a:rPr lang="en-US" sz="1800" b="1" dirty="0">
                <a:solidFill>
                  <a:schemeClr val="tx1"/>
                </a:solidFill>
              </a:rPr>
              <a:t>Meetings with pre-arranged appointments to discuss progress of work</a:t>
            </a:r>
          </a:p>
          <a:p>
            <a:pPr marL="1371600" lvl="2" indent="-457200" algn="just">
              <a:buFont typeface="Wingdings" panose="05000000000000000000" pitchFamily="2" charset="2"/>
              <a:buChar char="Ø"/>
            </a:pPr>
            <a:r>
              <a:rPr lang="en-US" b="1" i="1" dirty="0">
                <a:solidFill>
                  <a:schemeClr val="bg2">
                    <a:lumMod val="50000"/>
                  </a:schemeClr>
                </a:solidFill>
              </a:rPr>
              <a:t>Daily Scrum with videoconference service</a:t>
            </a:r>
          </a:p>
          <a:p>
            <a:pPr marL="1371600" lvl="2" indent="-457200" algn="just">
              <a:buFont typeface="Wingdings" charset="2"/>
              <a:buChar char="v"/>
            </a:pPr>
            <a:endParaRPr lang="en-US" b="1" dirty="0">
              <a:solidFill>
                <a:schemeClr val="accent2"/>
              </a:solidFill>
            </a:endParaRPr>
          </a:p>
          <a:p>
            <a:pPr marL="457200" indent="-457200" algn="just">
              <a:buFont typeface="Wingdings" charset="2"/>
              <a:buChar char="v"/>
            </a:pPr>
            <a:r>
              <a:rPr lang="en-US" sz="1800" b="1" dirty="0">
                <a:solidFill>
                  <a:schemeClr val="tx1"/>
                </a:solidFill>
              </a:rPr>
              <a:t>Divisions of the various tasks for the realization of the project objectives</a:t>
            </a:r>
          </a:p>
          <a:p>
            <a:pPr marL="1371600" lvl="2" indent="-457200" algn="just">
              <a:buFont typeface="Wingdings" panose="05000000000000000000" pitchFamily="2" charset="2"/>
              <a:buChar char="Ø"/>
            </a:pPr>
            <a:r>
              <a:rPr lang="en-US" b="1" i="1" dirty="0">
                <a:solidFill>
                  <a:schemeClr val="bg2">
                    <a:lumMod val="50000"/>
                  </a:schemeClr>
                </a:solidFill>
              </a:rPr>
              <a:t>Implementing Scrum roles, Task Board</a:t>
            </a:r>
          </a:p>
          <a:p>
            <a:pPr lvl="2" algn="just"/>
            <a:endParaRPr lang="en-US" b="1" dirty="0">
              <a:solidFill>
                <a:schemeClr val="accent2"/>
              </a:solidFill>
            </a:endParaRPr>
          </a:p>
          <a:p>
            <a:pPr marL="457200" indent="-457200" algn="just">
              <a:buFont typeface="Wingdings" charset="2"/>
              <a:buChar char="v"/>
            </a:pPr>
            <a:r>
              <a:rPr lang="en-US" sz="1800" b="1" dirty="0">
                <a:solidFill>
                  <a:schemeClr val="tx1"/>
                </a:solidFill>
              </a:rPr>
              <a:t>Structuring of the code deriving from the various releases implemented during the design</a:t>
            </a:r>
          </a:p>
          <a:p>
            <a:pPr marL="1371600" lvl="2" indent="-457200" algn="just">
              <a:buFont typeface="Wingdings" panose="05000000000000000000" pitchFamily="2" charset="2"/>
              <a:buChar char="Ø"/>
            </a:pPr>
            <a:r>
              <a:rPr lang="en-US" b="1" i="1" dirty="0">
                <a:solidFill>
                  <a:schemeClr val="bg2">
                    <a:lumMod val="50000"/>
                  </a:schemeClr>
                </a:solidFill>
              </a:rPr>
              <a:t>GitHub, Visual Studio, Sprint Demo, Sprint Review</a:t>
            </a:r>
          </a:p>
          <a:p>
            <a:pPr lvl="2" algn="just"/>
            <a:endParaRPr lang="en-US" b="1" dirty="0">
              <a:solidFill>
                <a:schemeClr val="accent2"/>
              </a:solidFill>
            </a:endParaRPr>
          </a:p>
          <a:p>
            <a:pPr marL="457200" indent="-457200" algn="just">
              <a:buFont typeface="Wingdings" charset="2"/>
              <a:buChar char="v"/>
            </a:pPr>
            <a:r>
              <a:rPr lang="en-US" sz="1800" b="1" dirty="0">
                <a:solidFill>
                  <a:schemeClr val="tx1"/>
                </a:solidFill>
              </a:rPr>
              <a:t>Establish according to which conditions the definition of "Done" is valid in order to complete the realization of a functionality</a:t>
            </a:r>
          </a:p>
          <a:p>
            <a:pPr marL="1371600" lvl="2" indent="-457200" algn="just">
              <a:buFont typeface="Wingdings" panose="05000000000000000000" pitchFamily="2" charset="2"/>
              <a:buChar char="Ø"/>
            </a:pPr>
            <a:r>
              <a:rPr lang="it-IT" b="1" i="1" dirty="0" err="1">
                <a:solidFill>
                  <a:schemeClr val="bg2">
                    <a:lumMod val="50000"/>
                  </a:schemeClr>
                </a:solidFill>
              </a:rPr>
              <a:t>JUnit</a:t>
            </a:r>
            <a:r>
              <a:rPr lang="it-IT" b="1" i="1" dirty="0">
                <a:solidFill>
                  <a:schemeClr val="bg2">
                    <a:lumMod val="50000"/>
                  </a:schemeClr>
                </a:solidFill>
              </a:rPr>
              <a:t> Test</a:t>
            </a:r>
          </a:p>
          <a:p>
            <a:pPr marL="457200" indent="-457200">
              <a:buFont typeface="Wingdings" charset="2"/>
              <a:buChar char="v"/>
            </a:pPr>
            <a:endParaRPr lang="it-IT" sz="1800" b="1" dirty="0">
              <a:solidFill>
                <a:schemeClr val="accent2"/>
              </a:solidFill>
            </a:endParaRPr>
          </a:p>
        </p:txBody>
      </p:sp>
    </p:spTree>
    <p:extLst>
      <p:ext uri="{BB962C8B-B14F-4D97-AF65-F5344CB8AC3E}">
        <p14:creationId xmlns:p14="http://schemas.microsoft.com/office/powerpoint/2010/main" val="1167739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275235B7-69DC-4EA4-9714-BED4ED3F72F3}"/>
              </a:ext>
            </a:extLst>
          </p:cNvPr>
          <p:cNvSpPr txBox="1">
            <a:spLocks/>
          </p:cNvSpPr>
          <p:nvPr/>
        </p:nvSpPr>
        <p:spPr>
          <a:xfrm>
            <a:off x="323528" y="188640"/>
            <a:ext cx="6912768" cy="6191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000" b="1" dirty="0" err="1">
                <a:solidFill>
                  <a:schemeClr val="accent2"/>
                </a:solidFill>
              </a:rPr>
              <a:t>Problems</a:t>
            </a:r>
            <a:r>
              <a:rPr lang="it-IT" sz="3000" b="1" dirty="0">
                <a:solidFill>
                  <a:schemeClr val="accent2"/>
                </a:solidFill>
              </a:rPr>
              <a:t> </a:t>
            </a:r>
            <a:r>
              <a:rPr lang="it-IT" sz="3000" b="1" u="sng" dirty="0" err="1">
                <a:solidFill>
                  <a:schemeClr val="accent2"/>
                </a:solidFill>
              </a:rPr>
              <a:t>solved</a:t>
            </a:r>
            <a:r>
              <a:rPr lang="it-IT" sz="3000" b="1" dirty="0">
                <a:solidFill>
                  <a:schemeClr val="accent2"/>
                </a:solidFill>
              </a:rPr>
              <a:t> with Design </a:t>
            </a:r>
            <a:r>
              <a:rPr lang="it-IT" sz="3000" b="1" dirty="0" err="1">
                <a:solidFill>
                  <a:schemeClr val="accent2"/>
                </a:solidFill>
              </a:rPr>
              <a:t>Patterns</a:t>
            </a:r>
            <a:endParaRPr lang="it-IT" sz="3000" b="1" dirty="0">
              <a:solidFill>
                <a:schemeClr val="accent2"/>
              </a:solidFill>
            </a:endParaRPr>
          </a:p>
        </p:txBody>
      </p:sp>
      <p:sp>
        <p:nvSpPr>
          <p:cNvPr id="6" name="Titolo 1">
            <a:extLst>
              <a:ext uri="{FF2B5EF4-FFF2-40B4-BE49-F238E27FC236}">
                <a16:creationId xmlns:a16="http://schemas.microsoft.com/office/drawing/2014/main" id="{6C90066E-7A4C-477E-B54C-B3148F8E05BF}"/>
              </a:ext>
            </a:extLst>
          </p:cNvPr>
          <p:cNvSpPr txBox="1">
            <a:spLocks/>
          </p:cNvSpPr>
          <p:nvPr/>
        </p:nvSpPr>
        <p:spPr>
          <a:xfrm>
            <a:off x="107504" y="1340768"/>
            <a:ext cx="7128792" cy="480300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just">
              <a:buFont typeface="Wingdings" charset="2"/>
              <a:buChar char="v"/>
            </a:pPr>
            <a:r>
              <a:rPr lang="en-US" sz="1800" b="1" dirty="0">
                <a:solidFill>
                  <a:schemeClr val="tx1"/>
                </a:solidFill>
              </a:rPr>
              <a:t>Need to manage the implementation of objects with similar behavior (Alien classes)</a:t>
            </a:r>
            <a:endParaRPr lang="it-IT" sz="1800" b="1" dirty="0">
              <a:solidFill>
                <a:schemeClr val="tx1"/>
              </a:solidFill>
            </a:endParaRPr>
          </a:p>
          <a:p>
            <a:pPr marL="1371600" lvl="2" indent="-457200" algn="just">
              <a:buFont typeface="Wingdings" panose="05000000000000000000" pitchFamily="2" charset="2"/>
              <a:buChar char="Ø"/>
            </a:pPr>
            <a:r>
              <a:rPr lang="it-IT" b="1" i="1" dirty="0" err="1">
                <a:solidFill>
                  <a:schemeClr val="bg2">
                    <a:lumMod val="50000"/>
                  </a:schemeClr>
                </a:solidFill>
              </a:rPr>
              <a:t>Implementing</a:t>
            </a:r>
            <a:r>
              <a:rPr lang="it-IT" b="1" i="1" dirty="0">
                <a:solidFill>
                  <a:schemeClr val="bg2">
                    <a:lumMod val="50000"/>
                  </a:schemeClr>
                </a:solidFill>
              </a:rPr>
              <a:t> </a:t>
            </a:r>
            <a:r>
              <a:rPr lang="it-IT" b="1" i="1" dirty="0" err="1">
                <a:solidFill>
                  <a:schemeClr val="bg2">
                    <a:lumMod val="50000"/>
                  </a:schemeClr>
                </a:solidFill>
              </a:rPr>
              <a:t>Abstact</a:t>
            </a:r>
            <a:r>
              <a:rPr lang="it-IT" b="1" i="1" dirty="0">
                <a:solidFill>
                  <a:schemeClr val="bg2">
                    <a:lumMod val="50000"/>
                  </a:schemeClr>
                </a:solidFill>
              </a:rPr>
              <a:t> Factory and </a:t>
            </a:r>
            <a:r>
              <a:rPr lang="it-IT" b="1" i="1" dirty="0" err="1">
                <a:solidFill>
                  <a:schemeClr val="bg2">
                    <a:lumMod val="50000"/>
                  </a:schemeClr>
                </a:solidFill>
              </a:rPr>
              <a:t>Factory</a:t>
            </a:r>
            <a:r>
              <a:rPr lang="it-IT" b="1" i="1" dirty="0">
                <a:solidFill>
                  <a:schemeClr val="bg2">
                    <a:lumMod val="50000"/>
                  </a:schemeClr>
                </a:solidFill>
              </a:rPr>
              <a:t> Method</a:t>
            </a:r>
          </a:p>
          <a:p>
            <a:pPr lvl="2" algn="just"/>
            <a:endParaRPr lang="it-IT" b="1" i="1" dirty="0">
              <a:solidFill>
                <a:schemeClr val="tx1"/>
              </a:solidFill>
            </a:endParaRPr>
          </a:p>
          <a:p>
            <a:pPr marL="457200" indent="-457200" algn="just">
              <a:buFont typeface="Wingdings" charset="2"/>
              <a:buChar char="v"/>
            </a:pPr>
            <a:r>
              <a:rPr lang="en-US" sz="1800" b="1" dirty="0">
                <a:solidFill>
                  <a:schemeClr val="tx1"/>
                </a:solidFill>
              </a:rPr>
              <a:t>Avoid the instantiation of multiple instances of the same game object by the user, to avoid creating inconsistencies in the parameters passed through the levels of the game</a:t>
            </a:r>
          </a:p>
          <a:p>
            <a:pPr marL="1371600" lvl="2" indent="-457200" algn="just">
              <a:buFont typeface="Wingdings" panose="05000000000000000000" pitchFamily="2" charset="2"/>
              <a:buChar char="Ø"/>
            </a:pPr>
            <a:r>
              <a:rPr lang="en-US" b="1" i="1" dirty="0">
                <a:solidFill>
                  <a:schemeClr val="bg2">
                    <a:lumMod val="50000"/>
                  </a:schemeClr>
                </a:solidFill>
              </a:rPr>
              <a:t>Implementing Singleton</a:t>
            </a:r>
          </a:p>
          <a:p>
            <a:pPr marL="1371600" lvl="2" indent="-457200" algn="just">
              <a:buFont typeface="Wingdings" charset="2"/>
              <a:buChar char="v"/>
            </a:pPr>
            <a:endParaRPr lang="en-US" b="1" dirty="0">
              <a:solidFill>
                <a:schemeClr val="tx1"/>
              </a:solidFill>
            </a:endParaRPr>
          </a:p>
          <a:p>
            <a:pPr marL="457200" indent="-457200" algn="just">
              <a:buFont typeface="Wingdings" charset="2"/>
              <a:buChar char="v"/>
            </a:pPr>
            <a:r>
              <a:rPr lang="en-US" sz="1800" b="1" dirty="0">
                <a:solidFill>
                  <a:schemeClr val="tx1"/>
                </a:solidFill>
              </a:rPr>
              <a:t>Manage with one controller multiple types of events resulting from the pressure of the controls for game controls</a:t>
            </a:r>
          </a:p>
          <a:p>
            <a:pPr marL="1371600" lvl="2" indent="-457200" algn="just">
              <a:buFont typeface="Wingdings" panose="05000000000000000000" pitchFamily="2" charset="2"/>
              <a:buChar char="Ø"/>
            </a:pPr>
            <a:r>
              <a:rPr lang="en-US" b="1" i="1" dirty="0">
                <a:solidFill>
                  <a:schemeClr val="bg2">
                    <a:lumMod val="50000"/>
                  </a:schemeClr>
                </a:solidFill>
              </a:rPr>
              <a:t>Implementing Adapter</a:t>
            </a:r>
          </a:p>
          <a:p>
            <a:pPr marL="1371600" lvl="2" indent="-457200" algn="just">
              <a:buFont typeface="Wingdings" charset="2"/>
              <a:buChar char="v"/>
            </a:pPr>
            <a:endParaRPr lang="en-US" b="1" dirty="0">
              <a:solidFill>
                <a:schemeClr val="tx1"/>
              </a:solidFill>
            </a:endParaRPr>
          </a:p>
          <a:p>
            <a:pPr marL="457200" indent="-457200" algn="just">
              <a:buFont typeface="Wingdings" charset="2"/>
              <a:buChar char="v"/>
            </a:pPr>
            <a:r>
              <a:rPr lang="en-US" sz="1800" b="1" dirty="0">
                <a:solidFill>
                  <a:schemeClr val="tx1"/>
                </a:solidFill>
              </a:rPr>
              <a:t>Being able to operate iteratively on the various data structures used within the code</a:t>
            </a:r>
          </a:p>
          <a:p>
            <a:pPr marL="1371600" lvl="2" indent="-457200" algn="just">
              <a:buFont typeface="Wingdings" panose="05000000000000000000" pitchFamily="2" charset="2"/>
              <a:buChar char="Ø"/>
            </a:pPr>
            <a:r>
              <a:rPr lang="en-US" b="1" i="1" dirty="0">
                <a:solidFill>
                  <a:schemeClr val="bg2">
                    <a:lumMod val="50000"/>
                  </a:schemeClr>
                </a:solidFill>
              </a:rPr>
              <a:t>Implementing Iterator</a:t>
            </a:r>
          </a:p>
        </p:txBody>
      </p:sp>
    </p:spTree>
    <p:extLst>
      <p:ext uri="{BB962C8B-B14F-4D97-AF65-F5344CB8AC3E}">
        <p14:creationId xmlns:p14="http://schemas.microsoft.com/office/powerpoint/2010/main" val="3621337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ttangolo arrotondato 59">
            <a:extLst>
              <a:ext uri="{FF2B5EF4-FFF2-40B4-BE49-F238E27FC236}">
                <a16:creationId xmlns:a16="http://schemas.microsoft.com/office/drawing/2014/main" id="{20213636-FB1E-4367-B64B-E228E8EDEE96}"/>
              </a:ext>
            </a:extLst>
          </p:cNvPr>
          <p:cNvSpPr/>
          <p:nvPr/>
        </p:nvSpPr>
        <p:spPr>
          <a:xfrm>
            <a:off x="7772952" y="189642"/>
            <a:ext cx="1206184" cy="1562254"/>
          </a:xfrm>
          <a:prstGeom prst="roundRect">
            <a:avLst/>
          </a:prstGeom>
          <a:ln w="28575"/>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b="1" dirty="0">
                <a:solidFill>
                  <a:schemeClr val="accent3">
                    <a:lumMod val="50000"/>
                  </a:schemeClr>
                </a:solidFill>
              </a:rPr>
              <a:t>SAVES</a:t>
            </a:r>
          </a:p>
          <a:p>
            <a:pPr algn="ctr"/>
            <a:endParaRPr lang="it-IT" sz="1200" b="1" dirty="0">
              <a:solidFill>
                <a:schemeClr val="accent3">
                  <a:lumMod val="50000"/>
                </a:schemeClr>
              </a:solidFill>
            </a:endParaRPr>
          </a:p>
          <a:p>
            <a:pPr algn="ctr"/>
            <a:endParaRPr lang="it-IT" sz="1200" b="1" dirty="0">
              <a:solidFill>
                <a:schemeClr val="accent3">
                  <a:lumMod val="50000"/>
                </a:schemeClr>
              </a:solidFill>
            </a:endParaRPr>
          </a:p>
          <a:p>
            <a:pPr algn="ctr"/>
            <a:endParaRPr lang="it-IT" sz="1200" b="1" dirty="0">
              <a:solidFill>
                <a:schemeClr val="accent3">
                  <a:lumMod val="50000"/>
                </a:schemeClr>
              </a:solidFill>
            </a:endParaRPr>
          </a:p>
          <a:p>
            <a:pPr algn="ctr"/>
            <a:endParaRPr lang="it-IT" sz="1200" b="1" dirty="0">
              <a:solidFill>
                <a:schemeClr val="accent3">
                  <a:lumMod val="50000"/>
                </a:schemeClr>
              </a:solidFill>
            </a:endParaRPr>
          </a:p>
          <a:p>
            <a:pPr algn="ctr"/>
            <a:endParaRPr lang="it-IT" sz="1200" b="1" dirty="0">
              <a:solidFill>
                <a:schemeClr val="accent3">
                  <a:lumMod val="50000"/>
                </a:schemeClr>
              </a:solidFill>
            </a:endParaRPr>
          </a:p>
        </p:txBody>
      </p:sp>
      <p:sp>
        <p:nvSpPr>
          <p:cNvPr id="3" name="Rettangolo 2">
            <a:extLst>
              <a:ext uri="{FF2B5EF4-FFF2-40B4-BE49-F238E27FC236}">
                <a16:creationId xmlns:a16="http://schemas.microsoft.com/office/drawing/2014/main" id="{327A1679-F96A-470A-9377-6D65CB14F319}"/>
              </a:ext>
            </a:extLst>
          </p:cNvPr>
          <p:cNvSpPr/>
          <p:nvPr/>
        </p:nvSpPr>
        <p:spPr>
          <a:xfrm>
            <a:off x="1477788" y="636368"/>
            <a:ext cx="5277930" cy="4201353"/>
          </a:xfrm>
          <a:prstGeom prst="rect">
            <a:avLst/>
          </a:prstGeom>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4" name="Rettangolo arrotondato 3">
            <a:extLst>
              <a:ext uri="{FF2B5EF4-FFF2-40B4-BE49-F238E27FC236}">
                <a16:creationId xmlns:a16="http://schemas.microsoft.com/office/drawing/2014/main" id="{B115AA1B-419F-4838-B10A-A43BD3D13892}"/>
              </a:ext>
            </a:extLst>
          </p:cNvPr>
          <p:cNvSpPr/>
          <p:nvPr/>
        </p:nvSpPr>
        <p:spPr>
          <a:xfrm>
            <a:off x="1656721" y="980728"/>
            <a:ext cx="1008112" cy="3600400"/>
          </a:xfrm>
          <a:prstGeom prst="roundRect">
            <a:avLst/>
          </a:prstGeom>
          <a:ln w="28575"/>
        </p:spPr>
        <p:style>
          <a:lnRef idx="1">
            <a:schemeClr val="accent1"/>
          </a:lnRef>
          <a:fillRef idx="2">
            <a:schemeClr val="accent1"/>
          </a:fillRef>
          <a:effectRef idx="1">
            <a:schemeClr val="accent1"/>
          </a:effectRef>
          <a:fontRef idx="minor">
            <a:schemeClr val="dk1"/>
          </a:fontRef>
        </p:style>
        <p:txBody>
          <a:bodyPr rtlCol="0" anchor="ctr"/>
          <a:lstStyle/>
          <a:p>
            <a:pPr algn="ctr"/>
            <a:r>
              <a:rPr lang="it-IT" b="1" dirty="0">
                <a:solidFill>
                  <a:schemeClr val="accent2">
                    <a:lumMod val="50000"/>
                  </a:schemeClr>
                </a:solidFill>
              </a:rPr>
              <a:t>M</a:t>
            </a:r>
          </a:p>
          <a:p>
            <a:pPr algn="ctr"/>
            <a:r>
              <a:rPr lang="it-IT" b="1" dirty="0">
                <a:solidFill>
                  <a:schemeClr val="accent2">
                    <a:lumMod val="50000"/>
                  </a:schemeClr>
                </a:solidFill>
              </a:rPr>
              <a:t>E</a:t>
            </a:r>
          </a:p>
          <a:p>
            <a:pPr algn="ctr"/>
            <a:r>
              <a:rPr lang="it-IT" b="1" dirty="0" err="1">
                <a:solidFill>
                  <a:schemeClr val="accent2">
                    <a:lumMod val="50000"/>
                  </a:schemeClr>
                </a:solidFill>
              </a:rPr>
              <a:t>N</a:t>
            </a:r>
            <a:endParaRPr lang="it-IT" b="1" dirty="0">
              <a:solidFill>
                <a:schemeClr val="accent2">
                  <a:lumMod val="50000"/>
                </a:schemeClr>
              </a:solidFill>
            </a:endParaRPr>
          </a:p>
          <a:p>
            <a:pPr algn="ctr"/>
            <a:r>
              <a:rPr lang="it-IT" b="1" dirty="0">
                <a:solidFill>
                  <a:schemeClr val="accent2">
                    <a:lumMod val="50000"/>
                  </a:schemeClr>
                </a:solidFill>
              </a:rPr>
              <a:t>U</a:t>
            </a:r>
          </a:p>
        </p:txBody>
      </p:sp>
      <p:sp>
        <p:nvSpPr>
          <p:cNvPr id="5" name="Rettangolo arrotondato 6">
            <a:extLst>
              <a:ext uri="{FF2B5EF4-FFF2-40B4-BE49-F238E27FC236}">
                <a16:creationId xmlns:a16="http://schemas.microsoft.com/office/drawing/2014/main" id="{C38B8BA6-C44E-41FA-AA4A-4979C6623BD3}"/>
              </a:ext>
            </a:extLst>
          </p:cNvPr>
          <p:cNvSpPr/>
          <p:nvPr/>
        </p:nvSpPr>
        <p:spPr>
          <a:xfrm>
            <a:off x="3047860" y="978387"/>
            <a:ext cx="2062991" cy="3600400"/>
          </a:xfrm>
          <a:prstGeom prst="roundRect">
            <a:avLst/>
          </a:prstGeom>
          <a:ln w="28575"/>
        </p:spPr>
        <p:style>
          <a:lnRef idx="1">
            <a:schemeClr val="accent1"/>
          </a:lnRef>
          <a:fillRef idx="2">
            <a:schemeClr val="accent1"/>
          </a:fillRef>
          <a:effectRef idx="1">
            <a:schemeClr val="accent1"/>
          </a:effectRef>
          <a:fontRef idx="minor">
            <a:schemeClr val="dk1"/>
          </a:fontRef>
        </p:style>
        <p:txBody>
          <a:bodyPr rtlCol="0" anchor="ctr"/>
          <a:lstStyle/>
          <a:p>
            <a:pPr algn="ctr"/>
            <a:endParaRPr lang="it-IT" dirty="0"/>
          </a:p>
        </p:txBody>
      </p:sp>
      <p:sp>
        <p:nvSpPr>
          <p:cNvPr id="6" name="Rettangolo arrotondato 7">
            <a:extLst>
              <a:ext uri="{FF2B5EF4-FFF2-40B4-BE49-F238E27FC236}">
                <a16:creationId xmlns:a16="http://schemas.microsoft.com/office/drawing/2014/main" id="{D3C35278-53E1-4DC1-A123-33CF9A7646F9}"/>
              </a:ext>
            </a:extLst>
          </p:cNvPr>
          <p:cNvSpPr/>
          <p:nvPr/>
        </p:nvSpPr>
        <p:spPr>
          <a:xfrm>
            <a:off x="5533077" y="980728"/>
            <a:ext cx="1008112" cy="3600400"/>
          </a:xfrm>
          <a:prstGeom prst="roundRect">
            <a:avLst/>
          </a:prstGeom>
          <a:ln w="28575"/>
        </p:spPr>
        <p:style>
          <a:lnRef idx="1">
            <a:schemeClr val="accent1"/>
          </a:lnRef>
          <a:fillRef idx="2">
            <a:schemeClr val="accent1"/>
          </a:fillRef>
          <a:effectRef idx="1">
            <a:schemeClr val="accent1"/>
          </a:effectRef>
          <a:fontRef idx="minor">
            <a:schemeClr val="dk1"/>
          </a:fontRef>
        </p:style>
        <p:txBody>
          <a:bodyPr rtlCol="0" anchor="ctr"/>
          <a:lstStyle/>
          <a:p>
            <a:pPr algn="ctr"/>
            <a:r>
              <a:rPr lang="it-IT" b="1" dirty="0">
                <a:solidFill>
                  <a:schemeClr val="accent2">
                    <a:lumMod val="50000"/>
                  </a:schemeClr>
                </a:solidFill>
              </a:rPr>
              <a:t>E</a:t>
            </a:r>
          </a:p>
          <a:p>
            <a:pPr algn="ctr"/>
            <a:r>
              <a:rPr lang="it-IT" b="1" dirty="0" err="1">
                <a:solidFill>
                  <a:schemeClr val="accent2">
                    <a:lumMod val="50000"/>
                  </a:schemeClr>
                </a:solidFill>
              </a:rPr>
              <a:t>N</a:t>
            </a:r>
            <a:endParaRPr lang="it-IT" b="1" dirty="0">
              <a:solidFill>
                <a:schemeClr val="accent2">
                  <a:lumMod val="50000"/>
                </a:schemeClr>
              </a:solidFill>
            </a:endParaRPr>
          </a:p>
          <a:p>
            <a:pPr algn="ctr"/>
            <a:r>
              <a:rPr lang="it-IT" b="1" dirty="0">
                <a:solidFill>
                  <a:schemeClr val="accent2">
                    <a:lumMod val="50000"/>
                  </a:schemeClr>
                </a:solidFill>
              </a:rPr>
              <a:t>D</a:t>
            </a:r>
          </a:p>
          <a:p>
            <a:pPr algn="ctr"/>
            <a:endParaRPr lang="it-IT" dirty="0"/>
          </a:p>
        </p:txBody>
      </p:sp>
      <p:sp>
        <p:nvSpPr>
          <p:cNvPr id="7" name="Rettangolo arrotondato 15">
            <a:extLst>
              <a:ext uri="{FF2B5EF4-FFF2-40B4-BE49-F238E27FC236}">
                <a16:creationId xmlns:a16="http://schemas.microsoft.com/office/drawing/2014/main" id="{FDCFA17E-F68B-47FA-AB84-D9E786F144E8}"/>
              </a:ext>
            </a:extLst>
          </p:cNvPr>
          <p:cNvSpPr/>
          <p:nvPr/>
        </p:nvSpPr>
        <p:spPr>
          <a:xfrm>
            <a:off x="2543179" y="5457989"/>
            <a:ext cx="1794469" cy="1233328"/>
          </a:xfrm>
          <a:prstGeom prst="roundRect">
            <a:avLst/>
          </a:prstGeom>
          <a:ln w="28575"/>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700" b="1" dirty="0">
                <a:solidFill>
                  <a:schemeClr val="accent3">
                    <a:lumMod val="50000"/>
                  </a:schemeClr>
                </a:solidFill>
              </a:rPr>
              <a:t>OPTIONS</a:t>
            </a:r>
          </a:p>
        </p:txBody>
      </p:sp>
      <p:sp>
        <p:nvSpPr>
          <p:cNvPr id="8" name="Rettangolo arrotondato 16">
            <a:extLst>
              <a:ext uri="{FF2B5EF4-FFF2-40B4-BE49-F238E27FC236}">
                <a16:creationId xmlns:a16="http://schemas.microsoft.com/office/drawing/2014/main" id="{2C73E9E3-EA8B-48CD-B0F9-000FBF8CF6D3}"/>
              </a:ext>
            </a:extLst>
          </p:cNvPr>
          <p:cNvSpPr/>
          <p:nvPr/>
        </p:nvSpPr>
        <p:spPr>
          <a:xfrm>
            <a:off x="151177" y="66546"/>
            <a:ext cx="1222003" cy="1562254"/>
          </a:xfrm>
          <a:prstGeom prst="roundRect">
            <a:avLst/>
          </a:prstGeom>
          <a:ln w="28575"/>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600" b="1" dirty="0">
                <a:solidFill>
                  <a:schemeClr val="accent3">
                    <a:lumMod val="50000"/>
                  </a:schemeClr>
                </a:solidFill>
              </a:rPr>
              <a:t>SETTINGS</a:t>
            </a:r>
          </a:p>
        </p:txBody>
      </p:sp>
      <p:sp>
        <p:nvSpPr>
          <p:cNvPr id="9" name="Callout con freccia destra 20">
            <a:extLst>
              <a:ext uri="{FF2B5EF4-FFF2-40B4-BE49-F238E27FC236}">
                <a16:creationId xmlns:a16="http://schemas.microsoft.com/office/drawing/2014/main" id="{3ABB1B08-5526-46DF-8517-D2061AEC8001}"/>
              </a:ext>
            </a:extLst>
          </p:cNvPr>
          <p:cNvSpPr/>
          <p:nvPr/>
        </p:nvSpPr>
        <p:spPr>
          <a:xfrm>
            <a:off x="3156568" y="1628800"/>
            <a:ext cx="661374" cy="2660884"/>
          </a:xfrm>
          <a:prstGeom prst="rightArrowCallou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b="1" dirty="0">
                <a:solidFill>
                  <a:schemeClr val="accent1">
                    <a:lumMod val="60000"/>
                    <a:lumOff val="40000"/>
                  </a:schemeClr>
                </a:solidFill>
              </a:rPr>
              <a:t>L</a:t>
            </a:r>
          </a:p>
          <a:p>
            <a:pPr algn="ctr"/>
            <a:r>
              <a:rPr lang="it-IT" b="1" dirty="0">
                <a:solidFill>
                  <a:schemeClr val="accent1">
                    <a:lumMod val="60000"/>
                    <a:lumOff val="40000"/>
                  </a:schemeClr>
                </a:solidFill>
              </a:rPr>
              <a:t>E</a:t>
            </a:r>
          </a:p>
          <a:p>
            <a:pPr algn="ctr"/>
            <a:r>
              <a:rPr lang="it-IT" b="1" dirty="0">
                <a:solidFill>
                  <a:schemeClr val="accent1">
                    <a:lumMod val="60000"/>
                    <a:lumOff val="40000"/>
                  </a:schemeClr>
                </a:solidFill>
              </a:rPr>
              <a:t>V</a:t>
            </a:r>
          </a:p>
          <a:p>
            <a:pPr algn="ctr"/>
            <a:r>
              <a:rPr lang="it-IT" b="1" dirty="0">
                <a:solidFill>
                  <a:schemeClr val="accent1">
                    <a:lumMod val="60000"/>
                    <a:lumOff val="40000"/>
                  </a:schemeClr>
                </a:solidFill>
              </a:rPr>
              <a:t>E</a:t>
            </a:r>
          </a:p>
          <a:p>
            <a:pPr algn="ctr"/>
            <a:r>
              <a:rPr lang="it-IT" b="1" dirty="0">
                <a:solidFill>
                  <a:schemeClr val="accent1">
                    <a:lumMod val="60000"/>
                    <a:lumOff val="40000"/>
                  </a:schemeClr>
                </a:solidFill>
              </a:rPr>
              <a:t>L</a:t>
            </a:r>
          </a:p>
          <a:p>
            <a:pPr algn="ctr"/>
            <a:endParaRPr lang="it-IT" b="1" dirty="0">
              <a:solidFill>
                <a:schemeClr val="accent1">
                  <a:lumMod val="60000"/>
                  <a:lumOff val="40000"/>
                </a:schemeClr>
              </a:solidFill>
            </a:endParaRPr>
          </a:p>
          <a:p>
            <a:pPr algn="ctr"/>
            <a:r>
              <a:rPr lang="it-IT" b="1" dirty="0">
                <a:solidFill>
                  <a:schemeClr val="accent1">
                    <a:lumMod val="60000"/>
                    <a:lumOff val="40000"/>
                  </a:schemeClr>
                </a:solidFill>
              </a:rPr>
              <a:t>1</a:t>
            </a:r>
          </a:p>
        </p:txBody>
      </p:sp>
      <p:sp>
        <p:nvSpPr>
          <p:cNvPr id="10" name="Callout con freccia destra 21">
            <a:extLst>
              <a:ext uri="{FF2B5EF4-FFF2-40B4-BE49-F238E27FC236}">
                <a16:creationId xmlns:a16="http://schemas.microsoft.com/office/drawing/2014/main" id="{CD676841-5563-44B8-9EDC-AA386DBE9918}"/>
              </a:ext>
            </a:extLst>
          </p:cNvPr>
          <p:cNvSpPr/>
          <p:nvPr/>
        </p:nvSpPr>
        <p:spPr>
          <a:xfrm>
            <a:off x="3828960" y="1628800"/>
            <a:ext cx="661374" cy="2671882"/>
          </a:xfrm>
          <a:prstGeom prst="rightArrowCallou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b="1" dirty="0">
                <a:solidFill>
                  <a:schemeClr val="accent1">
                    <a:lumMod val="60000"/>
                    <a:lumOff val="40000"/>
                  </a:schemeClr>
                </a:solidFill>
              </a:rPr>
              <a:t>L</a:t>
            </a:r>
          </a:p>
          <a:p>
            <a:pPr algn="ctr"/>
            <a:r>
              <a:rPr lang="it-IT" b="1" dirty="0">
                <a:solidFill>
                  <a:schemeClr val="accent1">
                    <a:lumMod val="60000"/>
                    <a:lumOff val="40000"/>
                  </a:schemeClr>
                </a:solidFill>
              </a:rPr>
              <a:t>E</a:t>
            </a:r>
          </a:p>
          <a:p>
            <a:pPr algn="ctr"/>
            <a:r>
              <a:rPr lang="it-IT" b="1" dirty="0">
                <a:solidFill>
                  <a:schemeClr val="accent1">
                    <a:lumMod val="60000"/>
                    <a:lumOff val="40000"/>
                  </a:schemeClr>
                </a:solidFill>
              </a:rPr>
              <a:t>V</a:t>
            </a:r>
          </a:p>
          <a:p>
            <a:pPr algn="ctr"/>
            <a:r>
              <a:rPr lang="it-IT" b="1" dirty="0">
                <a:solidFill>
                  <a:schemeClr val="accent1">
                    <a:lumMod val="60000"/>
                    <a:lumOff val="40000"/>
                  </a:schemeClr>
                </a:solidFill>
              </a:rPr>
              <a:t>E</a:t>
            </a:r>
          </a:p>
          <a:p>
            <a:pPr algn="ctr"/>
            <a:r>
              <a:rPr lang="it-IT" b="1" dirty="0">
                <a:solidFill>
                  <a:schemeClr val="accent1">
                    <a:lumMod val="60000"/>
                    <a:lumOff val="40000"/>
                  </a:schemeClr>
                </a:solidFill>
              </a:rPr>
              <a:t>L</a:t>
            </a:r>
          </a:p>
          <a:p>
            <a:pPr algn="ctr"/>
            <a:endParaRPr lang="it-IT" b="1" dirty="0">
              <a:solidFill>
                <a:schemeClr val="accent1">
                  <a:lumMod val="60000"/>
                  <a:lumOff val="40000"/>
                </a:schemeClr>
              </a:solidFill>
            </a:endParaRPr>
          </a:p>
          <a:p>
            <a:pPr algn="ctr"/>
            <a:r>
              <a:rPr lang="it-IT" b="1" dirty="0">
                <a:solidFill>
                  <a:schemeClr val="accent1">
                    <a:lumMod val="60000"/>
                    <a:lumOff val="40000"/>
                  </a:schemeClr>
                </a:solidFill>
              </a:rPr>
              <a:t>2</a:t>
            </a:r>
          </a:p>
        </p:txBody>
      </p:sp>
      <p:sp>
        <p:nvSpPr>
          <p:cNvPr id="11" name="Rettangolo 10">
            <a:extLst>
              <a:ext uri="{FF2B5EF4-FFF2-40B4-BE49-F238E27FC236}">
                <a16:creationId xmlns:a16="http://schemas.microsoft.com/office/drawing/2014/main" id="{9EE887AD-054C-48D9-A30C-AFEF661976FA}"/>
              </a:ext>
            </a:extLst>
          </p:cNvPr>
          <p:cNvSpPr/>
          <p:nvPr/>
        </p:nvSpPr>
        <p:spPr>
          <a:xfrm>
            <a:off x="4514608" y="1628800"/>
            <a:ext cx="416060" cy="267188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b="1" dirty="0">
                <a:solidFill>
                  <a:schemeClr val="accent1">
                    <a:lumMod val="60000"/>
                    <a:lumOff val="40000"/>
                  </a:schemeClr>
                </a:solidFill>
              </a:rPr>
              <a:t>L</a:t>
            </a:r>
          </a:p>
          <a:p>
            <a:pPr algn="ctr"/>
            <a:r>
              <a:rPr lang="it-IT" b="1" dirty="0">
                <a:solidFill>
                  <a:schemeClr val="accent1">
                    <a:lumMod val="60000"/>
                    <a:lumOff val="40000"/>
                  </a:schemeClr>
                </a:solidFill>
              </a:rPr>
              <a:t>E</a:t>
            </a:r>
          </a:p>
          <a:p>
            <a:pPr algn="ctr"/>
            <a:r>
              <a:rPr lang="it-IT" b="1" dirty="0">
                <a:solidFill>
                  <a:schemeClr val="accent1">
                    <a:lumMod val="60000"/>
                    <a:lumOff val="40000"/>
                  </a:schemeClr>
                </a:solidFill>
              </a:rPr>
              <a:t>V</a:t>
            </a:r>
          </a:p>
          <a:p>
            <a:pPr algn="ctr"/>
            <a:r>
              <a:rPr lang="it-IT" b="1" dirty="0">
                <a:solidFill>
                  <a:schemeClr val="accent1">
                    <a:lumMod val="60000"/>
                    <a:lumOff val="40000"/>
                  </a:schemeClr>
                </a:solidFill>
              </a:rPr>
              <a:t>E</a:t>
            </a:r>
          </a:p>
          <a:p>
            <a:pPr algn="ctr"/>
            <a:r>
              <a:rPr lang="it-IT" b="1" dirty="0">
                <a:solidFill>
                  <a:schemeClr val="accent1">
                    <a:lumMod val="60000"/>
                    <a:lumOff val="40000"/>
                  </a:schemeClr>
                </a:solidFill>
              </a:rPr>
              <a:t>L</a:t>
            </a:r>
          </a:p>
          <a:p>
            <a:pPr algn="ctr"/>
            <a:endParaRPr lang="it-IT" b="1" dirty="0"/>
          </a:p>
          <a:p>
            <a:pPr algn="ctr"/>
            <a:r>
              <a:rPr lang="it-IT" b="1" dirty="0">
                <a:solidFill>
                  <a:schemeClr val="accent1">
                    <a:lumMod val="60000"/>
                    <a:lumOff val="40000"/>
                  </a:schemeClr>
                </a:solidFill>
              </a:rPr>
              <a:t>3</a:t>
            </a:r>
          </a:p>
        </p:txBody>
      </p:sp>
      <p:sp>
        <p:nvSpPr>
          <p:cNvPr id="12" name="Rettangolo arrotondato 26">
            <a:extLst>
              <a:ext uri="{FF2B5EF4-FFF2-40B4-BE49-F238E27FC236}">
                <a16:creationId xmlns:a16="http://schemas.microsoft.com/office/drawing/2014/main" id="{0D58F6EA-6216-42A0-A758-7524C21E5464}"/>
              </a:ext>
            </a:extLst>
          </p:cNvPr>
          <p:cNvSpPr/>
          <p:nvPr/>
        </p:nvSpPr>
        <p:spPr>
          <a:xfrm>
            <a:off x="7352027" y="3322902"/>
            <a:ext cx="1666520" cy="1562254"/>
          </a:xfrm>
          <a:prstGeom prst="roundRect">
            <a:avLst/>
          </a:prstGeom>
          <a:ln w="28575"/>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600" b="1" dirty="0">
                <a:solidFill>
                  <a:schemeClr val="accent3">
                    <a:lumMod val="50000"/>
                  </a:schemeClr>
                </a:solidFill>
              </a:rPr>
              <a:t>SCOREBOARD</a:t>
            </a:r>
          </a:p>
        </p:txBody>
      </p:sp>
      <p:sp>
        <p:nvSpPr>
          <p:cNvPr id="13" name="Freccia bidirezionale verticale 12">
            <a:extLst>
              <a:ext uri="{FF2B5EF4-FFF2-40B4-BE49-F238E27FC236}">
                <a16:creationId xmlns:a16="http://schemas.microsoft.com/office/drawing/2014/main" id="{2B6D3B51-D700-418B-AFFF-D9C44B7D7425}"/>
              </a:ext>
            </a:extLst>
          </p:cNvPr>
          <p:cNvSpPr/>
          <p:nvPr/>
        </p:nvSpPr>
        <p:spPr>
          <a:xfrm>
            <a:off x="8263714" y="1746186"/>
            <a:ext cx="382486" cy="1550345"/>
          </a:xfrm>
          <a:prstGeom prst="upDown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88EF5E66-CF13-4ECC-A094-35C3F8F36367}"/>
              </a:ext>
            </a:extLst>
          </p:cNvPr>
          <p:cNvSpPr/>
          <p:nvPr/>
        </p:nvSpPr>
        <p:spPr>
          <a:xfrm>
            <a:off x="7080684" y="5390278"/>
            <a:ext cx="1451755" cy="1393493"/>
          </a:xfrm>
          <a:prstGeom prst="ellipse">
            <a:avLst/>
          </a:prstGeom>
          <a:solidFill>
            <a:schemeClr val="accent5">
              <a:lumMod val="40000"/>
              <a:lumOff val="60000"/>
            </a:schemeClr>
          </a:solidFill>
          <a:ln w="28575"/>
        </p:spPr>
        <p:style>
          <a:lnRef idx="1">
            <a:schemeClr val="accent5"/>
          </a:lnRef>
          <a:fillRef idx="2">
            <a:schemeClr val="accent5"/>
          </a:fillRef>
          <a:effectRef idx="1">
            <a:schemeClr val="accent5"/>
          </a:effectRef>
          <a:fontRef idx="minor">
            <a:schemeClr val="dk1"/>
          </a:fontRef>
        </p:style>
        <p:txBody>
          <a:bodyPr rtlCol="0" anchor="ctr"/>
          <a:lstStyle/>
          <a:p>
            <a:pPr algn="ctr"/>
            <a:r>
              <a:rPr lang="it-IT" b="1" dirty="0">
                <a:solidFill>
                  <a:schemeClr val="accent5"/>
                </a:solidFill>
              </a:rPr>
              <a:t>MULTI</a:t>
            </a:r>
          </a:p>
          <a:p>
            <a:pPr algn="ctr"/>
            <a:r>
              <a:rPr lang="it-IT" b="1" dirty="0">
                <a:solidFill>
                  <a:schemeClr val="accent5"/>
                </a:solidFill>
              </a:rPr>
              <a:t>PLAYER</a:t>
            </a:r>
          </a:p>
        </p:txBody>
      </p:sp>
      <p:sp>
        <p:nvSpPr>
          <p:cNvPr id="15" name="Ovale 14">
            <a:extLst>
              <a:ext uri="{FF2B5EF4-FFF2-40B4-BE49-F238E27FC236}">
                <a16:creationId xmlns:a16="http://schemas.microsoft.com/office/drawing/2014/main" id="{8A4988E2-92F8-49A2-A971-F07AC5FA1526}"/>
              </a:ext>
            </a:extLst>
          </p:cNvPr>
          <p:cNvSpPr/>
          <p:nvPr/>
        </p:nvSpPr>
        <p:spPr>
          <a:xfrm>
            <a:off x="404919" y="5390279"/>
            <a:ext cx="1386862" cy="1418238"/>
          </a:xfrm>
          <a:prstGeom prst="ellipse">
            <a:avLst/>
          </a:prstGeom>
          <a:solidFill>
            <a:schemeClr val="accent5">
              <a:lumMod val="40000"/>
              <a:lumOff val="60000"/>
            </a:schemeClr>
          </a:solidFill>
          <a:ln w="28575"/>
        </p:spPr>
        <p:style>
          <a:lnRef idx="1">
            <a:schemeClr val="accent5"/>
          </a:lnRef>
          <a:fillRef idx="2">
            <a:schemeClr val="accent5"/>
          </a:fillRef>
          <a:effectRef idx="1">
            <a:schemeClr val="accent5"/>
          </a:effectRef>
          <a:fontRef idx="minor">
            <a:schemeClr val="dk1"/>
          </a:fontRef>
        </p:style>
        <p:txBody>
          <a:bodyPr rtlCol="0" anchor="ctr"/>
          <a:lstStyle/>
          <a:p>
            <a:pPr algn="ctr"/>
            <a:r>
              <a:rPr lang="it-IT" b="1" dirty="0">
                <a:solidFill>
                  <a:schemeClr val="accent5"/>
                </a:solidFill>
              </a:rPr>
              <a:t>MUSIC</a:t>
            </a:r>
          </a:p>
        </p:txBody>
      </p:sp>
      <p:sp>
        <p:nvSpPr>
          <p:cNvPr id="16" name="Freccia angolare bidirezionale 15">
            <a:extLst>
              <a:ext uri="{FF2B5EF4-FFF2-40B4-BE49-F238E27FC236}">
                <a16:creationId xmlns:a16="http://schemas.microsoft.com/office/drawing/2014/main" id="{BC674F28-A841-4495-A823-251A71EA3271}"/>
              </a:ext>
            </a:extLst>
          </p:cNvPr>
          <p:cNvSpPr/>
          <p:nvPr/>
        </p:nvSpPr>
        <p:spPr>
          <a:xfrm rot="5400000">
            <a:off x="512488" y="1669697"/>
            <a:ext cx="955942" cy="874151"/>
          </a:xfrm>
          <a:prstGeom prst="leftUpArrow">
            <a:avLst>
              <a:gd name="adj1" fmla="val 17338"/>
              <a:gd name="adj2" fmla="val 20730"/>
              <a:gd name="adj3" fmla="val 25000"/>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17" name="Freccia giù 47">
            <a:extLst>
              <a:ext uri="{FF2B5EF4-FFF2-40B4-BE49-F238E27FC236}">
                <a16:creationId xmlns:a16="http://schemas.microsoft.com/office/drawing/2014/main" id="{09CC5F0F-45D6-4B31-8C8D-2C09A44211B9}"/>
              </a:ext>
            </a:extLst>
          </p:cNvPr>
          <p:cNvSpPr/>
          <p:nvPr/>
        </p:nvSpPr>
        <p:spPr>
          <a:xfrm rot="19106694">
            <a:off x="2758322" y="4459431"/>
            <a:ext cx="360040" cy="1107604"/>
          </a:xfrm>
          <a:prstGeom prst="downArrow">
            <a:avLst>
              <a:gd name="adj1" fmla="val 52660"/>
              <a:gd name="adj2" fmla="val 50000"/>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18" name="Freccia giù 48">
            <a:extLst>
              <a:ext uri="{FF2B5EF4-FFF2-40B4-BE49-F238E27FC236}">
                <a16:creationId xmlns:a16="http://schemas.microsoft.com/office/drawing/2014/main" id="{F130B43B-9917-428A-8818-3F254B460FC2}"/>
              </a:ext>
            </a:extLst>
          </p:cNvPr>
          <p:cNvSpPr/>
          <p:nvPr/>
        </p:nvSpPr>
        <p:spPr>
          <a:xfrm rot="10800000">
            <a:off x="3621281" y="4578785"/>
            <a:ext cx="360040" cy="874031"/>
          </a:xfrm>
          <a:prstGeom prst="down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cxnSp>
        <p:nvCxnSpPr>
          <p:cNvPr id="19" name="Connettore 2 18">
            <a:extLst>
              <a:ext uri="{FF2B5EF4-FFF2-40B4-BE49-F238E27FC236}">
                <a16:creationId xmlns:a16="http://schemas.microsoft.com/office/drawing/2014/main" id="{E81D2CE9-9A8A-4F1C-8D67-2EE279219E28}"/>
              </a:ext>
            </a:extLst>
          </p:cNvPr>
          <p:cNvCxnSpPr/>
          <p:nvPr/>
        </p:nvCxnSpPr>
        <p:spPr>
          <a:xfrm flipH="1">
            <a:off x="1539423" y="4885156"/>
            <a:ext cx="394471" cy="647805"/>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35C3FDA0-F655-4E36-B3DA-C361DADA2270}"/>
              </a:ext>
            </a:extLst>
          </p:cNvPr>
          <p:cNvCxnSpPr/>
          <p:nvPr/>
        </p:nvCxnSpPr>
        <p:spPr>
          <a:xfrm>
            <a:off x="5060739" y="4378988"/>
            <a:ext cx="2199546" cy="1225294"/>
          </a:xfrm>
          <a:prstGeom prst="straightConnector1">
            <a:avLst/>
          </a:prstGeom>
          <a:ln w="3810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ttangolo arrotondato 62">
            <a:extLst>
              <a:ext uri="{FF2B5EF4-FFF2-40B4-BE49-F238E27FC236}">
                <a16:creationId xmlns:a16="http://schemas.microsoft.com/office/drawing/2014/main" id="{566A7E8D-BCDD-4E17-84AF-623F289019F3}"/>
              </a:ext>
            </a:extLst>
          </p:cNvPr>
          <p:cNvSpPr/>
          <p:nvPr/>
        </p:nvSpPr>
        <p:spPr>
          <a:xfrm>
            <a:off x="4522228" y="5452817"/>
            <a:ext cx="1794469" cy="1233328"/>
          </a:xfrm>
          <a:prstGeom prst="roundRect">
            <a:avLst/>
          </a:prstGeom>
          <a:ln w="28575"/>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700" b="1" dirty="0">
                <a:solidFill>
                  <a:schemeClr val="accent3">
                    <a:lumMod val="50000"/>
                  </a:schemeClr>
                </a:solidFill>
              </a:rPr>
              <a:t>PAUSE</a:t>
            </a:r>
          </a:p>
        </p:txBody>
      </p:sp>
      <p:sp>
        <p:nvSpPr>
          <p:cNvPr id="22" name="Freccia giù 71">
            <a:extLst>
              <a:ext uri="{FF2B5EF4-FFF2-40B4-BE49-F238E27FC236}">
                <a16:creationId xmlns:a16="http://schemas.microsoft.com/office/drawing/2014/main" id="{EBE24AE4-51DB-4393-B49C-4B1A641054C3}"/>
              </a:ext>
            </a:extLst>
          </p:cNvPr>
          <p:cNvSpPr/>
          <p:nvPr/>
        </p:nvSpPr>
        <p:spPr>
          <a:xfrm>
            <a:off x="7408250" y="446951"/>
            <a:ext cx="351834" cy="2843869"/>
          </a:xfrm>
          <a:prstGeom prst="down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3" name="Freccia bidirezionale verticale 22">
            <a:extLst>
              <a:ext uri="{FF2B5EF4-FFF2-40B4-BE49-F238E27FC236}">
                <a16:creationId xmlns:a16="http://schemas.microsoft.com/office/drawing/2014/main" id="{D7F7063D-8AB4-4AC5-9023-8B63A5129B3A}"/>
              </a:ext>
            </a:extLst>
          </p:cNvPr>
          <p:cNvSpPr/>
          <p:nvPr/>
        </p:nvSpPr>
        <p:spPr>
          <a:xfrm rot="20241871">
            <a:off x="4907508" y="4542933"/>
            <a:ext cx="323591" cy="907647"/>
          </a:xfrm>
          <a:prstGeom prst="upDown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4" name="Freccia giù 70">
            <a:extLst>
              <a:ext uri="{FF2B5EF4-FFF2-40B4-BE49-F238E27FC236}">
                <a16:creationId xmlns:a16="http://schemas.microsoft.com/office/drawing/2014/main" id="{1A53C04B-C0D8-4E2C-BC53-5C24A4A2D31F}"/>
              </a:ext>
            </a:extLst>
          </p:cNvPr>
          <p:cNvSpPr/>
          <p:nvPr/>
        </p:nvSpPr>
        <p:spPr>
          <a:xfrm rot="5400000">
            <a:off x="4332854" y="-2740277"/>
            <a:ext cx="378832" cy="6276708"/>
          </a:xfrm>
          <a:prstGeom prst="down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pic>
        <p:nvPicPr>
          <p:cNvPr id="25" name="Immagine 24">
            <a:extLst>
              <a:ext uri="{FF2B5EF4-FFF2-40B4-BE49-F238E27FC236}">
                <a16:creationId xmlns:a16="http://schemas.microsoft.com/office/drawing/2014/main" id="{217E8F39-847B-4714-990F-F6CABE20B4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0439" y="697064"/>
            <a:ext cx="844354" cy="844354"/>
          </a:xfrm>
          <a:prstGeom prst="rect">
            <a:avLst/>
          </a:prstGeom>
        </p:spPr>
      </p:pic>
      <p:sp>
        <p:nvSpPr>
          <p:cNvPr id="2" name="CasellaDiTesto 1"/>
          <p:cNvSpPr txBox="1"/>
          <p:nvPr/>
        </p:nvSpPr>
        <p:spPr>
          <a:xfrm>
            <a:off x="3619003" y="1102115"/>
            <a:ext cx="1304895" cy="369332"/>
          </a:xfrm>
          <a:prstGeom prst="rect">
            <a:avLst/>
          </a:prstGeom>
          <a:noFill/>
        </p:spPr>
        <p:txBody>
          <a:bodyPr wrap="square" rtlCol="0">
            <a:spAutoFit/>
          </a:bodyPr>
          <a:lstStyle/>
          <a:p>
            <a:r>
              <a:rPr lang="it-IT" b="1" dirty="0">
                <a:solidFill>
                  <a:schemeClr val="accent2">
                    <a:lumMod val="50000"/>
                  </a:schemeClr>
                </a:solidFill>
              </a:rPr>
              <a:t>BOARD</a:t>
            </a:r>
          </a:p>
        </p:txBody>
      </p:sp>
      <p:sp>
        <p:nvSpPr>
          <p:cNvPr id="27" name="CasellaDiTesto 26">
            <a:extLst>
              <a:ext uri="{FF2B5EF4-FFF2-40B4-BE49-F238E27FC236}">
                <a16:creationId xmlns:a16="http://schemas.microsoft.com/office/drawing/2014/main" id="{A82AC8D3-1E95-4775-B5B9-FEBD080520C6}"/>
              </a:ext>
            </a:extLst>
          </p:cNvPr>
          <p:cNvSpPr txBox="1"/>
          <p:nvPr/>
        </p:nvSpPr>
        <p:spPr>
          <a:xfrm>
            <a:off x="3102318" y="611357"/>
            <a:ext cx="1954283" cy="369332"/>
          </a:xfrm>
          <a:prstGeom prst="rect">
            <a:avLst/>
          </a:prstGeom>
          <a:noFill/>
        </p:spPr>
        <p:txBody>
          <a:bodyPr wrap="square" rtlCol="0">
            <a:spAutoFit/>
          </a:bodyPr>
          <a:lstStyle/>
          <a:p>
            <a:pPr algn="ctr"/>
            <a:r>
              <a:rPr lang="it-IT" b="1" dirty="0">
                <a:solidFill>
                  <a:schemeClr val="accent2">
                    <a:lumMod val="50000"/>
                  </a:schemeClr>
                </a:solidFill>
              </a:rPr>
              <a:t>CORE</a:t>
            </a:r>
          </a:p>
        </p:txBody>
      </p:sp>
      <p:sp>
        <p:nvSpPr>
          <p:cNvPr id="28" name="Freccia giù 48">
            <a:extLst>
              <a:ext uri="{FF2B5EF4-FFF2-40B4-BE49-F238E27FC236}">
                <a16:creationId xmlns:a16="http://schemas.microsoft.com/office/drawing/2014/main" id="{BA92329F-C47B-42FC-A28D-FAC83944CCE3}"/>
              </a:ext>
            </a:extLst>
          </p:cNvPr>
          <p:cNvSpPr/>
          <p:nvPr/>
        </p:nvSpPr>
        <p:spPr>
          <a:xfrm rot="16200000">
            <a:off x="2684974" y="2806019"/>
            <a:ext cx="360040" cy="365732"/>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9" name="Freccia giù 48">
            <a:extLst>
              <a:ext uri="{FF2B5EF4-FFF2-40B4-BE49-F238E27FC236}">
                <a16:creationId xmlns:a16="http://schemas.microsoft.com/office/drawing/2014/main" id="{D2868EA1-1293-4E2B-93A5-65FC26EA410B}"/>
              </a:ext>
            </a:extLst>
          </p:cNvPr>
          <p:cNvSpPr/>
          <p:nvPr/>
        </p:nvSpPr>
        <p:spPr>
          <a:xfrm rot="16200000">
            <a:off x="5146656" y="2782484"/>
            <a:ext cx="360040" cy="412801"/>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52039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D79AE7D-D3B1-4183-9D86-9D2FE5FDF7D2}"/>
              </a:ext>
            </a:extLst>
          </p:cNvPr>
          <p:cNvSpPr>
            <a:spLocks noGrp="1"/>
          </p:cNvSpPr>
          <p:nvPr>
            <p:ph type="title"/>
          </p:nvPr>
        </p:nvSpPr>
        <p:spPr>
          <a:xfrm>
            <a:off x="1763688" y="211371"/>
            <a:ext cx="5256585" cy="619121"/>
          </a:xfrm>
        </p:spPr>
        <p:txBody>
          <a:bodyPr>
            <a:normAutofit/>
          </a:bodyPr>
          <a:lstStyle/>
          <a:p>
            <a:r>
              <a:rPr lang="it-IT" sz="3000" b="1" dirty="0">
                <a:solidFill>
                  <a:schemeClr val="accent2"/>
                </a:solidFill>
              </a:rPr>
              <a:t>Architecture </a:t>
            </a:r>
            <a:r>
              <a:rPr lang="it-IT" sz="3000" b="1" dirty="0" err="1">
                <a:solidFill>
                  <a:schemeClr val="accent2"/>
                </a:solidFill>
              </a:rPr>
              <a:t>Explanation</a:t>
            </a:r>
            <a:endParaRPr lang="it-IT" sz="3000" b="1" dirty="0">
              <a:solidFill>
                <a:schemeClr val="accent2"/>
              </a:solidFill>
            </a:endParaRPr>
          </a:p>
        </p:txBody>
      </p:sp>
      <p:sp>
        <p:nvSpPr>
          <p:cNvPr id="4" name="CasellaDiTesto 3">
            <a:extLst>
              <a:ext uri="{FF2B5EF4-FFF2-40B4-BE49-F238E27FC236}">
                <a16:creationId xmlns:a16="http://schemas.microsoft.com/office/drawing/2014/main" id="{9120F17C-3957-41C4-88F7-7498306679CF}"/>
              </a:ext>
            </a:extLst>
          </p:cNvPr>
          <p:cNvSpPr txBox="1"/>
          <p:nvPr/>
        </p:nvSpPr>
        <p:spPr>
          <a:xfrm>
            <a:off x="629436" y="2152723"/>
            <a:ext cx="5454731" cy="430887"/>
          </a:xfrm>
          <a:prstGeom prst="rect">
            <a:avLst/>
          </a:prstGeom>
          <a:noFill/>
        </p:spPr>
        <p:txBody>
          <a:bodyPr wrap="square" rtlCol="0">
            <a:spAutoFit/>
          </a:bodyPr>
          <a:lstStyle/>
          <a:p>
            <a:r>
              <a:rPr lang="en-US" sz="2200" b="1" dirty="0"/>
              <a:t>Hybrid of different architectural styles</a:t>
            </a:r>
            <a:endParaRPr lang="it-IT" sz="2200" b="1" dirty="0"/>
          </a:p>
        </p:txBody>
      </p:sp>
      <p:sp>
        <p:nvSpPr>
          <p:cNvPr id="5" name="CasellaDiTesto 4">
            <a:extLst>
              <a:ext uri="{FF2B5EF4-FFF2-40B4-BE49-F238E27FC236}">
                <a16:creationId xmlns:a16="http://schemas.microsoft.com/office/drawing/2014/main" id="{A8D4F944-514D-4467-9DA1-CB0C5E5BE276}"/>
              </a:ext>
            </a:extLst>
          </p:cNvPr>
          <p:cNvSpPr txBox="1"/>
          <p:nvPr/>
        </p:nvSpPr>
        <p:spPr>
          <a:xfrm>
            <a:off x="580130" y="3012629"/>
            <a:ext cx="5256584" cy="1938992"/>
          </a:xfrm>
          <a:prstGeom prst="rect">
            <a:avLst/>
          </a:prstGeom>
          <a:noFill/>
        </p:spPr>
        <p:txBody>
          <a:bodyPr wrap="square" rtlCol="0">
            <a:spAutoFit/>
          </a:bodyPr>
          <a:lstStyle/>
          <a:p>
            <a:pPr marL="285750" indent="-285750">
              <a:buFont typeface="Wingdings" panose="05000000000000000000" pitchFamily="2" charset="2"/>
              <a:buChar char="Ø"/>
            </a:pPr>
            <a:r>
              <a:rPr lang="it-IT" sz="2000" dirty="0"/>
              <a:t>Multi-</a:t>
            </a:r>
            <a:r>
              <a:rPr lang="it-IT" sz="2000" dirty="0" err="1"/>
              <a:t>tier</a:t>
            </a:r>
            <a:r>
              <a:rPr lang="it-IT" sz="2000" dirty="0"/>
              <a:t> style </a:t>
            </a:r>
            <a:r>
              <a:rPr lang="it-IT" sz="2000" dirty="0" err="1"/>
              <a:t>architecture</a:t>
            </a:r>
            <a:endParaRPr lang="it-IT" sz="2000" dirty="0"/>
          </a:p>
          <a:p>
            <a:pPr marL="742950" lvl="1" indent="-285750">
              <a:buFont typeface="Wingdings" panose="05000000000000000000" pitchFamily="2" charset="2"/>
              <a:buChar char="Ø"/>
            </a:pPr>
            <a:r>
              <a:rPr lang="it-IT" sz="2000" i="1" dirty="0">
                <a:solidFill>
                  <a:schemeClr val="bg2">
                    <a:lumMod val="50000"/>
                  </a:schemeClr>
                </a:solidFill>
              </a:rPr>
              <a:t>Core</a:t>
            </a:r>
          </a:p>
          <a:p>
            <a:pPr marL="285750" indent="-285750">
              <a:buFont typeface="Wingdings" panose="05000000000000000000" pitchFamily="2" charset="2"/>
              <a:buChar char="Ø"/>
            </a:pPr>
            <a:r>
              <a:rPr lang="it-IT" sz="2000" dirty="0"/>
              <a:t>Pipe and filter style </a:t>
            </a:r>
            <a:r>
              <a:rPr lang="it-IT" sz="2000" dirty="0" err="1"/>
              <a:t>architecture</a:t>
            </a:r>
            <a:endParaRPr lang="it-IT" sz="2000" dirty="0"/>
          </a:p>
          <a:p>
            <a:pPr marL="742950" lvl="1" indent="-285750">
              <a:buFont typeface="Wingdings" panose="05000000000000000000" pitchFamily="2" charset="2"/>
              <a:buChar char="Ø"/>
            </a:pPr>
            <a:r>
              <a:rPr lang="it-IT" sz="2000" i="1" dirty="0">
                <a:solidFill>
                  <a:schemeClr val="bg2">
                    <a:lumMod val="50000"/>
                  </a:schemeClr>
                </a:solidFill>
              </a:rPr>
              <a:t>Board</a:t>
            </a:r>
          </a:p>
          <a:p>
            <a:pPr marL="285750" indent="-285750">
              <a:buFont typeface="Wingdings" panose="05000000000000000000" pitchFamily="2" charset="2"/>
              <a:buChar char="Ø"/>
            </a:pPr>
            <a:r>
              <a:rPr lang="it-IT" sz="2000" dirty="0"/>
              <a:t>Use of external </a:t>
            </a:r>
            <a:r>
              <a:rPr lang="it-IT" sz="2000" dirty="0" err="1"/>
              <a:t>services</a:t>
            </a:r>
            <a:r>
              <a:rPr lang="it-IT" sz="2000" dirty="0"/>
              <a:t> </a:t>
            </a:r>
          </a:p>
          <a:p>
            <a:pPr marL="742950" lvl="1" indent="-285750">
              <a:buFont typeface="Wingdings" panose="05000000000000000000" pitchFamily="2" charset="2"/>
              <a:buChar char="Ø"/>
            </a:pPr>
            <a:r>
              <a:rPr lang="it-IT" sz="2000" i="1" dirty="0">
                <a:solidFill>
                  <a:schemeClr val="bg2">
                    <a:lumMod val="50000"/>
                  </a:schemeClr>
                </a:solidFill>
              </a:rPr>
              <a:t>Music, Multiplayer</a:t>
            </a:r>
          </a:p>
        </p:txBody>
      </p:sp>
      <p:sp>
        <p:nvSpPr>
          <p:cNvPr id="6" name="CasellaDiTesto 5">
            <a:extLst>
              <a:ext uri="{FF2B5EF4-FFF2-40B4-BE49-F238E27FC236}">
                <a16:creationId xmlns:a16="http://schemas.microsoft.com/office/drawing/2014/main" id="{01F31532-7269-4820-BF25-D1D44E62510A}"/>
              </a:ext>
            </a:extLst>
          </p:cNvPr>
          <p:cNvSpPr txBox="1"/>
          <p:nvPr/>
        </p:nvSpPr>
        <p:spPr>
          <a:xfrm>
            <a:off x="580130" y="1212004"/>
            <a:ext cx="5792070" cy="430887"/>
          </a:xfrm>
          <a:prstGeom prst="rect">
            <a:avLst/>
          </a:prstGeom>
          <a:noFill/>
        </p:spPr>
        <p:txBody>
          <a:bodyPr wrap="square" rtlCol="0">
            <a:spAutoFit/>
          </a:bodyPr>
          <a:lstStyle/>
          <a:p>
            <a:r>
              <a:rPr lang="en-US" sz="2200" b="1" dirty="0"/>
              <a:t>Structured as a logical block architecture</a:t>
            </a:r>
            <a:endParaRPr lang="it-IT" sz="2200" b="1" dirty="0"/>
          </a:p>
        </p:txBody>
      </p:sp>
      <p:sp>
        <p:nvSpPr>
          <p:cNvPr id="7" name="CasellaDiTesto 6">
            <a:extLst>
              <a:ext uri="{FF2B5EF4-FFF2-40B4-BE49-F238E27FC236}">
                <a16:creationId xmlns:a16="http://schemas.microsoft.com/office/drawing/2014/main" id="{5BAFBAF2-27B6-4547-8A82-67D3799B260F}"/>
              </a:ext>
            </a:extLst>
          </p:cNvPr>
          <p:cNvSpPr txBox="1"/>
          <p:nvPr/>
        </p:nvSpPr>
        <p:spPr>
          <a:xfrm>
            <a:off x="410464" y="5261275"/>
            <a:ext cx="6624737" cy="769441"/>
          </a:xfrm>
          <a:prstGeom prst="rect">
            <a:avLst/>
          </a:prstGeom>
          <a:noFill/>
        </p:spPr>
        <p:txBody>
          <a:bodyPr wrap="square" rtlCol="0">
            <a:spAutoFit/>
          </a:bodyPr>
          <a:lstStyle/>
          <a:p>
            <a:r>
              <a:rPr lang="en-US" sz="2200" dirty="0"/>
              <a:t>A data saving module is displayed by continuously updating a file on the device</a:t>
            </a:r>
            <a:endParaRPr lang="it-IT" sz="2200" dirty="0"/>
          </a:p>
        </p:txBody>
      </p:sp>
    </p:spTree>
    <p:extLst>
      <p:ext uri="{BB962C8B-B14F-4D97-AF65-F5344CB8AC3E}">
        <p14:creationId xmlns:p14="http://schemas.microsoft.com/office/powerpoint/2010/main" val="3170400693"/>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1335</TotalTime>
  <Words>911</Words>
  <Application>Microsoft Office PowerPoint</Application>
  <PresentationFormat>Presentazione su schermo (4:3)</PresentationFormat>
  <Paragraphs>135</Paragraphs>
  <Slides>12</Slides>
  <Notes>3</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12</vt:i4>
      </vt:variant>
    </vt:vector>
  </HeadingPairs>
  <TitlesOfParts>
    <vt:vector size="20" baseType="lpstr">
      <vt:lpstr>Arial</vt:lpstr>
      <vt:lpstr>Calibri</vt:lpstr>
      <vt:lpstr>Helvetica Neue</vt:lpstr>
      <vt:lpstr>Times New Roman</vt:lpstr>
      <vt:lpstr>Trebuchet MS</vt:lpstr>
      <vt:lpstr>Wingdings</vt:lpstr>
      <vt:lpstr>Wingdings 3</vt:lpstr>
      <vt:lpstr>Sfaccettatura</vt:lpstr>
      <vt:lpstr>Presentazione standard di PowerPoint</vt:lpstr>
      <vt:lpstr>User Stories</vt:lpstr>
      <vt:lpstr>Product Backlog</vt:lpstr>
      <vt:lpstr>Sprint Burndown Chart</vt:lpstr>
      <vt:lpstr>1° vs 2° vs 3° Sprint</vt:lpstr>
      <vt:lpstr>Problems solved with Scrum</vt:lpstr>
      <vt:lpstr>Presentazione standard di PowerPoint</vt:lpstr>
      <vt:lpstr>Presentazione standard di PowerPoint</vt:lpstr>
      <vt:lpstr>Architecture Explanation</vt:lpstr>
      <vt:lpstr>Why VOYAGER I ?  </vt:lpstr>
      <vt:lpstr>Feature &amp; Overview</vt:lpstr>
      <vt:lpstr>Game Modes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Utente</dc:creator>
  <cp:lastModifiedBy>Alessio Bortone</cp:lastModifiedBy>
  <cp:revision>90</cp:revision>
  <dcterms:created xsi:type="dcterms:W3CDTF">2018-11-07T14:59:30Z</dcterms:created>
  <dcterms:modified xsi:type="dcterms:W3CDTF">2018-12-20T08:44:46Z</dcterms:modified>
</cp:coreProperties>
</file>