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73" r:id="rId3"/>
    <p:sldId id="272" r:id="rId4"/>
    <p:sldId id="271" r:id="rId5"/>
    <p:sldId id="261" r:id="rId6"/>
    <p:sldId id="260" r:id="rId7"/>
    <p:sldId id="275" r:id="rId8"/>
    <p:sldId id="274" r:id="rId9"/>
    <p:sldId id="263" r:id="rId10"/>
    <p:sldId id="264" r:id="rId11"/>
    <p:sldId id="269" r:id="rId12"/>
    <p:sldId id="270"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674" autoAdjust="0"/>
  </p:normalViewPr>
  <p:slideViewPr>
    <p:cSldViewPr>
      <p:cViewPr varScale="1">
        <p:scale>
          <a:sx n="74" d="100"/>
          <a:sy n="74" d="100"/>
        </p:scale>
        <p:origin x="9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60760277735697E-2"/>
          <c:y val="3.43507202112142E-2"/>
          <c:w val="0.880244070792505"/>
          <c:h val="0.79541191286790802"/>
        </c:manualLayout>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Foglio1!$B$2:$B$10</c:f>
              <c:numCache>
                <c:formatCode>General</c:formatCode>
                <c:ptCount val="9"/>
                <c:pt idx="0">
                  <c:v>71</c:v>
                </c:pt>
                <c:pt idx="1">
                  <c:v>63</c:v>
                </c:pt>
                <c:pt idx="2">
                  <c:v>51</c:v>
                </c:pt>
                <c:pt idx="3">
                  <c:v>42</c:v>
                </c:pt>
                <c:pt idx="4">
                  <c:v>34</c:v>
                </c:pt>
                <c:pt idx="5">
                  <c:v>17</c:v>
                </c:pt>
                <c:pt idx="6">
                  <c:v>12</c:v>
                </c:pt>
                <c:pt idx="7">
                  <c:v>6</c:v>
                </c:pt>
                <c:pt idx="8">
                  <c:v>0</c:v>
                </c:pt>
              </c:numCache>
            </c:numRef>
          </c:val>
          <c:smooth val="0"/>
          <c:extLst>
            <c:ext xmlns:c16="http://schemas.microsoft.com/office/drawing/2014/chart" uri="{C3380CC4-5D6E-409C-BE32-E72D297353CC}">
              <c16:uniqueId val="{00000000-392E-4E0E-B0E1-471401C9A8D0}"/>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Foglio1!$C$2:$C$10</c:f>
              <c:numCache>
                <c:formatCode>General</c:formatCode>
                <c:ptCount val="9"/>
                <c:pt idx="0">
                  <c:v>89</c:v>
                </c:pt>
                <c:pt idx="1">
                  <c:v>77.874999999999986</c:v>
                </c:pt>
                <c:pt idx="2">
                  <c:v>66.75</c:v>
                </c:pt>
                <c:pt idx="3">
                  <c:v>55.625</c:v>
                </c:pt>
                <c:pt idx="4">
                  <c:v>44.5</c:v>
                </c:pt>
                <c:pt idx="5">
                  <c:v>33.375</c:v>
                </c:pt>
                <c:pt idx="6">
                  <c:v>22.25</c:v>
                </c:pt>
                <c:pt idx="7">
                  <c:v>11.125</c:v>
                </c:pt>
                <c:pt idx="8">
                  <c:v>0</c:v>
                </c:pt>
              </c:numCache>
            </c:numRef>
          </c:val>
          <c:smooth val="0"/>
          <c:extLst>
            <c:ext xmlns:c16="http://schemas.microsoft.com/office/drawing/2014/chart" uri="{C3380CC4-5D6E-409C-BE32-E72D297353CC}">
              <c16:uniqueId val="{00000001-392E-4E0E-B0E1-471401C9A8D0}"/>
            </c:ext>
          </c:extLst>
        </c:ser>
        <c:dLbls>
          <c:showLegendKey val="0"/>
          <c:showVal val="0"/>
          <c:showCatName val="0"/>
          <c:showSerName val="0"/>
          <c:showPercent val="0"/>
          <c:showBubbleSize val="0"/>
        </c:dLbls>
        <c:marker val="1"/>
        <c:smooth val="0"/>
        <c:axId val="-1881834928"/>
        <c:axId val="-1881832448"/>
      </c:lineChart>
      <c:catAx>
        <c:axId val="-188183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32448"/>
        <c:crosses val="autoZero"/>
        <c:auto val="1"/>
        <c:lblAlgn val="ctr"/>
        <c:lblOffset val="100"/>
        <c:noMultiLvlLbl val="0"/>
      </c:catAx>
      <c:valAx>
        <c:axId val="-18818324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3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Foglio1!$B$2:$B$10</c:f>
              <c:numCache>
                <c:formatCode>General</c:formatCode>
                <c:ptCount val="9"/>
                <c:pt idx="0">
                  <c:v>46</c:v>
                </c:pt>
                <c:pt idx="1">
                  <c:v>43</c:v>
                </c:pt>
                <c:pt idx="2">
                  <c:v>39</c:v>
                </c:pt>
                <c:pt idx="3">
                  <c:v>34</c:v>
                </c:pt>
                <c:pt idx="4">
                  <c:v>31</c:v>
                </c:pt>
                <c:pt idx="5">
                  <c:v>24</c:v>
                </c:pt>
                <c:pt idx="6">
                  <c:v>18</c:v>
                </c:pt>
                <c:pt idx="7">
                  <c:v>13</c:v>
                </c:pt>
                <c:pt idx="8">
                  <c:v>8</c:v>
                </c:pt>
              </c:numCache>
            </c:numRef>
          </c:val>
          <c:smooth val="0"/>
          <c:extLst>
            <c:ext xmlns:c16="http://schemas.microsoft.com/office/drawing/2014/chart" uri="{C3380CC4-5D6E-409C-BE32-E72D297353CC}">
              <c16:uniqueId val="{00000000-20E6-4F30-9B46-6CCA3020E6E5}"/>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Foglio1!$C$2:$C$10</c:f>
              <c:numCache>
                <c:formatCode>General</c:formatCode>
                <c:ptCount val="9"/>
                <c:pt idx="0">
                  <c:v>49</c:v>
                </c:pt>
                <c:pt idx="1">
                  <c:v>42.875</c:v>
                </c:pt>
                <c:pt idx="2">
                  <c:v>36.174999999999997</c:v>
                </c:pt>
                <c:pt idx="3">
                  <c:v>30.625</c:v>
                </c:pt>
                <c:pt idx="4">
                  <c:v>24.5</c:v>
                </c:pt>
                <c:pt idx="5">
                  <c:v>18.375</c:v>
                </c:pt>
                <c:pt idx="6">
                  <c:v>12.25</c:v>
                </c:pt>
                <c:pt idx="7">
                  <c:v>6.124999999999992</c:v>
                </c:pt>
                <c:pt idx="8">
                  <c:v>0</c:v>
                </c:pt>
              </c:numCache>
            </c:numRef>
          </c:val>
          <c:smooth val="0"/>
          <c:extLst>
            <c:ext xmlns:c16="http://schemas.microsoft.com/office/drawing/2014/chart" uri="{C3380CC4-5D6E-409C-BE32-E72D297353CC}">
              <c16:uniqueId val="{00000001-20E6-4F30-9B46-6CCA3020E6E5}"/>
            </c:ext>
          </c:extLst>
        </c:ser>
        <c:dLbls>
          <c:showLegendKey val="0"/>
          <c:showVal val="0"/>
          <c:showCatName val="0"/>
          <c:showSerName val="0"/>
          <c:showPercent val="0"/>
          <c:showBubbleSize val="0"/>
        </c:dLbls>
        <c:marker val="1"/>
        <c:smooth val="0"/>
        <c:axId val="-1881805232"/>
        <c:axId val="-1881802752"/>
      </c:lineChart>
      <c:catAx>
        <c:axId val="-188180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02752"/>
        <c:crosses val="autoZero"/>
        <c:auto val="1"/>
        <c:lblAlgn val="ctr"/>
        <c:lblOffset val="100"/>
        <c:noMultiLvlLbl val="0"/>
      </c:catAx>
      <c:valAx>
        <c:axId val="-1881802752"/>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0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Foglio1!$B$2:$B$11</c:f>
              <c:numCache>
                <c:formatCode>General</c:formatCode>
                <c:ptCount val="10"/>
                <c:pt idx="0">
                  <c:v>73</c:v>
                </c:pt>
                <c:pt idx="1">
                  <c:v>68</c:v>
                </c:pt>
                <c:pt idx="2">
                  <c:v>63</c:v>
                </c:pt>
                <c:pt idx="3">
                  <c:v>60</c:v>
                </c:pt>
                <c:pt idx="4">
                  <c:v>55</c:v>
                </c:pt>
                <c:pt idx="5">
                  <c:v>45</c:v>
                </c:pt>
                <c:pt idx="6">
                  <c:v>35</c:v>
                </c:pt>
                <c:pt idx="7">
                  <c:v>20</c:v>
                </c:pt>
                <c:pt idx="8">
                  <c:v>10</c:v>
                </c:pt>
                <c:pt idx="9">
                  <c:v>0</c:v>
                </c:pt>
              </c:numCache>
            </c:numRef>
          </c:val>
          <c:smooth val="0"/>
          <c:extLst>
            <c:ext xmlns:c16="http://schemas.microsoft.com/office/drawing/2014/chart" uri="{C3380CC4-5D6E-409C-BE32-E72D297353CC}">
              <c16:uniqueId val="{00000000-5B94-4702-965C-2E8EB30ECBBB}"/>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Foglio1!$C$2:$C$11</c:f>
              <c:numCache>
                <c:formatCode>0.00</c:formatCode>
                <c:ptCount val="10"/>
                <c:pt idx="0">
                  <c:v>83</c:v>
                </c:pt>
                <c:pt idx="1">
                  <c:v>73.78</c:v>
                </c:pt>
                <c:pt idx="2">
                  <c:v>64.56</c:v>
                </c:pt>
                <c:pt idx="3">
                  <c:v>55.34</c:v>
                </c:pt>
                <c:pt idx="4">
                  <c:v>46.12</c:v>
                </c:pt>
                <c:pt idx="5">
                  <c:v>36.9</c:v>
                </c:pt>
                <c:pt idx="6">
                  <c:v>27.68</c:v>
                </c:pt>
                <c:pt idx="7">
                  <c:v>18.46</c:v>
                </c:pt>
                <c:pt idx="8">
                  <c:v>9.2399999999999984</c:v>
                </c:pt>
                <c:pt idx="9">
                  <c:v>0</c:v>
                </c:pt>
              </c:numCache>
            </c:numRef>
          </c:val>
          <c:smooth val="0"/>
          <c:extLst>
            <c:ext xmlns:c16="http://schemas.microsoft.com/office/drawing/2014/chart" uri="{C3380CC4-5D6E-409C-BE32-E72D297353CC}">
              <c16:uniqueId val="{00000001-5B94-4702-965C-2E8EB30ECBBB}"/>
            </c:ext>
          </c:extLst>
        </c:ser>
        <c:dLbls>
          <c:showLegendKey val="0"/>
          <c:showVal val="0"/>
          <c:showCatName val="0"/>
          <c:showSerName val="0"/>
          <c:showPercent val="0"/>
          <c:showBubbleSize val="0"/>
        </c:dLbls>
        <c:marker val="1"/>
        <c:smooth val="0"/>
        <c:axId val="-1881776928"/>
        <c:axId val="-1881774448"/>
      </c:lineChart>
      <c:catAx>
        <c:axId val="-1881776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774448"/>
        <c:crosses val="autoZero"/>
        <c:auto val="1"/>
        <c:lblAlgn val="ctr"/>
        <c:lblOffset val="100"/>
        <c:noMultiLvlLbl val="0"/>
      </c:catAx>
      <c:valAx>
        <c:axId val="-18817744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776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Foglio1!$A$2:$A$29</c:f>
              <c:numCache>
                <c:formatCode>General</c:formatCode>
                <c:ptCount val="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numCache>
            </c:numRef>
          </c:cat>
          <c:val>
            <c:numRef>
              <c:f>Foglio1!$B$2:$B$29</c:f>
              <c:numCache>
                <c:formatCode>General</c:formatCode>
                <c:ptCount val="28"/>
                <c:pt idx="0">
                  <c:v>207</c:v>
                </c:pt>
                <c:pt idx="1">
                  <c:v>204</c:v>
                </c:pt>
                <c:pt idx="2">
                  <c:v>200</c:v>
                </c:pt>
                <c:pt idx="3">
                  <c:v>195</c:v>
                </c:pt>
                <c:pt idx="4">
                  <c:v>192</c:v>
                </c:pt>
                <c:pt idx="5">
                  <c:v>185</c:v>
                </c:pt>
                <c:pt idx="6">
                  <c:v>179</c:v>
                </c:pt>
                <c:pt idx="7">
                  <c:v>174</c:v>
                </c:pt>
                <c:pt idx="8">
                  <c:v>169</c:v>
                </c:pt>
                <c:pt idx="9">
                  <c:v>161</c:v>
                </c:pt>
                <c:pt idx="10">
                  <c:v>153</c:v>
                </c:pt>
                <c:pt idx="11">
                  <c:v>141</c:v>
                </c:pt>
                <c:pt idx="12">
                  <c:v>132</c:v>
                </c:pt>
                <c:pt idx="13">
                  <c:v>124</c:v>
                </c:pt>
                <c:pt idx="14">
                  <c:v>107</c:v>
                </c:pt>
                <c:pt idx="15">
                  <c:v>102</c:v>
                </c:pt>
                <c:pt idx="16">
                  <c:v>95</c:v>
                </c:pt>
                <c:pt idx="17">
                  <c:v>88</c:v>
                </c:pt>
                <c:pt idx="18">
                  <c:v>72</c:v>
                </c:pt>
                <c:pt idx="19">
                  <c:v>68</c:v>
                </c:pt>
                <c:pt idx="20">
                  <c:v>63</c:v>
                </c:pt>
                <c:pt idx="21">
                  <c:v>60</c:v>
                </c:pt>
                <c:pt idx="22">
                  <c:v>55</c:v>
                </c:pt>
                <c:pt idx="23">
                  <c:v>45</c:v>
                </c:pt>
                <c:pt idx="24">
                  <c:v>35</c:v>
                </c:pt>
                <c:pt idx="25">
                  <c:v>20</c:v>
                </c:pt>
                <c:pt idx="26">
                  <c:v>10</c:v>
                </c:pt>
                <c:pt idx="27">
                  <c:v>0</c:v>
                </c:pt>
              </c:numCache>
            </c:numRef>
          </c:val>
          <c:smooth val="0"/>
          <c:extLst>
            <c:ext xmlns:c16="http://schemas.microsoft.com/office/drawing/2014/chart" uri="{C3380CC4-5D6E-409C-BE32-E72D297353CC}">
              <c16:uniqueId val="{00000000-2938-4F67-9464-13102E682B1A}"/>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Foglio1!$A$2:$A$29</c:f>
              <c:numCache>
                <c:formatCode>General</c:formatCode>
                <c:ptCount val="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numCache>
            </c:numRef>
          </c:cat>
          <c:val>
            <c:numRef>
              <c:f>Foglio1!$C$2:$C$29</c:f>
              <c:numCache>
                <c:formatCode>0.00</c:formatCode>
                <c:ptCount val="28"/>
                <c:pt idx="0">
                  <c:v>210</c:v>
                </c:pt>
                <c:pt idx="1">
                  <c:v>202.22</c:v>
                </c:pt>
                <c:pt idx="2">
                  <c:v>194.44</c:v>
                </c:pt>
                <c:pt idx="3">
                  <c:v>186.66</c:v>
                </c:pt>
                <c:pt idx="4">
                  <c:v>178.88</c:v>
                </c:pt>
                <c:pt idx="5">
                  <c:v>171.1</c:v>
                </c:pt>
                <c:pt idx="6">
                  <c:v>163.32</c:v>
                </c:pt>
                <c:pt idx="7">
                  <c:v>155.54</c:v>
                </c:pt>
                <c:pt idx="8">
                  <c:v>147.76</c:v>
                </c:pt>
                <c:pt idx="9">
                  <c:v>139.97999999999999</c:v>
                </c:pt>
                <c:pt idx="10">
                  <c:v>132.19999999999999</c:v>
                </c:pt>
                <c:pt idx="11">
                  <c:v>124.42</c:v>
                </c:pt>
                <c:pt idx="12">
                  <c:v>116.64</c:v>
                </c:pt>
                <c:pt idx="13">
                  <c:v>108.86</c:v>
                </c:pt>
                <c:pt idx="14">
                  <c:v>101.08</c:v>
                </c:pt>
                <c:pt idx="15">
                  <c:v>93.3</c:v>
                </c:pt>
                <c:pt idx="16">
                  <c:v>85.53</c:v>
                </c:pt>
                <c:pt idx="17">
                  <c:v>77.739999999999995</c:v>
                </c:pt>
                <c:pt idx="18">
                  <c:v>69.959999999999994</c:v>
                </c:pt>
                <c:pt idx="19">
                  <c:v>62.18</c:v>
                </c:pt>
                <c:pt idx="20">
                  <c:v>54.4</c:v>
                </c:pt>
                <c:pt idx="21">
                  <c:v>46.62</c:v>
                </c:pt>
                <c:pt idx="22">
                  <c:v>38.840000000000003</c:v>
                </c:pt>
                <c:pt idx="23">
                  <c:v>31.06</c:v>
                </c:pt>
                <c:pt idx="24">
                  <c:v>23.28</c:v>
                </c:pt>
                <c:pt idx="25">
                  <c:v>15.5</c:v>
                </c:pt>
                <c:pt idx="26">
                  <c:v>7.72</c:v>
                </c:pt>
                <c:pt idx="27">
                  <c:v>0</c:v>
                </c:pt>
              </c:numCache>
            </c:numRef>
          </c:val>
          <c:smooth val="0"/>
          <c:extLst>
            <c:ext xmlns:c16="http://schemas.microsoft.com/office/drawing/2014/chart" uri="{C3380CC4-5D6E-409C-BE32-E72D297353CC}">
              <c16:uniqueId val="{00000001-2938-4F67-9464-13102E682B1A}"/>
            </c:ext>
          </c:extLst>
        </c:ser>
        <c:dLbls>
          <c:showLegendKey val="0"/>
          <c:showVal val="0"/>
          <c:showCatName val="0"/>
          <c:showSerName val="0"/>
          <c:showPercent val="0"/>
          <c:showBubbleSize val="0"/>
        </c:dLbls>
        <c:marker val="1"/>
        <c:smooth val="0"/>
        <c:axId val="867672960"/>
        <c:axId val="867674592"/>
      </c:lineChart>
      <c:catAx>
        <c:axId val="86767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867674592"/>
        <c:crosses val="autoZero"/>
        <c:auto val="1"/>
        <c:lblAlgn val="ctr"/>
        <c:lblOffset val="100"/>
        <c:noMultiLvlLbl val="0"/>
      </c:catAx>
      <c:valAx>
        <c:axId val="867674592"/>
        <c:scaling>
          <c:orientation val="minMax"/>
          <c:max val="21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67672960"/>
        <c:crosses val="autoZero"/>
        <c:crossBetween val="between"/>
        <c:minorUnit val="28"/>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F9877-6542-0246-8A4A-D8C3EBB3B86E}" type="datetimeFigureOut">
              <a:rPr lang="it-IT" smtClean="0"/>
              <a:t>20/12/2018</a:t>
            </a:fld>
            <a:endParaRPr lang="it-IT" dirty="0"/>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F19B8-6DED-3E42-8FFD-2E9E6C940484}" type="slidenum">
              <a:rPr lang="it-IT" smtClean="0"/>
              <a:t>‹N›</a:t>
            </a:fld>
            <a:endParaRPr lang="it-IT" dirty="0"/>
          </a:p>
        </p:txBody>
      </p:sp>
    </p:spTree>
    <p:extLst>
      <p:ext uri="{BB962C8B-B14F-4D97-AF65-F5344CB8AC3E}">
        <p14:creationId xmlns:p14="http://schemas.microsoft.com/office/powerpoint/2010/main" val="3985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EF19B8-6DED-3E42-8FFD-2E9E6C940484}" type="slidenum">
              <a:rPr lang="it-IT" smtClean="0"/>
              <a:t>5</a:t>
            </a:fld>
            <a:endParaRPr lang="it-IT" dirty="0"/>
          </a:p>
        </p:txBody>
      </p:sp>
    </p:spTree>
    <p:extLst>
      <p:ext uri="{BB962C8B-B14F-4D97-AF65-F5344CB8AC3E}">
        <p14:creationId xmlns:p14="http://schemas.microsoft.com/office/powerpoint/2010/main" val="14330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EF19B8-6DED-3E42-8FFD-2E9E6C940484}" type="slidenum">
              <a:rPr lang="it-IT" smtClean="0"/>
              <a:t>6</a:t>
            </a:fld>
            <a:endParaRPr lang="it-IT" dirty="0"/>
          </a:p>
        </p:txBody>
      </p:sp>
    </p:spTree>
    <p:extLst>
      <p:ext uri="{BB962C8B-B14F-4D97-AF65-F5344CB8AC3E}">
        <p14:creationId xmlns:p14="http://schemas.microsoft.com/office/powerpoint/2010/main" val="137197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r>
              <a:rPr lang="it-IT" dirty="0">
                <a:solidFill>
                  <a:srgbClr val="454545"/>
                </a:solidFill>
                <a:latin typeface="Helvetica Neue" charset="0"/>
              </a:rPr>
              <a:t>For </a:t>
            </a:r>
            <a:r>
              <a:rPr lang="it-IT" dirty="0" err="1">
                <a:solidFill>
                  <a:srgbClr val="454545"/>
                </a:solidFill>
                <a:latin typeface="Helvetica Neue" charset="0"/>
              </a:rPr>
              <a:t>this</a:t>
            </a:r>
            <a:r>
              <a:rPr lang="it-IT" dirty="0">
                <a:solidFill>
                  <a:srgbClr val="454545"/>
                </a:solidFill>
                <a:latin typeface="Helvetica Neue" charset="0"/>
              </a:rPr>
              <a:t> software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was</a:t>
            </a:r>
            <a:r>
              <a:rPr lang="it-IT" dirty="0">
                <a:solidFill>
                  <a:srgbClr val="454545"/>
                </a:solidFill>
                <a:latin typeface="Helvetica Neue" charset="0"/>
              </a:rPr>
              <a:t> </a:t>
            </a:r>
            <a:r>
              <a:rPr lang="it-IT" dirty="0" err="1">
                <a:solidFill>
                  <a:srgbClr val="454545"/>
                </a:solidFill>
                <a:latin typeface="Helvetica Neue" charset="0"/>
              </a:rPr>
              <a:t>decided</a:t>
            </a:r>
            <a:r>
              <a:rPr lang="it-IT" dirty="0">
                <a:solidFill>
                  <a:srgbClr val="454545"/>
                </a:solidFill>
                <a:latin typeface="Helvetica Neue" charset="0"/>
              </a:rPr>
              <a:t> to show the </a:t>
            </a:r>
            <a:r>
              <a:rPr lang="it-IT" dirty="0" err="1">
                <a:solidFill>
                  <a:srgbClr val="454545"/>
                </a:solidFill>
                <a:latin typeface="Helvetica Neue" charset="0"/>
              </a:rPr>
              <a:t>architecture</a:t>
            </a:r>
            <a:r>
              <a:rPr lang="it-IT" dirty="0">
                <a:solidFill>
                  <a:srgbClr val="454545"/>
                </a:solidFill>
                <a:latin typeface="Helvetica Neue" charset="0"/>
              </a:rPr>
              <a:t> </a:t>
            </a:r>
            <a:r>
              <a:rPr lang="it-IT" dirty="0" err="1">
                <a:solidFill>
                  <a:srgbClr val="454545"/>
                </a:solidFill>
                <a:latin typeface="Helvetica Neue" charset="0"/>
              </a:rPr>
              <a:t>according</a:t>
            </a:r>
            <a:r>
              <a:rPr lang="it-IT" dirty="0">
                <a:solidFill>
                  <a:srgbClr val="454545"/>
                </a:solidFill>
                <a:latin typeface="Helvetica Neue" charset="0"/>
              </a:rPr>
              <a:t> to the block system. In </a:t>
            </a:r>
            <a:r>
              <a:rPr lang="it-IT" dirty="0" err="1">
                <a:solidFill>
                  <a:srgbClr val="454545"/>
                </a:solidFill>
                <a:latin typeface="Helvetica Neue" charset="0"/>
              </a:rPr>
              <a:t>particular</a:t>
            </a:r>
            <a:r>
              <a:rPr lang="it-IT" dirty="0">
                <a:solidFill>
                  <a:srgbClr val="454545"/>
                </a:solidFill>
                <a:latin typeface="Helvetica Neue" charset="0"/>
              </a:rPr>
              <a:t>,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was</a:t>
            </a:r>
            <a:r>
              <a:rPr lang="it-IT" dirty="0">
                <a:solidFill>
                  <a:srgbClr val="454545"/>
                </a:solidFill>
                <a:latin typeface="Helvetica Neue" charset="0"/>
              </a:rPr>
              <a:t> </a:t>
            </a:r>
            <a:r>
              <a:rPr lang="it-IT" dirty="0" err="1">
                <a:solidFill>
                  <a:srgbClr val="454545"/>
                </a:solidFill>
                <a:latin typeface="Helvetica Neue" charset="0"/>
              </a:rPr>
              <a:t>decided</a:t>
            </a:r>
            <a:r>
              <a:rPr lang="it-IT" dirty="0">
                <a:solidFill>
                  <a:srgbClr val="454545"/>
                </a:solidFill>
                <a:latin typeface="Helvetica Neue" charset="0"/>
              </a:rPr>
              <a:t> to use a hybrid of </a:t>
            </a:r>
            <a:r>
              <a:rPr lang="it-IT" dirty="0" err="1">
                <a:solidFill>
                  <a:srgbClr val="454545"/>
                </a:solidFill>
                <a:latin typeface="Helvetica Neue" charset="0"/>
              </a:rPr>
              <a:t>different</a:t>
            </a:r>
            <a:r>
              <a:rPr lang="it-IT" dirty="0">
                <a:solidFill>
                  <a:srgbClr val="454545"/>
                </a:solidFill>
                <a:latin typeface="Helvetica Neue" charset="0"/>
              </a:rPr>
              <a:t> </a:t>
            </a:r>
            <a:r>
              <a:rPr lang="it-IT" dirty="0" err="1">
                <a:solidFill>
                  <a:srgbClr val="454545"/>
                </a:solidFill>
                <a:latin typeface="Helvetica Neue" charset="0"/>
              </a:rPr>
              <a:t>architectural</a:t>
            </a:r>
            <a:r>
              <a:rPr lang="it-IT" dirty="0">
                <a:solidFill>
                  <a:srgbClr val="454545"/>
                </a:solidFill>
                <a:latin typeface="Helvetica Neue" charset="0"/>
              </a:rPr>
              <a:t> </a:t>
            </a:r>
            <a:r>
              <a:rPr lang="it-IT" dirty="0" err="1">
                <a:solidFill>
                  <a:srgbClr val="454545"/>
                </a:solidFill>
                <a:latin typeface="Helvetica Neue" charset="0"/>
              </a:rPr>
              <a:t>styles</a:t>
            </a:r>
            <a:r>
              <a:rPr lang="it-IT" dirty="0">
                <a:solidFill>
                  <a:srgbClr val="454545"/>
                </a:solidFill>
                <a:latin typeface="Helvetica Neue" charset="0"/>
              </a:rPr>
              <a:t> for the </a:t>
            </a:r>
            <a:r>
              <a:rPr lang="it-IT" dirty="0" err="1">
                <a:solidFill>
                  <a:srgbClr val="454545"/>
                </a:solidFill>
                <a:latin typeface="Helvetica Neue" charset="0"/>
              </a:rPr>
              <a:t>various</a:t>
            </a:r>
            <a:r>
              <a:rPr lang="it-IT" dirty="0">
                <a:solidFill>
                  <a:srgbClr val="454545"/>
                </a:solidFill>
                <a:latin typeface="Helvetica Neue" charset="0"/>
              </a:rPr>
              <a:t> </a:t>
            </a:r>
            <a:r>
              <a:rPr lang="it-IT" dirty="0" err="1">
                <a:solidFill>
                  <a:srgbClr val="454545"/>
                </a:solidFill>
                <a:latin typeface="Helvetica Neue" charset="0"/>
              </a:rPr>
              <a:t>subsystems</a:t>
            </a:r>
            <a:r>
              <a:rPr lang="it-IT" dirty="0">
                <a:solidFill>
                  <a:srgbClr val="454545"/>
                </a:solidFill>
                <a:latin typeface="Helvetica Neue" charset="0"/>
              </a:rPr>
              <a:t> </a:t>
            </a:r>
            <a:r>
              <a:rPr lang="it-IT" dirty="0" err="1">
                <a:solidFill>
                  <a:srgbClr val="454545"/>
                </a:solidFill>
                <a:latin typeface="Helvetica Neue" charset="0"/>
              </a:rPr>
              <a:t>that</a:t>
            </a:r>
            <a:r>
              <a:rPr lang="it-IT" dirty="0">
                <a:solidFill>
                  <a:srgbClr val="454545"/>
                </a:solidFill>
                <a:latin typeface="Helvetica Neue" charset="0"/>
              </a:rPr>
              <a:t> compose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while</a:t>
            </a:r>
            <a:r>
              <a:rPr lang="it-IT" dirty="0">
                <a:solidFill>
                  <a:srgbClr val="454545"/>
                </a:solidFill>
                <a:latin typeface="Helvetica Neue" charset="0"/>
              </a:rPr>
              <a:t> </a:t>
            </a:r>
            <a:r>
              <a:rPr lang="it-IT" dirty="0" err="1">
                <a:solidFill>
                  <a:srgbClr val="454545"/>
                </a:solidFill>
                <a:latin typeface="Helvetica Neue" charset="0"/>
              </a:rPr>
              <a:t>focusing</a:t>
            </a:r>
            <a:r>
              <a:rPr lang="it-IT" dirty="0">
                <a:solidFill>
                  <a:srgbClr val="454545"/>
                </a:solidFill>
                <a:latin typeface="Helvetica Neue" charset="0"/>
              </a:rPr>
              <a:t> the design on multi-</a:t>
            </a:r>
            <a:r>
              <a:rPr lang="it-IT" dirty="0" err="1">
                <a:solidFill>
                  <a:srgbClr val="454545"/>
                </a:solidFill>
                <a:latin typeface="Helvetica Neue" charset="0"/>
              </a:rPr>
              <a:t>tier</a:t>
            </a:r>
            <a:r>
              <a:rPr lang="it-IT" dirty="0">
                <a:solidFill>
                  <a:srgbClr val="454545"/>
                </a:solidFill>
                <a:latin typeface="Helvetica Neue" charset="0"/>
              </a:rPr>
              <a:t> model or multi-</a:t>
            </a:r>
            <a:r>
              <a:rPr lang="it-IT" dirty="0" err="1">
                <a:solidFill>
                  <a:srgbClr val="454545"/>
                </a:solidFill>
                <a:latin typeface="Helvetica Neue" charset="0"/>
              </a:rPr>
              <a:t>layer</a:t>
            </a:r>
            <a:r>
              <a:rPr lang="it-IT" dirty="0">
                <a:solidFill>
                  <a:srgbClr val="454545"/>
                </a:solidFill>
                <a:latin typeface="Helvetica Neue" charset="0"/>
              </a:rPr>
              <a:t> </a:t>
            </a:r>
            <a:r>
              <a:rPr lang="it-IT" dirty="0" err="1">
                <a:solidFill>
                  <a:srgbClr val="454545"/>
                </a:solidFill>
                <a:latin typeface="Helvetica Neue" charset="0"/>
              </a:rPr>
              <a:t>architecture</a:t>
            </a:r>
            <a:r>
              <a:rPr lang="it-IT" dirty="0">
                <a:solidFill>
                  <a:srgbClr val="454545"/>
                </a:solidFill>
                <a:latin typeface="Helvetica Neue" charset="0"/>
              </a:rPr>
              <a:t> in </a:t>
            </a:r>
            <a:r>
              <a:rPr lang="it-IT" dirty="0" err="1">
                <a:solidFill>
                  <a:srgbClr val="454545"/>
                </a:solidFill>
                <a:latin typeface="Helvetica Neue" charset="0"/>
              </a:rPr>
              <a:t>which</a:t>
            </a:r>
            <a:r>
              <a:rPr lang="it-IT" dirty="0">
                <a:solidFill>
                  <a:srgbClr val="454545"/>
                </a:solidFill>
                <a:latin typeface="Helvetica Neue" charset="0"/>
              </a:rPr>
              <a:t> the </a:t>
            </a:r>
            <a:r>
              <a:rPr lang="it-IT" dirty="0" err="1">
                <a:solidFill>
                  <a:srgbClr val="454545"/>
                </a:solidFill>
                <a:latin typeface="Helvetica Neue" charset="0"/>
              </a:rPr>
              <a:t>various</a:t>
            </a:r>
            <a:r>
              <a:rPr lang="it-IT" dirty="0">
                <a:solidFill>
                  <a:srgbClr val="454545"/>
                </a:solidFill>
                <a:latin typeface="Helvetica Neue" charset="0"/>
              </a:rPr>
              <a:t> software features are </a:t>
            </a:r>
            <a:r>
              <a:rPr lang="it-IT" dirty="0" err="1">
                <a:solidFill>
                  <a:srgbClr val="454545"/>
                </a:solidFill>
                <a:latin typeface="Helvetica Neue" charset="0"/>
              </a:rPr>
              <a:t>divided</a:t>
            </a:r>
            <a:r>
              <a:rPr lang="it-IT" dirty="0">
                <a:solidFill>
                  <a:srgbClr val="454545"/>
                </a:solidFill>
                <a:latin typeface="Helvetica Neue" charset="0"/>
              </a:rPr>
              <a:t> </a:t>
            </a:r>
            <a:r>
              <a:rPr lang="it-IT" dirty="0" err="1">
                <a:solidFill>
                  <a:srgbClr val="454545"/>
                </a:solidFill>
                <a:latin typeface="Helvetica Neue" charset="0"/>
              </a:rPr>
              <a:t>into</a:t>
            </a:r>
            <a:r>
              <a:rPr lang="it-IT" dirty="0">
                <a:solidFill>
                  <a:srgbClr val="454545"/>
                </a:solidFill>
                <a:latin typeface="Helvetica Neue" charset="0"/>
              </a:rPr>
              <a:t> </a:t>
            </a:r>
            <a:r>
              <a:rPr lang="it-IT" dirty="0" err="1">
                <a:solidFill>
                  <a:srgbClr val="454545"/>
                </a:solidFill>
                <a:latin typeface="Helvetica Neue" charset="0"/>
              </a:rPr>
              <a:t>several</a:t>
            </a:r>
            <a:r>
              <a:rPr lang="it-IT" dirty="0">
                <a:solidFill>
                  <a:srgbClr val="454545"/>
                </a:solidFill>
                <a:latin typeface="Helvetica Neue" charset="0"/>
              </a:rPr>
              <a:t> </a:t>
            </a:r>
            <a:r>
              <a:rPr lang="it-IT" dirty="0" err="1">
                <a:solidFill>
                  <a:srgbClr val="454545"/>
                </a:solidFill>
                <a:latin typeface="Helvetica Neue" charset="0"/>
              </a:rPr>
              <a:t>layers</a:t>
            </a:r>
            <a:r>
              <a:rPr lang="it-IT" dirty="0">
                <a:solidFill>
                  <a:srgbClr val="454545"/>
                </a:solidFill>
                <a:latin typeface="Helvetica Neue" charset="0"/>
              </a:rPr>
              <a:t> or </a:t>
            </a:r>
            <a:r>
              <a:rPr lang="it-IT" dirty="0" err="1">
                <a:solidFill>
                  <a:srgbClr val="454545"/>
                </a:solidFill>
                <a:latin typeface="Helvetica Neue" charset="0"/>
              </a:rPr>
              <a:t>different</a:t>
            </a:r>
            <a:r>
              <a:rPr lang="it-IT" dirty="0">
                <a:solidFill>
                  <a:srgbClr val="454545"/>
                </a:solidFill>
                <a:latin typeface="Helvetica Neue" charset="0"/>
              </a:rPr>
              <a:t> software levels in communication with </a:t>
            </a:r>
            <a:r>
              <a:rPr lang="it-IT" dirty="0" err="1">
                <a:solidFill>
                  <a:srgbClr val="454545"/>
                </a:solidFill>
                <a:latin typeface="Helvetica Neue" charset="0"/>
              </a:rPr>
              <a:t>each</a:t>
            </a:r>
            <a:r>
              <a:rPr lang="it-IT" dirty="0">
                <a:solidFill>
                  <a:srgbClr val="454545"/>
                </a:solidFill>
                <a:latin typeface="Helvetica Neue" charset="0"/>
              </a:rPr>
              <a:t> other. </a:t>
            </a:r>
            <a:r>
              <a:rPr lang="it-IT" dirty="0" err="1">
                <a:solidFill>
                  <a:srgbClr val="454545"/>
                </a:solidFill>
                <a:latin typeface="Helvetica Neue" charset="0"/>
              </a:rPr>
              <a:t>They</a:t>
            </a:r>
            <a:r>
              <a:rPr lang="it-IT" dirty="0">
                <a:solidFill>
                  <a:srgbClr val="454545"/>
                </a:solidFill>
                <a:latin typeface="Helvetica Neue" charset="0"/>
              </a:rPr>
              <a:t> are :</a:t>
            </a:r>
          </a:p>
          <a:p>
            <a:pPr algn="just"/>
            <a:r>
              <a:rPr lang="it-IT" dirty="0">
                <a:solidFill>
                  <a:srgbClr val="454545"/>
                </a:solidFill>
                <a:latin typeface="Helvetica Neue" charset="0"/>
              </a:rPr>
              <a:t>-</a:t>
            </a:r>
            <a:r>
              <a:rPr lang="it-IT" dirty="0" err="1">
                <a:solidFill>
                  <a:srgbClr val="454545"/>
                </a:solidFill>
                <a:latin typeface="Helvetica Neue" charset="0"/>
              </a:rPr>
              <a:t>Module</a:t>
            </a:r>
            <a:r>
              <a:rPr lang="it-IT" dirty="0">
                <a:solidFill>
                  <a:srgbClr val="454545"/>
                </a:solidFill>
                <a:latin typeface="Helvetica Neue" charset="0"/>
              </a:rPr>
              <a:t> Menu: the </a:t>
            </a:r>
            <a:r>
              <a:rPr lang="it-IT" dirty="0" err="1">
                <a:solidFill>
                  <a:srgbClr val="454545"/>
                </a:solidFill>
                <a:latin typeface="Helvetica Neue" charset="0"/>
              </a:rPr>
              <a:t>main</a:t>
            </a:r>
            <a:r>
              <a:rPr lang="it-IT" dirty="0">
                <a:solidFill>
                  <a:srgbClr val="454545"/>
                </a:solidFill>
                <a:latin typeface="Helvetica Neue" charset="0"/>
              </a:rPr>
              <a:t> game menu of the game</a:t>
            </a:r>
          </a:p>
          <a:p>
            <a:pPr algn="just"/>
            <a:r>
              <a:rPr lang="it-IT" dirty="0">
                <a:solidFill>
                  <a:srgbClr val="454545"/>
                </a:solidFill>
                <a:latin typeface="Helvetica Neue" charset="0"/>
              </a:rPr>
              <a:t>-Sub-system Board: </a:t>
            </a:r>
            <a:r>
              <a:rPr lang="it-IT" dirty="0" err="1">
                <a:solidFill>
                  <a:srgbClr val="454545"/>
                </a:solidFill>
                <a:latin typeface="Helvetica Neue" charset="0"/>
              </a:rPr>
              <a:t>main</a:t>
            </a:r>
            <a:r>
              <a:rPr lang="it-IT" dirty="0">
                <a:solidFill>
                  <a:srgbClr val="454545"/>
                </a:solidFill>
                <a:latin typeface="Helvetica Neue" charset="0"/>
              </a:rPr>
              <a:t> game </a:t>
            </a:r>
            <a:r>
              <a:rPr lang="it-IT" dirty="0" err="1">
                <a:solidFill>
                  <a:srgbClr val="454545"/>
                </a:solidFill>
                <a:latin typeface="Helvetica Neue" charset="0"/>
              </a:rPr>
              <a:t>interface</a:t>
            </a:r>
            <a:r>
              <a:rPr lang="it-IT" dirty="0">
                <a:solidFill>
                  <a:srgbClr val="454545"/>
                </a:solidFill>
                <a:latin typeface="Helvetica Neue" charset="0"/>
              </a:rPr>
              <a:t> </a:t>
            </a:r>
            <a:r>
              <a:rPr lang="it-IT" dirty="0" err="1">
                <a:solidFill>
                  <a:srgbClr val="454545"/>
                </a:solidFill>
                <a:latin typeface="Helvetica Neue" charset="0"/>
              </a:rPr>
              <a:t>divided</a:t>
            </a:r>
            <a:r>
              <a:rPr lang="it-IT" dirty="0">
                <a:solidFill>
                  <a:srgbClr val="454545"/>
                </a:solidFill>
                <a:latin typeface="Helvetica Neue" charset="0"/>
              </a:rPr>
              <a:t> </a:t>
            </a:r>
            <a:r>
              <a:rPr lang="it-IT" dirty="0" err="1">
                <a:solidFill>
                  <a:srgbClr val="454545"/>
                </a:solidFill>
                <a:latin typeface="Helvetica Neue" charset="0"/>
              </a:rPr>
              <a:t>into</a:t>
            </a:r>
            <a:r>
              <a:rPr lang="it-IT" dirty="0">
                <a:solidFill>
                  <a:srgbClr val="454545"/>
                </a:solidFill>
                <a:latin typeface="Helvetica Neue" charset="0"/>
              </a:rPr>
              <a:t> levels </a:t>
            </a:r>
            <a:r>
              <a:rPr lang="it-IT" dirty="0" err="1">
                <a:solidFill>
                  <a:srgbClr val="454545"/>
                </a:solidFill>
                <a:latin typeface="Helvetica Neue" charset="0"/>
              </a:rPr>
              <a:t>developed</a:t>
            </a:r>
            <a:r>
              <a:rPr lang="it-IT" dirty="0">
                <a:solidFill>
                  <a:srgbClr val="454545"/>
                </a:solidFill>
                <a:latin typeface="Helvetica Neue" charset="0"/>
              </a:rPr>
              <a:t> </a:t>
            </a:r>
            <a:r>
              <a:rPr lang="it-IT" dirty="0" err="1">
                <a:solidFill>
                  <a:srgbClr val="454545"/>
                </a:solidFill>
                <a:latin typeface="Helvetica Neue" charset="0"/>
              </a:rPr>
              <a:t>according</a:t>
            </a:r>
            <a:r>
              <a:rPr lang="it-IT" dirty="0">
                <a:solidFill>
                  <a:srgbClr val="454545"/>
                </a:solidFill>
                <a:latin typeface="Helvetica Neue" charset="0"/>
              </a:rPr>
              <a:t> to the Pipe-and-filter style </a:t>
            </a:r>
            <a:r>
              <a:rPr lang="it-IT" dirty="0" err="1">
                <a:solidFill>
                  <a:srgbClr val="454545"/>
                </a:solidFill>
                <a:latin typeface="Helvetica Neue" charset="0"/>
              </a:rPr>
              <a:t>where</a:t>
            </a:r>
            <a:r>
              <a:rPr lang="it-IT" dirty="0">
                <a:solidFill>
                  <a:srgbClr val="454545"/>
                </a:solidFill>
                <a:latin typeface="Helvetica Neue" charset="0"/>
              </a:rPr>
              <a:t> the functional </a:t>
            </a:r>
            <a:r>
              <a:rPr lang="it-IT" dirty="0" err="1">
                <a:solidFill>
                  <a:srgbClr val="454545"/>
                </a:solidFill>
                <a:latin typeface="Helvetica Neue" charset="0"/>
              </a:rPr>
              <a:t>transformations</a:t>
            </a:r>
            <a:r>
              <a:rPr lang="it-IT" dirty="0">
                <a:solidFill>
                  <a:srgbClr val="454545"/>
                </a:solidFill>
                <a:latin typeface="Helvetica Neue" charset="0"/>
              </a:rPr>
              <a:t> </a:t>
            </a:r>
            <a:r>
              <a:rPr lang="it-IT" dirty="0" err="1">
                <a:solidFill>
                  <a:srgbClr val="454545"/>
                </a:solidFill>
                <a:latin typeface="Helvetica Neue" charset="0"/>
              </a:rPr>
              <a:t>process</a:t>
            </a:r>
            <a:r>
              <a:rPr lang="it-IT" dirty="0">
                <a:solidFill>
                  <a:srgbClr val="454545"/>
                </a:solidFill>
                <a:latin typeface="Helvetica Neue" charset="0"/>
              </a:rPr>
              <a:t> </a:t>
            </a:r>
            <a:r>
              <a:rPr lang="it-IT" dirty="0" err="1">
                <a:solidFill>
                  <a:srgbClr val="454545"/>
                </a:solidFill>
                <a:latin typeface="Helvetica Neue" charset="0"/>
              </a:rPr>
              <a:t>their</a:t>
            </a:r>
            <a:r>
              <a:rPr lang="it-IT" dirty="0">
                <a:solidFill>
                  <a:srgbClr val="454545"/>
                </a:solidFill>
                <a:latin typeface="Helvetica Neue" charset="0"/>
              </a:rPr>
              <a:t> input and generate output</a:t>
            </a:r>
          </a:p>
          <a:p>
            <a:pPr algn="just"/>
            <a:r>
              <a:rPr lang="it-IT" dirty="0">
                <a:solidFill>
                  <a:srgbClr val="454545"/>
                </a:solidFill>
                <a:latin typeface="Helvetica Neue" charset="0"/>
              </a:rPr>
              <a:t>-</a:t>
            </a:r>
            <a:r>
              <a:rPr lang="it-IT" dirty="0" err="1">
                <a:solidFill>
                  <a:srgbClr val="454545"/>
                </a:solidFill>
                <a:latin typeface="Helvetica Neue" charset="0"/>
              </a:rPr>
              <a:t>Module</a:t>
            </a:r>
            <a:r>
              <a:rPr lang="it-IT" dirty="0">
                <a:solidFill>
                  <a:srgbClr val="454545"/>
                </a:solidFill>
                <a:latin typeface="Helvetica Neue" charset="0"/>
              </a:rPr>
              <a:t> end : the end game </a:t>
            </a:r>
            <a:r>
              <a:rPr lang="it-IT" dirty="0" err="1">
                <a:solidFill>
                  <a:srgbClr val="454545"/>
                </a:solidFill>
                <a:latin typeface="Helvetica Neue" charset="0"/>
              </a:rPr>
              <a:t>ponel</a:t>
            </a:r>
            <a:endParaRPr lang="it-IT" dirty="0">
              <a:solidFill>
                <a:srgbClr val="454545"/>
              </a:solidFill>
              <a:latin typeface="Helvetica Neue" charset="0"/>
            </a:endParaRPr>
          </a:p>
          <a:p>
            <a:pPr algn="just"/>
            <a:r>
              <a:rPr lang="it-IT" dirty="0">
                <a:solidFill>
                  <a:srgbClr val="454545"/>
                </a:solidFill>
                <a:latin typeface="Helvetica Neue" charset="0"/>
              </a:rPr>
              <a:t>The other </a:t>
            </a:r>
            <a:r>
              <a:rPr lang="it-IT" dirty="0" err="1">
                <a:solidFill>
                  <a:srgbClr val="454545"/>
                </a:solidFill>
                <a:latin typeface="Helvetica Neue" charset="0"/>
              </a:rPr>
              <a:t>modules</a:t>
            </a:r>
            <a:r>
              <a:rPr lang="it-IT" dirty="0">
                <a:solidFill>
                  <a:srgbClr val="454545"/>
                </a:solidFill>
                <a:latin typeface="Helvetica Neue" charset="0"/>
              </a:rPr>
              <a:t> are:</a:t>
            </a:r>
          </a:p>
          <a:p>
            <a:pPr algn="just"/>
            <a:r>
              <a:rPr lang="it-IT" dirty="0">
                <a:solidFill>
                  <a:srgbClr val="454545"/>
                </a:solidFill>
                <a:latin typeface="Helvetica Neue" charset="0"/>
              </a:rPr>
              <a:t>-Settings: </a:t>
            </a:r>
            <a:r>
              <a:rPr lang="it-IT" dirty="0" err="1">
                <a:solidFill>
                  <a:srgbClr val="454545"/>
                </a:solidFill>
                <a:latin typeface="Helvetica Neue" charset="0"/>
              </a:rPr>
              <a:t>allows</a:t>
            </a:r>
            <a:r>
              <a:rPr lang="it-IT" dirty="0">
                <a:solidFill>
                  <a:srgbClr val="454545"/>
                </a:solidFill>
                <a:latin typeface="Helvetica Neue" charset="0"/>
              </a:rPr>
              <a:t> </a:t>
            </a:r>
            <a:r>
              <a:rPr lang="it-IT" dirty="0" err="1">
                <a:solidFill>
                  <a:srgbClr val="454545"/>
                </a:solidFill>
                <a:latin typeface="Helvetica Neue" charset="0"/>
              </a:rPr>
              <a:t>you</a:t>
            </a:r>
            <a:r>
              <a:rPr lang="it-IT" dirty="0">
                <a:solidFill>
                  <a:srgbClr val="454545"/>
                </a:solidFill>
                <a:latin typeface="Helvetica Neue" charset="0"/>
              </a:rPr>
              <a:t> to set the game settings</a:t>
            </a:r>
          </a:p>
          <a:p>
            <a:pPr algn="just"/>
            <a:r>
              <a:rPr lang="it-IT" dirty="0">
                <a:solidFill>
                  <a:srgbClr val="454545"/>
                </a:solidFill>
                <a:latin typeface="Helvetica Neue" charset="0"/>
              </a:rPr>
              <a:t>-Options: </a:t>
            </a:r>
            <a:r>
              <a:rPr lang="it-IT" dirty="0" err="1">
                <a:solidFill>
                  <a:srgbClr val="454545"/>
                </a:solidFill>
                <a:latin typeface="Helvetica Neue" charset="0"/>
              </a:rPr>
              <a:t>allows</a:t>
            </a:r>
            <a:r>
              <a:rPr lang="it-IT" dirty="0">
                <a:solidFill>
                  <a:srgbClr val="454545"/>
                </a:solidFill>
                <a:latin typeface="Helvetica Neue" charset="0"/>
              </a:rPr>
              <a:t> </a:t>
            </a:r>
            <a:r>
              <a:rPr lang="it-IT" dirty="0" err="1">
                <a:solidFill>
                  <a:srgbClr val="454545"/>
                </a:solidFill>
                <a:latin typeface="Helvetica Neue" charset="0"/>
              </a:rPr>
              <a:t>you</a:t>
            </a:r>
            <a:r>
              <a:rPr lang="it-IT" dirty="0">
                <a:solidFill>
                  <a:srgbClr val="454545"/>
                </a:solidFill>
                <a:latin typeface="Helvetica Neue" charset="0"/>
              </a:rPr>
              <a:t> to set levels and </a:t>
            </a:r>
            <a:r>
              <a:rPr lang="it-IT" dirty="0" err="1">
                <a:solidFill>
                  <a:srgbClr val="454545"/>
                </a:solidFill>
                <a:latin typeface="Helvetica Neue" charset="0"/>
              </a:rPr>
              <a:t>spacecraft</a:t>
            </a:r>
            <a:r>
              <a:rPr lang="it-IT" dirty="0">
                <a:solidFill>
                  <a:srgbClr val="454545"/>
                </a:solidFill>
                <a:latin typeface="Helvetica Neue" charset="0"/>
              </a:rPr>
              <a:t> </a:t>
            </a:r>
          </a:p>
          <a:p>
            <a:pPr algn="just"/>
            <a:r>
              <a:rPr lang="it-IT" dirty="0">
                <a:solidFill>
                  <a:srgbClr val="454545"/>
                </a:solidFill>
                <a:latin typeface="Helvetica Neue" charset="0"/>
              </a:rPr>
              <a:t>-Pause: pause panel</a:t>
            </a:r>
          </a:p>
          <a:p>
            <a:pPr algn="just"/>
            <a:r>
              <a:rPr lang="it-IT" dirty="0">
                <a:solidFill>
                  <a:srgbClr val="454545"/>
                </a:solidFill>
                <a:latin typeface="Helvetica Neue" charset="0"/>
              </a:rPr>
              <a:t>-</a:t>
            </a:r>
            <a:r>
              <a:rPr lang="it-IT" dirty="0" err="1">
                <a:solidFill>
                  <a:srgbClr val="454545"/>
                </a:solidFill>
                <a:latin typeface="Helvetica Neue" charset="0"/>
              </a:rPr>
              <a:t>Scoreboard</a:t>
            </a:r>
            <a:r>
              <a:rPr lang="it-IT" dirty="0">
                <a:solidFill>
                  <a:srgbClr val="454545"/>
                </a:solidFill>
                <a:latin typeface="Helvetica Neue" charset="0"/>
              </a:rPr>
              <a:t>: panel in </a:t>
            </a:r>
            <a:r>
              <a:rPr lang="it-IT" dirty="0" err="1">
                <a:solidFill>
                  <a:srgbClr val="454545"/>
                </a:solidFill>
                <a:latin typeface="Helvetica Neue" charset="0"/>
              </a:rPr>
              <a:t>which</a:t>
            </a:r>
            <a:r>
              <a:rPr lang="it-IT" dirty="0">
                <a:solidFill>
                  <a:srgbClr val="454545"/>
                </a:solidFill>
                <a:latin typeface="Helvetica Neue" charset="0"/>
              </a:rPr>
              <a:t> the user </a:t>
            </a:r>
            <a:r>
              <a:rPr lang="it-IT" dirty="0" err="1">
                <a:solidFill>
                  <a:srgbClr val="454545"/>
                </a:solidFill>
                <a:latin typeface="Helvetica Neue" charset="0"/>
              </a:rPr>
              <a:t>saves</a:t>
            </a:r>
            <a:r>
              <a:rPr lang="it-IT" dirty="0">
                <a:solidFill>
                  <a:srgbClr val="454545"/>
                </a:solidFill>
                <a:latin typeface="Helvetica Neue" charset="0"/>
              </a:rPr>
              <a:t> the results </a:t>
            </a:r>
            <a:r>
              <a:rPr lang="it-IT" dirty="0" err="1">
                <a:solidFill>
                  <a:srgbClr val="454545"/>
                </a:solidFill>
                <a:latin typeface="Helvetica Neue" charset="0"/>
              </a:rPr>
              <a:t>that</a:t>
            </a:r>
            <a:r>
              <a:rPr lang="it-IT" dirty="0">
                <a:solidFill>
                  <a:srgbClr val="454545"/>
                </a:solidFill>
                <a:latin typeface="Helvetica Neue" charset="0"/>
              </a:rPr>
              <a:t> </a:t>
            </a:r>
            <a:r>
              <a:rPr lang="it-IT" dirty="0" err="1">
                <a:solidFill>
                  <a:srgbClr val="454545"/>
                </a:solidFill>
                <a:latin typeface="Helvetica Neue" charset="0"/>
              </a:rPr>
              <a:t>will</a:t>
            </a:r>
            <a:r>
              <a:rPr lang="it-IT" dirty="0">
                <a:solidFill>
                  <a:srgbClr val="454545"/>
                </a:solidFill>
                <a:latin typeface="Helvetica Neue" charset="0"/>
              </a:rPr>
              <a:t> be </a:t>
            </a:r>
            <a:r>
              <a:rPr lang="it-IT" dirty="0" err="1">
                <a:solidFill>
                  <a:srgbClr val="454545"/>
                </a:solidFill>
                <a:latin typeface="Helvetica Neue" charset="0"/>
              </a:rPr>
              <a:t>written</a:t>
            </a:r>
            <a:r>
              <a:rPr lang="it-IT" dirty="0">
                <a:solidFill>
                  <a:srgbClr val="454545"/>
                </a:solidFill>
                <a:latin typeface="Helvetica Neue" charset="0"/>
              </a:rPr>
              <a:t> to a file (</a:t>
            </a:r>
            <a:r>
              <a:rPr lang="it-IT" dirty="0" err="1">
                <a:solidFill>
                  <a:srgbClr val="454545"/>
                </a:solidFill>
                <a:latin typeface="Helvetica Neue" charset="0"/>
              </a:rPr>
              <a:t>saves</a:t>
            </a:r>
            <a:r>
              <a:rPr lang="it-IT" dirty="0">
                <a:solidFill>
                  <a:srgbClr val="454545"/>
                </a:solidFill>
                <a:latin typeface="Helvetica Neue" charset="0"/>
              </a:rPr>
              <a:t> </a:t>
            </a:r>
            <a:r>
              <a:rPr lang="it-IT" dirty="0" err="1">
                <a:solidFill>
                  <a:srgbClr val="454545"/>
                </a:solidFill>
                <a:latin typeface="Helvetica Neue" charset="0"/>
              </a:rPr>
              <a:t>module</a:t>
            </a:r>
            <a:r>
              <a:rPr lang="it-IT" dirty="0">
                <a:solidFill>
                  <a:srgbClr val="454545"/>
                </a:solidFill>
                <a:latin typeface="Helvetica Neue" charset="0"/>
              </a:rPr>
              <a:t>)</a:t>
            </a:r>
          </a:p>
          <a:p>
            <a:pPr algn="just"/>
            <a:r>
              <a:rPr lang="it-IT" dirty="0">
                <a:solidFill>
                  <a:srgbClr val="454545"/>
                </a:solidFill>
                <a:latin typeface="Helvetica Neue" charset="0"/>
              </a:rPr>
              <a:t>In </a:t>
            </a:r>
            <a:r>
              <a:rPr lang="it-IT" dirty="0" err="1">
                <a:solidFill>
                  <a:srgbClr val="454545"/>
                </a:solidFill>
                <a:latin typeface="Helvetica Neue" charset="0"/>
              </a:rPr>
              <a:t>particular</a:t>
            </a:r>
            <a:r>
              <a:rPr lang="it-IT" dirty="0">
                <a:solidFill>
                  <a:srgbClr val="454545"/>
                </a:solidFill>
                <a:latin typeface="Helvetica Neue" charset="0"/>
              </a:rPr>
              <a:t>, </a:t>
            </a:r>
            <a:r>
              <a:rPr lang="it-IT" dirty="0" err="1">
                <a:solidFill>
                  <a:srgbClr val="454545"/>
                </a:solidFill>
                <a:latin typeface="Helvetica Neue" charset="0"/>
              </a:rPr>
              <a:t>there</a:t>
            </a:r>
            <a:r>
              <a:rPr lang="it-IT" dirty="0">
                <a:solidFill>
                  <a:srgbClr val="454545"/>
                </a:solidFill>
                <a:latin typeface="Helvetica Neue" charset="0"/>
              </a:rPr>
              <a:t> are </a:t>
            </a:r>
            <a:r>
              <a:rPr lang="it-IT" dirty="0" err="1">
                <a:solidFill>
                  <a:srgbClr val="454545"/>
                </a:solidFill>
                <a:latin typeface="Helvetica Neue" charset="0"/>
              </a:rPr>
              <a:t>services</a:t>
            </a:r>
            <a:r>
              <a:rPr lang="it-IT" dirty="0">
                <a:solidFill>
                  <a:srgbClr val="454545"/>
                </a:solidFill>
                <a:latin typeface="Helvetica Neue" charset="0"/>
              </a:rPr>
              <a:t> available to the user, </a:t>
            </a:r>
            <a:r>
              <a:rPr lang="it-IT" dirty="0" err="1">
                <a:solidFill>
                  <a:srgbClr val="454545"/>
                </a:solidFill>
                <a:latin typeface="Helvetica Neue" charset="0"/>
              </a:rPr>
              <a:t>such</a:t>
            </a:r>
            <a:r>
              <a:rPr lang="it-IT" dirty="0">
                <a:solidFill>
                  <a:srgbClr val="454545"/>
                </a:solidFill>
                <a:latin typeface="Helvetica Neue" charset="0"/>
              </a:rPr>
              <a:t> </a:t>
            </a:r>
            <a:r>
              <a:rPr lang="it-IT" dirty="0" err="1">
                <a:solidFill>
                  <a:srgbClr val="454545"/>
                </a:solidFill>
                <a:latin typeface="Helvetica Neue" charset="0"/>
              </a:rPr>
              <a:t>as</a:t>
            </a:r>
            <a:r>
              <a:rPr lang="it-IT" dirty="0">
                <a:solidFill>
                  <a:srgbClr val="454545"/>
                </a:solidFill>
                <a:latin typeface="Helvetica Neue" charset="0"/>
              </a:rPr>
              <a:t> the </a:t>
            </a:r>
            <a:r>
              <a:rPr lang="it-IT" dirty="0" err="1">
                <a:solidFill>
                  <a:srgbClr val="454545"/>
                </a:solidFill>
                <a:latin typeface="Helvetica Neue" charset="0"/>
              </a:rPr>
              <a:t>possibility</a:t>
            </a:r>
            <a:r>
              <a:rPr lang="it-IT" dirty="0">
                <a:solidFill>
                  <a:srgbClr val="454545"/>
                </a:solidFill>
                <a:latin typeface="Helvetica Neue" charset="0"/>
              </a:rPr>
              <a:t> of </a:t>
            </a:r>
            <a:r>
              <a:rPr lang="it-IT" dirty="0" err="1">
                <a:solidFill>
                  <a:srgbClr val="454545"/>
                </a:solidFill>
                <a:latin typeface="Helvetica Neue" charset="0"/>
              </a:rPr>
              <a:t>playing</a:t>
            </a:r>
            <a:r>
              <a:rPr lang="it-IT" dirty="0">
                <a:solidFill>
                  <a:srgbClr val="454545"/>
                </a:solidFill>
                <a:latin typeface="Helvetica Neue" charset="0"/>
              </a:rPr>
              <a:t> in multiplayer mode and the </a:t>
            </a:r>
            <a:r>
              <a:rPr lang="it-IT" dirty="0" err="1">
                <a:solidFill>
                  <a:srgbClr val="454545"/>
                </a:solidFill>
                <a:latin typeface="Helvetica Neue" charset="0"/>
              </a:rPr>
              <a:t>possibility</a:t>
            </a:r>
            <a:r>
              <a:rPr lang="it-IT" dirty="0">
                <a:solidFill>
                  <a:srgbClr val="454545"/>
                </a:solidFill>
                <a:latin typeface="Helvetica Neue" charset="0"/>
              </a:rPr>
              <a:t> of listening or </a:t>
            </a:r>
            <a:r>
              <a:rPr lang="it-IT" dirty="0" err="1">
                <a:solidFill>
                  <a:srgbClr val="454545"/>
                </a:solidFill>
                <a:latin typeface="Helvetica Neue" charset="0"/>
              </a:rPr>
              <a:t>not</a:t>
            </a:r>
            <a:r>
              <a:rPr lang="it-IT" dirty="0">
                <a:solidFill>
                  <a:srgbClr val="454545"/>
                </a:solidFill>
                <a:latin typeface="Helvetica Neue" charset="0"/>
              </a:rPr>
              <a:t> audio </a:t>
            </a:r>
            <a:r>
              <a:rPr lang="it-IT" dirty="0" err="1">
                <a:solidFill>
                  <a:srgbClr val="454545"/>
                </a:solidFill>
                <a:latin typeface="Helvetica Neue" charset="0"/>
              </a:rPr>
              <a:t>present</a:t>
            </a:r>
            <a:r>
              <a:rPr lang="it-IT" dirty="0">
                <a:solidFill>
                  <a:srgbClr val="454545"/>
                </a:solidFill>
                <a:latin typeface="Helvetica Neue" charset="0"/>
              </a:rPr>
              <a:t> in the game</a:t>
            </a:r>
            <a:endParaRPr lang="it-IT" dirty="0">
              <a:solidFill>
                <a:srgbClr val="454545"/>
              </a:solidFill>
              <a:effectLst/>
              <a:latin typeface="Helvetica Neue" charset="0"/>
            </a:endParaRPr>
          </a:p>
          <a:p>
            <a:endParaRPr lang="it-IT" dirty="0"/>
          </a:p>
        </p:txBody>
      </p:sp>
      <p:sp>
        <p:nvSpPr>
          <p:cNvPr id="4" name="Segnaposto numero diapositiva 3"/>
          <p:cNvSpPr>
            <a:spLocks noGrp="1"/>
          </p:cNvSpPr>
          <p:nvPr>
            <p:ph type="sldNum" sz="quarter" idx="5"/>
          </p:nvPr>
        </p:nvSpPr>
        <p:spPr/>
        <p:txBody>
          <a:bodyPr/>
          <a:lstStyle/>
          <a:p>
            <a:fld id="{92EF19B8-6DED-3E42-8FFD-2E9E6C940484}" type="slidenum">
              <a:rPr lang="it-IT" smtClean="0"/>
              <a:t>12</a:t>
            </a:fld>
            <a:endParaRPr lang="it-IT" dirty="0"/>
          </a:p>
        </p:txBody>
      </p:sp>
    </p:spTree>
    <p:extLst>
      <p:ext uri="{BB962C8B-B14F-4D97-AF65-F5344CB8AC3E}">
        <p14:creationId xmlns:p14="http://schemas.microsoft.com/office/powerpoint/2010/main" val="275303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77586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43884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1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45263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298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631651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859924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5919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9934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0531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23387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2892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62629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59489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78784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765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085051-E62F-49EE-9A05-1409C58BD62A}" type="datetimeFigureOut">
              <a:rPr lang="it-IT" smtClean="0"/>
              <a:t>20/12/2018</a:t>
            </a:fld>
            <a:endParaRPr lang="it-IT"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2EBC2FB-8595-4E7C-8611-D59B533C87E5}" type="slidenum">
              <a:rPr lang="it-IT" smtClean="0"/>
              <a:t>‹N›</a:t>
            </a:fld>
            <a:endParaRPr lang="it-IT" dirty="0"/>
          </a:p>
        </p:txBody>
      </p:sp>
    </p:spTree>
    <p:extLst>
      <p:ext uri="{BB962C8B-B14F-4D97-AF65-F5344CB8AC3E}">
        <p14:creationId xmlns:p14="http://schemas.microsoft.com/office/powerpoint/2010/main" val="1128771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magine correl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319" y="1174105"/>
            <a:ext cx="1762664" cy="1762664"/>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8"/>
          <p:cNvSpPr txBox="1"/>
          <p:nvPr/>
        </p:nvSpPr>
        <p:spPr>
          <a:xfrm>
            <a:off x="216369" y="404664"/>
            <a:ext cx="8064896" cy="769441"/>
          </a:xfrm>
          <a:prstGeom prst="rect">
            <a:avLst/>
          </a:prstGeom>
          <a:noFill/>
        </p:spPr>
        <p:txBody>
          <a:bodyPr wrap="square" rtlCol="0">
            <a:spAutoFit/>
          </a:bodyPr>
          <a:lstStyle/>
          <a:p>
            <a:pPr algn="ctr"/>
            <a:r>
              <a:rPr lang="it-IT" sz="4400" b="1" dirty="0">
                <a:solidFill>
                  <a:schemeClr val="accent6">
                    <a:lumMod val="75000"/>
                  </a:schemeClr>
                </a:solidFill>
                <a:latin typeface="Times New Roman" panose="02020603050405020304" pitchFamily="18" charset="0"/>
                <a:cs typeface="Times New Roman" panose="02020603050405020304" pitchFamily="18" charset="0"/>
              </a:rPr>
              <a:t>SOFTWARE ENGINEERING</a:t>
            </a:r>
          </a:p>
        </p:txBody>
      </p:sp>
      <p:sp>
        <p:nvSpPr>
          <p:cNvPr id="20" name="CasellaDiTesto 19"/>
          <p:cNvSpPr txBox="1"/>
          <p:nvPr/>
        </p:nvSpPr>
        <p:spPr>
          <a:xfrm>
            <a:off x="273915" y="3208867"/>
            <a:ext cx="8064896" cy="584775"/>
          </a:xfrm>
          <a:prstGeom prst="rect">
            <a:avLst/>
          </a:prstGeom>
          <a:noFill/>
        </p:spPr>
        <p:txBody>
          <a:bodyPr wrap="square" rtlCol="0">
            <a:spAutoFit/>
          </a:bodyPr>
          <a:lstStyle/>
          <a:p>
            <a:pPr algn="ctr"/>
            <a:r>
              <a:rPr lang="it-IT" sz="3200" dirty="0">
                <a:solidFill>
                  <a:schemeClr val="accent6">
                    <a:lumMod val="75000"/>
                  </a:schemeClr>
                </a:solidFill>
                <a:latin typeface="Times New Roman" panose="02020603050405020304" pitchFamily="18" charset="0"/>
                <a:cs typeface="Times New Roman" panose="02020603050405020304" pitchFamily="18" charset="0"/>
              </a:rPr>
              <a:t>Project assignment: </a:t>
            </a:r>
            <a:r>
              <a:rPr lang="it-IT" sz="3200" dirty="0" err="1">
                <a:solidFill>
                  <a:schemeClr val="accent6">
                    <a:lumMod val="75000"/>
                  </a:schemeClr>
                </a:solidFill>
                <a:latin typeface="Times New Roman" panose="02020603050405020304" pitchFamily="18" charset="0"/>
                <a:cs typeface="Times New Roman" panose="02020603050405020304" pitchFamily="18" charset="0"/>
              </a:rPr>
              <a:t>Final</a:t>
            </a:r>
            <a:r>
              <a:rPr lang="it-IT" sz="3200" dirty="0">
                <a:solidFill>
                  <a:schemeClr val="accent6">
                    <a:lumMod val="75000"/>
                  </a:schemeClr>
                </a:solidFill>
                <a:latin typeface="Times New Roman" panose="02020603050405020304" pitchFamily="18" charset="0"/>
                <a:cs typeface="Times New Roman" panose="02020603050405020304" pitchFamily="18" charset="0"/>
              </a:rPr>
              <a:t> Delivery</a:t>
            </a:r>
          </a:p>
        </p:txBody>
      </p:sp>
      <p:sp>
        <p:nvSpPr>
          <p:cNvPr id="6" name="CasellaDiTesto 5"/>
          <p:cNvSpPr txBox="1"/>
          <p:nvPr/>
        </p:nvSpPr>
        <p:spPr>
          <a:xfrm>
            <a:off x="755576" y="3898574"/>
            <a:ext cx="2905775" cy="2893100"/>
          </a:xfrm>
          <a:prstGeom prst="rect">
            <a:avLst/>
          </a:prstGeom>
          <a:noFill/>
        </p:spPr>
        <p:txBody>
          <a:bodyPr wrap="square" rtlCol="0">
            <a:spAutoFit/>
          </a:bodyPr>
          <a:lstStyle/>
          <a:p>
            <a:pPr algn="ctr"/>
            <a:r>
              <a:rPr lang="it-IT" sz="2000" b="1" dirty="0"/>
              <a:t>Group 4 </a:t>
            </a:r>
          </a:p>
          <a:p>
            <a:endParaRPr lang="it-IT" b="1" dirty="0"/>
          </a:p>
          <a:p>
            <a:r>
              <a:rPr lang="it-IT" b="1" dirty="0"/>
              <a:t>Members:</a:t>
            </a:r>
          </a:p>
          <a:p>
            <a:pPr marL="285750" indent="-285750">
              <a:buFont typeface="Arial" panose="020B0604020202020204" pitchFamily="34" charset="0"/>
              <a:buChar char="•"/>
            </a:pPr>
            <a:r>
              <a:rPr lang="it-IT" dirty="0"/>
              <a:t>Bortone Erasmo Alessio</a:t>
            </a:r>
          </a:p>
          <a:p>
            <a:pPr marL="285750" indent="-285750">
              <a:buFont typeface="Arial" panose="020B0604020202020204" pitchFamily="34" charset="0"/>
              <a:buChar char="•"/>
            </a:pPr>
            <a:r>
              <a:rPr lang="it-IT" dirty="0"/>
              <a:t>Finamore Michele</a:t>
            </a:r>
          </a:p>
          <a:p>
            <a:pPr marL="285750" indent="-285750">
              <a:buFont typeface="Arial" panose="020B0604020202020204" pitchFamily="34" charset="0"/>
              <a:buChar char="•"/>
            </a:pPr>
            <a:r>
              <a:rPr lang="it-IT" dirty="0"/>
              <a:t>Gambardella Christian</a:t>
            </a:r>
          </a:p>
          <a:p>
            <a:pPr marL="285750" indent="-285750">
              <a:buFont typeface="Arial" panose="020B0604020202020204" pitchFamily="34" charset="0"/>
              <a:buChar char="•"/>
            </a:pPr>
            <a:r>
              <a:rPr lang="it-IT" dirty="0"/>
              <a:t>Karman Wael</a:t>
            </a:r>
          </a:p>
          <a:p>
            <a:pPr marL="285750" indent="-285750">
              <a:buFont typeface="Arial" panose="020B0604020202020204" pitchFamily="34" charset="0"/>
              <a:buChar char="•"/>
            </a:pPr>
            <a:r>
              <a:rPr lang="it-IT" dirty="0"/>
              <a:t>Rago Emilio</a:t>
            </a:r>
          </a:p>
          <a:p>
            <a:pPr marL="285750" indent="-285750">
              <a:buFont typeface="Arial" panose="020B0604020202020204" pitchFamily="34" charset="0"/>
              <a:buChar char="•"/>
            </a:pPr>
            <a:r>
              <a:rPr lang="it-IT" dirty="0"/>
              <a:t>Riva Francesco</a:t>
            </a:r>
          </a:p>
          <a:p>
            <a:pPr marL="285750" indent="-285750">
              <a:buFont typeface="Arial" panose="020B0604020202020204" pitchFamily="34" charset="0"/>
              <a:buChar char="•"/>
            </a:pPr>
            <a:r>
              <a:rPr lang="it-IT" dirty="0"/>
              <a:t>Senatore Vittorio</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351" y="3793642"/>
            <a:ext cx="3142897" cy="3142897"/>
          </a:xfrm>
          <a:prstGeom prst="rect">
            <a:avLst/>
          </a:prstGeom>
        </p:spPr>
      </p:pic>
    </p:spTree>
    <p:extLst>
      <p:ext uri="{BB962C8B-B14F-4D97-AF65-F5344CB8AC3E}">
        <p14:creationId xmlns:p14="http://schemas.microsoft.com/office/powerpoint/2010/main" val="38422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75235B7-69DC-4EA4-9714-BED4ED3F72F3}"/>
              </a:ext>
            </a:extLst>
          </p:cNvPr>
          <p:cNvSpPr txBox="1">
            <a:spLocks/>
          </p:cNvSpPr>
          <p:nvPr/>
        </p:nvSpPr>
        <p:spPr>
          <a:xfrm>
            <a:off x="323528" y="188640"/>
            <a:ext cx="6912768" cy="6191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000" b="1" dirty="0" err="1">
                <a:solidFill>
                  <a:schemeClr val="accent2"/>
                </a:solidFill>
              </a:rPr>
              <a:t>Problems</a:t>
            </a:r>
            <a:r>
              <a:rPr lang="it-IT" sz="3000" b="1" dirty="0">
                <a:solidFill>
                  <a:schemeClr val="accent2"/>
                </a:solidFill>
              </a:rPr>
              <a:t> </a:t>
            </a:r>
            <a:r>
              <a:rPr lang="it-IT" sz="3000" b="1" u="sng" dirty="0" err="1">
                <a:solidFill>
                  <a:schemeClr val="accent2"/>
                </a:solidFill>
              </a:rPr>
              <a:t>solved</a:t>
            </a:r>
            <a:r>
              <a:rPr lang="it-IT" sz="3000" b="1" dirty="0">
                <a:solidFill>
                  <a:schemeClr val="accent2"/>
                </a:solidFill>
              </a:rPr>
              <a:t> with Design </a:t>
            </a:r>
            <a:r>
              <a:rPr lang="it-IT" sz="3000" b="1" dirty="0" err="1">
                <a:solidFill>
                  <a:schemeClr val="accent2"/>
                </a:solidFill>
              </a:rPr>
              <a:t>Patterns</a:t>
            </a:r>
            <a:endParaRPr lang="it-IT" sz="3000" b="1" dirty="0">
              <a:solidFill>
                <a:schemeClr val="accent2"/>
              </a:solidFill>
            </a:endParaRPr>
          </a:p>
        </p:txBody>
      </p:sp>
      <p:sp>
        <p:nvSpPr>
          <p:cNvPr id="6" name="Titolo 1">
            <a:extLst>
              <a:ext uri="{FF2B5EF4-FFF2-40B4-BE49-F238E27FC236}">
                <a16:creationId xmlns:a16="http://schemas.microsoft.com/office/drawing/2014/main" id="{6C90066E-7A4C-477E-B54C-B3148F8E05BF}"/>
              </a:ext>
            </a:extLst>
          </p:cNvPr>
          <p:cNvSpPr txBox="1">
            <a:spLocks/>
          </p:cNvSpPr>
          <p:nvPr/>
        </p:nvSpPr>
        <p:spPr>
          <a:xfrm>
            <a:off x="107504" y="1340768"/>
            <a:ext cx="7128792" cy="48030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charset="2"/>
              <a:buChar char="v"/>
            </a:pPr>
            <a:r>
              <a:rPr lang="en-US" sz="1800" b="1" dirty="0">
                <a:solidFill>
                  <a:schemeClr val="tx1"/>
                </a:solidFill>
              </a:rPr>
              <a:t>Need to manage the implementation of objects with similar behavior (Alien classes)</a:t>
            </a:r>
            <a:endParaRPr lang="it-IT" sz="1800" b="1" dirty="0">
              <a:solidFill>
                <a:schemeClr val="tx1"/>
              </a:solidFill>
            </a:endParaRPr>
          </a:p>
          <a:p>
            <a:pPr marL="1371600" lvl="2" indent="-457200" algn="just">
              <a:buFont typeface="Wingdings" panose="05000000000000000000" pitchFamily="2" charset="2"/>
              <a:buChar char="Ø"/>
            </a:pPr>
            <a:r>
              <a:rPr lang="it-IT" b="1" i="1" dirty="0" err="1">
                <a:solidFill>
                  <a:schemeClr val="bg2">
                    <a:lumMod val="50000"/>
                  </a:schemeClr>
                </a:solidFill>
              </a:rPr>
              <a:t>Implementing</a:t>
            </a:r>
            <a:r>
              <a:rPr lang="it-IT" b="1" i="1" dirty="0">
                <a:solidFill>
                  <a:schemeClr val="bg2">
                    <a:lumMod val="50000"/>
                  </a:schemeClr>
                </a:solidFill>
              </a:rPr>
              <a:t> </a:t>
            </a:r>
            <a:r>
              <a:rPr lang="it-IT" b="1" i="1" dirty="0" err="1">
                <a:solidFill>
                  <a:schemeClr val="bg2">
                    <a:lumMod val="50000"/>
                  </a:schemeClr>
                </a:solidFill>
              </a:rPr>
              <a:t>Abstact</a:t>
            </a:r>
            <a:r>
              <a:rPr lang="it-IT" b="1" i="1" dirty="0">
                <a:solidFill>
                  <a:schemeClr val="bg2">
                    <a:lumMod val="50000"/>
                  </a:schemeClr>
                </a:solidFill>
              </a:rPr>
              <a:t> Factory and </a:t>
            </a:r>
            <a:r>
              <a:rPr lang="it-IT" b="1" i="1" dirty="0" err="1">
                <a:solidFill>
                  <a:schemeClr val="bg2">
                    <a:lumMod val="50000"/>
                  </a:schemeClr>
                </a:solidFill>
              </a:rPr>
              <a:t>Factory</a:t>
            </a:r>
            <a:r>
              <a:rPr lang="it-IT" b="1" i="1" dirty="0">
                <a:solidFill>
                  <a:schemeClr val="bg2">
                    <a:lumMod val="50000"/>
                  </a:schemeClr>
                </a:solidFill>
              </a:rPr>
              <a:t> Method</a:t>
            </a:r>
          </a:p>
          <a:p>
            <a:pPr lvl="2" algn="just"/>
            <a:endParaRPr lang="it-IT" b="1" i="1" dirty="0">
              <a:solidFill>
                <a:schemeClr val="tx1"/>
              </a:solidFill>
            </a:endParaRPr>
          </a:p>
          <a:p>
            <a:pPr marL="457200" indent="-457200" algn="just">
              <a:buFont typeface="Wingdings" charset="2"/>
              <a:buChar char="v"/>
            </a:pPr>
            <a:r>
              <a:rPr lang="en-US" sz="1800" b="1" dirty="0">
                <a:solidFill>
                  <a:schemeClr val="tx1"/>
                </a:solidFill>
              </a:rPr>
              <a:t>Avoid the instantiation of multiple instances of the same game object by the user, to avoid creating inconsistencies in the parameters passed through the levels of the game</a:t>
            </a:r>
          </a:p>
          <a:p>
            <a:pPr marL="1371600" lvl="2" indent="-457200" algn="just">
              <a:buFont typeface="Wingdings" panose="05000000000000000000" pitchFamily="2" charset="2"/>
              <a:buChar char="Ø"/>
            </a:pPr>
            <a:r>
              <a:rPr lang="en-US" b="1" i="1" dirty="0">
                <a:solidFill>
                  <a:schemeClr val="bg2">
                    <a:lumMod val="50000"/>
                  </a:schemeClr>
                </a:solidFill>
              </a:rPr>
              <a:t>Implementing Singleton</a:t>
            </a:r>
          </a:p>
          <a:p>
            <a:pPr marL="1371600" lvl="2" indent="-457200" algn="just">
              <a:buFont typeface="Wingdings" charset="2"/>
              <a:buChar char="v"/>
            </a:pPr>
            <a:endParaRPr lang="en-US" b="1" dirty="0">
              <a:solidFill>
                <a:schemeClr val="tx1"/>
              </a:solidFill>
            </a:endParaRPr>
          </a:p>
          <a:p>
            <a:pPr marL="457200" indent="-457200" algn="just">
              <a:buFont typeface="Wingdings" charset="2"/>
              <a:buChar char="v"/>
            </a:pPr>
            <a:r>
              <a:rPr lang="en-US" sz="1800" b="1" dirty="0">
                <a:solidFill>
                  <a:schemeClr val="tx1"/>
                </a:solidFill>
              </a:rPr>
              <a:t>Manage with one controller multiple types of events resulting from the pressure of the controls for game controls</a:t>
            </a:r>
          </a:p>
          <a:p>
            <a:pPr marL="1371600" lvl="2" indent="-457200" algn="just">
              <a:buFont typeface="Wingdings" panose="05000000000000000000" pitchFamily="2" charset="2"/>
              <a:buChar char="Ø"/>
            </a:pPr>
            <a:r>
              <a:rPr lang="en-US" b="1" i="1" dirty="0">
                <a:solidFill>
                  <a:schemeClr val="bg2">
                    <a:lumMod val="50000"/>
                  </a:schemeClr>
                </a:solidFill>
              </a:rPr>
              <a:t>Implementing Adapter</a:t>
            </a:r>
          </a:p>
          <a:p>
            <a:pPr marL="1371600" lvl="2" indent="-457200" algn="just">
              <a:buFont typeface="Wingdings" charset="2"/>
              <a:buChar char="v"/>
            </a:pPr>
            <a:endParaRPr lang="en-US" b="1" dirty="0">
              <a:solidFill>
                <a:schemeClr val="tx1"/>
              </a:solidFill>
            </a:endParaRPr>
          </a:p>
          <a:p>
            <a:pPr marL="457200" indent="-457200" algn="just">
              <a:buFont typeface="Wingdings" charset="2"/>
              <a:buChar char="v"/>
            </a:pPr>
            <a:r>
              <a:rPr lang="en-US" sz="1800" b="1" dirty="0">
                <a:solidFill>
                  <a:schemeClr val="tx1"/>
                </a:solidFill>
              </a:rPr>
              <a:t>Being able to operate iteratively on the various data structures used within the code</a:t>
            </a:r>
          </a:p>
          <a:p>
            <a:pPr marL="1371600" lvl="2" indent="-457200" algn="just">
              <a:buFont typeface="Wingdings" panose="05000000000000000000" pitchFamily="2" charset="2"/>
              <a:buChar char="Ø"/>
            </a:pPr>
            <a:r>
              <a:rPr lang="en-US" b="1" i="1" dirty="0">
                <a:solidFill>
                  <a:schemeClr val="bg2">
                    <a:lumMod val="50000"/>
                  </a:schemeClr>
                </a:solidFill>
              </a:rPr>
              <a:t>Implementing Iterator</a:t>
            </a:r>
          </a:p>
        </p:txBody>
      </p:sp>
    </p:spTree>
    <p:extLst>
      <p:ext uri="{BB962C8B-B14F-4D97-AF65-F5344CB8AC3E}">
        <p14:creationId xmlns:p14="http://schemas.microsoft.com/office/powerpoint/2010/main" val="362133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ttangolo arrotondato 59">
            <a:extLst>
              <a:ext uri="{FF2B5EF4-FFF2-40B4-BE49-F238E27FC236}">
                <a16:creationId xmlns:a16="http://schemas.microsoft.com/office/drawing/2014/main" id="{20213636-FB1E-4367-B64B-E228E8EDEE96}"/>
              </a:ext>
            </a:extLst>
          </p:cNvPr>
          <p:cNvSpPr/>
          <p:nvPr/>
        </p:nvSpPr>
        <p:spPr>
          <a:xfrm>
            <a:off x="7772952" y="189642"/>
            <a:ext cx="1206184"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b="1" dirty="0">
                <a:solidFill>
                  <a:schemeClr val="accent3">
                    <a:lumMod val="50000"/>
                  </a:schemeClr>
                </a:solidFill>
              </a:rPr>
              <a:t>SAVES</a:t>
            </a: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p:txBody>
      </p:sp>
      <p:sp>
        <p:nvSpPr>
          <p:cNvPr id="3" name="Rettangolo 2">
            <a:extLst>
              <a:ext uri="{FF2B5EF4-FFF2-40B4-BE49-F238E27FC236}">
                <a16:creationId xmlns:a16="http://schemas.microsoft.com/office/drawing/2014/main" id="{327A1679-F96A-470A-9377-6D65CB14F319}"/>
              </a:ext>
            </a:extLst>
          </p:cNvPr>
          <p:cNvSpPr/>
          <p:nvPr/>
        </p:nvSpPr>
        <p:spPr>
          <a:xfrm>
            <a:off x="1477788" y="636368"/>
            <a:ext cx="5277930" cy="4201353"/>
          </a:xfrm>
          <a:prstGeom prst="rect">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4" name="Rettangolo arrotondato 3">
            <a:extLst>
              <a:ext uri="{FF2B5EF4-FFF2-40B4-BE49-F238E27FC236}">
                <a16:creationId xmlns:a16="http://schemas.microsoft.com/office/drawing/2014/main" id="{B115AA1B-419F-4838-B10A-A43BD3D13892}"/>
              </a:ext>
            </a:extLst>
          </p:cNvPr>
          <p:cNvSpPr/>
          <p:nvPr/>
        </p:nvSpPr>
        <p:spPr>
          <a:xfrm>
            <a:off x="1656721" y="980728"/>
            <a:ext cx="1008112"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it-IT" b="1" dirty="0">
                <a:solidFill>
                  <a:schemeClr val="accent2">
                    <a:lumMod val="50000"/>
                  </a:schemeClr>
                </a:solidFill>
              </a:rPr>
              <a:t>M</a:t>
            </a:r>
          </a:p>
          <a:p>
            <a:pPr algn="ctr"/>
            <a:r>
              <a:rPr lang="it-IT" b="1" dirty="0">
                <a:solidFill>
                  <a:schemeClr val="accent2">
                    <a:lumMod val="50000"/>
                  </a:schemeClr>
                </a:solidFill>
              </a:rPr>
              <a:t>E</a:t>
            </a:r>
          </a:p>
          <a:p>
            <a:pPr algn="ctr"/>
            <a:r>
              <a:rPr lang="it-IT" b="1" dirty="0" err="1">
                <a:solidFill>
                  <a:schemeClr val="accent2">
                    <a:lumMod val="50000"/>
                  </a:schemeClr>
                </a:solidFill>
              </a:rPr>
              <a:t>N</a:t>
            </a:r>
            <a:endParaRPr lang="it-IT" b="1" dirty="0">
              <a:solidFill>
                <a:schemeClr val="accent2">
                  <a:lumMod val="50000"/>
                </a:schemeClr>
              </a:solidFill>
            </a:endParaRPr>
          </a:p>
          <a:p>
            <a:pPr algn="ctr"/>
            <a:r>
              <a:rPr lang="it-IT" b="1" dirty="0">
                <a:solidFill>
                  <a:schemeClr val="accent2">
                    <a:lumMod val="50000"/>
                  </a:schemeClr>
                </a:solidFill>
              </a:rPr>
              <a:t>U</a:t>
            </a:r>
          </a:p>
        </p:txBody>
      </p:sp>
      <p:sp>
        <p:nvSpPr>
          <p:cNvPr id="5" name="Rettangolo arrotondato 6">
            <a:extLst>
              <a:ext uri="{FF2B5EF4-FFF2-40B4-BE49-F238E27FC236}">
                <a16:creationId xmlns:a16="http://schemas.microsoft.com/office/drawing/2014/main" id="{C38B8BA6-C44E-41FA-AA4A-4979C6623BD3}"/>
              </a:ext>
            </a:extLst>
          </p:cNvPr>
          <p:cNvSpPr/>
          <p:nvPr/>
        </p:nvSpPr>
        <p:spPr>
          <a:xfrm>
            <a:off x="3047860" y="978387"/>
            <a:ext cx="2062991"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dirty="0"/>
          </a:p>
        </p:txBody>
      </p:sp>
      <p:sp>
        <p:nvSpPr>
          <p:cNvPr id="6" name="Rettangolo arrotondato 7">
            <a:extLst>
              <a:ext uri="{FF2B5EF4-FFF2-40B4-BE49-F238E27FC236}">
                <a16:creationId xmlns:a16="http://schemas.microsoft.com/office/drawing/2014/main" id="{D3C35278-53E1-4DC1-A123-33CF9A7646F9}"/>
              </a:ext>
            </a:extLst>
          </p:cNvPr>
          <p:cNvSpPr/>
          <p:nvPr/>
        </p:nvSpPr>
        <p:spPr>
          <a:xfrm>
            <a:off x="5533077" y="980728"/>
            <a:ext cx="1008112"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it-IT" b="1" dirty="0">
                <a:solidFill>
                  <a:schemeClr val="accent2">
                    <a:lumMod val="50000"/>
                  </a:schemeClr>
                </a:solidFill>
              </a:rPr>
              <a:t>E</a:t>
            </a:r>
          </a:p>
          <a:p>
            <a:pPr algn="ctr"/>
            <a:r>
              <a:rPr lang="it-IT" b="1" dirty="0" err="1">
                <a:solidFill>
                  <a:schemeClr val="accent2">
                    <a:lumMod val="50000"/>
                  </a:schemeClr>
                </a:solidFill>
              </a:rPr>
              <a:t>N</a:t>
            </a:r>
            <a:endParaRPr lang="it-IT" b="1" dirty="0">
              <a:solidFill>
                <a:schemeClr val="accent2">
                  <a:lumMod val="50000"/>
                </a:schemeClr>
              </a:solidFill>
            </a:endParaRPr>
          </a:p>
          <a:p>
            <a:pPr algn="ctr"/>
            <a:r>
              <a:rPr lang="it-IT" b="1" dirty="0">
                <a:solidFill>
                  <a:schemeClr val="accent2">
                    <a:lumMod val="50000"/>
                  </a:schemeClr>
                </a:solidFill>
              </a:rPr>
              <a:t>D</a:t>
            </a:r>
          </a:p>
          <a:p>
            <a:pPr algn="ctr"/>
            <a:endParaRPr lang="it-IT" dirty="0"/>
          </a:p>
        </p:txBody>
      </p:sp>
      <p:sp>
        <p:nvSpPr>
          <p:cNvPr id="7" name="Rettangolo arrotondato 15">
            <a:extLst>
              <a:ext uri="{FF2B5EF4-FFF2-40B4-BE49-F238E27FC236}">
                <a16:creationId xmlns:a16="http://schemas.microsoft.com/office/drawing/2014/main" id="{FDCFA17E-F68B-47FA-AB84-D9E786F144E8}"/>
              </a:ext>
            </a:extLst>
          </p:cNvPr>
          <p:cNvSpPr/>
          <p:nvPr/>
        </p:nvSpPr>
        <p:spPr>
          <a:xfrm>
            <a:off x="2543179" y="5457989"/>
            <a:ext cx="1794469" cy="1233328"/>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700" b="1" dirty="0">
                <a:solidFill>
                  <a:schemeClr val="accent3">
                    <a:lumMod val="50000"/>
                  </a:schemeClr>
                </a:solidFill>
              </a:rPr>
              <a:t>OPTIONS</a:t>
            </a:r>
          </a:p>
        </p:txBody>
      </p:sp>
      <p:sp>
        <p:nvSpPr>
          <p:cNvPr id="8" name="Rettangolo arrotondato 16">
            <a:extLst>
              <a:ext uri="{FF2B5EF4-FFF2-40B4-BE49-F238E27FC236}">
                <a16:creationId xmlns:a16="http://schemas.microsoft.com/office/drawing/2014/main" id="{2C73E9E3-EA8B-48CD-B0F9-000FBF8CF6D3}"/>
              </a:ext>
            </a:extLst>
          </p:cNvPr>
          <p:cNvSpPr/>
          <p:nvPr/>
        </p:nvSpPr>
        <p:spPr>
          <a:xfrm>
            <a:off x="151177" y="66546"/>
            <a:ext cx="1222003"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b="1" dirty="0">
                <a:solidFill>
                  <a:schemeClr val="accent3">
                    <a:lumMod val="50000"/>
                  </a:schemeClr>
                </a:solidFill>
              </a:rPr>
              <a:t>SETTINGS</a:t>
            </a:r>
          </a:p>
        </p:txBody>
      </p:sp>
      <p:sp>
        <p:nvSpPr>
          <p:cNvPr id="9" name="Callout con freccia destra 20">
            <a:extLst>
              <a:ext uri="{FF2B5EF4-FFF2-40B4-BE49-F238E27FC236}">
                <a16:creationId xmlns:a16="http://schemas.microsoft.com/office/drawing/2014/main" id="{3ABB1B08-5526-46DF-8517-D2061AEC8001}"/>
              </a:ext>
            </a:extLst>
          </p:cNvPr>
          <p:cNvSpPr/>
          <p:nvPr/>
        </p:nvSpPr>
        <p:spPr>
          <a:xfrm>
            <a:off x="3156568" y="1628800"/>
            <a:ext cx="661374" cy="2660884"/>
          </a:xfrm>
          <a:prstGeom prst="rightArrow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solidFill>
                <a:schemeClr val="accent1">
                  <a:lumMod val="60000"/>
                  <a:lumOff val="40000"/>
                </a:schemeClr>
              </a:solidFill>
            </a:endParaRPr>
          </a:p>
          <a:p>
            <a:pPr algn="ctr"/>
            <a:r>
              <a:rPr lang="it-IT" b="1" dirty="0">
                <a:solidFill>
                  <a:schemeClr val="accent1">
                    <a:lumMod val="60000"/>
                    <a:lumOff val="40000"/>
                  </a:schemeClr>
                </a:solidFill>
              </a:rPr>
              <a:t>1</a:t>
            </a:r>
          </a:p>
        </p:txBody>
      </p:sp>
      <p:sp>
        <p:nvSpPr>
          <p:cNvPr id="10" name="Callout con freccia destra 21">
            <a:extLst>
              <a:ext uri="{FF2B5EF4-FFF2-40B4-BE49-F238E27FC236}">
                <a16:creationId xmlns:a16="http://schemas.microsoft.com/office/drawing/2014/main" id="{CD676841-5563-44B8-9EDC-AA386DBE9918}"/>
              </a:ext>
            </a:extLst>
          </p:cNvPr>
          <p:cNvSpPr/>
          <p:nvPr/>
        </p:nvSpPr>
        <p:spPr>
          <a:xfrm>
            <a:off x="3828960" y="1628800"/>
            <a:ext cx="661374" cy="2671882"/>
          </a:xfrm>
          <a:prstGeom prst="rightArrow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solidFill>
                <a:schemeClr val="accent1">
                  <a:lumMod val="60000"/>
                  <a:lumOff val="40000"/>
                </a:schemeClr>
              </a:solidFill>
            </a:endParaRPr>
          </a:p>
          <a:p>
            <a:pPr algn="ctr"/>
            <a:r>
              <a:rPr lang="it-IT" b="1" dirty="0">
                <a:solidFill>
                  <a:schemeClr val="accent1">
                    <a:lumMod val="60000"/>
                    <a:lumOff val="40000"/>
                  </a:schemeClr>
                </a:solidFill>
              </a:rPr>
              <a:t>2</a:t>
            </a:r>
          </a:p>
        </p:txBody>
      </p:sp>
      <p:sp>
        <p:nvSpPr>
          <p:cNvPr id="11" name="Rettangolo 10">
            <a:extLst>
              <a:ext uri="{FF2B5EF4-FFF2-40B4-BE49-F238E27FC236}">
                <a16:creationId xmlns:a16="http://schemas.microsoft.com/office/drawing/2014/main" id="{9EE887AD-054C-48D9-A30C-AFEF661976FA}"/>
              </a:ext>
            </a:extLst>
          </p:cNvPr>
          <p:cNvSpPr/>
          <p:nvPr/>
        </p:nvSpPr>
        <p:spPr>
          <a:xfrm>
            <a:off x="4514608" y="1628800"/>
            <a:ext cx="416060" cy="267188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p>
          <a:p>
            <a:pPr algn="ctr"/>
            <a:r>
              <a:rPr lang="it-IT" b="1" dirty="0">
                <a:solidFill>
                  <a:schemeClr val="accent1">
                    <a:lumMod val="60000"/>
                    <a:lumOff val="40000"/>
                  </a:schemeClr>
                </a:solidFill>
              </a:rPr>
              <a:t>3</a:t>
            </a:r>
          </a:p>
        </p:txBody>
      </p:sp>
      <p:sp>
        <p:nvSpPr>
          <p:cNvPr id="12" name="Rettangolo arrotondato 26">
            <a:extLst>
              <a:ext uri="{FF2B5EF4-FFF2-40B4-BE49-F238E27FC236}">
                <a16:creationId xmlns:a16="http://schemas.microsoft.com/office/drawing/2014/main" id="{0D58F6EA-6216-42A0-A758-7524C21E5464}"/>
              </a:ext>
            </a:extLst>
          </p:cNvPr>
          <p:cNvSpPr/>
          <p:nvPr/>
        </p:nvSpPr>
        <p:spPr>
          <a:xfrm>
            <a:off x="7352027" y="3322902"/>
            <a:ext cx="1666520"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b="1" dirty="0">
                <a:solidFill>
                  <a:schemeClr val="accent3">
                    <a:lumMod val="50000"/>
                  </a:schemeClr>
                </a:solidFill>
              </a:rPr>
              <a:t>SCOREBOARD</a:t>
            </a:r>
          </a:p>
        </p:txBody>
      </p:sp>
      <p:sp>
        <p:nvSpPr>
          <p:cNvPr id="13" name="Freccia bidirezionale verticale 12">
            <a:extLst>
              <a:ext uri="{FF2B5EF4-FFF2-40B4-BE49-F238E27FC236}">
                <a16:creationId xmlns:a16="http://schemas.microsoft.com/office/drawing/2014/main" id="{2B6D3B51-D700-418B-AFFF-D9C44B7D7425}"/>
              </a:ext>
            </a:extLst>
          </p:cNvPr>
          <p:cNvSpPr/>
          <p:nvPr/>
        </p:nvSpPr>
        <p:spPr>
          <a:xfrm>
            <a:off x="8263714" y="1746186"/>
            <a:ext cx="382486" cy="1550345"/>
          </a:xfrm>
          <a:prstGeom prst="up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8EF5E66-CF13-4ECC-A094-35C3F8F36367}"/>
              </a:ext>
            </a:extLst>
          </p:cNvPr>
          <p:cNvSpPr/>
          <p:nvPr/>
        </p:nvSpPr>
        <p:spPr>
          <a:xfrm>
            <a:off x="7080684" y="5390278"/>
            <a:ext cx="1451755" cy="1393493"/>
          </a:xfrm>
          <a:prstGeom prst="ellipse">
            <a:avLst/>
          </a:prstGeom>
          <a:solidFill>
            <a:schemeClr val="accent5">
              <a:lumMod val="40000"/>
              <a:lumOff val="60000"/>
            </a:schemeClr>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it-IT" b="1" dirty="0">
                <a:solidFill>
                  <a:schemeClr val="accent5"/>
                </a:solidFill>
              </a:rPr>
              <a:t>MULTI</a:t>
            </a:r>
          </a:p>
          <a:p>
            <a:pPr algn="ctr"/>
            <a:r>
              <a:rPr lang="it-IT" b="1" dirty="0">
                <a:solidFill>
                  <a:schemeClr val="accent5"/>
                </a:solidFill>
              </a:rPr>
              <a:t>PLAYER</a:t>
            </a:r>
          </a:p>
        </p:txBody>
      </p:sp>
      <p:sp>
        <p:nvSpPr>
          <p:cNvPr id="15" name="Ovale 14">
            <a:extLst>
              <a:ext uri="{FF2B5EF4-FFF2-40B4-BE49-F238E27FC236}">
                <a16:creationId xmlns:a16="http://schemas.microsoft.com/office/drawing/2014/main" id="{8A4988E2-92F8-49A2-A971-F07AC5FA1526}"/>
              </a:ext>
            </a:extLst>
          </p:cNvPr>
          <p:cNvSpPr/>
          <p:nvPr/>
        </p:nvSpPr>
        <p:spPr>
          <a:xfrm>
            <a:off x="404919" y="5390279"/>
            <a:ext cx="1386862" cy="1418238"/>
          </a:xfrm>
          <a:prstGeom prst="ellipse">
            <a:avLst/>
          </a:prstGeom>
          <a:solidFill>
            <a:schemeClr val="accent5">
              <a:lumMod val="40000"/>
              <a:lumOff val="60000"/>
            </a:schemeClr>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it-IT" b="1" dirty="0">
                <a:solidFill>
                  <a:schemeClr val="accent5"/>
                </a:solidFill>
              </a:rPr>
              <a:t>MUSIC</a:t>
            </a:r>
          </a:p>
        </p:txBody>
      </p:sp>
      <p:sp>
        <p:nvSpPr>
          <p:cNvPr id="16" name="Freccia angolare bidirezionale 15">
            <a:extLst>
              <a:ext uri="{FF2B5EF4-FFF2-40B4-BE49-F238E27FC236}">
                <a16:creationId xmlns:a16="http://schemas.microsoft.com/office/drawing/2014/main" id="{BC674F28-A841-4495-A823-251A71EA3271}"/>
              </a:ext>
            </a:extLst>
          </p:cNvPr>
          <p:cNvSpPr/>
          <p:nvPr/>
        </p:nvSpPr>
        <p:spPr>
          <a:xfrm rot="5400000">
            <a:off x="512488" y="1669697"/>
            <a:ext cx="955942" cy="874151"/>
          </a:xfrm>
          <a:prstGeom prst="leftUpArrow">
            <a:avLst>
              <a:gd name="adj1" fmla="val 17338"/>
              <a:gd name="adj2" fmla="val 20730"/>
              <a:gd name="adj3" fmla="val 25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7" name="Freccia giù 47">
            <a:extLst>
              <a:ext uri="{FF2B5EF4-FFF2-40B4-BE49-F238E27FC236}">
                <a16:creationId xmlns:a16="http://schemas.microsoft.com/office/drawing/2014/main" id="{09CC5F0F-45D6-4B31-8C8D-2C09A44211B9}"/>
              </a:ext>
            </a:extLst>
          </p:cNvPr>
          <p:cNvSpPr/>
          <p:nvPr/>
        </p:nvSpPr>
        <p:spPr>
          <a:xfrm rot="19106694">
            <a:off x="2758322" y="4459431"/>
            <a:ext cx="360040" cy="1107604"/>
          </a:xfrm>
          <a:prstGeom prst="downArrow">
            <a:avLst>
              <a:gd name="adj1" fmla="val 52660"/>
              <a:gd name="adj2" fmla="val 50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8" name="Freccia giù 48">
            <a:extLst>
              <a:ext uri="{FF2B5EF4-FFF2-40B4-BE49-F238E27FC236}">
                <a16:creationId xmlns:a16="http://schemas.microsoft.com/office/drawing/2014/main" id="{F130B43B-9917-428A-8818-3F254B460FC2}"/>
              </a:ext>
            </a:extLst>
          </p:cNvPr>
          <p:cNvSpPr/>
          <p:nvPr/>
        </p:nvSpPr>
        <p:spPr>
          <a:xfrm rot="10800000">
            <a:off x="3621281" y="4578785"/>
            <a:ext cx="360040" cy="874031"/>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E81D2CE9-9A8A-4F1C-8D67-2EE279219E28}"/>
              </a:ext>
            </a:extLst>
          </p:cNvPr>
          <p:cNvCxnSpPr/>
          <p:nvPr/>
        </p:nvCxnSpPr>
        <p:spPr>
          <a:xfrm flipH="1">
            <a:off x="1539423" y="4885156"/>
            <a:ext cx="394471" cy="64780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35C3FDA0-F655-4E36-B3DA-C361DADA2270}"/>
              </a:ext>
            </a:extLst>
          </p:cNvPr>
          <p:cNvCxnSpPr/>
          <p:nvPr/>
        </p:nvCxnSpPr>
        <p:spPr>
          <a:xfrm>
            <a:off x="5060739" y="4378988"/>
            <a:ext cx="2199546" cy="1225294"/>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ttangolo arrotondato 62">
            <a:extLst>
              <a:ext uri="{FF2B5EF4-FFF2-40B4-BE49-F238E27FC236}">
                <a16:creationId xmlns:a16="http://schemas.microsoft.com/office/drawing/2014/main" id="{566A7E8D-BCDD-4E17-84AF-623F289019F3}"/>
              </a:ext>
            </a:extLst>
          </p:cNvPr>
          <p:cNvSpPr/>
          <p:nvPr/>
        </p:nvSpPr>
        <p:spPr>
          <a:xfrm>
            <a:off x="4522228" y="5452817"/>
            <a:ext cx="1794469" cy="1233328"/>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700" b="1" dirty="0">
                <a:solidFill>
                  <a:schemeClr val="accent3">
                    <a:lumMod val="50000"/>
                  </a:schemeClr>
                </a:solidFill>
              </a:rPr>
              <a:t>PAUSE</a:t>
            </a:r>
          </a:p>
        </p:txBody>
      </p:sp>
      <p:sp>
        <p:nvSpPr>
          <p:cNvPr id="22" name="Freccia giù 71">
            <a:extLst>
              <a:ext uri="{FF2B5EF4-FFF2-40B4-BE49-F238E27FC236}">
                <a16:creationId xmlns:a16="http://schemas.microsoft.com/office/drawing/2014/main" id="{EBE24AE4-51DB-4393-B49C-4B1A641054C3}"/>
              </a:ext>
            </a:extLst>
          </p:cNvPr>
          <p:cNvSpPr/>
          <p:nvPr/>
        </p:nvSpPr>
        <p:spPr>
          <a:xfrm>
            <a:off x="7408250" y="446951"/>
            <a:ext cx="351834" cy="2843869"/>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3" name="Freccia bidirezionale verticale 22">
            <a:extLst>
              <a:ext uri="{FF2B5EF4-FFF2-40B4-BE49-F238E27FC236}">
                <a16:creationId xmlns:a16="http://schemas.microsoft.com/office/drawing/2014/main" id="{D7F7063D-8AB4-4AC5-9023-8B63A5129B3A}"/>
              </a:ext>
            </a:extLst>
          </p:cNvPr>
          <p:cNvSpPr/>
          <p:nvPr/>
        </p:nvSpPr>
        <p:spPr>
          <a:xfrm rot="20241871">
            <a:off x="4907508" y="4542933"/>
            <a:ext cx="323591" cy="907647"/>
          </a:xfrm>
          <a:prstGeom prst="up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4" name="Freccia giù 70">
            <a:extLst>
              <a:ext uri="{FF2B5EF4-FFF2-40B4-BE49-F238E27FC236}">
                <a16:creationId xmlns:a16="http://schemas.microsoft.com/office/drawing/2014/main" id="{1A53C04B-C0D8-4E2C-BC53-5C24A4A2D31F}"/>
              </a:ext>
            </a:extLst>
          </p:cNvPr>
          <p:cNvSpPr/>
          <p:nvPr/>
        </p:nvSpPr>
        <p:spPr>
          <a:xfrm rot="5400000">
            <a:off x="4332854" y="-2740277"/>
            <a:ext cx="378832" cy="6276708"/>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217E8F39-847B-4714-990F-F6CABE20B4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0439" y="697064"/>
            <a:ext cx="844354" cy="844354"/>
          </a:xfrm>
          <a:prstGeom prst="rect">
            <a:avLst/>
          </a:prstGeom>
        </p:spPr>
      </p:pic>
      <p:sp>
        <p:nvSpPr>
          <p:cNvPr id="2" name="CasellaDiTesto 1"/>
          <p:cNvSpPr txBox="1"/>
          <p:nvPr/>
        </p:nvSpPr>
        <p:spPr>
          <a:xfrm>
            <a:off x="3619003" y="1102115"/>
            <a:ext cx="1304895" cy="369332"/>
          </a:xfrm>
          <a:prstGeom prst="rect">
            <a:avLst/>
          </a:prstGeom>
          <a:noFill/>
        </p:spPr>
        <p:txBody>
          <a:bodyPr wrap="square" rtlCol="0">
            <a:spAutoFit/>
          </a:bodyPr>
          <a:lstStyle/>
          <a:p>
            <a:r>
              <a:rPr lang="it-IT" b="1" dirty="0">
                <a:solidFill>
                  <a:schemeClr val="accent2">
                    <a:lumMod val="50000"/>
                  </a:schemeClr>
                </a:solidFill>
              </a:rPr>
              <a:t>BOARD</a:t>
            </a:r>
          </a:p>
        </p:txBody>
      </p:sp>
      <p:sp>
        <p:nvSpPr>
          <p:cNvPr id="27" name="CasellaDiTesto 26">
            <a:extLst>
              <a:ext uri="{FF2B5EF4-FFF2-40B4-BE49-F238E27FC236}">
                <a16:creationId xmlns:a16="http://schemas.microsoft.com/office/drawing/2014/main" id="{A82AC8D3-1E95-4775-B5B9-FEBD080520C6}"/>
              </a:ext>
            </a:extLst>
          </p:cNvPr>
          <p:cNvSpPr txBox="1"/>
          <p:nvPr/>
        </p:nvSpPr>
        <p:spPr>
          <a:xfrm>
            <a:off x="3102318" y="611357"/>
            <a:ext cx="1954283" cy="369332"/>
          </a:xfrm>
          <a:prstGeom prst="rect">
            <a:avLst/>
          </a:prstGeom>
          <a:noFill/>
        </p:spPr>
        <p:txBody>
          <a:bodyPr wrap="square" rtlCol="0">
            <a:spAutoFit/>
          </a:bodyPr>
          <a:lstStyle/>
          <a:p>
            <a:pPr algn="ctr"/>
            <a:r>
              <a:rPr lang="it-IT" b="1" dirty="0">
                <a:solidFill>
                  <a:schemeClr val="accent2">
                    <a:lumMod val="50000"/>
                  </a:schemeClr>
                </a:solidFill>
              </a:rPr>
              <a:t>CORE</a:t>
            </a:r>
          </a:p>
        </p:txBody>
      </p:sp>
      <p:sp>
        <p:nvSpPr>
          <p:cNvPr id="28" name="Freccia giù 48">
            <a:extLst>
              <a:ext uri="{FF2B5EF4-FFF2-40B4-BE49-F238E27FC236}">
                <a16:creationId xmlns:a16="http://schemas.microsoft.com/office/drawing/2014/main" id="{BA92329F-C47B-42FC-A28D-FAC83944CCE3}"/>
              </a:ext>
            </a:extLst>
          </p:cNvPr>
          <p:cNvSpPr/>
          <p:nvPr/>
        </p:nvSpPr>
        <p:spPr>
          <a:xfrm rot="16200000">
            <a:off x="2684974" y="2806019"/>
            <a:ext cx="360040" cy="365732"/>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9" name="Freccia giù 48">
            <a:extLst>
              <a:ext uri="{FF2B5EF4-FFF2-40B4-BE49-F238E27FC236}">
                <a16:creationId xmlns:a16="http://schemas.microsoft.com/office/drawing/2014/main" id="{D2868EA1-1293-4E2B-93A5-65FC26EA410B}"/>
              </a:ext>
            </a:extLst>
          </p:cNvPr>
          <p:cNvSpPr/>
          <p:nvPr/>
        </p:nvSpPr>
        <p:spPr>
          <a:xfrm rot="16200000">
            <a:off x="5146656" y="2782484"/>
            <a:ext cx="360040" cy="412801"/>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203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fill="hold"/>
                                        <p:tgtEl>
                                          <p:spTgt spid="22"/>
                                        </p:tgtEl>
                                        <p:attrNameLst>
                                          <p:attrName>ppt_x</p:attrName>
                                        </p:attrNameLst>
                                      </p:cBhvr>
                                      <p:tavLst>
                                        <p:tav tm="0">
                                          <p:val>
                                            <p:strVal val="#ppt_x"/>
                                          </p:val>
                                        </p:tav>
                                        <p:tav tm="100000">
                                          <p:val>
                                            <p:strVal val="#ppt_x"/>
                                          </p:val>
                                        </p:tav>
                                      </p:tavLst>
                                    </p:anim>
                                    <p:anim calcmode="lin" valueType="num">
                                      <p:cBhvr additive="base">
                                        <p:cTn id="88" dur="500" fill="hold"/>
                                        <p:tgtEl>
                                          <p:spTgt spid="2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additive="base">
                                        <p:cTn id="103" dur="500" fill="hold"/>
                                        <p:tgtEl>
                                          <p:spTgt spid="2"/>
                                        </p:tgtEl>
                                        <p:attrNameLst>
                                          <p:attrName>ppt_x</p:attrName>
                                        </p:attrNameLst>
                                      </p:cBhvr>
                                      <p:tavLst>
                                        <p:tav tm="0">
                                          <p:val>
                                            <p:strVal val="#ppt_x"/>
                                          </p:val>
                                        </p:tav>
                                        <p:tav tm="100000">
                                          <p:val>
                                            <p:strVal val="#ppt_x"/>
                                          </p:val>
                                        </p:tav>
                                      </p:tavLst>
                                    </p:anim>
                                    <p:anim calcmode="lin" valueType="num">
                                      <p:cBhvr additive="base">
                                        <p:cTn id="104" dur="500" fill="hold"/>
                                        <p:tgtEl>
                                          <p:spTgt spid="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fill="hold"/>
                                        <p:tgtEl>
                                          <p:spTgt spid="27"/>
                                        </p:tgtEl>
                                        <p:attrNameLst>
                                          <p:attrName>ppt_x</p:attrName>
                                        </p:attrNameLst>
                                      </p:cBhvr>
                                      <p:tavLst>
                                        <p:tav tm="0">
                                          <p:val>
                                            <p:strVal val="#ppt_x"/>
                                          </p:val>
                                        </p:tav>
                                        <p:tav tm="100000">
                                          <p:val>
                                            <p:strVal val="#ppt_x"/>
                                          </p:val>
                                        </p:tav>
                                      </p:tavLst>
                                    </p:anim>
                                    <p:anim calcmode="lin" valueType="num">
                                      <p:cBhvr additive="base">
                                        <p:cTn id="108" dur="500" fill="hold"/>
                                        <p:tgtEl>
                                          <p:spTgt spid="2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 calcmode="lin" valueType="num">
                                      <p:cBhvr additive="base">
                                        <p:cTn id="111" dur="500" fill="hold"/>
                                        <p:tgtEl>
                                          <p:spTgt spid="28"/>
                                        </p:tgtEl>
                                        <p:attrNameLst>
                                          <p:attrName>ppt_x</p:attrName>
                                        </p:attrNameLst>
                                      </p:cBhvr>
                                      <p:tavLst>
                                        <p:tav tm="0">
                                          <p:val>
                                            <p:strVal val="#ppt_x"/>
                                          </p:val>
                                        </p:tav>
                                        <p:tav tm="100000">
                                          <p:val>
                                            <p:strVal val="#ppt_x"/>
                                          </p:val>
                                        </p:tav>
                                      </p:tavLst>
                                    </p:anim>
                                    <p:anim calcmode="lin" valueType="num">
                                      <p:cBhvr additive="base">
                                        <p:cTn id="112" dur="500" fill="hold"/>
                                        <p:tgtEl>
                                          <p:spTgt spid="2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additive="base">
                                        <p:cTn id="115" dur="500" fill="hold"/>
                                        <p:tgtEl>
                                          <p:spTgt spid="29"/>
                                        </p:tgtEl>
                                        <p:attrNameLst>
                                          <p:attrName>ppt_x</p:attrName>
                                        </p:attrNameLst>
                                      </p:cBhvr>
                                      <p:tavLst>
                                        <p:tav tm="0">
                                          <p:val>
                                            <p:strVal val="#ppt_x"/>
                                          </p:val>
                                        </p:tav>
                                        <p:tav tm="100000">
                                          <p:val>
                                            <p:strVal val="#ppt_x"/>
                                          </p:val>
                                        </p:tav>
                                      </p:tavLst>
                                    </p:anim>
                                    <p:anim calcmode="lin" valueType="num">
                                      <p:cBhvr additive="base">
                                        <p:cTn id="1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P spid="23" grpId="0" animBg="1"/>
      <p:bldP spid="24" grpId="0" animBg="1"/>
      <p:bldP spid="2" grpId="0"/>
      <p:bldP spid="27" grpId="0"/>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D79AE7D-D3B1-4183-9D86-9D2FE5FDF7D2}"/>
              </a:ext>
            </a:extLst>
          </p:cNvPr>
          <p:cNvSpPr>
            <a:spLocks noGrp="1"/>
          </p:cNvSpPr>
          <p:nvPr>
            <p:ph type="title"/>
          </p:nvPr>
        </p:nvSpPr>
        <p:spPr>
          <a:xfrm>
            <a:off x="1763688" y="211371"/>
            <a:ext cx="5256585" cy="619121"/>
          </a:xfrm>
        </p:spPr>
        <p:txBody>
          <a:bodyPr>
            <a:normAutofit/>
          </a:bodyPr>
          <a:lstStyle/>
          <a:p>
            <a:r>
              <a:rPr lang="it-IT" sz="3000" b="1" dirty="0">
                <a:solidFill>
                  <a:schemeClr val="accent2"/>
                </a:solidFill>
              </a:rPr>
              <a:t>Architecture </a:t>
            </a:r>
            <a:r>
              <a:rPr lang="it-IT" sz="3000" b="1" dirty="0" err="1">
                <a:solidFill>
                  <a:schemeClr val="accent2"/>
                </a:solidFill>
              </a:rPr>
              <a:t>Explanation</a:t>
            </a:r>
            <a:endParaRPr lang="it-IT" sz="3000" b="1" dirty="0">
              <a:solidFill>
                <a:schemeClr val="accent2"/>
              </a:solidFill>
            </a:endParaRPr>
          </a:p>
        </p:txBody>
      </p:sp>
      <p:sp>
        <p:nvSpPr>
          <p:cNvPr id="4" name="CasellaDiTesto 3">
            <a:extLst>
              <a:ext uri="{FF2B5EF4-FFF2-40B4-BE49-F238E27FC236}">
                <a16:creationId xmlns:a16="http://schemas.microsoft.com/office/drawing/2014/main" id="{9120F17C-3957-41C4-88F7-7498306679CF}"/>
              </a:ext>
            </a:extLst>
          </p:cNvPr>
          <p:cNvSpPr txBox="1"/>
          <p:nvPr/>
        </p:nvSpPr>
        <p:spPr>
          <a:xfrm>
            <a:off x="629436" y="2152723"/>
            <a:ext cx="5454731" cy="430887"/>
          </a:xfrm>
          <a:prstGeom prst="rect">
            <a:avLst/>
          </a:prstGeom>
          <a:noFill/>
        </p:spPr>
        <p:txBody>
          <a:bodyPr wrap="square" rtlCol="0">
            <a:spAutoFit/>
          </a:bodyPr>
          <a:lstStyle/>
          <a:p>
            <a:r>
              <a:rPr lang="en-US" sz="2200" b="1" dirty="0"/>
              <a:t>Hybrid of different architectural styles</a:t>
            </a:r>
            <a:endParaRPr lang="it-IT" sz="2200" b="1" dirty="0"/>
          </a:p>
        </p:txBody>
      </p:sp>
      <p:sp>
        <p:nvSpPr>
          <p:cNvPr id="5" name="CasellaDiTesto 4">
            <a:extLst>
              <a:ext uri="{FF2B5EF4-FFF2-40B4-BE49-F238E27FC236}">
                <a16:creationId xmlns:a16="http://schemas.microsoft.com/office/drawing/2014/main" id="{A8D4F944-514D-4467-9DA1-CB0C5E5BE276}"/>
              </a:ext>
            </a:extLst>
          </p:cNvPr>
          <p:cNvSpPr txBox="1"/>
          <p:nvPr/>
        </p:nvSpPr>
        <p:spPr>
          <a:xfrm>
            <a:off x="580130" y="3012629"/>
            <a:ext cx="5256584" cy="1938992"/>
          </a:xfrm>
          <a:prstGeom prst="rect">
            <a:avLst/>
          </a:prstGeom>
          <a:noFill/>
        </p:spPr>
        <p:txBody>
          <a:bodyPr wrap="square" rtlCol="0">
            <a:spAutoFit/>
          </a:bodyPr>
          <a:lstStyle/>
          <a:p>
            <a:pPr marL="285750" indent="-285750">
              <a:buFont typeface="Wingdings" panose="05000000000000000000" pitchFamily="2" charset="2"/>
              <a:buChar char="Ø"/>
            </a:pPr>
            <a:r>
              <a:rPr lang="it-IT" sz="2000" dirty="0"/>
              <a:t>Multi-</a:t>
            </a:r>
            <a:r>
              <a:rPr lang="it-IT" sz="2000" dirty="0" err="1"/>
              <a:t>tier</a:t>
            </a:r>
            <a:r>
              <a:rPr lang="it-IT" sz="2000" dirty="0"/>
              <a:t> style </a:t>
            </a:r>
            <a:r>
              <a:rPr lang="it-IT" sz="2000" dirty="0" err="1"/>
              <a:t>architecture</a:t>
            </a:r>
            <a:endParaRPr lang="it-IT" sz="2000" dirty="0"/>
          </a:p>
          <a:p>
            <a:pPr marL="742950" lvl="1" indent="-285750">
              <a:buFont typeface="Wingdings" panose="05000000000000000000" pitchFamily="2" charset="2"/>
              <a:buChar char="Ø"/>
            </a:pPr>
            <a:r>
              <a:rPr lang="it-IT" sz="2000" i="1" dirty="0">
                <a:solidFill>
                  <a:schemeClr val="bg2">
                    <a:lumMod val="50000"/>
                  </a:schemeClr>
                </a:solidFill>
              </a:rPr>
              <a:t>Core</a:t>
            </a:r>
          </a:p>
          <a:p>
            <a:pPr marL="285750" indent="-285750">
              <a:buFont typeface="Wingdings" panose="05000000000000000000" pitchFamily="2" charset="2"/>
              <a:buChar char="Ø"/>
            </a:pPr>
            <a:r>
              <a:rPr lang="it-IT" sz="2000" dirty="0"/>
              <a:t>Pipe and filter style </a:t>
            </a:r>
            <a:r>
              <a:rPr lang="it-IT" sz="2000" dirty="0" err="1"/>
              <a:t>architecture</a:t>
            </a:r>
            <a:endParaRPr lang="it-IT" sz="2000" dirty="0"/>
          </a:p>
          <a:p>
            <a:pPr marL="742950" lvl="1" indent="-285750">
              <a:buFont typeface="Wingdings" panose="05000000000000000000" pitchFamily="2" charset="2"/>
              <a:buChar char="Ø"/>
            </a:pPr>
            <a:r>
              <a:rPr lang="it-IT" sz="2000" i="1" dirty="0">
                <a:solidFill>
                  <a:schemeClr val="bg2">
                    <a:lumMod val="50000"/>
                  </a:schemeClr>
                </a:solidFill>
              </a:rPr>
              <a:t>Board</a:t>
            </a:r>
          </a:p>
          <a:p>
            <a:pPr marL="285750" indent="-285750">
              <a:buFont typeface="Wingdings" panose="05000000000000000000" pitchFamily="2" charset="2"/>
              <a:buChar char="Ø"/>
            </a:pPr>
            <a:r>
              <a:rPr lang="it-IT" sz="2000" dirty="0"/>
              <a:t>Use of external </a:t>
            </a:r>
            <a:r>
              <a:rPr lang="it-IT" sz="2000" dirty="0" err="1"/>
              <a:t>services</a:t>
            </a:r>
            <a:r>
              <a:rPr lang="it-IT" sz="2000" dirty="0"/>
              <a:t> </a:t>
            </a:r>
          </a:p>
          <a:p>
            <a:pPr marL="742950" lvl="1" indent="-285750">
              <a:buFont typeface="Wingdings" panose="05000000000000000000" pitchFamily="2" charset="2"/>
              <a:buChar char="Ø"/>
            </a:pPr>
            <a:r>
              <a:rPr lang="it-IT" sz="2000" i="1" dirty="0">
                <a:solidFill>
                  <a:schemeClr val="bg2">
                    <a:lumMod val="50000"/>
                  </a:schemeClr>
                </a:solidFill>
              </a:rPr>
              <a:t>Music, Multiplayer</a:t>
            </a:r>
          </a:p>
        </p:txBody>
      </p:sp>
      <p:sp>
        <p:nvSpPr>
          <p:cNvPr id="6" name="CasellaDiTesto 5">
            <a:extLst>
              <a:ext uri="{FF2B5EF4-FFF2-40B4-BE49-F238E27FC236}">
                <a16:creationId xmlns:a16="http://schemas.microsoft.com/office/drawing/2014/main" id="{01F31532-7269-4820-BF25-D1D44E62510A}"/>
              </a:ext>
            </a:extLst>
          </p:cNvPr>
          <p:cNvSpPr txBox="1"/>
          <p:nvPr/>
        </p:nvSpPr>
        <p:spPr>
          <a:xfrm>
            <a:off x="580130" y="1212004"/>
            <a:ext cx="5792070" cy="430887"/>
          </a:xfrm>
          <a:prstGeom prst="rect">
            <a:avLst/>
          </a:prstGeom>
          <a:noFill/>
        </p:spPr>
        <p:txBody>
          <a:bodyPr wrap="square" rtlCol="0">
            <a:spAutoFit/>
          </a:bodyPr>
          <a:lstStyle/>
          <a:p>
            <a:r>
              <a:rPr lang="en-US" sz="2200" b="1" dirty="0"/>
              <a:t>Structured as a logical block architecture</a:t>
            </a:r>
            <a:endParaRPr lang="it-IT" sz="2200" b="1" dirty="0"/>
          </a:p>
        </p:txBody>
      </p:sp>
      <p:sp>
        <p:nvSpPr>
          <p:cNvPr id="7" name="CasellaDiTesto 6">
            <a:extLst>
              <a:ext uri="{FF2B5EF4-FFF2-40B4-BE49-F238E27FC236}">
                <a16:creationId xmlns:a16="http://schemas.microsoft.com/office/drawing/2014/main" id="{5BAFBAF2-27B6-4547-8A82-67D3799B260F}"/>
              </a:ext>
            </a:extLst>
          </p:cNvPr>
          <p:cNvSpPr txBox="1"/>
          <p:nvPr/>
        </p:nvSpPr>
        <p:spPr>
          <a:xfrm>
            <a:off x="410464" y="5261275"/>
            <a:ext cx="6624737" cy="769441"/>
          </a:xfrm>
          <a:prstGeom prst="rect">
            <a:avLst/>
          </a:prstGeom>
          <a:noFill/>
        </p:spPr>
        <p:txBody>
          <a:bodyPr wrap="square" rtlCol="0">
            <a:spAutoFit/>
          </a:bodyPr>
          <a:lstStyle/>
          <a:p>
            <a:r>
              <a:rPr lang="en-US" sz="2200" dirty="0"/>
              <a:t>A data saving module is displayed by continuously updating a file on the device</a:t>
            </a:r>
            <a:endParaRPr lang="it-IT" sz="2200" dirty="0"/>
          </a:p>
        </p:txBody>
      </p:sp>
    </p:spTree>
    <p:extLst>
      <p:ext uri="{BB962C8B-B14F-4D97-AF65-F5344CB8AC3E}">
        <p14:creationId xmlns:p14="http://schemas.microsoft.com/office/powerpoint/2010/main" val="317040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CAFC10A-1334-40B8-9C20-422ABFE50B63}"/>
              </a:ext>
            </a:extLst>
          </p:cNvPr>
          <p:cNvSpPr>
            <a:spLocks noGrp="1"/>
          </p:cNvSpPr>
          <p:nvPr>
            <p:ph type="title"/>
          </p:nvPr>
        </p:nvSpPr>
        <p:spPr>
          <a:xfrm>
            <a:off x="2267744" y="188640"/>
            <a:ext cx="3744416" cy="619121"/>
          </a:xfrm>
        </p:spPr>
        <p:txBody>
          <a:bodyPr>
            <a:noAutofit/>
          </a:bodyPr>
          <a:lstStyle/>
          <a:p>
            <a:r>
              <a:rPr lang="it-IT" sz="3500" b="1" dirty="0" err="1">
                <a:solidFill>
                  <a:schemeClr val="accent2"/>
                </a:solidFill>
              </a:rPr>
              <a:t>Why</a:t>
            </a:r>
            <a:r>
              <a:rPr lang="it-IT" sz="3500" b="1" dirty="0">
                <a:solidFill>
                  <a:schemeClr val="accent2"/>
                </a:solidFill>
              </a:rPr>
              <a:t> VOYAGER I ?</a:t>
            </a:r>
            <a:br>
              <a:rPr lang="it-IT" sz="3500" b="1" dirty="0">
                <a:solidFill>
                  <a:schemeClr val="accent2"/>
                </a:solidFill>
              </a:rPr>
            </a:br>
            <a:br>
              <a:rPr lang="it-IT" sz="3500" b="1" dirty="0">
                <a:solidFill>
                  <a:schemeClr val="accent2"/>
                </a:solidFill>
              </a:rPr>
            </a:br>
            <a:endParaRPr lang="it-IT" sz="3500" b="1" dirty="0">
              <a:solidFill>
                <a:schemeClr val="accent2"/>
              </a:solidFill>
            </a:endParaRPr>
          </a:p>
        </p:txBody>
      </p:sp>
      <p:sp>
        <p:nvSpPr>
          <p:cNvPr id="4" name="Titolo 1">
            <a:extLst>
              <a:ext uri="{FF2B5EF4-FFF2-40B4-BE49-F238E27FC236}">
                <a16:creationId xmlns:a16="http://schemas.microsoft.com/office/drawing/2014/main" id="{DCAFC10A-1334-40B8-9C20-422ABFE50B63}"/>
              </a:ext>
            </a:extLst>
          </p:cNvPr>
          <p:cNvSpPr txBox="1">
            <a:spLocks/>
          </p:cNvSpPr>
          <p:nvPr/>
        </p:nvSpPr>
        <p:spPr>
          <a:xfrm>
            <a:off x="298757" y="1340768"/>
            <a:ext cx="7221435" cy="230425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200" dirty="0">
                <a:solidFill>
                  <a:schemeClr val="tx1"/>
                </a:solidFill>
              </a:rPr>
              <a:t>Voyager 1 left Cape Canaveral in 1977 to visit the orbits of Saturn and Jupiter and their moons ended up in interstellar space. After Saturn travels into the interstellar space at the borders of the Solar System, today it is still active and has reached the Heliosphere.</a:t>
            </a:r>
            <a:endParaRPr lang="it-IT" sz="2200" dirty="0">
              <a:solidFill>
                <a:schemeClr val="tx1"/>
              </a:solidFill>
            </a:endParaRPr>
          </a:p>
        </p:txBody>
      </p:sp>
      <p:sp>
        <p:nvSpPr>
          <p:cNvPr id="2" name="Rettangolo 1"/>
          <p:cNvSpPr/>
          <p:nvPr/>
        </p:nvSpPr>
        <p:spPr>
          <a:xfrm>
            <a:off x="323528" y="3356992"/>
            <a:ext cx="7221435" cy="3139321"/>
          </a:xfrm>
          <a:prstGeom prst="rect">
            <a:avLst/>
          </a:prstGeom>
        </p:spPr>
        <p:txBody>
          <a:bodyPr wrap="square">
            <a:spAutoFit/>
          </a:bodyPr>
          <a:lstStyle/>
          <a:p>
            <a:pPr algn="just"/>
            <a:r>
              <a:rPr lang="it-IT" sz="2200" dirty="0"/>
              <a:t>The game </a:t>
            </a:r>
            <a:r>
              <a:rPr lang="it-IT" sz="2200" dirty="0" err="1"/>
              <a:t>is</a:t>
            </a:r>
            <a:r>
              <a:rPr lang="it-IT" sz="2200" dirty="0"/>
              <a:t> </a:t>
            </a:r>
            <a:r>
              <a:rPr lang="it-IT" sz="2200" dirty="0" err="1"/>
              <a:t>inspired</a:t>
            </a:r>
            <a:r>
              <a:rPr lang="it-IT" sz="2200" dirty="0"/>
              <a:t> by the story </a:t>
            </a:r>
            <a:r>
              <a:rPr lang="it-IT" sz="2200" dirty="0" err="1"/>
              <a:t>presented</a:t>
            </a:r>
            <a:r>
              <a:rPr lang="it-IT" sz="2200" dirty="0"/>
              <a:t> and </a:t>
            </a:r>
            <a:r>
              <a:rPr lang="it-IT" sz="2200" dirty="0" err="1"/>
              <a:t>has</a:t>
            </a:r>
            <a:r>
              <a:rPr lang="it-IT" sz="2200" dirty="0"/>
              <a:t> the goal of </a:t>
            </a:r>
            <a:r>
              <a:rPr lang="it-IT" sz="2200" dirty="0" err="1"/>
              <a:t>providing</a:t>
            </a:r>
            <a:r>
              <a:rPr lang="it-IT" sz="2200" dirty="0"/>
              <a:t> a </a:t>
            </a:r>
            <a:r>
              <a:rPr lang="it-IT" sz="2200" dirty="0" err="1"/>
              <a:t>second</a:t>
            </a:r>
            <a:r>
              <a:rPr lang="it-IT" sz="2200" dirty="0"/>
              <a:t> chance to the </a:t>
            </a:r>
            <a:r>
              <a:rPr lang="it-IT" sz="2200" dirty="0" err="1"/>
              <a:t>Voyager</a:t>
            </a:r>
            <a:r>
              <a:rPr lang="it-IT" sz="2200" dirty="0"/>
              <a:t> 1 probe </a:t>
            </a:r>
            <a:r>
              <a:rPr lang="it-IT" sz="2200" dirty="0" err="1"/>
              <a:t>allowing</a:t>
            </a:r>
            <a:r>
              <a:rPr lang="it-IT" sz="2200" dirty="0"/>
              <a:t> </a:t>
            </a:r>
            <a:r>
              <a:rPr lang="it-IT" sz="2200" dirty="0" err="1"/>
              <a:t>it</a:t>
            </a:r>
            <a:r>
              <a:rPr lang="it-IT" sz="2200" dirty="0"/>
              <a:t> to </a:t>
            </a:r>
            <a:r>
              <a:rPr lang="it-IT" sz="2200" dirty="0" err="1"/>
              <a:t>return</a:t>
            </a:r>
            <a:r>
              <a:rPr lang="it-IT" sz="2200" dirty="0"/>
              <a:t> to base. </a:t>
            </a:r>
          </a:p>
          <a:p>
            <a:pPr algn="just"/>
            <a:endParaRPr lang="it-IT" sz="2200" dirty="0"/>
          </a:p>
          <a:p>
            <a:pPr algn="just"/>
            <a:r>
              <a:rPr lang="it-IT" sz="2200" dirty="0" err="1"/>
              <a:t>During</a:t>
            </a:r>
            <a:r>
              <a:rPr lang="it-IT" sz="2200" dirty="0"/>
              <a:t> the journey </a:t>
            </a:r>
            <a:r>
              <a:rPr lang="it-IT" sz="2200" dirty="0" err="1"/>
              <a:t>that</a:t>
            </a:r>
            <a:r>
              <a:rPr lang="it-IT" sz="2200" dirty="0"/>
              <a:t> </a:t>
            </a:r>
            <a:r>
              <a:rPr lang="it-IT" sz="2200" dirty="0" err="1"/>
              <a:t>will</a:t>
            </a:r>
            <a:r>
              <a:rPr lang="it-IT" sz="2200" dirty="0"/>
              <a:t> </a:t>
            </a:r>
            <a:r>
              <a:rPr lang="it-IT" sz="2200" dirty="0" err="1"/>
              <a:t>bring</a:t>
            </a:r>
            <a:r>
              <a:rPr lang="it-IT" sz="2200" dirty="0"/>
              <a:t> </a:t>
            </a:r>
            <a:r>
              <a:rPr lang="it-IT" sz="2200" dirty="0" err="1"/>
              <a:t>it</a:t>
            </a:r>
            <a:r>
              <a:rPr lang="it-IT" sz="2200" dirty="0"/>
              <a:t> back home </a:t>
            </a:r>
            <a:r>
              <a:rPr lang="it-IT" sz="2200" dirty="0" err="1"/>
              <a:t>traveling</a:t>
            </a:r>
            <a:r>
              <a:rPr lang="it-IT" sz="2200" dirty="0"/>
              <a:t> in the solar system </a:t>
            </a:r>
            <a:r>
              <a:rPr lang="it-IT" sz="2200" dirty="0" err="1"/>
              <a:t>it</a:t>
            </a:r>
            <a:r>
              <a:rPr lang="it-IT" sz="2200" dirty="0"/>
              <a:t> </a:t>
            </a:r>
            <a:r>
              <a:rPr lang="it-IT" sz="2200" dirty="0" err="1"/>
              <a:t>will</a:t>
            </a:r>
            <a:r>
              <a:rPr lang="it-IT" sz="2200" dirty="0"/>
              <a:t> </a:t>
            </a:r>
            <a:r>
              <a:rPr lang="it-IT" sz="2200" dirty="0" err="1"/>
              <a:t>have</a:t>
            </a:r>
            <a:r>
              <a:rPr lang="it-IT" sz="2200" dirty="0"/>
              <a:t> to face the </a:t>
            </a:r>
            <a:r>
              <a:rPr lang="it-IT" sz="2200" dirty="0" err="1"/>
              <a:t>adversities</a:t>
            </a:r>
            <a:r>
              <a:rPr lang="it-IT" sz="2200" dirty="0"/>
              <a:t> of </a:t>
            </a:r>
            <a:r>
              <a:rPr lang="it-IT" sz="2200" dirty="0" err="1"/>
              <a:t>space</a:t>
            </a:r>
            <a:r>
              <a:rPr lang="it-IT" sz="2200" dirty="0"/>
              <a:t>, </a:t>
            </a:r>
            <a:r>
              <a:rPr lang="it-IT" sz="2200" dirty="0" err="1"/>
              <a:t>having</a:t>
            </a:r>
            <a:r>
              <a:rPr lang="it-IT" sz="2200" dirty="0"/>
              <a:t> to deal with some </a:t>
            </a:r>
            <a:r>
              <a:rPr lang="it-IT" sz="2200" dirty="0" err="1"/>
              <a:t>types</a:t>
            </a:r>
            <a:r>
              <a:rPr lang="it-IT" sz="2200" dirty="0"/>
              <a:t> of </a:t>
            </a:r>
            <a:r>
              <a:rPr lang="it-IT" sz="2200" dirty="0" err="1"/>
              <a:t>aliens</a:t>
            </a:r>
            <a:r>
              <a:rPr lang="it-IT" sz="2200" dirty="0"/>
              <a:t> and monsters </a:t>
            </a:r>
            <a:r>
              <a:rPr lang="it-IT" sz="2200" dirty="0" err="1"/>
              <a:t>that</a:t>
            </a:r>
            <a:r>
              <a:rPr lang="it-IT" sz="2200" dirty="0"/>
              <a:t> </a:t>
            </a:r>
            <a:r>
              <a:rPr lang="it-IT" sz="2200" dirty="0" err="1"/>
              <a:t>populate</a:t>
            </a:r>
            <a:r>
              <a:rPr lang="it-IT" sz="2200" dirty="0"/>
              <a:t> the </a:t>
            </a:r>
            <a:r>
              <a:rPr lang="it-IT" sz="2200" dirty="0" err="1"/>
              <a:t>unexplored</a:t>
            </a:r>
            <a:r>
              <a:rPr lang="it-IT" sz="2200" dirty="0"/>
              <a:t> </a:t>
            </a:r>
            <a:r>
              <a:rPr lang="it-IT" sz="2200" dirty="0" err="1"/>
              <a:t>territory</a:t>
            </a:r>
            <a:r>
              <a:rPr lang="it-IT" sz="2200" dirty="0"/>
              <a:t>.</a:t>
            </a:r>
          </a:p>
        </p:txBody>
      </p:sp>
      <p:pic>
        <p:nvPicPr>
          <p:cNvPr id="6" name="Immagine 5">
            <a:extLst>
              <a:ext uri="{FF2B5EF4-FFF2-40B4-BE49-F238E27FC236}">
                <a16:creationId xmlns:a16="http://schemas.microsoft.com/office/drawing/2014/main" id="{1C32B355-A671-413F-8F5E-AFF115BA8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2060848"/>
            <a:ext cx="1198984" cy="1138019"/>
          </a:xfrm>
          <a:prstGeom prst="rect">
            <a:avLst/>
          </a:prstGeom>
        </p:spPr>
      </p:pic>
      <p:pic>
        <p:nvPicPr>
          <p:cNvPr id="7" name="Immagine 6">
            <a:extLst>
              <a:ext uri="{FF2B5EF4-FFF2-40B4-BE49-F238E27FC236}">
                <a16:creationId xmlns:a16="http://schemas.microsoft.com/office/drawing/2014/main" id="{949D977F-6ADE-4D4E-AE2C-CF6D33ADF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3933056"/>
            <a:ext cx="1261112" cy="1379058"/>
          </a:xfrm>
          <a:prstGeom prst="rect">
            <a:avLst/>
          </a:prstGeom>
        </p:spPr>
      </p:pic>
    </p:spTree>
    <p:extLst>
      <p:ext uri="{BB962C8B-B14F-4D97-AF65-F5344CB8AC3E}">
        <p14:creationId xmlns:p14="http://schemas.microsoft.com/office/powerpoint/2010/main" val="3180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931A6B4-7B28-49EC-93BA-E284C0FFCF23}"/>
              </a:ext>
            </a:extLst>
          </p:cNvPr>
          <p:cNvSpPr>
            <a:spLocks noGrp="1"/>
          </p:cNvSpPr>
          <p:nvPr>
            <p:ph type="title"/>
          </p:nvPr>
        </p:nvSpPr>
        <p:spPr>
          <a:xfrm>
            <a:off x="2286000" y="188640"/>
            <a:ext cx="3853917" cy="619121"/>
          </a:xfrm>
        </p:spPr>
        <p:txBody>
          <a:bodyPr>
            <a:normAutofit/>
          </a:bodyPr>
          <a:lstStyle/>
          <a:p>
            <a:r>
              <a:rPr lang="it-IT" sz="3000" b="1" dirty="0" err="1">
                <a:solidFill>
                  <a:schemeClr val="accent2"/>
                </a:solidFill>
              </a:rPr>
              <a:t>Feature</a:t>
            </a:r>
            <a:r>
              <a:rPr lang="it-IT" sz="3000" b="1" dirty="0">
                <a:solidFill>
                  <a:schemeClr val="accent2"/>
                </a:solidFill>
              </a:rPr>
              <a:t> &amp; </a:t>
            </a:r>
            <a:r>
              <a:rPr lang="it-IT" sz="3000" b="1" dirty="0" err="1">
                <a:solidFill>
                  <a:schemeClr val="accent2"/>
                </a:solidFill>
              </a:rPr>
              <a:t>Overview</a:t>
            </a:r>
            <a:endParaRPr lang="it-IT" sz="3000" b="1" dirty="0">
              <a:solidFill>
                <a:schemeClr val="accent2"/>
              </a:solidFill>
            </a:endParaRPr>
          </a:p>
        </p:txBody>
      </p:sp>
      <p:sp>
        <p:nvSpPr>
          <p:cNvPr id="2" name="Rettangolo 1"/>
          <p:cNvSpPr/>
          <p:nvPr/>
        </p:nvSpPr>
        <p:spPr>
          <a:xfrm>
            <a:off x="323528" y="2301618"/>
            <a:ext cx="6696744" cy="1015663"/>
          </a:xfrm>
          <a:prstGeom prst="rect">
            <a:avLst/>
          </a:prstGeom>
        </p:spPr>
        <p:txBody>
          <a:bodyPr wrap="square">
            <a:spAutoFit/>
          </a:bodyPr>
          <a:lstStyle/>
          <a:p>
            <a:pPr algn="just"/>
            <a:r>
              <a:rPr lang="it-IT" sz="2000" dirty="0"/>
              <a:t>The </a:t>
            </a:r>
            <a:r>
              <a:rPr lang="it-IT" sz="2000" dirty="0" err="1"/>
              <a:t>starting</a:t>
            </a:r>
            <a:r>
              <a:rPr lang="it-IT" sz="2000" dirty="0"/>
              <a:t> </a:t>
            </a:r>
            <a:r>
              <a:rPr lang="it-IT" sz="2000" dirty="0" err="1"/>
              <a:t>point</a:t>
            </a:r>
            <a:r>
              <a:rPr lang="it-IT" sz="2000" dirty="0"/>
              <a:t> on </a:t>
            </a:r>
            <a:r>
              <a:rPr lang="it-IT" sz="2000" dirty="0" err="1"/>
              <a:t>which</a:t>
            </a:r>
            <a:r>
              <a:rPr lang="it-IT" sz="2000" dirty="0"/>
              <a:t> </a:t>
            </a:r>
            <a:r>
              <a:rPr lang="it-IT" sz="2000" dirty="0" err="1"/>
              <a:t>it</a:t>
            </a:r>
            <a:r>
              <a:rPr lang="it-IT" sz="2000" dirty="0"/>
              <a:t> </a:t>
            </a:r>
            <a:r>
              <a:rPr lang="it-IT" sz="2000" dirty="0" err="1"/>
              <a:t>was</a:t>
            </a:r>
            <a:r>
              <a:rPr lang="it-IT" sz="2000" dirty="0"/>
              <a:t> </a:t>
            </a:r>
            <a:r>
              <a:rPr lang="it-IT" sz="2000" dirty="0" err="1"/>
              <a:t>developed</a:t>
            </a:r>
            <a:r>
              <a:rPr lang="it-IT" sz="2000" dirty="0"/>
              <a:t> </a:t>
            </a:r>
            <a:r>
              <a:rPr lang="it-IT" sz="2000" dirty="0" err="1"/>
              <a:t>is</a:t>
            </a:r>
            <a:r>
              <a:rPr lang="it-IT" sz="2000" dirty="0"/>
              <a:t> </a:t>
            </a:r>
            <a:r>
              <a:rPr lang="it-IT" sz="2000" dirty="0" err="1"/>
              <a:t>that</a:t>
            </a:r>
            <a:r>
              <a:rPr lang="it-IT" sz="2000" dirty="0"/>
              <a:t> of the game "Space Impact", a </a:t>
            </a:r>
            <a:r>
              <a:rPr lang="it-IT" sz="2000" dirty="0" err="1"/>
              <a:t>symbolic</a:t>
            </a:r>
            <a:r>
              <a:rPr lang="it-IT" sz="2000" dirty="0"/>
              <a:t> game of mobile </a:t>
            </a:r>
            <a:r>
              <a:rPr lang="it-IT" sz="2000" dirty="0" err="1"/>
              <a:t>gaming</a:t>
            </a:r>
            <a:r>
              <a:rPr lang="it-IT" sz="2000" dirty="0"/>
              <a:t> of the 2000s.</a:t>
            </a:r>
          </a:p>
        </p:txBody>
      </p:sp>
      <p:sp>
        <p:nvSpPr>
          <p:cNvPr id="4" name="Rettangolo 3"/>
          <p:cNvSpPr/>
          <p:nvPr/>
        </p:nvSpPr>
        <p:spPr>
          <a:xfrm>
            <a:off x="323528" y="2689457"/>
            <a:ext cx="6696744" cy="430887"/>
          </a:xfrm>
          <a:prstGeom prst="rect">
            <a:avLst/>
          </a:prstGeom>
        </p:spPr>
        <p:txBody>
          <a:bodyPr wrap="square">
            <a:spAutoFit/>
          </a:bodyPr>
          <a:lstStyle/>
          <a:p>
            <a:pPr algn="just"/>
            <a:endParaRPr lang="it-IT" sz="22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61" y="3705120"/>
            <a:ext cx="3085728" cy="2207974"/>
          </a:xfrm>
          <a:prstGeom prst="rect">
            <a:avLst/>
          </a:prstGeom>
        </p:spPr>
      </p:pic>
      <p:sp>
        <p:nvSpPr>
          <p:cNvPr id="6" name="Rettangolo 5"/>
          <p:cNvSpPr/>
          <p:nvPr/>
        </p:nvSpPr>
        <p:spPr>
          <a:xfrm>
            <a:off x="323528" y="997674"/>
            <a:ext cx="6831667" cy="1015663"/>
          </a:xfrm>
          <a:prstGeom prst="rect">
            <a:avLst/>
          </a:prstGeom>
        </p:spPr>
        <p:txBody>
          <a:bodyPr wrap="square">
            <a:spAutoFit/>
          </a:bodyPr>
          <a:lstStyle/>
          <a:p>
            <a:pPr algn="just"/>
            <a:r>
              <a:rPr lang="it-IT" sz="2000" dirty="0"/>
              <a:t>The game </a:t>
            </a:r>
            <a:r>
              <a:rPr lang="it-IT" sz="2000" dirty="0" err="1"/>
              <a:t>is</a:t>
            </a:r>
            <a:r>
              <a:rPr lang="it-IT" sz="2000" dirty="0"/>
              <a:t> </a:t>
            </a:r>
            <a:r>
              <a:rPr lang="it-IT" sz="2000" dirty="0" err="1"/>
              <a:t>inspired</a:t>
            </a:r>
            <a:r>
              <a:rPr lang="it-IT" sz="2000" dirty="0"/>
              <a:t> by the 2D retro game, from </a:t>
            </a:r>
            <a:r>
              <a:rPr lang="it-IT" sz="2000" dirty="0" err="1"/>
              <a:t>which</a:t>
            </a:r>
            <a:r>
              <a:rPr lang="it-IT" sz="2000" dirty="0"/>
              <a:t> </a:t>
            </a:r>
            <a:r>
              <a:rPr lang="it-IT" sz="2000" dirty="0" err="1"/>
              <a:t>it</a:t>
            </a:r>
            <a:r>
              <a:rPr lang="it-IT" sz="2000" dirty="0"/>
              <a:t> takes the </a:t>
            </a:r>
            <a:r>
              <a:rPr lang="it-IT" sz="2000" dirty="0" err="1"/>
              <a:t>form</a:t>
            </a:r>
            <a:r>
              <a:rPr lang="it-IT" sz="2000" dirty="0"/>
              <a:t> factor for the </a:t>
            </a:r>
            <a:r>
              <a:rPr lang="it-IT" sz="2000" dirty="0" err="1"/>
              <a:t>visualization</a:t>
            </a:r>
            <a:r>
              <a:rPr lang="it-IT" sz="2000" dirty="0"/>
              <a:t>, the intuitive graphics and the game </a:t>
            </a:r>
            <a:r>
              <a:rPr lang="it-IT" sz="2000" dirty="0" err="1"/>
              <a:t>modes</a:t>
            </a:r>
            <a:r>
              <a:rPr lang="it-IT" sz="2000" dirty="0"/>
              <a:t> in </a:t>
            </a:r>
            <a:r>
              <a:rPr lang="it-IT" sz="2000" dirty="0" err="1"/>
              <a:t>continuous</a:t>
            </a:r>
            <a:r>
              <a:rPr lang="it-IT" sz="2000" dirty="0"/>
              <a:t>.</a:t>
            </a:r>
          </a:p>
        </p:txBody>
      </p:sp>
      <p:sp>
        <p:nvSpPr>
          <p:cNvPr id="7" name="Rettangolo 6"/>
          <p:cNvSpPr/>
          <p:nvPr/>
        </p:nvSpPr>
        <p:spPr>
          <a:xfrm>
            <a:off x="3923928" y="3605562"/>
            <a:ext cx="3382379" cy="2862322"/>
          </a:xfrm>
          <a:prstGeom prst="rect">
            <a:avLst/>
          </a:prstGeom>
        </p:spPr>
        <p:txBody>
          <a:bodyPr wrap="square">
            <a:spAutoFit/>
          </a:bodyPr>
          <a:lstStyle/>
          <a:p>
            <a:pPr algn="just"/>
            <a:r>
              <a:rPr lang="it-IT" sz="2000" dirty="0"/>
              <a:t>The </a:t>
            </a:r>
            <a:r>
              <a:rPr lang="it-IT" sz="2000" dirty="0" err="1"/>
              <a:t>classic</a:t>
            </a:r>
            <a:r>
              <a:rPr lang="it-IT" sz="2000" dirty="0"/>
              <a:t> features </a:t>
            </a:r>
            <a:r>
              <a:rPr lang="it-IT" sz="2000" dirty="0" err="1"/>
              <a:t>have</a:t>
            </a:r>
            <a:r>
              <a:rPr lang="it-IT" sz="2000" dirty="0"/>
              <a:t> </a:t>
            </a:r>
            <a:r>
              <a:rPr lang="it-IT" sz="2000" dirty="0" err="1"/>
              <a:t>been</a:t>
            </a:r>
            <a:r>
              <a:rPr lang="it-IT" sz="2000" dirty="0"/>
              <a:t> </a:t>
            </a:r>
            <a:r>
              <a:rPr lang="it-IT" sz="2000" dirty="0" err="1"/>
              <a:t>expanded</a:t>
            </a:r>
            <a:r>
              <a:rPr lang="it-IT" sz="2000" dirty="0"/>
              <a:t> with additional features, and the game </a:t>
            </a:r>
            <a:r>
              <a:rPr lang="it-IT" sz="2000" dirty="0" err="1"/>
              <a:t>modes</a:t>
            </a:r>
            <a:r>
              <a:rPr lang="it-IT" sz="2000" dirty="0"/>
              <a:t> are </a:t>
            </a:r>
            <a:r>
              <a:rPr lang="it-IT" sz="2000" dirty="0" err="1"/>
              <a:t>increased</a:t>
            </a:r>
            <a:r>
              <a:rPr lang="it-IT" sz="2000" dirty="0"/>
              <a:t> to </a:t>
            </a:r>
            <a:r>
              <a:rPr lang="it-IT" sz="2000" dirty="0" err="1"/>
              <a:t>allow</a:t>
            </a:r>
            <a:r>
              <a:rPr lang="it-IT" sz="2000" dirty="0"/>
              <a:t> the user an </a:t>
            </a:r>
            <a:r>
              <a:rPr lang="it-IT" sz="2000" dirty="0" err="1"/>
              <a:t>even</a:t>
            </a:r>
            <a:r>
              <a:rPr lang="it-IT" sz="2000" dirty="0"/>
              <a:t> more </a:t>
            </a:r>
            <a:r>
              <a:rPr lang="it-IT" sz="2000" dirty="0" err="1"/>
              <a:t>engaging</a:t>
            </a:r>
            <a:r>
              <a:rPr lang="it-IT" sz="2000" dirty="0"/>
              <a:t> gaming </a:t>
            </a:r>
            <a:r>
              <a:rPr lang="it-IT" sz="2000" dirty="0" err="1"/>
              <a:t>experience</a:t>
            </a:r>
            <a:r>
              <a:rPr lang="it-IT" sz="2000" dirty="0"/>
              <a:t>, </a:t>
            </a:r>
            <a:r>
              <a:rPr lang="it-IT" sz="2000" dirty="0" err="1"/>
              <a:t>while</a:t>
            </a:r>
            <a:r>
              <a:rPr lang="it-IT" sz="2000" dirty="0"/>
              <a:t> </a:t>
            </a:r>
            <a:r>
              <a:rPr lang="it-IT" sz="2000" dirty="0" err="1"/>
              <a:t>leaving</a:t>
            </a:r>
            <a:r>
              <a:rPr lang="it-IT" sz="2000" dirty="0"/>
              <a:t> the charm of games of </a:t>
            </a:r>
            <a:r>
              <a:rPr lang="it-IT" sz="2000" dirty="0" err="1"/>
              <a:t>that</a:t>
            </a:r>
            <a:r>
              <a:rPr lang="it-IT" sz="2000" dirty="0"/>
              <a:t> kind.</a:t>
            </a:r>
          </a:p>
        </p:txBody>
      </p:sp>
    </p:spTree>
    <p:extLst>
      <p:ext uri="{BB962C8B-B14F-4D97-AF65-F5344CB8AC3E}">
        <p14:creationId xmlns:p14="http://schemas.microsoft.com/office/powerpoint/2010/main" val="20535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F18C2EB-33C6-45C4-856C-6C1AC0E98039}"/>
              </a:ext>
            </a:extLst>
          </p:cNvPr>
          <p:cNvSpPr>
            <a:spLocks noGrp="1"/>
          </p:cNvSpPr>
          <p:nvPr>
            <p:ph type="title"/>
          </p:nvPr>
        </p:nvSpPr>
        <p:spPr>
          <a:xfrm>
            <a:off x="3275856" y="188640"/>
            <a:ext cx="2592288" cy="619121"/>
          </a:xfrm>
        </p:spPr>
        <p:txBody>
          <a:bodyPr>
            <a:normAutofit/>
          </a:bodyPr>
          <a:lstStyle/>
          <a:p>
            <a:r>
              <a:rPr lang="it-IT" sz="3000" b="1" dirty="0">
                <a:solidFill>
                  <a:schemeClr val="accent2"/>
                </a:solidFill>
              </a:rPr>
              <a:t>Game </a:t>
            </a:r>
            <a:r>
              <a:rPr lang="it-IT" sz="3000" b="1" dirty="0" err="1">
                <a:solidFill>
                  <a:schemeClr val="accent2"/>
                </a:solidFill>
              </a:rPr>
              <a:t>Modes</a:t>
            </a:r>
            <a:endParaRPr lang="it-IT" sz="3000" b="1" dirty="0">
              <a:solidFill>
                <a:schemeClr val="accent2"/>
              </a:solidFill>
            </a:endParaRPr>
          </a:p>
        </p:txBody>
      </p:sp>
      <p:sp>
        <p:nvSpPr>
          <p:cNvPr id="4" name="Titolo 1">
            <a:extLst>
              <a:ext uri="{FF2B5EF4-FFF2-40B4-BE49-F238E27FC236}">
                <a16:creationId xmlns:a16="http://schemas.microsoft.com/office/drawing/2014/main" id="{5A5272AC-3349-4B6D-9EA2-F6884ADBC07D}"/>
              </a:ext>
            </a:extLst>
          </p:cNvPr>
          <p:cNvSpPr txBox="1">
            <a:spLocks/>
          </p:cNvSpPr>
          <p:nvPr/>
        </p:nvSpPr>
        <p:spPr>
          <a:xfrm>
            <a:off x="179512" y="980728"/>
            <a:ext cx="7056784" cy="172819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200" dirty="0">
                <a:solidFill>
                  <a:schemeClr val="tx1"/>
                </a:solidFill>
              </a:rPr>
              <a:t>The game includes an arcade mode, which puts the player in front of different scenarios, with incremental difficulties, in which he must try to survive in order to move to the next level and increase his score</a:t>
            </a:r>
          </a:p>
          <a:p>
            <a:pPr algn="just"/>
            <a:endParaRPr lang="en-US" sz="2200" dirty="0">
              <a:solidFill>
                <a:schemeClr val="tx1"/>
              </a:solidFill>
            </a:endParaRPr>
          </a:p>
          <a:p>
            <a:pPr algn="just"/>
            <a:endParaRPr lang="it-IT" sz="2200" b="1" dirty="0">
              <a:solidFill>
                <a:schemeClr val="tx1"/>
              </a:solidFill>
            </a:endParaRPr>
          </a:p>
        </p:txBody>
      </p:sp>
      <p:sp>
        <p:nvSpPr>
          <p:cNvPr id="2" name="CasellaDiTesto 1">
            <a:extLst>
              <a:ext uri="{FF2B5EF4-FFF2-40B4-BE49-F238E27FC236}">
                <a16:creationId xmlns:a16="http://schemas.microsoft.com/office/drawing/2014/main" id="{92BEBE2E-3981-40DC-8DBF-1F27C461E77F}"/>
              </a:ext>
            </a:extLst>
          </p:cNvPr>
          <p:cNvSpPr txBox="1"/>
          <p:nvPr/>
        </p:nvSpPr>
        <p:spPr>
          <a:xfrm>
            <a:off x="179512" y="2881887"/>
            <a:ext cx="4896544" cy="1446550"/>
          </a:xfrm>
          <a:prstGeom prst="rect">
            <a:avLst/>
          </a:prstGeom>
          <a:noFill/>
        </p:spPr>
        <p:txBody>
          <a:bodyPr wrap="square" rtlCol="0">
            <a:spAutoFit/>
          </a:bodyPr>
          <a:lstStyle/>
          <a:p>
            <a:pPr algn="just"/>
            <a:r>
              <a:rPr lang="en-US" sz="2200" dirty="0"/>
              <a:t>In addition to the classic single player mode, the game offers multiplayer mode so you can share the game experience with a friend</a:t>
            </a:r>
          </a:p>
        </p:txBody>
      </p:sp>
      <p:pic>
        <p:nvPicPr>
          <p:cNvPr id="5" name="Immagine 4">
            <a:extLst>
              <a:ext uri="{FF2B5EF4-FFF2-40B4-BE49-F238E27FC236}">
                <a16:creationId xmlns:a16="http://schemas.microsoft.com/office/drawing/2014/main" id="{BBB34E1E-EE44-4F23-ACE0-0D8429730A2D}"/>
              </a:ext>
            </a:extLst>
          </p:cNvPr>
          <p:cNvPicPr>
            <a:picLocks noChangeAspect="1"/>
          </p:cNvPicPr>
          <p:nvPr/>
        </p:nvPicPr>
        <p:blipFill>
          <a:blip r:embed="rId2"/>
          <a:stretch>
            <a:fillRect/>
          </a:stretch>
        </p:blipFill>
        <p:spPr>
          <a:xfrm rot="1099985">
            <a:off x="5616334" y="3454860"/>
            <a:ext cx="2114845" cy="571580"/>
          </a:xfrm>
          <a:prstGeom prst="rect">
            <a:avLst/>
          </a:prstGeom>
        </p:spPr>
      </p:pic>
      <p:sp>
        <p:nvSpPr>
          <p:cNvPr id="6" name="CasellaDiTesto 5">
            <a:extLst>
              <a:ext uri="{FF2B5EF4-FFF2-40B4-BE49-F238E27FC236}">
                <a16:creationId xmlns:a16="http://schemas.microsoft.com/office/drawing/2014/main" id="{0F8BC677-9D2A-4BE0-B857-B8C4BA116F66}"/>
              </a:ext>
            </a:extLst>
          </p:cNvPr>
          <p:cNvSpPr txBox="1"/>
          <p:nvPr/>
        </p:nvSpPr>
        <p:spPr>
          <a:xfrm>
            <a:off x="3707904" y="4395787"/>
            <a:ext cx="3704493" cy="2462213"/>
          </a:xfrm>
          <a:prstGeom prst="rect">
            <a:avLst/>
          </a:prstGeom>
          <a:noFill/>
        </p:spPr>
        <p:txBody>
          <a:bodyPr wrap="square" rtlCol="0">
            <a:spAutoFit/>
          </a:bodyPr>
          <a:lstStyle/>
          <a:p>
            <a:r>
              <a:rPr lang="en-US" sz="2200" dirty="0"/>
              <a:t>The game integrates perfectly with the retro 2D style so you would want to play with the commands of the past ... Why do not you try ?!</a:t>
            </a:r>
          </a:p>
          <a:p>
            <a:endParaRPr lang="it-IT" sz="2200" dirty="0"/>
          </a:p>
        </p:txBody>
      </p:sp>
      <p:pic>
        <p:nvPicPr>
          <p:cNvPr id="1026" name="Picture 2" descr="Immagine correlata">
            <a:extLst>
              <a:ext uri="{FF2B5EF4-FFF2-40B4-BE49-F238E27FC236}">
                <a16:creationId xmlns:a16="http://schemas.microsoft.com/office/drawing/2014/main" id="{CC5BA359-20EC-43DC-B3EF-E52B89AB2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395787"/>
            <a:ext cx="2381250" cy="217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4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DB4ED-65BA-4DD3-90DA-AED3AB20F425}"/>
              </a:ext>
            </a:extLst>
          </p:cNvPr>
          <p:cNvSpPr>
            <a:spLocks noGrp="1"/>
          </p:cNvSpPr>
          <p:nvPr>
            <p:ph type="title"/>
          </p:nvPr>
        </p:nvSpPr>
        <p:spPr/>
        <p:txBody>
          <a:bodyPr/>
          <a:lstStyle/>
          <a:p>
            <a:r>
              <a:rPr lang="it-IT" b="1" dirty="0">
                <a:solidFill>
                  <a:srgbClr val="00B050"/>
                </a:solidFill>
                <a:latin typeface="Calibri" charset="0"/>
                <a:ea typeface="Calibri" charset="0"/>
                <a:cs typeface="Calibri" charset="0"/>
              </a:rPr>
              <a:t>SCRUM </a:t>
            </a:r>
            <a:r>
              <a:rPr lang="it-IT" b="1" dirty="0" err="1">
                <a:solidFill>
                  <a:srgbClr val="00B050"/>
                </a:solidFill>
                <a:latin typeface="Calibri" charset="0"/>
                <a:ea typeface="Calibri" charset="0"/>
                <a:cs typeface="Calibri" charset="0"/>
              </a:rPr>
              <a:t>Roles</a:t>
            </a:r>
            <a:endParaRPr lang="it-IT" dirty="0"/>
          </a:p>
        </p:txBody>
      </p:sp>
      <p:sp>
        <p:nvSpPr>
          <p:cNvPr id="3" name="Segnaposto contenuto 2">
            <a:extLst>
              <a:ext uri="{FF2B5EF4-FFF2-40B4-BE49-F238E27FC236}">
                <a16:creationId xmlns:a16="http://schemas.microsoft.com/office/drawing/2014/main" id="{1CC8DBFD-5D25-4E52-B425-8A6F1423358A}"/>
              </a:ext>
            </a:extLst>
          </p:cNvPr>
          <p:cNvSpPr>
            <a:spLocks noGrp="1"/>
          </p:cNvSpPr>
          <p:nvPr>
            <p:ph idx="1"/>
          </p:nvPr>
        </p:nvSpPr>
        <p:spPr>
          <a:xfrm>
            <a:off x="609599" y="1700808"/>
            <a:ext cx="5042521" cy="4320480"/>
          </a:xfrm>
        </p:spPr>
        <p:txBody>
          <a:bodyPr/>
          <a:lstStyle/>
          <a:p>
            <a:pPr marL="285750" indent="-285750">
              <a:buFont typeface="Wingdings" panose="05000000000000000000" pitchFamily="2" charset="2"/>
              <a:buChar char="Ø"/>
            </a:pPr>
            <a:r>
              <a:rPr lang="it-IT" sz="2000" dirty="0"/>
              <a:t>Product </a:t>
            </a:r>
            <a:r>
              <a:rPr lang="it-IT" sz="2000" dirty="0" err="1"/>
              <a:t>Owner</a:t>
            </a:r>
            <a:endParaRPr lang="it-IT" sz="2000" dirty="0"/>
          </a:p>
          <a:p>
            <a:pPr lvl="1">
              <a:buFont typeface="Wingdings" panose="05000000000000000000" pitchFamily="2" charset="2"/>
              <a:buChar char="Ø"/>
            </a:pPr>
            <a:r>
              <a:rPr lang="it-IT" sz="2000" i="1" dirty="0">
                <a:solidFill>
                  <a:schemeClr val="bg2">
                    <a:lumMod val="50000"/>
                  </a:schemeClr>
                </a:solidFill>
              </a:rPr>
              <a:t>Michele Finamore</a:t>
            </a:r>
          </a:p>
          <a:p>
            <a:pPr marL="285750" indent="-285750">
              <a:buFont typeface="Wingdings" panose="05000000000000000000" pitchFamily="2" charset="2"/>
              <a:buChar char="Ø"/>
            </a:pPr>
            <a:r>
              <a:rPr lang="it-IT" sz="2000" dirty="0"/>
              <a:t>SCRUM Master</a:t>
            </a:r>
          </a:p>
          <a:p>
            <a:pPr lvl="1">
              <a:buFont typeface="Wingdings" panose="05000000000000000000" pitchFamily="2" charset="2"/>
              <a:buChar char="Ø"/>
            </a:pPr>
            <a:r>
              <a:rPr lang="it-IT" sz="2000" i="1" dirty="0">
                <a:solidFill>
                  <a:schemeClr val="bg2">
                    <a:lumMod val="50000"/>
                  </a:schemeClr>
                </a:solidFill>
              </a:rPr>
              <a:t>Emilio </a:t>
            </a:r>
            <a:r>
              <a:rPr lang="it-IT" sz="2000" i="1" dirty="0" err="1">
                <a:solidFill>
                  <a:schemeClr val="bg2">
                    <a:lumMod val="50000"/>
                  </a:schemeClr>
                </a:solidFill>
              </a:rPr>
              <a:t>Rago</a:t>
            </a:r>
            <a:endParaRPr lang="it-IT" sz="2000" i="1" dirty="0">
              <a:solidFill>
                <a:schemeClr val="bg2">
                  <a:lumMod val="50000"/>
                </a:schemeClr>
              </a:solidFill>
            </a:endParaRPr>
          </a:p>
          <a:p>
            <a:pPr marL="285750" indent="-285750">
              <a:buFont typeface="Wingdings" panose="05000000000000000000" pitchFamily="2" charset="2"/>
              <a:buChar char="Ø"/>
            </a:pPr>
            <a:r>
              <a:rPr lang="it-IT" sz="2000" dirty="0"/>
              <a:t>Development Team</a:t>
            </a:r>
          </a:p>
          <a:p>
            <a:pPr lvl="1">
              <a:buFont typeface="Wingdings" panose="05000000000000000000" pitchFamily="2" charset="2"/>
              <a:buChar char="Ø"/>
            </a:pPr>
            <a:r>
              <a:rPr lang="it-IT" sz="2000" i="1" dirty="0">
                <a:solidFill>
                  <a:schemeClr val="bg2">
                    <a:lumMod val="50000"/>
                  </a:schemeClr>
                </a:solidFill>
              </a:rPr>
              <a:t>Alessio Bortone</a:t>
            </a:r>
          </a:p>
          <a:p>
            <a:pPr lvl="1">
              <a:buFont typeface="Wingdings" panose="05000000000000000000" pitchFamily="2" charset="2"/>
              <a:buChar char="Ø"/>
            </a:pPr>
            <a:r>
              <a:rPr lang="it-IT" sz="2000" i="1" dirty="0">
                <a:solidFill>
                  <a:schemeClr val="bg2">
                    <a:lumMod val="50000"/>
                  </a:schemeClr>
                </a:solidFill>
              </a:rPr>
              <a:t>Christian Gambardella</a:t>
            </a:r>
          </a:p>
          <a:p>
            <a:pPr lvl="1">
              <a:buFont typeface="Wingdings" panose="05000000000000000000" pitchFamily="2" charset="2"/>
              <a:buChar char="Ø"/>
            </a:pPr>
            <a:r>
              <a:rPr lang="it-IT" sz="2000" i="1" dirty="0">
                <a:solidFill>
                  <a:schemeClr val="bg2">
                    <a:lumMod val="50000"/>
                  </a:schemeClr>
                </a:solidFill>
              </a:rPr>
              <a:t>Wael Karman</a:t>
            </a:r>
          </a:p>
          <a:p>
            <a:pPr lvl="1">
              <a:buFont typeface="Wingdings" panose="05000000000000000000" pitchFamily="2" charset="2"/>
              <a:buChar char="Ø"/>
            </a:pPr>
            <a:r>
              <a:rPr lang="it-IT" sz="2000" i="1" dirty="0">
                <a:solidFill>
                  <a:schemeClr val="bg2">
                    <a:lumMod val="50000"/>
                  </a:schemeClr>
                </a:solidFill>
              </a:rPr>
              <a:t>Francesco Riva</a:t>
            </a:r>
          </a:p>
          <a:p>
            <a:pPr lvl="1">
              <a:buFont typeface="Wingdings" panose="05000000000000000000" pitchFamily="2" charset="2"/>
              <a:buChar char="Ø"/>
            </a:pPr>
            <a:r>
              <a:rPr lang="it-IT" sz="2000" i="1" dirty="0">
                <a:solidFill>
                  <a:schemeClr val="bg2">
                    <a:lumMod val="50000"/>
                  </a:schemeClr>
                </a:solidFill>
              </a:rPr>
              <a:t>Vittorio Senatore</a:t>
            </a:r>
          </a:p>
          <a:p>
            <a:pPr lvl="1">
              <a:buFont typeface="Wingdings" panose="05000000000000000000" pitchFamily="2" charset="2"/>
              <a:buChar char="Ø"/>
            </a:pPr>
            <a:endParaRPr lang="it-IT" sz="2000" i="1" dirty="0">
              <a:solidFill>
                <a:schemeClr val="bg2">
                  <a:lumMod val="50000"/>
                </a:schemeClr>
              </a:solidFill>
            </a:endParaRPr>
          </a:p>
          <a:p>
            <a:pPr marL="0" indent="0">
              <a:buNone/>
            </a:pPr>
            <a:endParaRPr lang="it-IT" dirty="0"/>
          </a:p>
        </p:txBody>
      </p:sp>
    </p:spTree>
    <p:extLst>
      <p:ext uri="{BB962C8B-B14F-4D97-AF65-F5344CB8AC3E}">
        <p14:creationId xmlns:p14="http://schemas.microsoft.com/office/powerpoint/2010/main" val="42805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arrotondato 11"/>
          <p:cNvSpPr/>
          <p:nvPr/>
        </p:nvSpPr>
        <p:spPr>
          <a:xfrm>
            <a:off x="5580112" y="4088539"/>
            <a:ext cx="2151409"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product owner, I want to implement a demo function in the game, to learn the commands (21)</a:t>
            </a:r>
            <a:endParaRPr lang="it-IT" sz="1300" b="1" dirty="0">
              <a:solidFill>
                <a:prstClr val="black"/>
              </a:solidFill>
              <a:latin typeface="Calibri" charset="0"/>
              <a:ea typeface="Calibri" charset="0"/>
              <a:cs typeface="Calibri" charset="0"/>
            </a:endParaRPr>
          </a:p>
        </p:txBody>
      </p:sp>
      <p:sp>
        <p:nvSpPr>
          <p:cNvPr id="14" name="Rettangolo arrotondato 13"/>
          <p:cNvSpPr/>
          <p:nvPr/>
        </p:nvSpPr>
        <p:spPr>
          <a:xfrm>
            <a:off x="1869753" y="2809640"/>
            <a:ext cx="2304256"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player, at the end of the game I would save my score (2)</a:t>
            </a:r>
            <a:endParaRPr lang="it-IT" sz="1300" b="1" dirty="0">
              <a:solidFill>
                <a:prstClr val="black"/>
              </a:solidFill>
              <a:latin typeface="Calibri" charset="0"/>
              <a:ea typeface="Calibri" charset="0"/>
              <a:cs typeface="Calibri" charset="0"/>
            </a:endParaRPr>
          </a:p>
        </p:txBody>
      </p:sp>
      <p:sp>
        <p:nvSpPr>
          <p:cNvPr id="19" name="Rettangolo arrotondato 18"/>
          <p:cNvSpPr/>
          <p:nvPr/>
        </p:nvSpPr>
        <p:spPr>
          <a:xfrm>
            <a:off x="818753" y="4076208"/>
            <a:ext cx="2232248"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to see my 10 best scores so that I can check my improvements (8)</a:t>
            </a:r>
            <a:endParaRPr lang="it-IT" sz="1300" b="1" dirty="0">
              <a:solidFill>
                <a:prstClr val="black"/>
              </a:solidFill>
              <a:latin typeface="Calibri" charset="0"/>
              <a:ea typeface="Calibri" charset="0"/>
              <a:cs typeface="Calibri" charset="0"/>
            </a:endParaRPr>
          </a:p>
        </p:txBody>
      </p:sp>
      <p:sp>
        <p:nvSpPr>
          <p:cNvPr id="20" name="Titolo 1"/>
          <p:cNvSpPr>
            <a:spLocks noGrp="1"/>
          </p:cNvSpPr>
          <p:nvPr>
            <p:ph type="title"/>
          </p:nvPr>
        </p:nvSpPr>
        <p:spPr>
          <a:xfrm>
            <a:off x="159891" y="80736"/>
            <a:ext cx="2987823" cy="609600"/>
          </a:xfrm>
        </p:spPr>
        <p:txBody>
          <a:bodyPr>
            <a:noAutofit/>
          </a:bodyPr>
          <a:lstStyle/>
          <a:p>
            <a:r>
              <a:rPr lang="it-IT" sz="4400" b="1" dirty="0">
                <a:solidFill>
                  <a:srgbClr val="00B050"/>
                </a:solidFill>
                <a:latin typeface="Calibri" charset="0"/>
                <a:ea typeface="Calibri" charset="0"/>
                <a:cs typeface="Calibri" charset="0"/>
              </a:rPr>
              <a:t>User Stories</a:t>
            </a:r>
          </a:p>
        </p:txBody>
      </p:sp>
      <p:sp>
        <p:nvSpPr>
          <p:cNvPr id="26" name="Titolo 1"/>
          <p:cNvSpPr txBox="1">
            <a:spLocks/>
          </p:cNvSpPr>
          <p:nvPr/>
        </p:nvSpPr>
        <p:spPr>
          <a:xfrm>
            <a:off x="2915816" y="5877272"/>
            <a:ext cx="3242560" cy="6096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500" b="1" dirty="0">
                <a:solidFill>
                  <a:srgbClr val="00B050"/>
                </a:solidFill>
                <a:latin typeface="Calibri" charset="0"/>
                <a:ea typeface="Calibri" charset="0"/>
                <a:cs typeface="Calibri" charset="0"/>
              </a:rPr>
              <a:t>Story points </a:t>
            </a:r>
            <a:r>
              <a:rPr lang="it-IT" sz="2500" b="1">
                <a:solidFill>
                  <a:srgbClr val="00B050"/>
                </a:solidFill>
                <a:latin typeface="Calibri" charset="0"/>
                <a:ea typeface="Calibri" charset="0"/>
                <a:cs typeface="Calibri" charset="0"/>
              </a:rPr>
              <a:t>: 83/83</a:t>
            </a:r>
            <a:endParaRPr lang="it-IT" sz="2500" b="1" dirty="0">
              <a:solidFill>
                <a:srgbClr val="00B050"/>
              </a:solidFill>
              <a:latin typeface="Calibri" charset="0"/>
              <a:ea typeface="Calibri" charset="0"/>
              <a:cs typeface="Calibri" charset="0"/>
            </a:endParaRPr>
          </a:p>
        </p:txBody>
      </p:sp>
      <p:sp>
        <p:nvSpPr>
          <p:cNvPr id="29" name="Rettangolo arrotondato 28"/>
          <p:cNvSpPr/>
          <p:nvPr/>
        </p:nvSpPr>
        <p:spPr>
          <a:xfrm>
            <a:off x="3029818" y="1548690"/>
            <a:ext cx="2288382"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player, I would to pause the game (13)</a:t>
            </a:r>
            <a:endParaRPr lang="it-IT" sz="1300" b="1" dirty="0">
              <a:solidFill>
                <a:prstClr val="black"/>
              </a:solidFill>
              <a:latin typeface="Calibri" charset="0"/>
              <a:ea typeface="Calibri" charset="0"/>
              <a:cs typeface="Calibri" charset="0"/>
            </a:endParaRPr>
          </a:p>
        </p:txBody>
      </p:sp>
      <p:sp>
        <p:nvSpPr>
          <p:cNvPr id="31" name="Rettangolo arrotondato 30"/>
          <p:cNvSpPr/>
          <p:nvPr/>
        </p:nvSpPr>
        <p:spPr>
          <a:xfrm>
            <a:off x="3221911" y="4088539"/>
            <a:ext cx="2187291"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start a multiplayer game so that I can play with an other person (34)</a:t>
            </a:r>
            <a:endParaRPr lang="it-IT" sz="1300" b="1" dirty="0">
              <a:solidFill>
                <a:prstClr val="black"/>
              </a:solidFill>
              <a:latin typeface="Calibri" charset="0"/>
              <a:ea typeface="Calibri" charset="0"/>
              <a:cs typeface="Calibri" charset="0"/>
            </a:endParaRPr>
          </a:p>
        </p:txBody>
      </p:sp>
      <p:sp>
        <p:nvSpPr>
          <p:cNvPr id="32" name="Rettangolo arrotondato 31"/>
          <p:cNvSpPr/>
          <p:nvPr/>
        </p:nvSpPr>
        <p:spPr>
          <a:xfrm>
            <a:off x="4351561" y="2809640"/>
            <a:ext cx="2304256"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to change game commands (5)</a:t>
            </a:r>
            <a:endParaRPr lang="it-IT" sz="1300" b="1" dirty="0">
              <a:solidFill>
                <a:prstClr val="black"/>
              </a:solidFill>
              <a:latin typeface="Calibri" charset="0"/>
              <a:ea typeface="Calibri" charset="0"/>
              <a:cs typeface="Calibri" charset="0"/>
            </a:endParaRPr>
          </a:p>
        </p:txBody>
      </p:sp>
    </p:spTree>
    <p:extLst>
      <p:ext uri="{BB962C8B-B14F-4D97-AF65-F5344CB8AC3E}">
        <p14:creationId xmlns:p14="http://schemas.microsoft.com/office/powerpoint/2010/main" val="13156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9" grpId="0" animBg="1"/>
      <p:bldP spid="29"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395536" y="116632"/>
            <a:ext cx="4320480" cy="609600"/>
          </a:xfrm>
        </p:spPr>
        <p:txBody>
          <a:bodyPr>
            <a:noAutofit/>
          </a:bodyPr>
          <a:lstStyle/>
          <a:p>
            <a:r>
              <a:rPr lang="it-IT" sz="4400" b="1" dirty="0">
                <a:solidFill>
                  <a:srgbClr val="00B050"/>
                </a:solidFill>
                <a:latin typeface="Calibri" charset="0"/>
                <a:ea typeface="Calibri" charset="0"/>
                <a:cs typeface="Calibri" charset="0"/>
              </a:rPr>
              <a:t>Product Backlog</a:t>
            </a:r>
          </a:p>
        </p:txBody>
      </p:sp>
      <p:cxnSp>
        <p:nvCxnSpPr>
          <p:cNvPr id="8" name="Connettore 2 7"/>
          <p:cNvCxnSpPr>
            <a:cxnSpLocks/>
          </p:cNvCxnSpPr>
          <p:nvPr/>
        </p:nvCxnSpPr>
        <p:spPr>
          <a:xfrm flipV="1">
            <a:off x="3703763" y="1556792"/>
            <a:ext cx="1833403" cy="26199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a:cxnSpLocks/>
          </p:cNvCxnSpPr>
          <p:nvPr/>
        </p:nvCxnSpPr>
        <p:spPr>
          <a:xfrm flipV="1">
            <a:off x="3703763" y="2420888"/>
            <a:ext cx="1833403" cy="194047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a:cxnSpLocks/>
          </p:cNvCxnSpPr>
          <p:nvPr/>
        </p:nvCxnSpPr>
        <p:spPr>
          <a:xfrm flipV="1">
            <a:off x="3691999" y="3276857"/>
            <a:ext cx="1845167" cy="11895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p:cNvCxnSpPr>
            <a:cxnSpLocks/>
          </p:cNvCxnSpPr>
          <p:nvPr/>
        </p:nvCxnSpPr>
        <p:spPr>
          <a:xfrm flipV="1">
            <a:off x="3703763" y="4754470"/>
            <a:ext cx="1818667" cy="4297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88" y="1745796"/>
            <a:ext cx="3130839" cy="4108435"/>
          </a:xfrm>
          <a:prstGeom prst="rect">
            <a:avLst/>
          </a:prstGeom>
        </p:spPr>
      </p:pic>
      <p:cxnSp>
        <p:nvCxnSpPr>
          <p:cNvPr id="11" name="Connettore 2 10"/>
          <p:cNvCxnSpPr>
            <a:cxnSpLocks/>
          </p:cNvCxnSpPr>
          <p:nvPr/>
        </p:nvCxnSpPr>
        <p:spPr>
          <a:xfrm flipV="1">
            <a:off x="3689028" y="476672"/>
            <a:ext cx="1848138" cy="251215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cxnSpLocks/>
          </p:cNvCxnSpPr>
          <p:nvPr/>
        </p:nvCxnSpPr>
        <p:spPr>
          <a:xfrm>
            <a:off x="3703763" y="5454271"/>
            <a:ext cx="1818667" cy="56701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23" name="Immagin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278" y="127611"/>
            <a:ext cx="2527300" cy="6540500"/>
          </a:xfrm>
          <a:prstGeom prst="rect">
            <a:avLst/>
          </a:prstGeom>
        </p:spPr>
      </p:pic>
    </p:spTree>
    <p:extLst>
      <p:ext uri="{BB962C8B-B14F-4D97-AF65-F5344CB8AC3E}">
        <p14:creationId xmlns:p14="http://schemas.microsoft.com/office/powerpoint/2010/main" val="24610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25CE1-B318-4DDA-9413-C21CBD485D64}"/>
              </a:ext>
            </a:extLst>
          </p:cNvPr>
          <p:cNvSpPr>
            <a:spLocks noGrp="1"/>
          </p:cNvSpPr>
          <p:nvPr>
            <p:ph type="title"/>
          </p:nvPr>
        </p:nvSpPr>
        <p:spPr>
          <a:xfrm>
            <a:off x="2411760" y="73575"/>
            <a:ext cx="5762601" cy="619121"/>
          </a:xfrm>
        </p:spPr>
        <p:txBody>
          <a:bodyPr>
            <a:normAutofit/>
          </a:bodyPr>
          <a:lstStyle/>
          <a:p>
            <a:r>
              <a:rPr lang="it-IT" sz="3000" b="1" dirty="0">
                <a:solidFill>
                  <a:schemeClr val="accent2"/>
                </a:solidFill>
              </a:rPr>
              <a:t>1° vs 2° vs 3° Sprint</a:t>
            </a:r>
          </a:p>
        </p:txBody>
      </p:sp>
      <p:graphicFrame>
        <p:nvGraphicFramePr>
          <p:cNvPr id="4" name="Grafico 3">
            <a:extLst>
              <a:ext uri="{FF2B5EF4-FFF2-40B4-BE49-F238E27FC236}">
                <a16:creationId xmlns:a16="http://schemas.microsoft.com/office/drawing/2014/main" id="{70685E50-164D-406F-91ED-89BDEEC08CD4}"/>
              </a:ext>
            </a:extLst>
          </p:cNvPr>
          <p:cNvGraphicFramePr/>
          <p:nvPr>
            <p:extLst>
              <p:ext uri="{D42A27DB-BD31-4B8C-83A1-F6EECF244321}">
                <p14:modId xmlns:p14="http://schemas.microsoft.com/office/powerpoint/2010/main" val="877872880"/>
              </p:ext>
            </p:extLst>
          </p:nvPr>
        </p:nvGraphicFramePr>
        <p:xfrm>
          <a:off x="4427984" y="948759"/>
          <a:ext cx="4059646" cy="2384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afico 5">
            <a:extLst>
              <a:ext uri="{FF2B5EF4-FFF2-40B4-BE49-F238E27FC236}">
                <a16:creationId xmlns:a16="http://schemas.microsoft.com/office/drawing/2014/main" id="{A2741576-88A4-46DA-8124-2B6442BB673A}"/>
              </a:ext>
            </a:extLst>
          </p:cNvPr>
          <p:cNvGraphicFramePr/>
          <p:nvPr>
            <p:extLst>
              <p:ext uri="{D42A27DB-BD31-4B8C-83A1-F6EECF244321}">
                <p14:modId xmlns:p14="http://schemas.microsoft.com/office/powerpoint/2010/main" val="643822725"/>
              </p:ext>
            </p:extLst>
          </p:nvPr>
        </p:nvGraphicFramePr>
        <p:xfrm>
          <a:off x="203368" y="863459"/>
          <a:ext cx="4138065" cy="2430834"/>
        </p:xfrm>
        <a:graphic>
          <a:graphicData uri="http://schemas.openxmlformats.org/drawingml/2006/chart">
            <c:chart xmlns:c="http://schemas.openxmlformats.org/drawingml/2006/chart" xmlns:r="http://schemas.openxmlformats.org/officeDocument/2006/relationships" r:id="rId4"/>
          </a:graphicData>
        </a:graphic>
      </p:graphicFrame>
      <p:sp>
        <p:nvSpPr>
          <p:cNvPr id="3" name="Rettangolo 2"/>
          <p:cNvSpPr/>
          <p:nvPr/>
        </p:nvSpPr>
        <p:spPr>
          <a:xfrm>
            <a:off x="2272400" y="3333618"/>
            <a:ext cx="522900" cy="369332"/>
          </a:xfrm>
          <a:prstGeom prst="rect">
            <a:avLst/>
          </a:prstGeom>
        </p:spPr>
        <p:txBody>
          <a:bodyPr wrap="none">
            <a:spAutoFit/>
          </a:bodyPr>
          <a:lstStyle/>
          <a:p>
            <a:r>
              <a:rPr lang="it-IT" b="1" dirty="0">
                <a:solidFill>
                  <a:schemeClr val="accent2"/>
                </a:solidFill>
              </a:rPr>
              <a:t>1° </a:t>
            </a:r>
            <a:endParaRPr lang="it-IT" dirty="0">
              <a:solidFill>
                <a:schemeClr val="accent2"/>
              </a:solidFill>
            </a:endParaRPr>
          </a:p>
        </p:txBody>
      </p:sp>
      <p:sp>
        <p:nvSpPr>
          <p:cNvPr id="8" name="Rettangolo 7"/>
          <p:cNvSpPr/>
          <p:nvPr/>
        </p:nvSpPr>
        <p:spPr>
          <a:xfrm>
            <a:off x="6196357" y="3333618"/>
            <a:ext cx="522900" cy="369332"/>
          </a:xfrm>
          <a:prstGeom prst="rect">
            <a:avLst/>
          </a:prstGeom>
        </p:spPr>
        <p:txBody>
          <a:bodyPr wrap="none">
            <a:spAutoFit/>
          </a:bodyPr>
          <a:lstStyle/>
          <a:p>
            <a:r>
              <a:rPr lang="it-IT" b="1" dirty="0">
                <a:solidFill>
                  <a:schemeClr val="accent2"/>
                </a:solidFill>
              </a:rPr>
              <a:t>2° </a:t>
            </a:r>
            <a:endParaRPr lang="it-IT" dirty="0">
              <a:solidFill>
                <a:schemeClr val="accent2"/>
              </a:solidFill>
            </a:endParaRPr>
          </a:p>
        </p:txBody>
      </p:sp>
      <p:graphicFrame>
        <p:nvGraphicFramePr>
          <p:cNvPr id="9" name="Grafico 8">
            <a:extLst>
              <a:ext uri="{FF2B5EF4-FFF2-40B4-BE49-F238E27FC236}">
                <a16:creationId xmlns:a16="http://schemas.microsoft.com/office/drawing/2014/main" id="{E48F1D22-FA2E-42C1-A3C8-5C06861A7F1F}"/>
              </a:ext>
            </a:extLst>
          </p:cNvPr>
          <p:cNvGraphicFramePr/>
          <p:nvPr>
            <p:extLst>
              <p:ext uri="{D42A27DB-BD31-4B8C-83A1-F6EECF244321}">
                <p14:modId xmlns:p14="http://schemas.microsoft.com/office/powerpoint/2010/main" val="1540725133"/>
              </p:ext>
            </p:extLst>
          </p:nvPr>
        </p:nvGraphicFramePr>
        <p:xfrm>
          <a:off x="2272400" y="3825837"/>
          <a:ext cx="4446857" cy="2501020"/>
        </p:xfrm>
        <a:graphic>
          <a:graphicData uri="http://schemas.openxmlformats.org/drawingml/2006/chart">
            <c:chart xmlns:c="http://schemas.openxmlformats.org/drawingml/2006/chart" xmlns:r="http://schemas.openxmlformats.org/officeDocument/2006/relationships" r:id="rId5"/>
          </a:graphicData>
        </a:graphic>
      </p:graphicFrame>
      <p:sp>
        <p:nvSpPr>
          <p:cNvPr id="10" name="Rettangolo 9"/>
          <p:cNvSpPr/>
          <p:nvPr/>
        </p:nvSpPr>
        <p:spPr>
          <a:xfrm>
            <a:off x="4234378" y="6327492"/>
            <a:ext cx="522900" cy="369332"/>
          </a:xfrm>
          <a:prstGeom prst="rect">
            <a:avLst/>
          </a:prstGeom>
        </p:spPr>
        <p:txBody>
          <a:bodyPr wrap="none">
            <a:spAutoFit/>
          </a:bodyPr>
          <a:lstStyle/>
          <a:p>
            <a:r>
              <a:rPr lang="it-IT" b="1" dirty="0">
                <a:solidFill>
                  <a:schemeClr val="accent2"/>
                </a:solidFill>
              </a:rPr>
              <a:t>3° </a:t>
            </a:r>
            <a:endParaRPr lang="it-IT" dirty="0">
              <a:solidFill>
                <a:schemeClr val="accent2"/>
              </a:solidFill>
            </a:endParaRPr>
          </a:p>
        </p:txBody>
      </p:sp>
    </p:spTree>
    <p:extLst>
      <p:ext uri="{BB962C8B-B14F-4D97-AF65-F5344CB8AC3E}">
        <p14:creationId xmlns:p14="http://schemas.microsoft.com/office/powerpoint/2010/main" val="12932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D9FC700-80A1-4CA4-82C5-345DEE77EE76}"/>
              </a:ext>
            </a:extLst>
          </p:cNvPr>
          <p:cNvSpPr>
            <a:spLocks noGrp="1"/>
          </p:cNvSpPr>
          <p:nvPr>
            <p:ph type="title"/>
          </p:nvPr>
        </p:nvSpPr>
        <p:spPr/>
        <p:txBody>
          <a:bodyPr/>
          <a:lstStyle/>
          <a:p>
            <a:r>
              <a:rPr lang="it-IT" b="1" dirty="0" err="1">
                <a:solidFill>
                  <a:schemeClr val="accent2"/>
                </a:solidFill>
              </a:rPr>
              <a:t>Final</a:t>
            </a:r>
            <a:r>
              <a:rPr lang="it-IT" b="1" dirty="0">
                <a:solidFill>
                  <a:schemeClr val="accent2"/>
                </a:solidFill>
              </a:rPr>
              <a:t> </a:t>
            </a:r>
            <a:r>
              <a:rPr lang="it-IT" b="1" dirty="0" err="1">
                <a:solidFill>
                  <a:schemeClr val="accent2"/>
                </a:solidFill>
              </a:rPr>
              <a:t>Burndown</a:t>
            </a:r>
            <a:r>
              <a:rPr lang="it-IT" b="1" dirty="0">
                <a:solidFill>
                  <a:schemeClr val="accent2"/>
                </a:solidFill>
              </a:rPr>
              <a:t> Chart</a:t>
            </a:r>
            <a:endParaRPr lang="it-IT" dirty="0"/>
          </a:p>
        </p:txBody>
      </p:sp>
      <p:graphicFrame>
        <p:nvGraphicFramePr>
          <p:cNvPr id="8" name="Grafico 7">
            <a:extLst>
              <a:ext uri="{FF2B5EF4-FFF2-40B4-BE49-F238E27FC236}">
                <a16:creationId xmlns:a16="http://schemas.microsoft.com/office/drawing/2014/main" id="{75D5B916-E084-4186-998F-141002F22CB3}"/>
              </a:ext>
            </a:extLst>
          </p:cNvPr>
          <p:cNvGraphicFramePr/>
          <p:nvPr>
            <p:extLst>
              <p:ext uri="{D42A27DB-BD31-4B8C-83A1-F6EECF244321}">
                <p14:modId xmlns:p14="http://schemas.microsoft.com/office/powerpoint/2010/main" val="3094638868"/>
              </p:ext>
            </p:extLst>
          </p:nvPr>
        </p:nvGraphicFramePr>
        <p:xfrm>
          <a:off x="836898" y="1694214"/>
          <a:ext cx="6164064" cy="4149493"/>
        </p:xfrm>
        <a:graphic>
          <a:graphicData uri="http://schemas.openxmlformats.org/drawingml/2006/chart">
            <c:chart xmlns:c="http://schemas.openxmlformats.org/drawingml/2006/chart" xmlns:r="http://schemas.openxmlformats.org/officeDocument/2006/relationships" r:id="rId3"/>
          </a:graphicData>
        </a:graphic>
      </p:graphicFrame>
      <p:sp>
        <p:nvSpPr>
          <p:cNvPr id="9" name="Rettangolo 8">
            <a:extLst>
              <a:ext uri="{FF2B5EF4-FFF2-40B4-BE49-F238E27FC236}">
                <a16:creationId xmlns:a16="http://schemas.microsoft.com/office/drawing/2014/main" id="{3D0D2487-E3A6-4008-A295-EE6AE3AD59A0}"/>
              </a:ext>
            </a:extLst>
          </p:cNvPr>
          <p:cNvSpPr/>
          <p:nvPr/>
        </p:nvSpPr>
        <p:spPr>
          <a:xfrm>
            <a:off x="971600" y="6063734"/>
            <a:ext cx="2617511" cy="369332"/>
          </a:xfrm>
          <a:prstGeom prst="rect">
            <a:avLst/>
          </a:prstGeom>
        </p:spPr>
        <p:txBody>
          <a:bodyPr wrap="none">
            <a:spAutoFit/>
          </a:bodyPr>
          <a:lstStyle/>
          <a:p>
            <a:r>
              <a:rPr lang="it-IT" b="1" dirty="0">
                <a:solidFill>
                  <a:schemeClr val="accent2"/>
                </a:solidFill>
              </a:rPr>
              <a:t>Total Story Points: 210</a:t>
            </a:r>
            <a:endParaRPr lang="it-IT" dirty="0">
              <a:solidFill>
                <a:schemeClr val="accent2"/>
              </a:solidFill>
            </a:endParaRPr>
          </a:p>
        </p:txBody>
      </p:sp>
    </p:spTree>
    <p:extLst>
      <p:ext uri="{BB962C8B-B14F-4D97-AF65-F5344CB8AC3E}">
        <p14:creationId xmlns:p14="http://schemas.microsoft.com/office/powerpoint/2010/main" val="89173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screenshot&#10;&#10;Descrizione generata con affidabilità elevata">
            <a:extLst>
              <a:ext uri="{FF2B5EF4-FFF2-40B4-BE49-F238E27FC236}">
                <a16:creationId xmlns:a16="http://schemas.microsoft.com/office/drawing/2014/main" id="{DDAD738C-EB20-495F-9D39-85E72E8F6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 y="1124745"/>
            <a:ext cx="9152230" cy="5633620"/>
          </a:xfrm>
        </p:spPr>
      </p:pic>
      <p:sp>
        <p:nvSpPr>
          <p:cNvPr id="8" name="Titolo 3">
            <a:extLst>
              <a:ext uri="{FF2B5EF4-FFF2-40B4-BE49-F238E27FC236}">
                <a16:creationId xmlns:a16="http://schemas.microsoft.com/office/drawing/2014/main" id="{81B9B864-FA81-4D0F-B3DC-AF305DD95739}"/>
              </a:ext>
            </a:extLst>
          </p:cNvPr>
          <p:cNvSpPr>
            <a:spLocks noGrp="1"/>
          </p:cNvSpPr>
          <p:nvPr>
            <p:ph type="title"/>
          </p:nvPr>
        </p:nvSpPr>
        <p:spPr>
          <a:xfrm>
            <a:off x="107504" y="464345"/>
            <a:ext cx="6347713" cy="1320800"/>
          </a:xfrm>
        </p:spPr>
        <p:txBody>
          <a:bodyPr/>
          <a:lstStyle/>
          <a:p>
            <a:r>
              <a:rPr lang="it-IT" b="1" dirty="0" err="1">
                <a:solidFill>
                  <a:schemeClr val="accent2"/>
                </a:solidFill>
              </a:rPr>
              <a:t>All</a:t>
            </a:r>
            <a:r>
              <a:rPr lang="it-IT" b="1" dirty="0">
                <a:solidFill>
                  <a:schemeClr val="accent2"/>
                </a:solidFill>
              </a:rPr>
              <a:t> User Stories</a:t>
            </a:r>
            <a:endParaRPr lang="it-IT" dirty="0"/>
          </a:p>
        </p:txBody>
      </p:sp>
    </p:spTree>
    <p:extLst>
      <p:ext uri="{BB962C8B-B14F-4D97-AF65-F5344CB8AC3E}">
        <p14:creationId xmlns:p14="http://schemas.microsoft.com/office/powerpoint/2010/main" val="59908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B9988E1-726E-4D7A-A069-FDE1771E5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4904"/>
            <a:ext cx="4290515" cy="3013139"/>
          </a:xfrm>
          <a:prstGeom prst="rect">
            <a:avLst/>
          </a:prstGeom>
        </p:spPr>
      </p:pic>
      <p:pic>
        <p:nvPicPr>
          <p:cNvPr id="5" name="Immagine 4">
            <a:extLst>
              <a:ext uri="{FF2B5EF4-FFF2-40B4-BE49-F238E27FC236}">
                <a16:creationId xmlns:a16="http://schemas.microsoft.com/office/drawing/2014/main" id="{59553AFD-D848-48D5-9BEE-43C95E9C8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870" y="2493781"/>
            <a:ext cx="4280132" cy="3155381"/>
          </a:xfrm>
          <a:prstGeom prst="rect">
            <a:avLst/>
          </a:prstGeom>
        </p:spPr>
      </p:pic>
      <p:sp>
        <p:nvSpPr>
          <p:cNvPr id="6" name="Freccia a destra 5">
            <a:extLst>
              <a:ext uri="{FF2B5EF4-FFF2-40B4-BE49-F238E27FC236}">
                <a16:creationId xmlns:a16="http://schemas.microsoft.com/office/drawing/2014/main" id="{32868601-EB42-44F0-BD9B-025691A51483}"/>
              </a:ext>
            </a:extLst>
          </p:cNvPr>
          <p:cNvSpPr/>
          <p:nvPr/>
        </p:nvSpPr>
        <p:spPr>
          <a:xfrm>
            <a:off x="4300898" y="3709946"/>
            <a:ext cx="552589" cy="723053"/>
          </a:xfrm>
          <a:prstGeom prst="rightArrow">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dirty="0"/>
          </a:p>
        </p:txBody>
      </p:sp>
      <p:sp>
        <p:nvSpPr>
          <p:cNvPr id="7" name="Rettangolo 6">
            <a:extLst>
              <a:ext uri="{FF2B5EF4-FFF2-40B4-BE49-F238E27FC236}">
                <a16:creationId xmlns:a16="http://schemas.microsoft.com/office/drawing/2014/main" id="{764B9E5C-40DF-4182-BC03-CAE8E5094598}"/>
              </a:ext>
            </a:extLst>
          </p:cNvPr>
          <p:cNvSpPr/>
          <p:nvPr/>
        </p:nvSpPr>
        <p:spPr>
          <a:xfrm>
            <a:off x="236032" y="802498"/>
            <a:ext cx="3818449" cy="1446550"/>
          </a:xfrm>
          <a:prstGeom prst="rect">
            <a:avLst/>
          </a:prstGeom>
        </p:spPr>
        <p:txBody>
          <a:bodyPr wrap="square">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it-IT" sz="4400" b="1" dirty="0">
                <a:solidFill>
                  <a:schemeClr val="accent2"/>
                </a:solidFill>
              </a:rPr>
              <a:t>1° Sprint </a:t>
            </a:r>
            <a:r>
              <a:rPr lang="it-IT" sz="4400" b="1" dirty="0" err="1">
                <a:solidFill>
                  <a:schemeClr val="accent2"/>
                </a:solidFill>
              </a:rPr>
              <a:t>Retrospective</a:t>
            </a:r>
            <a:endParaRPr kumimoji="0" lang="it-IT" sz="1800" b="0" i="0" u="none" strike="noStrike" kern="0" cap="none" spc="0" normalizeH="0" baseline="0" noProof="0" dirty="0">
              <a:ln>
                <a:noFill/>
              </a:ln>
              <a:solidFill>
                <a:sysClr val="windowText" lastClr="000000"/>
              </a:solidFill>
              <a:effectLst/>
              <a:uLnTx/>
              <a:uFillTx/>
            </a:endParaRPr>
          </a:p>
        </p:txBody>
      </p:sp>
      <p:sp>
        <p:nvSpPr>
          <p:cNvPr id="9" name="Rettangolo 8">
            <a:extLst>
              <a:ext uri="{FF2B5EF4-FFF2-40B4-BE49-F238E27FC236}">
                <a16:creationId xmlns:a16="http://schemas.microsoft.com/office/drawing/2014/main" id="{441022E0-FCA1-438E-A9AA-3A2F9972679C}"/>
              </a:ext>
            </a:extLst>
          </p:cNvPr>
          <p:cNvSpPr/>
          <p:nvPr/>
        </p:nvSpPr>
        <p:spPr>
          <a:xfrm>
            <a:off x="5089519" y="802498"/>
            <a:ext cx="3818449" cy="1446550"/>
          </a:xfrm>
          <a:prstGeom prst="rect">
            <a:avLst/>
          </a:prstGeom>
        </p:spPr>
        <p:txBody>
          <a:bodyPr wrap="square">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it-IT" sz="4400" b="1" dirty="0">
                <a:solidFill>
                  <a:schemeClr val="accent2"/>
                </a:solidFill>
              </a:rPr>
              <a:t>2° Sprint </a:t>
            </a:r>
            <a:r>
              <a:rPr lang="it-IT" sz="4400" b="1" dirty="0" err="1">
                <a:solidFill>
                  <a:schemeClr val="accent2"/>
                </a:solidFill>
              </a:rPr>
              <a:t>Retrospective</a:t>
            </a:r>
            <a:endParaRPr kumimoji="0" lang="it-IT"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8542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4325CE1-B318-4DDA-9413-C21CBD485D64}"/>
              </a:ext>
            </a:extLst>
          </p:cNvPr>
          <p:cNvSpPr>
            <a:spLocks noGrp="1"/>
          </p:cNvSpPr>
          <p:nvPr>
            <p:ph type="title"/>
          </p:nvPr>
        </p:nvSpPr>
        <p:spPr>
          <a:xfrm>
            <a:off x="1259632" y="116632"/>
            <a:ext cx="5762601" cy="619121"/>
          </a:xfrm>
        </p:spPr>
        <p:txBody>
          <a:bodyPr>
            <a:normAutofit/>
          </a:bodyPr>
          <a:lstStyle/>
          <a:p>
            <a:r>
              <a:rPr lang="it-IT" sz="3000" b="1" dirty="0">
                <a:solidFill>
                  <a:schemeClr val="accent2"/>
                </a:solidFill>
              </a:rPr>
              <a:t>Problems solved with Scrum</a:t>
            </a:r>
          </a:p>
        </p:txBody>
      </p:sp>
      <p:sp>
        <p:nvSpPr>
          <p:cNvPr id="6" name="Titolo 1">
            <a:extLst>
              <a:ext uri="{FF2B5EF4-FFF2-40B4-BE49-F238E27FC236}">
                <a16:creationId xmlns:a16="http://schemas.microsoft.com/office/drawing/2014/main" id="{74325CE1-B318-4DDA-9413-C21CBD485D64}"/>
              </a:ext>
            </a:extLst>
          </p:cNvPr>
          <p:cNvSpPr txBox="1">
            <a:spLocks/>
          </p:cNvSpPr>
          <p:nvPr/>
        </p:nvSpPr>
        <p:spPr>
          <a:xfrm>
            <a:off x="179512" y="951777"/>
            <a:ext cx="7128792" cy="5789591"/>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charset="2"/>
              <a:buChar char="v"/>
            </a:pPr>
            <a:r>
              <a:rPr lang="it-IT" sz="1800" b="1" dirty="0">
                <a:solidFill>
                  <a:schemeClr val="tx1"/>
                </a:solidFill>
              </a:rPr>
              <a:t>Cognitive relationship </a:t>
            </a:r>
            <a:r>
              <a:rPr lang="it-IT" sz="1800" b="1" dirty="0" err="1">
                <a:solidFill>
                  <a:schemeClr val="tx1"/>
                </a:solidFill>
              </a:rPr>
              <a:t>between</a:t>
            </a:r>
            <a:r>
              <a:rPr lang="it-IT" sz="1800" b="1" dirty="0">
                <a:solidFill>
                  <a:schemeClr val="tx1"/>
                </a:solidFill>
              </a:rPr>
              <a:t> the members of the group</a:t>
            </a:r>
          </a:p>
          <a:p>
            <a:pPr marL="1371600" lvl="2" indent="-457200" algn="just">
              <a:buFont typeface="Wingdings" panose="05000000000000000000" pitchFamily="2" charset="2"/>
              <a:buChar char="Ø"/>
            </a:pPr>
            <a:r>
              <a:rPr lang="it-IT" b="1" i="1" dirty="0">
                <a:solidFill>
                  <a:schemeClr val="bg2">
                    <a:lumMod val="50000"/>
                  </a:schemeClr>
                </a:solidFill>
              </a:rPr>
              <a:t>Daily </a:t>
            </a:r>
            <a:r>
              <a:rPr lang="it-IT" b="1" i="1" dirty="0" err="1">
                <a:solidFill>
                  <a:schemeClr val="bg2">
                    <a:lumMod val="50000"/>
                  </a:schemeClr>
                </a:solidFill>
              </a:rPr>
              <a:t>Scrum</a:t>
            </a:r>
            <a:r>
              <a:rPr lang="it-IT" b="1" i="1" dirty="0">
                <a:solidFill>
                  <a:schemeClr val="bg2">
                    <a:lumMod val="50000"/>
                  </a:schemeClr>
                </a:solidFill>
              </a:rPr>
              <a:t>, Sprint </a:t>
            </a:r>
            <a:r>
              <a:rPr lang="it-IT" b="1" i="1" dirty="0" err="1">
                <a:solidFill>
                  <a:schemeClr val="bg2">
                    <a:lumMod val="50000"/>
                  </a:schemeClr>
                </a:solidFill>
              </a:rPr>
              <a:t>Retrospective</a:t>
            </a:r>
            <a:endParaRPr lang="it-IT" b="1" i="1" dirty="0">
              <a:solidFill>
                <a:schemeClr val="bg2">
                  <a:lumMod val="50000"/>
                </a:schemeClr>
              </a:solidFill>
            </a:endParaRPr>
          </a:p>
          <a:p>
            <a:pPr lvl="2" algn="just"/>
            <a:endParaRPr lang="it-IT" b="1" i="1" dirty="0">
              <a:solidFill>
                <a:schemeClr val="accent2"/>
              </a:solidFill>
            </a:endParaRPr>
          </a:p>
          <a:p>
            <a:pPr marL="457200" indent="-457200" algn="just">
              <a:buFont typeface="Wingdings" charset="2"/>
              <a:buChar char="v"/>
            </a:pPr>
            <a:r>
              <a:rPr lang="en-US" sz="1800" b="1" dirty="0">
                <a:solidFill>
                  <a:schemeClr val="tx1"/>
                </a:solidFill>
              </a:rPr>
              <a:t>Collection of different ideas for the implementation of game features</a:t>
            </a:r>
          </a:p>
          <a:p>
            <a:pPr marL="1200150" lvl="2" indent="-285750" algn="just">
              <a:buFont typeface="Wingdings" panose="05000000000000000000" pitchFamily="2" charset="2"/>
              <a:buChar char="Ø"/>
            </a:pPr>
            <a:r>
              <a:rPr lang="en-US" b="1" i="1" dirty="0">
                <a:solidFill>
                  <a:schemeClr val="bg2">
                    <a:lumMod val="50000"/>
                  </a:schemeClr>
                </a:solidFill>
              </a:rPr>
              <a:t>Sprint Planning, Task Board, Sprint Retrospective</a:t>
            </a:r>
          </a:p>
          <a:p>
            <a:pPr marL="1371600" lvl="2" indent="-457200" algn="just">
              <a:buFont typeface="Wingdings" charset="2"/>
              <a:buChar char="v"/>
            </a:pPr>
            <a:endParaRPr lang="en-US" b="1" dirty="0">
              <a:solidFill>
                <a:schemeClr val="accent2"/>
              </a:solidFill>
            </a:endParaRPr>
          </a:p>
          <a:p>
            <a:pPr marL="457200" indent="-457200" algn="just">
              <a:buFont typeface="Wingdings" charset="2"/>
              <a:buChar char="v"/>
            </a:pPr>
            <a:r>
              <a:rPr lang="en-US" sz="1800" b="1" dirty="0">
                <a:solidFill>
                  <a:schemeClr val="tx1"/>
                </a:solidFill>
              </a:rPr>
              <a:t>Meetings with pre-arranged appointments to discuss progress of work</a:t>
            </a:r>
          </a:p>
          <a:p>
            <a:pPr marL="1371600" lvl="2" indent="-457200" algn="just">
              <a:buFont typeface="Wingdings" panose="05000000000000000000" pitchFamily="2" charset="2"/>
              <a:buChar char="Ø"/>
            </a:pPr>
            <a:r>
              <a:rPr lang="en-US" b="1" i="1" dirty="0">
                <a:solidFill>
                  <a:schemeClr val="bg2">
                    <a:lumMod val="50000"/>
                  </a:schemeClr>
                </a:solidFill>
              </a:rPr>
              <a:t>Daily Scrum with videoconference service</a:t>
            </a:r>
          </a:p>
          <a:p>
            <a:pPr marL="1371600" lvl="2" indent="-457200" algn="just">
              <a:buFont typeface="Wingdings" charset="2"/>
              <a:buChar char="v"/>
            </a:pPr>
            <a:endParaRPr lang="en-US" b="1" dirty="0">
              <a:solidFill>
                <a:schemeClr val="accent2"/>
              </a:solidFill>
            </a:endParaRPr>
          </a:p>
          <a:p>
            <a:pPr marL="457200" indent="-457200" algn="just">
              <a:buFont typeface="Wingdings" charset="2"/>
              <a:buChar char="v"/>
            </a:pPr>
            <a:r>
              <a:rPr lang="en-US" sz="1800" b="1" dirty="0">
                <a:solidFill>
                  <a:schemeClr val="tx1"/>
                </a:solidFill>
              </a:rPr>
              <a:t>Divisions of the various tasks for the realization of the project objectives</a:t>
            </a:r>
          </a:p>
          <a:p>
            <a:pPr marL="1371600" lvl="2" indent="-457200" algn="just">
              <a:buFont typeface="Wingdings" panose="05000000000000000000" pitchFamily="2" charset="2"/>
              <a:buChar char="Ø"/>
            </a:pPr>
            <a:r>
              <a:rPr lang="en-US" b="1" i="1" dirty="0">
                <a:solidFill>
                  <a:schemeClr val="bg2">
                    <a:lumMod val="50000"/>
                  </a:schemeClr>
                </a:solidFill>
              </a:rPr>
              <a:t>Implementing Scrum roles, Task Board</a:t>
            </a:r>
          </a:p>
          <a:p>
            <a:pPr lvl="2" algn="just"/>
            <a:endParaRPr lang="en-US" b="1" dirty="0">
              <a:solidFill>
                <a:schemeClr val="accent2"/>
              </a:solidFill>
            </a:endParaRPr>
          </a:p>
          <a:p>
            <a:pPr marL="457200" indent="-457200" algn="just">
              <a:buFont typeface="Wingdings" charset="2"/>
              <a:buChar char="v"/>
            </a:pPr>
            <a:r>
              <a:rPr lang="en-US" sz="1800" b="1" dirty="0">
                <a:solidFill>
                  <a:schemeClr val="tx1"/>
                </a:solidFill>
              </a:rPr>
              <a:t>Structuring of the code deriving from the various releases implemented during the design</a:t>
            </a:r>
          </a:p>
          <a:p>
            <a:pPr marL="1371600" lvl="2" indent="-457200" algn="just">
              <a:buFont typeface="Wingdings" panose="05000000000000000000" pitchFamily="2" charset="2"/>
              <a:buChar char="Ø"/>
            </a:pPr>
            <a:r>
              <a:rPr lang="en-US" b="1" i="1" dirty="0">
                <a:solidFill>
                  <a:schemeClr val="bg2">
                    <a:lumMod val="50000"/>
                  </a:schemeClr>
                </a:solidFill>
              </a:rPr>
              <a:t>GitHub, Visual Studio, Sprint Demo, Sprint Review</a:t>
            </a:r>
          </a:p>
          <a:p>
            <a:pPr lvl="2" algn="just"/>
            <a:endParaRPr lang="en-US" b="1" dirty="0">
              <a:solidFill>
                <a:schemeClr val="accent2"/>
              </a:solidFill>
            </a:endParaRPr>
          </a:p>
          <a:p>
            <a:pPr marL="457200" indent="-457200" algn="just">
              <a:buFont typeface="Wingdings" charset="2"/>
              <a:buChar char="v"/>
            </a:pPr>
            <a:r>
              <a:rPr lang="en-US" sz="1800" b="1" dirty="0">
                <a:solidFill>
                  <a:schemeClr val="tx1"/>
                </a:solidFill>
              </a:rPr>
              <a:t>Establish according to which conditions the definition of "Done" is valid in order to complete the realization of a functionality</a:t>
            </a:r>
          </a:p>
          <a:p>
            <a:pPr marL="1371600" lvl="2" indent="-457200" algn="just">
              <a:buFont typeface="Wingdings" panose="05000000000000000000" pitchFamily="2" charset="2"/>
              <a:buChar char="Ø"/>
            </a:pPr>
            <a:r>
              <a:rPr lang="it-IT" b="1" i="1" dirty="0" err="1">
                <a:solidFill>
                  <a:schemeClr val="bg2">
                    <a:lumMod val="50000"/>
                  </a:schemeClr>
                </a:solidFill>
              </a:rPr>
              <a:t>JUnit</a:t>
            </a:r>
            <a:r>
              <a:rPr lang="it-IT" b="1" i="1" dirty="0">
                <a:solidFill>
                  <a:schemeClr val="bg2">
                    <a:lumMod val="50000"/>
                  </a:schemeClr>
                </a:solidFill>
              </a:rPr>
              <a:t> Test</a:t>
            </a:r>
          </a:p>
          <a:p>
            <a:pPr marL="457200" indent="-457200">
              <a:buFont typeface="Wingdings" charset="2"/>
              <a:buChar char="v"/>
            </a:pPr>
            <a:endParaRPr lang="it-IT" sz="1800" b="1" dirty="0">
              <a:solidFill>
                <a:schemeClr val="accent2"/>
              </a:solidFill>
            </a:endParaRPr>
          </a:p>
        </p:txBody>
      </p:sp>
    </p:spTree>
    <p:extLst>
      <p:ext uri="{BB962C8B-B14F-4D97-AF65-F5344CB8AC3E}">
        <p14:creationId xmlns:p14="http://schemas.microsoft.com/office/powerpoint/2010/main" val="116773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1436</TotalTime>
  <Words>946</Words>
  <Application>Microsoft Office PowerPoint</Application>
  <PresentationFormat>Presentazione su schermo (4:3)</PresentationFormat>
  <Paragraphs>148</Paragraphs>
  <Slides>15</Slides>
  <Notes>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Arial</vt:lpstr>
      <vt:lpstr>Calibri</vt:lpstr>
      <vt:lpstr>Helvetica Neue</vt:lpstr>
      <vt:lpstr>Times New Roman</vt:lpstr>
      <vt:lpstr>Trebuchet MS</vt:lpstr>
      <vt:lpstr>Wingdings</vt:lpstr>
      <vt:lpstr>Wingdings 3</vt:lpstr>
      <vt:lpstr>Sfaccettatura</vt:lpstr>
      <vt:lpstr>Presentazione standard di PowerPoint</vt:lpstr>
      <vt:lpstr>SCRUM Roles</vt:lpstr>
      <vt:lpstr>User Stories</vt:lpstr>
      <vt:lpstr>Product Backlog</vt:lpstr>
      <vt:lpstr>1° vs 2° vs 3° Sprint</vt:lpstr>
      <vt:lpstr>Final Burndown Chart</vt:lpstr>
      <vt:lpstr>All User Stories</vt:lpstr>
      <vt:lpstr>Presentazione standard di PowerPoint</vt:lpstr>
      <vt:lpstr>Problems solved with Scrum</vt:lpstr>
      <vt:lpstr>Presentazione standard di PowerPoint</vt:lpstr>
      <vt:lpstr>Presentazione standard di PowerPoint</vt:lpstr>
      <vt:lpstr>Architecture Explanation</vt:lpstr>
      <vt:lpstr>Why VOYAGER I ?  </vt:lpstr>
      <vt:lpstr>Feature &amp; Overview</vt:lpstr>
      <vt:lpstr>Game Modes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Wael Karman</cp:lastModifiedBy>
  <cp:revision>98</cp:revision>
  <dcterms:created xsi:type="dcterms:W3CDTF">2018-11-07T14:59:30Z</dcterms:created>
  <dcterms:modified xsi:type="dcterms:W3CDTF">2018-12-20T11:39:32Z</dcterms:modified>
</cp:coreProperties>
</file>