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266" r:id="rId3"/>
    <p:sldId id="271" r:id="rId4"/>
    <p:sldId id="272" r:id="rId5"/>
    <p:sldId id="273" r:id="rId6"/>
    <p:sldId id="269" r:id="rId7"/>
    <p:sldId id="295" r:id="rId8"/>
    <p:sldId id="296" r:id="rId9"/>
    <p:sldId id="292" r:id="rId10"/>
    <p:sldId id="290" r:id="rId11"/>
    <p:sldId id="274" r:id="rId12"/>
    <p:sldId id="256" r:id="rId13"/>
    <p:sldId id="275" r:id="rId14"/>
    <p:sldId id="270" r:id="rId15"/>
    <p:sldId id="293" r:id="rId16"/>
    <p:sldId id="277" r:id="rId17"/>
    <p:sldId id="301" r:id="rId18"/>
    <p:sldId id="265" r:id="rId19"/>
    <p:sldId id="289" r:id="rId20"/>
    <p:sldId id="279" r:id="rId21"/>
    <p:sldId id="300" r:id="rId22"/>
    <p:sldId id="278" r:id="rId23"/>
    <p:sldId id="298" r:id="rId24"/>
    <p:sldId id="299" r:id="rId25"/>
    <p:sldId id="262" r:id="rId26"/>
    <p:sldId id="280" r:id="rId27"/>
    <p:sldId id="282" r:id="rId28"/>
    <p:sldId id="283" r:id="rId29"/>
    <p:sldId id="284" r:id="rId30"/>
    <p:sldId id="285" r:id="rId31"/>
    <p:sldId id="288" r:id="rId32"/>
    <p:sldId id="257" r:id="rId33"/>
    <p:sldId id="294" r:id="rId34"/>
    <p:sldId id="297"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12DFD-03F6-48DF-A691-3A00CC1EAEC2}" type="datetimeFigureOut">
              <a:rPr lang="en-US" smtClean="0"/>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6EAF6-54CA-4A5B-8E98-88B22821366E}" type="slidenum">
              <a:rPr lang="en-US" smtClean="0"/>
              <a:t>‹#›</a:t>
            </a:fld>
            <a:endParaRPr lang="en-US"/>
          </a:p>
        </p:txBody>
      </p:sp>
    </p:spTree>
    <p:extLst>
      <p:ext uri="{BB962C8B-B14F-4D97-AF65-F5344CB8AC3E}">
        <p14:creationId xmlns:p14="http://schemas.microsoft.com/office/powerpoint/2010/main" val="287258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32AF6C-7DA9-64D7-6131-4BDC1AFBA6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1FE09-04D0-AEDE-4E96-F707A96B10AE}"/>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661375A0-3E6A-8E3D-4E82-BE6F18C4E7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D1CABD21-2961-4390-84F8-A7C75E1CEF0C}"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5BD7B-4975-755D-85A1-B75D12CA64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06EB7-363C-CD4A-B43F-601CDA5AA911}"/>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3C8F9CE7-52DD-DF9F-EAB6-1C7CF4DC547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361E7308-C5D5-4C48-BAE8-D41E5369C121}"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21</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705BA-1615-495C-9E56-2ACBED4670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BEA02E-236D-EA4C-38F9-38E6ACDC2267}"/>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F8610AFB-7328-FBE1-E577-A94E1F74F91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AFED8687-6AA4-4864-99A7-A732294580D2}"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22</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32023-762E-D6E5-6CE5-EAEE7EB48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9C153A-0827-FE9C-9543-3976CEFFC02E}"/>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ED795FC4-CF10-23F4-FA10-51A985EF63E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19B337D0-169A-4EAA-B141-5A9ECE6101B5}"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23</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8837E-4F22-0042-9D7D-22DFB872B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E518F-2650-E22C-FF53-A9A99CFEC15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5D368274-2D9C-4BCD-ABE8-2CDE17864D7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142E3C3-6138-46CC-97D3-A27FE9B487DB}"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26</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0F5271-70CE-255D-D1A5-AB33791C7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46141-037E-1D49-0C7E-C1B9587E0711}"/>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A5A7B6A5-A926-2D63-FB6A-3545C19F128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675507EC-1D34-4684-B379-1713D61D92CC}"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27</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40891-DA2A-B293-CA3E-F5E6F938B1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100182-0DB3-2013-A552-F3E7FE2A84F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79D4CC55-7B86-17E6-56DF-6FF44D2C225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20FC23A-20CE-4AA9-B35D-7E3F83F550FA}"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30</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4EEEC-7179-C5B3-4B7F-E919E0E83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3AA89F-C5D9-CD4D-47C9-3BDC65936270}"/>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6EE99F0A-D16F-56EE-40A0-227599EBF55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B8BE3DB8-A0B4-48C4-8B3D-BB409D1DC7D2}"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31</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0C75E-0B0D-575F-6273-4D345DCCD48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5B8AAB8-272C-8446-8D42-0C6EF986B0F3}"/>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F25B394D-43E5-51D9-D15E-E9FDF0D1161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09DAB918-C7FE-4B07-99B8-23BD5DE428FA}"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1D3A69-AF5D-B526-0766-F94D699538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8CD25C-58A6-7161-79FD-F499A5A4B909}"/>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9E5B7FCE-542D-A8BF-711F-3F46EACD8CE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782A379F-94E4-4165-A806-33A26F6AAA7A}"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AB8FE-A27A-0F59-6C71-241A44F117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0E1F3A-BDA0-4E6C-6E0F-22DD21996065}"/>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58E9F3FC-7537-8CDB-95A6-B1A26F696AF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69AED57D-2DF5-456F-8B7D-EDC6A1AC50D7}"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303062-F996-6E83-DEE4-ACC34D521B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F00054-BD80-779D-4F2C-D95AF0AFF498}"/>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845DF2C2-3DBC-F4FD-0B13-5E5903A99B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DBBCEEE1-28F3-497B-86B7-2FFF63689668}"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8</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C304F4-A2B3-2DCC-F26D-86DB6020D2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5066BA-D3FF-8C23-9E2D-953644557D1C}"/>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57415ABA-C2B8-7983-D47D-453DFEAB924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D59B5947-0D0B-4902-81E4-243FD2AE48EC}"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13</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7ACE98-36AD-2A3C-086F-1E7B80F9C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B695E-982B-291A-706E-1BF923D99B01}"/>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82267A22-1CF9-3F5D-44FA-450D72AD0EF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34119D89-BAB3-4BB2-B838-6B23FE2A4D3C}"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15</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108A0-63D9-2803-D122-58AE8912E9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E56E00-98A3-319E-993B-56E784C99E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D6978E-F169-7BB7-5405-C76243339E84}"/>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0B47C7A4-14DE-F6A5-3742-981E48C1F1A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34119D89-BAB3-4BB2-B838-6B23FE2A4D3C}"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16</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extLst>
      <p:ext uri="{BB962C8B-B14F-4D97-AF65-F5344CB8AC3E}">
        <p14:creationId xmlns:p14="http://schemas.microsoft.com/office/powerpoint/2010/main" val="251626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54773C-73CE-79AB-4B41-93A2B1C909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1B7DE-3A0E-66B8-2ED1-A6A93FB8009D}"/>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17F5B728-0B88-2F0A-86EE-36F9F8E3F1E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0017786-1507-4E54-A379-9522C62DC176}" type="slidenum">
              <a:rPr kumimoji="0" lang="en-US" sz="1200" b="0" i="0" u="none" strike="noStrike" kern="1200" cap="none" spc="0" normalizeH="0" baseline="0" noProof="0" smtClean="0">
                <a:ln>
                  <a:noFill/>
                </a:ln>
                <a:solidFill>
                  <a:srgbClr val="000000"/>
                </a:solidFill>
                <a:effectLst/>
                <a:uLnTx/>
                <a:uFillTx/>
                <a:latin typeface="Apt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19</a:t>
            </a:fld>
            <a:endParaRPr kumimoji="0" lang="en-US" sz="1200" b="0" i="0" u="none" strike="noStrike" kern="1200" cap="none" spc="0" normalizeH="0" baseline="0" noProof="0">
              <a:ln>
                <a:noFill/>
              </a:ln>
              <a:solidFill>
                <a:srgbClr val="000000"/>
              </a:solidFill>
              <a:effectLst/>
              <a:uLnTx/>
              <a:uFillTx/>
              <a:latin typeface="Aptos"/>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C954-7A87-056B-6D4C-EAA6C9741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361C6D-20C4-53F1-8380-BA224834E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32B6B7-457B-DE67-85E3-7AE83245E3AF}"/>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5" name="Footer Placeholder 4">
            <a:extLst>
              <a:ext uri="{FF2B5EF4-FFF2-40B4-BE49-F238E27FC236}">
                <a16:creationId xmlns:a16="http://schemas.microsoft.com/office/drawing/2014/main" id="{4C733C46-0108-51E4-F63C-8C6F2F493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C5302-F784-E661-8B5F-AAB3D5C8C4E3}"/>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125786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D0AF-3D46-B710-D14B-EC55892EB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95228C-FBFC-6C48-E853-8ADCE4356A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416BD-3232-6F98-0675-7AC2A8342E5D}"/>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5" name="Footer Placeholder 4">
            <a:extLst>
              <a:ext uri="{FF2B5EF4-FFF2-40B4-BE49-F238E27FC236}">
                <a16:creationId xmlns:a16="http://schemas.microsoft.com/office/drawing/2014/main" id="{CA2C3590-36E7-FD71-F58F-C6657CFB1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23627-5D74-F382-2B0A-EB89EE1CA195}"/>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221196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E2365-35D8-1F35-58C3-48AE9DB3AA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3BEBE-0BAD-CB58-79BA-7D35D0A9B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873CB-740E-501F-B773-720239FB2AB5}"/>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5" name="Footer Placeholder 4">
            <a:extLst>
              <a:ext uri="{FF2B5EF4-FFF2-40B4-BE49-F238E27FC236}">
                <a16:creationId xmlns:a16="http://schemas.microsoft.com/office/drawing/2014/main" id="{EB8B6127-9244-835C-810E-EEE15C419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9C5AB-8AF3-5E4C-0BC2-E1EC403EDFD1}"/>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810347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61DF-8488-5B15-7587-F4D23CC647AF}"/>
              </a:ext>
            </a:extLst>
          </p:cNvPr>
          <p:cNvSpPr txBox="1">
            <a:spLocks noGrp="1"/>
          </p:cNvSpPr>
          <p:nvPr>
            <p:ph type="ctrTitle"/>
          </p:nvPr>
        </p:nvSpPr>
        <p:spPr>
          <a:xfrm>
            <a:off x="457200" y="1420282"/>
            <a:ext cx="5181600" cy="980017"/>
          </a:xfrm>
        </p:spPr>
        <p:txBody>
          <a:bodyPr/>
          <a:lstStyle>
            <a:lvl1pPr>
              <a:defRPr/>
            </a:lvl1pPr>
          </a:lstStyle>
          <a:p>
            <a:pPr lvl="0"/>
            <a:r>
              <a:rPr lang="en-US"/>
              <a:t>Click to edit Master title style</a:t>
            </a:r>
          </a:p>
        </p:txBody>
      </p:sp>
      <p:sp>
        <p:nvSpPr>
          <p:cNvPr id="3" name="Subtitle 2">
            <a:extLst>
              <a:ext uri="{FF2B5EF4-FFF2-40B4-BE49-F238E27FC236}">
                <a16:creationId xmlns:a16="http://schemas.microsoft.com/office/drawing/2014/main" id="{D7BC2C0A-65D0-577B-52CB-022F5238117B}"/>
              </a:ext>
            </a:extLst>
          </p:cNvPr>
          <p:cNvSpPr txBox="1">
            <a:spLocks noGrp="1"/>
          </p:cNvSpPr>
          <p:nvPr>
            <p:ph type="subTitle" idx="1"/>
          </p:nvPr>
        </p:nvSpPr>
        <p:spPr>
          <a:xfrm>
            <a:off x="914400" y="2590800"/>
            <a:ext cx="4267200" cy="1168402"/>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5701E549-1C2D-FE1B-A06D-E3015D4A977E}"/>
              </a:ext>
            </a:extLst>
          </p:cNvPr>
          <p:cNvSpPr txBox="1">
            <a:spLocks noGrp="1"/>
          </p:cNvSpPr>
          <p:nvPr>
            <p:ph type="dt" sz="half" idx="7"/>
          </p:nvPr>
        </p:nvSpPr>
        <p:spPr/>
        <p:txBody>
          <a:bodyPr/>
          <a:lstStyle>
            <a:lvl1pPr>
              <a:defRPr/>
            </a:lvl1pPr>
          </a:lstStyle>
          <a:p>
            <a:pPr lvl="0"/>
            <a:fld id="{CDF437E7-76F0-4952-9FFB-5AEF877CCB67}" type="datetime1">
              <a:rPr lang="en-US"/>
              <a:pPr lvl="0"/>
              <a:t>7/7/2025</a:t>
            </a:fld>
            <a:endParaRPr lang="en-US"/>
          </a:p>
        </p:txBody>
      </p:sp>
      <p:sp>
        <p:nvSpPr>
          <p:cNvPr id="5" name="Footer Placeholder 4">
            <a:extLst>
              <a:ext uri="{FF2B5EF4-FFF2-40B4-BE49-F238E27FC236}">
                <a16:creationId xmlns:a16="http://schemas.microsoft.com/office/drawing/2014/main" id="{F9D31456-9AC4-AD4C-10F0-00DA181A923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4D1AF9B-E45B-78E0-ABB8-9A5BA466D0BF}"/>
              </a:ext>
            </a:extLst>
          </p:cNvPr>
          <p:cNvSpPr txBox="1">
            <a:spLocks noGrp="1"/>
          </p:cNvSpPr>
          <p:nvPr>
            <p:ph type="sldNum" sz="quarter" idx="8"/>
          </p:nvPr>
        </p:nvSpPr>
        <p:spPr/>
        <p:txBody>
          <a:bodyPr/>
          <a:lstStyle>
            <a:lvl1pPr>
              <a:defRPr/>
            </a:lvl1pPr>
          </a:lstStyle>
          <a:p>
            <a:pPr lvl="0"/>
            <a:fld id="{1C0B6F9E-A02B-4122-B0A7-D7C67D8F23CD}" type="slidenum">
              <a:t>‹#›</a:t>
            </a:fld>
            <a:endParaRPr lang="en-US"/>
          </a:p>
        </p:txBody>
      </p:sp>
    </p:spTree>
    <p:extLst>
      <p:ext uri="{BB962C8B-B14F-4D97-AF65-F5344CB8AC3E}">
        <p14:creationId xmlns:p14="http://schemas.microsoft.com/office/powerpoint/2010/main" val="2706608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4B9F-8026-8E85-BDB6-98379BAEB580}"/>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953CA87-1F2A-D185-8B99-DBCCBFA614B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D1E33-ADF8-6A3F-E577-1EAD308ACEAD}"/>
              </a:ext>
            </a:extLst>
          </p:cNvPr>
          <p:cNvSpPr txBox="1">
            <a:spLocks noGrp="1"/>
          </p:cNvSpPr>
          <p:nvPr>
            <p:ph type="dt" sz="half" idx="7"/>
          </p:nvPr>
        </p:nvSpPr>
        <p:spPr/>
        <p:txBody>
          <a:bodyPr/>
          <a:lstStyle>
            <a:lvl1pPr>
              <a:defRPr/>
            </a:lvl1pPr>
          </a:lstStyle>
          <a:p>
            <a:pPr lvl="0"/>
            <a:fld id="{4FFA4A3E-EE72-44AF-B270-77FD8AA9894D}" type="datetime1">
              <a:rPr lang="en-US"/>
              <a:pPr lvl="0"/>
              <a:t>7/7/2025</a:t>
            </a:fld>
            <a:endParaRPr lang="en-US"/>
          </a:p>
        </p:txBody>
      </p:sp>
      <p:sp>
        <p:nvSpPr>
          <p:cNvPr id="5" name="Footer Placeholder 4">
            <a:extLst>
              <a:ext uri="{FF2B5EF4-FFF2-40B4-BE49-F238E27FC236}">
                <a16:creationId xmlns:a16="http://schemas.microsoft.com/office/drawing/2014/main" id="{CAC4B91C-FA5D-F071-446B-9119A37FE8C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CDBE393-7308-63E7-14A4-07A5F07F1472}"/>
              </a:ext>
            </a:extLst>
          </p:cNvPr>
          <p:cNvSpPr txBox="1">
            <a:spLocks noGrp="1"/>
          </p:cNvSpPr>
          <p:nvPr>
            <p:ph type="sldNum" sz="quarter" idx="8"/>
          </p:nvPr>
        </p:nvSpPr>
        <p:spPr/>
        <p:txBody>
          <a:bodyPr/>
          <a:lstStyle>
            <a:lvl1pPr>
              <a:defRPr/>
            </a:lvl1pPr>
          </a:lstStyle>
          <a:p>
            <a:pPr lvl="0"/>
            <a:fld id="{7793E2AA-A564-4A59-A7A8-D547F7378477}" type="slidenum">
              <a:t>‹#›</a:t>
            </a:fld>
            <a:endParaRPr lang="en-US"/>
          </a:p>
        </p:txBody>
      </p:sp>
    </p:spTree>
    <p:extLst>
      <p:ext uri="{BB962C8B-B14F-4D97-AF65-F5344CB8AC3E}">
        <p14:creationId xmlns:p14="http://schemas.microsoft.com/office/powerpoint/2010/main" val="2530155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5105-56A2-1BFD-8896-302FB60FAC00}"/>
              </a:ext>
            </a:extLst>
          </p:cNvPr>
          <p:cNvSpPr txBox="1">
            <a:spLocks noGrp="1"/>
          </p:cNvSpPr>
          <p:nvPr>
            <p:ph type="title"/>
          </p:nvPr>
        </p:nvSpPr>
        <p:spPr>
          <a:xfrm>
            <a:off x="481541" y="2937931"/>
            <a:ext cx="5181600" cy="908047"/>
          </a:xfrm>
        </p:spPr>
        <p:txBody>
          <a:bodyPr anchor="t" anchorCtr="0"/>
          <a:lstStyle>
            <a:lvl1pPr algn="l">
              <a:defRPr sz="2667" b="1" cap="all"/>
            </a:lvl1pPr>
          </a:lstStyle>
          <a:p>
            <a:pPr lvl="0"/>
            <a:r>
              <a:rPr lang="en-US"/>
              <a:t>Click to edit Master title style</a:t>
            </a:r>
          </a:p>
        </p:txBody>
      </p:sp>
      <p:sp>
        <p:nvSpPr>
          <p:cNvPr id="3" name="Text Placeholder 2">
            <a:extLst>
              <a:ext uri="{FF2B5EF4-FFF2-40B4-BE49-F238E27FC236}">
                <a16:creationId xmlns:a16="http://schemas.microsoft.com/office/drawing/2014/main" id="{9E543A4C-4FE2-32CF-46E1-66E1260A08FA}"/>
              </a:ext>
            </a:extLst>
          </p:cNvPr>
          <p:cNvSpPr txBox="1">
            <a:spLocks noGrp="1"/>
          </p:cNvSpPr>
          <p:nvPr>
            <p:ph type="body" idx="1"/>
          </p:nvPr>
        </p:nvSpPr>
        <p:spPr>
          <a:xfrm>
            <a:off x="481541" y="1937809"/>
            <a:ext cx="5181600" cy="1000121"/>
          </a:xfrm>
        </p:spPr>
        <p:txBody>
          <a:bodyPr anchor="b"/>
          <a:lstStyle>
            <a:lvl1pPr marL="0" indent="0">
              <a:spcBef>
                <a:spcPts val="333"/>
              </a:spcBef>
              <a:buNone/>
              <a:defRPr sz="1333">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6398517-7B37-93D4-0434-02A39284E62A}"/>
              </a:ext>
            </a:extLst>
          </p:cNvPr>
          <p:cNvSpPr txBox="1">
            <a:spLocks noGrp="1"/>
          </p:cNvSpPr>
          <p:nvPr>
            <p:ph type="dt" sz="half" idx="7"/>
          </p:nvPr>
        </p:nvSpPr>
        <p:spPr/>
        <p:txBody>
          <a:bodyPr/>
          <a:lstStyle>
            <a:lvl1pPr>
              <a:defRPr/>
            </a:lvl1pPr>
          </a:lstStyle>
          <a:p>
            <a:pPr lvl="0"/>
            <a:fld id="{40193A27-0C3E-404C-A0BE-ADA06810F4BA}" type="datetime1">
              <a:rPr lang="en-US"/>
              <a:pPr lvl="0"/>
              <a:t>7/7/2025</a:t>
            </a:fld>
            <a:endParaRPr lang="en-US"/>
          </a:p>
        </p:txBody>
      </p:sp>
      <p:sp>
        <p:nvSpPr>
          <p:cNvPr id="5" name="Footer Placeholder 4">
            <a:extLst>
              <a:ext uri="{FF2B5EF4-FFF2-40B4-BE49-F238E27FC236}">
                <a16:creationId xmlns:a16="http://schemas.microsoft.com/office/drawing/2014/main" id="{681A22C0-E181-8656-7D12-8439D4D216E9}"/>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183A5F9-DEB7-3C81-389E-2A03CA46194D}"/>
              </a:ext>
            </a:extLst>
          </p:cNvPr>
          <p:cNvSpPr txBox="1">
            <a:spLocks noGrp="1"/>
          </p:cNvSpPr>
          <p:nvPr>
            <p:ph type="sldNum" sz="quarter" idx="8"/>
          </p:nvPr>
        </p:nvSpPr>
        <p:spPr/>
        <p:txBody>
          <a:bodyPr/>
          <a:lstStyle>
            <a:lvl1pPr>
              <a:defRPr/>
            </a:lvl1pPr>
          </a:lstStyle>
          <a:p>
            <a:pPr lvl="0"/>
            <a:fld id="{F1CB2F78-4AA0-4FF7-9979-ED912E5280C4}" type="slidenum">
              <a:t>‹#›</a:t>
            </a:fld>
            <a:endParaRPr lang="en-US"/>
          </a:p>
        </p:txBody>
      </p:sp>
    </p:spTree>
    <p:extLst>
      <p:ext uri="{BB962C8B-B14F-4D97-AF65-F5344CB8AC3E}">
        <p14:creationId xmlns:p14="http://schemas.microsoft.com/office/powerpoint/2010/main" val="234505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24CC-B183-2F2A-296F-B635BC25BDA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0868891-6DE9-DD18-6F5A-783812EF7AFC}"/>
              </a:ext>
            </a:extLst>
          </p:cNvPr>
          <p:cNvSpPr txBox="1">
            <a:spLocks noGrp="1"/>
          </p:cNvSpPr>
          <p:nvPr>
            <p:ph idx="1"/>
          </p:nvPr>
        </p:nvSpPr>
        <p:spPr>
          <a:xfrm>
            <a:off x="304800" y="1066800"/>
            <a:ext cx="2692402" cy="3017306"/>
          </a:xfrm>
        </p:spPr>
        <p:txBody>
          <a:bodyPr/>
          <a:lstStyle>
            <a:lvl1pPr>
              <a:spcBef>
                <a:spcPts val="467"/>
              </a:spcBef>
              <a:defRPr sz="1867"/>
            </a:lvl1pPr>
            <a:lvl2pPr>
              <a:spcBef>
                <a:spcPts val="400"/>
              </a:spcBef>
              <a:defRPr sz="1600"/>
            </a:lvl2pPr>
            <a:lvl3pPr>
              <a:spcBef>
                <a:spcPts val="333"/>
              </a:spcBef>
              <a:defRPr sz="1333"/>
            </a:lvl3pPr>
            <a:lvl4pPr>
              <a:spcBef>
                <a:spcPts val="267"/>
              </a:spcBef>
              <a:defRPr sz="1200"/>
            </a:lvl4pPr>
            <a:lvl5pPr>
              <a:spcBef>
                <a:spcPts val="267"/>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92782-A220-9AA9-4499-748922993FEF}"/>
              </a:ext>
            </a:extLst>
          </p:cNvPr>
          <p:cNvSpPr txBox="1">
            <a:spLocks noGrp="1"/>
          </p:cNvSpPr>
          <p:nvPr>
            <p:ph idx="2"/>
          </p:nvPr>
        </p:nvSpPr>
        <p:spPr>
          <a:xfrm>
            <a:off x="3098798" y="1066800"/>
            <a:ext cx="2692402" cy="3017306"/>
          </a:xfrm>
        </p:spPr>
        <p:txBody>
          <a:bodyPr/>
          <a:lstStyle>
            <a:lvl1pPr>
              <a:spcBef>
                <a:spcPts val="467"/>
              </a:spcBef>
              <a:defRPr sz="1867"/>
            </a:lvl1pPr>
            <a:lvl2pPr>
              <a:spcBef>
                <a:spcPts val="400"/>
              </a:spcBef>
              <a:defRPr sz="1600"/>
            </a:lvl2pPr>
            <a:lvl3pPr>
              <a:spcBef>
                <a:spcPts val="333"/>
              </a:spcBef>
              <a:defRPr sz="1333"/>
            </a:lvl3pPr>
            <a:lvl4pPr>
              <a:spcBef>
                <a:spcPts val="267"/>
              </a:spcBef>
              <a:defRPr sz="1200"/>
            </a:lvl4pPr>
            <a:lvl5pPr>
              <a:spcBef>
                <a:spcPts val="267"/>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24B512-BA63-BFE9-A469-773FF7475B97}"/>
              </a:ext>
            </a:extLst>
          </p:cNvPr>
          <p:cNvSpPr txBox="1">
            <a:spLocks noGrp="1"/>
          </p:cNvSpPr>
          <p:nvPr>
            <p:ph type="dt" sz="half" idx="7"/>
          </p:nvPr>
        </p:nvSpPr>
        <p:spPr/>
        <p:txBody>
          <a:bodyPr/>
          <a:lstStyle>
            <a:lvl1pPr>
              <a:defRPr/>
            </a:lvl1pPr>
          </a:lstStyle>
          <a:p>
            <a:pPr lvl="0"/>
            <a:fld id="{28027065-4C73-4B8D-B5DF-8EFB2675BCC4}" type="datetime1">
              <a:rPr lang="en-US"/>
              <a:pPr lvl="0"/>
              <a:t>7/7/2025</a:t>
            </a:fld>
            <a:endParaRPr lang="en-US"/>
          </a:p>
        </p:txBody>
      </p:sp>
      <p:sp>
        <p:nvSpPr>
          <p:cNvPr id="6" name="Footer Placeholder 5">
            <a:extLst>
              <a:ext uri="{FF2B5EF4-FFF2-40B4-BE49-F238E27FC236}">
                <a16:creationId xmlns:a16="http://schemas.microsoft.com/office/drawing/2014/main" id="{83EB3447-BB20-F3E6-2966-25B65AC7803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615BF14-FA87-B882-22DD-0508D3A1AEEA}"/>
              </a:ext>
            </a:extLst>
          </p:cNvPr>
          <p:cNvSpPr txBox="1">
            <a:spLocks noGrp="1"/>
          </p:cNvSpPr>
          <p:nvPr>
            <p:ph type="sldNum" sz="quarter" idx="8"/>
          </p:nvPr>
        </p:nvSpPr>
        <p:spPr/>
        <p:txBody>
          <a:bodyPr/>
          <a:lstStyle>
            <a:lvl1pPr>
              <a:defRPr/>
            </a:lvl1pPr>
          </a:lstStyle>
          <a:p>
            <a:pPr lvl="0"/>
            <a:fld id="{FBE59005-034A-4F18-9B18-47C562047080}" type="slidenum">
              <a:t>‹#›</a:t>
            </a:fld>
            <a:endParaRPr lang="en-US"/>
          </a:p>
        </p:txBody>
      </p:sp>
    </p:spTree>
    <p:extLst>
      <p:ext uri="{BB962C8B-B14F-4D97-AF65-F5344CB8AC3E}">
        <p14:creationId xmlns:p14="http://schemas.microsoft.com/office/powerpoint/2010/main" val="61005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0878-6649-527D-A3CC-90A522FE7E0A}"/>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B7B40A43-2F3D-0A7C-0400-B946D7C68216}"/>
              </a:ext>
            </a:extLst>
          </p:cNvPr>
          <p:cNvSpPr txBox="1">
            <a:spLocks noGrp="1"/>
          </p:cNvSpPr>
          <p:nvPr>
            <p:ph type="body" idx="1"/>
          </p:nvPr>
        </p:nvSpPr>
        <p:spPr>
          <a:xfrm>
            <a:off x="304800" y="1023409"/>
            <a:ext cx="2693456" cy="426506"/>
          </a:xfrm>
        </p:spPr>
        <p:txBody>
          <a:bodyPr anchor="b"/>
          <a:lstStyle>
            <a:lvl1pPr marL="0" indent="0">
              <a:spcBef>
                <a:spcPts val="400"/>
              </a:spcBef>
              <a:buNone/>
              <a:defRPr sz="1600" b="1"/>
            </a:lvl1pPr>
          </a:lstStyle>
          <a:p>
            <a:pPr lvl="0"/>
            <a:r>
              <a:rPr lang="en-US"/>
              <a:t>Click to edit Master text styles</a:t>
            </a:r>
          </a:p>
        </p:txBody>
      </p:sp>
      <p:sp>
        <p:nvSpPr>
          <p:cNvPr id="4" name="Content Placeholder 3">
            <a:extLst>
              <a:ext uri="{FF2B5EF4-FFF2-40B4-BE49-F238E27FC236}">
                <a16:creationId xmlns:a16="http://schemas.microsoft.com/office/drawing/2014/main" id="{95A9EF79-3B50-E2C8-36D7-1230AADC20A5}"/>
              </a:ext>
            </a:extLst>
          </p:cNvPr>
          <p:cNvSpPr txBox="1">
            <a:spLocks noGrp="1"/>
          </p:cNvSpPr>
          <p:nvPr>
            <p:ph idx="2"/>
          </p:nvPr>
        </p:nvSpPr>
        <p:spPr>
          <a:xfrm>
            <a:off x="304800" y="1449915"/>
            <a:ext cx="2693456" cy="2634191"/>
          </a:xfrm>
        </p:spPr>
        <p:txBody>
          <a:bodyPr/>
          <a:lstStyle>
            <a:lvl1pPr>
              <a:spcBef>
                <a:spcPts val="400"/>
              </a:spcBef>
              <a:defRPr sz="1600"/>
            </a:lvl1pPr>
            <a:lvl2pPr>
              <a:spcBef>
                <a:spcPts val="333"/>
              </a:spcBef>
              <a:defRPr sz="1333"/>
            </a:lvl2pPr>
            <a:lvl3pPr>
              <a:spcBef>
                <a:spcPts val="267"/>
              </a:spcBef>
              <a:defRPr sz="1200"/>
            </a:lvl3pPr>
            <a:lvl4pPr>
              <a:spcBef>
                <a:spcPts val="267"/>
              </a:spcBef>
              <a:defRPr sz="1067"/>
            </a:lvl4pPr>
            <a:lvl5pPr>
              <a:spcBef>
                <a:spcPts val="267"/>
              </a:spcBef>
              <a:defRPr sz="10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0E2F27-AD1C-C23A-2B45-34E02BCAEB20}"/>
              </a:ext>
            </a:extLst>
          </p:cNvPr>
          <p:cNvSpPr txBox="1">
            <a:spLocks noGrp="1"/>
          </p:cNvSpPr>
          <p:nvPr>
            <p:ph type="body" idx="3"/>
          </p:nvPr>
        </p:nvSpPr>
        <p:spPr>
          <a:xfrm>
            <a:off x="3096682" y="1023409"/>
            <a:ext cx="2694517" cy="426506"/>
          </a:xfrm>
        </p:spPr>
        <p:txBody>
          <a:bodyPr anchor="b"/>
          <a:lstStyle>
            <a:lvl1pPr marL="0" indent="0">
              <a:spcBef>
                <a:spcPts val="400"/>
              </a:spcBef>
              <a:buNone/>
              <a:defRPr sz="1600" b="1"/>
            </a:lvl1pPr>
          </a:lstStyle>
          <a:p>
            <a:pPr lvl="0"/>
            <a:r>
              <a:rPr lang="en-US"/>
              <a:t>Click to edit Master text styles</a:t>
            </a:r>
          </a:p>
        </p:txBody>
      </p:sp>
      <p:sp>
        <p:nvSpPr>
          <p:cNvPr id="6" name="Content Placeholder 5">
            <a:extLst>
              <a:ext uri="{FF2B5EF4-FFF2-40B4-BE49-F238E27FC236}">
                <a16:creationId xmlns:a16="http://schemas.microsoft.com/office/drawing/2014/main" id="{B09056D7-0F25-D6D0-60CC-53FB5891F6F5}"/>
              </a:ext>
            </a:extLst>
          </p:cNvPr>
          <p:cNvSpPr txBox="1">
            <a:spLocks noGrp="1"/>
          </p:cNvSpPr>
          <p:nvPr>
            <p:ph idx="4"/>
          </p:nvPr>
        </p:nvSpPr>
        <p:spPr>
          <a:xfrm>
            <a:off x="3096682" y="1449915"/>
            <a:ext cx="2694517" cy="2634191"/>
          </a:xfrm>
        </p:spPr>
        <p:txBody>
          <a:bodyPr/>
          <a:lstStyle>
            <a:lvl1pPr>
              <a:spcBef>
                <a:spcPts val="400"/>
              </a:spcBef>
              <a:defRPr sz="1600"/>
            </a:lvl1pPr>
            <a:lvl2pPr>
              <a:spcBef>
                <a:spcPts val="333"/>
              </a:spcBef>
              <a:defRPr sz="1333"/>
            </a:lvl2pPr>
            <a:lvl3pPr>
              <a:spcBef>
                <a:spcPts val="267"/>
              </a:spcBef>
              <a:defRPr sz="1200"/>
            </a:lvl3pPr>
            <a:lvl4pPr>
              <a:spcBef>
                <a:spcPts val="267"/>
              </a:spcBef>
              <a:defRPr sz="1067"/>
            </a:lvl4pPr>
            <a:lvl5pPr>
              <a:spcBef>
                <a:spcPts val="267"/>
              </a:spcBef>
              <a:defRPr sz="10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1F2A18-713D-B987-51DD-89766DCA0BD5}"/>
              </a:ext>
            </a:extLst>
          </p:cNvPr>
          <p:cNvSpPr txBox="1">
            <a:spLocks noGrp="1"/>
          </p:cNvSpPr>
          <p:nvPr>
            <p:ph type="dt" sz="half" idx="7"/>
          </p:nvPr>
        </p:nvSpPr>
        <p:spPr/>
        <p:txBody>
          <a:bodyPr/>
          <a:lstStyle>
            <a:lvl1pPr>
              <a:defRPr/>
            </a:lvl1pPr>
          </a:lstStyle>
          <a:p>
            <a:pPr lvl="0"/>
            <a:fld id="{26577904-1F57-4F1E-B911-C348822E9827}" type="datetime1">
              <a:rPr lang="en-US"/>
              <a:pPr lvl="0"/>
              <a:t>7/7/2025</a:t>
            </a:fld>
            <a:endParaRPr lang="en-US"/>
          </a:p>
        </p:txBody>
      </p:sp>
      <p:sp>
        <p:nvSpPr>
          <p:cNvPr id="8" name="Footer Placeholder 7">
            <a:extLst>
              <a:ext uri="{FF2B5EF4-FFF2-40B4-BE49-F238E27FC236}">
                <a16:creationId xmlns:a16="http://schemas.microsoft.com/office/drawing/2014/main" id="{98FE1FE6-7770-0D3A-1941-5141E1CE832B}"/>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BCFC7922-4642-06F7-6985-A9CC0180175C}"/>
              </a:ext>
            </a:extLst>
          </p:cNvPr>
          <p:cNvSpPr txBox="1">
            <a:spLocks noGrp="1"/>
          </p:cNvSpPr>
          <p:nvPr>
            <p:ph type="sldNum" sz="quarter" idx="8"/>
          </p:nvPr>
        </p:nvSpPr>
        <p:spPr/>
        <p:txBody>
          <a:bodyPr/>
          <a:lstStyle>
            <a:lvl1pPr>
              <a:defRPr/>
            </a:lvl1pPr>
          </a:lstStyle>
          <a:p>
            <a:pPr lvl="0"/>
            <a:fld id="{4BD0C2FC-01DA-4672-B431-03C2E40470DD}" type="slidenum">
              <a:t>‹#›</a:t>
            </a:fld>
            <a:endParaRPr lang="en-US"/>
          </a:p>
        </p:txBody>
      </p:sp>
    </p:spTree>
    <p:extLst>
      <p:ext uri="{BB962C8B-B14F-4D97-AF65-F5344CB8AC3E}">
        <p14:creationId xmlns:p14="http://schemas.microsoft.com/office/powerpoint/2010/main" val="3301487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8658-EE15-E4E9-13A9-E21149086C22}"/>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D90D9AD1-D1FB-F919-4BF2-6A3A4379DEA4}"/>
              </a:ext>
            </a:extLst>
          </p:cNvPr>
          <p:cNvSpPr txBox="1">
            <a:spLocks noGrp="1"/>
          </p:cNvSpPr>
          <p:nvPr>
            <p:ph type="dt" sz="half" idx="7"/>
          </p:nvPr>
        </p:nvSpPr>
        <p:spPr/>
        <p:txBody>
          <a:bodyPr/>
          <a:lstStyle>
            <a:lvl1pPr>
              <a:defRPr/>
            </a:lvl1pPr>
          </a:lstStyle>
          <a:p>
            <a:pPr lvl="0"/>
            <a:fld id="{0818EC61-5422-42CC-A5E9-E90090DAF57F}" type="datetime1">
              <a:rPr lang="en-US"/>
              <a:pPr lvl="0"/>
              <a:t>7/7/2025</a:t>
            </a:fld>
            <a:endParaRPr lang="en-US"/>
          </a:p>
        </p:txBody>
      </p:sp>
      <p:sp>
        <p:nvSpPr>
          <p:cNvPr id="4" name="Footer Placeholder 3">
            <a:extLst>
              <a:ext uri="{FF2B5EF4-FFF2-40B4-BE49-F238E27FC236}">
                <a16:creationId xmlns:a16="http://schemas.microsoft.com/office/drawing/2014/main" id="{77CC974A-5A0B-A24E-E47B-4F1E63C787B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6ABBDEE8-E103-F844-263E-20BA66CE4025}"/>
              </a:ext>
            </a:extLst>
          </p:cNvPr>
          <p:cNvSpPr txBox="1">
            <a:spLocks noGrp="1"/>
          </p:cNvSpPr>
          <p:nvPr>
            <p:ph type="sldNum" sz="quarter" idx="8"/>
          </p:nvPr>
        </p:nvSpPr>
        <p:spPr/>
        <p:txBody>
          <a:bodyPr/>
          <a:lstStyle>
            <a:lvl1pPr>
              <a:defRPr/>
            </a:lvl1pPr>
          </a:lstStyle>
          <a:p>
            <a:pPr lvl="0"/>
            <a:fld id="{53B118EF-236E-4D53-B1AB-BB998F1EC562}" type="slidenum">
              <a:t>‹#›</a:t>
            </a:fld>
            <a:endParaRPr lang="en-US"/>
          </a:p>
        </p:txBody>
      </p:sp>
    </p:spTree>
    <p:extLst>
      <p:ext uri="{BB962C8B-B14F-4D97-AF65-F5344CB8AC3E}">
        <p14:creationId xmlns:p14="http://schemas.microsoft.com/office/powerpoint/2010/main" val="119819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79061-3768-A519-A049-C77BEE63E29D}"/>
              </a:ext>
            </a:extLst>
          </p:cNvPr>
          <p:cNvSpPr txBox="1">
            <a:spLocks noGrp="1"/>
          </p:cNvSpPr>
          <p:nvPr>
            <p:ph type="dt" sz="half" idx="7"/>
          </p:nvPr>
        </p:nvSpPr>
        <p:spPr/>
        <p:txBody>
          <a:bodyPr/>
          <a:lstStyle>
            <a:lvl1pPr>
              <a:defRPr/>
            </a:lvl1pPr>
          </a:lstStyle>
          <a:p>
            <a:pPr lvl="0"/>
            <a:fld id="{3BC9A3B7-6701-4E95-B1E9-0F3FCB157FEA}" type="datetime1">
              <a:rPr lang="en-US"/>
              <a:pPr lvl="0"/>
              <a:t>7/7/2025</a:t>
            </a:fld>
            <a:endParaRPr lang="en-US"/>
          </a:p>
        </p:txBody>
      </p:sp>
      <p:sp>
        <p:nvSpPr>
          <p:cNvPr id="3" name="Footer Placeholder 2">
            <a:extLst>
              <a:ext uri="{FF2B5EF4-FFF2-40B4-BE49-F238E27FC236}">
                <a16:creationId xmlns:a16="http://schemas.microsoft.com/office/drawing/2014/main" id="{B2DC128B-1636-BBBE-F623-3DFCD61F415F}"/>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F397BBFF-2D21-E903-152B-E2C320101AD2}"/>
              </a:ext>
            </a:extLst>
          </p:cNvPr>
          <p:cNvSpPr txBox="1">
            <a:spLocks noGrp="1"/>
          </p:cNvSpPr>
          <p:nvPr>
            <p:ph type="sldNum" sz="quarter" idx="8"/>
          </p:nvPr>
        </p:nvSpPr>
        <p:spPr/>
        <p:txBody>
          <a:bodyPr/>
          <a:lstStyle>
            <a:lvl1pPr>
              <a:defRPr/>
            </a:lvl1pPr>
          </a:lstStyle>
          <a:p>
            <a:pPr lvl="0"/>
            <a:fld id="{9A640909-4D8A-47C2-97FA-C669165C743F}" type="slidenum">
              <a:t>‹#›</a:t>
            </a:fld>
            <a:endParaRPr lang="en-US"/>
          </a:p>
        </p:txBody>
      </p:sp>
    </p:spTree>
    <p:extLst>
      <p:ext uri="{BB962C8B-B14F-4D97-AF65-F5344CB8AC3E}">
        <p14:creationId xmlns:p14="http://schemas.microsoft.com/office/powerpoint/2010/main" val="95328645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5246-7331-340E-7923-72AECE53BC45}"/>
              </a:ext>
            </a:extLst>
          </p:cNvPr>
          <p:cNvSpPr txBox="1">
            <a:spLocks noGrp="1"/>
          </p:cNvSpPr>
          <p:nvPr>
            <p:ph type="title"/>
          </p:nvPr>
        </p:nvSpPr>
        <p:spPr>
          <a:xfrm>
            <a:off x="304800" y="182032"/>
            <a:ext cx="2005541" cy="774697"/>
          </a:xfrm>
        </p:spPr>
        <p:txBody>
          <a:bodyPr anchor="b" anchorCtr="0"/>
          <a:lstStyle>
            <a:lvl1pPr algn="l">
              <a:defRPr sz="1333" b="1"/>
            </a:lvl1pPr>
          </a:lstStyle>
          <a:p>
            <a:pPr lvl="0"/>
            <a:r>
              <a:rPr lang="en-US"/>
              <a:t>Click to edit Master title style</a:t>
            </a:r>
          </a:p>
        </p:txBody>
      </p:sp>
      <p:sp>
        <p:nvSpPr>
          <p:cNvPr id="3" name="Content Placeholder 2">
            <a:extLst>
              <a:ext uri="{FF2B5EF4-FFF2-40B4-BE49-F238E27FC236}">
                <a16:creationId xmlns:a16="http://schemas.microsoft.com/office/drawing/2014/main" id="{A18BECCB-FFF6-60FC-3CFA-A822FCA18222}"/>
              </a:ext>
            </a:extLst>
          </p:cNvPr>
          <p:cNvSpPr txBox="1">
            <a:spLocks noGrp="1"/>
          </p:cNvSpPr>
          <p:nvPr>
            <p:ph idx="1"/>
          </p:nvPr>
        </p:nvSpPr>
        <p:spPr>
          <a:xfrm>
            <a:off x="2383365" y="182032"/>
            <a:ext cx="3407835" cy="390207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410CC9-8B65-6EAC-683C-C24A17CD845F}"/>
              </a:ext>
            </a:extLst>
          </p:cNvPr>
          <p:cNvSpPr txBox="1">
            <a:spLocks noGrp="1"/>
          </p:cNvSpPr>
          <p:nvPr>
            <p:ph type="body" idx="2"/>
          </p:nvPr>
        </p:nvSpPr>
        <p:spPr>
          <a:xfrm>
            <a:off x="304800" y="956730"/>
            <a:ext cx="2005541" cy="3127376"/>
          </a:xfrm>
        </p:spPr>
        <p:txBody>
          <a:bodyPr/>
          <a:lstStyle>
            <a:lvl1pPr marL="0" indent="0">
              <a:spcBef>
                <a:spcPts val="200"/>
              </a:spcBef>
              <a:buNone/>
              <a:defRPr sz="933"/>
            </a:lvl1pPr>
          </a:lstStyle>
          <a:p>
            <a:pPr lvl="0"/>
            <a:r>
              <a:rPr lang="en-US"/>
              <a:t>Click to edit Master text styles</a:t>
            </a:r>
          </a:p>
        </p:txBody>
      </p:sp>
      <p:sp>
        <p:nvSpPr>
          <p:cNvPr id="5" name="Date Placeholder 4">
            <a:extLst>
              <a:ext uri="{FF2B5EF4-FFF2-40B4-BE49-F238E27FC236}">
                <a16:creationId xmlns:a16="http://schemas.microsoft.com/office/drawing/2014/main" id="{1FC7D8A0-78D7-C430-2E51-80BD25C0C54D}"/>
              </a:ext>
            </a:extLst>
          </p:cNvPr>
          <p:cNvSpPr txBox="1">
            <a:spLocks noGrp="1"/>
          </p:cNvSpPr>
          <p:nvPr>
            <p:ph type="dt" sz="half" idx="7"/>
          </p:nvPr>
        </p:nvSpPr>
        <p:spPr/>
        <p:txBody>
          <a:bodyPr/>
          <a:lstStyle>
            <a:lvl1pPr>
              <a:defRPr/>
            </a:lvl1pPr>
          </a:lstStyle>
          <a:p>
            <a:pPr lvl="0"/>
            <a:fld id="{F6773904-8EFD-4AFB-9B24-B10FF09EB778}" type="datetime1">
              <a:rPr lang="en-US"/>
              <a:pPr lvl="0"/>
              <a:t>7/7/2025</a:t>
            </a:fld>
            <a:endParaRPr lang="en-US"/>
          </a:p>
        </p:txBody>
      </p:sp>
      <p:sp>
        <p:nvSpPr>
          <p:cNvPr id="6" name="Footer Placeholder 5">
            <a:extLst>
              <a:ext uri="{FF2B5EF4-FFF2-40B4-BE49-F238E27FC236}">
                <a16:creationId xmlns:a16="http://schemas.microsoft.com/office/drawing/2014/main" id="{357907E9-11BE-0998-6608-511D700BCF96}"/>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2D4E472-D977-E779-B459-9052368A7837}"/>
              </a:ext>
            </a:extLst>
          </p:cNvPr>
          <p:cNvSpPr txBox="1">
            <a:spLocks noGrp="1"/>
          </p:cNvSpPr>
          <p:nvPr>
            <p:ph type="sldNum" sz="quarter" idx="8"/>
          </p:nvPr>
        </p:nvSpPr>
        <p:spPr/>
        <p:txBody>
          <a:bodyPr/>
          <a:lstStyle>
            <a:lvl1pPr>
              <a:defRPr/>
            </a:lvl1pPr>
          </a:lstStyle>
          <a:p>
            <a:pPr lvl="0"/>
            <a:fld id="{6BECD0BD-322F-401D-81B9-8EEC4A7D4273}" type="slidenum">
              <a:t>‹#›</a:t>
            </a:fld>
            <a:endParaRPr lang="en-US"/>
          </a:p>
        </p:txBody>
      </p:sp>
    </p:spTree>
    <p:extLst>
      <p:ext uri="{BB962C8B-B14F-4D97-AF65-F5344CB8AC3E}">
        <p14:creationId xmlns:p14="http://schemas.microsoft.com/office/powerpoint/2010/main" val="131795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EFA8-3191-1EFA-0E43-73E6B66D7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F1291-C85A-51CE-0E44-88820BEF5A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F3B41-A153-CE68-D143-51741661DF57}"/>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5" name="Footer Placeholder 4">
            <a:extLst>
              <a:ext uri="{FF2B5EF4-FFF2-40B4-BE49-F238E27FC236}">
                <a16:creationId xmlns:a16="http://schemas.microsoft.com/office/drawing/2014/main" id="{11067DCB-3CC5-EAB4-9356-07D898382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9D76C-F4D0-2791-401D-AD9FFC68A71F}"/>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2018539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11E7-E896-AD56-E91F-FDEE049B5203}"/>
              </a:ext>
            </a:extLst>
          </p:cNvPr>
          <p:cNvSpPr txBox="1">
            <a:spLocks noGrp="1"/>
          </p:cNvSpPr>
          <p:nvPr>
            <p:ph type="title"/>
          </p:nvPr>
        </p:nvSpPr>
        <p:spPr>
          <a:xfrm>
            <a:off x="1194859" y="3200401"/>
            <a:ext cx="3657600" cy="377823"/>
          </a:xfrm>
        </p:spPr>
        <p:txBody>
          <a:bodyPr anchor="b" anchorCtr="0"/>
          <a:lstStyle>
            <a:lvl1pPr algn="l">
              <a:defRPr sz="1333" b="1"/>
            </a:lvl1pPr>
          </a:lstStyle>
          <a:p>
            <a:pPr lvl="0"/>
            <a:r>
              <a:rPr lang="en-US"/>
              <a:t>Click to edit Master title style</a:t>
            </a:r>
          </a:p>
        </p:txBody>
      </p:sp>
      <p:sp>
        <p:nvSpPr>
          <p:cNvPr id="3" name="Picture Placeholder 2">
            <a:extLst>
              <a:ext uri="{FF2B5EF4-FFF2-40B4-BE49-F238E27FC236}">
                <a16:creationId xmlns:a16="http://schemas.microsoft.com/office/drawing/2014/main" id="{A4D28C9E-F695-A1DB-66D2-BDC114CAAB02}"/>
              </a:ext>
            </a:extLst>
          </p:cNvPr>
          <p:cNvSpPr txBox="1">
            <a:spLocks noGrp="1"/>
          </p:cNvSpPr>
          <p:nvPr>
            <p:ph type="pic" idx="1"/>
          </p:nvPr>
        </p:nvSpPr>
        <p:spPr>
          <a:xfrm>
            <a:off x="1194859" y="408517"/>
            <a:ext cx="3657600" cy="2743200"/>
          </a:xfrm>
        </p:spPr>
        <p:txBody>
          <a:bodyPr/>
          <a:lstStyle>
            <a:lvl1pPr marL="0" indent="0">
              <a:buNone/>
              <a:defRPr/>
            </a:lvl1pPr>
          </a:lstStyle>
          <a:p>
            <a:pPr lvl="0"/>
            <a:endParaRPr lang="en-US"/>
          </a:p>
        </p:txBody>
      </p:sp>
      <p:sp>
        <p:nvSpPr>
          <p:cNvPr id="4" name="Text Placeholder 3">
            <a:extLst>
              <a:ext uri="{FF2B5EF4-FFF2-40B4-BE49-F238E27FC236}">
                <a16:creationId xmlns:a16="http://schemas.microsoft.com/office/drawing/2014/main" id="{47F0613D-6C07-1267-A888-8CB6C4230F45}"/>
              </a:ext>
            </a:extLst>
          </p:cNvPr>
          <p:cNvSpPr txBox="1">
            <a:spLocks noGrp="1"/>
          </p:cNvSpPr>
          <p:nvPr>
            <p:ph type="body" idx="2"/>
          </p:nvPr>
        </p:nvSpPr>
        <p:spPr>
          <a:xfrm>
            <a:off x="1194859" y="3578223"/>
            <a:ext cx="3657600" cy="536576"/>
          </a:xfrm>
        </p:spPr>
        <p:txBody>
          <a:bodyPr/>
          <a:lstStyle>
            <a:lvl1pPr marL="0" indent="0">
              <a:spcBef>
                <a:spcPts val="200"/>
              </a:spcBef>
              <a:buNone/>
              <a:defRPr sz="933"/>
            </a:lvl1pPr>
          </a:lstStyle>
          <a:p>
            <a:pPr lvl="0"/>
            <a:r>
              <a:rPr lang="en-US"/>
              <a:t>Click to edit Master text styles</a:t>
            </a:r>
          </a:p>
        </p:txBody>
      </p:sp>
      <p:sp>
        <p:nvSpPr>
          <p:cNvPr id="5" name="Date Placeholder 4">
            <a:extLst>
              <a:ext uri="{FF2B5EF4-FFF2-40B4-BE49-F238E27FC236}">
                <a16:creationId xmlns:a16="http://schemas.microsoft.com/office/drawing/2014/main" id="{81B8D3BD-F889-8742-EAD7-0AF636E69AF3}"/>
              </a:ext>
            </a:extLst>
          </p:cNvPr>
          <p:cNvSpPr txBox="1">
            <a:spLocks noGrp="1"/>
          </p:cNvSpPr>
          <p:nvPr>
            <p:ph type="dt" sz="half" idx="7"/>
          </p:nvPr>
        </p:nvSpPr>
        <p:spPr/>
        <p:txBody>
          <a:bodyPr/>
          <a:lstStyle>
            <a:lvl1pPr>
              <a:defRPr/>
            </a:lvl1pPr>
          </a:lstStyle>
          <a:p>
            <a:pPr lvl="0"/>
            <a:fld id="{453533F8-637B-49F8-AF64-DE0F2E81A53D}" type="datetime1">
              <a:rPr lang="en-US"/>
              <a:pPr lvl="0"/>
              <a:t>7/7/2025</a:t>
            </a:fld>
            <a:endParaRPr lang="en-US"/>
          </a:p>
        </p:txBody>
      </p:sp>
      <p:sp>
        <p:nvSpPr>
          <p:cNvPr id="6" name="Footer Placeholder 5">
            <a:extLst>
              <a:ext uri="{FF2B5EF4-FFF2-40B4-BE49-F238E27FC236}">
                <a16:creationId xmlns:a16="http://schemas.microsoft.com/office/drawing/2014/main" id="{88477162-4C5D-BE5D-E45E-A36B4E5E1E8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D5C429D-7CEE-6D2E-FA78-BA1EDBDE9A11}"/>
              </a:ext>
            </a:extLst>
          </p:cNvPr>
          <p:cNvSpPr txBox="1">
            <a:spLocks noGrp="1"/>
          </p:cNvSpPr>
          <p:nvPr>
            <p:ph type="sldNum" sz="quarter" idx="8"/>
          </p:nvPr>
        </p:nvSpPr>
        <p:spPr/>
        <p:txBody>
          <a:bodyPr/>
          <a:lstStyle>
            <a:lvl1pPr>
              <a:defRPr/>
            </a:lvl1pPr>
          </a:lstStyle>
          <a:p>
            <a:pPr lvl="0"/>
            <a:fld id="{F3459CD2-01D8-4E60-B6C2-4314226EFB2F}" type="slidenum">
              <a:t>‹#›</a:t>
            </a:fld>
            <a:endParaRPr lang="en-US"/>
          </a:p>
        </p:txBody>
      </p:sp>
    </p:spTree>
    <p:extLst>
      <p:ext uri="{BB962C8B-B14F-4D97-AF65-F5344CB8AC3E}">
        <p14:creationId xmlns:p14="http://schemas.microsoft.com/office/powerpoint/2010/main" val="268596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AF65-8856-9800-DB8D-04219D4AE081}"/>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FB2ACD59-388B-ABF7-4AAC-37A5803293A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76196-0CD2-23D9-3930-DE2342DA9572}"/>
              </a:ext>
            </a:extLst>
          </p:cNvPr>
          <p:cNvSpPr txBox="1">
            <a:spLocks noGrp="1"/>
          </p:cNvSpPr>
          <p:nvPr>
            <p:ph type="dt" sz="half" idx="7"/>
          </p:nvPr>
        </p:nvSpPr>
        <p:spPr/>
        <p:txBody>
          <a:bodyPr/>
          <a:lstStyle>
            <a:lvl1pPr>
              <a:defRPr/>
            </a:lvl1pPr>
          </a:lstStyle>
          <a:p>
            <a:pPr lvl="0"/>
            <a:fld id="{255E317E-7188-45F5-BAA6-9680B0B6DD90}" type="datetime1">
              <a:rPr lang="en-US"/>
              <a:pPr lvl="0"/>
              <a:t>7/7/2025</a:t>
            </a:fld>
            <a:endParaRPr lang="en-US"/>
          </a:p>
        </p:txBody>
      </p:sp>
      <p:sp>
        <p:nvSpPr>
          <p:cNvPr id="5" name="Footer Placeholder 4">
            <a:extLst>
              <a:ext uri="{FF2B5EF4-FFF2-40B4-BE49-F238E27FC236}">
                <a16:creationId xmlns:a16="http://schemas.microsoft.com/office/drawing/2014/main" id="{0D907FCE-6D70-3615-36BE-E15BAB456F1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6B66F43-5479-BDBD-916E-2B8A34FEC306}"/>
              </a:ext>
            </a:extLst>
          </p:cNvPr>
          <p:cNvSpPr txBox="1">
            <a:spLocks noGrp="1"/>
          </p:cNvSpPr>
          <p:nvPr>
            <p:ph type="sldNum" sz="quarter" idx="8"/>
          </p:nvPr>
        </p:nvSpPr>
        <p:spPr/>
        <p:txBody>
          <a:bodyPr/>
          <a:lstStyle>
            <a:lvl1pPr>
              <a:defRPr/>
            </a:lvl1pPr>
          </a:lstStyle>
          <a:p>
            <a:pPr lvl="0"/>
            <a:fld id="{761F8E29-FB29-4149-B1FF-3D0AC1EAA8A1}" type="slidenum">
              <a:t>‹#›</a:t>
            </a:fld>
            <a:endParaRPr lang="en-US"/>
          </a:p>
        </p:txBody>
      </p:sp>
    </p:spTree>
    <p:extLst>
      <p:ext uri="{BB962C8B-B14F-4D97-AF65-F5344CB8AC3E}">
        <p14:creationId xmlns:p14="http://schemas.microsoft.com/office/powerpoint/2010/main" val="34763619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350A0-E0B9-EFCD-9C53-4EF18B856F47}"/>
              </a:ext>
            </a:extLst>
          </p:cNvPr>
          <p:cNvSpPr txBox="1">
            <a:spLocks noGrp="1"/>
          </p:cNvSpPr>
          <p:nvPr>
            <p:ph type="title" orient="vert"/>
          </p:nvPr>
        </p:nvSpPr>
        <p:spPr>
          <a:xfrm>
            <a:off x="4419600" y="183094"/>
            <a:ext cx="1371600" cy="3901019"/>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8F2FC396-074D-8074-A8BE-2CE7FBC5E173}"/>
              </a:ext>
            </a:extLst>
          </p:cNvPr>
          <p:cNvSpPr txBox="1">
            <a:spLocks noGrp="1"/>
          </p:cNvSpPr>
          <p:nvPr>
            <p:ph type="body" orient="vert" idx="1"/>
          </p:nvPr>
        </p:nvSpPr>
        <p:spPr>
          <a:xfrm>
            <a:off x="304800" y="183094"/>
            <a:ext cx="4013197" cy="390101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CE77E-B30F-6949-17AF-89D0E2197EAE}"/>
              </a:ext>
            </a:extLst>
          </p:cNvPr>
          <p:cNvSpPr txBox="1">
            <a:spLocks noGrp="1"/>
          </p:cNvSpPr>
          <p:nvPr>
            <p:ph type="dt" sz="half" idx="7"/>
          </p:nvPr>
        </p:nvSpPr>
        <p:spPr/>
        <p:txBody>
          <a:bodyPr/>
          <a:lstStyle>
            <a:lvl1pPr>
              <a:defRPr/>
            </a:lvl1pPr>
          </a:lstStyle>
          <a:p>
            <a:pPr lvl="0"/>
            <a:fld id="{C3AC74F5-910D-4B17-90C6-D42CC55EBF2A}" type="datetime1">
              <a:rPr lang="en-US"/>
              <a:pPr lvl="0"/>
              <a:t>7/7/2025</a:t>
            </a:fld>
            <a:endParaRPr lang="en-US"/>
          </a:p>
        </p:txBody>
      </p:sp>
      <p:sp>
        <p:nvSpPr>
          <p:cNvPr id="5" name="Footer Placeholder 4">
            <a:extLst>
              <a:ext uri="{FF2B5EF4-FFF2-40B4-BE49-F238E27FC236}">
                <a16:creationId xmlns:a16="http://schemas.microsoft.com/office/drawing/2014/main" id="{A194664C-C8C1-1B30-1AEC-EC02D09F644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27E5736-282F-B724-0384-B94C7EF9FF14}"/>
              </a:ext>
            </a:extLst>
          </p:cNvPr>
          <p:cNvSpPr txBox="1">
            <a:spLocks noGrp="1"/>
          </p:cNvSpPr>
          <p:nvPr>
            <p:ph type="sldNum" sz="quarter" idx="8"/>
          </p:nvPr>
        </p:nvSpPr>
        <p:spPr/>
        <p:txBody>
          <a:bodyPr/>
          <a:lstStyle>
            <a:lvl1pPr>
              <a:defRPr/>
            </a:lvl1pPr>
          </a:lstStyle>
          <a:p>
            <a:pPr lvl="0"/>
            <a:fld id="{842D2F03-EE56-4D36-9D80-6F3BECFED856}" type="slidenum">
              <a:t>‹#›</a:t>
            </a:fld>
            <a:endParaRPr lang="en-US"/>
          </a:p>
        </p:txBody>
      </p:sp>
    </p:spTree>
    <p:extLst>
      <p:ext uri="{BB962C8B-B14F-4D97-AF65-F5344CB8AC3E}">
        <p14:creationId xmlns:p14="http://schemas.microsoft.com/office/powerpoint/2010/main" val="228808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A74A-386C-558E-D9B5-4517CC92A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A6F90C-6D0B-7641-7B24-43DA0336B5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4169D-9F52-083B-25EF-78EAF34AF489}"/>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5" name="Footer Placeholder 4">
            <a:extLst>
              <a:ext uri="{FF2B5EF4-FFF2-40B4-BE49-F238E27FC236}">
                <a16:creationId xmlns:a16="http://schemas.microsoft.com/office/drawing/2014/main" id="{73B423DE-50CB-5BA6-3E38-4F2CF13B5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BD1CD-8C42-8273-3071-B447C683317A}"/>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241865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9594-DBB2-1D3D-3067-68F9E37EB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3A06D-72BC-47F1-E07B-D66036AEF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13742E-2D4B-3508-D743-622663C0B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8A9D4-23B1-E174-D70E-EB13A9194F9D}"/>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6" name="Footer Placeholder 5">
            <a:extLst>
              <a:ext uri="{FF2B5EF4-FFF2-40B4-BE49-F238E27FC236}">
                <a16:creationId xmlns:a16="http://schemas.microsoft.com/office/drawing/2014/main" id="{C789C23F-3418-6C39-09E1-05AF9BFA3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61A59-6A23-CB4B-2E73-5D1B719991E3}"/>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150463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69D2-1902-8C24-5DF7-962657789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5367A-345E-A5A5-6A7A-F7DAB3264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FE5EA-2972-3394-113F-DF43E7918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925AE4-BA6D-8A33-88FA-A72300248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3EAA2-7059-4F40-5293-CACD27C4D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85EFB-AAD6-39E7-F13F-5B162AB7C0E2}"/>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8" name="Footer Placeholder 7">
            <a:extLst>
              <a:ext uri="{FF2B5EF4-FFF2-40B4-BE49-F238E27FC236}">
                <a16:creationId xmlns:a16="http://schemas.microsoft.com/office/drawing/2014/main" id="{CF1EB1F4-A0BE-875E-A9B9-51F612DEF5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51D08-B42D-F84D-4EC4-062706C63429}"/>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399491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1CD2-A157-6E40-495A-D257FC052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DDA80-6532-B162-CADC-2CC4E8A4F8EF}"/>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4" name="Footer Placeholder 3">
            <a:extLst>
              <a:ext uri="{FF2B5EF4-FFF2-40B4-BE49-F238E27FC236}">
                <a16:creationId xmlns:a16="http://schemas.microsoft.com/office/drawing/2014/main" id="{ED775320-302F-2B43-1A15-EE02EB54E2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DB85F-8677-49E7-E525-57E2AED551A9}"/>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333275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D9BF6-85B0-3972-67CE-A603E7438479}"/>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3" name="Footer Placeholder 2">
            <a:extLst>
              <a:ext uri="{FF2B5EF4-FFF2-40B4-BE49-F238E27FC236}">
                <a16:creationId xmlns:a16="http://schemas.microsoft.com/office/drawing/2014/main" id="{78E4D55D-50B7-8968-1A72-CED5F3E75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A8F645-5684-9E39-E868-D062F03F5331}"/>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405050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9994-A39A-284B-1988-76B783407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58ABE0-16E9-2E70-BD20-FB0D887FB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DCF998-352C-116F-0686-9D5972A7C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E4548-3999-E23A-A3F0-36CC7EC333D9}"/>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6" name="Footer Placeholder 5">
            <a:extLst>
              <a:ext uri="{FF2B5EF4-FFF2-40B4-BE49-F238E27FC236}">
                <a16:creationId xmlns:a16="http://schemas.microsoft.com/office/drawing/2014/main" id="{454A54BB-C1D5-EA05-E4E9-F180E8A57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19FD4-D575-183D-9C01-B3187DCBDEE4}"/>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159777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EE22-4AC3-E06C-4E5E-F3CB733C5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83B29-0304-4CDC-A8B0-1BD18EDAC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B3417-062C-ABE0-B0BC-822D30C70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84C15-98BA-A7C8-E59E-952E3A4C7C11}"/>
              </a:ext>
            </a:extLst>
          </p:cNvPr>
          <p:cNvSpPr>
            <a:spLocks noGrp="1"/>
          </p:cNvSpPr>
          <p:nvPr>
            <p:ph type="dt" sz="half" idx="10"/>
          </p:nvPr>
        </p:nvSpPr>
        <p:spPr/>
        <p:txBody>
          <a:bodyPr/>
          <a:lstStyle/>
          <a:p>
            <a:fld id="{26FA8EA2-EA63-4414-BDCD-36B5AF380FDA}" type="datetimeFigureOut">
              <a:rPr lang="en-US" smtClean="0"/>
              <a:t>7/7/2025</a:t>
            </a:fld>
            <a:endParaRPr lang="en-US"/>
          </a:p>
        </p:txBody>
      </p:sp>
      <p:sp>
        <p:nvSpPr>
          <p:cNvPr id="6" name="Footer Placeholder 5">
            <a:extLst>
              <a:ext uri="{FF2B5EF4-FFF2-40B4-BE49-F238E27FC236}">
                <a16:creationId xmlns:a16="http://schemas.microsoft.com/office/drawing/2014/main" id="{8CE81968-FD76-E5AF-7696-4755F2E68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4787E-836C-9F31-5CFD-249C35078EB6}"/>
              </a:ext>
            </a:extLst>
          </p:cNvPr>
          <p:cNvSpPr>
            <a:spLocks noGrp="1"/>
          </p:cNvSpPr>
          <p:nvPr>
            <p:ph type="sldNum" sz="quarter" idx="12"/>
          </p:nvPr>
        </p:nvSpPr>
        <p:spPr/>
        <p:txBody>
          <a:bodyPr/>
          <a:lstStyle/>
          <a:p>
            <a:fld id="{8A25BA01-CF75-417C-9AD0-C12C04060DE3}" type="slidenum">
              <a:rPr lang="en-US" smtClean="0"/>
              <a:t>‹#›</a:t>
            </a:fld>
            <a:endParaRPr lang="en-US"/>
          </a:p>
        </p:txBody>
      </p:sp>
    </p:spTree>
    <p:extLst>
      <p:ext uri="{BB962C8B-B14F-4D97-AF65-F5344CB8AC3E}">
        <p14:creationId xmlns:p14="http://schemas.microsoft.com/office/powerpoint/2010/main" val="283359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9CFED-9B03-3CC2-5790-1517323AC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A31408-F104-887A-222D-1ADBC892D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123F1-997E-9A24-8091-EBE32C38D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FA8EA2-EA63-4414-BDCD-36B5AF380FDA}" type="datetimeFigureOut">
              <a:rPr lang="en-US" smtClean="0"/>
              <a:t>7/7/2025</a:t>
            </a:fld>
            <a:endParaRPr lang="en-US"/>
          </a:p>
        </p:txBody>
      </p:sp>
      <p:sp>
        <p:nvSpPr>
          <p:cNvPr id="5" name="Footer Placeholder 4">
            <a:extLst>
              <a:ext uri="{FF2B5EF4-FFF2-40B4-BE49-F238E27FC236}">
                <a16:creationId xmlns:a16="http://schemas.microsoft.com/office/drawing/2014/main" id="{A0586E00-42C5-2C73-B246-D7D9A4D1B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AEB3F7-1E9C-10E0-06DD-AB67E1C78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25BA01-CF75-417C-9AD0-C12C04060DE3}" type="slidenum">
              <a:rPr lang="en-US" smtClean="0"/>
              <a:t>‹#›</a:t>
            </a:fld>
            <a:endParaRPr lang="en-US"/>
          </a:p>
        </p:txBody>
      </p:sp>
    </p:spTree>
    <p:extLst>
      <p:ext uri="{BB962C8B-B14F-4D97-AF65-F5344CB8AC3E}">
        <p14:creationId xmlns:p14="http://schemas.microsoft.com/office/powerpoint/2010/main" val="105596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6634A-4A1E-CF3C-544B-55304D794FF9}"/>
              </a:ext>
            </a:extLst>
          </p:cNvPr>
          <p:cNvSpPr txBox="1">
            <a:spLocks noGrp="1"/>
          </p:cNvSpPr>
          <p:nvPr>
            <p:ph type="title"/>
          </p:nvPr>
        </p:nvSpPr>
        <p:spPr>
          <a:xfrm>
            <a:off x="304800" y="183093"/>
            <a:ext cx="5486400" cy="762000"/>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8CF35F78-68B1-B131-0EDB-1B3435730694}"/>
              </a:ext>
            </a:extLst>
          </p:cNvPr>
          <p:cNvSpPr txBox="1">
            <a:spLocks noGrp="1"/>
          </p:cNvSpPr>
          <p:nvPr>
            <p:ph type="body" idx="1"/>
          </p:nvPr>
        </p:nvSpPr>
        <p:spPr>
          <a:xfrm>
            <a:off x="304800" y="1066800"/>
            <a:ext cx="5486400" cy="301730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32976-00F4-A88F-23E8-78F28EAFB097}"/>
              </a:ext>
            </a:extLst>
          </p:cNvPr>
          <p:cNvSpPr txBox="1">
            <a:spLocks noGrp="1"/>
          </p:cNvSpPr>
          <p:nvPr>
            <p:ph type="dt" sz="half" idx="2"/>
          </p:nvPr>
        </p:nvSpPr>
        <p:spPr>
          <a:xfrm>
            <a:off x="304800" y="4237568"/>
            <a:ext cx="1422397" cy="243419"/>
          </a:xfrm>
          <a:prstGeom prst="rect">
            <a:avLst/>
          </a:prstGeom>
          <a:noFill/>
          <a:ln>
            <a:noFill/>
          </a:ln>
        </p:spPr>
        <p:txBody>
          <a:bodyPr vert="horz" wrap="square" lIns="91440" tIns="45720" rIns="91440" bIns="45720" anchor="ctr" anchorCtr="0" compatLnSpc="1">
            <a:noAutofit/>
          </a:bodyPr>
          <a:lstStyle>
            <a:lvl1pPr marL="0" marR="0" lvl="0" indent="0" algn="l" defTabSz="609630" rtl="0" fontAlgn="auto" hangingPunct="1">
              <a:lnSpc>
                <a:spcPct val="100000"/>
              </a:lnSpc>
              <a:spcBef>
                <a:spcPts val="0"/>
              </a:spcBef>
              <a:spcAft>
                <a:spcPts val="0"/>
              </a:spcAft>
              <a:buNone/>
              <a:tabLst/>
              <a:defRPr lang="en-US" sz="800" b="0" i="0" u="none" strike="noStrike" kern="1200" cap="none" spc="0" baseline="0">
                <a:solidFill>
                  <a:srgbClr val="898989"/>
                </a:solidFill>
                <a:uFillTx/>
                <a:latin typeface="Calibri"/>
              </a:defRPr>
            </a:lvl1pPr>
          </a:lstStyle>
          <a:p>
            <a:pPr lvl="0"/>
            <a:fld id="{3C27399B-39FA-45B0-8191-AD2E7F6ACF9E}" type="datetime1">
              <a:rPr lang="en-US"/>
              <a:pPr lvl="0"/>
              <a:t>7/7/2025</a:t>
            </a:fld>
            <a:endParaRPr lang="en-US"/>
          </a:p>
        </p:txBody>
      </p:sp>
      <p:sp>
        <p:nvSpPr>
          <p:cNvPr id="5" name="Footer Placeholder 4">
            <a:extLst>
              <a:ext uri="{FF2B5EF4-FFF2-40B4-BE49-F238E27FC236}">
                <a16:creationId xmlns:a16="http://schemas.microsoft.com/office/drawing/2014/main" id="{CE40FB36-C4A5-6A2B-EFD0-FCCF57DBEFCF}"/>
              </a:ext>
            </a:extLst>
          </p:cNvPr>
          <p:cNvSpPr txBox="1">
            <a:spLocks noGrp="1"/>
          </p:cNvSpPr>
          <p:nvPr>
            <p:ph type="ftr" sz="quarter" idx="3"/>
          </p:nvPr>
        </p:nvSpPr>
        <p:spPr>
          <a:xfrm>
            <a:off x="2082802" y="4237568"/>
            <a:ext cx="1930402" cy="243419"/>
          </a:xfrm>
          <a:prstGeom prst="rect">
            <a:avLst/>
          </a:prstGeom>
          <a:noFill/>
          <a:ln>
            <a:noFill/>
          </a:ln>
        </p:spPr>
        <p:txBody>
          <a:bodyPr vert="horz" wrap="square" lIns="91440" tIns="45720" rIns="91440" bIns="45720" anchor="ctr" anchorCtr="1" compatLnSpc="1">
            <a:noAutofit/>
          </a:bodyPr>
          <a:lstStyle>
            <a:lvl1pPr marL="0" marR="0" lvl="0" indent="0" algn="ctr" defTabSz="609630" rtl="0" fontAlgn="auto" hangingPunct="1">
              <a:lnSpc>
                <a:spcPct val="100000"/>
              </a:lnSpc>
              <a:spcBef>
                <a:spcPts val="0"/>
              </a:spcBef>
              <a:spcAft>
                <a:spcPts val="0"/>
              </a:spcAft>
              <a:buNone/>
              <a:tabLst/>
              <a:defRPr lang="en-US" sz="8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FF94FD9C-299E-93D8-D957-3B3D4B8727CE}"/>
              </a:ext>
            </a:extLst>
          </p:cNvPr>
          <p:cNvSpPr txBox="1">
            <a:spLocks noGrp="1"/>
          </p:cNvSpPr>
          <p:nvPr>
            <p:ph type="sldNum" sz="quarter" idx="4"/>
          </p:nvPr>
        </p:nvSpPr>
        <p:spPr>
          <a:xfrm>
            <a:off x="4368802" y="4237568"/>
            <a:ext cx="1422397" cy="243419"/>
          </a:xfrm>
          <a:prstGeom prst="rect">
            <a:avLst/>
          </a:prstGeom>
          <a:noFill/>
          <a:ln>
            <a:noFill/>
          </a:ln>
        </p:spPr>
        <p:txBody>
          <a:bodyPr vert="horz" wrap="square" lIns="91440" tIns="45720" rIns="91440" bIns="45720" anchor="ctr" anchorCtr="0" compatLnSpc="1">
            <a:noAutofit/>
          </a:bodyPr>
          <a:lstStyle>
            <a:lvl1pPr marL="0" marR="0" lvl="0" indent="0" algn="r" defTabSz="609630" rtl="0" fontAlgn="auto" hangingPunct="1">
              <a:lnSpc>
                <a:spcPct val="100000"/>
              </a:lnSpc>
              <a:spcBef>
                <a:spcPts val="0"/>
              </a:spcBef>
              <a:spcAft>
                <a:spcPts val="0"/>
              </a:spcAft>
              <a:buNone/>
              <a:tabLst/>
              <a:defRPr lang="en-US" sz="800" b="0" i="0" u="none" strike="noStrike" kern="1200" cap="none" spc="0" baseline="0">
                <a:solidFill>
                  <a:srgbClr val="898989"/>
                </a:solidFill>
                <a:uFillTx/>
                <a:latin typeface="Calibri"/>
              </a:defRPr>
            </a:lvl1pPr>
          </a:lstStyle>
          <a:p>
            <a:pPr lvl="0"/>
            <a:fld id="{3974C8A1-5432-4AE9-93A7-144A139C032B}" type="slidenum">
              <a:t>‹#›</a:t>
            </a:fld>
            <a:endParaRPr lang="en-US"/>
          </a:p>
        </p:txBody>
      </p:sp>
    </p:spTree>
    <p:extLst>
      <p:ext uri="{BB962C8B-B14F-4D97-AF65-F5344CB8AC3E}">
        <p14:creationId xmlns:p14="http://schemas.microsoft.com/office/powerpoint/2010/main" val="2893830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609630" rtl="0" fontAlgn="auto" hangingPunct="1">
        <a:lnSpc>
          <a:spcPct val="100000"/>
        </a:lnSpc>
        <a:spcBef>
          <a:spcPts val="0"/>
        </a:spcBef>
        <a:spcAft>
          <a:spcPts val="0"/>
        </a:spcAft>
        <a:buNone/>
        <a:tabLst/>
        <a:defRPr lang="en-US" sz="2933" b="0" i="0" u="none" strike="noStrike" kern="1200" cap="none" spc="0" baseline="0">
          <a:solidFill>
            <a:srgbClr val="000000"/>
          </a:solidFill>
          <a:uFillTx/>
          <a:latin typeface="Calibri"/>
        </a:defRPr>
      </a:lvl1pPr>
    </p:titleStyle>
    <p:bodyStyle>
      <a:lvl1pPr marL="228611" marR="0" lvl="0" indent="-228611" algn="l" defTabSz="609630" rtl="0" fontAlgn="auto" hangingPunct="1">
        <a:lnSpc>
          <a:spcPct val="100000"/>
        </a:lnSpc>
        <a:spcBef>
          <a:spcPts val="533"/>
        </a:spcBef>
        <a:spcAft>
          <a:spcPts val="0"/>
        </a:spcAft>
        <a:buSzPct val="100000"/>
        <a:buFont typeface="Arial" pitchFamily="34"/>
        <a:buChar char="•"/>
        <a:tabLst/>
        <a:defRPr lang="en-US" sz="2133" b="0" i="0" u="none" strike="noStrike" kern="1200" cap="none" spc="0" baseline="0">
          <a:solidFill>
            <a:srgbClr val="000000"/>
          </a:solidFill>
          <a:uFillTx/>
          <a:latin typeface="Calibri"/>
        </a:defRPr>
      </a:lvl1pPr>
      <a:lvl2pPr marL="495325" marR="0" lvl="1" indent="-190510" algn="l" defTabSz="609630" rtl="0" fontAlgn="auto" hangingPunct="1">
        <a:lnSpc>
          <a:spcPct val="100000"/>
        </a:lnSpc>
        <a:spcBef>
          <a:spcPts val="467"/>
        </a:spcBef>
        <a:spcAft>
          <a:spcPts val="0"/>
        </a:spcAft>
        <a:buSzPct val="100000"/>
        <a:buFont typeface="Arial" pitchFamily="34"/>
        <a:buChar char="–"/>
        <a:tabLst/>
        <a:defRPr lang="en-US" sz="1867" b="0" i="0" u="none" strike="noStrike" kern="1200" cap="none" spc="0" baseline="0">
          <a:solidFill>
            <a:srgbClr val="000000"/>
          </a:solidFill>
          <a:uFillTx/>
          <a:latin typeface="Calibri"/>
        </a:defRPr>
      </a:lvl2pPr>
      <a:lvl3pPr marL="762038" marR="0" lvl="2" indent="-152408" algn="l" defTabSz="609630" rtl="0" fontAlgn="auto" hangingPunct="1">
        <a:lnSpc>
          <a:spcPct val="100000"/>
        </a:lnSpc>
        <a:spcBef>
          <a:spcPts val="400"/>
        </a:spcBef>
        <a:spcAft>
          <a:spcPts val="0"/>
        </a:spcAft>
        <a:buSzPct val="100000"/>
        <a:buFont typeface="Arial" pitchFamily="34"/>
        <a:buChar char="•"/>
        <a:tabLst/>
        <a:defRPr lang="en-US" sz="1600" b="0" i="0" u="none" strike="noStrike" kern="1200" cap="none" spc="0" baseline="0">
          <a:solidFill>
            <a:srgbClr val="000000"/>
          </a:solidFill>
          <a:uFillTx/>
          <a:latin typeface="Calibri"/>
        </a:defRPr>
      </a:lvl3pPr>
      <a:lvl4pPr marL="1066853" marR="0" lvl="3" indent="-152408" algn="l" defTabSz="609630" rtl="0" fontAlgn="auto" hangingPunct="1">
        <a:lnSpc>
          <a:spcPct val="100000"/>
        </a:lnSpc>
        <a:spcBef>
          <a:spcPts val="333"/>
        </a:spcBef>
        <a:spcAft>
          <a:spcPts val="0"/>
        </a:spcAft>
        <a:buSzPct val="100000"/>
        <a:buFont typeface="Arial" pitchFamily="34"/>
        <a:buChar char="–"/>
        <a:tabLst/>
        <a:defRPr lang="en-US" sz="1333" b="0" i="0" u="none" strike="noStrike" kern="1200" cap="none" spc="0" baseline="0">
          <a:solidFill>
            <a:srgbClr val="000000"/>
          </a:solidFill>
          <a:uFillTx/>
          <a:latin typeface="Calibri"/>
        </a:defRPr>
      </a:lvl4pPr>
      <a:lvl5pPr marL="1371669" marR="0" lvl="4" indent="-152408" algn="l" defTabSz="609630" rtl="0" fontAlgn="auto" hangingPunct="1">
        <a:lnSpc>
          <a:spcPct val="100000"/>
        </a:lnSpc>
        <a:spcBef>
          <a:spcPts val="333"/>
        </a:spcBef>
        <a:spcAft>
          <a:spcPts val="0"/>
        </a:spcAft>
        <a:buSzPct val="100000"/>
        <a:buFont typeface="Arial" pitchFamily="34"/>
        <a:buChar char="»"/>
        <a:tabLst/>
        <a:defRPr lang="en-US" sz="1333" b="0" i="0" u="none" strike="noStrike" kern="1200" cap="none" spc="0" baseline="0">
          <a:solidFill>
            <a:srgbClr val="000000"/>
          </a:solidFill>
          <a:uFillTx/>
          <a:latin typeface="Calibri"/>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20.png"/><Relationship Id="rId11" Type="http://schemas.openxmlformats.org/officeDocument/2006/relationships/image" Target="../media/image8.svg"/><Relationship Id="rId5" Type="http://schemas.openxmlformats.org/officeDocument/2006/relationships/image" Target="../media/image19.svg"/><Relationship Id="rId10" Type="http://schemas.openxmlformats.org/officeDocument/2006/relationships/image" Target="../media/image3.png"/><Relationship Id="rId4" Type="http://schemas.openxmlformats.org/officeDocument/2006/relationships/image" Target="../media/image18.png"/><Relationship Id="rId9" Type="http://schemas.openxmlformats.org/officeDocument/2006/relationships/image" Target="../media/image23.sv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svg"/><Relationship Id="rId7"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26.png"/><Relationship Id="rId11" Type="http://schemas.openxmlformats.org/officeDocument/2006/relationships/image" Target="../media/image8.svg"/><Relationship Id="rId5" Type="http://schemas.openxmlformats.org/officeDocument/2006/relationships/image" Target="../media/image25.svg"/><Relationship Id="rId10" Type="http://schemas.openxmlformats.org/officeDocument/2006/relationships/image" Target="../media/image3.png"/><Relationship Id="rId4" Type="http://schemas.openxmlformats.org/officeDocument/2006/relationships/image" Target="../media/image24.png"/><Relationship Id="rId9" Type="http://schemas.openxmlformats.org/officeDocument/2006/relationships/image" Target="../media/image29.svg"/></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8.svg"/><Relationship Id="rId2" Type="http://schemas.openxmlformats.org/officeDocument/2006/relationships/image" Target="../media/image30.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34.jpe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jpeg"/><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8.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2.png"/><Relationship Id="rId7" Type="http://schemas.openxmlformats.org/officeDocument/2006/relationships/image" Target="../media/image2.sv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image" Target="../media/image38.png"/><Relationship Id="rId4" Type="http://schemas.openxmlformats.org/officeDocument/2006/relationships/image" Target="../media/image33.sv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1.png"/><Relationship Id="rId7"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8.svg"/><Relationship Id="rId9" Type="http://schemas.openxmlformats.org/officeDocument/2006/relationships/image" Target="../media/image43.jpe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6.svg"/><Relationship Id="rId7" Type="http://schemas.openxmlformats.org/officeDocument/2006/relationships/image" Target="../media/image2.svg"/><Relationship Id="rId2" Type="http://schemas.openxmlformats.org/officeDocument/2006/relationships/image" Target="../media/image45.png"/><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image" Target="../media/image48.svg"/><Relationship Id="rId4" Type="http://schemas.openxmlformats.org/officeDocument/2006/relationships/image" Target="../media/image47.png"/><Relationship Id="rId9" Type="http://schemas.openxmlformats.org/officeDocument/2006/relationships/image" Target="../media/image8.svg"/></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sv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53.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jpe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8.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sv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59.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60.png"/><Relationship Id="rId5" Type="http://schemas.openxmlformats.org/officeDocument/2006/relationships/image" Target="../media/image8.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62.svg"/><Relationship Id="rId12"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61.png"/><Relationship Id="rId11" Type="http://schemas.openxmlformats.org/officeDocument/2006/relationships/image" Target="../media/image66.svg"/><Relationship Id="rId5" Type="http://schemas.openxmlformats.org/officeDocument/2006/relationships/image" Target="../media/image58.svg"/><Relationship Id="rId10" Type="http://schemas.openxmlformats.org/officeDocument/2006/relationships/image" Target="../media/image65.png"/><Relationship Id="rId4" Type="http://schemas.openxmlformats.org/officeDocument/2006/relationships/image" Target="../media/image57.png"/><Relationship Id="rId9" Type="http://schemas.openxmlformats.org/officeDocument/2006/relationships/image" Target="../media/image64.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8.xml"/><Relationship Id="rId6" Type="http://schemas.openxmlformats.org/officeDocument/2006/relationships/image" Target="../media/image14.svg"/><Relationship Id="rId5" Type="http://schemas.openxmlformats.org/officeDocument/2006/relationships/image" Target="../media/image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21BB8B6-CF96-899C-1DAF-CB2C70D7EA09}"/>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Freeform 3">
            <a:extLst>
              <a:ext uri="{FF2B5EF4-FFF2-40B4-BE49-F238E27FC236}">
                <a16:creationId xmlns:a16="http://schemas.microsoft.com/office/drawing/2014/main" id="{CEAD3BFB-CBDE-B091-3231-7829BB1839D1}"/>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4" name="TextBox 7">
            <a:extLst>
              <a:ext uri="{FF2B5EF4-FFF2-40B4-BE49-F238E27FC236}">
                <a16:creationId xmlns:a16="http://schemas.microsoft.com/office/drawing/2014/main" id="{9341BF5C-DA09-A54E-1D00-F866053255AA}"/>
              </a:ext>
            </a:extLst>
          </p:cNvPr>
          <p:cNvSpPr txBox="1"/>
          <p:nvPr/>
        </p:nvSpPr>
        <p:spPr>
          <a:xfrm>
            <a:off x="685800" y="1447799"/>
            <a:ext cx="6603077" cy="3697551"/>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8009" b="1" dirty="0">
                <a:solidFill>
                  <a:srgbClr val="343434"/>
                </a:solidFill>
                <a:latin typeface="DM Sans Bold"/>
                <a:ea typeface="Cooper Hewitt Bold"/>
                <a:cs typeface="Cooper Hewitt Bold"/>
              </a:rPr>
              <a:t>AI-Enhanced Cloud-Based WAF</a:t>
            </a:r>
          </a:p>
        </p:txBody>
      </p:sp>
      <p:sp>
        <p:nvSpPr>
          <p:cNvPr id="5" name="TextBox 9">
            <a:extLst>
              <a:ext uri="{FF2B5EF4-FFF2-40B4-BE49-F238E27FC236}">
                <a16:creationId xmlns:a16="http://schemas.microsoft.com/office/drawing/2014/main" id="{18F59A3D-0EEA-439B-3F36-2F526D1E5DFC}"/>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
        <p:nvSpPr>
          <p:cNvPr id="6" name="TextBox 10">
            <a:extLst>
              <a:ext uri="{FF2B5EF4-FFF2-40B4-BE49-F238E27FC236}">
                <a16:creationId xmlns:a16="http://schemas.microsoft.com/office/drawing/2014/main" id="{548D4678-13C4-4C35-5911-A426C2C75B61}"/>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7" name="TextBox 11">
            <a:extLst>
              <a:ext uri="{FF2B5EF4-FFF2-40B4-BE49-F238E27FC236}">
                <a16:creationId xmlns:a16="http://schemas.microsoft.com/office/drawing/2014/main" id="{8CCDA3BB-48F3-A24F-4C2E-99BAA8E15285}"/>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8" name="TextBox 12">
            <a:extLst>
              <a:ext uri="{FF2B5EF4-FFF2-40B4-BE49-F238E27FC236}">
                <a16:creationId xmlns:a16="http://schemas.microsoft.com/office/drawing/2014/main" id="{E9659697-CDC3-91A6-F00B-0383962A2C63}"/>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9" name="TextBox 13">
            <a:extLst>
              <a:ext uri="{FF2B5EF4-FFF2-40B4-BE49-F238E27FC236}">
                <a16:creationId xmlns:a16="http://schemas.microsoft.com/office/drawing/2014/main" id="{D8D809C0-57D9-8A5A-5C4B-D4DB415E70B4}"/>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10" name="TextBox 15">
            <a:extLst>
              <a:ext uri="{FF2B5EF4-FFF2-40B4-BE49-F238E27FC236}">
                <a16:creationId xmlns:a16="http://schemas.microsoft.com/office/drawing/2014/main" id="{F4114830-382D-EB94-77AD-E841763EC888}"/>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01</a:t>
            </a:r>
          </a:p>
        </p:txBody>
      </p:sp>
      <p:pic>
        <p:nvPicPr>
          <p:cNvPr id="11" name="Picture 7" descr="A logo with a cloud and a lock&#10;&#10;AI-generated content may be incorrect.">
            <a:extLst>
              <a:ext uri="{FF2B5EF4-FFF2-40B4-BE49-F238E27FC236}">
                <a16:creationId xmlns:a16="http://schemas.microsoft.com/office/drawing/2014/main" id="{976E0A70-49AD-EB42-08FB-741C756B2E94}"/>
              </a:ext>
            </a:extLst>
          </p:cNvPr>
          <p:cNvPicPr>
            <a:picLocks noChangeAspect="1"/>
          </p:cNvPicPr>
          <p:nvPr/>
        </p:nvPicPr>
        <p:blipFill>
          <a:blip r:embed="rId7"/>
          <a:srcRect t="18886" b="22762"/>
          <a:stretch>
            <a:fillRect/>
          </a:stretch>
        </p:blipFill>
        <p:spPr>
          <a:xfrm>
            <a:off x="7637230" y="1836634"/>
            <a:ext cx="4097042" cy="2789761"/>
          </a:xfrm>
          <a:prstGeom prst="rect">
            <a:avLst/>
          </a:prstGeom>
          <a:noFill/>
          <a:ln cap="flat">
            <a:noFill/>
          </a:ln>
          <a:effectLst>
            <a:outerShdw dist="139699" dir="2700000" algn="tl">
              <a:srgbClr val="333333">
                <a:alpha val="65000"/>
              </a:srgbClr>
            </a:outerShdw>
          </a:effectLst>
        </p:spPr>
      </p:pic>
      <p:sp>
        <p:nvSpPr>
          <p:cNvPr id="12" name="TextBox 7">
            <a:extLst>
              <a:ext uri="{FF2B5EF4-FFF2-40B4-BE49-F238E27FC236}">
                <a16:creationId xmlns:a16="http://schemas.microsoft.com/office/drawing/2014/main" id="{82722D79-ADFA-FBAD-F15F-8D9390B44C2C}"/>
              </a:ext>
            </a:extLst>
          </p:cNvPr>
          <p:cNvSpPr txBox="1"/>
          <p:nvPr/>
        </p:nvSpPr>
        <p:spPr>
          <a:xfrm>
            <a:off x="7821363" y="4829903"/>
            <a:ext cx="3728777" cy="1539268"/>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3334" b="1" dirty="0">
                <a:solidFill>
                  <a:srgbClr val="343434"/>
                </a:solidFill>
                <a:latin typeface="Cooper Hewitt Bold"/>
                <a:ea typeface="Cooper Hewitt Bold"/>
                <a:cs typeface="Cooper Hewitt Bold"/>
              </a:rPr>
              <a:t>Supervisor</a:t>
            </a:r>
          </a:p>
          <a:p>
            <a:pPr defTabSz="609630">
              <a:defRPr sz="1800" b="0" i="0" u="none" strike="noStrike" kern="0" cap="none" spc="0" baseline="0">
                <a:solidFill>
                  <a:srgbClr val="000000"/>
                </a:solidFill>
                <a:uFillTx/>
              </a:defRPr>
            </a:pPr>
            <a:r>
              <a:rPr lang="en-US" sz="3334" b="1" dirty="0">
                <a:solidFill>
                  <a:srgbClr val="343434"/>
                </a:solidFill>
                <a:latin typeface="Cooper Hewitt Bold"/>
                <a:ea typeface="Cooper Hewitt Bold"/>
                <a:cs typeface="Cooper Hewitt Bold"/>
              </a:rPr>
              <a:t>Dr. Mohamed Sobh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00268858-BBDF-0434-9C72-402A2B34944C}"/>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Freeform 4">
            <a:extLst>
              <a:ext uri="{FF2B5EF4-FFF2-40B4-BE49-F238E27FC236}">
                <a16:creationId xmlns:a16="http://schemas.microsoft.com/office/drawing/2014/main" id="{E3DF91F9-7EDA-2885-D353-9293AE760A38}"/>
              </a:ext>
            </a:extLst>
          </p:cNvPr>
          <p:cNvSpPr/>
          <p:nvPr/>
        </p:nvSpPr>
        <p:spPr>
          <a:xfrm>
            <a:off x="9084881" y="1341644"/>
            <a:ext cx="2903915" cy="4225277"/>
          </a:xfrm>
          <a:custGeom>
            <a:avLst/>
            <a:gdLst>
              <a:gd name="f0" fmla="val w"/>
              <a:gd name="f1" fmla="val h"/>
              <a:gd name="f2" fmla="val 0"/>
              <a:gd name="f3" fmla="val 4355876"/>
              <a:gd name="f4" fmla="val 6337915"/>
              <a:gd name="f5" fmla="val 4355877"/>
              <a:gd name="f6" fmla="*/ f0 1 4355876"/>
              <a:gd name="f7" fmla="*/ f1 1 6337915"/>
              <a:gd name="f8" fmla="+- f4 0 f2"/>
              <a:gd name="f9" fmla="+- f3 0 f2"/>
              <a:gd name="f10" fmla="*/ f9 1 4355876"/>
              <a:gd name="f11" fmla="*/ f8 1 6337915"/>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355876" h="6337915">
                <a:moveTo>
                  <a:pt x="f2" y="f2"/>
                </a:moveTo>
                <a:lnTo>
                  <a:pt x="f5" y="f2"/>
                </a:lnTo>
                <a:lnTo>
                  <a:pt x="f5"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4" name="Freeform 5">
            <a:extLst>
              <a:ext uri="{FF2B5EF4-FFF2-40B4-BE49-F238E27FC236}">
                <a16:creationId xmlns:a16="http://schemas.microsoft.com/office/drawing/2014/main" id="{FDE18A2F-3743-2AD0-7D78-6D04206E4C45}"/>
              </a:ext>
            </a:extLst>
          </p:cNvPr>
          <p:cNvSpPr/>
          <p:nvPr/>
        </p:nvSpPr>
        <p:spPr>
          <a:xfrm>
            <a:off x="7703783" y="2414321"/>
            <a:ext cx="2677168" cy="3139537"/>
          </a:xfrm>
          <a:custGeom>
            <a:avLst/>
            <a:gdLst>
              <a:gd name="f0" fmla="val w"/>
              <a:gd name="f1" fmla="val h"/>
              <a:gd name="f2" fmla="val 0"/>
              <a:gd name="f3" fmla="val 4015755"/>
              <a:gd name="f4" fmla="val 4709308"/>
              <a:gd name="f5" fmla="*/ f0 1 4015755"/>
              <a:gd name="f6" fmla="*/ f1 1 4709308"/>
              <a:gd name="f7" fmla="+- f4 0 f2"/>
              <a:gd name="f8" fmla="+- f3 0 f2"/>
              <a:gd name="f9" fmla="*/ f8 1 4015755"/>
              <a:gd name="f10" fmla="*/ f7 1 4709308"/>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015755" h="4709308">
                <a:moveTo>
                  <a:pt x="f2" y="f2"/>
                </a:moveTo>
                <a:lnTo>
                  <a:pt x="f3" y="f2"/>
                </a:lnTo>
                <a:lnTo>
                  <a:pt x="f3"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5" name="Freeform 6">
            <a:extLst>
              <a:ext uri="{FF2B5EF4-FFF2-40B4-BE49-F238E27FC236}">
                <a16:creationId xmlns:a16="http://schemas.microsoft.com/office/drawing/2014/main" id="{AC0986B7-03C3-B202-7AD5-24D303208FE2}"/>
              </a:ext>
            </a:extLst>
          </p:cNvPr>
          <p:cNvSpPr/>
          <p:nvPr/>
        </p:nvSpPr>
        <p:spPr>
          <a:xfrm rot="127559" flipH="1">
            <a:off x="8522197" y="5250015"/>
            <a:ext cx="3275295" cy="1488771"/>
          </a:xfrm>
          <a:custGeom>
            <a:avLst/>
            <a:gdLst>
              <a:gd name="f0" fmla="val w"/>
              <a:gd name="f1" fmla="val h"/>
              <a:gd name="f2" fmla="val 0"/>
              <a:gd name="f3" fmla="val 4912946"/>
              <a:gd name="f4" fmla="val 2233157"/>
              <a:gd name="f5" fmla="*/ f0 1 4912946"/>
              <a:gd name="f6" fmla="*/ f1 1 2233157"/>
              <a:gd name="f7" fmla="+- f4 0 f2"/>
              <a:gd name="f8" fmla="+- f3 0 f2"/>
              <a:gd name="f9" fmla="*/ f8 1 4912946"/>
              <a:gd name="f10" fmla="*/ f7 1 2233157"/>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912946" h="2233157">
                <a:moveTo>
                  <a:pt x="f3" y="f2"/>
                </a:moveTo>
                <a:lnTo>
                  <a:pt x="f2" y="f2"/>
                </a:lnTo>
                <a:lnTo>
                  <a:pt x="f2" y="f4"/>
                </a:lnTo>
                <a:lnTo>
                  <a:pt x="f3" y="f4"/>
                </a:lnTo>
                <a:lnTo>
                  <a:pt x="f3" y="f2"/>
                </a:lnTo>
                <a:close/>
              </a:path>
            </a:pathLst>
          </a:cu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6" name="TextBox 7">
            <a:extLst>
              <a:ext uri="{FF2B5EF4-FFF2-40B4-BE49-F238E27FC236}">
                <a16:creationId xmlns:a16="http://schemas.microsoft.com/office/drawing/2014/main" id="{F4E4FBF5-298D-F907-38DD-BE37B3770D52}"/>
              </a:ext>
            </a:extLst>
          </p:cNvPr>
          <p:cNvSpPr txBox="1"/>
          <p:nvPr/>
        </p:nvSpPr>
        <p:spPr>
          <a:xfrm>
            <a:off x="685801" y="1193797"/>
            <a:ext cx="4715091"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a:ea typeface="Cooper Hewitt Bold"/>
                <a:cs typeface="Cooper Hewitt Bold"/>
              </a:rPr>
              <a:t>Functionalities</a:t>
            </a:r>
          </a:p>
        </p:txBody>
      </p:sp>
      <p:sp>
        <p:nvSpPr>
          <p:cNvPr id="7" name="TextBox 9">
            <a:extLst>
              <a:ext uri="{FF2B5EF4-FFF2-40B4-BE49-F238E27FC236}">
                <a16:creationId xmlns:a16="http://schemas.microsoft.com/office/drawing/2014/main" id="{C7E214CF-D7B2-6B01-CCA8-BF74F81B1586}"/>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8" name="TextBox 10">
            <a:extLst>
              <a:ext uri="{FF2B5EF4-FFF2-40B4-BE49-F238E27FC236}">
                <a16:creationId xmlns:a16="http://schemas.microsoft.com/office/drawing/2014/main" id="{5CC09B1E-F752-40B5-5680-28A97802F722}"/>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9" name="TextBox 11">
            <a:extLst>
              <a:ext uri="{FF2B5EF4-FFF2-40B4-BE49-F238E27FC236}">
                <a16:creationId xmlns:a16="http://schemas.microsoft.com/office/drawing/2014/main" id="{A57043A7-B679-7C3A-73BE-FD3D2640B08A}"/>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10" name="TextBox 12">
            <a:extLst>
              <a:ext uri="{FF2B5EF4-FFF2-40B4-BE49-F238E27FC236}">
                <a16:creationId xmlns:a16="http://schemas.microsoft.com/office/drawing/2014/main" id="{1180C40C-6C83-951B-D9AA-3141C61CCD68}"/>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11" name="TextBox 13">
            <a:extLst>
              <a:ext uri="{FF2B5EF4-FFF2-40B4-BE49-F238E27FC236}">
                <a16:creationId xmlns:a16="http://schemas.microsoft.com/office/drawing/2014/main" id="{0BDB1485-671D-8DB4-58F5-914694645509}"/>
              </a:ext>
            </a:extLst>
          </p:cNvPr>
          <p:cNvSpPr txBox="1"/>
          <p:nvPr/>
        </p:nvSpPr>
        <p:spPr>
          <a:xfrm>
            <a:off x="703381" y="1955797"/>
            <a:ext cx="6865815" cy="4771627"/>
          </a:xfrm>
          <a:prstGeom prst="rect">
            <a:avLst/>
          </a:prstGeom>
          <a:noFill/>
          <a:ln cap="flat">
            <a:noFill/>
          </a:ln>
        </p:spPr>
        <p:txBody>
          <a:bodyPr vert="horz" wrap="square" lIns="0" tIns="0" rIns="0" bIns="0" anchor="t" anchorCtr="0" compatLnSpc="1">
            <a:spAutoFit/>
          </a:bodyPr>
          <a:lstStyle/>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Create Rule: </a:t>
            </a:r>
            <a:r>
              <a:rPr lang="en-US" sz="1667" dirty="0">
                <a:solidFill>
                  <a:srgbClr val="343434"/>
                </a:solidFill>
                <a:latin typeface="DM Sans"/>
                <a:ea typeface="DM Sans"/>
                <a:cs typeface="DM Sans"/>
              </a:rPr>
              <a:t>Add dynamic </a:t>
            </a:r>
            <a:r>
              <a:rPr lang="en-US" sz="1667" dirty="0" err="1">
                <a:solidFill>
                  <a:srgbClr val="343434"/>
                </a:solidFill>
                <a:latin typeface="DM Sans"/>
                <a:ea typeface="DM Sans"/>
                <a:cs typeface="DM Sans"/>
              </a:rPr>
              <a:t>ModSecurity</a:t>
            </a:r>
            <a:r>
              <a:rPr lang="en-US" sz="1667" dirty="0">
                <a:solidFill>
                  <a:srgbClr val="343434"/>
                </a:solidFill>
                <a:latin typeface="DM Sans"/>
                <a:ea typeface="DM Sans"/>
                <a:cs typeface="DM Sans"/>
              </a:rPr>
              <a:t> rules via /Create-Rule (API or dashboard)</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Delete Rule: </a:t>
            </a:r>
            <a:r>
              <a:rPr lang="en-US" sz="1667" dirty="0">
                <a:solidFill>
                  <a:srgbClr val="343434"/>
                </a:solidFill>
                <a:latin typeface="DM Sans"/>
                <a:ea typeface="DM Sans"/>
                <a:cs typeface="DM Sans"/>
              </a:rPr>
              <a:t>Remove a specific rule by ID using /Delete-Rule/&lt;id&gt;</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View Traffic Statistics: </a:t>
            </a:r>
            <a:r>
              <a:rPr lang="en-US" sz="1667" dirty="0">
                <a:solidFill>
                  <a:srgbClr val="343434"/>
                </a:solidFill>
                <a:latin typeface="DM Sans"/>
                <a:ea typeface="DM Sans"/>
                <a:cs typeface="DM Sans"/>
              </a:rPr>
              <a:t>Get real-time counts of allowed and blocked requests through /Traffic</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Top Blocked IPs: </a:t>
            </a:r>
            <a:r>
              <a:rPr lang="en-US" sz="1667" dirty="0">
                <a:solidFill>
                  <a:srgbClr val="343434"/>
                </a:solidFill>
                <a:latin typeface="DM Sans"/>
                <a:ea typeface="DM Sans"/>
                <a:cs typeface="DM Sans"/>
              </a:rPr>
              <a:t>Identify and visualize most frequent attacker IPs with /Top-Blocked</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Add &amp; Remove Domain Mapping: </a:t>
            </a:r>
            <a:r>
              <a:rPr lang="en-US" sz="1667" dirty="0">
                <a:solidFill>
                  <a:srgbClr val="343434"/>
                </a:solidFill>
                <a:latin typeface="DM Sans"/>
                <a:ea typeface="DM Sans"/>
                <a:cs typeface="DM Sans"/>
              </a:rPr>
              <a:t>Dynamically map domain to backend with /Add-Domain, undo with /Delete-Domain</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Update Rate Limiting: </a:t>
            </a:r>
            <a:r>
              <a:rPr lang="en-US" sz="1667" dirty="0">
                <a:solidFill>
                  <a:srgbClr val="343434"/>
                </a:solidFill>
                <a:latin typeface="DM Sans"/>
                <a:ea typeface="DM Sans"/>
                <a:cs typeface="DM Sans"/>
              </a:rPr>
              <a:t>Control burst/rate via /Rate-Limit for proactive DoS and abuse mitigation</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AI Layer Toggle: </a:t>
            </a:r>
            <a:r>
              <a:rPr lang="en-US" sz="1667" dirty="0">
                <a:solidFill>
                  <a:srgbClr val="343434"/>
                </a:solidFill>
                <a:latin typeface="DM Sans"/>
                <a:ea typeface="DM Sans"/>
                <a:cs typeface="DM Sans"/>
              </a:rPr>
              <a:t>Instantly enable or disable AI anomaly detection through /Toggle-AI</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Fetch Full Request Logs: </a:t>
            </a:r>
            <a:r>
              <a:rPr lang="en-US" sz="1667" dirty="0">
                <a:solidFill>
                  <a:srgbClr val="343434"/>
                </a:solidFill>
                <a:latin typeface="DM Sans"/>
                <a:ea typeface="DM Sans"/>
                <a:cs typeface="DM Sans"/>
              </a:rPr>
              <a:t>Access detailed JSON logs of all inspected requests at /Requests</a:t>
            </a:r>
          </a:p>
          <a:p>
            <a:pPr algn="just" defTabSz="609630">
              <a:spcBef>
                <a:spcPts val="400"/>
              </a:spcBef>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User-Friendly Dashboard: </a:t>
            </a:r>
            <a:r>
              <a:rPr lang="en-US" sz="1667" dirty="0">
                <a:solidFill>
                  <a:srgbClr val="343434"/>
                </a:solidFill>
                <a:latin typeface="DM Sans"/>
                <a:ea typeface="DM Sans"/>
                <a:cs typeface="DM Sans"/>
              </a:rPr>
              <a:t>All functionalities available through an intuitive web interface for easy monitoring and management</a:t>
            </a:r>
          </a:p>
        </p:txBody>
      </p:sp>
      <p:sp>
        <p:nvSpPr>
          <p:cNvPr id="12" name="TextBox 14">
            <a:extLst>
              <a:ext uri="{FF2B5EF4-FFF2-40B4-BE49-F238E27FC236}">
                <a16:creationId xmlns:a16="http://schemas.microsoft.com/office/drawing/2014/main" id="{EDC68C66-2207-BA82-7A1E-98CD3D32B5AA}"/>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a:solidFill>
                  <a:srgbClr val="343434"/>
                </a:solidFill>
                <a:latin typeface="DM Sans Bold"/>
                <a:ea typeface="DM Sans Bold"/>
                <a:cs typeface="DM Sans Bold"/>
              </a:rPr>
              <a:t>1</a:t>
            </a:r>
            <a:r>
              <a:rPr lang="en-US" sz="1000" b="1">
                <a:solidFill>
                  <a:srgbClr val="343434"/>
                </a:solidFill>
                <a:latin typeface="DM Sans Bold"/>
                <a:ea typeface="DM Sans Bold"/>
                <a:cs typeface="DM Sans Bold"/>
              </a:rPr>
              <a:t>0</a:t>
            </a:r>
          </a:p>
        </p:txBody>
      </p:sp>
      <p:sp>
        <p:nvSpPr>
          <p:cNvPr id="14" name="Freeform 3">
            <a:extLst>
              <a:ext uri="{FF2B5EF4-FFF2-40B4-BE49-F238E27FC236}">
                <a16:creationId xmlns:a16="http://schemas.microsoft.com/office/drawing/2014/main" id="{DD358AE7-D169-0076-C11D-4698E352A98D}"/>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10">
              <a:alphaModFix/>
              <a:extLst>
                <a:ext uri="{96DAC541-7B7A-43D3-8B79-37D633B846F1}">
                  <asvg:svgBlip xmlns:asvg="http://schemas.microsoft.com/office/drawing/2016/SVG/main" r:embed="rId11"/>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5" name="TextBox 9">
            <a:extLst>
              <a:ext uri="{FF2B5EF4-FFF2-40B4-BE49-F238E27FC236}">
                <a16:creationId xmlns:a16="http://schemas.microsoft.com/office/drawing/2014/main" id="{434E1973-BFA3-F143-C466-D2FB7F61F488}"/>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arn(inVertical)">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arn(inVertical)">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barn(inVertical)">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arn(inVertical)">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barn(inVertical)">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barn(inVertical)">
                                      <p:cBhvr>
                                        <p:cTn id="42" dur="500"/>
                                        <p:tgtEl>
                                          <p:spTgt spid="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animEffect transition="in" filter="barn(inVertical)">
                                      <p:cBhvr>
                                        <p:cTn id="47" dur="500"/>
                                        <p:tgtEl>
                                          <p:spTgt spid="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barn(inVertical)">
                                      <p:cBhvr>
                                        <p:cTn id="5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5BED5AAB-0AA6-ECA1-92A0-81A1A755D383}"/>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Freeform 4">
            <a:extLst>
              <a:ext uri="{FF2B5EF4-FFF2-40B4-BE49-F238E27FC236}">
                <a16:creationId xmlns:a16="http://schemas.microsoft.com/office/drawing/2014/main" id="{1A827FB1-D04A-D874-8003-9FD4E249BF22}"/>
              </a:ext>
            </a:extLst>
          </p:cNvPr>
          <p:cNvSpPr/>
          <p:nvPr/>
        </p:nvSpPr>
        <p:spPr>
          <a:xfrm>
            <a:off x="1763890" y="1821253"/>
            <a:ext cx="2467727" cy="3149071"/>
          </a:xfrm>
          <a:custGeom>
            <a:avLst/>
            <a:gdLst>
              <a:gd name="f0" fmla="val w"/>
              <a:gd name="f1" fmla="val h"/>
              <a:gd name="f2" fmla="val 0"/>
              <a:gd name="f3" fmla="val 3701593"/>
              <a:gd name="f4" fmla="val 4723610"/>
              <a:gd name="f5" fmla="*/ f0 1 3701593"/>
              <a:gd name="f6" fmla="*/ f1 1 4723610"/>
              <a:gd name="f7" fmla="+- f4 0 f2"/>
              <a:gd name="f8" fmla="+- f3 0 f2"/>
              <a:gd name="f9" fmla="*/ f8 1 3701593"/>
              <a:gd name="f10" fmla="*/ f7 1 4723610"/>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3701593" h="4723610">
                <a:moveTo>
                  <a:pt x="f2" y="f2"/>
                </a:moveTo>
                <a:lnTo>
                  <a:pt x="f3" y="f2"/>
                </a:lnTo>
                <a:lnTo>
                  <a:pt x="f3"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4" name="Freeform 5">
            <a:extLst>
              <a:ext uri="{FF2B5EF4-FFF2-40B4-BE49-F238E27FC236}">
                <a16:creationId xmlns:a16="http://schemas.microsoft.com/office/drawing/2014/main" id="{07C802E6-BD14-315D-4EF7-540DD8FD816E}"/>
              </a:ext>
            </a:extLst>
          </p:cNvPr>
          <p:cNvSpPr/>
          <p:nvPr/>
        </p:nvSpPr>
        <p:spPr>
          <a:xfrm>
            <a:off x="589020" y="3790981"/>
            <a:ext cx="2478865" cy="1595487"/>
          </a:xfrm>
          <a:custGeom>
            <a:avLst/>
            <a:gdLst>
              <a:gd name="f0" fmla="val w"/>
              <a:gd name="f1" fmla="val h"/>
              <a:gd name="f2" fmla="val 0"/>
              <a:gd name="f3" fmla="val 3718302"/>
              <a:gd name="f4" fmla="val 2393234"/>
              <a:gd name="f5" fmla="val 3718301"/>
              <a:gd name="f6" fmla="*/ f0 1 3718302"/>
              <a:gd name="f7" fmla="*/ f1 1 2393234"/>
              <a:gd name="f8" fmla="+- f4 0 f2"/>
              <a:gd name="f9" fmla="+- f3 0 f2"/>
              <a:gd name="f10" fmla="*/ f9 1 3718302"/>
              <a:gd name="f11" fmla="*/ f8 1 2393234"/>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718302" h="2393234">
                <a:moveTo>
                  <a:pt x="f2" y="f2"/>
                </a:moveTo>
                <a:lnTo>
                  <a:pt x="f5" y="f2"/>
                </a:lnTo>
                <a:lnTo>
                  <a:pt x="f5"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5" name="Freeform 6">
            <a:extLst>
              <a:ext uri="{FF2B5EF4-FFF2-40B4-BE49-F238E27FC236}">
                <a16:creationId xmlns:a16="http://schemas.microsoft.com/office/drawing/2014/main" id="{08C72924-9324-9664-2AF3-2F9455A01342}"/>
              </a:ext>
            </a:extLst>
          </p:cNvPr>
          <p:cNvSpPr/>
          <p:nvPr/>
        </p:nvSpPr>
        <p:spPr>
          <a:xfrm>
            <a:off x="3869735" y="2649901"/>
            <a:ext cx="1921465" cy="2628869"/>
          </a:xfrm>
          <a:custGeom>
            <a:avLst/>
            <a:gdLst>
              <a:gd name="f0" fmla="val w"/>
              <a:gd name="f1" fmla="val h"/>
              <a:gd name="f2" fmla="val 0"/>
              <a:gd name="f3" fmla="val 2882196"/>
              <a:gd name="f4" fmla="val 3943304"/>
              <a:gd name="f5" fmla="*/ f0 1 2882196"/>
              <a:gd name="f6" fmla="*/ f1 1 3943304"/>
              <a:gd name="f7" fmla="+- f4 0 f2"/>
              <a:gd name="f8" fmla="+- f3 0 f2"/>
              <a:gd name="f9" fmla="*/ f8 1 2882196"/>
              <a:gd name="f10" fmla="*/ f7 1 3943304"/>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2882196" h="3943304">
                <a:moveTo>
                  <a:pt x="f2" y="f2"/>
                </a:moveTo>
                <a:lnTo>
                  <a:pt x="f3" y="f2"/>
                </a:lnTo>
                <a:lnTo>
                  <a:pt x="f3" y="f4"/>
                </a:lnTo>
                <a:lnTo>
                  <a:pt x="f2" y="f4"/>
                </a:lnTo>
                <a:lnTo>
                  <a:pt x="f2" y="f2"/>
                </a:lnTo>
                <a:close/>
              </a:path>
            </a:pathLst>
          </a:cu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6" name="TextBox 7">
            <a:extLst>
              <a:ext uri="{FF2B5EF4-FFF2-40B4-BE49-F238E27FC236}">
                <a16:creationId xmlns:a16="http://schemas.microsoft.com/office/drawing/2014/main" id="{088AB48C-C943-AC1A-B1BB-7385E7179DB2}"/>
              </a:ext>
            </a:extLst>
          </p:cNvPr>
          <p:cNvSpPr txBox="1"/>
          <p:nvPr/>
        </p:nvSpPr>
        <p:spPr>
          <a:xfrm>
            <a:off x="6018642" y="2008821"/>
            <a:ext cx="6603077" cy="2806602"/>
          </a:xfrm>
          <a:prstGeom prst="rect">
            <a:avLst/>
          </a:prstGeom>
          <a:noFill/>
          <a:ln cap="flat">
            <a:noFill/>
          </a:ln>
        </p:spPr>
        <p:txBody>
          <a:bodyPr vert="horz" wrap="square" lIns="0" tIns="0" rIns="0" bIns="0" anchor="t" anchorCtr="0" compatLnSpc="1">
            <a:spAutoFit/>
          </a:bodyPr>
          <a:lstStyle/>
          <a:p>
            <a:pPr defTabSz="609630">
              <a:lnSpc>
                <a:spcPts val="11214"/>
              </a:lnSpc>
              <a:defRPr sz="1800" b="0" i="0" u="none" strike="noStrike" kern="0" cap="none" spc="0" baseline="0">
                <a:solidFill>
                  <a:srgbClr val="000000"/>
                </a:solidFill>
                <a:uFillTx/>
              </a:defRPr>
            </a:pPr>
            <a:r>
              <a:rPr lang="en-US" sz="8000" b="1" dirty="0">
                <a:solidFill>
                  <a:srgbClr val="343434"/>
                </a:solidFill>
                <a:latin typeface="DM Sans Bold" pitchFamily="2" charset="0"/>
                <a:ea typeface="Cooper Hewitt Bold" panose="020B0604020202020204" charset="0"/>
                <a:cs typeface="Cooper Hewitt"/>
              </a:rPr>
              <a:t>Our Work  in each part</a:t>
            </a:r>
          </a:p>
        </p:txBody>
      </p:sp>
      <p:sp>
        <p:nvSpPr>
          <p:cNvPr id="7" name="TextBox 10">
            <a:extLst>
              <a:ext uri="{FF2B5EF4-FFF2-40B4-BE49-F238E27FC236}">
                <a16:creationId xmlns:a16="http://schemas.microsoft.com/office/drawing/2014/main" id="{E4AC61D8-74AB-509C-C795-2B259596FF4F}"/>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8" name="TextBox 11">
            <a:extLst>
              <a:ext uri="{FF2B5EF4-FFF2-40B4-BE49-F238E27FC236}">
                <a16:creationId xmlns:a16="http://schemas.microsoft.com/office/drawing/2014/main" id="{483980F9-0D6D-C077-9CDD-A058D573F3AE}"/>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9" name="TextBox 12">
            <a:extLst>
              <a:ext uri="{FF2B5EF4-FFF2-40B4-BE49-F238E27FC236}">
                <a16:creationId xmlns:a16="http://schemas.microsoft.com/office/drawing/2014/main" id="{EC709A3A-3448-4708-691E-541C29D1704A}"/>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10" name="TextBox 13">
            <a:extLst>
              <a:ext uri="{FF2B5EF4-FFF2-40B4-BE49-F238E27FC236}">
                <a16:creationId xmlns:a16="http://schemas.microsoft.com/office/drawing/2014/main" id="{65588DB2-B602-77B4-E247-91A2E3CD2BD7}"/>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11" name="TextBox 15">
            <a:extLst>
              <a:ext uri="{FF2B5EF4-FFF2-40B4-BE49-F238E27FC236}">
                <a16:creationId xmlns:a16="http://schemas.microsoft.com/office/drawing/2014/main" id="{88CFF54F-883E-EEB2-2A61-1F4213C4A3AA}"/>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11</a:t>
            </a:r>
            <a:endParaRPr lang="en-US" sz="1000" b="1">
              <a:solidFill>
                <a:srgbClr val="343434"/>
              </a:solidFill>
              <a:latin typeface="DM Sans Bold"/>
              <a:ea typeface="DM Sans Bold"/>
              <a:cs typeface="DM Sans Bold"/>
            </a:endParaRPr>
          </a:p>
        </p:txBody>
      </p:sp>
      <p:sp>
        <p:nvSpPr>
          <p:cNvPr id="13" name="Freeform 3">
            <a:extLst>
              <a:ext uri="{FF2B5EF4-FFF2-40B4-BE49-F238E27FC236}">
                <a16:creationId xmlns:a16="http://schemas.microsoft.com/office/drawing/2014/main" id="{3D4953DC-BB66-944B-4FF4-0193269BCDA6}"/>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10">
              <a:alphaModFix/>
              <a:extLst>
                <a:ext uri="{96DAC541-7B7A-43D3-8B79-37D633B846F1}">
                  <asvg:svgBlip xmlns:asvg="http://schemas.microsoft.com/office/drawing/2016/SVG/main" r:embed="rId11"/>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TextBox 9">
            <a:extLst>
              <a:ext uri="{FF2B5EF4-FFF2-40B4-BE49-F238E27FC236}">
                <a16:creationId xmlns:a16="http://schemas.microsoft.com/office/drawing/2014/main" id="{2CF831CF-EA68-03F7-57B1-A3D204B2BA76}"/>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Freeform 4">
            <a:extLst>
              <a:ext uri="{FF2B5EF4-FFF2-40B4-BE49-F238E27FC236}">
                <a16:creationId xmlns:a16="http://schemas.microsoft.com/office/drawing/2014/main" id="{BDD0AF86-D972-0B7F-5198-9E33CCA0FCA2}"/>
              </a:ext>
            </a:extLst>
          </p:cNvPr>
          <p:cNvSpPr/>
          <p:nvPr/>
        </p:nvSpPr>
        <p:spPr>
          <a:xfrm>
            <a:off x="8415687" y="1243614"/>
            <a:ext cx="2755263" cy="4095664"/>
          </a:xfrm>
          <a:custGeom>
            <a:avLst/>
            <a:gdLst>
              <a:gd name="f0" fmla="val w"/>
              <a:gd name="f1" fmla="val h"/>
              <a:gd name="f2" fmla="val 0"/>
              <a:gd name="f3" fmla="val 4132897"/>
              <a:gd name="f4" fmla="val 6143495"/>
              <a:gd name="f5" fmla="*/ f0 1 4132897"/>
              <a:gd name="f6" fmla="*/ f1 1 6143495"/>
              <a:gd name="f7" fmla="+- f4 0 f2"/>
              <a:gd name="f8" fmla="+- f3 0 f2"/>
              <a:gd name="f9" fmla="*/ f8 1 4132897"/>
              <a:gd name="f10" fmla="*/ f7 1 6143495"/>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132897" h="6143495">
                <a:moveTo>
                  <a:pt x="f2" y="f2"/>
                </a:moveTo>
                <a:lnTo>
                  <a:pt x="f3" y="f2"/>
                </a:lnTo>
                <a:lnTo>
                  <a:pt x="f3" y="f4"/>
                </a:lnTo>
                <a:lnTo>
                  <a:pt x="f2" y="f4"/>
                </a:lnTo>
                <a:lnTo>
                  <a:pt x="f2" y="f2"/>
                </a:lnTo>
                <a:close/>
              </a:path>
            </a:pathLst>
          </a:custGeom>
          <a:blipFill>
            <a:blip r:embed="rId2">
              <a:alphaModFix/>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4" name="TextBox 6">
            <a:extLst>
              <a:ext uri="{FF2B5EF4-FFF2-40B4-BE49-F238E27FC236}">
                <a16:creationId xmlns:a16="http://schemas.microsoft.com/office/drawing/2014/main" id="{149C0F19-0C98-9E5A-3A5A-F52E77EF3A9C}"/>
              </a:ext>
            </a:extLst>
          </p:cNvPr>
          <p:cNvSpPr txBox="1"/>
          <p:nvPr/>
        </p:nvSpPr>
        <p:spPr>
          <a:xfrm>
            <a:off x="685801" y="1558729"/>
            <a:ext cx="4715091"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a:ea typeface="Cooper Hewitt Bold"/>
                <a:cs typeface="Cooper Hewitt Bold"/>
              </a:rPr>
              <a:t>Implementation</a:t>
            </a:r>
          </a:p>
        </p:txBody>
      </p:sp>
      <p:sp>
        <p:nvSpPr>
          <p:cNvPr id="5" name="TextBox 8">
            <a:extLst>
              <a:ext uri="{FF2B5EF4-FFF2-40B4-BE49-F238E27FC236}">
                <a16:creationId xmlns:a16="http://schemas.microsoft.com/office/drawing/2014/main" id="{DC9B76E7-1134-804C-39F7-00622BBD48A9}"/>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6" name="TextBox 9">
            <a:extLst>
              <a:ext uri="{FF2B5EF4-FFF2-40B4-BE49-F238E27FC236}">
                <a16:creationId xmlns:a16="http://schemas.microsoft.com/office/drawing/2014/main" id="{D131CD45-F33B-6868-8EA3-112D8C38C875}"/>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7" name="TextBox 10">
            <a:extLst>
              <a:ext uri="{FF2B5EF4-FFF2-40B4-BE49-F238E27FC236}">
                <a16:creationId xmlns:a16="http://schemas.microsoft.com/office/drawing/2014/main" id="{C7B1D0B4-84E1-6DAA-60BC-8824C89D9DB1}"/>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8" name="TextBox 11">
            <a:extLst>
              <a:ext uri="{FF2B5EF4-FFF2-40B4-BE49-F238E27FC236}">
                <a16:creationId xmlns:a16="http://schemas.microsoft.com/office/drawing/2014/main" id="{D980AF94-850F-B4FA-F101-359ECAE64971}"/>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9" name="TextBox 13">
            <a:extLst>
              <a:ext uri="{FF2B5EF4-FFF2-40B4-BE49-F238E27FC236}">
                <a16:creationId xmlns:a16="http://schemas.microsoft.com/office/drawing/2014/main" id="{D4DBF99A-153C-EFA2-51C5-B32614ABDEC4}"/>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a:solidFill>
                  <a:srgbClr val="343434"/>
                </a:solidFill>
                <a:latin typeface="DM Sans Bold"/>
                <a:ea typeface="DM Sans Bold"/>
                <a:cs typeface="DM Sans Bold"/>
              </a:rPr>
              <a:t>12</a:t>
            </a:r>
            <a:endParaRPr lang="en-US" sz="1000" b="1">
              <a:solidFill>
                <a:srgbClr val="343434"/>
              </a:solidFill>
              <a:latin typeface="DM Sans Bold"/>
              <a:ea typeface="DM Sans Bold"/>
              <a:cs typeface="DM Sans Bold"/>
            </a:endParaRPr>
          </a:p>
        </p:txBody>
      </p:sp>
      <p:sp>
        <p:nvSpPr>
          <p:cNvPr id="10" name="TextBox 14">
            <a:extLst>
              <a:ext uri="{FF2B5EF4-FFF2-40B4-BE49-F238E27FC236}">
                <a16:creationId xmlns:a16="http://schemas.microsoft.com/office/drawing/2014/main" id="{F927877F-4ECA-256D-E5ED-55A57E5E1FFE}"/>
              </a:ext>
            </a:extLst>
          </p:cNvPr>
          <p:cNvSpPr txBox="1"/>
          <p:nvPr/>
        </p:nvSpPr>
        <p:spPr>
          <a:xfrm>
            <a:off x="685801" y="2081052"/>
            <a:ext cx="4715091"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dirty="0">
                <a:solidFill>
                  <a:srgbClr val="343434"/>
                </a:solidFill>
                <a:latin typeface="DM Sans Bold"/>
                <a:ea typeface="Cooper Hewitt"/>
                <a:cs typeface="Cooper Hewitt"/>
              </a:rPr>
              <a:t>Overview</a:t>
            </a:r>
          </a:p>
        </p:txBody>
      </p:sp>
      <p:sp>
        <p:nvSpPr>
          <p:cNvPr id="11" name="TextBox 15">
            <a:extLst>
              <a:ext uri="{FF2B5EF4-FFF2-40B4-BE49-F238E27FC236}">
                <a16:creationId xmlns:a16="http://schemas.microsoft.com/office/drawing/2014/main" id="{6BCDE331-C537-9939-70C1-92B7D0A8E18D}"/>
              </a:ext>
            </a:extLst>
          </p:cNvPr>
          <p:cNvSpPr txBox="1"/>
          <p:nvPr/>
        </p:nvSpPr>
        <p:spPr>
          <a:xfrm>
            <a:off x="685800" y="2888754"/>
            <a:ext cx="5410200" cy="2821991"/>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The </a:t>
            </a:r>
            <a:r>
              <a:rPr lang="en-US" sz="1667" b="1" dirty="0" err="1">
                <a:solidFill>
                  <a:srgbClr val="343434"/>
                </a:solidFill>
                <a:latin typeface="DM Sans"/>
                <a:ea typeface="DM Sans"/>
                <a:cs typeface="DM Sans"/>
              </a:rPr>
              <a:t>Skylock</a:t>
            </a:r>
            <a:r>
              <a:rPr lang="en-US" sz="1667" b="1" dirty="0">
                <a:solidFill>
                  <a:srgbClr val="343434"/>
                </a:solidFill>
                <a:latin typeface="DM Sans"/>
                <a:ea typeface="DM Sans"/>
                <a:cs typeface="DM Sans"/>
              </a:rPr>
              <a:t> platform integrates classical and modern approaches for defending web applications:</a:t>
            </a:r>
          </a:p>
          <a:p>
            <a:pPr marL="304815" indent="-304815" algn="just" defTabSz="609630">
              <a:buSzPct val="100000"/>
              <a:buFont typeface="Arial" pitchFamily="34"/>
              <a:buChar char="•"/>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marL="304815" indent="-304815" algn="just" defTabSz="609630">
              <a:buSzPct val="100000"/>
              <a:buFont typeface="Calibri"/>
              <a:buAutoNum type="arabicPeriod"/>
              <a:defRPr sz="1800" b="0" i="0" u="none" strike="noStrike" kern="0" cap="none" spc="0" baseline="0">
                <a:solidFill>
                  <a:srgbClr val="000000"/>
                </a:solidFill>
                <a:uFillTx/>
              </a:defRPr>
            </a:pPr>
            <a:r>
              <a:rPr lang="en-US" sz="1667" dirty="0">
                <a:solidFill>
                  <a:srgbClr val="343434"/>
                </a:solidFill>
                <a:latin typeface="DM Sans"/>
                <a:ea typeface="DM Sans"/>
                <a:cs typeface="DM Sans"/>
              </a:rPr>
              <a:t>Layered WAF stack: Integrates </a:t>
            </a:r>
            <a:r>
              <a:rPr lang="en-US" sz="1667" dirty="0" err="1">
                <a:solidFill>
                  <a:srgbClr val="343434"/>
                </a:solidFill>
                <a:latin typeface="DM Sans"/>
                <a:ea typeface="DM Sans"/>
                <a:cs typeface="DM Sans"/>
              </a:rPr>
              <a:t>ModSecurity</a:t>
            </a:r>
            <a:r>
              <a:rPr lang="en-US" sz="1667" dirty="0">
                <a:solidFill>
                  <a:srgbClr val="343434"/>
                </a:solidFill>
                <a:latin typeface="DM Sans"/>
                <a:ea typeface="DM Sans"/>
                <a:cs typeface="DM Sans"/>
              </a:rPr>
              <a:t> on </a:t>
            </a:r>
            <a:r>
              <a:rPr lang="en-US" sz="1667" dirty="0" err="1">
                <a:solidFill>
                  <a:srgbClr val="343434"/>
                </a:solidFill>
                <a:latin typeface="DM Sans"/>
                <a:ea typeface="DM Sans"/>
                <a:cs typeface="DM Sans"/>
              </a:rPr>
              <a:t>OpenResty</a:t>
            </a:r>
            <a:r>
              <a:rPr lang="en-US" sz="1667" dirty="0">
                <a:solidFill>
                  <a:srgbClr val="343434"/>
                </a:solidFill>
                <a:latin typeface="DM Sans"/>
                <a:ea typeface="DM Sans"/>
                <a:cs typeface="DM Sans"/>
              </a:rPr>
              <a:t> for rules-based detection and protection.</a:t>
            </a:r>
          </a:p>
          <a:p>
            <a:pPr marL="304815" indent="-304815" algn="just" defTabSz="609630">
              <a:buSzPct val="100000"/>
              <a:buFont typeface="Calibri"/>
              <a:buAutoNum type="arabicPeriod"/>
              <a:defRPr sz="1800" b="0" i="0" u="none" strike="noStrike" kern="0" cap="none" spc="0" baseline="0">
                <a:solidFill>
                  <a:srgbClr val="000000"/>
                </a:solidFill>
                <a:uFillTx/>
              </a:defRPr>
            </a:pPr>
            <a:r>
              <a:rPr lang="en-US" sz="1667" dirty="0">
                <a:solidFill>
                  <a:srgbClr val="343434"/>
                </a:solidFill>
                <a:latin typeface="DM Sans"/>
                <a:ea typeface="DM Sans"/>
                <a:cs typeface="DM Sans"/>
              </a:rPr>
              <a:t>Extensible: Designed for Pluggable AI module, cloud orchestration, and a modern dashboard.</a:t>
            </a:r>
          </a:p>
          <a:p>
            <a:pPr marL="304815" indent="-304815" algn="just" defTabSz="609630">
              <a:buSzPct val="100000"/>
              <a:buFont typeface="Calibri"/>
              <a:buAutoNum type="arabicPeriod"/>
              <a:defRPr sz="1800" b="0" i="0" u="none" strike="noStrike" kern="0" cap="none" spc="0" baseline="0">
                <a:solidFill>
                  <a:srgbClr val="000000"/>
                </a:solidFill>
                <a:uFillTx/>
              </a:defRPr>
            </a:pPr>
            <a:r>
              <a:rPr lang="en-US" sz="1667" dirty="0">
                <a:solidFill>
                  <a:srgbClr val="343434"/>
                </a:solidFill>
                <a:latin typeface="DM Sans"/>
                <a:ea typeface="DM Sans"/>
                <a:cs typeface="DM Sans"/>
              </a:rPr>
              <a:t>Modular: Each functionality (filtering, analytics, management) runs independently, enabling easy maintenance.</a:t>
            </a:r>
          </a:p>
        </p:txBody>
      </p:sp>
      <p:sp>
        <p:nvSpPr>
          <p:cNvPr id="12" name="Freeform 2">
            <a:extLst>
              <a:ext uri="{FF2B5EF4-FFF2-40B4-BE49-F238E27FC236}">
                <a16:creationId xmlns:a16="http://schemas.microsoft.com/office/drawing/2014/main" id="{DD1DDB16-A25C-F824-25A0-013D7E86BF9B}"/>
              </a:ext>
            </a:extLst>
          </p:cNvPr>
          <p:cNvSpPr/>
          <p:nvPr/>
        </p:nvSpPr>
        <p:spPr>
          <a:xfrm>
            <a:off x="-244419" y="-15983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4">
              <a:alphaModFix amt="4000"/>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Freeform 3">
            <a:extLst>
              <a:ext uri="{FF2B5EF4-FFF2-40B4-BE49-F238E27FC236}">
                <a16:creationId xmlns:a16="http://schemas.microsoft.com/office/drawing/2014/main" id="{685646B2-5B63-BE05-064A-3DD14A6613BB}"/>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TextBox 9">
            <a:extLst>
              <a:ext uri="{FF2B5EF4-FFF2-40B4-BE49-F238E27FC236}">
                <a16:creationId xmlns:a16="http://schemas.microsoft.com/office/drawing/2014/main" id="{ABB0AB45-BAFD-B2D0-A6FB-BF2522A6FE9E}"/>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1000"/>
                                        <p:tgtEl>
                                          <p:spTgt spid="11">
                                            <p:txEl>
                                              <p:pRg st="2" end="2"/>
                                            </p:txEl>
                                          </p:spTgt>
                                        </p:tgtEl>
                                      </p:cBhvr>
                                    </p:animEffect>
                                    <p:anim calcmode="lin" valueType="num">
                                      <p:cBhvr>
                                        <p:cTn id="23"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1000"/>
                                        <p:tgtEl>
                                          <p:spTgt spid="11">
                                            <p:txEl>
                                              <p:pRg st="3" end="3"/>
                                            </p:txEl>
                                          </p:spTgt>
                                        </p:tgtEl>
                                      </p:cBhvr>
                                    </p:animEffect>
                                    <p:anim calcmode="lin" valueType="num">
                                      <p:cBhvr>
                                        <p:cTn id="2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1000"/>
                                        <p:tgtEl>
                                          <p:spTgt spid="11">
                                            <p:txEl>
                                              <p:pRg st="4" end="4"/>
                                            </p:txEl>
                                          </p:spTgt>
                                        </p:tgtEl>
                                      </p:cBhvr>
                                    </p:animEffect>
                                    <p:anim calcmode="lin" valueType="num">
                                      <p:cBhvr>
                                        <p:cTn id="33"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283554BA-30F1-B17A-3E94-00FB94C5E6EA}"/>
              </a:ext>
            </a:extLst>
          </p:cNvPr>
          <p:cNvSpPr txBox="1"/>
          <p:nvPr/>
        </p:nvSpPr>
        <p:spPr>
          <a:xfrm>
            <a:off x="685800" y="1600200"/>
            <a:ext cx="4215984" cy="615553"/>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Implementation</a:t>
            </a:r>
          </a:p>
        </p:txBody>
      </p:sp>
      <p:sp>
        <p:nvSpPr>
          <p:cNvPr id="3" name="TextBox 8">
            <a:extLst>
              <a:ext uri="{FF2B5EF4-FFF2-40B4-BE49-F238E27FC236}">
                <a16:creationId xmlns:a16="http://schemas.microsoft.com/office/drawing/2014/main" id="{1B0D4DAA-58E6-D6A3-D149-B8C0EB782C6A}"/>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9">
            <a:extLst>
              <a:ext uri="{FF2B5EF4-FFF2-40B4-BE49-F238E27FC236}">
                <a16:creationId xmlns:a16="http://schemas.microsoft.com/office/drawing/2014/main" id="{F58F6976-A0FA-A90F-D82F-F670CB7B2E98}"/>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0">
            <a:extLst>
              <a:ext uri="{FF2B5EF4-FFF2-40B4-BE49-F238E27FC236}">
                <a16:creationId xmlns:a16="http://schemas.microsoft.com/office/drawing/2014/main" id="{61055A43-FE08-D3BC-C3EA-09F2D290EC8F}"/>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1">
            <a:extLst>
              <a:ext uri="{FF2B5EF4-FFF2-40B4-BE49-F238E27FC236}">
                <a16:creationId xmlns:a16="http://schemas.microsoft.com/office/drawing/2014/main" id="{A549FDEF-982C-B7B8-E8EE-5F1E85D9C144}"/>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2">
            <a:extLst>
              <a:ext uri="{FF2B5EF4-FFF2-40B4-BE49-F238E27FC236}">
                <a16:creationId xmlns:a16="http://schemas.microsoft.com/office/drawing/2014/main" id="{4181D0C2-268F-1F57-9F6F-41E94B597D0A}"/>
              </a:ext>
            </a:extLst>
          </p:cNvPr>
          <p:cNvSpPr txBox="1"/>
          <p:nvPr/>
        </p:nvSpPr>
        <p:spPr>
          <a:xfrm>
            <a:off x="703381" y="2393156"/>
            <a:ext cx="5562600" cy="3591624"/>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u="sng" dirty="0">
                <a:solidFill>
                  <a:srgbClr val="343434"/>
                </a:solidFill>
                <a:latin typeface="DM Sans"/>
                <a:ea typeface="DM Sans"/>
                <a:cs typeface="DM Sans"/>
              </a:rPr>
              <a:t> Web Application Firewall (WAF) Core</a:t>
            </a: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err="1">
                <a:solidFill>
                  <a:srgbClr val="343434"/>
                </a:solidFill>
                <a:latin typeface="DM Sans"/>
                <a:ea typeface="DM Sans"/>
                <a:cs typeface="DM Sans"/>
              </a:rPr>
              <a:t>OpenResty</a:t>
            </a:r>
            <a:r>
              <a:rPr lang="en-US" sz="1667" b="1" dirty="0">
                <a:solidFill>
                  <a:srgbClr val="343434"/>
                </a:solidFill>
                <a:latin typeface="DM Sans"/>
                <a:ea typeface="DM Sans"/>
                <a:cs typeface="DM Sans"/>
              </a:rPr>
              <a:t> with </a:t>
            </a:r>
            <a:r>
              <a:rPr lang="en-US" sz="1667" b="1" dirty="0" err="1">
                <a:solidFill>
                  <a:srgbClr val="343434"/>
                </a:solidFill>
                <a:latin typeface="DM Sans"/>
                <a:ea typeface="DM Sans"/>
                <a:cs typeface="DM Sans"/>
              </a:rPr>
              <a:t>ModSecurity</a:t>
            </a:r>
            <a:r>
              <a:rPr lang="en-US" sz="1667" b="1" dirty="0">
                <a:solidFill>
                  <a:srgbClr val="343434"/>
                </a:solidFill>
                <a:latin typeface="DM Sans"/>
                <a:ea typeface="DM Sans"/>
                <a:cs typeface="DM Sans"/>
              </a:rPr>
              <a:t> Integration:</a:t>
            </a: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Acts as a high-performance reverse proxy and the main entry point for web traffic.</a:t>
            </a:r>
          </a:p>
          <a:p>
            <a:pPr algn="just" defTabSz="609630">
              <a:defRPr sz="1800" b="0" i="0" u="none" strike="noStrike" kern="0" cap="none" spc="0" baseline="0">
                <a:solidFill>
                  <a:srgbClr val="000000"/>
                </a:solidFill>
                <a:uFillTx/>
              </a:defRPr>
            </a:pPr>
            <a:r>
              <a:rPr lang="en-US" sz="1667" dirty="0" err="1">
                <a:solidFill>
                  <a:srgbClr val="343434"/>
                </a:solidFill>
                <a:latin typeface="DM Sans"/>
                <a:ea typeface="DM Sans"/>
                <a:cs typeface="DM Sans"/>
              </a:rPr>
              <a:t>ModSecurity</a:t>
            </a:r>
            <a:r>
              <a:rPr lang="en-US" sz="1667" dirty="0">
                <a:solidFill>
                  <a:srgbClr val="343434"/>
                </a:solidFill>
                <a:latin typeface="DM Sans"/>
                <a:ea typeface="DM Sans"/>
                <a:cs typeface="DM Sans"/>
              </a:rPr>
              <a:t> enforces OWASP core rule set, applying signature- and anomaly-based detection to all HTTP(S) requests.</a:t>
            </a: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 Custom Rule and Rate Limiting:</a:t>
            </a: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Lua scripts support real-time traffic inspection and dynamic adjustment of rules and rate limits.</a:t>
            </a: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REST API enables remote injection, deletion, and management of security rules without manual reloads.</a:t>
            </a:r>
          </a:p>
        </p:txBody>
      </p:sp>
      <p:sp>
        <p:nvSpPr>
          <p:cNvPr id="8" name="TextBox 13">
            <a:extLst>
              <a:ext uri="{FF2B5EF4-FFF2-40B4-BE49-F238E27FC236}">
                <a16:creationId xmlns:a16="http://schemas.microsoft.com/office/drawing/2014/main" id="{2A8EADF3-5F3B-81C5-7FA3-FC6AAB1A4DFB}"/>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1</a:t>
            </a:r>
            <a:r>
              <a:rPr lang="ar-EG" sz="1000" b="1">
                <a:solidFill>
                  <a:srgbClr val="343434"/>
                </a:solidFill>
                <a:latin typeface="DM Sans Bold"/>
                <a:ea typeface="DM Sans Bold"/>
                <a:cs typeface="DM Sans Bold"/>
              </a:rPr>
              <a:t>3</a:t>
            </a:r>
            <a:endParaRPr lang="en-US" sz="1000" b="1">
              <a:solidFill>
                <a:srgbClr val="343434"/>
              </a:solidFill>
              <a:latin typeface="DM Sans Bold"/>
              <a:ea typeface="DM Sans Bold"/>
              <a:cs typeface="DM Sans Bold"/>
            </a:endParaRPr>
          </a:p>
        </p:txBody>
      </p:sp>
      <p:sp>
        <p:nvSpPr>
          <p:cNvPr id="9" name="Freeform 5">
            <a:extLst>
              <a:ext uri="{FF2B5EF4-FFF2-40B4-BE49-F238E27FC236}">
                <a16:creationId xmlns:a16="http://schemas.microsoft.com/office/drawing/2014/main" id="{E3F4FFB7-4A33-5227-B5E0-D24DB16EB37A}"/>
              </a:ext>
            </a:extLst>
          </p:cNvPr>
          <p:cNvSpPr/>
          <p:nvPr/>
        </p:nvSpPr>
        <p:spPr>
          <a:xfrm>
            <a:off x="8948733" y="1451952"/>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0" name="Freeform 2">
            <a:extLst>
              <a:ext uri="{FF2B5EF4-FFF2-40B4-BE49-F238E27FC236}">
                <a16:creationId xmlns:a16="http://schemas.microsoft.com/office/drawing/2014/main" id="{59CC54CF-B759-8609-9DDB-E1D215FAFB94}"/>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5">
              <a:alphaModFix amt="4000"/>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Freeform 3">
            <a:extLst>
              <a:ext uri="{FF2B5EF4-FFF2-40B4-BE49-F238E27FC236}">
                <a16:creationId xmlns:a16="http://schemas.microsoft.com/office/drawing/2014/main" id="{335BD62C-D176-810C-B78E-C9F1D648393C}"/>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2405772F-2615-79D5-CF64-7BE0AC6B0D60}"/>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1000"/>
                                        <p:tgtEl>
                                          <p:spTgt spid="7">
                                            <p:txEl>
                                              <p:pRg st="7" end="7"/>
                                            </p:txEl>
                                          </p:spTgt>
                                        </p:tgtEl>
                                      </p:cBhvr>
                                    </p:animEffect>
                                    <p:anim calcmode="lin" valueType="num">
                                      <p:cBhvr>
                                        <p:cTn id="4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1000"/>
                                        <p:tgtEl>
                                          <p:spTgt spid="7">
                                            <p:txEl>
                                              <p:pRg st="8" end="8"/>
                                            </p:txEl>
                                          </p:spTgt>
                                        </p:tgtEl>
                                      </p:cBhvr>
                                    </p:animEffect>
                                    <p:anim calcmode="lin" valueType="num">
                                      <p:cBhvr>
                                        <p:cTn id="4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49F31AEC-5902-2DCB-8F66-04155024BC2B}"/>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b="1">
              <a:solidFill>
                <a:srgbClr val="000000"/>
              </a:solidFill>
              <a:latin typeface="Calibri"/>
            </a:endParaRPr>
          </a:p>
        </p:txBody>
      </p:sp>
      <p:sp>
        <p:nvSpPr>
          <p:cNvPr id="3" name="TextBox 13">
            <a:extLst>
              <a:ext uri="{FF2B5EF4-FFF2-40B4-BE49-F238E27FC236}">
                <a16:creationId xmlns:a16="http://schemas.microsoft.com/office/drawing/2014/main" id="{5DE5F7A5-3339-A43F-BAD0-13664497EA41}"/>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4">
            <a:extLst>
              <a:ext uri="{FF2B5EF4-FFF2-40B4-BE49-F238E27FC236}">
                <a16:creationId xmlns:a16="http://schemas.microsoft.com/office/drawing/2014/main" id="{41F2631B-0E47-76CA-C87F-B3516DA60A49}"/>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5">
            <a:extLst>
              <a:ext uri="{FF2B5EF4-FFF2-40B4-BE49-F238E27FC236}">
                <a16:creationId xmlns:a16="http://schemas.microsoft.com/office/drawing/2014/main" id="{6207F734-396F-548B-986E-40847F3972FF}"/>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6">
            <a:extLst>
              <a:ext uri="{FF2B5EF4-FFF2-40B4-BE49-F238E27FC236}">
                <a16:creationId xmlns:a16="http://schemas.microsoft.com/office/drawing/2014/main" id="{EE06B075-C337-80E2-0E6C-3FA6AFE3CCA8}"/>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7">
            <a:extLst>
              <a:ext uri="{FF2B5EF4-FFF2-40B4-BE49-F238E27FC236}">
                <a16:creationId xmlns:a16="http://schemas.microsoft.com/office/drawing/2014/main" id="{E9599A06-2779-EF27-6B8C-2611A876924E}"/>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1</a:t>
            </a:r>
            <a:r>
              <a:rPr lang="ar-EG" sz="1000" b="1">
                <a:solidFill>
                  <a:srgbClr val="343434"/>
                </a:solidFill>
                <a:latin typeface="DM Sans Bold"/>
                <a:ea typeface="DM Sans Bold"/>
                <a:cs typeface="DM Sans Bold"/>
              </a:rPr>
              <a:t>4</a:t>
            </a:r>
            <a:endParaRPr lang="en-US" sz="1000" b="1">
              <a:solidFill>
                <a:srgbClr val="343434"/>
              </a:solidFill>
              <a:latin typeface="DM Sans Bold"/>
              <a:ea typeface="DM Sans Bold"/>
              <a:cs typeface="DM Sans Bold"/>
            </a:endParaRPr>
          </a:p>
        </p:txBody>
      </p:sp>
      <p:pic>
        <p:nvPicPr>
          <p:cNvPr id="8" name="Picture 4" descr="A computer screen shot of a computer&#10;&#10;AI-generated content may be incorrect.">
            <a:extLst>
              <a:ext uri="{FF2B5EF4-FFF2-40B4-BE49-F238E27FC236}">
                <a16:creationId xmlns:a16="http://schemas.microsoft.com/office/drawing/2014/main" id="{EF68B5CF-1C53-5807-1339-B1389AF98FF7}"/>
              </a:ext>
            </a:extLst>
          </p:cNvPr>
          <p:cNvPicPr>
            <a:picLocks noChangeAspect="1"/>
          </p:cNvPicPr>
          <p:nvPr/>
        </p:nvPicPr>
        <p:blipFill>
          <a:blip r:embed="rId4"/>
          <a:stretch>
            <a:fillRect/>
          </a:stretch>
        </p:blipFill>
        <p:spPr>
          <a:xfrm>
            <a:off x="1096981" y="1346198"/>
            <a:ext cx="9964101" cy="4105814"/>
          </a:xfrm>
          <a:prstGeom prst="rect">
            <a:avLst/>
          </a:prstGeom>
          <a:solidFill>
            <a:srgbClr val="EDEDED"/>
          </a:solidFill>
          <a:ln cap="flat">
            <a:noFill/>
          </a:ln>
        </p:spPr>
      </p:pic>
      <p:sp>
        <p:nvSpPr>
          <p:cNvPr id="10" name="Freeform 3">
            <a:extLst>
              <a:ext uri="{FF2B5EF4-FFF2-40B4-BE49-F238E27FC236}">
                <a16:creationId xmlns:a16="http://schemas.microsoft.com/office/drawing/2014/main" id="{D43A1B4A-BB4F-767C-88B3-726FB02D7D19}"/>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TextBox 9">
            <a:extLst>
              <a:ext uri="{FF2B5EF4-FFF2-40B4-BE49-F238E27FC236}">
                <a16:creationId xmlns:a16="http://schemas.microsoft.com/office/drawing/2014/main" id="{2C8FDABD-B8F1-C1CC-361B-449BE3DE79AF}"/>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B57F1C44-2D59-7112-66B5-C883B06F6A30}"/>
              </a:ext>
            </a:extLst>
          </p:cNvPr>
          <p:cNvSpPr txBox="1"/>
          <p:nvPr/>
        </p:nvSpPr>
        <p:spPr>
          <a:xfrm>
            <a:off x="685800" y="1131094"/>
            <a:ext cx="5668280" cy="615553"/>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Implementation</a:t>
            </a:r>
          </a:p>
        </p:txBody>
      </p:sp>
      <p:sp>
        <p:nvSpPr>
          <p:cNvPr id="4" name="TextBox 8">
            <a:extLst>
              <a:ext uri="{FF2B5EF4-FFF2-40B4-BE49-F238E27FC236}">
                <a16:creationId xmlns:a16="http://schemas.microsoft.com/office/drawing/2014/main" id="{757290B1-4F34-E471-8072-A1DCD0D0778D}"/>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F1A0F710-DF0B-02E2-8A11-380EBA907987}"/>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6CBC5CFC-7BD7-D822-0E35-DFEB8B91EA27}"/>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FAB69459-8A31-AA74-C5F3-19C1B32DD871}"/>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2">
            <a:extLst>
              <a:ext uri="{FF2B5EF4-FFF2-40B4-BE49-F238E27FC236}">
                <a16:creationId xmlns:a16="http://schemas.microsoft.com/office/drawing/2014/main" id="{CCB38366-B1CB-3DF8-FC83-FCB7E80B09CA}"/>
              </a:ext>
            </a:extLst>
          </p:cNvPr>
          <p:cNvSpPr txBox="1"/>
          <p:nvPr/>
        </p:nvSpPr>
        <p:spPr>
          <a:xfrm>
            <a:off x="703381" y="1650997"/>
            <a:ext cx="11031419" cy="6033768"/>
          </a:xfrm>
          <a:prstGeom prst="rect">
            <a:avLst/>
          </a:prstGeom>
          <a:noFill/>
          <a:ln cap="flat">
            <a:noFill/>
          </a:ln>
        </p:spPr>
        <p:txBody>
          <a:bodyPr vert="horz" wrap="square" lIns="0" tIns="0" rIns="0" bIns="0" anchor="t" anchorCtr="0" compatLnSpc="1">
            <a:spAutoFit/>
          </a:bodyPr>
          <a:lstStyle/>
          <a:p>
            <a:pPr marL="304815" defTabSz="609630">
              <a:defRPr sz="1800" b="0" i="0" u="none" strike="noStrike" kern="0" cap="none" spc="0" baseline="0">
                <a:solidFill>
                  <a:srgbClr val="000000"/>
                </a:solidFill>
                <a:uFillTx/>
              </a:defRPr>
            </a:pPr>
            <a:r>
              <a:rPr lang="en-US" sz="1867" b="1" u="sng" dirty="0">
                <a:solidFill>
                  <a:srgbClr val="000000"/>
                </a:solidFill>
                <a:latin typeface="DM Sans" pitchFamily="2"/>
              </a:rPr>
              <a:t> CLOUD CREATION AUTOMATION:</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a:t>
            </a:r>
            <a:r>
              <a:rPr lang="en-US" sz="1867" dirty="0" err="1">
                <a:solidFill>
                  <a:srgbClr val="000000"/>
                </a:solidFill>
                <a:latin typeface="DM Sans" pitchFamily="2"/>
              </a:rPr>
              <a:t>vpc</a:t>
            </a:r>
            <a:r>
              <a:rPr lang="en-US" sz="1867" dirty="0">
                <a:solidFill>
                  <a:srgbClr val="000000"/>
                </a:solidFill>
                <a:latin typeface="DM Sans" pitchFamily="2"/>
              </a:rPr>
              <a:t> network , its name = username.</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network </a:t>
            </a:r>
            <a:r>
              <a:rPr lang="en-US" sz="1867" dirty="0" err="1">
                <a:solidFill>
                  <a:srgbClr val="000000"/>
                </a:solidFill>
                <a:latin typeface="DM Sans" pitchFamily="2"/>
              </a:rPr>
              <a:t>firwalls</a:t>
            </a:r>
            <a:r>
              <a:rPr lang="en-US" sz="1867" dirty="0">
                <a:solidFill>
                  <a:srgbClr val="000000"/>
                </a:solidFill>
                <a:latin typeface="DM Sans" pitchFamily="2"/>
              </a:rPr>
              <a:t> rule:</a:t>
            </a:r>
          </a:p>
          <a:p>
            <a:pPr marL="914446" lvl="1" indent="-304815" defTabSz="609630">
              <a:buSzPts val="1800"/>
              <a:buFont typeface="Arial" pitchFamily="34"/>
              <a:buChar char="•"/>
              <a:defRPr sz="1800" b="0" i="0" u="none" strike="noStrike" kern="0" cap="none" spc="0" baseline="0">
                <a:solidFill>
                  <a:srgbClr val="000000"/>
                </a:solidFill>
                <a:uFillTx/>
              </a:defRPr>
            </a:pPr>
            <a:r>
              <a:rPr lang="en-US" sz="1867" dirty="0">
                <a:solidFill>
                  <a:srgbClr val="000000"/>
                </a:solidFill>
                <a:latin typeface="DM Sans" pitchFamily="2"/>
              </a:rPr>
              <a:t>allow health check to access </a:t>
            </a:r>
            <a:r>
              <a:rPr lang="en-US" sz="1867" dirty="0" err="1">
                <a:solidFill>
                  <a:srgbClr val="000000"/>
                </a:solidFill>
                <a:latin typeface="DM Sans" pitchFamily="2"/>
              </a:rPr>
              <a:t>vm</a:t>
            </a:r>
            <a:r>
              <a:rPr lang="en-US" sz="1867" dirty="0">
                <a:solidFill>
                  <a:srgbClr val="000000"/>
                </a:solidFill>
                <a:latin typeface="DM Sans" pitchFamily="2"/>
              </a:rPr>
              <a:t>.</a:t>
            </a:r>
          </a:p>
          <a:p>
            <a:pPr marL="914446" lvl="1" indent="-304815" defTabSz="609630">
              <a:buSzPts val="1800"/>
              <a:buFont typeface="Arial" pitchFamily="34"/>
              <a:buChar char="•"/>
              <a:defRPr sz="1800" b="0" i="0" u="none" strike="noStrike" kern="0" cap="none" spc="0" baseline="0">
                <a:solidFill>
                  <a:srgbClr val="000000"/>
                </a:solidFill>
                <a:uFillTx/>
              </a:defRPr>
            </a:pPr>
            <a:r>
              <a:rPr lang="en-US" sz="1867" dirty="0">
                <a:solidFill>
                  <a:srgbClr val="000000"/>
                </a:solidFill>
                <a:latin typeface="DM Sans" pitchFamily="2"/>
              </a:rPr>
              <a:t>Allow </a:t>
            </a:r>
            <a:r>
              <a:rPr lang="en-US" sz="1867" dirty="0" err="1">
                <a:solidFill>
                  <a:srgbClr val="000000"/>
                </a:solidFill>
                <a:latin typeface="DM Sans" pitchFamily="2"/>
              </a:rPr>
              <a:t>icmp</a:t>
            </a:r>
            <a:r>
              <a:rPr lang="en-US" sz="1867" dirty="0">
                <a:solidFill>
                  <a:srgbClr val="000000"/>
                </a:solidFill>
                <a:latin typeface="DM Sans" pitchFamily="2"/>
              </a:rPr>
              <a:t>.</a:t>
            </a:r>
          </a:p>
          <a:p>
            <a:pPr marL="914446" lvl="1" indent="-304815" defTabSz="609630">
              <a:buSzPts val="1800"/>
              <a:buFont typeface="Arial" pitchFamily="34"/>
              <a:buChar char="•"/>
              <a:defRPr sz="1800" b="0" i="0" u="none" strike="noStrike" kern="0" cap="none" spc="0" baseline="0">
                <a:solidFill>
                  <a:srgbClr val="000000"/>
                </a:solidFill>
                <a:uFillTx/>
              </a:defRPr>
            </a:pPr>
            <a:r>
              <a:rPr lang="en-US" sz="1867" dirty="0">
                <a:solidFill>
                  <a:srgbClr val="000000"/>
                </a:solidFill>
                <a:latin typeface="DM Sans" pitchFamily="2"/>
              </a:rPr>
              <a:t>Allow internal accessing.</a:t>
            </a:r>
          </a:p>
          <a:p>
            <a:pPr marL="914446" lvl="1" indent="-304815" defTabSz="609630">
              <a:buSzPts val="1800"/>
              <a:buFont typeface="Arial" pitchFamily="34"/>
              <a:buChar char="•"/>
              <a:defRPr sz="1800" b="0" i="0" u="none" strike="noStrike" kern="0" cap="none" spc="0" baseline="0">
                <a:solidFill>
                  <a:srgbClr val="000000"/>
                </a:solidFill>
                <a:uFillTx/>
              </a:defRPr>
            </a:pPr>
            <a:r>
              <a:rPr lang="en-US" sz="1867" dirty="0">
                <a:solidFill>
                  <a:srgbClr val="000000"/>
                </a:solidFill>
                <a:latin typeface="DM Sans" pitchFamily="2"/>
              </a:rPr>
              <a:t>Allow ssh connection for admins.</a:t>
            </a:r>
          </a:p>
          <a:p>
            <a:pPr marL="914446" lvl="1" indent="-304815" defTabSz="609630">
              <a:buSzPts val="1800"/>
              <a:buFont typeface="Arial" pitchFamily="34"/>
              <a:buChar char="•"/>
              <a:defRPr sz="1800" b="0" i="0" u="none" strike="noStrike" kern="0" cap="none" spc="0" baseline="0">
                <a:solidFill>
                  <a:srgbClr val="000000"/>
                </a:solidFill>
                <a:uFillTx/>
              </a:defRPr>
            </a:pPr>
            <a:r>
              <a:rPr lang="en-US" sz="1867" dirty="0">
                <a:solidFill>
                  <a:srgbClr val="000000"/>
                </a:solidFill>
                <a:latin typeface="DM Sans" pitchFamily="2"/>
              </a:rPr>
              <a:t>Block any external http or https on </a:t>
            </a:r>
            <a:r>
              <a:rPr lang="en-US" sz="1867" dirty="0" err="1">
                <a:solidFill>
                  <a:srgbClr val="000000"/>
                </a:solidFill>
                <a:latin typeface="DM Sans" pitchFamily="2"/>
              </a:rPr>
              <a:t>vms</a:t>
            </a:r>
            <a:r>
              <a:rPr lang="en-US" sz="1867" dirty="0">
                <a:solidFill>
                  <a:srgbClr val="000000"/>
                </a:solidFill>
                <a:latin typeface="DM Sans" pitchFamily="2"/>
              </a:rPr>
              <a:t>. (low priority)</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Subnets in the network.</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instance template and copy </a:t>
            </a:r>
            <a:r>
              <a:rPr lang="en-US" sz="1867" dirty="0" err="1">
                <a:solidFill>
                  <a:srgbClr val="000000"/>
                </a:solidFill>
                <a:latin typeface="DM Sans" pitchFamily="2"/>
              </a:rPr>
              <a:t>ssd</a:t>
            </a:r>
            <a:r>
              <a:rPr lang="en-US" sz="1867" dirty="0">
                <a:solidFill>
                  <a:srgbClr val="000000"/>
                </a:solidFill>
                <a:latin typeface="DM Sans" pitchFamily="2"/>
              </a:rPr>
              <a:t> disk on it.</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managed instance group.</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Configuring autoscaling for Migs.</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Reserve static </a:t>
            </a:r>
            <a:r>
              <a:rPr lang="en-US" sz="1867" dirty="0" err="1">
                <a:solidFill>
                  <a:srgbClr val="000000"/>
                </a:solidFill>
                <a:latin typeface="DM Sans" pitchFamily="2"/>
              </a:rPr>
              <a:t>ip</a:t>
            </a:r>
            <a:r>
              <a:rPr lang="en-US" sz="1867" dirty="0">
                <a:solidFill>
                  <a:srgbClr val="000000"/>
                </a:solidFill>
                <a:latin typeface="DM Sans" pitchFamily="2"/>
              </a:rPr>
              <a:t> address.</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two Backend services.</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forwarding rules for those backend services.</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Create target proxy and attach to it rules and backends to make full load balancer.</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Get load balancer </a:t>
            </a:r>
            <a:r>
              <a:rPr lang="en-US" sz="1867" dirty="0" err="1">
                <a:solidFill>
                  <a:srgbClr val="000000"/>
                </a:solidFill>
                <a:latin typeface="DM Sans" pitchFamily="2"/>
              </a:rPr>
              <a:t>ip</a:t>
            </a:r>
            <a:r>
              <a:rPr lang="en-US" sz="1867" dirty="0">
                <a:solidFill>
                  <a:srgbClr val="000000"/>
                </a:solidFill>
                <a:latin typeface="DM Sans" pitchFamily="2"/>
              </a:rPr>
              <a:t>.</a:t>
            </a:r>
          </a:p>
          <a:p>
            <a:pPr marL="647732" indent="-342917" defTabSz="609630">
              <a:buSzPts val="1800"/>
              <a:buFont typeface="Calibri"/>
              <a:buAutoNum type="arabicPeriod"/>
              <a:defRPr sz="1800" b="0" i="0" u="none" strike="noStrike" kern="0" cap="none" spc="0" baseline="0">
                <a:solidFill>
                  <a:srgbClr val="000000"/>
                </a:solidFill>
                <a:uFillTx/>
              </a:defRPr>
            </a:pPr>
            <a:r>
              <a:rPr lang="en-US" sz="1867" dirty="0">
                <a:solidFill>
                  <a:srgbClr val="000000"/>
                </a:solidFill>
                <a:latin typeface="DM Sans" pitchFamily="2"/>
              </a:rPr>
              <a:t>Make firewall rule of allowing load balancer </a:t>
            </a:r>
            <a:r>
              <a:rPr lang="en-US" sz="1867" dirty="0" err="1">
                <a:solidFill>
                  <a:srgbClr val="000000"/>
                </a:solidFill>
                <a:latin typeface="DM Sans" pitchFamily="2"/>
              </a:rPr>
              <a:t>ip</a:t>
            </a:r>
            <a:r>
              <a:rPr lang="en-US" sz="1867" dirty="0">
                <a:solidFill>
                  <a:srgbClr val="000000"/>
                </a:solidFill>
                <a:latin typeface="DM Sans" pitchFamily="2"/>
              </a:rPr>
              <a:t> to access </a:t>
            </a:r>
            <a:r>
              <a:rPr lang="en-US" sz="1867" dirty="0" err="1">
                <a:solidFill>
                  <a:srgbClr val="000000"/>
                </a:solidFill>
                <a:latin typeface="DM Sans" pitchFamily="2"/>
              </a:rPr>
              <a:t>vms</a:t>
            </a:r>
            <a:r>
              <a:rPr lang="en-US" sz="1867" dirty="0">
                <a:solidFill>
                  <a:srgbClr val="000000"/>
                </a:solidFill>
                <a:latin typeface="DM Sans" pitchFamily="2"/>
              </a:rPr>
              <a:t> by https or http (high priority)</a:t>
            </a:r>
          </a:p>
          <a:p>
            <a:pPr marL="647732" indent="-342917" defTabSz="609630">
              <a:buSzPts val="1800"/>
              <a:buFont typeface="Calibri"/>
              <a:buAutoNum type="arabicPeriod"/>
              <a:defRPr sz="1800" b="0" i="0" u="none" strike="noStrike" kern="0" cap="none" spc="0" baseline="0">
                <a:solidFill>
                  <a:srgbClr val="000000"/>
                </a:solidFill>
                <a:uFillTx/>
              </a:defRPr>
            </a:pPr>
            <a:endParaRPr lang="en-US" sz="1867" dirty="0">
              <a:solidFill>
                <a:srgbClr val="000000"/>
              </a:solidFill>
              <a:latin typeface="DM Sans" pitchFamily="2"/>
            </a:endParaRPr>
          </a:p>
          <a:p>
            <a:pPr marL="304815" defTabSz="609630">
              <a:defRPr sz="1800" b="0" i="0" u="none" strike="noStrike" kern="0" cap="none" spc="0" baseline="0">
                <a:solidFill>
                  <a:srgbClr val="000000"/>
                </a:solidFill>
                <a:uFillTx/>
              </a:defRPr>
            </a:pPr>
            <a:endParaRPr lang="en-US" sz="1867" u="sng" dirty="0">
              <a:solidFill>
                <a:srgbClr val="000000"/>
              </a:solidFill>
              <a:latin typeface="DM Sans" pitchFamily="2"/>
            </a:endParaRPr>
          </a:p>
          <a:p>
            <a:pPr marL="304815" defTabSz="609630">
              <a:defRPr sz="1800" b="0" i="0" u="none" strike="noStrike" kern="0" cap="none" spc="0" baseline="0">
                <a:solidFill>
                  <a:srgbClr val="000000"/>
                </a:solidFill>
                <a:uFillTx/>
              </a:defRPr>
            </a:pPr>
            <a:endParaRPr lang="en-US" sz="1867" u="sng" dirty="0">
              <a:solidFill>
                <a:srgbClr val="000000"/>
              </a:solidFill>
              <a:latin typeface="DM Sans" pitchFamily="2"/>
            </a:endParaRPr>
          </a:p>
        </p:txBody>
      </p:sp>
      <p:sp>
        <p:nvSpPr>
          <p:cNvPr id="9" name="TextBox 13">
            <a:extLst>
              <a:ext uri="{FF2B5EF4-FFF2-40B4-BE49-F238E27FC236}">
                <a16:creationId xmlns:a16="http://schemas.microsoft.com/office/drawing/2014/main" id="{6AD45171-3F8C-BC41-ED9E-CB804D803CC7}"/>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1</a:t>
            </a:r>
            <a:r>
              <a:rPr lang="ar-EG" sz="1000" b="1">
                <a:solidFill>
                  <a:srgbClr val="343434"/>
                </a:solidFill>
                <a:latin typeface="DM Sans Bold"/>
                <a:ea typeface="DM Sans Bold"/>
                <a:cs typeface="DM Sans Bold"/>
              </a:rPr>
              <a:t>5</a:t>
            </a:r>
            <a:endParaRPr lang="en-US" sz="1000" b="1">
              <a:solidFill>
                <a:srgbClr val="343434"/>
              </a:solidFill>
              <a:latin typeface="DM Sans Bold"/>
              <a:ea typeface="DM Sans Bold"/>
              <a:cs typeface="DM Sans Bold"/>
            </a:endParaRPr>
          </a:p>
        </p:txBody>
      </p:sp>
      <p:sp>
        <p:nvSpPr>
          <p:cNvPr id="10" name="Freeform 5">
            <a:extLst>
              <a:ext uri="{FF2B5EF4-FFF2-40B4-BE49-F238E27FC236}">
                <a16:creationId xmlns:a16="http://schemas.microsoft.com/office/drawing/2014/main" id="{4760F338-0D4B-D7F6-C5C3-2381E1E547AF}"/>
              </a:ext>
            </a:extLst>
          </p:cNvPr>
          <p:cNvSpPr/>
          <p:nvPr/>
        </p:nvSpPr>
        <p:spPr>
          <a:xfrm>
            <a:off x="8948733" y="1451952"/>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Freeform 5">
            <a:extLst>
              <a:ext uri="{FF2B5EF4-FFF2-40B4-BE49-F238E27FC236}">
                <a16:creationId xmlns:a16="http://schemas.microsoft.com/office/drawing/2014/main" id="{ED3A35DA-BF72-C0CA-2146-73A0DB0BEAD2}"/>
              </a:ext>
            </a:extLst>
          </p:cNvPr>
          <p:cNvSpPr/>
          <p:nvPr/>
        </p:nvSpPr>
        <p:spPr>
          <a:xfrm>
            <a:off x="8339133" y="1457998"/>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Freeform 2">
            <a:extLst>
              <a:ext uri="{FF2B5EF4-FFF2-40B4-BE49-F238E27FC236}">
                <a16:creationId xmlns:a16="http://schemas.microsoft.com/office/drawing/2014/main" id="{D358ABE6-7FB2-557F-8E11-264A6BB7378C}"/>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5">
              <a:alphaModFix amt="4000"/>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3" name="Freeform 3">
            <a:extLst>
              <a:ext uri="{FF2B5EF4-FFF2-40B4-BE49-F238E27FC236}">
                <a16:creationId xmlns:a16="http://schemas.microsoft.com/office/drawing/2014/main" id="{B192736E-4D92-65C7-AA15-76CFADB7D577}"/>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TextBox 9">
            <a:extLst>
              <a:ext uri="{FF2B5EF4-FFF2-40B4-BE49-F238E27FC236}">
                <a16:creationId xmlns:a16="http://schemas.microsoft.com/office/drawing/2014/main" id="{F25C5175-0DF0-DEBE-83AB-D45F0F868742}"/>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1000"/>
                                        <p:tgtEl>
                                          <p:spTgt spid="8">
                                            <p:txEl>
                                              <p:pRg st="1" end="1"/>
                                            </p:txEl>
                                          </p:spTgt>
                                        </p:tgtEl>
                                      </p:cBhvr>
                                    </p:animEffect>
                                    <p:anim calcmode="lin" valueType="num">
                                      <p:cBhvr>
                                        <p:cTn id="1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1000"/>
                                        <p:tgtEl>
                                          <p:spTgt spid="8">
                                            <p:txEl>
                                              <p:pRg st="3" end="3"/>
                                            </p:txEl>
                                          </p:spTgt>
                                        </p:tgtEl>
                                      </p:cBhvr>
                                    </p:animEffect>
                                    <p:anim calcmode="lin" valueType="num">
                                      <p:cBhvr>
                                        <p:cTn id="3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1000"/>
                                        <p:tgtEl>
                                          <p:spTgt spid="8">
                                            <p:txEl>
                                              <p:pRg st="5" end="5"/>
                                            </p:txEl>
                                          </p:spTgt>
                                        </p:tgtEl>
                                      </p:cBhvr>
                                    </p:animEffect>
                                    <p:anim calcmode="lin" valueType="num">
                                      <p:cBhvr>
                                        <p:cTn id="4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fade">
                                      <p:cBhvr>
                                        <p:cTn id="44" dur="1000"/>
                                        <p:tgtEl>
                                          <p:spTgt spid="8">
                                            <p:txEl>
                                              <p:pRg st="6" end="6"/>
                                            </p:txEl>
                                          </p:spTgt>
                                        </p:tgtEl>
                                      </p:cBhvr>
                                    </p:animEffect>
                                    <p:anim calcmode="lin" valueType="num">
                                      <p:cBhvr>
                                        <p:cTn id="4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fade">
                                      <p:cBhvr>
                                        <p:cTn id="49" dur="1000"/>
                                        <p:tgtEl>
                                          <p:spTgt spid="8">
                                            <p:txEl>
                                              <p:pRg st="7" end="7"/>
                                            </p:txEl>
                                          </p:spTgt>
                                        </p:tgtEl>
                                      </p:cBhvr>
                                    </p:animEffect>
                                    <p:anim calcmode="lin" valueType="num">
                                      <p:cBhvr>
                                        <p:cTn id="5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fade">
                                      <p:cBhvr>
                                        <p:cTn id="56" dur="1000"/>
                                        <p:tgtEl>
                                          <p:spTgt spid="8">
                                            <p:txEl>
                                              <p:pRg st="8" end="8"/>
                                            </p:txEl>
                                          </p:spTgt>
                                        </p:tgtEl>
                                      </p:cBhvr>
                                    </p:animEffect>
                                    <p:anim calcmode="lin" valueType="num">
                                      <p:cBhvr>
                                        <p:cTn id="57"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animEffect transition="in" filter="fade">
                                      <p:cBhvr>
                                        <p:cTn id="63" dur="1000"/>
                                        <p:tgtEl>
                                          <p:spTgt spid="8">
                                            <p:txEl>
                                              <p:pRg st="9" end="9"/>
                                            </p:txEl>
                                          </p:spTgt>
                                        </p:tgtEl>
                                      </p:cBhvr>
                                    </p:animEffect>
                                    <p:anim calcmode="lin" valueType="num">
                                      <p:cBhvr>
                                        <p:cTn id="64"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8">
                                            <p:txEl>
                                              <p:pRg st="10" end="10"/>
                                            </p:txEl>
                                          </p:spTgt>
                                        </p:tgtEl>
                                        <p:attrNameLst>
                                          <p:attrName>style.visibility</p:attrName>
                                        </p:attrNameLst>
                                      </p:cBhvr>
                                      <p:to>
                                        <p:strVal val="visible"/>
                                      </p:to>
                                    </p:set>
                                    <p:animEffect transition="in" filter="fade">
                                      <p:cBhvr>
                                        <p:cTn id="70" dur="1000"/>
                                        <p:tgtEl>
                                          <p:spTgt spid="8">
                                            <p:txEl>
                                              <p:pRg st="10" end="10"/>
                                            </p:txEl>
                                          </p:spTgt>
                                        </p:tgtEl>
                                      </p:cBhvr>
                                    </p:animEffect>
                                    <p:anim calcmode="lin" valueType="num">
                                      <p:cBhvr>
                                        <p:cTn id="71"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
                                            <p:txEl>
                                              <p:pRg st="11" end="11"/>
                                            </p:txEl>
                                          </p:spTgt>
                                        </p:tgtEl>
                                        <p:attrNameLst>
                                          <p:attrName>style.visibility</p:attrName>
                                        </p:attrNameLst>
                                      </p:cBhvr>
                                      <p:to>
                                        <p:strVal val="visible"/>
                                      </p:to>
                                    </p:set>
                                    <p:animEffect transition="in" filter="fade">
                                      <p:cBhvr>
                                        <p:cTn id="77" dur="1000"/>
                                        <p:tgtEl>
                                          <p:spTgt spid="8">
                                            <p:txEl>
                                              <p:pRg st="11" end="11"/>
                                            </p:txEl>
                                          </p:spTgt>
                                        </p:tgtEl>
                                      </p:cBhvr>
                                    </p:animEffect>
                                    <p:anim calcmode="lin" valueType="num">
                                      <p:cBhvr>
                                        <p:cTn id="78"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8">
                                            <p:txEl>
                                              <p:pRg st="12" end="12"/>
                                            </p:txEl>
                                          </p:spTgt>
                                        </p:tgtEl>
                                        <p:attrNameLst>
                                          <p:attrName>style.visibility</p:attrName>
                                        </p:attrNameLst>
                                      </p:cBhvr>
                                      <p:to>
                                        <p:strVal val="visible"/>
                                      </p:to>
                                    </p:set>
                                    <p:animEffect transition="in" filter="fade">
                                      <p:cBhvr>
                                        <p:cTn id="84" dur="1000"/>
                                        <p:tgtEl>
                                          <p:spTgt spid="8">
                                            <p:txEl>
                                              <p:pRg st="12" end="12"/>
                                            </p:txEl>
                                          </p:spTgt>
                                        </p:tgtEl>
                                      </p:cBhvr>
                                    </p:animEffect>
                                    <p:anim calcmode="lin" valueType="num">
                                      <p:cBhvr>
                                        <p:cTn id="85"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8">
                                            <p:txEl>
                                              <p:pRg st="13" end="13"/>
                                            </p:txEl>
                                          </p:spTgt>
                                        </p:tgtEl>
                                        <p:attrNameLst>
                                          <p:attrName>style.visibility</p:attrName>
                                        </p:attrNameLst>
                                      </p:cBhvr>
                                      <p:to>
                                        <p:strVal val="visible"/>
                                      </p:to>
                                    </p:set>
                                    <p:animEffect transition="in" filter="fade">
                                      <p:cBhvr>
                                        <p:cTn id="91" dur="1000"/>
                                        <p:tgtEl>
                                          <p:spTgt spid="8">
                                            <p:txEl>
                                              <p:pRg st="13" end="13"/>
                                            </p:txEl>
                                          </p:spTgt>
                                        </p:tgtEl>
                                      </p:cBhvr>
                                    </p:animEffect>
                                    <p:anim calcmode="lin" valueType="num">
                                      <p:cBhvr>
                                        <p:cTn id="92"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8">
                                            <p:txEl>
                                              <p:pRg st="14" end="14"/>
                                            </p:txEl>
                                          </p:spTgt>
                                        </p:tgtEl>
                                        <p:attrNameLst>
                                          <p:attrName>style.visibility</p:attrName>
                                        </p:attrNameLst>
                                      </p:cBhvr>
                                      <p:to>
                                        <p:strVal val="visible"/>
                                      </p:to>
                                    </p:set>
                                    <p:animEffect transition="in" filter="fade">
                                      <p:cBhvr>
                                        <p:cTn id="98" dur="1000"/>
                                        <p:tgtEl>
                                          <p:spTgt spid="8">
                                            <p:txEl>
                                              <p:pRg st="14" end="14"/>
                                            </p:txEl>
                                          </p:spTgt>
                                        </p:tgtEl>
                                      </p:cBhvr>
                                    </p:animEffect>
                                    <p:anim calcmode="lin" valueType="num">
                                      <p:cBhvr>
                                        <p:cTn id="99"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8">
                                            <p:txEl>
                                              <p:pRg st="15" end="15"/>
                                            </p:txEl>
                                          </p:spTgt>
                                        </p:tgtEl>
                                        <p:attrNameLst>
                                          <p:attrName>style.visibility</p:attrName>
                                        </p:attrNameLst>
                                      </p:cBhvr>
                                      <p:to>
                                        <p:strVal val="visible"/>
                                      </p:to>
                                    </p:set>
                                    <p:animEffect transition="in" filter="fade">
                                      <p:cBhvr>
                                        <p:cTn id="105" dur="1000"/>
                                        <p:tgtEl>
                                          <p:spTgt spid="8">
                                            <p:txEl>
                                              <p:pRg st="15" end="15"/>
                                            </p:txEl>
                                          </p:spTgt>
                                        </p:tgtEl>
                                      </p:cBhvr>
                                    </p:animEffect>
                                    <p:anim calcmode="lin" valueType="num">
                                      <p:cBhvr>
                                        <p:cTn id="106"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107"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8">
                                            <p:txEl>
                                              <p:pRg st="16" end="16"/>
                                            </p:txEl>
                                          </p:spTgt>
                                        </p:tgtEl>
                                        <p:attrNameLst>
                                          <p:attrName>style.visibility</p:attrName>
                                        </p:attrNameLst>
                                      </p:cBhvr>
                                      <p:to>
                                        <p:strVal val="visible"/>
                                      </p:to>
                                    </p:set>
                                    <p:animEffect transition="in" filter="fade">
                                      <p:cBhvr>
                                        <p:cTn id="112" dur="1000"/>
                                        <p:tgtEl>
                                          <p:spTgt spid="8">
                                            <p:txEl>
                                              <p:pRg st="16" end="16"/>
                                            </p:txEl>
                                          </p:spTgt>
                                        </p:tgtEl>
                                      </p:cBhvr>
                                    </p:animEffect>
                                    <p:anim calcmode="lin" valueType="num">
                                      <p:cBhvr>
                                        <p:cTn id="113"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14"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8">
                                            <p:txEl>
                                              <p:pRg st="17" end="17"/>
                                            </p:txEl>
                                          </p:spTgt>
                                        </p:tgtEl>
                                        <p:attrNameLst>
                                          <p:attrName>style.visibility</p:attrName>
                                        </p:attrNameLst>
                                      </p:cBhvr>
                                      <p:to>
                                        <p:strVal val="visible"/>
                                      </p:to>
                                    </p:set>
                                    <p:animEffect transition="in" filter="fade">
                                      <p:cBhvr>
                                        <p:cTn id="119" dur="1000"/>
                                        <p:tgtEl>
                                          <p:spTgt spid="8">
                                            <p:txEl>
                                              <p:pRg st="17" end="17"/>
                                            </p:txEl>
                                          </p:spTgt>
                                        </p:tgtEl>
                                      </p:cBhvr>
                                    </p:animEffect>
                                    <p:anim calcmode="lin" valueType="num">
                                      <p:cBhvr>
                                        <p:cTn id="120" dur="1000" fill="hold"/>
                                        <p:tgtEl>
                                          <p:spTgt spid="8">
                                            <p:txEl>
                                              <p:pRg st="17" end="17"/>
                                            </p:txEl>
                                          </p:spTgt>
                                        </p:tgtEl>
                                        <p:attrNameLst>
                                          <p:attrName>ppt_x</p:attrName>
                                        </p:attrNameLst>
                                      </p:cBhvr>
                                      <p:tavLst>
                                        <p:tav tm="0">
                                          <p:val>
                                            <p:strVal val="#ppt_x"/>
                                          </p:val>
                                        </p:tav>
                                        <p:tav tm="100000">
                                          <p:val>
                                            <p:strVal val="#ppt_x"/>
                                          </p:val>
                                        </p:tav>
                                      </p:tavLst>
                                    </p:anim>
                                    <p:anim calcmode="lin" valueType="num">
                                      <p:cBhvr>
                                        <p:cTn id="121" dur="1000" fill="hold"/>
                                        <p:tgtEl>
                                          <p:spTgt spid="8">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a:extLst>
            <a:ext uri="{FF2B5EF4-FFF2-40B4-BE49-F238E27FC236}">
              <a16:creationId xmlns:a16="http://schemas.microsoft.com/office/drawing/2014/main" id="{1202236D-27A3-6559-C3BD-34568B61ED56}"/>
            </a:ext>
          </a:extLst>
        </p:cNvPr>
        <p:cNvGrpSpPr/>
        <p:nvPr/>
      </p:nvGrpSpPr>
      <p:grpSpPr>
        <a:xfrm>
          <a:off x="0" y="0"/>
          <a:ext cx="0" cy="0"/>
          <a:chOff x="0" y="0"/>
          <a:chExt cx="0" cy="0"/>
        </a:xfrm>
      </p:grpSpPr>
      <p:sp>
        <p:nvSpPr>
          <p:cNvPr id="3" name="TextBox 6">
            <a:extLst>
              <a:ext uri="{FF2B5EF4-FFF2-40B4-BE49-F238E27FC236}">
                <a16:creationId xmlns:a16="http://schemas.microsoft.com/office/drawing/2014/main" id="{0315E95B-8767-F8FB-1B8A-B2A73B0329E4}"/>
              </a:ext>
            </a:extLst>
          </p:cNvPr>
          <p:cNvSpPr txBox="1"/>
          <p:nvPr/>
        </p:nvSpPr>
        <p:spPr>
          <a:xfrm>
            <a:off x="685800" y="1131094"/>
            <a:ext cx="5668280" cy="615553"/>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Implementation Cloud</a:t>
            </a:r>
          </a:p>
        </p:txBody>
      </p:sp>
      <p:sp>
        <p:nvSpPr>
          <p:cNvPr id="4" name="TextBox 8">
            <a:extLst>
              <a:ext uri="{FF2B5EF4-FFF2-40B4-BE49-F238E27FC236}">
                <a16:creationId xmlns:a16="http://schemas.microsoft.com/office/drawing/2014/main" id="{073D15B1-5C42-F4EA-421A-48EFCDB49D22}"/>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65BD3025-8280-A373-1F43-83363F0BA60A}"/>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559836DA-3F07-73BA-E73F-E069DC00EC7D}"/>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652E439D-49F8-C893-24D6-47F315E8F7E8}"/>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9" name="TextBox 13">
            <a:extLst>
              <a:ext uri="{FF2B5EF4-FFF2-40B4-BE49-F238E27FC236}">
                <a16:creationId xmlns:a16="http://schemas.microsoft.com/office/drawing/2014/main" id="{776C8F05-D7D2-0741-8002-6E24ABDB68CE}"/>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1</a:t>
            </a:r>
            <a:r>
              <a:rPr lang="ar-EG" sz="1000" b="1">
                <a:solidFill>
                  <a:srgbClr val="343434"/>
                </a:solidFill>
                <a:latin typeface="DM Sans Bold"/>
                <a:ea typeface="DM Sans Bold"/>
                <a:cs typeface="DM Sans Bold"/>
              </a:rPr>
              <a:t>5</a:t>
            </a:r>
            <a:endParaRPr lang="en-US" sz="1000" b="1">
              <a:solidFill>
                <a:srgbClr val="343434"/>
              </a:solidFill>
              <a:latin typeface="DM Sans Bold"/>
              <a:ea typeface="DM Sans Bold"/>
              <a:cs typeface="DM Sans Bold"/>
            </a:endParaRPr>
          </a:p>
        </p:txBody>
      </p:sp>
      <p:sp>
        <p:nvSpPr>
          <p:cNvPr id="12" name="Freeform 2">
            <a:extLst>
              <a:ext uri="{FF2B5EF4-FFF2-40B4-BE49-F238E27FC236}">
                <a16:creationId xmlns:a16="http://schemas.microsoft.com/office/drawing/2014/main" id="{99817944-DCEE-3FC7-6115-C8F0D2B5DAB2}"/>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3" name="Freeform 3">
            <a:extLst>
              <a:ext uri="{FF2B5EF4-FFF2-40B4-BE49-F238E27FC236}">
                <a16:creationId xmlns:a16="http://schemas.microsoft.com/office/drawing/2014/main" id="{B86521D4-6F0A-AF5C-0D7F-4F25E37269DF}"/>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TextBox 9">
            <a:extLst>
              <a:ext uri="{FF2B5EF4-FFF2-40B4-BE49-F238E27FC236}">
                <a16:creationId xmlns:a16="http://schemas.microsoft.com/office/drawing/2014/main" id="{80C962F5-05C8-0B52-3C02-CDF0CD3EE7A3}"/>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pic>
        <p:nvPicPr>
          <p:cNvPr id="15" name="Picture 14">
            <a:extLst>
              <a:ext uri="{FF2B5EF4-FFF2-40B4-BE49-F238E27FC236}">
                <a16:creationId xmlns:a16="http://schemas.microsoft.com/office/drawing/2014/main" id="{23948887-724B-A29D-020F-DB95B75823B6}"/>
              </a:ext>
            </a:extLst>
          </p:cNvPr>
          <p:cNvPicPr>
            <a:picLocks noChangeAspect="1"/>
          </p:cNvPicPr>
          <p:nvPr/>
        </p:nvPicPr>
        <p:blipFill>
          <a:blip r:embed="rId7"/>
          <a:stretch>
            <a:fillRect/>
          </a:stretch>
        </p:blipFill>
        <p:spPr>
          <a:xfrm>
            <a:off x="336343" y="1884780"/>
            <a:ext cx="11519314" cy="382474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2968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327050EB-63B5-0916-807B-FD88430ED57A}"/>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lnSpc>
                <a:spcPts val="5600"/>
              </a:lnSpc>
              <a:defRPr sz="1800" b="0" i="0" u="none" strike="noStrike" kern="0" cap="none" spc="0" baseline="0">
                <a:solidFill>
                  <a:srgbClr val="000000"/>
                </a:solidFill>
                <a:uFillTx/>
              </a:defRPr>
            </a:pPr>
            <a:r>
              <a:rPr lang="en-US" sz="1200">
                <a:solidFill>
                  <a:srgbClr val="343434"/>
                </a:solidFill>
                <a:latin typeface="Cooper Hewitt"/>
                <a:ea typeface="Cooper Hewitt"/>
                <a:cs typeface="Cooper Hewitt"/>
              </a:rPr>
              <a:t>Overview</a:t>
            </a:r>
          </a:p>
        </p:txBody>
      </p:sp>
      <p:sp>
        <p:nvSpPr>
          <p:cNvPr id="3" name="TextBox 13">
            <a:extLst>
              <a:ext uri="{FF2B5EF4-FFF2-40B4-BE49-F238E27FC236}">
                <a16:creationId xmlns:a16="http://schemas.microsoft.com/office/drawing/2014/main" id="{F2B6F5E0-6C6C-B478-1497-C39D07330553}"/>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4">
            <a:extLst>
              <a:ext uri="{FF2B5EF4-FFF2-40B4-BE49-F238E27FC236}">
                <a16:creationId xmlns:a16="http://schemas.microsoft.com/office/drawing/2014/main" id="{19CFFF73-2F51-C379-B1F3-DAC70E57D0A0}"/>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5">
            <a:extLst>
              <a:ext uri="{FF2B5EF4-FFF2-40B4-BE49-F238E27FC236}">
                <a16:creationId xmlns:a16="http://schemas.microsoft.com/office/drawing/2014/main" id="{017263FD-F7D2-F9D0-2045-0BF6CEE7AC64}"/>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6">
            <a:extLst>
              <a:ext uri="{FF2B5EF4-FFF2-40B4-BE49-F238E27FC236}">
                <a16:creationId xmlns:a16="http://schemas.microsoft.com/office/drawing/2014/main" id="{8D86D500-271C-200B-E2B3-82F8B607AFDB}"/>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7">
            <a:extLst>
              <a:ext uri="{FF2B5EF4-FFF2-40B4-BE49-F238E27FC236}">
                <a16:creationId xmlns:a16="http://schemas.microsoft.com/office/drawing/2014/main" id="{37F0A675-4F31-6739-5EAD-41FAD9DA6738}"/>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1</a:t>
            </a:r>
            <a:r>
              <a:rPr lang="ar-EG" sz="1000" b="1">
                <a:solidFill>
                  <a:srgbClr val="343434"/>
                </a:solidFill>
                <a:latin typeface="DM Sans Bold"/>
                <a:ea typeface="DM Sans Bold"/>
                <a:cs typeface="DM Sans Bold"/>
              </a:rPr>
              <a:t>6</a:t>
            </a:r>
            <a:endParaRPr lang="en-US" sz="1000" b="1">
              <a:solidFill>
                <a:srgbClr val="343434"/>
              </a:solidFill>
              <a:latin typeface="DM Sans Bold"/>
              <a:ea typeface="DM Sans Bold"/>
              <a:cs typeface="DM Sans Bold"/>
            </a:endParaRPr>
          </a:p>
        </p:txBody>
      </p:sp>
      <p:pic>
        <p:nvPicPr>
          <p:cNvPr id="8" name="Picture 2" descr="Demo - Free computer icons">
            <a:extLst>
              <a:ext uri="{FF2B5EF4-FFF2-40B4-BE49-F238E27FC236}">
                <a16:creationId xmlns:a16="http://schemas.microsoft.com/office/drawing/2014/main" id="{3B45A486-904F-D02B-6674-FB1124CA8D71}"/>
              </a:ext>
            </a:extLst>
          </p:cNvPr>
          <p:cNvPicPr>
            <a:picLocks noChangeAspect="1"/>
          </p:cNvPicPr>
          <p:nvPr/>
        </p:nvPicPr>
        <p:blipFill>
          <a:blip r:embed="rId4"/>
          <a:srcRect t="17446" b="17690"/>
          <a:stretch>
            <a:fillRect/>
          </a:stretch>
        </p:blipFill>
        <p:spPr>
          <a:xfrm>
            <a:off x="3942246" y="2159002"/>
            <a:ext cx="4307513" cy="2793997"/>
          </a:xfrm>
          <a:prstGeom prst="rect">
            <a:avLst/>
          </a:prstGeom>
          <a:noFill/>
          <a:ln cap="flat">
            <a:noFill/>
          </a:ln>
        </p:spPr>
      </p:pic>
      <p:sp>
        <p:nvSpPr>
          <p:cNvPr id="9" name="TextBox 14">
            <a:extLst>
              <a:ext uri="{FF2B5EF4-FFF2-40B4-BE49-F238E27FC236}">
                <a16:creationId xmlns:a16="http://schemas.microsoft.com/office/drawing/2014/main" id="{5E0808C8-DFFF-6CE4-F66A-508B152C9973}"/>
              </a:ext>
            </a:extLst>
          </p:cNvPr>
          <p:cNvSpPr txBox="1"/>
          <p:nvPr/>
        </p:nvSpPr>
        <p:spPr>
          <a:xfrm>
            <a:off x="5107064" y="1346197"/>
            <a:ext cx="1977871" cy="66152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Cooper Hewitt"/>
                <a:ea typeface="Cooper Hewitt"/>
                <a:cs typeface="Cooper Hewitt"/>
              </a:rPr>
              <a:t>Sign up</a:t>
            </a:r>
          </a:p>
        </p:txBody>
      </p:sp>
      <p:sp>
        <p:nvSpPr>
          <p:cNvPr id="11" name="Freeform 3">
            <a:extLst>
              <a:ext uri="{FF2B5EF4-FFF2-40B4-BE49-F238E27FC236}">
                <a16:creationId xmlns:a16="http://schemas.microsoft.com/office/drawing/2014/main" id="{77C5CDA6-EF48-915D-6001-FC3388BE7F6D}"/>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919D5467-4E4F-A840-3A0E-C34AB0FF97C1}"/>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TextBox 13">
            <a:extLst>
              <a:ext uri="{FF2B5EF4-FFF2-40B4-BE49-F238E27FC236}">
                <a16:creationId xmlns:a16="http://schemas.microsoft.com/office/drawing/2014/main" id="{2481377E-8479-15E6-4151-1B6EDD3AC672}"/>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4">
            <a:extLst>
              <a:ext uri="{FF2B5EF4-FFF2-40B4-BE49-F238E27FC236}">
                <a16:creationId xmlns:a16="http://schemas.microsoft.com/office/drawing/2014/main" id="{20F39E26-0111-902E-7587-1E447B0859A8}"/>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5">
            <a:extLst>
              <a:ext uri="{FF2B5EF4-FFF2-40B4-BE49-F238E27FC236}">
                <a16:creationId xmlns:a16="http://schemas.microsoft.com/office/drawing/2014/main" id="{4E82FDE7-5504-EFBD-FE66-CA2D04B9124D}"/>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6">
            <a:extLst>
              <a:ext uri="{FF2B5EF4-FFF2-40B4-BE49-F238E27FC236}">
                <a16:creationId xmlns:a16="http://schemas.microsoft.com/office/drawing/2014/main" id="{A8F657F2-74E8-91BF-68D2-9AC2E405380C}"/>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7">
            <a:extLst>
              <a:ext uri="{FF2B5EF4-FFF2-40B4-BE49-F238E27FC236}">
                <a16:creationId xmlns:a16="http://schemas.microsoft.com/office/drawing/2014/main" id="{9EABBA72-6C08-3800-4E86-405E439CCD12}"/>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17</a:t>
            </a:r>
            <a:endParaRPr lang="en-US" sz="1000" b="1">
              <a:solidFill>
                <a:srgbClr val="343434"/>
              </a:solidFill>
              <a:latin typeface="DM Sans Bold"/>
              <a:ea typeface="DM Sans Bold"/>
              <a:cs typeface="DM Sans Bold"/>
            </a:endParaRPr>
          </a:p>
        </p:txBody>
      </p:sp>
      <p:pic>
        <p:nvPicPr>
          <p:cNvPr id="8" name="Picture 3" descr="A screenshot of a computer&#10;&#10;AI-generated content may be incorrect.">
            <a:extLst>
              <a:ext uri="{FF2B5EF4-FFF2-40B4-BE49-F238E27FC236}">
                <a16:creationId xmlns:a16="http://schemas.microsoft.com/office/drawing/2014/main" id="{35E87EBB-9B14-B821-A542-B80F361CED79}"/>
              </a:ext>
            </a:extLst>
          </p:cNvPr>
          <p:cNvPicPr>
            <a:picLocks noChangeAspect="1"/>
          </p:cNvPicPr>
          <p:nvPr/>
        </p:nvPicPr>
        <p:blipFill>
          <a:blip r:embed="rId2"/>
          <a:stretch>
            <a:fillRect/>
          </a:stretch>
        </p:blipFill>
        <p:spPr>
          <a:xfrm>
            <a:off x="1351294" y="1102376"/>
            <a:ext cx="9489405" cy="4470397"/>
          </a:xfrm>
          <a:prstGeom prst="rect">
            <a:avLst/>
          </a:prstGeom>
          <a:solidFill>
            <a:srgbClr val="EDEDED"/>
          </a:solidFill>
          <a:ln cap="flat">
            <a:noFill/>
          </a:ln>
        </p:spPr>
      </p:pic>
      <p:sp>
        <p:nvSpPr>
          <p:cNvPr id="9" name="Freeform 2">
            <a:extLst>
              <a:ext uri="{FF2B5EF4-FFF2-40B4-BE49-F238E27FC236}">
                <a16:creationId xmlns:a16="http://schemas.microsoft.com/office/drawing/2014/main" id="{FB0EC807-3127-E668-1326-7204E79DE093}"/>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0" name="Freeform 3">
            <a:extLst>
              <a:ext uri="{FF2B5EF4-FFF2-40B4-BE49-F238E27FC236}">
                <a16:creationId xmlns:a16="http://schemas.microsoft.com/office/drawing/2014/main" id="{72BF1E25-60DF-3A9C-73E0-D382E805C0C8}"/>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TextBox 9">
            <a:extLst>
              <a:ext uri="{FF2B5EF4-FFF2-40B4-BE49-F238E27FC236}">
                <a16:creationId xmlns:a16="http://schemas.microsoft.com/office/drawing/2014/main" id="{5D1E9FAA-EA6E-8187-D3C5-BB4836AA1644}"/>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3F01C44-8AF1-FC39-6025-5A4AF031839A}"/>
              </a:ext>
            </a:extLst>
          </p:cNvPr>
          <p:cNvSpPr txBox="1"/>
          <p:nvPr/>
        </p:nvSpPr>
        <p:spPr>
          <a:xfrm>
            <a:off x="685800" y="1131094"/>
            <a:ext cx="10439400" cy="615553"/>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Implementation</a:t>
            </a:r>
          </a:p>
        </p:txBody>
      </p:sp>
      <p:sp>
        <p:nvSpPr>
          <p:cNvPr id="4" name="TextBox 8">
            <a:extLst>
              <a:ext uri="{FF2B5EF4-FFF2-40B4-BE49-F238E27FC236}">
                <a16:creationId xmlns:a16="http://schemas.microsoft.com/office/drawing/2014/main" id="{5BA26A2C-03D0-A319-302D-FBCA684C2D47}"/>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96F71A33-0C5E-800B-6833-3DD85BAA1CCE}"/>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5EE8BF2D-94CE-4957-CC3D-35E892BCA32B}"/>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EA491B1F-F67E-2746-C860-8E9F06DDDF9A}"/>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2">
            <a:extLst>
              <a:ext uri="{FF2B5EF4-FFF2-40B4-BE49-F238E27FC236}">
                <a16:creationId xmlns:a16="http://schemas.microsoft.com/office/drawing/2014/main" id="{36B915CB-C4A1-8FF5-5E44-683993653E4B}"/>
              </a:ext>
            </a:extLst>
          </p:cNvPr>
          <p:cNvSpPr txBox="1"/>
          <p:nvPr/>
        </p:nvSpPr>
        <p:spPr>
          <a:xfrm>
            <a:off x="703381" y="1746650"/>
            <a:ext cx="5562600" cy="5181996"/>
          </a:xfrm>
          <a:prstGeom prst="rect">
            <a:avLst/>
          </a:prstGeom>
          <a:noFill/>
          <a:ln cap="flat">
            <a:noFill/>
          </a:ln>
        </p:spPr>
        <p:txBody>
          <a:bodyPr vert="horz" wrap="square" lIns="0" tIns="0" rIns="0" bIns="0" anchor="t" anchorCtr="0" compatLnSpc="1">
            <a:spAutoFit/>
          </a:bodyPr>
          <a:lstStyle/>
          <a:p>
            <a:pPr algn="just" defTabSz="609630">
              <a:spcBef>
                <a:spcPts val="400"/>
              </a:spcBef>
              <a:defRPr sz="1800" b="0" i="0" u="none" strike="noStrike" kern="0" cap="none" spc="0" baseline="0">
                <a:solidFill>
                  <a:srgbClr val="000000"/>
                </a:solidFill>
                <a:uFillTx/>
              </a:defRPr>
            </a:pPr>
            <a:r>
              <a:rPr lang="en-US" sz="1667" b="1" u="sng" dirty="0">
                <a:solidFill>
                  <a:srgbClr val="343434"/>
                </a:solidFill>
                <a:latin typeface="DM Sans"/>
                <a:ea typeface="DM Sans"/>
                <a:cs typeface="DM Sans"/>
              </a:rPr>
              <a:t> Key Features of WAF Dashboard</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Comprehensive Security Monitoring &amp; Management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Real-time Monitoring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 Live request tracking (RPM)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Attack detection (SQLi, XSS, etc.)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Domain &amp; Rule Management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Add/remove protected domains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Custom rule configuration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AI/rule-based blocking toggle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Rate Limiting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Visualize request spikes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User-Friendly UI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Dark/light mode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Bilingual (English/Arabic)        </a:t>
            </a:r>
          </a:p>
          <a:p>
            <a:pPr marL="228611" indent="-228611" algn="just" defTabSz="609630">
              <a:spcBef>
                <a:spcPts val="400"/>
              </a:spcBef>
              <a:buSzPct val="100000"/>
              <a:buFont typeface="Wingdings" pitchFamily="2"/>
              <a:buChar char="Ø"/>
              <a:defRPr sz="1800" b="0" i="0" u="none" strike="noStrike" kern="0" cap="none" spc="0" baseline="0">
                <a:solidFill>
                  <a:srgbClr val="000000"/>
                </a:solidFill>
                <a:uFillTx/>
              </a:defRPr>
            </a:pPr>
            <a:r>
              <a:rPr lang="en-US" sz="1667" dirty="0">
                <a:solidFill>
                  <a:srgbClr val="343434"/>
                </a:solidFill>
                <a:latin typeface="DM Sans"/>
                <a:ea typeface="DM Sans"/>
                <a:cs typeface="DM Sans"/>
              </a:rPr>
              <a:t>Responsive card-based layout</a:t>
            </a:r>
          </a:p>
          <a:p>
            <a:pPr algn="just" defTabSz="609630">
              <a:spcBef>
                <a:spcPts val="400"/>
              </a:spcBef>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spcBef>
                <a:spcPts val="400"/>
              </a:spcBef>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p:txBody>
      </p:sp>
      <p:sp>
        <p:nvSpPr>
          <p:cNvPr id="9" name="TextBox 13">
            <a:extLst>
              <a:ext uri="{FF2B5EF4-FFF2-40B4-BE49-F238E27FC236}">
                <a16:creationId xmlns:a16="http://schemas.microsoft.com/office/drawing/2014/main" id="{9F8200E1-9C2C-B576-5944-BA8CB8589A77}"/>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1</a:t>
            </a:r>
            <a:r>
              <a:rPr lang="ar-EG" sz="1000" b="1">
                <a:solidFill>
                  <a:srgbClr val="343434"/>
                </a:solidFill>
                <a:latin typeface="DM Sans Bold"/>
                <a:ea typeface="DM Sans Bold"/>
                <a:cs typeface="DM Sans Bold"/>
              </a:rPr>
              <a:t>8</a:t>
            </a:r>
            <a:endParaRPr lang="en-US" sz="1000" b="1">
              <a:solidFill>
                <a:srgbClr val="343434"/>
              </a:solidFill>
              <a:latin typeface="DM Sans Bold"/>
              <a:ea typeface="DM Sans Bold"/>
              <a:cs typeface="DM Sans Bold"/>
            </a:endParaRPr>
          </a:p>
        </p:txBody>
      </p:sp>
      <p:sp>
        <p:nvSpPr>
          <p:cNvPr id="10" name="Freeform 5">
            <a:extLst>
              <a:ext uri="{FF2B5EF4-FFF2-40B4-BE49-F238E27FC236}">
                <a16:creationId xmlns:a16="http://schemas.microsoft.com/office/drawing/2014/main" id="{41106F3A-B4A2-4FA5-64D5-9B09CE318916}"/>
              </a:ext>
            </a:extLst>
          </p:cNvPr>
          <p:cNvSpPr/>
          <p:nvPr/>
        </p:nvSpPr>
        <p:spPr>
          <a:xfrm>
            <a:off x="8948733" y="1451952"/>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Freeform 5">
            <a:extLst>
              <a:ext uri="{FF2B5EF4-FFF2-40B4-BE49-F238E27FC236}">
                <a16:creationId xmlns:a16="http://schemas.microsoft.com/office/drawing/2014/main" id="{FA8DCE60-B2BA-C846-0FC9-EF9EE9C56330}"/>
              </a:ext>
            </a:extLst>
          </p:cNvPr>
          <p:cNvSpPr/>
          <p:nvPr/>
        </p:nvSpPr>
        <p:spPr>
          <a:xfrm>
            <a:off x="8339133" y="1457998"/>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Freeform 5">
            <a:extLst>
              <a:ext uri="{FF2B5EF4-FFF2-40B4-BE49-F238E27FC236}">
                <a16:creationId xmlns:a16="http://schemas.microsoft.com/office/drawing/2014/main" id="{51773B02-8107-3A03-EDDF-C5A659847A11}"/>
              </a:ext>
            </a:extLst>
          </p:cNvPr>
          <p:cNvSpPr/>
          <p:nvPr/>
        </p:nvSpPr>
        <p:spPr>
          <a:xfrm>
            <a:off x="7729533" y="1436858"/>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Freeform 2">
            <a:extLst>
              <a:ext uri="{FF2B5EF4-FFF2-40B4-BE49-F238E27FC236}">
                <a16:creationId xmlns:a16="http://schemas.microsoft.com/office/drawing/2014/main" id="{DB38EAD0-F136-F2A5-0D48-BD7AC4C0F8B5}"/>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5">
              <a:alphaModFix amt="4000"/>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Freeform 3">
            <a:extLst>
              <a:ext uri="{FF2B5EF4-FFF2-40B4-BE49-F238E27FC236}">
                <a16:creationId xmlns:a16="http://schemas.microsoft.com/office/drawing/2014/main" id="{400CC4B9-0732-C389-974E-29EEA7633D17}"/>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5" name="TextBox 9">
            <a:extLst>
              <a:ext uri="{FF2B5EF4-FFF2-40B4-BE49-F238E27FC236}">
                <a16:creationId xmlns:a16="http://schemas.microsoft.com/office/drawing/2014/main" id="{88DC7FB1-C5C6-1BB3-9645-99604EB9D674}"/>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1000"/>
                                        <p:tgtEl>
                                          <p:spTgt spid="8">
                                            <p:txEl>
                                              <p:pRg st="1" end="1"/>
                                            </p:txEl>
                                          </p:spTgt>
                                        </p:tgtEl>
                                      </p:cBhvr>
                                    </p:animEffect>
                                    <p:anim calcmode="lin" valueType="num">
                                      <p:cBhvr>
                                        <p:cTn id="1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1000"/>
                                        <p:tgtEl>
                                          <p:spTgt spid="8">
                                            <p:txEl>
                                              <p:pRg st="2" end="2"/>
                                            </p:txEl>
                                          </p:spTgt>
                                        </p:tgtEl>
                                      </p:cBhvr>
                                    </p:animEffect>
                                    <p:anim calcmode="lin" valueType="num">
                                      <p:cBhvr>
                                        <p:cTn id="2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1000"/>
                                        <p:tgtEl>
                                          <p:spTgt spid="8">
                                            <p:txEl>
                                              <p:pRg st="5" end="5"/>
                                            </p:txEl>
                                          </p:spTgt>
                                        </p:tgtEl>
                                      </p:cBhvr>
                                    </p:animEffect>
                                    <p:anim calcmode="lin" valueType="num">
                                      <p:cBhvr>
                                        <p:cTn id="3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1000"/>
                                        <p:tgtEl>
                                          <p:spTgt spid="8">
                                            <p:txEl>
                                              <p:pRg st="6" end="6"/>
                                            </p:txEl>
                                          </p:spTgt>
                                        </p:tgtEl>
                                      </p:cBhvr>
                                    </p:animEffect>
                                    <p:anim calcmode="lin" valueType="num">
                                      <p:cBhvr>
                                        <p:cTn id="4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1000"/>
                                        <p:tgtEl>
                                          <p:spTgt spid="8">
                                            <p:txEl>
                                              <p:pRg st="7" end="7"/>
                                            </p:txEl>
                                          </p:spTgt>
                                        </p:tgtEl>
                                      </p:cBhvr>
                                    </p:animEffect>
                                    <p:anim calcmode="lin" valueType="num">
                                      <p:cBhvr>
                                        <p:cTn id="4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fade">
                                      <p:cBhvr>
                                        <p:cTn id="52" dur="1000"/>
                                        <p:tgtEl>
                                          <p:spTgt spid="8">
                                            <p:txEl>
                                              <p:pRg st="8" end="8"/>
                                            </p:txEl>
                                          </p:spTgt>
                                        </p:tgtEl>
                                      </p:cBhvr>
                                    </p:animEffect>
                                    <p:anim calcmode="lin" valueType="num">
                                      <p:cBhvr>
                                        <p:cTn id="5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fade">
                                      <p:cBhvr>
                                        <p:cTn id="57" dur="1000"/>
                                        <p:tgtEl>
                                          <p:spTgt spid="8">
                                            <p:txEl>
                                              <p:pRg st="9" end="9"/>
                                            </p:txEl>
                                          </p:spTgt>
                                        </p:tgtEl>
                                      </p:cBhvr>
                                    </p:animEffect>
                                    <p:anim calcmode="lin" valueType="num">
                                      <p:cBhvr>
                                        <p:cTn id="58"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8">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fade">
                                      <p:cBhvr>
                                        <p:cTn id="62" dur="1000"/>
                                        <p:tgtEl>
                                          <p:spTgt spid="8">
                                            <p:txEl>
                                              <p:pRg st="10" end="10"/>
                                            </p:txEl>
                                          </p:spTgt>
                                        </p:tgtEl>
                                      </p:cBhvr>
                                    </p:animEffect>
                                    <p:anim calcmode="lin" valueType="num">
                                      <p:cBhvr>
                                        <p:cTn id="6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Effect transition="in" filter="fade">
                                      <p:cBhvr>
                                        <p:cTn id="67" dur="1000"/>
                                        <p:tgtEl>
                                          <p:spTgt spid="8">
                                            <p:txEl>
                                              <p:pRg st="11" end="11"/>
                                            </p:txEl>
                                          </p:spTgt>
                                        </p:tgtEl>
                                      </p:cBhvr>
                                    </p:animEffect>
                                    <p:anim calcmode="lin" valueType="num">
                                      <p:cBhvr>
                                        <p:cTn id="68"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8">
                                            <p:txEl>
                                              <p:pRg st="12" end="12"/>
                                            </p:txEl>
                                          </p:spTgt>
                                        </p:tgtEl>
                                        <p:attrNameLst>
                                          <p:attrName>style.visibility</p:attrName>
                                        </p:attrNameLst>
                                      </p:cBhvr>
                                      <p:to>
                                        <p:strVal val="visible"/>
                                      </p:to>
                                    </p:set>
                                    <p:animEffect transition="in" filter="fade">
                                      <p:cBhvr>
                                        <p:cTn id="72" dur="1000"/>
                                        <p:tgtEl>
                                          <p:spTgt spid="8">
                                            <p:txEl>
                                              <p:pRg st="12" end="12"/>
                                            </p:txEl>
                                          </p:spTgt>
                                        </p:tgtEl>
                                      </p:cBhvr>
                                    </p:animEffect>
                                    <p:anim calcmode="lin" valueType="num">
                                      <p:cBhvr>
                                        <p:cTn id="73"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animEffect transition="in" filter="fade">
                                      <p:cBhvr>
                                        <p:cTn id="77" dur="1000"/>
                                        <p:tgtEl>
                                          <p:spTgt spid="8">
                                            <p:txEl>
                                              <p:pRg st="13" end="13"/>
                                            </p:txEl>
                                          </p:spTgt>
                                        </p:tgtEl>
                                      </p:cBhvr>
                                    </p:animEffect>
                                    <p:anim calcmode="lin" valueType="num">
                                      <p:cBhvr>
                                        <p:cTn id="78"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13" end="13"/>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8">
                                            <p:txEl>
                                              <p:pRg st="14" end="14"/>
                                            </p:txEl>
                                          </p:spTgt>
                                        </p:tgtEl>
                                        <p:attrNameLst>
                                          <p:attrName>style.visibility</p:attrName>
                                        </p:attrNameLst>
                                      </p:cBhvr>
                                      <p:to>
                                        <p:strVal val="visible"/>
                                      </p:to>
                                    </p:set>
                                    <p:animEffect transition="in" filter="fade">
                                      <p:cBhvr>
                                        <p:cTn id="82" dur="1000"/>
                                        <p:tgtEl>
                                          <p:spTgt spid="8">
                                            <p:txEl>
                                              <p:pRg st="14" end="14"/>
                                            </p:txEl>
                                          </p:spTgt>
                                        </p:tgtEl>
                                      </p:cBhvr>
                                    </p:animEffect>
                                    <p:anim calcmode="lin" valueType="num">
                                      <p:cBhvr>
                                        <p:cTn id="83"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84"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DBBF69AA-1B10-74FC-619C-7BCDAB845FCE}"/>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10">
            <a:extLst>
              <a:ext uri="{FF2B5EF4-FFF2-40B4-BE49-F238E27FC236}">
                <a16:creationId xmlns:a16="http://schemas.microsoft.com/office/drawing/2014/main" id="{1F9BB41D-34BB-30B8-D5A3-A6CA95C2921E}"/>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1">
            <a:extLst>
              <a:ext uri="{FF2B5EF4-FFF2-40B4-BE49-F238E27FC236}">
                <a16:creationId xmlns:a16="http://schemas.microsoft.com/office/drawing/2014/main" id="{8786BBBB-D92A-92D6-1339-4BE0BCEB5F69}"/>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2">
            <a:extLst>
              <a:ext uri="{FF2B5EF4-FFF2-40B4-BE49-F238E27FC236}">
                <a16:creationId xmlns:a16="http://schemas.microsoft.com/office/drawing/2014/main" id="{3D35312A-323C-C238-76E2-B0D8FE176E67}"/>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3">
            <a:extLst>
              <a:ext uri="{FF2B5EF4-FFF2-40B4-BE49-F238E27FC236}">
                <a16:creationId xmlns:a16="http://schemas.microsoft.com/office/drawing/2014/main" id="{CAAADC8F-20DD-70EE-6974-5220036E9116}"/>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5">
            <a:extLst>
              <a:ext uri="{FF2B5EF4-FFF2-40B4-BE49-F238E27FC236}">
                <a16:creationId xmlns:a16="http://schemas.microsoft.com/office/drawing/2014/main" id="{6675B84A-DC9D-62AE-B3B9-0FE4BE20605E}"/>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dirty="0">
                <a:solidFill>
                  <a:srgbClr val="343434"/>
                </a:solidFill>
                <a:latin typeface="DM Sans Bold"/>
                <a:ea typeface="DM Sans Bold"/>
                <a:cs typeface="DM Sans Bold"/>
              </a:rPr>
              <a:t>Page 02</a:t>
            </a:r>
          </a:p>
        </p:txBody>
      </p:sp>
      <p:sp>
        <p:nvSpPr>
          <p:cNvPr id="8" name="Freeform 5">
            <a:extLst>
              <a:ext uri="{FF2B5EF4-FFF2-40B4-BE49-F238E27FC236}">
                <a16:creationId xmlns:a16="http://schemas.microsoft.com/office/drawing/2014/main" id="{9B77A94E-97C7-E82A-9389-49F9955F9060}"/>
              </a:ext>
            </a:extLst>
          </p:cNvPr>
          <p:cNvSpPr/>
          <p:nvPr/>
        </p:nvSpPr>
        <p:spPr>
          <a:xfrm>
            <a:off x="9016539" y="2216481"/>
            <a:ext cx="2068573" cy="3336407"/>
          </a:xfrm>
          <a:custGeom>
            <a:avLst/>
            <a:gdLst>
              <a:gd name="f0" fmla="val w"/>
              <a:gd name="f1" fmla="val h"/>
              <a:gd name="f2" fmla="val 0"/>
              <a:gd name="f3" fmla="val 3102858"/>
              <a:gd name="f4" fmla="val 5004610"/>
              <a:gd name="f5" fmla="*/ f0 1 3102858"/>
              <a:gd name="f6" fmla="*/ f1 1 5004610"/>
              <a:gd name="f7" fmla="+- f4 0 f2"/>
              <a:gd name="f8" fmla="+- f3 0 f2"/>
              <a:gd name="f9" fmla="*/ f8 1 3102858"/>
              <a:gd name="f10" fmla="*/ f7 1 5004610"/>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3102858" h="5004610">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9" name="TextBox 29">
            <a:extLst>
              <a:ext uri="{FF2B5EF4-FFF2-40B4-BE49-F238E27FC236}">
                <a16:creationId xmlns:a16="http://schemas.microsoft.com/office/drawing/2014/main" id="{8AB9F27D-F5DE-974B-E8D1-4E7E7ECDA554}"/>
              </a:ext>
            </a:extLst>
          </p:cNvPr>
          <p:cNvSpPr txBox="1"/>
          <p:nvPr/>
        </p:nvSpPr>
        <p:spPr>
          <a:xfrm>
            <a:off x="2361840" y="1196651"/>
            <a:ext cx="7516745" cy="585545"/>
          </a:xfrm>
          <a:prstGeom prst="rect">
            <a:avLst/>
          </a:prstGeom>
          <a:noFill/>
          <a:ln cap="flat">
            <a:noFill/>
          </a:ln>
        </p:spPr>
        <p:txBody>
          <a:bodyPr vert="horz" wrap="square" lIns="0" tIns="0" rIns="0" bIns="0" anchor="t" anchorCtr="1" compatLnSpc="1">
            <a:spAutoFit/>
          </a:bodyPr>
          <a:lstStyle/>
          <a:p>
            <a:pPr algn="ctr" defTabSz="609630">
              <a:lnSpc>
                <a:spcPts val="4504"/>
              </a:lnSpc>
              <a:defRPr sz="1800" b="0" i="0" u="none" strike="noStrike" kern="0" cap="none" spc="0" baseline="0">
                <a:solidFill>
                  <a:srgbClr val="000000"/>
                </a:solidFill>
                <a:uFillTx/>
              </a:defRPr>
            </a:pPr>
            <a:r>
              <a:rPr lang="en-US" sz="4168" dirty="0">
                <a:solidFill>
                  <a:srgbClr val="000000"/>
                </a:solidFill>
                <a:latin typeface="DM Sans Bold" pitchFamily="2"/>
                <a:ea typeface="HK Modular"/>
                <a:cs typeface="HK Modular"/>
              </a:rPr>
              <a:t>Team members </a:t>
            </a:r>
          </a:p>
        </p:txBody>
      </p:sp>
      <p:graphicFrame>
        <p:nvGraphicFramePr>
          <p:cNvPr id="10" name="Table 5">
            <a:extLst>
              <a:ext uri="{FF2B5EF4-FFF2-40B4-BE49-F238E27FC236}">
                <a16:creationId xmlns:a16="http://schemas.microsoft.com/office/drawing/2014/main" id="{B162419C-5213-C28A-175B-BE2932B8FE6C}"/>
              </a:ext>
            </a:extLst>
          </p:cNvPr>
          <p:cNvGraphicFramePr>
            <a:graphicFrameLocks noGrp="1"/>
          </p:cNvGraphicFramePr>
          <p:nvPr/>
        </p:nvGraphicFramePr>
        <p:xfrm>
          <a:off x="240231" y="1925257"/>
          <a:ext cx="8192566" cy="3918879"/>
        </p:xfrm>
        <a:graphic>
          <a:graphicData uri="http://schemas.openxmlformats.org/drawingml/2006/table">
            <a:tbl>
              <a:tblPr firstRow="1" bandRow="1">
                <a:effectLst/>
                <a:tableStyleId>{2D5ABB26-0587-4C30-8999-92F81FD0307C}</a:tableStyleId>
              </a:tblPr>
              <a:tblGrid>
                <a:gridCol w="5427969">
                  <a:extLst>
                    <a:ext uri="{9D8B030D-6E8A-4147-A177-3AD203B41FA5}">
                      <a16:colId xmlns:a16="http://schemas.microsoft.com/office/drawing/2014/main" val="139955178"/>
                    </a:ext>
                  </a:extLst>
                </a:gridCol>
                <a:gridCol w="2764597">
                  <a:extLst>
                    <a:ext uri="{9D8B030D-6E8A-4147-A177-3AD203B41FA5}">
                      <a16:colId xmlns:a16="http://schemas.microsoft.com/office/drawing/2014/main" val="233136400"/>
                    </a:ext>
                  </a:extLst>
                </a:gridCol>
              </a:tblGrid>
              <a:tr h="435431">
                <a:tc>
                  <a:txBody>
                    <a:bodyPr/>
                    <a:lstStyle/>
                    <a:p>
                      <a:pPr marL="0" lvl="0" indent="0" algn="l" defTabSz="1219169">
                        <a:buNone/>
                      </a:pPr>
                      <a:r>
                        <a:rPr lang="en-US" sz="2000" u="none" kern="0" dirty="0">
                          <a:solidFill>
                            <a:srgbClr val="000000"/>
                          </a:solidFill>
                          <a:latin typeface="DM Sans Bold" pitchFamily="2"/>
                          <a:cs typeface="Times New Roman"/>
                        </a:rPr>
                        <a:t>Marwan Wael Mohamed Abbas</a:t>
                      </a:r>
                    </a:p>
                  </a:txBody>
                  <a:tcPr marL="60960" marR="60960" marT="30480" marB="30480" anchor="ctr"/>
                </a:tc>
                <a:tc>
                  <a:txBody>
                    <a:bodyPr/>
                    <a:lstStyle/>
                    <a:p>
                      <a:pPr lvl="0" algn="l"/>
                      <a:r>
                        <a:rPr lang="en-US" sz="2000" kern="1200">
                          <a:solidFill>
                            <a:srgbClr val="000000"/>
                          </a:solidFill>
                          <a:latin typeface="DM Sans Bold" pitchFamily="2"/>
                        </a:rPr>
                        <a:t>2001244</a:t>
                      </a:r>
                      <a:endParaRPr lang="en-US" sz="2000" u="none">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2955006147"/>
                  </a:ext>
                </a:extLst>
              </a:tr>
              <a:tr h="435431">
                <a:tc>
                  <a:txBody>
                    <a:bodyPr/>
                    <a:lstStyle/>
                    <a:p>
                      <a:pPr marL="0" lvl="0" indent="0" algn="l" defTabSz="1219169">
                        <a:buNone/>
                      </a:pPr>
                      <a:r>
                        <a:rPr lang="en-US" sz="2000" kern="0">
                          <a:solidFill>
                            <a:srgbClr val="000000"/>
                          </a:solidFill>
                          <a:latin typeface="DM Sans Bold" pitchFamily="2"/>
                          <a:cs typeface="Times New Roman"/>
                        </a:rPr>
                        <a:t>Abdallah Mohamed Ibrahim Gabr</a:t>
                      </a:r>
                    </a:p>
                  </a:txBody>
                  <a:tcPr marL="60960" marR="60960" marT="30480" marB="30480" anchor="ctr"/>
                </a:tc>
                <a:tc>
                  <a:txBody>
                    <a:bodyPr/>
                    <a:lstStyle/>
                    <a:p>
                      <a:pPr lvl="0" algn="l"/>
                      <a:r>
                        <a:rPr lang="en-US" sz="2000" kern="1200">
                          <a:solidFill>
                            <a:srgbClr val="000000"/>
                          </a:solidFill>
                          <a:latin typeface="DM Sans Bold" pitchFamily="2"/>
                        </a:rPr>
                        <a:t>2001143</a:t>
                      </a:r>
                      <a:endParaRPr lang="en-US" sz="200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1233531140"/>
                  </a:ext>
                </a:extLst>
              </a:tr>
              <a:tr h="435431">
                <a:tc>
                  <a:txBody>
                    <a:bodyPr/>
                    <a:lstStyle/>
                    <a:p>
                      <a:pPr marL="0" lvl="0" indent="0" algn="l" defTabSz="1219169">
                        <a:buNone/>
                      </a:pPr>
                      <a:r>
                        <a:rPr lang="en-US" sz="2000" kern="0">
                          <a:solidFill>
                            <a:srgbClr val="000000"/>
                          </a:solidFill>
                          <a:latin typeface="DM Sans Bold" pitchFamily="2"/>
                          <a:cs typeface="Times New Roman"/>
                        </a:rPr>
                        <a:t>Ahmed Hossam Eldin Mohamed Ahmed</a:t>
                      </a:r>
                    </a:p>
                  </a:txBody>
                  <a:tcPr marL="60960" marR="60960" marT="30480" marB="30480" anchor="ctr"/>
                </a:tc>
                <a:tc>
                  <a:txBody>
                    <a:bodyPr/>
                    <a:lstStyle/>
                    <a:p>
                      <a:pPr lvl="0" algn="l"/>
                      <a:r>
                        <a:rPr lang="en-US" sz="2000" kern="1200">
                          <a:solidFill>
                            <a:srgbClr val="000000"/>
                          </a:solidFill>
                          <a:latin typeface="DM Sans Bold" pitchFamily="2"/>
                        </a:rPr>
                        <a:t>2000075</a:t>
                      </a:r>
                      <a:endParaRPr lang="en-US" sz="200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3044249969"/>
                  </a:ext>
                </a:extLst>
              </a:tr>
              <a:tr h="435431">
                <a:tc>
                  <a:txBody>
                    <a:bodyPr/>
                    <a:lstStyle/>
                    <a:p>
                      <a:pPr marL="0" lvl="0" indent="0" algn="l" defTabSz="1219169">
                        <a:buNone/>
                      </a:pPr>
                      <a:r>
                        <a:rPr lang="en-US" sz="2000" kern="0" dirty="0">
                          <a:solidFill>
                            <a:srgbClr val="000000"/>
                          </a:solidFill>
                          <a:latin typeface="DM Sans Bold" pitchFamily="2"/>
                          <a:cs typeface="Times New Roman"/>
                        </a:rPr>
                        <a:t>Mohamed Ayman Abbas Zaki</a:t>
                      </a:r>
                    </a:p>
                  </a:txBody>
                  <a:tcPr marL="60960" marR="60960" marT="30480" marB="30480" anchor="ctr"/>
                </a:tc>
                <a:tc>
                  <a:txBody>
                    <a:bodyPr/>
                    <a:lstStyle/>
                    <a:p>
                      <a:pPr lvl="0" algn="l"/>
                      <a:r>
                        <a:rPr lang="en-US" sz="2000" kern="1200" dirty="0">
                          <a:solidFill>
                            <a:srgbClr val="000000"/>
                          </a:solidFill>
                          <a:latin typeface="DM Sans Bold" pitchFamily="2"/>
                        </a:rPr>
                        <a:t>19P9201</a:t>
                      </a:r>
                      <a:endParaRPr lang="en-US" sz="2000" dirty="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2849196986"/>
                  </a:ext>
                </a:extLst>
              </a:tr>
              <a:tr h="435431">
                <a:tc>
                  <a:txBody>
                    <a:bodyPr/>
                    <a:lstStyle/>
                    <a:p>
                      <a:pPr marL="0" lvl="0" indent="0" algn="l" defTabSz="1219169">
                        <a:buNone/>
                      </a:pPr>
                      <a:r>
                        <a:rPr lang="en-US" sz="2000" kern="0">
                          <a:solidFill>
                            <a:srgbClr val="000000"/>
                          </a:solidFill>
                          <a:latin typeface="DM Sans Bold" pitchFamily="2"/>
                          <a:cs typeface="Times New Roman"/>
                        </a:rPr>
                        <a:t>Bigoal Shereen Soliman</a:t>
                      </a:r>
                    </a:p>
                  </a:txBody>
                  <a:tcPr marL="60960" marR="60960" marT="30480" marB="30480" anchor="ctr"/>
                </a:tc>
                <a:tc>
                  <a:txBody>
                    <a:bodyPr/>
                    <a:lstStyle/>
                    <a:p>
                      <a:pPr lvl="0" algn="l"/>
                      <a:r>
                        <a:rPr lang="en-US" sz="2000" kern="1200" dirty="0">
                          <a:solidFill>
                            <a:srgbClr val="000000"/>
                          </a:solidFill>
                          <a:latin typeface="DM Sans Bold" pitchFamily="2"/>
                        </a:rPr>
                        <a:t>2001632</a:t>
                      </a:r>
                      <a:endParaRPr lang="en-US" sz="2000" dirty="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2581326536"/>
                  </a:ext>
                </a:extLst>
              </a:tr>
              <a:tr h="435431">
                <a:tc>
                  <a:txBody>
                    <a:bodyPr/>
                    <a:lstStyle/>
                    <a:p>
                      <a:pPr marL="0" lvl="0" indent="0" algn="l" defTabSz="1219169">
                        <a:buNone/>
                      </a:pPr>
                      <a:r>
                        <a:rPr lang="en-US" sz="2000" kern="0">
                          <a:solidFill>
                            <a:srgbClr val="000000"/>
                          </a:solidFill>
                          <a:latin typeface="DM Sans Bold" pitchFamily="2"/>
                          <a:cs typeface="Times New Roman"/>
                        </a:rPr>
                        <a:t>Kyrillos Ashraf Gamel</a:t>
                      </a:r>
                    </a:p>
                  </a:txBody>
                  <a:tcPr marL="60960" marR="60960" marT="30480" marB="30480" anchor="ctr"/>
                </a:tc>
                <a:tc>
                  <a:txBody>
                    <a:bodyPr/>
                    <a:lstStyle/>
                    <a:p>
                      <a:pPr lvl="0" algn="l"/>
                      <a:r>
                        <a:rPr lang="en-US" sz="2000" kern="1200">
                          <a:solidFill>
                            <a:srgbClr val="000000"/>
                          </a:solidFill>
                          <a:latin typeface="DM Sans Bold" pitchFamily="2"/>
                        </a:rPr>
                        <a:t>2002015</a:t>
                      </a:r>
                      <a:endParaRPr lang="en-US" sz="200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441965103"/>
                  </a:ext>
                </a:extLst>
              </a:tr>
              <a:tr h="435431">
                <a:tc>
                  <a:txBody>
                    <a:bodyPr/>
                    <a:lstStyle/>
                    <a:p>
                      <a:pPr marL="0" lvl="0" indent="0" algn="l" defTabSz="1219169">
                        <a:buNone/>
                      </a:pPr>
                      <a:r>
                        <a:rPr lang="en-US" sz="2000" kern="0">
                          <a:solidFill>
                            <a:srgbClr val="000000"/>
                          </a:solidFill>
                          <a:latin typeface="DM Sans Bold" pitchFamily="2"/>
                          <a:cs typeface="Times New Roman"/>
                        </a:rPr>
                        <a:t>Maged Moharam Abdelghaffar</a:t>
                      </a:r>
                    </a:p>
                  </a:txBody>
                  <a:tcPr marL="60960" marR="60960" marT="30480" marB="30480" anchor="ctr"/>
                </a:tc>
                <a:tc>
                  <a:txBody>
                    <a:bodyPr/>
                    <a:lstStyle/>
                    <a:p>
                      <a:pPr lvl="0" algn="l"/>
                      <a:r>
                        <a:rPr lang="en-US" sz="2000" kern="1200">
                          <a:solidFill>
                            <a:srgbClr val="000000"/>
                          </a:solidFill>
                          <a:latin typeface="DM Sans Bold" pitchFamily="2"/>
                        </a:rPr>
                        <a:t>2001951</a:t>
                      </a:r>
                      <a:endParaRPr lang="en-US" sz="200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418355782"/>
                  </a:ext>
                </a:extLst>
              </a:tr>
              <a:tr h="435431">
                <a:tc>
                  <a:txBody>
                    <a:bodyPr/>
                    <a:lstStyle/>
                    <a:p>
                      <a:pPr marL="0" lvl="0" indent="0" algn="l" defTabSz="1219169">
                        <a:buNone/>
                      </a:pPr>
                      <a:r>
                        <a:rPr lang="sv-SE" sz="2000" kern="0">
                          <a:solidFill>
                            <a:srgbClr val="000000"/>
                          </a:solidFill>
                          <a:latin typeface="DM Sans Bold" pitchFamily="2"/>
                          <a:cs typeface="Times New Roman"/>
                        </a:rPr>
                        <a:t>Omar Mohamed Mahmoud Al Tahan</a:t>
                      </a:r>
                    </a:p>
                  </a:txBody>
                  <a:tcPr marL="60960" marR="60960" marT="30480" marB="30480" anchor="ctr"/>
                </a:tc>
                <a:tc>
                  <a:txBody>
                    <a:bodyPr/>
                    <a:lstStyle/>
                    <a:p>
                      <a:pPr lvl="0" algn="l"/>
                      <a:r>
                        <a:rPr lang="en-US" sz="2000" kern="1200">
                          <a:solidFill>
                            <a:srgbClr val="000000"/>
                          </a:solidFill>
                          <a:latin typeface="DM Sans Bold" pitchFamily="2"/>
                        </a:rPr>
                        <a:t>2001277</a:t>
                      </a:r>
                      <a:endParaRPr lang="en-US" sz="200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3130938810"/>
                  </a:ext>
                </a:extLst>
              </a:tr>
              <a:tr h="435431">
                <a:tc>
                  <a:txBody>
                    <a:bodyPr/>
                    <a:lstStyle/>
                    <a:p>
                      <a:pPr marL="0" lvl="0" indent="0" algn="l" defTabSz="1219169">
                        <a:buNone/>
                      </a:pPr>
                      <a:r>
                        <a:rPr lang="en-US" sz="2000" kern="0">
                          <a:solidFill>
                            <a:srgbClr val="000000"/>
                          </a:solidFill>
                          <a:latin typeface="DM Sans Bold" pitchFamily="2"/>
                          <a:cs typeface="Times New Roman"/>
                        </a:rPr>
                        <a:t>Mohamed Ayman Mohamed Soliman</a:t>
                      </a:r>
                    </a:p>
                  </a:txBody>
                  <a:tcPr marL="60960" marR="60960" marT="30480" marB="30480" anchor="ctr"/>
                </a:tc>
                <a:tc>
                  <a:txBody>
                    <a:bodyPr/>
                    <a:lstStyle/>
                    <a:p>
                      <a:pPr lvl="0" algn="l"/>
                      <a:r>
                        <a:rPr lang="en-US" sz="2000" kern="1200" dirty="0">
                          <a:solidFill>
                            <a:srgbClr val="000000"/>
                          </a:solidFill>
                          <a:latin typeface="DM Sans Bold" pitchFamily="2"/>
                        </a:rPr>
                        <a:t>2001048</a:t>
                      </a:r>
                      <a:endParaRPr lang="en-US" sz="2000" dirty="0">
                        <a:solidFill>
                          <a:srgbClr val="000000"/>
                        </a:solidFill>
                        <a:latin typeface="DM Sans Bold" pitchFamily="2"/>
                        <a:cs typeface="Poppins Black" pitchFamily="2"/>
                      </a:endParaRPr>
                    </a:p>
                  </a:txBody>
                  <a:tcPr marL="60960" marR="60960" marT="30480" marB="30480" anchor="ctr"/>
                </a:tc>
                <a:extLst>
                  <a:ext uri="{0D108BD9-81ED-4DB2-BD59-A6C34878D82A}">
                    <a16:rowId xmlns:a16="http://schemas.microsoft.com/office/drawing/2014/main" val="1573176903"/>
                  </a:ext>
                </a:extLst>
              </a:tr>
            </a:tbl>
          </a:graphicData>
        </a:graphic>
      </p:graphicFrame>
      <p:sp>
        <p:nvSpPr>
          <p:cNvPr id="12" name="Freeform 3">
            <a:extLst>
              <a:ext uri="{FF2B5EF4-FFF2-40B4-BE49-F238E27FC236}">
                <a16:creationId xmlns:a16="http://schemas.microsoft.com/office/drawing/2014/main" id="{6166826B-9035-3EF1-4DC9-E8BF5741946B}"/>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TextBox 9">
            <a:extLst>
              <a:ext uri="{FF2B5EF4-FFF2-40B4-BE49-F238E27FC236}">
                <a16:creationId xmlns:a16="http://schemas.microsoft.com/office/drawing/2014/main" id="{CC516845-C58E-137A-891F-2C7A919FC0DD}"/>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D735B28-0585-4978-1B95-A7030367975A}"/>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b="1">
              <a:solidFill>
                <a:srgbClr val="000000"/>
              </a:solidFill>
              <a:latin typeface="Calibri"/>
            </a:endParaRPr>
          </a:p>
        </p:txBody>
      </p:sp>
      <p:sp>
        <p:nvSpPr>
          <p:cNvPr id="3" name="TextBox 13">
            <a:extLst>
              <a:ext uri="{FF2B5EF4-FFF2-40B4-BE49-F238E27FC236}">
                <a16:creationId xmlns:a16="http://schemas.microsoft.com/office/drawing/2014/main" id="{8CB3D0B8-5D9A-6DA9-52EE-21F669515742}"/>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4">
            <a:extLst>
              <a:ext uri="{FF2B5EF4-FFF2-40B4-BE49-F238E27FC236}">
                <a16:creationId xmlns:a16="http://schemas.microsoft.com/office/drawing/2014/main" id="{B837D5FD-9070-1DA8-AD7B-BF1A2898F783}"/>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5">
            <a:extLst>
              <a:ext uri="{FF2B5EF4-FFF2-40B4-BE49-F238E27FC236}">
                <a16:creationId xmlns:a16="http://schemas.microsoft.com/office/drawing/2014/main" id="{DD800E6C-AC80-C900-157B-7DC5DE42604E}"/>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6">
            <a:extLst>
              <a:ext uri="{FF2B5EF4-FFF2-40B4-BE49-F238E27FC236}">
                <a16:creationId xmlns:a16="http://schemas.microsoft.com/office/drawing/2014/main" id="{9C90B93A-31D4-F82C-B548-AEED58133070}"/>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7">
            <a:extLst>
              <a:ext uri="{FF2B5EF4-FFF2-40B4-BE49-F238E27FC236}">
                <a16:creationId xmlns:a16="http://schemas.microsoft.com/office/drawing/2014/main" id="{5BF3A5BF-4D8F-0639-A074-920D20AE7946}"/>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19</a:t>
            </a:r>
            <a:endParaRPr lang="en-US" sz="1000" b="1">
              <a:solidFill>
                <a:srgbClr val="343434"/>
              </a:solidFill>
              <a:latin typeface="DM Sans Bold"/>
              <a:ea typeface="DM Sans Bold"/>
              <a:cs typeface="DM Sans Bold"/>
            </a:endParaRPr>
          </a:p>
        </p:txBody>
      </p:sp>
      <p:sp>
        <p:nvSpPr>
          <p:cNvPr id="9" name="Freeform 3">
            <a:extLst>
              <a:ext uri="{FF2B5EF4-FFF2-40B4-BE49-F238E27FC236}">
                <a16:creationId xmlns:a16="http://schemas.microsoft.com/office/drawing/2014/main" id="{D6D53BDB-731D-FEC1-7ECE-DD0969AB631F}"/>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0" name="TextBox 9">
            <a:extLst>
              <a:ext uri="{FF2B5EF4-FFF2-40B4-BE49-F238E27FC236}">
                <a16:creationId xmlns:a16="http://schemas.microsoft.com/office/drawing/2014/main" id="{4881D6E7-4EE4-2D81-3599-CA59605CF0FD}"/>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graphicFrame>
        <p:nvGraphicFramePr>
          <p:cNvPr id="11" name="Table 11">
            <a:extLst>
              <a:ext uri="{FF2B5EF4-FFF2-40B4-BE49-F238E27FC236}">
                <a16:creationId xmlns:a16="http://schemas.microsoft.com/office/drawing/2014/main" id="{89EA1912-5905-C372-0713-EEB61403C33E}"/>
              </a:ext>
            </a:extLst>
          </p:cNvPr>
          <p:cNvGraphicFramePr>
            <a:graphicFrameLocks noGrp="1"/>
          </p:cNvGraphicFramePr>
          <p:nvPr>
            <p:extLst>
              <p:ext uri="{D42A27DB-BD31-4B8C-83A1-F6EECF244321}">
                <p14:modId xmlns:p14="http://schemas.microsoft.com/office/powerpoint/2010/main" val="766359363"/>
              </p:ext>
            </p:extLst>
          </p:nvPr>
        </p:nvGraphicFramePr>
        <p:xfrm>
          <a:off x="2388778" y="2075993"/>
          <a:ext cx="7414442" cy="2987772"/>
        </p:xfrm>
        <a:graphic>
          <a:graphicData uri="http://schemas.openxmlformats.org/drawingml/2006/table">
            <a:tbl>
              <a:tblPr firstRow="1" bandRow="1">
                <a:effectLst/>
                <a:tableStyleId>{5C22544A-7EE6-4342-B048-85BDC9FD1C3A}</a:tableStyleId>
              </a:tblPr>
              <a:tblGrid>
                <a:gridCol w="3707221">
                  <a:extLst>
                    <a:ext uri="{9D8B030D-6E8A-4147-A177-3AD203B41FA5}">
                      <a16:colId xmlns:a16="http://schemas.microsoft.com/office/drawing/2014/main" val="3655634188"/>
                    </a:ext>
                  </a:extLst>
                </a:gridCol>
                <a:gridCol w="3707221">
                  <a:extLst>
                    <a:ext uri="{9D8B030D-6E8A-4147-A177-3AD203B41FA5}">
                      <a16:colId xmlns:a16="http://schemas.microsoft.com/office/drawing/2014/main" val="2943002502"/>
                    </a:ext>
                  </a:extLst>
                </a:gridCol>
              </a:tblGrid>
              <a:tr h="541203">
                <a:tc>
                  <a:txBody>
                    <a:bodyPr/>
                    <a:lstStyle/>
                    <a:p>
                      <a:pPr lvl="0"/>
                      <a:r>
                        <a:rPr lang="en-US" sz="2500"/>
                        <a:t>Layer</a:t>
                      </a:r>
                    </a:p>
                  </a:txBody>
                  <a:tcPr marL="60960" marR="60960" marT="30480" marB="30480"/>
                </a:tc>
                <a:tc>
                  <a:txBody>
                    <a:bodyPr/>
                    <a:lstStyle/>
                    <a:p>
                      <a:pPr lvl="0"/>
                      <a:r>
                        <a:rPr lang="en-US" sz="2500"/>
                        <a:t>Technologies</a:t>
                      </a:r>
                    </a:p>
                  </a:txBody>
                  <a:tcPr marL="60960" marR="60960" marT="30480" marB="30480"/>
                </a:tc>
                <a:extLst>
                  <a:ext uri="{0D108BD9-81ED-4DB2-BD59-A6C34878D82A}">
                    <a16:rowId xmlns:a16="http://schemas.microsoft.com/office/drawing/2014/main" val="513499512"/>
                  </a:ext>
                </a:extLst>
              </a:tr>
              <a:tr h="541203">
                <a:tc>
                  <a:txBody>
                    <a:bodyPr/>
                    <a:lstStyle/>
                    <a:p>
                      <a:pPr lvl="0"/>
                      <a:r>
                        <a:rPr lang="en-US" sz="2500" b="1">
                          <a:solidFill>
                            <a:srgbClr val="156082"/>
                          </a:solidFill>
                        </a:rPr>
                        <a:t>Frontend</a:t>
                      </a:r>
                      <a:endParaRPr lang="en-US" sz="2500"/>
                    </a:p>
                  </a:txBody>
                  <a:tcPr marL="60960" marR="60960" marT="30480" marB="30480"/>
                </a:tc>
                <a:tc>
                  <a:txBody>
                    <a:bodyPr/>
                    <a:lstStyle/>
                    <a:p>
                      <a:pPr lvl="0"/>
                      <a:r>
                        <a:rPr lang="en-US" sz="2500" b="1">
                          <a:solidFill>
                            <a:srgbClr val="156082"/>
                          </a:solidFill>
                        </a:rPr>
                        <a:t>HTML5, CSS3, JavaScript, Chart.js</a:t>
                      </a:r>
                      <a:endParaRPr lang="en-US" sz="2500"/>
                    </a:p>
                  </a:txBody>
                  <a:tcPr marL="60960" marR="60960" marT="30480" marB="30480"/>
                </a:tc>
                <a:extLst>
                  <a:ext uri="{0D108BD9-81ED-4DB2-BD59-A6C34878D82A}">
                    <a16:rowId xmlns:a16="http://schemas.microsoft.com/office/drawing/2014/main" val="1396472959"/>
                  </a:ext>
                </a:extLst>
              </a:tr>
              <a:tr h="541203">
                <a:tc>
                  <a:txBody>
                    <a:bodyPr/>
                    <a:lstStyle/>
                    <a:p>
                      <a:pPr lvl="0"/>
                      <a:r>
                        <a:rPr lang="en-US" sz="2500" b="1">
                          <a:solidFill>
                            <a:srgbClr val="156082"/>
                          </a:solidFill>
                        </a:rPr>
                        <a:t>Backend</a:t>
                      </a:r>
                      <a:endParaRPr lang="en-US" sz="2500"/>
                    </a:p>
                  </a:txBody>
                  <a:tcPr marL="60960" marR="60960" marT="30480" marB="30480"/>
                </a:tc>
                <a:tc>
                  <a:txBody>
                    <a:bodyPr/>
                    <a:lstStyle/>
                    <a:p>
                      <a:pPr marL="0" marR="0" lvl="0" indent="0" algn="l" defTabSz="914400" rtl="0" fontAlgn="auto" hangingPunct="1">
                        <a:lnSpc>
                          <a:spcPct val="100000"/>
                        </a:lnSpc>
                        <a:spcBef>
                          <a:spcPts val="0"/>
                        </a:spcBef>
                        <a:spcAft>
                          <a:spcPts val="0"/>
                        </a:spcAft>
                        <a:buNone/>
                        <a:tabLst/>
                      </a:pPr>
                      <a:r>
                        <a:rPr lang="en-US" sz="2500" b="1" dirty="0">
                          <a:solidFill>
                            <a:srgbClr val="156082"/>
                          </a:solidFill>
                        </a:rPr>
                        <a:t>ASP.NET Core MVC (C#)</a:t>
                      </a:r>
                    </a:p>
                  </a:txBody>
                  <a:tcPr marL="60960" marR="60960" marT="30480" marB="30480"/>
                </a:tc>
                <a:extLst>
                  <a:ext uri="{0D108BD9-81ED-4DB2-BD59-A6C34878D82A}">
                    <a16:rowId xmlns:a16="http://schemas.microsoft.com/office/drawing/2014/main" val="1998909240"/>
                  </a:ext>
                </a:extLst>
              </a:tr>
              <a:tr h="541203">
                <a:tc>
                  <a:txBody>
                    <a:bodyPr/>
                    <a:lstStyle/>
                    <a:p>
                      <a:pPr lvl="0"/>
                      <a:r>
                        <a:rPr lang="en-US" sz="2500" b="1">
                          <a:solidFill>
                            <a:srgbClr val="156082"/>
                          </a:solidFill>
                        </a:rPr>
                        <a:t>Security</a:t>
                      </a:r>
                      <a:endParaRPr lang="en-US" sz="2500"/>
                    </a:p>
                  </a:txBody>
                  <a:tcPr marL="60960" marR="60960" marT="30480" marB="30480"/>
                </a:tc>
                <a:tc>
                  <a:txBody>
                    <a:bodyPr/>
                    <a:lstStyle/>
                    <a:p>
                      <a:pPr lvl="0"/>
                      <a:r>
                        <a:rPr lang="en-US" sz="2500" b="1">
                          <a:solidFill>
                            <a:srgbClr val="156082"/>
                          </a:solidFill>
                        </a:rPr>
                        <a:t>JWT, Anti-Forgery Tokens</a:t>
                      </a:r>
                      <a:endParaRPr lang="en-US" sz="2500"/>
                    </a:p>
                  </a:txBody>
                  <a:tcPr marL="60960" marR="60960" marT="30480" marB="30480"/>
                </a:tc>
                <a:extLst>
                  <a:ext uri="{0D108BD9-81ED-4DB2-BD59-A6C34878D82A}">
                    <a16:rowId xmlns:a16="http://schemas.microsoft.com/office/drawing/2014/main" val="1575530442"/>
                  </a:ext>
                </a:extLst>
              </a:tr>
              <a:tr h="541203">
                <a:tc>
                  <a:txBody>
                    <a:bodyPr/>
                    <a:lstStyle/>
                    <a:p>
                      <a:pPr lvl="0"/>
                      <a:r>
                        <a:rPr lang="en-US" sz="2500" b="1">
                          <a:solidFill>
                            <a:srgbClr val="156082"/>
                          </a:solidFill>
                        </a:rPr>
                        <a:t>Data Flow</a:t>
                      </a:r>
                      <a:endParaRPr lang="en-US" sz="2500"/>
                    </a:p>
                  </a:txBody>
                  <a:tcPr marL="60960" marR="60960" marT="30480" marB="30480"/>
                </a:tc>
                <a:tc>
                  <a:txBody>
                    <a:bodyPr/>
                    <a:lstStyle/>
                    <a:p>
                      <a:pPr lvl="0"/>
                      <a:r>
                        <a:rPr lang="en-US" sz="2500" b="1" dirty="0">
                          <a:solidFill>
                            <a:srgbClr val="156082"/>
                          </a:solidFill>
                        </a:rPr>
                        <a:t>Fetch API (3s polling)</a:t>
                      </a:r>
                      <a:endParaRPr lang="en-US" sz="2500" dirty="0"/>
                    </a:p>
                  </a:txBody>
                  <a:tcPr marL="60960" marR="60960" marT="30480" marB="30480"/>
                </a:tc>
                <a:extLst>
                  <a:ext uri="{0D108BD9-81ED-4DB2-BD59-A6C34878D82A}">
                    <a16:rowId xmlns:a16="http://schemas.microsoft.com/office/drawing/2014/main" val="1194311125"/>
                  </a:ext>
                </a:extLst>
              </a:tr>
            </a:tbl>
          </a:graphicData>
        </a:graphic>
      </p:graphicFrame>
      <p:sp>
        <p:nvSpPr>
          <p:cNvPr id="12" name="TextBox 6">
            <a:extLst>
              <a:ext uri="{FF2B5EF4-FFF2-40B4-BE49-F238E27FC236}">
                <a16:creationId xmlns:a16="http://schemas.microsoft.com/office/drawing/2014/main" id="{7012A055-DDCC-0840-239B-65DBD28224ED}"/>
              </a:ext>
            </a:extLst>
          </p:cNvPr>
          <p:cNvSpPr txBox="1"/>
          <p:nvPr/>
        </p:nvSpPr>
        <p:spPr>
          <a:xfrm>
            <a:off x="685800" y="1131094"/>
            <a:ext cx="10439400" cy="615553"/>
          </a:xfrm>
          <a:prstGeom prst="rect">
            <a:avLst/>
          </a:prstGeom>
          <a:noFill/>
          <a:ln cap="flat">
            <a:noFill/>
          </a:ln>
        </p:spPr>
        <p:txBody>
          <a:bodyPr vert="horz" wrap="square" lIns="0" tIns="0" rIns="0" bIns="0" anchor="t" anchorCtr="1" compatLnSpc="1">
            <a:spAutoFit/>
          </a:bodyPr>
          <a:lstStyle/>
          <a:p>
            <a:pPr algn="ct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 Technology Stack of WAF Dashboard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7D1A299F-E08C-3479-46F7-A3305A925C3F}"/>
              </a:ext>
            </a:extLst>
          </p:cNvPr>
          <p:cNvSpPr txBox="1"/>
          <p:nvPr/>
        </p:nvSpPr>
        <p:spPr>
          <a:xfrm>
            <a:off x="685800" y="1131094"/>
            <a:ext cx="5668280" cy="615553"/>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Implementation</a:t>
            </a:r>
          </a:p>
        </p:txBody>
      </p:sp>
      <p:sp>
        <p:nvSpPr>
          <p:cNvPr id="4" name="TextBox 8">
            <a:extLst>
              <a:ext uri="{FF2B5EF4-FFF2-40B4-BE49-F238E27FC236}">
                <a16:creationId xmlns:a16="http://schemas.microsoft.com/office/drawing/2014/main" id="{2C92044B-C064-5EA2-0C51-5B75758A4374}"/>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C92AD230-93AD-3A67-2B6C-D0749EFA1FAD}"/>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327E85AA-A0B7-DD65-1A64-1F99B9C67726}"/>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A11B84F6-F03E-A5AB-6700-7FFF868A8B2F}"/>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2">
            <a:extLst>
              <a:ext uri="{FF2B5EF4-FFF2-40B4-BE49-F238E27FC236}">
                <a16:creationId xmlns:a16="http://schemas.microsoft.com/office/drawing/2014/main" id="{15DF1A5A-4B34-000B-7A25-1F696A0010A0}"/>
              </a:ext>
            </a:extLst>
          </p:cNvPr>
          <p:cNvSpPr txBox="1"/>
          <p:nvPr/>
        </p:nvSpPr>
        <p:spPr>
          <a:xfrm>
            <a:off x="703381" y="1865156"/>
            <a:ext cx="5562600" cy="4104713"/>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u="sng" dirty="0">
                <a:solidFill>
                  <a:srgbClr val="343434"/>
                </a:solidFill>
                <a:latin typeface="DM Sans"/>
                <a:ea typeface="DM Sans"/>
                <a:cs typeface="DM Sans"/>
              </a:rPr>
              <a:t>Key Features of AI model in system:</a:t>
            </a: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This layer contains the last model chosen based on the models’ performance on the test quires after being trained on the final data.</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This layer is tuned to be compatible with other layers without affecting their performance or making a delay.</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The model used passed by several steps:</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Data cleaning </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Vectorization using TF-IDF </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Modeling using Linear SVM</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Then each new request is tested by the model to predict if it is safe or malicious</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p:txBody>
      </p:sp>
      <p:sp>
        <p:nvSpPr>
          <p:cNvPr id="9" name="TextBox 13">
            <a:extLst>
              <a:ext uri="{FF2B5EF4-FFF2-40B4-BE49-F238E27FC236}">
                <a16:creationId xmlns:a16="http://schemas.microsoft.com/office/drawing/2014/main" id="{30435A7A-938B-0FD4-7D8D-60FC665C3AF8}"/>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a:solidFill>
                  <a:srgbClr val="343434"/>
                </a:solidFill>
                <a:latin typeface="DM Sans Bold"/>
                <a:ea typeface="DM Sans Bold"/>
                <a:cs typeface="DM Sans Bold"/>
              </a:rPr>
              <a:t>2</a:t>
            </a:r>
            <a:r>
              <a:rPr lang="en-US" sz="1000" b="1">
                <a:solidFill>
                  <a:srgbClr val="343434"/>
                </a:solidFill>
                <a:latin typeface="DM Sans Bold"/>
                <a:ea typeface="DM Sans Bold"/>
                <a:cs typeface="DM Sans Bold"/>
              </a:rPr>
              <a:t>0</a:t>
            </a:r>
          </a:p>
        </p:txBody>
      </p:sp>
      <p:sp>
        <p:nvSpPr>
          <p:cNvPr id="10" name="Freeform 5">
            <a:extLst>
              <a:ext uri="{FF2B5EF4-FFF2-40B4-BE49-F238E27FC236}">
                <a16:creationId xmlns:a16="http://schemas.microsoft.com/office/drawing/2014/main" id="{FC051C7B-2F50-845D-9642-97EB4444E9EC}"/>
              </a:ext>
            </a:extLst>
          </p:cNvPr>
          <p:cNvSpPr/>
          <p:nvPr/>
        </p:nvSpPr>
        <p:spPr>
          <a:xfrm>
            <a:off x="8948733" y="1451952"/>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Freeform 5">
            <a:extLst>
              <a:ext uri="{FF2B5EF4-FFF2-40B4-BE49-F238E27FC236}">
                <a16:creationId xmlns:a16="http://schemas.microsoft.com/office/drawing/2014/main" id="{34E114F7-6600-058D-FBEE-9D105A52971B}"/>
              </a:ext>
            </a:extLst>
          </p:cNvPr>
          <p:cNvSpPr/>
          <p:nvPr/>
        </p:nvSpPr>
        <p:spPr>
          <a:xfrm>
            <a:off x="8339133" y="1457998"/>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Freeform 5">
            <a:extLst>
              <a:ext uri="{FF2B5EF4-FFF2-40B4-BE49-F238E27FC236}">
                <a16:creationId xmlns:a16="http://schemas.microsoft.com/office/drawing/2014/main" id="{3B2D25D2-269E-30D0-0D24-DCB4CB44AFB8}"/>
              </a:ext>
            </a:extLst>
          </p:cNvPr>
          <p:cNvSpPr/>
          <p:nvPr/>
        </p:nvSpPr>
        <p:spPr>
          <a:xfrm>
            <a:off x="7729533" y="1436858"/>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pic>
        <p:nvPicPr>
          <p:cNvPr id="13" name="Picture 3">
            <a:extLst>
              <a:ext uri="{FF2B5EF4-FFF2-40B4-BE49-F238E27FC236}">
                <a16:creationId xmlns:a16="http://schemas.microsoft.com/office/drawing/2014/main" id="{E62298DD-E57F-CD47-DABD-0E85F308CC34}"/>
              </a:ext>
            </a:extLst>
          </p:cNvPr>
          <p:cNvPicPr>
            <a:picLocks noChangeAspect="1"/>
          </p:cNvPicPr>
          <p:nvPr/>
        </p:nvPicPr>
        <p:blipFill>
          <a:blip r:embed="rId5"/>
          <a:stretch>
            <a:fillRect/>
          </a:stretch>
        </p:blipFill>
        <p:spPr>
          <a:xfrm>
            <a:off x="6675626" y="4744791"/>
            <a:ext cx="2569969" cy="1618372"/>
          </a:xfrm>
          <a:prstGeom prst="rect">
            <a:avLst/>
          </a:prstGeom>
          <a:noFill/>
          <a:ln cap="flat">
            <a:noFill/>
          </a:ln>
          <a:effectLst>
            <a:outerShdw dist="12003" dir="900386" algn="tl">
              <a:srgbClr val="000000">
                <a:alpha val="30000"/>
              </a:srgbClr>
            </a:outerShdw>
          </a:effectLst>
        </p:spPr>
      </p:pic>
      <p:sp>
        <p:nvSpPr>
          <p:cNvPr id="14" name="Freeform 2">
            <a:extLst>
              <a:ext uri="{FF2B5EF4-FFF2-40B4-BE49-F238E27FC236}">
                <a16:creationId xmlns:a16="http://schemas.microsoft.com/office/drawing/2014/main" id="{B7A9C229-5463-C480-9076-6D4AAADCED34}"/>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6">
              <a:alphaModFix amt="4000"/>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5" name="Freeform 3">
            <a:extLst>
              <a:ext uri="{FF2B5EF4-FFF2-40B4-BE49-F238E27FC236}">
                <a16:creationId xmlns:a16="http://schemas.microsoft.com/office/drawing/2014/main" id="{C642C446-CC0B-9D16-B275-6B92797D78AD}"/>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6" name="TextBox 9">
            <a:extLst>
              <a:ext uri="{FF2B5EF4-FFF2-40B4-BE49-F238E27FC236}">
                <a16:creationId xmlns:a16="http://schemas.microsoft.com/office/drawing/2014/main" id="{76D36F27-8C74-301F-CF9D-D9C606B2C9F8}"/>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
        <p:nvSpPr>
          <p:cNvPr id="17" name="Freeform 5">
            <a:extLst>
              <a:ext uri="{FF2B5EF4-FFF2-40B4-BE49-F238E27FC236}">
                <a16:creationId xmlns:a16="http://schemas.microsoft.com/office/drawing/2014/main" id="{5609038B-B3D8-D30F-2719-8BE60FDCC45C}"/>
              </a:ext>
            </a:extLst>
          </p:cNvPr>
          <p:cNvSpPr/>
          <p:nvPr/>
        </p:nvSpPr>
        <p:spPr>
          <a:xfrm>
            <a:off x="7134636" y="1451952"/>
            <a:ext cx="2786067" cy="4053797"/>
          </a:xfrm>
          <a:custGeom>
            <a:avLst/>
            <a:gdLst>
              <a:gd name="f0" fmla="val w"/>
              <a:gd name="f1" fmla="val h"/>
              <a:gd name="f2" fmla="val 0"/>
              <a:gd name="f3" fmla="val 4179099"/>
              <a:gd name="f4" fmla="val 6080700"/>
              <a:gd name="f5" fmla="val 4179100"/>
              <a:gd name="f6" fmla="*/ f0 1 4179099"/>
              <a:gd name="f7" fmla="*/ f1 1 6080700"/>
              <a:gd name="f8" fmla="+- f4 0 f2"/>
              <a:gd name="f9" fmla="+- f3 0 f2"/>
              <a:gd name="f10" fmla="*/ f9 1 4179099"/>
              <a:gd name="f11" fmla="*/ f8 1 60807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179099" h="6080700">
                <a:moveTo>
                  <a:pt x="f2" y="f2"/>
                </a:moveTo>
                <a:lnTo>
                  <a:pt x="f5" y="f2"/>
                </a:lnTo>
                <a:lnTo>
                  <a:pt x="f5"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down)">
                                      <p:cBhvr>
                                        <p:cTn id="27" dur="500"/>
                                        <p:tgtEl>
                                          <p:spTgt spid="8">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wipe(down)">
                                      <p:cBhvr>
                                        <p:cTn id="30" dur="500"/>
                                        <p:tgtEl>
                                          <p:spTgt spid="8">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wipe(down)">
                                      <p:cBhvr>
                                        <p:cTn id="33" dur="500"/>
                                        <p:tgtEl>
                                          <p:spTgt spid="8">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wipe(down)">
                                      <p:cBhvr>
                                        <p:cTn id="36" dur="500"/>
                                        <p:tgtEl>
                                          <p:spTgt spid="8">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wipe(down)">
                                      <p:cBhvr>
                                        <p:cTn id="4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376FE4ED-3955-865D-AECC-E62338E290D3}"/>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6">
            <a:extLst>
              <a:ext uri="{FF2B5EF4-FFF2-40B4-BE49-F238E27FC236}">
                <a16:creationId xmlns:a16="http://schemas.microsoft.com/office/drawing/2014/main" id="{CBBC3C4E-330E-4DF6-6855-8244D65E5D10}"/>
              </a:ext>
            </a:extLst>
          </p:cNvPr>
          <p:cNvSpPr txBox="1"/>
          <p:nvPr/>
        </p:nvSpPr>
        <p:spPr>
          <a:xfrm>
            <a:off x="685800" y="1131094"/>
            <a:ext cx="6708057" cy="1231106"/>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SWAF Based on CNN paper</a:t>
            </a:r>
          </a:p>
          <a:p>
            <a:pPr defTabSz="609630">
              <a:defRPr sz="1800" b="0" i="0" u="none" strike="noStrike" kern="0" cap="none" spc="0" baseline="0">
                <a:solidFill>
                  <a:srgbClr val="000000"/>
                </a:solidFill>
                <a:uFillTx/>
              </a:defRPr>
            </a:pPr>
            <a:endParaRPr lang="en-US" sz="4000" b="1" dirty="0">
              <a:solidFill>
                <a:srgbClr val="343434"/>
              </a:solidFill>
              <a:latin typeface="DM Sans Bold" pitchFamily="2" charset="0"/>
              <a:ea typeface="Cooper Hewitt Bold"/>
              <a:cs typeface="Cooper Hewitt Bold"/>
            </a:endParaRPr>
          </a:p>
        </p:txBody>
      </p:sp>
      <p:sp>
        <p:nvSpPr>
          <p:cNvPr id="4" name="TextBox 8">
            <a:extLst>
              <a:ext uri="{FF2B5EF4-FFF2-40B4-BE49-F238E27FC236}">
                <a16:creationId xmlns:a16="http://schemas.microsoft.com/office/drawing/2014/main" id="{866C0079-C95A-B376-150E-D309B563370A}"/>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B441A963-CEC3-9512-3E43-3F2FDD495A71}"/>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1825987F-493F-9706-005A-A01745A9C20E}"/>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A3F8BC7B-0BC5-13FE-6EC9-2F3CDFC5489C}"/>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2">
            <a:extLst>
              <a:ext uri="{FF2B5EF4-FFF2-40B4-BE49-F238E27FC236}">
                <a16:creationId xmlns:a16="http://schemas.microsoft.com/office/drawing/2014/main" id="{A9C24246-F025-0C87-E433-5A5A2304C431}"/>
              </a:ext>
            </a:extLst>
          </p:cNvPr>
          <p:cNvSpPr txBox="1"/>
          <p:nvPr/>
        </p:nvSpPr>
        <p:spPr>
          <a:xfrm>
            <a:off x="703381" y="1865156"/>
            <a:ext cx="5562600" cy="4635628"/>
          </a:xfrm>
          <a:prstGeom prst="rect">
            <a:avLst/>
          </a:prstGeom>
          <a:noFill/>
          <a:ln cap="flat">
            <a:noFill/>
          </a:ln>
        </p:spPr>
        <p:txBody>
          <a:bodyPr vert="horz" wrap="square" lIns="0" tIns="0" rIns="0" bIns="0" anchor="t" anchorCtr="0" compatLnSpc="1">
            <a:spAutoFit/>
          </a:bodyPr>
          <a:lstStyle/>
          <a:p>
            <a:pPr marL="304815" indent="-304815" defTabSz="609630">
              <a:lnSpc>
                <a:spcPts val="1883"/>
              </a:lnSpc>
              <a:buSzPct val="100000"/>
              <a:buFont typeface="Calibri"/>
              <a:buAutoNum type="arabicPeriod"/>
              <a:defRPr sz="1800" b="0" i="0" u="none" strike="noStrike" kern="0" cap="none" spc="0" baseline="0">
                <a:solidFill>
                  <a:srgbClr val="000000"/>
                </a:solidFill>
                <a:uFillTx/>
              </a:defRPr>
            </a:pPr>
            <a:r>
              <a:rPr lang="en-US" sz="1867" b="1" dirty="0">
                <a:solidFill>
                  <a:srgbClr val="953735"/>
                </a:solidFill>
                <a:latin typeface="Poppins Light"/>
                <a:ea typeface="Poppins Light"/>
                <a:cs typeface="Poppins Light"/>
              </a:rPr>
              <a:t>The Embedding layer</a:t>
            </a:r>
            <a:r>
              <a:rPr lang="ar-EG" sz="1867" b="1" dirty="0">
                <a:solidFill>
                  <a:srgbClr val="953735"/>
                </a:solidFill>
                <a:latin typeface="Poppins Light"/>
                <a:ea typeface="Poppins Light"/>
                <a:cs typeface="Poppins Light"/>
              </a:rPr>
              <a:t>:</a:t>
            </a:r>
            <a:r>
              <a:rPr lang="en-US" sz="1867" b="1" dirty="0">
                <a:solidFill>
                  <a:srgbClr val="953735"/>
                </a:solidFill>
                <a:latin typeface="Poppins Light"/>
                <a:ea typeface="Poppins Light"/>
                <a:cs typeface="Poppins Light"/>
              </a:rPr>
              <a:t> </a:t>
            </a:r>
            <a:r>
              <a:rPr lang="en-US" sz="1600" dirty="0">
                <a:solidFill>
                  <a:srgbClr val="000000"/>
                </a:solidFill>
                <a:latin typeface="Poppins Light"/>
                <a:ea typeface="Poppins Light"/>
                <a:cs typeface="Poppins Light"/>
              </a:rPr>
              <a:t>It receives the data input by</a:t>
            </a:r>
            <a:r>
              <a:rPr lang="ar-EG" sz="1600" dirty="0">
                <a:solidFill>
                  <a:srgbClr val="000000"/>
                </a:solidFill>
                <a:latin typeface="Poppins Light"/>
                <a:ea typeface="Poppins Light"/>
                <a:cs typeface="Poppins Light"/>
              </a:rPr>
              <a:t> </a:t>
            </a:r>
            <a:r>
              <a:rPr lang="en-US" sz="1600" dirty="0">
                <a:solidFill>
                  <a:srgbClr val="000000"/>
                </a:solidFill>
                <a:latin typeface="Poppins Light"/>
                <a:ea typeface="Poppins Light"/>
                <a:cs typeface="Poppins Light"/>
              </a:rPr>
              <a:t>batch and embeds each data input to a vector of dimension d.							  The batch size value presents the initial number of neurons. Both the embedding vector size and batch size value significantly affect the training and testing speed. </a:t>
            </a:r>
            <a:endParaRPr lang="ar-EG" sz="1600" dirty="0">
              <a:solidFill>
                <a:srgbClr val="000000"/>
              </a:solidFill>
              <a:latin typeface="Poppins Light"/>
              <a:ea typeface="Poppins Light"/>
              <a:cs typeface="Poppins Light"/>
            </a:endParaRPr>
          </a:p>
          <a:p>
            <a:pPr marL="304815" indent="-304815" defTabSz="609630">
              <a:lnSpc>
                <a:spcPts val="1883"/>
              </a:lnSpc>
              <a:buSzPct val="100000"/>
              <a:buFont typeface="Calibri"/>
              <a:buAutoNum type="arabicPeriod"/>
              <a:defRPr sz="1800" b="0" i="0" u="none" strike="noStrike" kern="0" cap="none" spc="0" baseline="0">
                <a:solidFill>
                  <a:srgbClr val="000000"/>
                </a:solidFill>
                <a:uFillTx/>
              </a:defRPr>
            </a:pPr>
            <a:r>
              <a:rPr lang="en-US" sz="1867" b="1" dirty="0">
                <a:solidFill>
                  <a:srgbClr val="953735"/>
                </a:solidFill>
                <a:latin typeface="Poppins Light"/>
                <a:ea typeface="Poppins Light"/>
                <a:cs typeface="Poppins Light"/>
              </a:rPr>
              <a:t>Convolutional and max pooling layers: </a:t>
            </a:r>
            <a:r>
              <a:rPr lang="en-US" sz="1600" dirty="0">
                <a:solidFill>
                  <a:srgbClr val="000000"/>
                </a:solidFill>
                <a:latin typeface="Poppins Light"/>
                <a:ea typeface="Poppins Light"/>
                <a:cs typeface="Poppins Light"/>
              </a:rPr>
              <a:t>These two layers work together. They are characterized by three hyperparameters optimizer, activation function, and filter size.</a:t>
            </a:r>
          </a:p>
          <a:p>
            <a:pPr marL="304815" indent="-304815" defTabSz="609630">
              <a:lnSpc>
                <a:spcPts val="1883"/>
              </a:lnSpc>
              <a:buSzPct val="100000"/>
              <a:buFont typeface="Calibri"/>
              <a:buAutoNum type="arabicPeriod"/>
              <a:defRPr sz="1800" b="0" i="0" u="none" strike="noStrike" kern="0" cap="none" spc="0" baseline="0">
                <a:solidFill>
                  <a:srgbClr val="000000"/>
                </a:solidFill>
                <a:uFillTx/>
              </a:defRPr>
            </a:pPr>
            <a:r>
              <a:rPr lang="en-US" sz="1867" b="1" dirty="0">
                <a:solidFill>
                  <a:srgbClr val="953735"/>
                </a:solidFill>
                <a:latin typeface="Poppins Light"/>
                <a:ea typeface="Poppins Light"/>
                <a:cs typeface="Poppins Light"/>
              </a:rPr>
              <a:t>Fully Connected Layer (FCL): </a:t>
            </a:r>
            <a:r>
              <a:rPr lang="en-US" sz="1600" dirty="0">
                <a:solidFill>
                  <a:srgbClr val="000000"/>
                </a:solidFill>
                <a:latin typeface="Poppins Light"/>
                <a:ea typeface="Poppins Light"/>
                <a:cs typeface="Poppins Light"/>
              </a:rPr>
              <a:t>All its neurons are linked to all neurons in max pooling layer. It is characterized by the dropout value that drops the unnecessary neurons.</a:t>
            </a:r>
          </a:p>
          <a:p>
            <a:pPr marL="304815" indent="-304815" defTabSz="609630">
              <a:lnSpc>
                <a:spcPts val="1883"/>
              </a:lnSpc>
              <a:buSzPct val="100000"/>
              <a:buFont typeface="Calibri"/>
              <a:buAutoNum type="arabicPeriod"/>
              <a:defRPr sz="1800" b="0" i="0" u="none" strike="noStrike" kern="0" cap="none" spc="0" baseline="0">
                <a:solidFill>
                  <a:srgbClr val="000000"/>
                </a:solidFill>
                <a:uFillTx/>
              </a:defRPr>
            </a:pPr>
            <a:r>
              <a:rPr lang="en-US" sz="1867" b="1" dirty="0">
                <a:solidFill>
                  <a:srgbClr val="953735"/>
                </a:solidFill>
                <a:latin typeface="Poppins Light"/>
                <a:cs typeface="Poppins Light"/>
              </a:rPr>
              <a:t>SoftMax Layer: </a:t>
            </a:r>
            <a:r>
              <a:rPr lang="en-US" sz="1600" dirty="0">
                <a:solidFill>
                  <a:srgbClr val="000000"/>
                </a:solidFill>
                <a:latin typeface="Poppins Light"/>
                <a:ea typeface="Poppins Light"/>
                <a:cs typeface="Poppins Light"/>
              </a:rPr>
              <a:t>This layer contains two types of</a:t>
            </a:r>
            <a:r>
              <a:rPr lang="ar-EG" sz="1600" dirty="0">
                <a:solidFill>
                  <a:srgbClr val="000000"/>
                </a:solidFill>
                <a:latin typeface="Poppins Light"/>
                <a:ea typeface="Poppins Light"/>
                <a:cs typeface="Poppins Light"/>
              </a:rPr>
              <a:t> </a:t>
            </a:r>
            <a:r>
              <a:rPr lang="en-US" sz="1600" dirty="0">
                <a:solidFill>
                  <a:srgbClr val="000000"/>
                </a:solidFill>
                <a:latin typeface="Poppins Light"/>
                <a:ea typeface="Poppins Light"/>
                <a:cs typeface="Poppins Light"/>
              </a:rPr>
              <a:t>decision-making neurons. It decides whether an HTTP</a:t>
            </a:r>
            <a:r>
              <a:rPr lang="ar-EG" sz="1600" dirty="0">
                <a:solidFill>
                  <a:srgbClr val="000000"/>
                </a:solidFill>
                <a:latin typeface="Poppins Light"/>
                <a:ea typeface="Poppins Light"/>
                <a:cs typeface="Poppins Light"/>
              </a:rPr>
              <a:t> </a:t>
            </a:r>
            <a:r>
              <a:rPr lang="en-US" sz="1600" dirty="0">
                <a:solidFill>
                  <a:srgbClr val="000000"/>
                </a:solidFill>
                <a:latin typeface="Poppins Light"/>
                <a:ea typeface="Poppins Light"/>
                <a:cs typeface="Poppins Light"/>
              </a:rPr>
              <a:t>request is normal or malicious.</a:t>
            </a:r>
          </a:p>
          <a:p>
            <a:pPr marL="304815" indent="-304815" defTabSz="609630">
              <a:lnSpc>
                <a:spcPts val="1883"/>
              </a:lnSpc>
              <a:buSzPct val="100000"/>
              <a:buFont typeface="Calibri"/>
              <a:buAutoNum type="arabicPeriod"/>
              <a:defRPr sz="1800" b="0" i="0" u="none" strike="noStrike" kern="0" cap="none" spc="0" baseline="0">
                <a:solidFill>
                  <a:srgbClr val="000000"/>
                </a:solidFill>
                <a:uFillTx/>
              </a:defRPr>
            </a:pPr>
            <a:endParaRPr lang="en-US" sz="1867" dirty="0">
              <a:solidFill>
                <a:srgbClr val="000000"/>
              </a:solidFill>
              <a:latin typeface="Poppins Light"/>
              <a:ea typeface="Poppins Light"/>
              <a:cs typeface="Poppins Light"/>
            </a:endParaRPr>
          </a:p>
        </p:txBody>
      </p:sp>
      <p:sp>
        <p:nvSpPr>
          <p:cNvPr id="9" name="TextBox 13">
            <a:extLst>
              <a:ext uri="{FF2B5EF4-FFF2-40B4-BE49-F238E27FC236}">
                <a16:creationId xmlns:a16="http://schemas.microsoft.com/office/drawing/2014/main" id="{ED0032E7-E201-4DA3-15AB-587F89D8219B}"/>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a:solidFill>
                  <a:srgbClr val="343434"/>
                </a:solidFill>
                <a:latin typeface="DM Sans Bold"/>
                <a:ea typeface="DM Sans Bold"/>
                <a:cs typeface="DM Sans Bold"/>
              </a:rPr>
              <a:t>2</a:t>
            </a:r>
            <a:r>
              <a:rPr lang="en-US" sz="1000" b="1">
                <a:solidFill>
                  <a:srgbClr val="343434"/>
                </a:solidFill>
                <a:latin typeface="DM Sans Bold"/>
                <a:ea typeface="DM Sans Bold"/>
                <a:cs typeface="DM Sans Bold"/>
              </a:rPr>
              <a:t>1</a:t>
            </a:r>
          </a:p>
        </p:txBody>
      </p:sp>
      <p:sp>
        <p:nvSpPr>
          <p:cNvPr id="11" name="Freeform 3">
            <a:extLst>
              <a:ext uri="{FF2B5EF4-FFF2-40B4-BE49-F238E27FC236}">
                <a16:creationId xmlns:a16="http://schemas.microsoft.com/office/drawing/2014/main" id="{7A4AC354-3057-DBBC-6B50-AD3DEB4C7723}"/>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AF7E5476-0533-F766-19FE-B6C0641775B0}"/>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pic>
        <p:nvPicPr>
          <p:cNvPr id="13" name="Picture 2" descr="WhatsApp Image 2025-01-16 at 00.46.45_e3536566">
            <a:extLst>
              <a:ext uri="{FF2B5EF4-FFF2-40B4-BE49-F238E27FC236}">
                <a16:creationId xmlns:a16="http://schemas.microsoft.com/office/drawing/2014/main" id="{EE271429-6090-7337-581C-ADA3C927A15E}"/>
              </a:ext>
            </a:extLst>
          </p:cNvPr>
          <p:cNvPicPr>
            <a:picLocks noChangeAspect="1"/>
          </p:cNvPicPr>
          <p:nvPr/>
        </p:nvPicPr>
        <p:blipFill>
          <a:blip r:embed="rId7"/>
          <a:stretch>
            <a:fillRect/>
          </a:stretch>
        </p:blipFill>
        <p:spPr>
          <a:xfrm>
            <a:off x="7292724" y="3943990"/>
            <a:ext cx="4065526" cy="1716097"/>
          </a:xfrm>
          <a:prstGeom prst="rect">
            <a:avLst/>
          </a:prstGeom>
          <a:solidFill>
            <a:srgbClr val="EDEDED"/>
          </a:solidFill>
          <a:ln w="88897" cap="sq">
            <a:solidFill>
              <a:srgbClr val="FFFFFF"/>
            </a:solidFill>
            <a:prstDash val="solid"/>
            <a:miter/>
          </a:ln>
          <a:effectLst>
            <a:outerShdw dir="16200000" algn="tl">
              <a:srgbClr val="000000">
                <a:alpha val="45000"/>
              </a:srgbClr>
            </a:outerShdw>
          </a:effectLst>
        </p:spPr>
      </p:pic>
      <p:pic>
        <p:nvPicPr>
          <p:cNvPr id="14" name="Picture 4" descr="WhatsApp Image 2025-01-16 at 00.52.25_5daea41c">
            <a:extLst>
              <a:ext uri="{FF2B5EF4-FFF2-40B4-BE49-F238E27FC236}">
                <a16:creationId xmlns:a16="http://schemas.microsoft.com/office/drawing/2014/main" id="{4EDD2695-2A61-CAF0-E71C-F465683395B8}"/>
              </a:ext>
            </a:extLst>
          </p:cNvPr>
          <p:cNvPicPr>
            <a:picLocks noChangeAspect="1"/>
          </p:cNvPicPr>
          <p:nvPr/>
        </p:nvPicPr>
        <p:blipFill>
          <a:blip r:embed="rId8"/>
          <a:srcRect l="2066" t="29385" r="2812"/>
          <a:stretch>
            <a:fillRect/>
          </a:stretch>
        </p:blipFill>
        <p:spPr>
          <a:xfrm>
            <a:off x="7292724" y="1817254"/>
            <a:ext cx="4065526" cy="1716097"/>
          </a:xfrm>
          <a:prstGeom prst="rect">
            <a:avLst/>
          </a:prstGeom>
          <a:noFill/>
          <a:ln cap="flat">
            <a:noFill/>
          </a:ln>
          <a:effectLst>
            <a:outerShdw dist="139699" dir="2700000" algn="tl">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395620-AF54-DE50-3676-FD610ECB8BD4}"/>
              </a:ext>
            </a:extLst>
          </p:cNvPr>
          <p:cNvSpPr txBox="1"/>
          <p:nvPr/>
        </p:nvSpPr>
        <p:spPr>
          <a:xfrm>
            <a:off x="685800" y="774259"/>
            <a:ext cx="6708057" cy="1231106"/>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SWAF Based on CNN paper</a:t>
            </a:r>
          </a:p>
          <a:p>
            <a:pPr defTabSz="609630">
              <a:defRPr sz="1800" b="0" i="0" u="none" strike="noStrike" kern="0" cap="none" spc="0" baseline="0">
                <a:solidFill>
                  <a:srgbClr val="000000"/>
                </a:solidFill>
                <a:uFillTx/>
              </a:defRPr>
            </a:pPr>
            <a:endParaRPr lang="en-US" sz="4000" b="1" dirty="0">
              <a:solidFill>
                <a:srgbClr val="343434"/>
              </a:solidFill>
              <a:latin typeface="DM Sans Bold" pitchFamily="2" charset="0"/>
              <a:ea typeface="Cooper Hewitt Bold"/>
              <a:cs typeface="Cooper Hewitt Bold"/>
            </a:endParaRPr>
          </a:p>
        </p:txBody>
      </p:sp>
      <p:sp>
        <p:nvSpPr>
          <p:cNvPr id="3" name="TextBox 8">
            <a:extLst>
              <a:ext uri="{FF2B5EF4-FFF2-40B4-BE49-F238E27FC236}">
                <a16:creationId xmlns:a16="http://schemas.microsoft.com/office/drawing/2014/main" id="{01BC0D2B-9656-EF00-D735-EBC62FECBBE1}"/>
              </a:ext>
            </a:extLst>
          </p:cNvPr>
          <p:cNvSpPr txBox="1"/>
          <p:nvPr/>
        </p:nvSpPr>
        <p:spPr>
          <a:xfrm>
            <a:off x="8213238" y="350398"/>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9">
            <a:extLst>
              <a:ext uri="{FF2B5EF4-FFF2-40B4-BE49-F238E27FC236}">
                <a16:creationId xmlns:a16="http://schemas.microsoft.com/office/drawing/2014/main" id="{B9EF8D39-66BA-3F21-D460-F1E7D213CF47}"/>
              </a:ext>
            </a:extLst>
          </p:cNvPr>
          <p:cNvSpPr txBox="1"/>
          <p:nvPr/>
        </p:nvSpPr>
        <p:spPr>
          <a:xfrm>
            <a:off x="8949361" y="350398"/>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0">
            <a:extLst>
              <a:ext uri="{FF2B5EF4-FFF2-40B4-BE49-F238E27FC236}">
                <a16:creationId xmlns:a16="http://schemas.microsoft.com/office/drawing/2014/main" id="{B8EBA17C-04EF-F298-F27D-093925165C40}"/>
              </a:ext>
            </a:extLst>
          </p:cNvPr>
          <p:cNvSpPr txBox="1"/>
          <p:nvPr/>
        </p:nvSpPr>
        <p:spPr>
          <a:xfrm>
            <a:off x="9685751" y="350398"/>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1">
            <a:extLst>
              <a:ext uri="{FF2B5EF4-FFF2-40B4-BE49-F238E27FC236}">
                <a16:creationId xmlns:a16="http://schemas.microsoft.com/office/drawing/2014/main" id="{63B6D0FD-2A8E-A451-DEF5-D6DA99D19CF0}"/>
              </a:ext>
            </a:extLst>
          </p:cNvPr>
          <p:cNvSpPr txBox="1"/>
          <p:nvPr/>
        </p:nvSpPr>
        <p:spPr>
          <a:xfrm>
            <a:off x="10615965" y="350398"/>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2">
            <a:extLst>
              <a:ext uri="{FF2B5EF4-FFF2-40B4-BE49-F238E27FC236}">
                <a16:creationId xmlns:a16="http://schemas.microsoft.com/office/drawing/2014/main" id="{7C5579A8-92F7-F2AC-F26D-AFE57BA04FBF}"/>
              </a:ext>
            </a:extLst>
          </p:cNvPr>
          <p:cNvSpPr txBox="1"/>
          <p:nvPr/>
        </p:nvSpPr>
        <p:spPr>
          <a:xfrm>
            <a:off x="703381" y="1508321"/>
            <a:ext cx="10418100" cy="2930033"/>
          </a:xfrm>
          <a:prstGeom prst="rect">
            <a:avLst/>
          </a:prstGeom>
          <a:noFill/>
          <a:ln cap="flat">
            <a:noFill/>
          </a:ln>
        </p:spPr>
        <p:txBody>
          <a:bodyPr vert="horz" wrap="square" lIns="0" tIns="0" rIns="0" bIns="0" anchor="t" anchorCtr="0" compatLnSpc="1">
            <a:spAutoFit/>
          </a:bodyPr>
          <a:lstStyle/>
          <a:p>
            <a:pPr marL="342917" indent="-342917" defTabSz="609630">
              <a:lnSpc>
                <a:spcPts val="1883"/>
              </a:lnSpc>
              <a:buSzPct val="100000"/>
              <a:buFontTx/>
              <a:buAutoNum type="alphaUcParenR"/>
              <a:defRPr sz="1800" b="0" i="0" u="none" strike="noStrike" kern="0" cap="none" spc="0" baseline="0">
                <a:solidFill>
                  <a:srgbClr val="000000"/>
                </a:solidFill>
                <a:uFillTx/>
              </a:defRPr>
            </a:pPr>
            <a:r>
              <a:rPr lang="en-US" sz="1867" dirty="0">
                <a:solidFill>
                  <a:srgbClr val="000000"/>
                </a:solidFill>
                <a:latin typeface="Poppins Light"/>
                <a:ea typeface="Poppins Light"/>
                <a:cs typeface="Poppins Light"/>
              </a:rPr>
              <a:t>HTTP request was divided into two parts: the request line </a:t>
            </a:r>
            <a:endParaRPr lang="ar-EG" sz="1867" dirty="0">
              <a:solidFill>
                <a:srgbClr val="000000"/>
              </a:solidFill>
              <a:latin typeface="Poppins Light"/>
              <a:ea typeface="Poppins Light"/>
              <a:cs typeface="Poppins Light"/>
            </a:endParaRPr>
          </a:p>
          <a:p>
            <a:pPr defTabSz="609630">
              <a:lnSpc>
                <a:spcPts val="1883"/>
              </a:lnSpc>
              <a:defRPr sz="1800" b="0" i="0" u="none" strike="noStrike" kern="0" cap="none" spc="0" baseline="0">
                <a:solidFill>
                  <a:srgbClr val="000000"/>
                </a:solidFill>
                <a:uFillTx/>
              </a:defRPr>
            </a:pPr>
            <a:r>
              <a:rPr lang="en-US" sz="1867" dirty="0">
                <a:solidFill>
                  <a:srgbClr val="000000"/>
                </a:solidFill>
                <a:latin typeface="Poppins Light"/>
                <a:ea typeface="Poppins Light"/>
                <a:cs typeface="Poppins Light"/>
              </a:rPr>
              <a:t>and </a:t>
            </a:r>
            <a:r>
              <a:rPr lang="ar-EG" sz="1867" kern="0" dirty="0">
                <a:solidFill>
                  <a:srgbClr val="000000"/>
                </a:solidFill>
                <a:latin typeface="Poppins Light"/>
                <a:ea typeface="Poppins Light"/>
                <a:cs typeface="Poppins Light"/>
              </a:rPr>
              <a:t> </a:t>
            </a:r>
            <a:r>
              <a:rPr lang="en-US" sz="1867" dirty="0">
                <a:solidFill>
                  <a:srgbClr val="000000"/>
                </a:solidFill>
                <a:latin typeface="Poppins Light"/>
                <a:ea typeface="Poppins Light"/>
                <a:cs typeface="Poppins Light"/>
              </a:rPr>
              <a:t>the header parts (Field, General, and Entity).</a:t>
            </a:r>
          </a:p>
          <a:p>
            <a:pPr defTabSz="609630">
              <a:lnSpc>
                <a:spcPts val="1883"/>
              </a:lnSpc>
              <a:defRPr sz="1800" b="0" i="0" u="none" strike="noStrike" kern="0" cap="none" spc="0" baseline="0">
                <a:solidFill>
                  <a:srgbClr val="000000"/>
                </a:solidFill>
                <a:uFillTx/>
              </a:defRPr>
            </a:pPr>
            <a:endParaRPr lang="en-US" sz="1867" dirty="0">
              <a:solidFill>
                <a:srgbClr val="000000"/>
              </a:solidFill>
              <a:latin typeface="Poppins Light"/>
              <a:ea typeface="Poppins Light"/>
              <a:cs typeface="Poppins Light"/>
            </a:endParaRPr>
          </a:p>
          <a:p>
            <a:pPr defTabSz="609630">
              <a:lnSpc>
                <a:spcPts val="1883"/>
              </a:lnSpc>
              <a:defRPr sz="1800" b="0" i="0" u="none" strike="noStrike" kern="0" cap="none" spc="0" baseline="0">
                <a:solidFill>
                  <a:srgbClr val="000000"/>
                </a:solidFill>
                <a:uFillTx/>
              </a:defRPr>
            </a:pPr>
            <a:r>
              <a:rPr lang="en-US" sz="1867" dirty="0">
                <a:solidFill>
                  <a:srgbClr val="000000"/>
                </a:solidFill>
                <a:latin typeface="Poppins Light"/>
                <a:ea typeface="Poppins Light"/>
                <a:cs typeface="Poppins Light"/>
              </a:rPr>
              <a:t>B) Header Parts of HTTP Request Being Filtered (in condition </a:t>
            </a:r>
            <a:endParaRPr lang="ar-EG" sz="1867" dirty="0">
              <a:solidFill>
                <a:srgbClr val="000000"/>
              </a:solidFill>
              <a:latin typeface="Poppins Light"/>
              <a:ea typeface="Poppins Light"/>
              <a:cs typeface="Poppins Light"/>
            </a:endParaRPr>
          </a:p>
          <a:p>
            <a:pPr defTabSz="609630">
              <a:lnSpc>
                <a:spcPts val="1883"/>
              </a:lnSpc>
              <a:defRPr sz="1800" b="0" i="0" u="none" strike="noStrike" kern="0" cap="none" spc="0" baseline="0">
                <a:solidFill>
                  <a:srgbClr val="000000"/>
                </a:solidFill>
                <a:uFillTx/>
              </a:defRPr>
            </a:pPr>
            <a:r>
              <a:rPr lang="en-US" sz="1867" dirty="0">
                <a:solidFill>
                  <a:srgbClr val="000000"/>
                </a:solidFill>
                <a:latin typeface="Poppins Light"/>
                <a:ea typeface="Poppins Light"/>
                <a:cs typeface="Poppins Light"/>
              </a:rPr>
              <a:t>that the accuracy doesn’t be less than 98%):</a:t>
            </a:r>
          </a:p>
          <a:p>
            <a:pPr marL="304815" indent="-304815" defTabSz="609630">
              <a:lnSpc>
                <a:spcPts val="1883"/>
              </a:lnSpc>
              <a:buSzPct val="100000"/>
              <a:buFont typeface="Calibri"/>
              <a:buAutoNum type="arabicPeriod"/>
              <a:defRPr sz="1800" b="0" i="0" u="none" strike="noStrike" kern="0" cap="none" spc="0" baseline="0">
                <a:solidFill>
                  <a:srgbClr val="000000"/>
                </a:solidFill>
                <a:uFillTx/>
              </a:defRPr>
            </a:pPr>
            <a:endParaRPr lang="en-US" sz="1867" dirty="0">
              <a:solidFill>
                <a:srgbClr val="000000"/>
              </a:solidFill>
              <a:latin typeface="Poppins Light"/>
              <a:ea typeface="Poppins Light"/>
              <a:cs typeface="Poppins Light"/>
            </a:endParaRPr>
          </a:p>
          <a:p>
            <a:pPr defTabSz="609630">
              <a:lnSpc>
                <a:spcPts val="1883"/>
              </a:lnSpc>
              <a:defRPr sz="1800" b="0" i="0" u="none" strike="noStrike" kern="0" cap="none" spc="0" baseline="0">
                <a:solidFill>
                  <a:srgbClr val="000000"/>
                </a:solidFill>
                <a:uFillTx/>
              </a:defRPr>
            </a:pPr>
            <a:r>
              <a:rPr lang="en-US" sz="1600" dirty="0">
                <a:solidFill>
                  <a:srgbClr val="C00000"/>
                </a:solidFill>
                <a:latin typeface="Poppins Light"/>
                <a:ea typeface="Poppins Light"/>
                <a:cs typeface="Poppins Light"/>
              </a:rPr>
              <a:t>It is concluded that removing the unnecessary parts for attack detection are (Connection, Host, Accept-Language, and Accept-Charset) achieved the highest accuracy (98.2568%) among the other experiments, but the detection time per request isn’t the smallest (5.10ms).</a:t>
            </a:r>
          </a:p>
          <a:p>
            <a:pPr defTabSz="609630">
              <a:lnSpc>
                <a:spcPts val="1883"/>
              </a:lnSpc>
              <a:defRPr sz="1800" b="0" i="0" u="none" strike="noStrike" kern="0" cap="none" spc="0" baseline="0">
                <a:solidFill>
                  <a:srgbClr val="000000"/>
                </a:solidFill>
                <a:uFillTx/>
              </a:defRPr>
            </a:pPr>
            <a:r>
              <a:rPr lang="en-US" sz="1600" dirty="0">
                <a:solidFill>
                  <a:srgbClr val="C00000"/>
                </a:solidFill>
                <a:latin typeface="Poppins Light"/>
                <a:ea typeface="Poppins Light"/>
                <a:cs typeface="Poppins Light"/>
              </a:rPr>
              <a:t>The detection time could be minimized by decreasing the batch value &amp; embedding vector size to 64.</a:t>
            </a:r>
          </a:p>
          <a:p>
            <a:pPr defTabSz="609630">
              <a:lnSpc>
                <a:spcPts val="1883"/>
              </a:lnSpc>
              <a:defRPr sz="1800" b="0" i="0" u="none" strike="noStrike" kern="0" cap="none" spc="0" baseline="0">
                <a:solidFill>
                  <a:srgbClr val="000000"/>
                </a:solidFill>
                <a:uFillTx/>
              </a:defRPr>
            </a:pPr>
            <a:endParaRPr lang="en-US" sz="1867" dirty="0">
              <a:solidFill>
                <a:srgbClr val="000000"/>
              </a:solidFill>
              <a:latin typeface="Poppins Light"/>
              <a:ea typeface="Poppins Light"/>
              <a:cs typeface="Poppins Light"/>
            </a:endParaRPr>
          </a:p>
          <a:p>
            <a:pPr marL="304815" indent="-304815" defTabSz="609630">
              <a:lnSpc>
                <a:spcPts val="1883"/>
              </a:lnSpc>
              <a:buSzPct val="100000"/>
              <a:buFont typeface="Calibri"/>
              <a:buAutoNum type="arabicPeriod"/>
              <a:defRPr sz="1800" b="0" i="0" u="none" strike="noStrike" kern="0" cap="none" spc="0" baseline="0">
                <a:solidFill>
                  <a:srgbClr val="000000"/>
                </a:solidFill>
                <a:uFillTx/>
              </a:defRPr>
            </a:pPr>
            <a:endParaRPr lang="en-US" sz="1867" dirty="0">
              <a:solidFill>
                <a:srgbClr val="000000"/>
              </a:solidFill>
              <a:latin typeface="Poppins Light"/>
              <a:ea typeface="Poppins Light"/>
              <a:cs typeface="Poppins Light"/>
            </a:endParaRPr>
          </a:p>
        </p:txBody>
      </p:sp>
      <p:sp>
        <p:nvSpPr>
          <p:cNvPr id="8" name="TextBox 13">
            <a:extLst>
              <a:ext uri="{FF2B5EF4-FFF2-40B4-BE49-F238E27FC236}">
                <a16:creationId xmlns:a16="http://schemas.microsoft.com/office/drawing/2014/main" id="{2A556D0D-5416-3157-9FCE-59FB05929FE7}"/>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22</a:t>
            </a:r>
            <a:endParaRPr lang="en-US" sz="1000" b="1">
              <a:solidFill>
                <a:srgbClr val="343434"/>
              </a:solidFill>
              <a:latin typeface="DM Sans Bold"/>
              <a:ea typeface="DM Sans Bold"/>
              <a:cs typeface="DM Sans Bold"/>
            </a:endParaRPr>
          </a:p>
        </p:txBody>
      </p:sp>
      <p:sp>
        <p:nvSpPr>
          <p:cNvPr id="9" name="Freeform 3">
            <a:extLst>
              <a:ext uri="{FF2B5EF4-FFF2-40B4-BE49-F238E27FC236}">
                <a16:creationId xmlns:a16="http://schemas.microsoft.com/office/drawing/2014/main" id="{99072EB8-8F59-52E0-0905-3F47C429A50C}"/>
              </a:ext>
            </a:extLst>
          </p:cNvPr>
          <p:cNvSpPr/>
          <p:nvPr/>
        </p:nvSpPr>
        <p:spPr>
          <a:xfrm>
            <a:off x="685800" y="155174"/>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0" name="TextBox 9">
            <a:extLst>
              <a:ext uri="{FF2B5EF4-FFF2-40B4-BE49-F238E27FC236}">
                <a16:creationId xmlns:a16="http://schemas.microsoft.com/office/drawing/2014/main" id="{8FFFFCD0-A571-67D9-C967-F2CA475F74A7}"/>
              </a:ext>
            </a:extLst>
          </p:cNvPr>
          <p:cNvSpPr txBox="1"/>
          <p:nvPr/>
        </p:nvSpPr>
        <p:spPr>
          <a:xfrm>
            <a:off x="1164897" y="350398"/>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pic>
        <p:nvPicPr>
          <p:cNvPr id="11" name="Picture 3" descr="WhatsApp Image 2025-01-16 at 00.47.44_61dd4ff8">
            <a:extLst>
              <a:ext uri="{FF2B5EF4-FFF2-40B4-BE49-F238E27FC236}">
                <a16:creationId xmlns:a16="http://schemas.microsoft.com/office/drawing/2014/main" id="{FAD46871-E171-96B8-244B-85DCE0012D04}"/>
              </a:ext>
            </a:extLst>
          </p:cNvPr>
          <p:cNvPicPr>
            <a:picLocks noChangeAspect="1"/>
          </p:cNvPicPr>
          <p:nvPr/>
        </p:nvPicPr>
        <p:blipFill>
          <a:blip r:embed="rId5"/>
          <a:stretch>
            <a:fillRect/>
          </a:stretch>
        </p:blipFill>
        <p:spPr>
          <a:xfrm>
            <a:off x="8243761" y="683379"/>
            <a:ext cx="3805842" cy="2196011"/>
          </a:xfrm>
          <a:prstGeom prst="rect">
            <a:avLst/>
          </a:prstGeom>
          <a:noFill/>
          <a:ln cap="flat">
            <a:noFill/>
          </a:ln>
          <a:effectLst>
            <a:outerShdw dist="38098" dir="7799737" algn="tl">
              <a:srgbClr val="000000">
                <a:alpha val="40000"/>
              </a:srgbClr>
            </a:outerShdw>
          </a:effectLst>
        </p:spPr>
      </p:pic>
      <p:pic>
        <p:nvPicPr>
          <p:cNvPr id="12" name="Picture 6" descr="WhatsApp Image 2025-01-16 at 00.50.33_5f38b6b9">
            <a:extLst>
              <a:ext uri="{FF2B5EF4-FFF2-40B4-BE49-F238E27FC236}">
                <a16:creationId xmlns:a16="http://schemas.microsoft.com/office/drawing/2014/main" id="{3625E4C4-DFDB-DF82-9740-1899421DC580}"/>
              </a:ext>
            </a:extLst>
          </p:cNvPr>
          <p:cNvPicPr>
            <a:picLocks noChangeAspect="1"/>
          </p:cNvPicPr>
          <p:nvPr/>
        </p:nvPicPr>
        <p:blipFill>
          <a:blip r:embed="rId6"/>
          <a:srcRect t="18771"/>
          <a:stretch>
            <a:fillRect/>
          </a:stretch>
        </p:blipFill>
        <p:spPr>
          <a:xfrm>
            <a:off x="73353" y="4252332"/>
            <a:ext cx="7668445" cy="2227966"/>
          </a:xfrm>
          <a:prstGeom prst="rect">
            <a:avLst/>
          </a:prstGeom>
          <a:noFill/>
          <a:ln cap="flat">
            <a:noFill/>
          </a:ln>
          <a:effectLst>
            <a:outerShdw dist="139699" dir="2700000" algn="tl">
              <a:srgbClr val="333333">
                <a:alpha val="65000"/>
              </a:srgbClr>
            </a:outerShdw>
          </a:effectLst>
        </p:spPr>
      </p:pic>
      <p:sp>
        <p:nvSpPr>
          <p:cNvPr id="13" name="Freeform 2">
            <a:extLst>
              <a:ext uri="{FF2B5EF4-FFF2-40B4-BE49-F238E27FC236}">
                <a16:creationId xmlns:a16="http://schemas.microsoft.com/office/drawing/2014/main" id="{4DB43235-FE3D-A20F-D6DD-A9E5D6ADFA91}"/>
              </a:ext>
            </a:extLst>
          </p:cNvPr>
          <p:cNvSpPr/>
          <p:nvPr/>
        </p:nvSpPr>
        <p:spPr>
          <a:xfrm>
            <a:off x="-159522" y="-4637972"/>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7">
              <a:alphaModFix amt="4000"/>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dirty="0">
              <a:solidFill>
                <a:srgbClr val="000000"/>
              </a:solidFill>
              <a:latin typeface="Calibri"/>
            </a:endParaRPr>
          </a:p>
        </p:txBody>
      </p:sp>
      <p:pic>
        <p:nvPicPr>
          <p:cNvPr id="14" name="Picture 18" descr="WhatsApp Image 2025-01-16 at 00.50.44_241e5485">
            <a:extLst>
              <a:ext uri="{FF2B5EF4-FFF2-40B4-BE49-F238E27FC236}">
                <a16:creationId xmlns:a16="http://schemas.microsoft.com/office/drawing/2014/main" id="{5397F0E9-2BB2-D3C1-D86F-5115C0CC1D4E}"/>
              </a:ext>
            </a:extLst>
          </p:cNvPr>
          <p:cNvPicPr>
            <a:picLocks noChangeAspect="1"/>
          </p:cNvPicPr>
          <p:nvPr/>
        </p:nvPicPr>
        <p:blipFill>
          <a:blip r:embed="rId9"/>
          <a:srcRect t="45106" b="8504"/>
          <a:stretch>
            <a:fillRect/>
          </a:stretch>
        </p:blipFill>
        <p:spPr>
          <a:xfrm>
            <a:off x="8059058" y="4558839"/>
            <a:ext cx="3990551" cy="940283"/>
          </a:xfrm>
          <a:prstGeom prst="rect">
            <a:avLst/>
          </a:prstGeom>
          <a:solidFill>
            <a:srgbClr val="EDEDED"/>
          </a:solidFill>
          <a:ln w="88897" cap="sq">
            <a:solidFill>
              <a:srgbClr val="FFFFFF"/>
            </a:solidFill>
            <a:prstDash val="solid"/>
            <a:miter/>
          </a:ln>
          <a:effectLst>
            <a:outerShdw dir="16200000" algn="tl">
              <a:srgbClr val="000000">
                <a:alpha val="4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down)">
                                      <p:cBhvr>
                                        <p:cTn id="21" dur="500"/>
                                        <p:tgtEl>
                                          <p:spTgt spid="7">
                                            <p:txEl>
                                              <p:pRg st="0" end="0"/>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down)">
                                      <p:cBhvr>
                                        <p:cTn id="24" dur="500"/>
                                        <p:tgtEl>
                                          <p:spTgt spid="7">
                                            <p:txEl>
                                              <p:pRg st="1" end="1"/>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wipe(down)">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wipe(down)">
                                      <p:cBhvr>
                                        <p:cTn id="35" dur="500"/>
                                        <p:tgtEl>
                                          <p:spTgt spid="7">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animEffect transition="in" filter="wipe(down)">
                                      <p:cBhvr>
                                        <p:cTn id="3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CC923148-585B-E17C-13EF-63414F1AEF86}"/>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6">
            <a:extLst>
              <a:ext uri="{FF2B5EF4-FFF2-40B4-BE49-F238E27FC236}">
                <a16:creationId xmlns:a16="http://schemas.microsoft.com/office/drawing/2014/main" id="{4A458F0D-99DE-1D62-28FE-123C2940217B}"/>
              </a:ext>
            </a:extLst>
          </p:cNvPr>
          <p:cNvSpPr txBox="1"/>
          <p:nvPr/>
        </p:nvSpPr>
        <p:spPr>
          <a:xfrm>
            <a:off x="685800" y="1041397"/>
            <a:ext cx="5795943"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Ai Modelling</a:t>
            </a:r>
          </a:p>
        </p:txBody>
      </p:sp>
      <p:sp>
        <p:nvSpPr>
          <p:cNvPr id="4" name="TextBox 8">
            <a:extLst>
              <a:ext uri="{FF2B5EF4-FFF2-40B4-BE49-F238E27FC236}">
                <a16:creationId xmlns:a16="http://schemas.microsoft.com/office/drawing/2014/main" id="{43CBB648-EAF7-F86B-B63A-8BDA7CCD5725}"/>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4581B161-8CE6-0A1B-F3F8-E2A3E6BE1F54}"/>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E9A5B036-A96D-529E-6C1F-20704BBC5C84}"/>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AD62FF23-CB2B-FA6E-3262-2B7F05A4E96A}"/>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3">
            <a:extLst>
              <a:ext uri="{FF2B5EF4-FFF2-40B4-BE49-F238E27FC236}">
                <a16:creationId xmlns:a16="http://schemas.microsoft.com/office/drawing/2014/main" id="{A323D65D-3D1C-642C-0524-C884F4A24E1C}"/>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23</a:t>
            </a:r>
            <a:endParaRPr lang="en-US" sz="1000" b="1">
              <a:solidFill>
                <a:srgbClr val="343434"/>
              </a:solidFill>
              <a:latin typeface="DM Sans Bold"/>
              <a:ea typeface="DM Sans Bold"/>
              <a:cs typeface="DM Sans Bold"/>
            </a:endParaRPr>
          </a:p>
        </p:txBody>
      </p:sp>
      <p:sp>
        <p:nvSpPr>
          <p:cNvPr id="9" name="TextBox 15">
            <a:extLst>
              <a:ext uri="{FF2B5EF4-FFF2-40B4-BE49-F238E27FC236}">
                <a16:creationId xmlns:a16="http://schemas.microsoft.com/office/drawing/2014/main" id="{DDDA533C-6373-AB23-2597-45FEE19A5185}"/>
              </a:ext>
            </a:extLst>
          </p:cNvPr>
          <p:cNvSpPr txBox="1"/>
          <p:nvPr/>
        </p:nvSpPr>
        <p:spPr>
          <a:xfrm>
            <a:off x="685800" y="1902818"/>
            <a:ext cx="7239000" cy="3591624"/>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u="sng" dirty="0">
                <a:solidFill>
                  <a:srgbClr val="343434"/>
                </a:solidFill>
                <a:latin typeface="DM Sans"/>
                <a:ea typeface="DM Sans"/>
                <a:cs typeface="DM Sans"/>
              </a:rPr>
              <a:t>Dataset overview </a:t>
            </a: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The final dataset we used to improve our Ai model was a collection of outsourced security dataset from trusted cybersecurity consortium on GitHub which are published this year, so they are up to date.</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This data consists of:</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Benign Queries (Safe): 1,413,061 samples</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Malicious Queries (Attacks): 50,896 samples</a:t>
            </a: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Examples: SQL injection, XSS, Path Traversal, Command Injection,….,etc.</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We find data more than that, but we decided to filter the records with bad attributes or dummy data before processing to ensure the quality over quantity.</a:t>
            </a:r>
          </a:p>
        </p:txBody>
      </p:sp>
      <p:pic>
        <p:nvPicPr>
          <p:cNvPr id="10" name="Picture 4" descr="Two databases - Free interface icons">
            <a:extLst>
              <a:ext uri="{FF2B5EF4-FFF2-40B4-BE49-F238E27FC236}">
                <a16:creationId xmlns:a16="http://schemas.microsoft.com/office/drawing/2014/main" id="{F15A87A7-5DE6-C392-8C2D-63E92DD67D4A}"/>
              </a:ext>
            </a:extLst>
          </p:cNvPr>
          <p:cNvPicPr>
            <a:picLocks noChangeAspect="1"/>
          </p:cNvPicPr>
          <p:nvPr/>
        </p:nvPicPr>
        <p:blipFill>
          <a:blip r:embed="rId4"/>
          <a:srcRect/>
          <a:stretch>
            <a:fillRect/>
          </a:stretch>
        </p:blipFill>
        <p:spPr>
          <a:xfrm>
            <a:off x="8428732" y="1803398"/>
            <a:ext cx="3251197" cy="3251197"/>
          </a:xfrm>
          <a:prstGeom prst="rect">
            <a:avLst/>
          </a:prstGeom>
          <a:noFill/>
          <a:ln cap="flat">
            <a:noFill/>
          </a:ln>
        </p:spPr>
      </p:pic>
      <p:sp>
        <p:nvSpPr>
          <p:cNvPr id="12" name="Freeform 3">
            <a:extLst>
              <a:ext uri="{FF2B5EF4-FFF2-40B4-BE49-F238E27FC236}">
                <a16:creationId xmlns:a16="http://schemas.microsoft.com/office/drawing/2014/main" id="{82331683-B45E-331A-A776-B01EC08519AE}"/>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TextBox 9">
            <a:extLst>
              <a:ext uri="{FF2B5EF4-FFF2-40B4-BE49-F238E27FC236}">
                <a16:creationId xmlns:a16="http://schemas.microsoft.com/office/drawing/2014/main" id="{51AC6F82-1FDA-5BED-E594-E0438843CC91}"/>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arn(inVertic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barn(inVertical)">
                                      <p:cBhvr>
                                        <p:cTn id="25" dur="500"/>
                                        <p:tgtEl>
                                          <p:spTgt spid="9">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barn(inVertical)">
                                      <p:cBhvr>
                                        <p:cTn id="28" dur="500"/>
                                        <p:tgtEl>
                                          <p:spTgt spid="9">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arn(inVertical)">
                                      <p:cBhvr>
                                        <p:cTn id="31" dur="500"/>
                                        <p:tgtEl>
                                          <p:spTgt spid="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9">
                                            <p:txEl>
                                              <p:pRg st="8" end="8"/>
                                            </p:txEl>
                                          </p:spTgt>
                                        </p:tgtEl>
                                        <p:attrNameLst>
                                          <p:attrName>style.visibility</p:attrName>
                                        </p:attrNameLst>
                                      </p:cBhvr>
                                      <p:to>
                                        <p:strVal val="visible"/>
                                      </p:to>
                                    </p:set>
                                    <p:animEffect transition="in" filter="barn(inVertical)">
                                      <p:cBhvr>
                                        <p:cTn id="36"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Freeform 4">
            <a:extLst>
              <a:ext uri="{FF2B5EF4-FFF2-40B4-BE49-F238E27FC236}">
                <a16:creationId xmlns:a16="http://schemas.microsoft.com/office/drawing/2014/main" id="{5B90F6A5-B3E0-5E59-7126-4BAA1A534BFE}"/>
              </a:ext>
            </a:extLst>
          </p:cNvPr>
          <p:cNvSpPr/>
          <p:nvPr/>
        </p:nvSpPr>
        <p:spPr>
          <a:xfrm>
            <a:off x="8826538" y="1275088"/>
            <a:ext cx="3101370" cy="4071012"/>
          </a:xfrm>
          <a:custGeom>
            <a:avLst/>
            <a:gdLst>
              <a:gd name="f0" fmla="val w"/>
              <a:gd name="f1" fmla="val h"/>
              <a:gd name="f2" fmla="val 0"/>
              <a:gd name="f3" fmla="val 4652055"/>
              <a:gd name="f4" fmla="val 6106516"/>
              <a:gd name="f5" fmla="*/ f0 1 4652055"/>
              <a:gd name="f6" fmla="*/ f1 1 6106516"/>
              <a:gd name="f7" fmla="+- f4 0 f2"/>
              <a:gd name="f8" fmla="+- f3 0 f2"/>
              <a:gd name="f9" fmla="*/ f8 1 4652055"/>
              <a:gd name="f10" fmla="*/ f7 1 610651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652055" h="6106516">
                <a:moveTo>
                  <a:pt x="f2" y="f2"/>
                </a:moveTo>
                <a:lnTo>
                  <a:pt x="f3" y="f2"/>
                </a:lnTo>
                <a:lnTo>
                  <a:pt x="f3" y="f4"/>
                </a:lnTo>
                <a:lnTo>
                  <a:pt x="f2" y="f4"/>
                </a:lnTo>
                <a:lnTo>
                  <a:pt x="f2" y="f2"/>
                </a:lnTo>
                <a:close/>
              </a:path>
            </a:pathLst>
          </a:custGeom>
          <a:blipFill>
            <a:blip r:embed="rId2">
              <a:alphaModFix/>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4" name="Freeform 5">
            <a:extLst>
              <a:ext uri="{FF2B5EF4-FFF2-40B4-BE49-F238E27FC236}">
                <a16:creationId xmlns:a16="http://schemas.microsoft.com/office/drawing/2014/main" id="{C04E499D-7F32-F351-3889-02BAEF993359}"/>
              </a:ext>
            </a:extLst>
          </p:cNvPr>
          <p:cNvSpPr/>
          <p:nvPr/>
        </p:nvSpPr>
        <p:spPr>
          <a:xfrm>
            <a:off x="7768103" y="2392436"/>
            <a:ext cx="1731495" cy="3195718"/>
          </a:xfrm>
          <a:custGeom>
            <a:avLst/>
            <a:gdLst>
              <a:gd name="f0" fmla="val w"/>
              <a:gd name="f1" fmla="val h"/>
              <a:gd name="f2" fmla="val 0"/>
              <a:gd name="f3" fmla="val 2597247"/>
              <a:gd name="f4" fmla="val 4793577"/>
              <a:gd name="f5" fmla="*/ f0 1 2597247"/>
              <a:gd name="f6" fmla="*/ f1 1 4793577"/>
              <a:gd name="f7" fmla="+- f4 0 f2"/>
              <a:gd name="f8" fmla="+- f3 0 f2"/>
              <a:gd name="f9" fmla="*/ f8 1 2597247"/>
              <a:gd name="f10" fmla="*/ f7 1 4793577"/>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2597247" h="4793577">
                <a:moveTo>
                  <a:pt x="f2" y="f2"/>
                </a:moveTo>
                <a:lnTo>
                  <a:pt x="f3" y="f2"/>
                </a:lnTo>
                <a:lnTo>
                  <a:pt x="f3"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5" name="TextBox 6">
            <a:extLst>
              <a:ext uri="{FF2B5EF4-FFF2-40B4-BE49-F238E27FC236}">
                <a16:creationId xmlns:a16="http://schemas.microsoft.com/office/drawing/2014/main" id="{FE26F305-9126-C050-2407-2ACDED99082E}"/>
              </a:ext>
            </a:extLst>
          </p:cNvPr>
          <p:cNvSpPr txBox="1"/>
          <p:nvPr/>
        </p:nvSpPr>
        <p:spPr>
          <a:xfrm>
            <a:off x="685800" y="1041397"/>
            <a:ext cx="5795943"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Ai Modelling</a:t>
            </a:r>
          </a:p>
        </p:txBody>
      </p:sp>
      <p:sp>
        <p:nvSpPr>
          <p:cNvPr id="6" name="TextBox 8">
            <a:extLst>
              <a:ext uri="{FF2B5EF4-FFF2-40B4-BE49-F238E27FC236}">
                <a16:creationId xmlns:a16="http://schemas.microsoft.com/office/drawing/2014/main" id="{431D756F-447A-3E42-3A90-C4053F4018AD}"/>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7" name="TextBox 9">
            <a:extLst>
              <a:ext uri="{FF2B5EF4-FFF2-40B4-BE49-F238E27FC236}">
                <a16:creationId xmlns:a16="http://schemas.microsoft.com/office/drawing/2014/main" id="{7E255344-E65E-7E91-D85D-4C31E3C75283}"/>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8" name="TextBox 10">
            <a:extLst>
              <a:ext uri="{FF2B5EF4-FFF2-40B4-BE49-F238E27FC236}">
                <a16:creationId xmlns:a16="http://schemas.microsoft.com/office/drawing/2014/main" id="{B53A183A-44A9-C409-407F-B07B4516471F}"/>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9" name="TextBox 11">
            <a:extLst>
              <a:ext uri="{FF2B5EF4-FFF2-40B4-BE49-F238E27FC236}">
                <a16:creationId xmlns:a16="http://schemas.microsoft.com/office/drawing/2014/main" id="{E9CC256E-81B0-FD89-9C36-214BB9403E37}"/>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10" name="TextBox 13">
            <a:extLst>
              <a:ext uri="{FF2B5EF4-FFF2-40B4-BE49-F238E27FC236}">
                <a16:creationId xmlns:a16="http://schemas.microsoft.com/office/drawing/2014/main" id="{8DEB9076-CD99-1E7F-B40D-FFC40EEE7946}"/>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a:t>
            </a:r>
            <a:r>
              <a:rPr lang="ar-EG" sz="1000" b="1">
                <a:solidFill>
                  <a:srgbClr val="343434"/>
                </a:solidFill>
                <a:latin typeface="DM Sans Bold"/>
                <a:ea typeface="DM Sans Bold"/>
                <a:cs typeface="DM Sans Bold"/>
              </a:rPr>
              <a:t>24</a:t>
            </a:r>
            <a:endParaRPr lang="en-US" sz="1000" b="1">
              <a:solidFill>
                <a:srgbClr val="343434"/>
              </a:solidFill>
              <a:latin typeface="DM Sans Bold"/>
              <a:ea typeface="DM Sans Bold"/>
              <a:cs typeface="DM Sans Bold"/>
            </a:endParaRPr>
          </a:p>
        </p:txBody>
      </p:sp>
      <p:sp>
        <p:nvSpPr>
          <p:cNvPr id="11" name="TextBox 15">
            <a:extLst>
              <a:ext uri="{FF2B5EF4-FFF2-40B4-BE49-F238E27FC236}">
                <a16:creationId xmlns:a16="http://schemas.microsoft.com/office/drawing/2014/main" id="{7B494048-7ACE-4426-0410-AE4447C6B7E0}"/>
              </a:ext>
            </a:extLst>
          </p:cNvPr>
          <p:cNvSpPr txBox="1"/>
          <p:nvPr/>
        </p:nvSpPr>
        <p:spPr>
          <a:xfrm>
            <a:off x="685800" y="1902818"/>
            <a:ext cx="6888145" cy="3335080"/>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u="sng" dirty="0">
                <a:solidFill>
                  <a:srgbClr val="343434"/>
                </a:solidFill>
                <a:latin typeface="DM Sans"/>
                <a:ea typeface="DM Sans"/>
                <a:cs typeface="DM Sans"/>
              </a:rPr>
              <a:t> Ensemble Framework for Heterogeneous Datasets</a:t>
            </a: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The heterogeneity of the datasets, an ensemble method was selected as the final strategy.</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we handled differences in feature distributions and labeling between datasets. Enables modular development, debugging, and replacement of individual models.</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667" b="1" dirty="0">
                <a:solidFill>
                  <a:srgbClr val="343434"/>
                </a:solidFill>
                <a:latin typeface="DM Sans"/>
                <a:ea typeface="DM Sans"/>
                <a:cs typeface="DM Sans"/>
              </a:rPr>
              <a:t>Implementation Steps:</a:t>
            </a:r>
          </a:p>
          <a:p>
            <a:pPr marL="609630" lvl="1" indent="-304815" algn="just" defTabSz="609630">
              <a:buSzPct val="100000"/>
              <a:buFont typeface="Calibri"/>
              <a:buAutoNum type="arabicPeriod"/>
              <a:defRPr sz="1800" b="0" i="0" u="none" strike="noStrike" kern="0" cap="none" spc="0" baseline="0">
                <a:solidFill>
                  <a:srgbClr val="000000"/>
                </a:solidFill>
                <a:uFillTx/>
              </a:defRPr>
            </a:pPr>
            <a:r>
              <a:rPr lang="en-US" sz="1667" dirty="0">
                <a:solidFill>
                  <a:srgbClr val="343434"/>
                </a:solidFill>
                <a:latin typeface="DM Sans"/>
                <a:ea typeface="DM Sans"/>
                <a:cs typeface="DM Sans"/>
              </a:rPr>
              <a:t>we trained individual models on each dataset separately, ensuring optimal performance within each domain.</a:t>
            </a:r>
          </a:p>
          <a:p>
            <a:pPr marL="609630" lvl="1" indent="-304815" algn="just" defTabSz="609630">
              <a:buSzPct val="100000"/>
              <a:buFont typeface="Calibri"/>
              <a:buAutoNum type="arabicPeriod"/>
              <a:defRPr sz="1800" b="0" i="0" u="none" strike="noStrike" kern="0" cap="none" spc="0" baseline="0">
                <a:solidFill>
                  <a:srgbClr val="000000"/>
                </a:solidFill>
                <a:uFillTx/>
              </a:defRPr>
            </a:pPr>
            <a:r>
              <a:rPr lang="en-US" sz="1667" dirty="0">
                <a:solidFill>
                  <a:srgbClr val="343434"/>
                </a:solidFill>
                <a:latin typeface="DM Sans"/>
                <a:ea typeface="DM Sans"/>
                <a:cs typeface="DM Sans"/>
              </a:rPr>
              <a:t>Use a meta-model logistic regression that takes the predictions of the individual models as input to make the final decision.</a:t>
            </a:r>
          </a:p>
        </p:txBody>
      </p:sp>
      <p:sp>
        <p:nvSpPr>
          <p:cNvPr id="12" name="Freeform 2">
            <a:extLst>
              <a:ext uri="{FF2B5EF4-FFF2-40B4-BE49-F238E27FC236}">
                <a16:creationId xmlns:a16="http://schemas.microsoft.com/office/drawing/2014/main" id="{8A0789B8-7BCF-9316-419F-13EAFDA94265}"/>
              </a:ext>
            </a:extLst>
          </p:cNvPr>
          <p:cNvSpPr/>
          <p:nvPr/>
        </p:nvSpPr>
        <p:spPr>
          <a:xfrm>
            <a:off x="-481925" y="-2831787"/>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6">
              <a:alphaModFix amt="4000"/>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Freeform 3">
            <a:extLst>
              <a:ext uri="{FF2B5EF4-FFF2-40B4-BE49-F238E27FC236}">
                <a16:creationId xmlns:a16="http://schemas.microsoft.com/office/drawing/2014/main" id="{03A84D98-37A5-081D-F764-70853E261530}"/>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TextBox 9">
            <a:extLst>
              <a:ext uri="{FF2B5EF4-FFF2-40B4-BE49-F238E27FC236}">
                <a16:creationId xmlns:a16="http://schemas.microsoft.com/office/drawing/2014/main" id="{61CCCA3F-F01F-0D12-A79F-FAA113DE271D}"/>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circle(in)">
                                      <p:cBhvr>
                                        <p:cTn id="17" dur="20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circle(in)">
                                      <p:cBhvr>
                                        <p:cTn id="22" dur="20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circle(in)">
                                      <p:cBhvr>
                                        <p:cTn id="27" dur="2000"/>
                                        <p:tgtEl>
                                          <p:spTgt spid="11">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circle(in)">
                                      <p:cBhvr>
                                        <p:cTn id="30" dur="2000"/>
                                        <p:tgtEl>
                                          <p:spTgt spid="11">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animEffect transition="in" filter="circle(in)">
                                      <p:cBhvr>
                                        <p:cTn id="33" dur="20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36BB417E-2412-93E2-683B-2ADF0593325B}"/>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6">
            <a:extLst>
              <a:ext uri="{FF2B5EF4-FFF2-40B4-BE49-F238E27FC236}">
                <a16:creationId xmlns:a16="http://schemas.microsoft.com/office/drawing/2014/main" id="{26135994-4499-DF95-E497-085C5CFD01DF}"/>
              </a:ext>
            </a:extLst>
          </p:cNvPr>
          <p:cNvSpPr txBox="1"/>
          <p:nvPr/>
        </p:nvSpPr>
        <p:spPr>
          <a:xfrm>
            <a:off x="685800" y="1041397"/>
            <a:ext cx="5795943"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Ai Modelling</a:t>
            </a:r>
          </a:p>
        </p:txBody>
      </p:sp>
      <p:sp>
        <p:nvSpPr>
          <p:cNvPr id="4" name="TextBox 8">
            <a:extLst>
              <a:ext uri="{FF2B5EF4-FFF2-40B4-BE49-F238E27FC236}">
                <a16:creationId xmlns:a16="http://schemas.microsoft.com/office/drawing/2014/main" id="{06316AAF-FDA4-ECFD-7C6D-837752557872}"/>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E4728040-0B14-3C76-988B-44C00D90C1F1}"/>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5CC011BC-BC13-FF1A-DF51-8F4AD178532B}"/>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48AE6804-148D-B8ED-812E-DEE632A96D9C}"/>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3">
            <a:extLst>
              <a:ext uri="{FF2B5EF4-FFF2-40B4-BE49-F238E27FC236}">
                <a16:creationId xmlns:a16="http://schemas.microsoft.com/office/drawing/2014/main" id="{EF9DE0B1-48F1-AAE3-1A68-584E1E8C51C5}"/>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25</a:t>
            </a:r>
            <a:endParaRPr lang="en-US" sz="1000" b="1">
              <a:solidFill>
                <a:srgbClr val="343434"/>
              </a:solidFill>
              <a:latin typeface="DM Sans Bold"/>
              <a:ea typeface="DM Sans Bold"/>
              <a:cs typeface="DM Sans Bold"/>
            </a:endParaRPr>
          </a:p>
        </p:txBody>
      </p:sp>
      <p:sp>
        <p:nvSpPr>
          <p:cNvPr id="9" name="TextBox 15">
            <a:extLst>
              <a:ext uri="{FF2B5EF4-FFF2-40B4-BE49-F238E27FC236}">
                <a16:creationId xmlns:a16="http://schemas.microsoft.com/office/drawing/2014/main" id="{D601A449-60B8-03E1-A2BE-821218368804}"/>
              </a:ext>
            </a:extLst>
          </p:cNvPr>
          <p:cNvSpPr txBox="1"/>
          <p:nvPr/>
        </p:nvSpPr>
        <p:spPr>
          <a:xfrm>
            <a:off x="685800" y="1902818"/>
            <a:ext cx="6888145" cy="3591624"/>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u="sng" dirty="0">
                <a:solidFill>
                  <a:srgbClr val="343434"/>
                </a:solidFill>
                <a:latin typeface="DM Sans"/>
                <a:ea typeface="DM Sans"/>
                <a:cs typeface="DM Sans"/>
              </a:rPr>
              <a:t>Modelling process</a:t>
            </a: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First, we applied TF-IDF on the records, then, we trained all the machine learning models (linear SVM, logistic Regression ,decision Tree ,random Forest), and deep learning models(</a:t>
            </a:r>
            <a:r>
              <a:rPr lang="en-US" sz="1667" dirty="0" err="1">
                <a:solidFill>
                  <a:srgbClr val="343434"/>
                </a:solidFill>
                <a:latin typeface="DM Sans"/>
                <a:ea typeface="DM Sans"/>
                <a:cs typeface="DM Sans"/>
              </a:rPr>
              <a:t>DistilBERT</a:t>
            </a:r>
            <a:r>
              <a:rPr lang="en-US" sz="1667" dirty="0">
                <a:solidFill>
                  <a:srgbClr val="343434"/>
                </a:solidFill>
                <a:latin typeface="DM Sans"/>
                <a:ea typeface="DM Sans"/>
                <a:cs typeface="DM Sans"/>
              </a:rPr>
              <a:t>, LSTM, XGBoost, </a:t>
            </a:r>
            <a:r>
              <a:rPr lang="en-US" sz="1667" dirty="0" err="1">
                <a:solidFill>
                  <a:srgbClr val="343434"/>
                </a:solidFill>
                <a:latin typeface="DM Sans"/>
                <a:ea typeface="DM Sans"/>
                <a:cs typeface="DM Sans"/>
              </a:rPr>
              <a:t>LightGBM</a:t>
            </a:r>
            <a:r>
              <a:rPr lang="en-US" sz="1667" dirty="0">
                <a:solidFill>
                  <a:srgbClr val="343434"/>
                </a:solidFill>
                <a:latin typeface="DM Sans"/>
                <a:ea typeface="DM Sans"/>
                <a:cs typeface="DM Sans"/>
              </a:rPr>
              <a:t>, CNN, Deep FCNN).</a:t>
            </a: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Second we tested all these models on 1000 Queries(500 Safe Queries, 500 Malicious Queries), and measure the score of each model according to these critical dimensions:</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Accuracy</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Precision</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Recall</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F1-Score</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Runtime </a:t>
            </a:r>
          </a:p>
        </p:txBody>
      </p:sp>
      <p:pic>
        <p:nvPicPr>
          <p:cNvPr id="10" name="Picture 11">
            <a:extLst>
              <a:ext uri="{FF2B5EF4-FFF2-40B4-BE49-F238E27FC236}">
                <a16:creationId xmlns:a16="http://schemas.microsoft.com/office/drawing/2014/main" id="{F71DEAF4-85D5-6071-EDC5-32984B387698}"/>
              </a:ext>
            </a:extLst>
          </p:cNvPr>
          <p:cNvPicPr>
            <a:picLocks noChangeAspect="1"/>
          </p:cNvPicPr>
          <p:nvPr/>
        </p:nvPicPr>
        <p:blipFill>
          <a:blip r:embed="rId5"/>
          <a:stretch>
            <a:fillRect/>
          </a:stretch>
        </p:blipFill>
        <p:spPr>
          <a:xfrm>
            <a:off x="7772400" y="1610618"/>
            <a:ext cx="4297863" cy="2996885"/>
          </a:xfrm>
          <a:prstGeom prst="rect">
            <a:avLst/>
          </a:prstGeom>
          <a:noFill/>
          <a:ln cap="flat">
            <a:noFill/>
          </a:ln>
        </p:spPr>
      </p:pic>
      <p:pic>
        <p:nvPicPr>
          <p:cNvPr id="11" name="Picture 13">
            <a:extLst>
              <a:ext uri="{FF2B5EF4-FFF2-40B4-BE49-F238E27FC236}">
                <a16:creationId xmlns:a16="http://schemas.microsoft.com/office/drawing/2014/main" id="{59A1D228-E84C-079C-4C29-B890906784C6}"/>
              </a:ext>
            </a:extLst>
          </p:cNvPr>
          <p:cNvPicPr>
            <a:picLocks noChangeAspect="1"/>
          </p:cNvPicPr>
          <p:nvPr/>
        </p:nvPicPr>
        <p:blipFill>
          <a:blip r:embed="rId6"/>
          <a:stretch>
            <a:fillRect/>
          </a:stretch>
        </p:blipFill>
        <p:spPr>
          <a:xfrm>
            <a:off x="6148164" y="4480317"/>
            <a:ext cx="1989935" cy="1534759"/>
          </a:xfrm>
          <a:prstGeom prst="rect">
            <a:avLst/>
          </a:prstGeom>
          <a:noFill/>
          <a:ln cap="flat">
            <a:noFill/>
          </a:ln>
        </p:spPr>
      </p:pic>
      <p:pic>
        <p:nvPicPr>
          <p:cNvPr id="12" name="Picture 15">
            <a:extLst>
              <a:ext uri="{FF2B5EF4-FFF2-40B4-BE49-F238E27FC236}">
                <a16:creationId xmlns:a16="http://schemas.microsoft.com/office/drawing/2014/main" id="{F55DDAFF-CCAD-7003-A0AE-FD49A2D0BC73}"/>
              </a:ext>
            </a:extLst>
          </p:cNvPr>
          <p:cNvPicPr>
            <a:picLocks noChangeAspect="1"/>
          </p:cNvPicPr>
          <p:nvPr/>
        </p:nvPicPr>
        <p:blipFill>
          <a:blip r:embed="rId7"/>
          <a:stretch>
            <a:fillRect/>
          </a:stretch>
        </p:blipFill>
        <p:spPr>
          <a:xfrm>
            <a:off x="10160422" y="4582137"/>
            <a:ext cx="1935236" cy="1443039"/>
          </a:xfrm>
          <a:prstGeom prst="rect">
            <a:avLst/>
          </a:prstGeom>
          <a:noFill/>
          <a:ln cap="flat">
            <a:noFill/>
          </a:ln>
        </p:spPr>
      </p:pic>
      <p:pic>
        <p:nvPicPr>
          <p:cNvPr id="13" name="Picture 16">
            <a:extLst>
              <a:ext uri="{FF2B5EF4-FFF2-40B4-BE49-F238E27FC236}">
                <a16:creationId xmlns:a16="http://schemas.microsoft.com/office/drawing/2014/main" id="{1B07F2B1-600F-8920-B2A8-1760A0676505}"/>
              </a:ext>
            </a:extLst>
          </p:cNvPr>
          <p:cNvPicPr>
            <a:picLocks noChangeAspect="1"/>
          </p:cNvPicPr>
          <p:nvPr/>
        </p:nvPicPr>
        <p:blipFill>
          <a:blip r:embed="rId8"/>
          <a:stretch>
            <a:fillRect/>
          </a:stretch>
        </p:blipFill>
        <p:spPr>
          <a:xfrm>
            <a:off x="8031657" y="4482133"/>
            <a:ext cx="2128759" cy="1532943"/>
          </a:xfrm>
          <a:prstGeom prst="rect">
            <a:avLst/>
          </a:prstGeom>
          <a:noFill/>
          <a:ln cap="flat">
            <a:noFill/>
          </a:ln>
        </p:spPr>
      </p:pic>
      <p:sp>
        <p:nvSpPr>
          <p:cNvPr id="15" name="Freeform 3">
            <a:extLst>
              <a:ext uri="{FF2B5EF4-FFF2-40B4-BE49-F238E27FC236}">
                <a16:creationId xmlns:a16="http://schemas.microsoft.com/office/drawing/2014/main" id="{CCC6CFD8-98E8-C2AA-5A4B-91FA78BFEFCC}"/>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9">
              <a:alphaModFix/>
              <a:extLst>
                <a:ext uri="{96DAC541-7B7A-43D3-8B79-37D633B846F1}">
                  <asvg:svgBlip xmlns:asvg="http://schemas.microsoft.com/office/drawing/2016/SVG/main" r:embed="rId10"/>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6" name="TextBox 9">
            <a:extLst>
              <a:ext uri="{FF2B5EF4-FFF2-40B4-BE49-F238E27FC236}">
                <a16:creationId xmlns:a16="http://schemas.microsoft.com/office/drawing/2014/main" id="{7CE4DDBB-3E96-7141-C0FF-29DE756FBDCE}"/>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down)">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1000"/>
                                        <p:tgtEl>
                                          <p:spTgt spid="9">
                                            <p:txEl>
                                              <p:pRg st="1" end="1"/>
                                            </p:txEl>
                                          </p:spTgt>
                                        </p:tgtEl>
                                      </p:cBhvr>
                                    </p:animEffect>
                                    <p:anim calcmode="lin" valueType="num">
                                      <p:cBhvr>
                                        <p:cTn id="3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fade">
                                      <p:cBhvr>
                                        <p:cTn id="36" dur="1000"/>
                                        <p:tgtEl>
                                          <p:spTgt spid="9">
                                            <p:txEl>
                                              <p:pRg st="3" end="3"/>
                                            </p:txEl>
                                          </p:spTgt>
                                        </p:tgtEl>
                                      </p:cBhvr>
                                    </p:animEffect>
                                    <p:anim calcmode="lin" valueType="num">
                                      <p:cBhvr>
                                        <p:cTn id="3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fade">
                                      <p:cBhvr>
                                        <p:cTn id="41" dur="1000"/>
                                        <p:tgtEl>
                                          <p:spTgt spid="9">
                                            <p:txEl>
                                              <p:pRg st="4" end="4"/>
                                            </p:txEl>
                                          </p:spTgt>
                                        </p:tgtEl>
                                      </p:cBhvr>
                                    </p:animEffect>
                                    <p:anim calcmode="lin" valueType="num">
                                      <p:cBhvr>
                                        <p:cTn id="4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fade">
                                      <p:cBhvr>
                                        <p:cTn id="46" dur="1000"/>
                                        <p:tgtEl>
                                          <p:spTgt spid="9">
                                            <p:txEl>
                                              <p:pRg st="5" end="5"/>
                                            </p:txEl>
                                          </p:spTgt>
                                        </p:tgtEl>
                                      </p:cBhvr>
                                    </p:animEffect>
                                    <p:anim calcmode="lin" valueType="num">
                                      <p:cBhvr>
                                        <p:cTn id="4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9">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fade">
                                      <p:cBhvr>
                                        <p:cTn id="51" dur="1000"/>
                                        <p:tgtEl>
                                          <p:spTgt spid="9">
                                            <p:txEl>
                                              <p:pRg st="6" end="6"/>
                                            </p:txEl>
                                          </p:spTgt>
                                        </p:tgtEl>
                                      </p:cBhvr>
                                    </p:animEffect>
                                    <p:anim calcmode="lin" valueType="num">
                                      <p:cBhvr>
                                        <p:cTn id="5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1000"/>
                                        <p:tgtEl>
                                          <p:spTgt spid="9">
                                            <p:txEl>
                                              <p:pRg st="7" end="7"/>
                                            </p:txEl>
                                          </p:spTgt>
                                        </p:tgtEl>
                                      </p:cBhvr>
                                    </p:animEffect>
                                    <p:anim calcmode="lin" valueType="num">
                                      <p:cBhvr>
                                        <p:cTn id="57"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animEffect transition="in" filter="fade">
                                      <p:cBhvr>
                                        <p:cTn id="61" dur="1000"/>
                                        <p:tgtEl>
                                          <p:spTgt spid="9">
                                            <p:txEl>
                                              <p:pRg st="8" end="8"/>
                                            </p:txEl>
                                          </p:spTgt>
                                        </p:tgtEl>
                                      </p:cBhvr>
                                    </p:animEffect>
                                    <p:anim calcmode="lin" valueType="num">
                                      <p:cBhvr>
                                        <p:cTn id="62"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9E354D60-D650-B391-1609-1D63D3F43ED5}"/>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6">
            <a:extLst>
              <a:ext uri="{FF2B5EF4-FFF2-40B4-BE49-F238E27FC236}">
                <a16:creationId xmlns:a16="http://schemas.microsoft.com/office/drawing/2014/main" id="{6AB7AF27-57DA-A1DB-CD6C-F86971C61CCF}"/>
              </a:ext>
            </a:extLst>
          </p:cNvPr>
          <p:cNvSpPr txBox="1"/>
          <p:nvPr/>
        </p:nvSpPr>
        <p:spPr>
          <a:xfrm>
            <a:off x="685800" y="1041397"/>
            <a:ext cx="5795943"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Ai Modelling</a:t>
            </a:r>
          </a:p>
        </p:txBody>
      </p:sp>
      <p:sp>
        <p:nvSpPr>
          <p:cNvPr id="4" name="TextBox 8">
            <a:extLst>
              <a:ext uri="{FF2B5EF4-FFF2-40B4-BE49-F238E27FC236}">
                <a16:creationId xmlns:a16="http://schemas.microsoft.com/office/drawing/2014/main" id="{5A7E20C6-6E7C-AB29-0DED-C57BD24A121B}"/>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9">
            <a:extLst>
              <a:ext uri="{FF2B5EF4-FFF2-40B4-BE49-F238E27FC236}">
                <a16:creationId xmlns:a16="http://schemas.microsoft.com/office/drawing/2014/main" id="{A641984A-762F-395F-435B-EC1285EDC999}"/>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10">
            <a:extLst>
              <a:ext uri="{FF2B5EF4-FFF2-40B4-BE49-F238E27FC236}">
                <a16:creationId xmlns:a16="http://schemas.microsoft.com/office/drawing/2014/main" id="{8276E701-2B02-4AA6-6486-78B788A1B9CA}"/>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1">
            <a:extLst>
              <a:ext uri="{FF2B5EF4-FFF2-40B4-BE49-F238E27FC236}">
                <a16:creationId xmlns:a16="http://schemas.microsoft.com/office/drawing/2014/main" id="{A2A90B27-CA37-1322-B1B3-B8C87A09CB6F}"/>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3">
            <a:extLst>
              <a:ext uri="{FF2B5EF4-FFF2-40B4-BE49-F238E27FC236}">
                <a16:creationId xmlns:a16="http://schemas.microsoft.com/office/drawing/2014/main" id="{B5409FFA-8F53-CD70-2FF2-14924D7493D3}"/>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a:solidFill>
                  <a:srgbClr val="343434"/>
                </a:solidFill>
                <a:latin typeface="DM Sans Bold"/>
                <a:ea typeface="DM Sans Bold"/>
                <a:cs typeface="DM Sans Bold"/>
              </a:rPr>
              <a:t>26</a:t>
            </a:r>
            <a:endParaRPr lang="en-US" sz="1000" b="1">
              <a:solidFill>
                <a:srgbClr val="343434"/>
              </a:solidFill>
              <a:latin typeface="DM Sans Bold"/>
              <a:ea typeface="DM Sans Bold"/>
              <a:cs typeface="DM Sans Bold"/>
            </a:endParaRPr>
          </a:p>
        </p:txBody>
      </p:sp>
      <p:sp>
        <p:nvSpPr>
          <p:cNvPr id="9" name="TextBox 15">
            <a:extLst>
              <a:ext uri="{FF2B5EF4-FFF2-40B4-BE49-F238E27FC236}">
                <a16:creationId xmlns:a16="http://schemas.microsoft.com/office/drawing/2014/main" id="{A2AE0A48-C965-F6BF-6780-E329B210217F}"/>
              </a:ext>
            </a:extLst>
          </p:cNvPr>
          <p:cNvSpPr txBox="1"/>
          <p:nvPr/>
        </p:nvSpPr>
        <p:spPr>
          <a:xfrm>
            <a:off x="685800" y="1902818"/>
            <a:ext cx="9321802" cy="5643981"/>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u="sng" dirty="0">
                <a:solidFill>
                  <a:srgbClr val="343434"/>
                </a:solidFill>
                <a:latin typeface="DM Sans"/>
                <a:ea typeface="DM Sans"/>
                <a:cs typeface="DM Sans"/>
              </a:rPr>
              <a:t>Final results</a:t>
            </a: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Linear SVM Dominance:</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Highest accuracy (89.4%) and F1-score (88.2%), confirming optimal precision-recall balance.</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Best precision (99.5%) → only 2 false positives (legitimate requests blocked).</a:t>
            </a:r>
          </a:p>
          <a:p>
            <a:pPr marL="533427" lvl="1" indent="-228611" algn="just" defTabSz="609630">
              <a:buSzPct val="100000"/>
              <a:buFont typeface="Arial" pitchFamily="34"/>
              <a:buChar char="•"/>
              <a:defRPr sz="1800" b="0" i="0" u="none" strike="noStrike" kern="0" cap="none" spc="0" baseline="0">
                <a:solidFill>
                  <a:srgbClr val="000000"/>
                </a:solidFill>
                <a:uFillTx/>
              </a:defRPr>
            </a:pPr>
            <a:r>
              <a:rPr lang="en-US" sz="1667" dirty="0">
                <a:solidFill>
                  <a:srgbClr val="343434"/>
                </a:solidFill>
                <a:latin typeface="DM Sans"/>
                <a:ea typeface="DM Sans"/>
                <a:cs typeface="DM Sans"/>
              </a:rPr>
              <a:t>2.5× faster than Decision Tree and 97× faster than Random Forest.</a:t>
            </a:r>
          </a:p>
          <a:p>
            <a:pPr marL="533427" lvl="1" indent="-228611" algn="just" defTabSz="609630">
              <a:buSzPct val="100000"/>
              <a:buFont typeface="Arial" pitchFamily="34"/>
              <a:buChar char="•"/>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b="1" u="sng" dirty="0">
              <a:solidFill>
                <a:srgbClr val="343434"/>
              </a:solidFill>
              <a:latin typeface="DM Sans"/>
              <a:ea typeface="DM Sans"/>
              <a:cs typeface="DM Sans"/>
            </a:endParaRPr>
          </a:p>
          <a:p>
            <a:pPr algn="just"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p:txBody>
      </p:sp>
      <p:pic>
        <p:nvPicPr>
          <p:cNvPr id="10" name="Picture 4">
            <a:extLst>
              <a:ext uri="{FF2B5EF4-FFF2-40B4-BE49-F238E27FC236}">
                <a16:creationId xmlns:a16="http://schemas.microsoft.com/office/drawing/2014/main" id="{3F5F2D31-7BBB-14BC-FFAF-C580996D1DD7}"/>
              </a:ext>
            </a:extLst>
          </p:cNvPr>
          <p:cNvPicPr>
            <a:picLocks noChangeAspect="1"/>
          </p:cNvPicPr>
          <p:nvPr/>
        </p:nvPicPr>
        <p:blipFill>
          <a:blip r:embed="rId5"/>
          <a:stretch>
            <a:fillRect/>
          </a:stretch>
        </p:blipFill>
        <p:spPr>
          <a:xfrm>
            <a:off x="1443892" y="2207331"/>
            <a:ext cx="9304215" cy="2288469"/>
          </a:xfrm>
          <a:prstGeom prst="rect">
            <a:avLst/>
          </a:prstGeom>
          <a:noFill/>
          <a:ln cap="flat">
            <a:noFill/>
          </a:ln>
        </p:spPr>
      </p:pic>
      <p:sp>
        <p:nvSpPr>
          <p:cNvPr id="11" name="Freeform 3">
            <a:extLst>
              <a:ext uri="{FF2B5EF4-FFF2-40B4-BE49-F238E27FC236}">
                <a16:creationId xmlns:a16="http://schemas.microsoft.com/office/drawing/2014/main" id="{A40D6952-2E2C-DEE5-A0BA-FB791FCB2F20}"/>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8E6CB874-9042-3940-396F-CDF660D54118}"/>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10" end="10"/>
                                            </p:txEl>
                                          </p:spTgt>
                                        </p:tgtEl>
                                        <p:attrNameLst>
                                          <p:attrName>style.visibility</p:attrName>
                                        </p:attrNameLst>
                                      </p:cBhvr>
                                      <p:to>
                                        <p:strVal val="visible"/>
                                      </p:to>
                                    </p:set>
                                    <p:animEffect transition="in" filter="fade">
                                      <p:cBhvr>
                                        <p:cTn id="24" dur="1000"/>
                                        <p:tgtEl>
                                          <p:spTgt spid="9">
                                            <p:txEl>
                                              <p:pRg st="10" end="10"/>
                                            </p:txEl>
                                          </p:spTgt>
                                        </p:tgtEl>
                                      </p:cBhvr>
                                    </p:animEffect>
                                    <p:anim calcmode="lin" valueType="num">
                                      <p:cBhvr>
                                        <p:cTn id="25"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animEffect transition="in" filter="fade">
                                      <p:cBhvr>
                                        <p:cTn id="29" dur="1000"/>
                                        <p:tgtEl>
                                          <p:spTgt spid="9">
                                            <p:txEl>
                                              <p:pRg st="11" end="11"/>
                                            </p:txEl>
                                          </p:spTgt>
                                        </p:tgtEl>
                                      </p:cBhvr>
                                    </p:animEffect>
                                    <p:anim calcmode="lin" valueType="num">
                                      <p:cBhvr>
                                        <p:cTn id="30"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xEl>
                                              <p:pRg st="12" end="12"/>
                                            </p:txEl>
                                          </p:spTgt>
                                        </p:tgtEl>
                                        <p:attrNameLst>
                                          <p:attrName>style.visibility</p:attrName>
                                        </p:attrNameLst>
                                      </p:cBhvr>
                                      <p:to>
                                        <p:strVal val="visible"/>
                                      </p:to>
                                    </p:set>
                                    <p:animEffect transition="in" filter="fade">
                                      <p:cBhvr>
                                        <p:cTn id="34" dur="1000"/>
                                        <p:tgtEl>
                                          <p:spTgt spid="9">
                                            <p:txEl>
                                              <p:pRg st="12" end="12"/>
                                            </p:txEl>
                                          </p:spTgt>
                                        </p:tgtEl>
                                      </p:cBhvr>
                                    </p:animEffect>
                                    <p:anim calcmode="lin" valueType="num">
                                      <p:cBhvr>
                                        <p:cTn id="35"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13" end="13"/>
                                            </p:txEl>
                                          </p:spTgt>
                                        </p:tgtEl>
                                        <p:attrNameLst>
                                          <p:attrName>style.visibility</p:attrName>
                                        </p:attrNameLst>
                                      </p:cBhvr>
                                      <p:to>
                                        <p:strVal val="visible"/>
                                      </p:to>
                                    </p:set>
                                    <p:animEffect transition="in" filter="fade">
                                      <p:cBhvr>
                                        <p:cTn id="39" dur="1000"/>
                                        <p:tgtEl>
                                          <p:spTgt spid="9">
                                            <p:txEl>
                                              <p:pRg st="13" end="13"/>
                                            </p:txEl>
                                          </p:spTgt>
                                        </p:tgtEl>
                                      </p:cBhvr>
                                    </p:animEffect>
                                    <p:anim calcmode="lin" valueType="num">
                                      <p:cBhvr>
                                        <p:cTn id="40"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97CCE9D1-0D8E-5B35-1A7A-214684010540}"/>
              </a:ext>
            </a:extLst>
          </p:cNvPr>
          <p:cNvSpPr/>
          <p:nvPr/>
        </p:nvSpPr>
        <p:spPr>
          <a:xfrm>
            <a:off x="-750570" y="0"/>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5">
            <a:extLst>
              <a:ext uri="{FF2B5EF4-FFF2-40B4-BE49-F238E27FC236}">
                <a16:creationId xmlns:a16="http://schemas.microsoft.com/office/drawing/2014/main" id="{A4CD9F71-FD7F-7FFD-1B64-5AB4B9D60460}"/>
              </a:ext>
            </a:extLst>
          </p:cNvPr>
          <p:cNvSpPr txBox="1"/>
          <p:nvPr/>
        </p:nvSpPr>
        <p:spPr>
          <a:xfrm>
            <a:off x="2080540" y="1382057"/>
            <a:ext cx="8030919"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Comparison with Existing WAFs</a:t>
            </a:r>
          </a:p>
        </p:txBody>
      </p:sp>
      <p:sp>
        <p:nvSpPr>
          <p:cNvPr id="4" name="TextBox 7">
            <a:extLst>
              <a:ext uri="{FF2B5EF4-FFF2-40B4-BE49-F238E27FC236}">
                <a16:creationId xmlns:a16="http://schemas.microsoft.com/office/drawing/2014/main" id="{0CBAE034-A416-AE98-9F58-D70B781223AE}"/>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41BA2610-959E-EF40-1B62-4E813971C39F}"/>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FB2F58FF-A2E8-11D4-5A3C-84AA0C54E3C3}"/>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EA4FBEBB-9619-6B37-BF43-AAEDBBC4C953}"/>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1">
            <a:extLst>
              <a:ext uri="{FF2B5EF4-FFF2-40B4-BE49-F238E27FC236}">
                <a16:creationId xmlns:a16="http://schemas.microsoft.com/office/drawing/2014/main" id="{CE26F963-C531-81FA-B77E-64A679EBE3E5}"/>
              </a:ext>
            </a:extLst>
          </p:cNvPr>
          <p:cNvSpPr txBox="1"/>
          <p:nvPr/>
        </p:nvSpPr>
        <p:spPr>
          <a:xfrm>
            <a:off x="2247900" y="2517910"/>
            <a:ext cx="7696200" cy="3908314"/>
          </a:xfrm>
          <a:prstGeom prst="rect">
            <a:avLst/>
          </a:prstGeom>
          <a:noFill/>
          <a:ln cap="flat">
            <a:noFill/>
          </a:ln>
        </p:spPr>
        <p:txBody>
          <a:bodyPr vert="horz" wrap="square" lIns="0" tIns="0" rIns="0" bIns="0" anchor="t" anchorCtr="0" compatLnSpc="1">
            <a:spAutoFit/>
          </a:bodyPr>
          <a:lstStyle/>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r>
              <a:rPr lang="en-US" sz="1667" b="1" dirty="0" err="1">
                <a:solidFill>
                  <a:srgbClr val="343434"/>
                </a:solidFill>
                <a:latin typeface="DM Sans"/>
                <a:ea typeface="DM Sans"/>
                <a:cs typeface="DM Sans"/>
              </a:rPr>
              <a:t>ModSecurity</a:t>
            </a:r>
            <a:r>
              <a:rPr lang="en-US" sz="1667" b="1" dirty="0">
                <a:solidFill>
                  <a:srgbClr val="343434"/>
                </a:solidFill>
                <a:latin typeface="DM Sans"/>
                <a:ea typeface="DM Sans"/>
                <a:cs typeface="DM Sans"/>
              </a:rPr>
              <a:t>: Powerful open-source rules engine, but lacks dynamic APIs, real dashboard, or built-in rate limiting; configuration is manual and not cloud-native by default.</a:t>
            </a:r>
          </a:p>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endParaRPr lang="en-US" sz="1667" b="1" dirty="0">
              <a:solidFill>
                <a:srgbClr val="343434"/>
              </a:solidFill>
              <a:latin typeface="DM Sans"/>
              <a:ea typeface="DM Sans"/>
              <a:cs typeface="DM Sans"/>
            </a:endParaRPr>
          </a:p>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AWS WAF: Fully managed with dashboard, easy scaling, integrated logging, and solid rule coverage, but expensive, complex pricing, and limited support for custom AI or advanced analytics.</a:t>
            </a:r>
          </a:p>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endParaRPr lang="en-US" sz="1667" b="1" dirty="0">
              <a:solidFill>
                <a:srgbClr val="343434"/>
              </a:solidFill>
              <a:latin typeface="DM Sans"/>
              <a:ea typeface="DM Sans"/>
              <a:cs typeface="DM Sans"/>
            </a:endParaRPr>
          </a:p>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Cloudflare WAF: Simple to deploy, great dashboard, and advanced features (Bot Management, DDoS mitigation), but proprietary, may require Enterprise plan for granular controls, and limited custom logic.</a:t>
            </a:r>
          </a:p>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endParaRPr lang="en-US" sz="1667" b="1" dirty="0">
              <a:solidFill>
                <a:srgbClr val="343434"/>
              </a:solidFill>
              <a:latin typeface="DM Sans"/>
              <a:ea typeface="DM Sans"/>
              <a:cs typeface="DM Sans"/>
            </a:endParaRPr>
          </a:p>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r>
              <a:rPr lang="en-US" sz="1667" b="1" dirty="0" err="1">
                <a:solidFill>
                  <a:srgbClr val="343434"/>
                </a:solidFill>
                <a:latin typeface="DM Sans"/>
                <a:ea typeface="DM Sans"/>
                <a:cs typeface="DM Sans"/>
              </a:rPr>
              <a:t>Skylock</a:t>
            </a:r>
            <a:r>
              <a:rPr lang="en-US" sz="1667" b="1" dirty="0">
                <a:solidFill>
                  <a:srgbClr val="343434"/>
                </a:solidFill>
                <a:latin typeface="DM Sans"/>
                <a:ea typeface="DM Sans"/>
                <a:cs typeface="DM Sans"/>
              </a:rPr>
              <a:t>: Combines open-source foundations (</a:t>
            </a:r>
            <a:r>
              <a:rPr lang="en-US" sz="1667" b="1" dirty="0" err="1">
                <a:solidFill>
                  <a:srgbClr val="343434"/>
                </a:solidFill>
                <a:latin typeface="DM Sans"/>
                <a:ea typeface="DM Sans"/>
                <a:cs typeface="DM Sans"/>
              </a:rPr>
              <a:t>ModSecurity</a:t>
            </a:r>
            <a:r>
              <a:rPr lang="en-US" sz="1667" b="1" dirty="0">
                <a:solidFill>
                  <a:srgbClr val="343434"/>
                </a:solidFill>
                <a:latin typeface="DM Sans"/>
                <a:ea typeface="DM Sans"/>
                <a:cs typeface="DM Sans"/>
              </a:rPr>
              <a:t>) with modular AI, API-based config, live dashboard, and is designed for cloud setup.</a:t>
            </a:r>
            <a:br>
              <a:rPr lang="en-US" sz="1667" b="1" dirty="0">
                <a:solidFill>
                  <a:srgbClr val="343434"/>
                </a:solidFill>
                <a:latin typeface="DM Sans"/>
                <a:ea typeface="DM Sans"/>
                <a:cs typeface="DM Sans"/>
              </a:rPr>
            </a:br>
            <a:r>
              <a:rPr lang="en-US" sz="1667" b="1" dirty="0">
                <a:solidFill>
                  <a:srgbClr val="343434"/>
                </a:solidFill>
                <a:latin typeface="DM Sans"/>
                <a:ea typeface="DM Sans"/>
                <a:cs typeface="DM Sans"/>
              </a:rPr>
              <a:t>– Unique in providing custom rule API, pluggable AI, and instant rate/domain control in an open, extensible platform.</a:t>
            </a:r>
          </a:p>
          <a:p>
            <a:pPr marL="228611" indent="-228611" defTabSz="609630">
              <a:lnSpc>
                <a:spcPts val="1587"/>
              </a:lnSpc>
              <a:buSzPct val="100000"/>
              <a:buFont typeface="Arial" pitchFamily="34"/>
              <a:buChar char="•"/>
              <a:defRPr sz="1800" b="0" i="0" u="none" strike="noStrike" kern="0" cap="none" spc="0" baseline="0">
                <a:solidFill>
                  <a:srgbClr val="000000"/>
                </a:solidFill>
                <a:uFillTx/>
              </a:defRPr>
            </a:pPr>
            <a:br>
              <a:rPr lang="en-US" sz="1667" b="1" dirty="0">
                <a:solidFill>
                  <a:srgbClr val="343434"/>
                </a:solidFill>
                <a:latin typeface="DM Sans"/>
                <a:ea typeface="DM Sans"/>
                <a:cs typeface="DM Sans"/>
              </a:rPr>
            </a:br>
            <a:endParaRPr lang="en-US" sz="1667" b="1" dirty="0">
              <a:solidFill>
                <a:srgbClr val="343434"/>
              </a:solidFill>
              <a:latin typeface="DM Sans"/>
              <a:ea typeface="DM Sans"/>
              <a:cs typeface="DM Sans"/>
            </a:endParaRPr>
          </a:p>
        </p:txBody>
      </p:sp>
      <p:sp>
        <p:nvSpPr>
          <p:cNvPr id="9" name="TextBox 12">
            <a:extLst>
              <a:ext uri="{FF2B5EF4-FFF2-40B4-BE49-F238E27FC236}">
                <a16:creationId xmlns:a16="http://schemas.microsoft.com/office/drawing/2014/main" id="{26979CB8-13B5-1937-99F9-4E7A0CDD63C0}"/>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2</a:t>
            </a:r>
            <a:r>
              <a:rPr lang="ar-EG" sz="1000" b="1">
                <a:solidFill>
                  <a:srgbClr val="343434"/>
                </a:solidFill>
                <a:latin typeface="DM Sans Bold"/>
                <a:ea typeface="DM Sans Bold"/>
                <a:cs typeface="DM Sans Bold"/>
              </a:rPr>
              <a:t>7</a:t>
            </a:r>
            <a:endParaRPr lang="en-US" sz="1000" b="1">
              <a:solidFill>
                <a:srgbClr val="343434"/>
              </a:solidFill>
              <a:latin typeface="DM Sans Bold"/>
              <a:ea typeface="DM Sans Bold"/>
              <a:cs typeface="DM Sans Bold"/>
            </a:endParaRPr>
          </a:p>
        </p:txBody>
      </p:sp>
      <p:pic>
        <p:nvPicPr>
          <p:cNvPr id="10" name="Picture 2" descr="ModSecurity - Protection Through ...">
            <a:extLst>
              <a:ext uri="{FF2B5EF4-FFF2-40B4-BE49-F238E27FC236}">
                <a16:creationId xmlns:a16="http://schemas.microsoft.com/office/drawing/2014/main" id="{38512769-F1F2-E40B-9E72-F15E6572713A}"/>
              </a:ext>
            </a:extLst>
          </p:cNvPr>
          <p:cNvPicPr>
            <a:picLocks noChangeAspect="1"/>
          </p:cNvPicPr>
          <p:nvPr/>
        </p:nvPicPr>
        <p:blipFill>
          <a:blip r:embed="rId4"/>
          <a:srcRect/>
          <a:stretch>
            <a:fillRect/>
          </a:stretch>
        </p:blipFill>
        <p:spPr>
          <a:xfrm>
            <a:off x="10204447" y="2260598"/>
            <a:ext cx="1987552" cy="1022347"/>
          </a:xfrm>
          <a:prstGeom prst="rect">
            <a:avLst/>
          </a:prstGeom>
          <a:noFill/>
          <a:ln cap="flat">
            <a:noFill/>
          </a:ln>
        </p:spPr>
      </p:pic>
      <p:pic>
        <p:nvPicPr>
          <p:cNvPr id="11" name="Picture 4" descr="AWS WAF(Web Application Firewall ...">
            <a:extLst>
              <a:ext uri="{FF2B5EF4-FFF2-40B4-BE49-F238E27FC236}">
                <a16:creationId xmlns:a16="http://schemas.microsoft.com/office/drawing/2014/main" id="{82FA19DA-95C7-4C83-5E4F-43428BC35B7A}"/>
              </a:ext>
            </a:extLst>
          </p:cNvPr>
          <p:cNvPicPr>
            <a:picLocks noChangeAspect="1"/>
          </p:cNvPicPr>
          <p:nvPr/>
        </p:nvPicPr>
        <p:blipFill>
          <a:blip r:embed="rId5"/>
          <a:srcRect b="21765"/>
          <a:stretch>
            <a:fillRect/>
          </a:stretch>
        </p:blipFill>
        <p:spPr>
          <a:xfrm>
            <a:off x="730245" y="2795589"/>
            <a:ext cx="1257300" cy="1266821"/>
          </a:xfrm>
          <a:prstGeom prst="rect">
            <a:avLst/>
          </a:prstGeom>
          <a:noFill/>
          <a:ln cap="flat">
            <a:noFill/>
          </a:ln>
        </p:spPr>
      </p:pic>
      <p:pic>
        <p:nvPicPr>
          <p:cNvPr id="12" name="Picture 6" descr="Cloudflare - YouTube">
            <a:extLst>
              <a:ext uri="{FF2B5EF4-FFF2-40B4-BE49-F238E27FC236}">
                <a16:creationId xmlns:a16="http://schemas.microsoft.com/office/drawing/2014/main" id="{23AFD32D-27A8-DA2E-9BF1-A55437723E22}"/>
              </a:ext>
            </a:extLst>
          </p:cNvPr>
          <p:cNvPicPr>
            <a:picLocks noChangeAspect="1"/>
          </p:cNvPicPr>
          <p:nvPr/>
        </p:nvPicPr>
        <p:blipFill>
          <a:blip r:embed="rId6"/>
          <a:srcRect/>
          <a:stretch>
            <a:fillRect/>
          </a:stretch>
        </p:blipFill>
        <p:spPr>
          <a:xfrm>
            <a:off x="10204448" y="3757678"/>
            <a:ext cx="1428750" cy="1428750"/>
          </a:xfrm>
          <a:prstGeom prst="rect">
            <a:avLst/>
          </a:prstGeom>
          <a:noFill/>
          <a:ln cap="flat">
            <a:noFill/>
          </a:ln>
        </p:spPr>
      </p:pic>
      <p:sp>
        <p:nvSpPr>
          <p:cNvPr id="14" name="Freeform 3">
            <a:extLst>
              <a:ext uri="{FF2B5EF4-FFF2-40B4-BE49-F238E27FC236}">
                <a16:creationId xmlns:a16="http://schemas.microsoft.com/office/drawing/2014/main" id="{74C3C482-C5DC-3E62-6FE3-D78C6315967C}"/>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5" name="TextBox 9">
            <a:extLst>
              <a:ext uri="{FF2B5EF4-FFF2-40B4-BE49-F238E27FC236}">
                <a16:creationId xmlns:a16="http://schemas.microsoft.com/office/drawing/2014/main" id="{EC868B4D-73AB-A60B-C2B1-DDAE5CE3CA31}"/>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arn(inVertic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arn(inVertical)">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arn(inVertical)">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barn(inVertical)">
                                      <p:cBhvr>
                                        <p:cTn id="28"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1FEA0397-F6FF-CBF4-10EF-A1EDB5718A94}"/>
              </a:ext>
            </a:extLst>
          </p:cNvPr>
          <p:cNvSpPr/>
          <p:nvPr/>
        </p:nvSpPr>
        <p:spPr>
          <a:xfrm>
            <a:off x="-323356" y="0"/>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5">
            <a:extLst>
              <a:ext uri="{FF2B5EF4-FFF2-40B4-BE49-F238E27FC236}">
                <a16:creationId xmlns:a16="http://schemas.microsoft.com/office/drawing/2014/main" id="{C8ECC008-0C8B-1CA6-2002-E37A8ACBCD05}"/>
              </a:ext>
            </a:extLst>
          </p:cNvPr>
          <p:cNvSpPr txBox="1"/>
          <p:nvPr/>
        </p:nvSpPr>
        <p:spPr>
          <a:xfrm>
            <a:off x="2080540" y="1478341"/>
            <a:ext cx="8030919"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Comparison with Existing WAFs</a:t>
            </a:r>
          </a:p>
        </p:txBody>
      </p:sp>
      <p:sp>
        <p:nvSpPr>
          <p:cNvPr id="4" name="TextBox 7">
            <a:extLst>
              <a:ext uri="{FF2B5EF4-FFF2-40B4-BE49-F238E27FC236}">
                <a16:creationId xmlns:a16="http://schemas.microsoft.com/office/drawing/2014/main" id="{1DFA28F5-4CED-58AF-E334-0C24BC28722F}"/>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2384AAB8-9B38-6FB4-6B2A-CCA9C6BB4421}"/>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86216183-3B17-B894-9212-482DEAC7FA26}"/>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9FF1607D-7C6B-4C01-2844-5492011A7020}"/>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2">
            <a:extLst>
              <a:ext uri="{FF2B5EF4-FFF2-40B4-BE49-F238E27FC236}">
                <a16:creationId xmlns:a16="http://schemas.microsoft.com/office/drawing/2014/main" id="{2A94CCB6-480E-D31C-5FE9-545FE5744517}"/>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28</a:t>
            </a:r>
            <a:endParaRPr lang="en-US" sz="1000" b="1">
              <a:solidFill>
                <a:srgbClr val="343434"/>
              </a:solidFill>
              <a:latin typeface="DM Sans Bold"/>
              <a:ea typeface="DM Sans Bold"/>
              <a:cs typeface="DM Sans Bold"/>
            </a:endParaRPr>
          </a:p>
        </p:txBody>
      </p:sp>
      <p:graphicFrame>
        <p:nvGraphicFramePr>
          <p:cNvPr id="9" name="Table 14">
            <a:extLst>
              <a:ext uri="{FF2B5EF4-FFF2-40B4-BE49-F238E27FC236}">
                <a16:creationId xmlns:a16="http://schemas.microsoft.com/office/drawing/2014/main" id="{9D025973-82B4-993C-821B-E29E54C1F9E5}"/>
              </a:ext>
            </a:extLst>
          </p:cNvPr>
          <p:cNvGraphicFramePr>
            <a:graphicFrameLocks noGrp="1"/>
          </p:cNvGraphicFramePr>
          <p:nvPr>
            <p:extLst>
              <p:ext uri="{D42A27DB-BD31-4B8C-83A1-F6EECF244321}">
                <p14:modId xmlns:p14="http://schemas.microsoft.com/office/powerpoint/2010/main" val="1307576199"/>
              </p:ext>
            </p:extLst>
          </p:nvPr>
        </p:nvGraphicFramePr>
        <p:xfrm>
          <a:off x="1390131" y="2136172"/>
          <a:ext cx="9411735" cy="3733800"/>
        </p:xfrm>
        <a:graphic>
          <a:graphicData uri="http://schemas.openxmlformats.org/drawingml/2006/table">
            <a:tbl>
              <a:tblPr firstRow="1" bandRow="1">
                <a:effectLst/>
                <a:tableStyleId>{5C22544A-7EE6-4342-B048-85BDC9FD1C3A}</a:tableStyleId>
              </a:tblPr>
              <a:tblGrid>
                <a:gridCol w="1882347">
                  <a:extLst>
                    <a:ext uri="{9D8B030D-6E8A-4147-A177-3AD203B41FA5}">
                      <a16:colId xmlns:a16="http://schemas.microsoft.com/office/drawing/2014/main" val="3891962972"/>
                    </a:ext>
                  </a:extLst>
                </a:gridCol>
                <a:gridCol w="1882347">
                  <a:extLst>
                    <a:ext uri="{9D8B030D-6E8A-4147-A177-3AD203B41FA5}">
                      <a16:colId xmlns:a16="http://schemas.microsoft.com/office/drawing/2014/main" val="1930862241"/>
                    </a:ext>
                  </a:extLst>
                </a:gridCol>
                <a:gridCol w="1882347">
                  <a:extLst>
                    <a:ext uri="{9D8B030D-6E8A-4147-A177-3AD203B41FA5}">
                      <a16:colId xmlns:a16="http://schemas.microsoft.com/office/drawing/2014/main" val="455073698"/>
                    </a:ext>
                  </a:extLst>
                </a:gridCol>
                <a:gridCol w="2151101">
                  <a:extLst>
                    <a:ext uri="{9D8B030D-6E8A-4147-A177-3AD203B41FA5}">
                      <a16:colId xmlns:a16="http://schemas.microsoft.com/office/drawing/2014/main" val="3922057873"/>
                    </a:ext>
                  </a:extLst>
                </a:gridCol>
                <a:gridCol w="1613593">
                  <a:extLst>
                    <a:ext uri="{9D8B030D-6E8A-4147-A177-3AD203B41FA5}">
                      <a16:colId xmlns:a16="http://schemas.microsoft.com/office/drawing/2014/main" val="2929596581"/>
                    </a:ext>
                  </a:extLst>
                </a:gridCol>
              </a:tblGrid>
              <a:tr h="449580">
                <a:tc>
                  <a:txBody>
                    <a:bodyPr/>
                    <a:lstStyle/>
                    <a:p>
                      <a:pPr lvl="0" fontAlgn="b"/>
                      <a:r>
                        <a:rPr lang="en-US" sz="1500" b="1" dirty="0">
                          <a:solidFill>
                            <a:srgbClr val="FFFFFF"/>
                          </a:solidFill>
                          <a:latin typeface="DM Sans" pitchFamily="2" charset="0"/>
                          <a:ea typeface="Cooper Hewitt Bold" panose="020B0604020202020204" charset="0"/>
                        </a:rPr>
                        <a:t>Feature</a:t>
                      </a:r>
                    </a:p>
                  </a:txBody>
                  <a:tcPr marL="60960" marR="60960" marT="30480" marB="30480" anchor="b"/>
                </a:tc>
                <a:tc>
                  <a:txBody>
                    <a:bodyPr/>
                    <a:lstStyle/>
                    <a:p>
                      <a:pPr lvl="0" algn="ctr" fontAlgn="b"/>
                      <a:r>
                        <a:rPr lang="en-US" sz="1500" b="1">
                          <a:solidFill>
                            <a:srgbClr val="FFFFFF"/>
                          </a:solidFill>
                          <a:latin typeface="DM Sans" pitchFamily="2" charset="0"/>
                          <a:ea typeface="Cooper Hewitt Bold" panose="020B0604020202020204" charset="0"/>
                        </a:rPr>
                        <a:t>ModSecurity</a:t>
                      </a:r>
                      <a:r>
                        <a:rPr lang="en-US" sz="1500" b="1">
                          <a:solidFill>
                            <a:srgbClr val="171717"/>
                          </a:solidFill>
                          <a:latin typeface="DM Sans" pitchFamily="2" charset="0"/>
                          <a:ea typeface="Cooper Hewitt Bold" panose="020B0604020202020204" charset="0"/>
                        </a:rPr>
                        <a:t> </a:t>
                      </a:r>
                    </a:p>
                  </a:txBody>
                  <a:tcPr marL="60960" marR="60960" marT="30480" marB="30480" anchor="b"/>
                </a:tc>
                <a:tc>
                  <a:txBody>
                    <a:bodyPr/>
                    <a:lstStyle/>
                    <a:p>
                      <a:pPr lvl="0" algn="ctr" fontAlgn="b"/>
                      <a:r>
                        <a:rPr lang="en-US" sz="1500" b="1">
                          <a:solidFill>
                            <a:srgbClr val="FFFFFF"/>
                          </a:solidFill>
                          <a:latin typeface="DM Sans" pitchFamily="2" charset="0"/>
                          <a:ea typeface="Cooper Hewitt Bold" panose="020B0604020202020204" charset="0"/>
                        </a:rPr>
                        <a:t>AWS WAF</a:t>
                      </a:r>
                    </a:p>
                  </a:txBody>
                  <a:tcPr marL="60960" marR="60960" marT="30480" marB="30480" anchor="b"/>
                </a:tc>
                <a:tc>
                  <a:txBody>
                    <a:bodyPr/>
                    <a:lstStyle/>
                    <a:p>
                      <a:pPr lvl="0" algn="ctr" fontAlgn="b"/>
                      <a:r>
                        <a:rPr lang="en-US" sz="1500" b="1">
                          <a:solidFill>
                            <a:srgbClr val="FFFFFF"/>
                          </a:solidFill>
                          <a:latin typeface="DM Sans" pitchFamily="2" charset="0"/>
                          <a:ea typeface="Cooper Hewitt Bold" panose="020B0604020202020204" charset="0"/>
                        </a:rPr>
                        <a:t>Cloudflare WAF</a:t>
                      </a:r>
                    </a:p>
                  </a:txBody>
                  <a:tcPr marL="60960" marR="60960" marT="30480" marB="30480" anchor="b"/>
                </a:tc>
                <a:tc>
                  <a:txBody>
                    <a:bodyPr/>
                    <a:lstStyle/>
                    <a:p>
                      <a:pPr lvl="0" algn="ctr" fontAlgn="b"/>
                      <a:r>
                        <a:rPr lang="en-US" sz="1500" b="1">
                          <a:solidFill>
                            <a:srgbClr val="FFFFFF"/>
                          </a:solidFill>
                          <a:latin typeface="DM Sans" pitchFamily="2" charset="0"/>
                          <a:ea typeface="Cooper Hewitt Bold" panose="020B0604020202020204" charset="0"/>
                        </a:rPr>
                        <a:t>Skylock</a:t>
                      </a:r>
                    </a:p>
                  </a:txBody>
                  <a:tcPr marL="60960" marR="60960" marT="30480" marB="30480" anchor="b"/>
                </a:tc>
                <a:extLst>
                  <a:ext uri="{0D108BD9-81ED-4DB2-BD59-A6C34878D82A}">
                    <a16:rowId xmlns:a16="http://schemas.microsoft.com/office/drawing/2014/main" val="2919956712"/>
                  </a:ext>
                </a:extLst>
              </a:tr>
              <a:tr h="449580">
                <a:tc>
                  <a:txBody>
                    <a:bodyPr/>
                    <a:lstStyle/>
                    <a:p>
                      <a:pPr lvl="0" fontAlgn="auto"/>
                      <a:r>
                        <a:rPr lang="en-US" sz="1500">
                          <a:latin typeface="DM Sans" pitchFamily="2" charset="0"/>
                          <a:ea typeface="Cooper Hewitt Bold" panose="020B0604020202020204" charset="0"/>
                        </a:rPr>
                        <a:t>Rule-Based Protection</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extLst>
                  <a:ext uri="{0D108BD9-81ED-4DB2-BD59-A6C34878D82A}">
                    <a16:rowId xmlns:a16="http://schemas.microsoft.com/office/drawing/2014/main" val="8078012"/>
                  </a:ext>
                </a:extLst>
              </a:tr>
              <a:tr h="449580">
                <a:tc>
                  <a:txBody>
                    <a:bodyPr/>
                    <a:lstStyle/>
                    <a:p>
                      <a:pPr lvl="0" fontAlgn="auto"/>
                      <a:r>
                        <a:rPr lang="en-US" sz="1500" dirty="0">
                          <a:latin typeface="DM Sans" pitchFamily="2" charset="0"/>
                          <a:ea typeface="Cooper Hewitt Bold" panose="020B0604020202020204" charset="0"/>
                        </a:rPr>
                        <a:t>Custom Rule API</a:t>
                      </a:r>
                    </a:p>
                  </a:txBody>
                  <a:tcPr marL="60960" marR="60960" marT="30480" marB="30480" anchor="ctr"/>
                </a:tc>
                <a:tc>
                  <a:txBody>
                    <a:bodyPr/>
                    <a:lstStyle/>
                    <a:p>
                      <a:pPr lvl="0" algn="ctr" fontAlgn="auto"/>
                      <a:r>
                        <a:rPr lang="en-US" sz="1500" dirty="0">
                          <a:latin typeface="DM Sans" pitchFamily="2" charset="0"/>
                          <a:ea typeface="Cooper Hewitt Bold" panose="020B0604020202020204" charset="0"/>
                        </a:rPr>
                        <a:t>❌ (manual only)</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(console)</a:t>
                      </a:r>
                    </a:p>
                  </a:txBody>
                  <a:tcPr marL="60960" marR="60960" marT="30480" marB="30480" anchor="ctr"/>
                </a:tc>
                <a:tc>
                  <a:txBody>
                    <a:bodyPr/>
                    <a:lstStyle/>
                    <a:p>
                      <a:pPr lvl="0" algn="ctr" fontAlgn="auto"/>
                      <a:r>
                        <a:rPr lang="en-US" sz="1500" dirty="0">
                          <a:latin typeface="DM Sans" pitchFamily="2" charset="0"/>
                          <a:ea typeface="Cooper Hewitt Bold" panose="020B0604020202020204" charset="0"/>
                        </a:rPr>
                        <a:t>⚪ (dashboard)</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(REST+UI)</a:t>
                      </a:r>
                    </a:p>
                  </a:txBody>
                  <a:tcPr marL="60960" marR="60960" marT="30480" marB="30480" anchor="ctr"/>
                </a:tc>
                <a:extLst>
                  <a:ext uri="{0D108BD9-81ED-4DB2-BD59-A6C34878D82A}">
                    <a16:rowId xmlns:a16="http://schemas.microsoft.com/office/drawing/2014/main" val="4038148823"/>
                  </a:ext>
                </a:extLst>
              </a:tr>
              <a:tr h="449580">
                <a:tc>
                  <a:txBody>
                    <a:bodyPr/>
                    <a:lstStyle/>
                    <a:p>
                      <a:pPr lvl="0" fontAlgn="auto"/>
                      <a:r>
                        <a:rPr lang="en-US" sz="1500">
                          <a:latin typeface="DM Sans" pitchFamily="2" charset="0"/>
                          <a:ea typeface="Cooper Hewitt Bold" panose="020B0604020202020204" charset="0"/>
                        </a:rPr>
                        <a:t>AI/ML-Powered Filtering</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(add-on $)</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(modular)</a:t>
                      </a:r>
                    </a:p>
                  </a:txBody>
                  <a:tcPr marL="60960" marR="60960" marT="30480" marB="30480" anchor="ctr"/>
                </a:tc>
                <a:extLst>
                  <a:ext uri="{0D108BD9-81ED-4DB2-BD59-A6C34878D82A}">
                    <a16:rowId xmlns:a16="http://schemas.microsoft.com/office/drawing/2014/main" val="1621711858"/>
                  </a:ext>
                </a:extLst>
              </a:tr>
              <a:tr h="449580">
                <a:tc>
                  <a:txBody>
                    <a:bodyPr/>
                    <a:lstStyle/>
                    <a:p>
                      <a:pPr lvl="0" fontAlgn="auto"/>
                      <a:r>
                        <a:rPr lang="en-US" sz="1500">
                          <a:latin typeface="DM Sans" pitchFamily="2" charset="0"/>
                          <a:ea typeface="Cooper Hewitt Bold" panose="020B0604020202020204" charset="0"/>
                        </a:rPr>
                        <a:t>Rate Limiting</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(extra config)</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(API/GUI)</a:t>
                      </a:r>
                    </a:p>
                  </a:txBody>
                  <a:tcPr marL="60960" marR="60960" marT="30480" marB="30480" anchor="ctr"/>
                </a:tc>
                <a:extLst>
                  <a:ext uri="{0D108BD9-81ED-4DB2-BD59-A6C34878D82A}">
                    <a16:rowId xmlns:a16="http://schemas.microsoft.com/office/drawing/2014/main" val="4167438012"/>
                  </a:ext>
                </a:extLst>
              </a:tr>
              <a:tr h="449580">
                <a:tc>
                  <a:txBody>
                    <a:bodyPr/>
                    <a:lstStyle/>
                    <a:p>
                      <a:pPr lvl="0" fontAlgn="auto"/>
                      <a:r>
                        <a:rPr lang="en-US" sz="1500">
                          <a:latin typeface="DM Sans" pitchFamily="2" charset="0"/>
                          <a:ea typeface="Cooper Hewitt Bold" panose="020B0604020202020204" charset="0"/>
                        </a:rPr>
                        <a:t>Dashboard/UI</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(custom)</a:t>
                      </a:r>
                    </a:p>
                  </a:txBody>
                  <a:tcPr marL="60960" marR="60960" marT="30480" marB="30480" anchor="ctr"/>
                </a:tc>
                <a:extLst>
                  <a:ext uri="{0D108BD9-81ED-4DB2-BD59-A6C34878D82A}">
                    <a16:rowId xmlns:a16="http://schemas.microsoft.com/office/drawing/2014/main" val="2524463320"/>
                  </a:ext>
                </a:extLst>
              </a:tr>
              <a:tr h="449580">
                <a:tc>
                  <a:txBody>
                    <a:bodyPr/>
                    <a:lstStyle/>
                    <a:p>
                      <a:pPr lvl="0" fontAlgn="auto"/>
                      <a:r>
                        <a:rPr lang="en-US" sz="1500">
                          <a:latin typeface="DM Sans" pitchFamily="2" charset="0"/>
                          <a:ea typeface="Cooper Hewitt Bold" panose="020B0604020202020204" charset="0"/>
                        </a:rPr>
                        <a:t>Domain Routing</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(manual config)</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(API/GUI)</a:t>
                      </a:r>
                    </a:p>
                  </a:txBody>
                  <a:tcPr marL="60960" marR="60960" marT="30480" marB="30480" anchor="ctr"/>
                </a:tc>
                <a:extLst>
                  <a:ext uri="{0D108BD9-81ED-4DB2-BD59-A6C34878D82A}">
                    <a16:rowId xmlns:a16="http://schemas.microsoft.com/office/drawing/2014/main" val="653096657"/>
                  </a:ext>
                </a:extLst>
              </a:tr>
              <a:tr h="449580">
                <a:tc>
                  <a:txBody>
                    <a:bodyPr/>
                    <a:lstStyle/>
                    <a:p>
                      <a:pPr lvl="0" fontAlgn="auto"/>
                      <a:r>
                        <a:rPr lang="en-US" sz="1500">
                          <a:latin typeface="DM Sans" pitchFamily="2" charset="0"/>
                          <a:ea typeface="Cooper Hewitt Bold" panose="020B0604020202020204" charset="0"/>
                        </a:rPr>
                        <a:t>Log Analytics</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 (manual/ELK)</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a:latin typeface="DM Sans" pitchFamily="2" charset="0"/>
                          <a:ea typeface="Cooper Hewitt Bold" panose="020B0604020202020204" charset="0"/>
                        </a:rPr>
                        <a:t>✔️</a:t>
                      </a:r>
                    </a:p>
                  </a:txBody>
                  <a:tcPr marL="60960" marR="60960" marT="30480" marB="30480" anchor="ctr"/>
                </a:tc>
                <a:tc>
                  <a:txBody>
                    <a:bodyPr/>
                    <a:lstStyle/>
                    <a:p>
                      <a:pPr lvl="0" algn="ctr" fontAlgn="auto"/>
                      <a:r>
                        <a:rPr lang="en-US" sz="1500" dirty="0">
                          <a:latin typeface="DM Sans" pitchFamily="2" charset="0"/>
                          <a:ea typeface="Cooper Hewitt Bold" panose="020B0604020202020204" charset="0"/>
                        </a:rPr>
                        <a:t>✔️</a:t>
                      </a:r>
                    </a:p>
                  </a:txBody>
                  <a:tcPr marL="60960" marR="60960" marT="30480" marB="30480" anchor="ctr"/>
                </a:tc>
                <a:extLst>
                  <a:ext uri="{0D108BD9-81ED-4DB2-BD59-A6C34878D82A}">
                    <a16:rowId xmlns:a16="http://schemas.microsoft.com/office/drawing/2014/main" val="119433619"/>
                  </a:ext>
                </a:extLst>
              </a:tr>
            </a:tbl>
          </a:graphicData>
        </a:graphic>
      </p:graphicFrame>
      <p:sp>
        <p:nvSpPr>
          <p:cNvPr id="10" name="TextBox 15">
            <a:extLst>
              <a:ext uri="{FF2B5EF4-FFF2-40B4-BE49-F238E27FC236}">
                <a16:creationId xmlns:a16="http://schemas.microsoft.com/office/drawing/2014/main" id="{FA7BCD99-E9F4-1997-69C2-47CC86616713}"/>
              </a:ext>
            </a:extLst>
          </p:cNvPr>
          <p:cNvSpPr txBox="1"/>
          <p:nvPr/>
        </p:nvSpPr>
        <p:spPr>
          <a:xfrm>
            <a:off x="1393967" y="5956755"/>
            <a:ext cx="5921233" cy="677108"/>
          </a:xfrm>
          <a:prstGeom prst="rect">
            <a:avLst/>
          </a:prstGeom>
          <a:noFill/>
          <a:ln cap="flat">
            <a:noFill/>
          </a:ln>
        </p:spPr>
        <p:txBody>
          <a:bodyPr vert="horz" wrap="square" lIns="60960" tIns="30480" rIns="60960" bIns="30480" anchor="t" anchorCtr="0" compatLnSpc="1">
            <a:spAutoFit/>
          </a:bodyPr>
          <a:lstStyle/>
          <a:p>
            <a:pPr defTabSz="609630">
              <a:defRPr sz="1800" b="0" i="0" u="none" strike="noStrike" kern="0" cap="none" spc="0" baseline="0">
                <a:solidFill>
                  <a:srgbClr val="000000"/>
                </a:solidFill>
                <a:uFillTx/>
              </a:defRPr>
            </a:pPr>
            <a:r>
              <a:rPr lang="en-US" sz="2000" b="1" dirty="0">
                <a:solidFill>
                  <a:srgbClr val="4F81BD"/>
                </a:solidFill>
                <a:latin typeface="DM Sans" pitchFamily="2" charset="0"/>
              </a:rPr>
              <a:t>Symbols:</a:t>
            </a:r>
            <a:br>
              <a:rPr lang="en-US" sz="2000" dirty="0">
                <a:solidFill>
                  <a:srgbClr val="000000"/>
                </a:solidFill>
                <a:latin typeface="DM Sans" pitchFamily="2" charset="0"/>
              </a:rPr>
            </a:br>
            <a:r>
              <a:rPr lang="en-US" sz="2000" dirty="0">
                <a:solidFill>
                  <a:srgbClr val="000000"/>
                </a:solidFill>
                <a:latin typeface="DM Sans" pitchFamily="2" charset="0"/>
              </a:rPr>
              <a:t>✔️ </a:t>
            </a:r>
            <a:r>
              <a:rPr lang="en-US" sz="2000" dirty="0">
                <a:solidFill>
                  <a:srgbClr val="4F81BD"/>
                </a:solidFill>
                <a:latin typeface="DM Sans" pitchFamily="2" charset="0"/>
              </a:rPr>
              <a:t>Yes</a:t>
            </a:r>
            <a:r>
              <a:rPr lang="en-US" sz="2000" dirty="0">
                <a:solidFill>
                  <a:srgbClr val="000000"/>
                </a:solidFill>
                <a:latin typeface="DM Sans" pitchFamily="2" charset="0"/>
              </a:rPr>
              <a:t> | ⚪ </a:t>
            </a:r>
            <a:r>
              <a:rPr lang="en-US" sz="2000" dirty="0">
                <a:solidFill>
                  <a:srgbClr val="4F81BD"/>
                </a:solidFill>
                <a:latin typeface="DM Sans" pitchFamily="2" charset="0"/>
              </a:rPr>
              <a:t>Partial/Limited </a:t>
            </a:r>
            <a:r>
              <a:rPr lang="en-US" sz="2000" dirty="0">
                <a:solidFill>
                  <a:srgbClr val="000000"/>
                </a:solidFill>
                <a:latin typeface="DM Sans" pitchFamily="2" charset="0"/>
              </a:rPr>
              <a:t>| ❌ </a:t>
            </a:r>
            <a:r>
              <a:rPr lang="en-US" sz="2000" dirty="0">
                <a:solidFill>
                  <a:srgbClr val="4F81BD"/>
                </a:solidFill>
                <a:latin typeface="DM Sans" pitchFamily="2" charset="0"/>
              </a:rPr>
              <a:t>No</a:t>
            </a:r>
          </a:p>
        </p:txBody>
      </p:sp>
      <p:sp>
        <p:nvSpPr>
          <p:cNvPr id="12" name="Freeform 3">
            <a:extLst>
              <a:ext uri="{FF2B5EF4-FFF2-40B4-BE49-F238E27FC236}">
                <a16:creationId xmlns:a16="http://schemas.microsoft.com/office/drawing/2014/main" id="{9C97D4E9-A4AE-D77B-C15A-50FF8E79F532}"/>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TextBox 9">
            <a:extLst>
              <a:ext uri="{FF2B5EF4-FFF2-40B4-BE49-F238E27FC236}">
                <a16:creationId xmlns:a16="http://schemas.microsoft.com/office/drawing/2014/main" id="{3413C719-8DE0-C7B3-6957-BE4A7417BB08}"/>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774F0D4B-0EBD-B653-A23D-C573A1372115}"/>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Freeform 4">
            <a:extLst>
              <a:ext uri="{FF2B5EF4-FFF2-40B4-BE49-F238E27FC236}">
                <a16:creationId xmlns:a16="http://schemas.microsoft.com/office/drawing/2014/main" id="{CD4C763D-B90A-6392-67F5-B18CABD66187}"/>
              </a:ext>
            </a:extLst>
          </p:cNvPr>
          <p:cNvSpPr/>
          <p:nvPr/>
        </p:nvSpPr>
        <p:spPr>
          <a:xfrm>
            <a:off x="7486486" y="1807184"/>
            <a:ext cx="3740310" cy="4164311"/>
          </a:xfrm>
          <a:custGeom>
            <a:avLst/>
            <a:gdLst>
              <a:gd name="f0" fmla="val w"/>
              <a:gd name="f1" fmla="val h"/>
              <a:gd name="f2" fmla="val 0"/>
              <a:gd name="f3" fmla="val 5610468"/>
              <a:gd name="f4" fmla="val 6246472"/>
              <a:gd name="f5" fmla="*/ f0 1 5610468"/>
              <a:gd name="f6" fmla="*/ f1 1 6246472"/>
              <a:gd name="f7" fmla="+- f4 0 f2"/>
              <a:gd name="f8" fmla="+- f3 0 f2"/>
              <a:gd name="f9" fmla="*/ f8 1 5610468"/>
              <a:gd name="f10" fmla="*/ f7 1 6246472"/>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5610468" h="6246472">
                <a:moveTo>
                  <a:pt x="f2" y="f2"/>
                </a:moveTo>
                <a:lnTo>
                  <a:pt x="f3" y="f2"/>
                </a:lnTo>
                <a:lnTo>
                  <a:pt x="f3"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4" name="TextBox 5">
            <a:extLst>
              <a:ext uri="{FF2B5EF4-FFF2-40B4-BE49-F238E27FC236}">
                <a16:creationId xmlns:a16="http://schemas.microsoft.com/office/drawing/2014/main" id="{7F66EF41-F5D4-423B-7DBF-9FBCEC5D211E}"/>
              </a:ext>
            </a:extLst>
          </p:cNvPr>
          <p:cNvSpPr txBox="1"/>
          <p:nvPr/>
        </p:nvSpPr>
        <p:spPr>
          <a:xfrm>
            <a:off x="685801" y="1346197"/>
            <a:ext cx="4715091"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INTRODUCTION</a:t>
            </a:r>
          </a:p>
        </p:txBody>
      </p:sp>
      <p:sp>
        <p:nvSpPr>
          <p:cNvPr id="5" name="TextBox 7">
            <a:extLst>
              <a:ext uri="{FF2B5EF4-FFF2-40B4-BE49-F238E27FC236}">
                <a16:creationId xmlns:a16="http://schemas.microsoft.com/office/drawing/2014/main" id="{67AC8F14-DE69-FDC2-4A24-E01139D45CFE}"/>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6" name="TextBox 8">
            <a:extLst>
              <a:ext uri="{FF2B5EF4-FFF2-40B4-BE49-F238E27FC236}">
                <a16:creationId xmlns:a16="http://schemas.microsoft.com/office/drawing/2014/main" id="{7D543443-9E0F-57C6-338F-B61004C10D95}"/>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7" name="TextBox 9">
            <a:extLst>
              <a:ext uri="{FF2B5EF4-FFF2-40B4-BE49-F238E27FC236}">
                <a16:creationId xmlns:a16="http://schemas.microsoft.com/office/drawing/2014/main" id="{45F65C5B-EC3B-20D3-BA6E-C7CDB437133F}"/>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8" name="TextBox 10">
            <a:extLst>
              <a:ext uri="{FF2B5EF4-FFF2-40B4-BE49-F238E27FC236}">
                <a16:creationId xmlns:a16="http://schemas.microsoft.com/office/drawing/2014/main" id="{BA6DF806-C788-FEB7-0432-FA43C0DDD225}"/>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9" name="TextBox 12">
            <a:extLst>
              <a:ext uri="{FF2B5EF4-FFF2-40B4-BE49-F238E27FC236}">
                <a16:creationId xmlns:a16="http://schemas.microsoft.com/office/drawing/2014/main" id="{0AF22226-5D58-C027-9E89-B04E3CC1AD29}"/>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a:t>
            </a:r>
            <a:r>
              <a:rPr lang="ar-EG" sz="1000" b="1" kern="0">
                <a:solidFill>
                  <a:srgbClr val="343434"/>
                </a:solidFill>
                <a:latin typeface="DM Sans Bold"/>
                <a:ea typeface="DM Sans Bold"/>
                <a:cs typeface="DM Sans Bold"/>
              </a:rPr>
              <a:t>3</a:t>
            </a:r>
            <a:endParaRPr lang="en-US" sz="1000" b="1">
              <a:solidFill>
                <a:srgbClr val="343434"/>
              </a:solidFill>
              <a:latin typeface="DM Sans Bold"/>
              <a:ea typeface="DM Sans Bold"/>
              <a:cs typeface="DM Sans Bold"/>
            </a:endParaRPr>
          </a:p>
        </p:txBody>
      </p:sp>
      <p:sp>
        <p:nvSpPr>
          <p:cNvPr id="10" name="TextBox 13">
            <a:extLst>
              <a:ext uri="{FF2B5EF4-FFF2-40B4-BE49-F238E27FC236}">
                <a16:creationId xmlns:a16="http://schemas.microsoft.com/office/drawing/2014/main" id="{EBA02F51-62D2-D279-81B2-6A1542FE35AC}"/>
              </a:ext>
            </a:extLst>
          </p:cNvPr>
          <p:cNvSpPr txBox="1"/>
          <p:nvPr/>
        </p:nvSpPr>
        <p:spPr>
          <a:xfrm>
            <a:off x="664600" y="5330813"/>
            <a:ext cx="6105308" cy="1026178"/>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Built for flexibility, </a:t>
            </a:r>
            <a:r>
              <a:rPr lang="en-US" sz="1667" b="1" dirty="0" err="1">
                <a:solidFill>
                  <a:srgbClr val="343434"/>
                </a:solidFill>
                <a:latin typeface="DM Sans Bold"/>
                <a:ea typeface="DM Sans Bold"/>
                <a:cs typeface="DM Sans Bold"/>
              </a:rPr>
              <a:t>Skylock</a:t>
            </a:r>
            <a:r>
              <a:rPr lang="en-US" sz="1667" b="1" dirty="0">
                <a:solidFill>
                  <a:srgbClr val="343434"/>
                </a:solidFill>
                <a:latin typeface="DM Sans Bold"/>
                <a:ea typeface="DM Sans Bold"/>
                <a:cs typeface="DM Sans Bold"/>
              </a:rPr>
              <a:t> seamlessly integrates   cloud-native environment—delivering adaptive security wherever your applications run.</a:t>
            </a:r>
          </a:p>
        </p:txBody>
      </p:sp>
      <p:sp>
        <p:nvSpPr>
          <p:cNvPr id="12" name="Freeform 3">
            <a:extLst>
              <a:ext uri="{FF2B5EF4-FFF2-40B4-BE49-F238E27FC236}">
                <a16:creationId xmlns:a16="http://schemas.microsoft.com/office/drawing/2014/main" id="{F4885A80-87BE-E612-9CC5-8878BF17F827}"/>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TextBox 9">
            <a:extLst>
              <a:ext uri="{FF2B5EF4-FFF2-40B4-BE49-F238E27FC236}">
                <a16:creationId xmlns:a16="http://schemas.microsoft.com/office/drawing/2014/main" id="{2766526B-575E-BF97-2D48-E814E19855B7}"/>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
        <p:nvSpPr>
          <p:cNvPr id="14" name="TextBox 13">
            <a:extLst>
              <a:ext uri="{FF2B5EF4-FFF2-40B4-BE49-F238E27FC236}">
                <a16:creationId xmlns:a16="http://schemas.microsoft.com/office/drawing/2014/main" id="{FCA45C5C-9648-FD67-A7FB-08A9CB1678E1}"/>
              </a:ext>
            </a:extLst>
          </p:cNvPr>
          <p:cNvSpPr txBox="1"/>
          <p:nvPr/>
        </p:nvSpPr>
        <p:spPr>
          <a:xfrm>
            <a:off x="664600" y="4304635"/>
            <a:ext cx="6105308" cy="1026178"/>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a:t>
            </a:r>
            <a:r>
              <a:rPr lang="en-US" sz="1667" b="1" dirty="0" err="1">
                <a:solidFill>
                  <a:srgbClr val="343434"/>
                </a:solidFill>
                <a:latin typeface="DM Sans Bold"/>
                <a:ea typeface="DM Sans Bold"/>
                <a:cs typeface="DM Sans Bold"/>
              </a:rPr>
              <a:t>Skylock</a:t>
            </a:r>
            <a:r>
              <a:rPr lang="en-US" sz="1667" b="1" dirty="0">
                <a:solidFill>
                  <a:srgbClr val="343434"/>
                </a:solidFill>
                <a:latin typeface="DM Sans Bold"/>
                <a:ea typeface="DM Sans Bold"/>
                <a:cs typeface="DM Sans Bold"/>
              </a:rPr>
              <a:t> is designed as an application-aware, modular reverse proxy, offering intelligent defense at the application layer.</a:t>
            </a:r>
          </a:p>
        </p:txBody>
      </p:sp>
      <p:sp>
        <p:nvSpPr>
          <p:cNvPr id="15" name="TextBox 13">
            <a:extLst>
              <a:ext uri="{FF2B5EF4-FFF2-40B4-BE49-F238E27FC236}">
                <a16:creationId xmlns:a16="http://schemas.microsoft.com/office/drawing/2014/main" id="{CA442A39-9B76-8AD0-3CA4-C3BDD1EAE7FF}"/>
              </a:ext>
            </a:extLst>
          </p:cNvPr>
          <p:cNvSpPr txBox="1"/>
          <p:nvPr/>
        </p:nvSpPr>
        <p:spPr>
          <a:xfrm>
            <a:off x="664600" y="3110431"/>
            <a:ext cx="6105308" cy="1539268"/>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These sophisticated attack vectors are increasingly able to bypass legacy security solutions, leaving traditional Layer 3 and Layer 4 firewalls unable to provide adequate protection.</a:t>
            </a:r>
          </a:p>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p:txBody>
      </p:sp>
      <p:sp>
        <p:nvSpPr>
          <p:cNvPr id="16" name="TextBox 13">
            <a:extLst>
              <a:ext uri="{FF2B5EF4-FFF2-40B4-BE49-F238E27FC236}">
                <a16:creationId xmlns:a16="http://schemas.microsoft.com/office/drawing/2014/main" id="{04399C09-7EC6-A504-C26F-BE2E37A69A93}"/>
              </a:ext>
            </a:extLst>
          </p:cNvPr>
          <p:cNvSpPr txBox="1"/>
          <p:nvPr/>
        </p:nvSpPr>
        <p:spPr>
          <a:xfrm>
            <a:off x="664600" y="2084253"/>
            <a:ext cx="6105308" cy="1026178"/>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The application layer (Layer 7) has become the primary target for modern cyberattacks, with threats like SQL injection, cross-site scripting (XSS), and server-side request forgery (SSRF) on the rise.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405C1FE8-EF6E-3454-D46B-C140974CDE0F}"/>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5">
            <a:extLst>
              <a:ext uri="{FF2B5EF4-FFF2-40B4-BE49-F238E27FC236}">
                <a16:creationId xmlns:a16="http://schemas.microsoft.com/office/drawing/2014/main" id="{70F99F45-BC51-6505-E330-7EA753364DEE}"/>
              </a:ext>
            </a:extLst>
          </p:cNvPr>
          <p:cNvSpPr txBox="1"/>
          <p:nvPr/>
        </p:nvSpPr>
        <p:spPr>
          <a:xfrm>
            <a:off x="4701308" y="1055675"/>
            <a:ext cx="2810748"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Conclusion</a:t>
            </a:r>
          </a:p>
        </p:txBody>
      </p:sp>
      <p:sp>
        <p:nvSpPr>
          <p:cNvPr id="4" name="TextBox 7">
            <a:extLst>
              <a:ext uri="{FF2B5EF4-FFF2-40B4-BE49-F238E27FC236}">
                <a16:creationId xmlns:a16="http://schemas.microsoft.com/office/drawing/2014/main" id="{1463C601-D16A-D9DB-AE5C-EC9B65488954}"/>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7B69AE40-99C5-64C7-90B6-E8324F2C61F7}"/>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C6354705-6897-9744-8FCF-B047C90A7AB1}"/>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B7C76351-D7BE-644A-306F-72E6BE7181C4}"/>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1">
            <a:extLst>
              <a:ext uri="{FF2B5EF4-FFF2-40B4-BE49-F238E27FC236}">
                <a16:creationId xmlns:a16="http://schemas.microsoft.com/office/drawing/2014/main" id="{7B47CF2F-8FE6-CDBE-8514-BD048B687DDB}"/>
              </a:ext>
            </a:extLst>
          </p:cNvPr>
          <p:cNvSpPr txBox="1"/>
          <p:nvPr/>
        </p:nvSpPr>
        <p:spPr>
          <a:xfrm>
            <a:off x="702161" y="1893850"/>
            <a:ext cx="8486443" cy="5232202"/>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2000" dirty="0">
                <a:solidFill>
                  <a:srgbClr val="343434"/>
                </a:solidFill>
                <a:latin typeface="DM Sans"/>
                <a:ea typeface="DM Sans"/>
                <a:cs typeface="DM Sans"/>
              </a:rPr>
              <a:t>➤ </a:t>
            </a:r>
            <a:r>
              <a:rPr lang="en-US" sz="2000" dirty="0" err="1">
                <a:solidFill>
                  <a:srgbClr val="343434"/>
                </a:solidFill>
                <a:latin typeface="DM Sans"/>
                <a:ea typeface="DM Sans"/>
                <a:cs typeface="DM Sans"/>
              </a:rPr>
              <a:t>ModSecurity</a:t>
            </a:r>
            <a:r>
              <a:rPr lang="en-US" sz="2000" dirty="0">
                <a:solidFill>
                  <a:srgbClr val="343434"/>
                </a:solidFill>
                <a:latin typeface="DM Sans"/>
                <a:ea typeface="DM Sans"/>
                <a:cs typeface="DM Sans"/>
              </a:rPr>
              <a:t> layer in the system has many weak points, by doing </a:t>
            </a:r>
            <a:r>
              <a:rPr lang="en-US" sz="2000" b="1" dirty="0">
                <a:solidFill>
                  <a:srgbClr val="343434"/>
                </a:solidFill>
                <a:latin typeface="DM Sans Bold"/>
                <a:ea typeface="DM Sans Bold"/>
                <a:cs typeface="DM Sans Bold"/>
              </a:rPr>
              <a:t>sophisticated</a:t>
            </a:r>
            <a:r>
              <a:rPr lang="en-US" sz="2000" dirty="0">
                <a:solidFill>
                  <a:srgbClr val="343434"/>
                </a:solidFill>
                <a:latin typeface="DM Sans"/>
                <a:ea typeface="DM Sans"/>
                <a:cs typeface="DM Sans"/>
              </a:rPr>
              <a:t>   penetration testing on it.</a:t>
            </a:r>
            <a:br>
              <a:rPr lang="en-US" sz="2000" dirty="0">
                <a:solidFill>
                  <a:srgbClr val="000000"/>
                </a:solidFill>
                <a:latin typeface="DM Sans"/>
                <a:ea typeface="DM Sans"/>
                <a:cs typeface="DM Sans"/>
              </a:rPr>
            </a:br>
            <a:endParaRPr lang="ar-EG" sz="2000" dirty="0">
              <a:solidFill>
                <a:srgbClr val="000000"/>
              </a:solidFill>
              <a:latin typeface="DM Sans"/>
              <a:ea typeface="DM Sans"/>
              <a:cs typeface="DM Sans"/>
            </a:endParaRPr>
          </a:p>
          <a:p>
            <a:pPr defTabSz="609630">
              <a:defRPr sz="1800" b="0" i="0" u="none" strike="noStrike" kern="0" cap="none" spc="0" baseline="0">
                <a:solidFill>
                  <a:srgbClr val="000000"/>
                </a:solidFill>
                <a:uFillTx/>
              </a:defRPr>
            </a:pPr>
            <a:endParaRPr lang="en-US" sz="2000"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r>
              <a:rPr lang="en-US" sz="2000" dirty="0">
                <a:solidFill>
                  <a:srgbClr val="343434"/>
                </a:solidFill>
                <a:latin typeface="DM Sans"/>
                <a:ea typeface="DM Sans"/>
                <a:cs typeface="DM Sans"/>
              </a:rPr>
              <a:t>➤  The AI model provides more security and takes over the filters gaps, which was really an important approach in our project.</a:t>
            </a:r>
          </a:p>
          <a:p>
            <a:pPr defTabSz="609630">
              <a:defRPr sz="1800" b="0" i="0" u="none" strike="noStrike" kern="0" cap="none" spc="0" baseline="0">
                <a:solidFill>
                  <a:srgbClr val="000000"/>
                </a:solidFill>
                <a:uFillTx/>
              </a:defRPr>
            </a:pPr>
            <a:endParaRPr lang="en-US" sz="2000"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endParaRPr lang="en-US" sz="2000"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r>
              <a:rPr lang="en-US" sz="2000" dirty="0">
                <a:solidFill>
                  <a:srgbClr val="343434"/>
                </a:solidFill>
                <a:latin typeface="DM Sans"/>
                <a:ea typeface="DM Sans"/>
                <a:cs typeface="DM Sans"/>
              </a:rPr>
              <a:t>➤  We can’t use deep learning models in our AI model due to speed limitation, we used machine learning models and tried to balance between speed and accuracy.</a:t>
            </a:r>
          </a:p>
          <a:p>
            <a:pPr defTabSz="609630">
              <a:defRPr sz="1800" b="0" i="0" u="none" strike="noStrike" kern="0" cap="none" spc="0" baseline="0">
                <a:solidFill>
                  <a:srgbClr val="000000"/>
                </a:solidFill>
                <a:uFillTx/>
              </a:defRPr>
            </a:pPr>
            <a:endParaRPr lang="en-US" sz="2000"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endParaRPr lang="en-US" sz="2000"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r>
              <a:rPr lang="en-US" sz="2000" dirty="0">
                <a:solidFill>
                  <a:srgbClr val="343434"/>
                </a:solidFill>
                <a:latin typeface="DM Sans"/>
                <a:ea typeface="DM Sans"/>
                <a:cs typeface="DM Sans"/>
              </a:rPr>
              <a:t>➤  It is possible that false positives occur, and it can be solved by continuously updating the data given to the AI model for training by recent datasets or from the reports from the clients.</a:t>
            </a:r>
          </a:p>
          <a:p>
            <a:pPr defTabSz="609630">
              <a:defRPr sz="1800" b="0" i="0" u="none" strike="noStrike" kern="0" cap="none" spc="0" baseline="0">
                <a:solidFill>
                  <a:srgbClr val="000000"/>
                </a:solidFill>
                <a:uFillTx/>
              </a:defRPr>
            </a:pPr>
            <a:endParaRPr lang="en-US" sz="2000" dirty="0">
              <a:solidFill>
                <a:srgbClr val="343434"/>
              </a:solidFill>
              <a:latin typeface="DM Sans"/>
              <a:ea typeface="DM Sans"/>
              <a:cs typeface="DM Sans"/>
            </a:endParaRPr>
          </a:p>
        </p:txBody>
      </p:sp>
      <p:sp>
        <p:nvSpPr>
          <p:cNvPr id="9" name="TextBox 12">
            <a:extLst>
              <a:ext uri="{FF2B5EF4-FFF2-40B4-BE49-F238E27FC236}">
                <a16:creationId xmlns:a16="http://schemas.microsoft.com/office/drawing/2014/main" id="{648E14F2-C6EA-1EB2-9399-E4E7ACC25CF6}"/>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29</a:t>
            </a:r>
            <a:endParaRPr lang="en-US" sz="1000" b="1">
              <a:solidFill>
                <a:srgbClr val="343434"/>
              </a:solidFill>
              <a:latin typeface="DM Sans Bold"/>
              <a:ea typeface="DM Sans Bold"/>
              <a:cs typeface="DM Sans Bold"/>
            </a:endParaRPr>
          </a:p>
        </p:txBody>
      </p:sp>
      <p:sp>
        <p:nvSpPr>
          <p:cNvPr id="10" name="Freeform 8">
            <a:extLst>
              <a:ext uri="{FF2B5EF4-FFF2-40B4-BE49-F238E27FC236}">
                <a16:creationId xmlns:a16="http://schemas.microsoft.com/office/drawing/2014/main" id="{BCD00EC8-109A-867E-787B-FDDF9DDA93AF}"/>
              </a:ext>
            </a:extLst>
          </p:cNvPr>
          <p:cNvSpPr/>
          <p:nvPr/>
        </p:nvSpPr>
        <p:spPr>
          <a:xfrm rot="20245544">
            <a:off x="9500263" y="1999946"/>
            <a:ext cx="1845295" cy="2883273"/>
          </a:xfrm>
          <a:custGeom>
            <a:avLst/>
            <a:gdLst>
              <a:gd name="f0" fmla="val w"/>
              <a:gd name="f1" fmla="val h"/>
              <a:gd name="f2" fmla="val 0"/>
              <a:gd name="f3" fmla="val 1497033"/>
              <a:gd name="f4" fmla="val 2339114"/>
              <a:gd name="f5" fmla="val 2339115"/>
              <a:gd name="f6" fmla="*/ f0 1 1497033"/>
              <a:gd name="f7" fmla="*/ f1 1 2339114"/>
              <a:gd name="f8" fmla="+- f4 0 f2"/>
              <a:gd name="f9" fmla="+- f3 0 f2"/>
              <a:gd name="f10" fmla="*/ f9 1 1497033"/>
              <a:gd name="f11" fmla="*/ f8 1 2339114"/>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497033" h="2339114">
                <a:moveTo>
                  <a:pt x="f2" y="f2"/>
                </a:moveTo>
                <a:lnTo>
                  <a:pt x="f3" y="f2"/>
                </a:lnTo>
                <a:lnTo>
                  <a:pt x="f3" y="f5"/>
                </a:lnTo>
                <a:lnTo>
                  <a:pt x="f2" y="f5"/>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Freeform 3">
            <a:extLst>
              <a:ext uri="{FF2B5EF4-FFF2-40B4-BE49-F238E27FC236}">
                <a16:creationId xmlns:a16="http://schemas.microsoft.com/office/drawing/2014/main" id="{9DD0DF9B-01C4-0A4F-F8A2-332A1A474FCA}"/>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22708C17-68CB-293F-BEE8-01956D737EE9}"/>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1000"/>
                                        <p:tgtEl>
                                          <p:spTgt spid="8">
                                            <p:txEl>
                                              <p:pRg st="5" end="5"/>
                                            </p:txEl>
                                          </p:spTgt>
                                        </p:tgtEl>
                                      </p:cBhvr>
                                    </p:animEffect>
                                    <p:anim calcmode="lin" valueType="num">
                                      <p:cBhvr>
                                        <p:cTn id="2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1000"/>
                                        <p:tgtEl>
                                          <p:spTgt spid="8">
                                            <p:txEl>
                                              <p:pRg st="8" end="8"/>
                                            </p:txEl>
                                          </p:spTgt>
                                        </p:tgtEl>
                                      </p:cBhvr>
                                    </p:animEffect>
                                    <p:anim calcmode="lin" valueType="num">
                                      <p:cBhvr>
                                        <p:cTn id="3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AA1A1098-922E-9F11-E0E9-1E1831C34B4E}"/>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5">
            <a:extLst>
              <a:ext uri="{FF2B5EF4-FFF2-40B4-BE49-F238E27FC236}">
                <a16:creationId xmlns:a16="http://schemas.microsoft.com/office/drawing/2014/main" id="{CD066790-E217-9E19-01F3-F6FEB440A866}"/>
              </a:ext>
            </a:extLst>
          </p:cNvPr>
          <p:cNvSpPr txBox="1"/>
          <p:nvPr/>
        </p:nvSpPr>
        <p:spPr>
          <a:xfrm>
            <a:off x="685800" y="1346197"/>
            <a:ext cx="6611502"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Future Enhancements</a:t>
            </a:r>
          </a:p>
        </p:txBody>
      </p:sp>
      <p:sp>
        <p:nvSpPr>
          <p:cNvPr id="4" name="TextBox 7">
            <a:extLst>
              <a:ext uri="{FF2B5EF4-FFF2-40B4-BE49-F238E27FC236}">
                <a16:creationId xmlns:a16="http://schemas.microsoft.com/office/drawing/2014/main" id="{43DE895A-A046-DE4E-CC04-E30EB55AD5A5}"/>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923A618B-71A0-E79C-755E-90C61DD7B954}"/>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B95A2EC9-1BC4-FF64-0284-C577200BB34A}"/>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EA52C322-8AD8-8DA0-46AD-EF19F61B12B4}"/>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1">
            <a:extLst>
              <a:ext uri="{FF2B5EF4-FFF2-40B4-BE49-F238E27FC236}">
                <a16:creationId xmlns:a16="http://schemas.microsoft.com/office/drawing/2014/main" id="{673FC1A0-9187-88E5-E0D0-9EED22F1FD25}"/>
              </a:ext>
            </a:extLst>
          </p:cNvPr>
          <p:cNvSpPr txBox="1"/>
          <p:nvPr/>
        </p:nvSpPr>
        <p:spPr>
          <a:xfrm>
            <a:off x="702161" y="2057400"/>
            <a:ext cx="8247199" cy="3878947"/>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Real-Time Log Streaming &amp; Alerting</a:t>
            </a:r>
            <a:br>
              <a:rPr lang="en-US" sz="1667" dirty="0">
                <a:solidFill>
                  <a:srgbClr val="343434"/>
                </a:solidFill>
                <a:latin typeface="DM Sans"/>
                <a:ea typeface="DM Sans"/>
                <a:cs typeface="DM Sans"/>
              </a:rPr>
            </a:br>
            <a:r>
              <a:rPr lang="en-US" sz="1667" dirty="0">
                <a:solidFill>
                  <a:srgbClr val="343434"/>
                </a:solidFill>
                <a:latin typeface="DM Sans"/>
                <a:ea typeface="DM Sans"/>
                <a:cs typeface="DM Sans"/>
              </a:rPr>
              <a:t>• Integrate with ELK stack, Prometheus/Grafana, or native email/SMS for live event monitoring and instant security alerts.</a:t>
            </a:r>
          </a:p>
          <a:p>
            <a:pPr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Continuous Model Training &amp; Drift Detection</a:t>
            </a:r>
            <a:br>
              <a:rPr lang="en-US" sz="1667" dirty="0">
                <a:solidFill>
                  <a:srgbClr val="343434"/>
                </a:solidFill>
                <a:latin typeface="DM Sans"/>
                <a:ea typeface="DM Sans"/>
                <a:cs typeface="DM Sans"/>
              </a:rPr>
            </a:br>
            <a:r>
              <a:rPr lang="en-US" sz="1667" dirty="0">
                <a:solidFill>
                  <a:srgbClr val="343434"/>
                </a:solidFill>
                <a:latin typeface="DM Sans"/>
                <a:ea typeface="DM Sans"/>
                <a:cs typeface="DM Sans"/>
              </a:rPr>
              <a:t>• Support for ongoing AI model retraining from fresh attack logs (shift right testing).</a:t>
            </a:r>
          </a:p>
          <a:p>
            <a:pPr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a:t>
            </a:r>
            <a:r>
              <a:rPr lang="en-US" sz="1867" dirty="0">
                <a:solidFill>
                  <a:srgbClr val="000000"/>
                </a:solidFill>
                <a:latin typeface="Calibri"/>
              </a:rPr>
              <a:t>Multi-Cloud Support – Extend to AWS/Azure.</a:t>
            </a:r>
            <a:endParaRPr lang="en-US" sz="2400"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Full API Documentation &amp; SDKs</a:t>
            </a:r>
            <a:br>
              <a:rPr lang="en-US" sz="1667" dirty="0">
                <a:solidFill>
                  <a:srgbClr val="343434"/>
                </a:solidFill>
                <a:latin typeface="DM Sans"/>
                <a:ea typeface="DM Sans"/>
                <a:cs typeface="DM Sans"/>
              </a:rPr>
            </a:br>
            <a:r>
              <a:rPr lang="en-US" sz="1667" dirty="0">
                <a:solidFill>
                  <a:srgbClr val="343434"/>
                </a:solidFill>
                <a:latin typeface="DM Sans"/>
                <a:ea typeface="DM Sans"/>
                <a:cs typeface="DM Sans"/>
              </a:rPr>
              <a:t>• Publish open API docs and SDKs for easy integration with CI/CD and external tools.</a:t>
            </a:r>
          </a:p>
          <a:p>
            <a:pPr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 Automated Threat Intelligence Feeding</a:t>
            </a:r>
            <a:br>
              <a:rPr lang="en-US" sz="1667" dirty="0">
                <a:solidFill>
                  <a:srgbClr val="343434"/>
                </a:solidFill>
                <a:latin typeface="DM Sans"/>
                <a:ea typeface="DM Sans"/>
                <a:cs typeface="DM Sans"/>
              </a:rPr>
            </a:br>
            <a:r>
              <a:rPr lang="en-US" sz="1667" dirty="0">
                <a:solidFill>
                  <a:srgbClr val="343434"/>
                </a:solidFill>
                <a:latin typeface="DM Sans"/>
                <a:ea typeface="DM Sans"/>
                <a:cs typeface="DM Sans"/>
              </a:rPr>
              <a:t>• Connect to community or commercial threat feeds for automatic rule or indicator updates.</a:t>
            </a:r>
          </a:p>
        </p:txBody>
      </p:sp>
      <p:sp>
        <p:nvSpPr>
          <p:cNvPr id="9" name="TextBox 12">
            <a:extLst>
              <a:ext uri="{FF2B5EF4-FFF2-40B4-BE49-F238E27FC236}">
                <a16:creationId xmlns:a16="http://schemas.microsoft.com/office/drawing/2014/main" id="{A6FD1E96-A579-2D61-0B46-B3C281499CB4}"/>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30</a:t>
            </a:r>
            <a:endParaRPr lang="en-US" sz="1000" b="1">
              <a:solidFill>
                <a:srgbClr val="343434"/>
              </a:solidFill>
              <a:latin typeface="DM Sans Bold"/>
              <a:ea typeface="DM Sans Bold"/>
              <a:cs typeface="DM Sans Bold"/>
            </a:endParaRPr>
          </a:p>
        </p:txBody>
      </p:sp>
      <p:pic>
        <p:nvPicPr>
          <p:cNvPr id="10" name="Picture 4" descr="1,154,000+ Enhancement Stock Photos, Pictures &amp; Royalty-Free Images -  iStock | Enhancement icon, Digital enhancement, Software enhancement">
            <a:extLst>
              <a:ext uri="{FF2B5EF4-FFF2-40B4-BE49-F238E27FC236}">
                <a16:creationId xmlns:a16="http://schemas.microsoft.com/office/drawing/2014/main" id="{C69D5FBC-22EF-206C-94E3-5A9C26133A2D}"/>
              </a:ext>
            </a:extLst>
          </p:cNvPr>
          <p:cNvPicPr>
            <a:picLocks noChangeAspect="1"/>
          </p:cNvPicPr>
          <p:nvPr/>
        </p:nvPicPr>
        <p:blipFill>
          <a:blip r:embed="rId5"/>
          <a:srcRect t="16116"/>
          <a:stretch>
            <a:fillRect/>
          </a:stretch>
        </p:blipFill>
        <p:spPr>
          <a:xfrm>
            <a:off x="8111227" y="2192969"/>
            <a:ext cx="3886200" cy="3259897"/>
          </a:xfrm>
          <a:prstGeom prst="rect">
            <a:avLst/>
          </a:prstGeom>
          <a:noFill/>
          <a:ln cap="flat">
            <a:noFill/>
          </a:ln>
        </p:spPr>
      </p:pic>
      <p:sp>
        <p:nvSpPr>
          <p:cNvPr id="12" name="Freeform 3">
            <a:extLst>
              <a:ext uri="{FF2B5EF4-FFF2-40B4-BE49-F238E27FC236}">
                <a16:creationId xmlns:a16="http://schemas.microsoft.com/office/drawing/2014/main" id="{3A9C1825-811E-D9DA-A4F8-EAE6C4C98C14}"/>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3" name="TextBox 9">
            <a:extLst>
              <a:ext uri="{FF2B5EF4-FFF2-40B4-BE49-F238E27FC236}">
                <a16:creationId xmlns:a16="http://schemas.microsoft.com/office/drawing/2014/main" id="{7E31CA52-9BCF-463C-1CC2-5E46861DADA8}"/>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ircle(in)">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circle(in)">
                                      <p:cBhvr>
                                        <p:cTn id="22" dur="20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circle(in)">
                                      <p:cBhvr>
                                        <p:cTn id="27" dur="20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circle(in)">
                                      <p:cBhvr>
                                        <p:cTn id="32"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26B75A9-AEC6-6C3B-B3BE-367025C07FD6}"/>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b="1">
              <a:solidFill>
                <a:srgbClr val="000000"/>
              </a:solidFill>
              <a:latin typeface="Calibri"/>
            </a:endParaRPr>
          </a:p>
        </p:txBody>
      </p:sp>
      <p:sp>
        <p:nvSpPr>
          <p:cNvPr id="3" name="TextBox 13">
            <a:extLst>
              <a:ext uri="{FF2B5EF4-FFF2-40B4-BE49-F238E27FC236}">
                <a16:creationId xmlns:a16="http://schemas.microsoft.com/office/drawing/2014/main" id="{597158D8-9B39-3064-775F-0797D3AF4D55}"/>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4">
            <a:extLst>
              <a:ext uri="{FF2B5EF4-FFF2-40B4-BE49-F238E27FC236}">
                <a16:creationId xmlns:a16="http://schemas.microsoft.com/office/drawing/2014/main" id="{E9388317-0788-B301-2D5A-A2911E68DE3D}"/>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5">
            <a:extLst>
              <a:ext uri="{FF2B5EF4-FFF2-40B4-BE49-F238E27FC236}">
                <a16:creationId xmlns:a16="http://schemas.microsoft.com/office/drawing/2014/main" id="{9D24C634-725E-E9A3-FF8E-C89253F8B9CF}"/>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6">
            <a:extLst>
              <a:ext uri="{FF2B5EF4-FFF2-40B4-BE49-F238E27FC236}">
                <a16:creationId xmlns:a16="http://schemas.microsoft.com/office/drawing/2014/main" id="{BDEDEDAF-2C9D-DC6A-D136-3C5D8934E508}"/>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7">
            <a:extLst>
              <a:ext uri="{FF2B5EF4-FFF2-40B4-BE49-F238E27FC236}">
                <a16:creationId xmlns:a16="http://schemas.microsoft.com/office/drawing/2014/main" id="{FA0A2473-68B7-5576-FF71-27D807C01EDD}"/>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a:solidFill>
                  <a:srgbClr val="343434"/>
                </a:solidFill>
                <a:latin typeface="DM Sans Bold"/>
                <a:ea typeface="DM Sans Bold"/>
                <a:cs typeface="DM Sans Bold"/>
              </a:rPr>
              <a:t>3</a:t>
            </a:r>
            <a:r>
              <a:rPr lang="en-US" sz="1000" b="1">
                <a:solidFill>
                  <a:srgbClr val="343434"/>
                </a:solidFill>
                <a:latin typeface="DM Sans Bold"/>
                <a:ea typeface="DM Sans Bold"/>
                <a:cs typeface="DM Sans Bold"/>
              </a:rPr>
              <a:t>1</a:t>
            </a:r>
          </a:p>
        </p:txBody>
      </p:sp>
      <p:pic>
        <p:nvPicPr>
          <p:cNvPr id="8" name="Picture 2" descr="Demo - Free computer icons">
            <a:extLst>
              <a:ext uri="{FF2B5EF4-FFF2-40B4-BE49-F238E27FC236}">
                <a16:creationId xmlns:a16="http://schemas.microsoft.com/office/drawing/2014/main" id="{F217145B-B88E-8FAA-E2A7-4DA292E3E2BD}"/>
              </a:ext>
            </a:extLst>
          </p:cNvPr>
          <p:cNvPicPr>
            <a:picLocks noChangeAspect="1"/>
          </p:cNvPicPr>
          <p:nvPr/>
        </p:nvPicPr>
        <p:blipFill>
          <a:blip r:embed="rId4"/>
          <a:srcRect t="17446" b="17690"/>
          <a:stretch>
            <a:fillRect/>
          </a:stretch>
        </p:blipFill>
        <p:spPr>
          <a:xfrm>
            <a:off x="3942246" y="2031998"/>
            <a:ext cx="4307513" cy="2793997"/>
          </a:xfrm>
          <a:prstGeom prst="rect">
            <a:avLst/>
          </a:prstGeom>
          <a:noFill/>
          <a:ln cap="flat">
            <a:noFill/>
          </a:ln>
        </p:spPr>
      </p:pic>
      <p:sp>
        <p:nvSpPr>
          <p:cNvPr id="9" name="TextBox 14">
            <a:extLst>
              <a:ext uri="{FF2B5EF4-FFF2-40B4-BE49-F238E27FC236}">
                <a16:creationId xmlns:a16="http://schemas.microsoft.com/office/drawing/2014/main" id="{89B0E712-4470-DFD7-09A0-DF55E4700C9D}"/>
              </a:ext>
            </a:extLst>
          </p:cNvPr>
          <p:cNvSpPr txBox="1"/>
          <p:nvPr/>
        </p:nvSpPr>
        <p:spPr>
          <a:xfrm>
            <a:off x="4776493" y="1244602"/>
            <a:ext cx="2639014" cy="66152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Cooper Hewitt"/>
                <a:ea typeface="Cooper Hewitt"/>
                <a:cs typeface="Cooper Hewitt"/>
              </a:rPr>
              <a:t>Continue..</a:t>
            </a:r>
          </a:p>
        </p:txBody>
      </p:sp>
      <p:sp>
        <p:nvSpPr>
          <p:cNvPr id="11" name="Freeform 3">
            <a:extLst>
              <a:ext uri="{FF2B5EF4-FFF2-40B4-BE49-F238E27FC236}">
                <a16:creationId xmlns:a16="http://schemas.microsoft.com/office/drawing/2014/main" id="{3844B679-7EE8-47D2-C1D7-1CA9BFDEE65B}"/>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1F88F47A-66F6-2C0C-B8FC-802FDE1B7771}"/>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0889FAE-7B1B-77D8-E15B-1AB9AAD72281}"/>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b="1">
              <a:solidFill>
                <a:srgbClr val="000000"/>
              </a:solidFill>
              <a:latin typeface="Calibri"/>
            </a:endParaRPr>
          </a:p>
        </p:txBody>
      </p:sp>
      <p:sp>
        <p:nvSpPr>
          <p:cNvPr id="3" name="TextBox 13">
            <a:extLst>
              <a:ext uri="{FF2B5EF4-FFF2-40B4-BE49-F238E27FC236}">
                <a16:creationId xmlns:a16="http://schemas.microsoft.com/office/drawing/2014/main" id="{56F49243-2F92-2781-CA3B-C1855847D662}"/>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4">
            <a:extLst>
              <a:ext uri="{FF2B5EF4-FFF2-40B4-BE49-F238E27FC236}">
                <a16:creationId xmlns:a16="http://schemas.microsoft.com/office/drawing/2014/main" id="{FB2FABBB-BB9F-39FD-1C02-C8EA6ECD11DA}"/>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5">
            <a:extLst>
              <a:ext uri="{FF2B5EF4-FFF2-40B4-BE49-F238E27FC236}">
                <a16:creationId xmlns:a16="http://schemas.microsoft.com/office/drawing/2014/main" id="{774FCC50-B945-9D4E-AEEA-FB4ED022F3B8}"/>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6">
            <a:extLst>
              <a:ext uri="{FF2B5EF4-FFF2-40B4-BE49-F238E27FC236}">
                <a16:creationId xmlns:a16="http://schemas.microsoft.com/office/drawing/2014/main" id="{0990F6E2-35BF-97BA-0F4A-8B3569BAD644}"/>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7">
            <a:extLst>
              <a:ext uri="{FF2B5EF4-FFF2-40B4-BE49-F238E27FC236}">
                <a16:creationId xmlns:a16="http://schemas.microsoft.com/office/drawing/2014/main" id="{7FBA4D27-9E7D-0073-0354-FAFBF713573A}"/>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32</a:t>
            </a:r>
            <a:endParaRPr lang="en-US" sz="1000" b="1">
              <a:solidFill>
                <a:srgbClr val="343434"/>
              </a:solidFill>
              <a:latin typeface="DM Sans Bold"/>
              <a:ea typeface="DM Sans Bold"/>
              <a:cs typeface="DM Sans Bold"/>
            </a:endParaRPr>
          </a:p>
        </p:txBody>
      </p:sp>
      <p:sp>
        <p:nvSpPr>
          <p:cNvPr id="8" name="TextBox 14">
            <a:extLst>
              <a:ext uri="{FF2B5EF4-FFF2-40B4-BE49-F238E27FC236}">
                <a16:creationId xmlns:a16="http://schemas.microsoft.com/office/drawing/2014/main" id="{63ED93B7-B1F5-FBE2-A93F-3AF9251677CE}"/>
              </a:ext>
            </a:extLst>
          </p:cNvPr>
          <p:cNvSpPr txBox="1"/>
          <p:nvPr/>
        </p:nvSpPr>
        <p:spPr>
          <a:xfrm>
            <a:off x="4798978" y="1244602"/>
            <a:ext cx="2594044" cy="66152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Cooper Hewitt"/>
                <a:ea typeface="Cooper Hewitt"/>
                <a:cs typeface="Cooper Hewitt"/>
              </a:rPr>
              <a:t>Continue..</a:t>
            </a:r>
          </a:p>
        </p:txBody>
      </p:sp>
      <p:sp>
        <p:nvSpPr>
          <p:cNvPr id="10" name="Freeform 3">
            <a:extLst>
              <a:ext uri="{FF2B5EF4-FFF2-40B4-BE49-F238E27FC236}">
                <a16:creationId xmlns:a16="http://schemas.microsoft.com/office/drawing/2014/main" id="{3A962BA5-D3AB-6AAB-1F62-E5E1AE9C220A}"/>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TextBox 9">
            <a:extLst>
              <a:ext uri="{FF2B5EF4-FFF2-40B4-BE49-F238E27FC236}">
                <a16:creationId xmlns:a16="http://schemas.microsoft.com/office/drawing/2014/main" id="{95458D46-E767-527C-35BA-BA0CAF3BA903}"/>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pic>
        <p:nvPicPr>
          <p:cNvPr id="12" name="Picture 4">
            <a:extLst>
              <a:ext uri="{FF2B5EF4-FFF2-40B4-BE49-F238E27FC236}">
                <a16:creationId xmlns:a16="http://schemas.microsoft.com/office/drawing/2014/main" id="{B5834DF8-D446-6801-22B9-22AA1A7DAEEB}"/>
              </a:ext>
            </a:extLst>
          </p:cNvPr>
          <p:cNvPicPr>
            <a:picLocks noChangeAspect="1"/>
          </p:cNvPicPr>
          <p:nvPr/>
        </p:nvPicPr>
        <p:blipFill>
          <a:blip r:embed="rId6"/>
          <a:stretch>
            <a:fillRect/>
          </a:stretch>
        </p:blipFill>
        <p:spPr>
          <a:xfrm>
            <a:off x="1949629" y="2088904"/>
            <a:ext cx="7975597" cy="4150187"/>
          </a:xfrm>
          <a:prstGeom prst="rect">
            <a:avLst/>
          </a:prstGeom>
          <a:noFill/>
          <a:ln w="190496" cap="rnd">
            <a:solidFill>
              <a:srgbClr val="C8C6BD"/>
            </a:solidFill>
            <a:prstDash val="solid"/>
            <a:miter/>
          </a:ln>
          <a:effectLst>
            <a:outerShdw dist="50798" dir="7200222" algn="tl">
              <a:srgbClr val="000000">
                <a:alpha val="4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8A426A79-B86D-1F14-98FE-BFCA051C7A67}"/>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4">
            <a:extLst>
              <a:ext uri="{FF2B5EF4-FFF2-40B4-BE49-F238E27FC236}">
                <a16:creationId xmlns:a16="http://schemas.microsoft.com/office/drawing/2014/main" id="{2A332313-1F9F-27CC-3A86-33695CC10612}"/>
              </a:ext>
            </a:extLst>
          </p:cNvPr>
          <p:cNvSpPr txBox="1"/>
          <p:nvPr/>
        </p:nvSpPr>
        <p:spPr>
          <a:xfrm>
            <a:off x="622657" y="2101712"/>
            <a:ext cx="10946691" cy="2137508"/>
          </a:xfrm>
          <a:prstGeom prst="rect">
            <a:avLst/>
          </a:prstGeom>
          <a:noFill/>
          <a:ln cap="flat">
            <a:noFill/>
          </a:ln>
        </p:spPr>
        <p:txBody>
          <a:bodyPr vert="horz" wrap="square" lIns="0" tIns="0" rIns="0" bIns="0" anchor="t" anchorCtr="1" compatLnSpc="1">
            <a:spAutoFit/>
          </a:bodyPr>
          <a:lstStyle/>
          <a:p>
            <a:pPr algn="ctr" defTabSz="609630">
              <a:lnSpc>
                <a:spcPts val="18074"/>
              </a:lnSpc>
              <a:defRPr sz="1800" b="0" i="0" u="none" strike="noStrike" kern="0" cap="none" spc="0" baseline="0">
                <a:solidFill>
                  <a:srgbClr val="000000"/>
                </a:solidFill>
                <a:uFillTx/>
              </a:defRPr>
            </a:pPr>
            <a:r>
              <a:rPr lang="en-US" sz="12909" b="1" dirty="0">
                <a:solidFill>
                  <a:srgbClr val="343434"/>
                </a:solidFill>
                <a:latin typeface="Cooper Hewitt Bold"/>
                <a:ea typeface="Cooper Hewitt Bold"/>
                <a:cs typeface="Cooper Hewitt Bold"/>
              </a:rPr>
              <a:t>THANK YOU</a:t>
            </a:r>
          </a:p>
        </p:txBody>
      </p:sp>
      <p:sp>
        <p:nvSpPr>
          <p:cNvPr id="4" name="Freeform 8">
            <a:extLst>
              <a:ext uri="{FF2B5EF4-FFF2-40B4-BE49-F238E27FC236}">
                <a16:creationId xmlns:a16="http://schemas.microsoft.com/office/drawing/2014/main" id="{FD1D1768-9759-181E-D6A2-CEF0DFDDCA37}"/>
              </a:ext>
            </a:extLst>
          </p:cNvPr>
          <p:cNvSpPr/>
          <p:nvPr/>
        </p:nvSpPr>
        <p:spPr>
          <a:xfrm rot="20245544">
            <a:off x="10562071" y="1737769"/>
            <a:ext cx="998025" cy="1559411"/>
          </a:xfrm>
          <a:custGeom>
            <a:avLst/>
            <a:gdLst>
              <a:gd name="f0" fmla="val w"/>
              <a:gd name="f1" fmla="val h"/>
              <a:gd name="f2" fmla="val 0"/>
              <a:gd name="f3" fmla="val 1497033"/>
              <a:gd name="f4" fmla="val 2339114"/>
              <a:gd name="f5" fmla="val 2339115"/>
              <a:gd name="f6" fmla="*/ f0 1 1497033"/>
              <a:gd name="f7" fmla="*/ f1 1 2339114"/>
              <a:gd name="f8" fmla="+- f4 0 f2"/>
              <a:gd name="f9" fmla="+- f3 0 f2"/>
              <a:gd name="f10" fmla="*/ f9 1 1497033"/>
              <a:gd name="f11" fmla="*/ f8 1 2339114"/>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497033" h="2339114">
                <a:moveTo>
                  <a:pt x="f2" y="f2"/>
                </a:moveTo>
                <a:lnTo>
                  <a:pt x="f3" y="f2"/>
                </a:lnTo>
                <a:lnTo>
                  <a:pt x="f3" y="f5"/>
                </a:lnTo>
                <a:lnTo>
                  <a:pt x="f2" y="f5"/>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5" name="Freeform 9">
            <a:extLst>
              <a:ext uri="{FF2B5EF4-FFF2-40B4-BE49-F238E27FC236}">
                <a16:creationId xmlns:a16="http://schemas.microsoft.com/office/drawing/2014/main" id="{04F3FB55-EDA1-2A14-9B5A-89ABF6953AEE}"/>
              </a:ext>
            </a:extLst>
          </p:cNvPr>
          <p:cNvSpPr/>
          <p:nvPr/>
        </p:nvSpPr>
        <p:spPr>
          <a:xfrm rot="885014">
            <a:off x="3395142" y="1006317"/>
            <a:ext cx="1470812" cy="1160605"/>
          </a:xfrm>
          <a:custGeom>
            <a:avLst/>
            <a:gdLst>
              <a:gd name="f0" fmla="val w"/>
              <a:gd name="f1" fmla="val h"/>
              <a:gd name="f2" fmla="val 0"/>
              <a:gd name="f3" fmla="val 2206219"/>
              <a:gd name="f4" fmla="val 1740908"/>
              <a:gd name="f5" fmla="val 2206220"/>
              <a:gd name="f6" fmla="*/ f0 1 2206219"/>
              <a:gd name="f7" fmla="*/ f1 1 1740908"/>
              <a:gd name="f8" fmla="+- f4 0 f2"/>
              <a:gd name="f9" fmla="+- f3 0 f2"/>
              <a:gd name="f10" fmla="*/ f9 1 2206219"/>
              <a:gd name="f11" fmla="*/ f8 1 1740908"/>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206219" h="1740908">
                <a:moveTo>
                  <a:pt x="f2" y="f2"/>
                </a:moveTo>
                <a:lnTo>
                  <a:pt x="f5" y="f2"/>
                </a:lnTo>
                <a:lnTo>
                  <a:pt x="f5"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6" name="Freeform 10">
            <a:extLst>
              <a:ext uri="{FF2B5EF4-FFF2-40B4-BE49-F238E27FC236}">
                <a16:creationId xmlns:a16="http://schemas.microsoft.com/office/drawing/2014/main" id="{8FD35870-6036-7BB1-C3FE-D13066F6420E}"/>
              </a:ext>
            </a:extLst>
          </p:cNvPr>
          <p:cNvSpPr/>
          <p:nvPr/>
        </p:nvSpPr>
        <p:spPr>
          <a:xfrm>
            <a:off x="61228" y="5470270"/>
            <a:ext cx="2801380" cy="1680831"/>
          </a:xfrm>
          <a:custGeom>
            <a:avLst/>
            <a:gdLst>
              <a:gd name="f0" fmla="val w"/>
              <a:gd name="f1" fmla="val h"/>
              <a:gd name="f2" fmla="val 0"/>
              <a:gd name="f3" fmla="val 4202073"/>
              <a:gd name="f4" fmla="val 2521244"/>
              <a:gd name="f5" fmla="val 4202074"/>
              <a:gd name="f6" fmla="val 2521245"/>
              <a:gd name="f7" fmla="*/ f0 1 4202073"/>
              <a:gd name="f8" fmla="*/ f1 1 2521244"/>
              <a:gd name="f9" fmla="+- f4 0 f2"/>
              <a:gd name="f10" fmla="+- f3 0 f2"/>
              <a:gd name="f11" fmla="*/ f10 1 4202073"/>
              <a:gd name="f12" fmla="*/ f9 1 252124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4202073" h="2521244">
                <a:moveTo>
                  <a:pt x="f2" y="f2"/>
                </a:moveTo>
                <a:lnTo>
                  <a:pt x="f5" y="f2"/>
                </a:lnTo>
                <a:lnTo>
                  <a:pt x="f5" y="f6"/>
                </a:lnTo>
                <a:lnTo>
                  <a:pt x="f2" y="f6"/>
                </a:lnTo>
                <a:lnTo>
                  <a:pt x="f2" y="f2"/>
                </a:lnTo>
                <a:close/>
              </a:path>
            </a:pathLst>
          </a:cu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7" name="Freeform 11">
            <a:extLst>
              <a:ext uri="{FF2B5EF4-FFF2-40B4-BE49-F238E27FC236}">
                <a16:creationId xmlns:a16="http://schemas.microsoft.com/office/drawing/2014/main" id="{571DD65B-51FF-D8AD-5383-F1AC4DFA247C}"/>
              </a:ext>
            </a:extLst>
          </p:cNvPr>
          <p:cNvSpPr/>
          <p:nvPr/>
        </p:nvSpPr>
        <p:spPr>
          <a:xfrm rot="839223">
            <a:off x="6523537" y="5078230"/>
            <a:ext cx="780251" cy="1353751"/>
          </a:xfrm>
          <a:custGeom>
            <a:avLst/>
            <a:gdLst>
              <a:gd name="f0" fmla="val w"/>
              <a:gd name="f1" fmla="val h"/>
              <a:gd name="f2" fmla="val 0"/>
              <a:gd name="f3" fmla="val 1170380"/>
              <a:gd name="f4" fmla="val 2030628"/>
              <a:gd name="f5" fmla="val 1170381"/>
              <a:gd name="f6" fmla="*/ f0 1 1170380"/>
              <a:gd name="f7" fmla="*/ f1 1 2030628"/>
              <a:gd name="f8" fmla="+- f4 0 f2"/>
              <a:gd name="f9" fmla="+- f3 0 f2"/>
              <a:gd name="f10" fmla="*/ f9 1 1170380"/>
              <a:gd name="f11" fmla="*/ f8 1 2030628"/>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170380" h="2030628">
                <a:moveTo>
                  <a:pt x="f2" y="f2"/>
                </a:moveTo>
                <a:lnTo>
                  <a:pt x="f5" y="f2"/>
                </a:lnTo>
                <a:lnTo>
                  <a:pt x="f5" y="f4"/>
                </a:lnTo>
                <a:lnTo>
                  <a:pt x="f2" y="f4"/>
                </a:lnTo>
                <a:lnTo>
                  <a:pt x="f2" y="f2"/>
                </a:lnTo>
                <a:close/>
              </a:path>
            </a:pathLst>
          </a:custGeom>
          <a:blipFill>
            <a:blip r:embed="rId10">
              <a:alphaModFix/>
              <a:extLst>
                <a:ext uri="{96DAC541-7B7A-43D3-8B79-37D633B846F1}">
                  <asvg:svgBlip xmlns:asvg="http://schemas.microsoft.com/office/drawing/2016/SVG/main" r:embed="rId11"/>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8" name="TextBox 13">
            <a:extLst>
              <a:ext uri="{FF2B5EF4-FFF2-40B4-BE49-F238E27FC236}">
                <a16:creationId xmlns:a16="http://schemas.microsoft.com/office/drawing/2014/main" id="{08579CB5-A224-26D6-CCE5-83658E16DEA5}"/>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9" name="TextBox 14">
            <a:extLst>
              <a:ext uri="{FF2B5EF4-FFF2-40B4-BE49-F238E27FC236}">
                <a16:creationId xmlns:a16="http://schemas.microsoft.com/office/drawing/2014/main" id="{39241897-048D-484B-2065-4226EA8F9ECA}"/>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10" name="TextBox 15">
            <a:extLst>
              <a:ext uri="{FF2B5EF4-FFF2-40B4-BE49-F238E27FC236}">
                <a16:creationId xmlns:a16="http://schemas.microsoft.com/office/drawing/2014/main" id="{5211A625-79B7-34C3-ACE3-66297DB90FE7}"/>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11" name="TextBox 16">
            <a:extLst>
              <a:ext uri="{FF2B5EF4-FFF2-40B4-BE49-F238E27FC236}">
                <a16:creationId xmlns:a16="http://schemas.microsoft.com/office/drawing/2014/main" id="{1C731E73-BA2A-8C67-1753-06F4CEC55C52}"/>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13" name="Freeform 3">
            <a:extLst>
              <a:ext uri="{FF2B5EF4-FFF2-40B4-BE49-F238E27FC236}">
                <a16:creationId xmlns:a16="http://schemas.microsoft.com/office/drawing/2014/main" id="{6E15D226-0F80-B413-5ADD-1C17A8ADD9E1}"/>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12">
              <a:alphaModFix/>
              <a:extLst>
                <a:ext uri="{96DAC541-7B7A-43D3-8B79-37D633B846F1}">
                  <asvg:svgBlip xmlns:asvg="http://schemas.microsoft.com/office/drawing/2016/SVG/main" r:embed="rId1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TextBox 9">
            <a:extLst>
              <a:ext uri="{FF2B5EF4-FFF2-40B4-BE49-F238E27FC236}">
                <a16:creationId xmlns:a16="http://schemas.microsoft.com/office/drawing/2014/main" id="{AFC7CDE9-FF8B-FC59-2084-ABCEF1832776}"/>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FA0DC59B-0261-B191-FBA7-090E80F65954}"/>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Freeform 4">
            <a:extLst>
              <a:ext uri="{FF2B5EF4-FFF2-40B4-BE49-F238E27FC236}">
                <a16:creationId xmlns:a16="http://schemas.microsoft.com/office/drawing/2014/main" id="{52C90D7C-339B-B971-BAB9-4C9C923A142E}"/>
              </a:ext>
            </a:extLst>
          </p:cNvPr>
          <p:cNvSpPr/>
          <p:nvPr/>
        </p:nvSpPr>
        <p:spPr>
          <a:xfrm>
            <a:off x="507998" y="1807184"/>
            <a:ext cx="3740310" cy="4164311"/>
          </a:xfrm>
          <a:custGeom>
            <a:avLst/>
            <a:gdLst>
              <a:gd name="f0" fmla="val w"/>
              <a:gd name="f1" fmla="val h"/>
              <a:gd name="f2" fmla="val 0"/>
              <a:gd name="f3" fmla="val 5610468"/>
              <a:gd name="f4" fmla="val 6246472"/>
              <a:gd name="f5" fmla="*/ f0 1 5610468"/>
              <a:gd name="f6" fmla="*/ f1 1 6246472"/>
              <a:gd name="f7" fmla="+- f4 0 f2"/>
              <a:gd name="f8" fmla="+- f3 0 f2"/>
              <a:gd name="f9" fmla="*/ f8 1 5610468"/>
              <a:gd name="f10" fmla="*/ f7 1 6246472"/>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5610468" h="6246472">
                <a:moveTo>
                  <a:pt x="f2" y="f2"/>
                </a:moveTo>
                <a:lnTo>
                  <a:pt x="f3" y="f2"/>
                </a:lnTo>
                <a:lnTo>
                  <a:pt x="f3" y="f4"/>
                </a:lnTo>
                <a:lnTo>
                  <a:pt x="f2" y="f4"/>
                </a:lnTo>
                <a:lnTo>
                  <a:pt x="f2" y="f2"/>
                </a:lnTo>
                <a:close/>
              </a:path>
            </a:pathLst>
          </a:cu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4" name="TextBox 7">
            <a:extLst>
              <a:ext uri="{FF2B5EF4-FFF2-40B4-BE49-F238E27FC236}">
                <a16:creationId xmlns:a16="http://schemas.microsoft.com/office/drawing/2014/main" id="{6BEDF834-C1ED-EB9F-70DF-12647D2E30ED}"/>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2A2401E1-82C8-D305-73DD-DF3BD8F53F42}"/>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13E011D6-BBC2-F14A-7879-D7AEB2928B4C}"/>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749B2C7B-C8EE-430C-9A27-CB06565308AD}"/>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2">
            <a:extLst>
              <a:ext uri="{FF2B5EF4-FFF2-40B4-BE49-F238E27FC236}">
                <a16:creationId xmlns:a16="http://schemas.microsoft.com/office/drawing/2014/main" id="{3EDDA300-63E2-B9C1-B50B-67EFF001BBAA}"/>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a:t>
            </a:r>
            <a:r>
              <a:rPr lang="ar-EG" sz="1000" b="1">
                <a:solidFill>
                  <a:srgbClr val="343434"/>
                </a:solidFill>
                <a:latin typeface="DM Sans Bold"/>
                <a:ea typeface="DM Sans Bold"/>
                <a:cs typeface="DM Sans Bold"/>
              </a:rPr>
              <a:t>4</a:t>
            </a:r>
            <a:endParaRPr lang="en-US" sz="1000" b="1">
              <a:solidFill>
                <a:srgbClr val="343434"/>
              </a:solidFill>
              <a:latin typeface="DM Sans Bold"/>
              <a:ea typeface="DM Sans Bold"/>
              <a:cs typeface="DM Sans Bold"/>
            </a:endParaRPr>
          </a:p>
        </p:txBody>
      </p:sp>
      <p:sp>
        <p:nvSpPr>
          <p:cNvPr id="9" name="TextBox 13">
            <a:extLst>
              <a:ext uri="{FF2B5EF4-FFF2-40B4-BE49-F238E27FC236}">
                <a16:creationId xmlns:a16="http://schemas.microsoft.com/office/drawing/2014/main" id="{2F0B45D8-398D-EA7E-C264-11927FF3A379}"/>
              </a:ext>
            </a:extLst>
          </p:cNvPr>
          <p:cNvSpPr txBox="1"/>
          <p:nvPr/>
        </p:nvSpPr>
        <p:spPr>
          <a:xfrm>
            <a:off x="4673602" y="1291633"/>
            <a:ext cx="6680197" cy="5643981"/>
          </a:xfrm>
          <a:prstGeom prst="rect">
            <a:avLst/>
          </a:prstGeom>
          <a:noFill/>
          <a:ln cap="flat">
            <a:noFill/>
          </a:ln>
        </p:spPr>
        <p:txBody>
          <a:bodyPr vert="horz" wrap="square" lIns="0" tIns="0" rIns="0" bIns="0" anchor="t" anchorCtr="0" compatLnSpc="1">
            <a:spAutoFit/>
          </a:bodyPr>
          <a:lstStyle/>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Cyberattacks on web applications have left businesses and individuals exposed, with devastating consequences ranging from data breaches to service outages. Today, we’ll explore the scope of these threats, their impact on digital trust, and the urgent need for next-generation security.</a:t>
            </a:r>
          </a:p>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Advances in artificial intelligence and cloud computing are transforming the way organizations defend their assets, making security more proactive and adaptable than ever before.</a:t>
            </a:r>
          </a:p>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AI-driven methods—especially in threat detection, anomaly recognition, and automated response—have proven highly effective across cybersecurity, delivering robust protection in rapidly changing environments.</a:t>
            </a:r>
          </a:p>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r>
              <a:rPr lang="en-US" sz="1667" b="1" dirty="0">
                <a:solidFill>
                  <a:srgbClr val="343434"/>
                </a:solidFill>
                <a:latin typeface="DM Sans Bold"/>
                <a:ea typeface="DM Sans Bold"/>
                <a:cs typeface="DM Sans Bold"/>
              </a:rPr>
              <a:t>➤ By leveraging real-time machine learning and automated traffic analysis, modern solutions like </a:t>
            </a:r>
            <a:r>
              <a:rPr lang="en-US" sz="1667" b="1" dirty="0" err="1">
                <a:solidFill>
                  <a:srgbClr val="343434"/>
                </a:solidFill>
                <a:latin typeface="DM Sans Bold"/>
                <a:ea typeface="DM Sans Bold"/>
                <a:cs typeface="DM Sans Bold"/>
              </a:rPr>
              <a:t>Skylock</a:t>
            </a:r>
            <a:r>
              <a:rPr lang="en-US" sz="1667" b="1" dirty="0">
                <a:solidFill>
                  <a:srgbClr val="343434"/>
                </a:solidFill>
                <a:latin typeface="DM Sans Bold"/>
                <a:ea typeface="DM Sans Bold"/>
                <a:cs typeface="DM Sans Bold"/>
              </a:rPr>
              <a:t> significantly reduce response times and effort, providing organizations with an essential edge against evolving cyber threats.</a:t>
            </a:r>
          </a:p>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a:p>
            <a:pPr algn="just" defTabSz="609630">
              <a:defRPr sz="1800" b="0" i="0" u="none" strike="noStrike" kern="0" cap="none" spc="0" baseline="0">
                <a:solidFill>
                  <a:srgbClr val="000000"/>
                </a:solidFill>
                <a:uFillTx/>
              </a:defRPr>
            </a:pPr>
            <a:endParaRPr lang="en-US" sz="1667" b="1" dirty="0">
              <a:solidFill>
                <a:srgbClr val="343434"/>
              </a:solidFill>
              <a:latin typeface="DM Sans Bold"/>
              <a:ea typeface="DM Sans Bold"/>
              <a:cs typeface="DM Sans Bold"/>
            </a:endParaRPr>
          </a:p>
        </p:txBody>
      </p:sp>
      <p:sp>
        <p:nvSpPr>
          <p:cNvPr id="11" name="Freeform 3">
            <a:extLst>
              <a:ext uri="{FF2B5EF4-FFF2-40B4-BE49-F238E27FC236}">
                <a16:creationId xmlns:a16="http://schemas.microsoft.com/office/drawing/2014/main" id="{55C9AC87-AC03-0CBD-3FE6-462612BADADF}"/>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3D0EAE58-0B95-9750-178F-AAFFCC174B27}"/>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EB80FAAA-64E4-5A2E-8D9E-775B284CFEBA}"/>
              </a:ext>
            </a:extLst>
          </p:cNvPr>
          <p:cNvSpPr txBox="1"/>
          <p:nvPr/>
        </p:nvSpPr>
        <p:spPr>
          <a:xfrm>
            <a:off x="3720913" y="1180685"/>
            <a:ext cx="4750167"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pitchFamily="2" charset="0"/>
                <a:ea typeface="Cooper Hewitt Bold"/>
                <a:cs typeface="Cooper Hewitt Bold"/>
              </a:rPr>
              <a:t>Problem definition </a:t>
            </a:r>
          </a:p>
        </p:txBody>
      </p:sp>
      <p:sp>
        <p:nvSpPr>
          <p:cNvPr id="3" name="TextBox 9">
            <a:extLst>
              <a:ext uri="{FF2B5EF4-FFF2-40B4-BE49-F238E27FC236}">
                <a16:creationId xmlns:a16="http://schemas.microsoft.com/office/drawing/2014/main" id="{B6B94DE0-0CD3-3B1D-AAC5-1E50A34B7F22}"/>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0">
            <a:extLst>
              <a:ext uri="{FF2B5EF4-FFF2-40B4-BE49-F238E27FC236}">
                <a16:creationId xmlns:a16="http://schemas.microsoft.com/office/drawing/2014/main" id="{24DC5148-64CF-E538-8AD0-352DF6EDFB19}"/>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1">
            <a:extLst>
              <a:ext uri="{FF2B5EF4-FFF2-40B4-BE49-F238E27FC236}">
                <a16:creationId xmlns:a16="http://schemas.microsoft.com/office/drawing/2014/main" id="{E0D2B5F1-432C-3A10-D634-D166AC095F73}"/>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2">
            <a:extLst>
              <a:ext uri="{FF2B5EF4-FFF2-40B4-BE49-F238E27FC236}">
                <a16:creationId xmlns:a16="http://schemas.microsoft.com/office/drawing/2014/main" id="{36EE16A5-4970-3273-A35D-098C643760B5}"/>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4">
            <a:extLst>
              <a:ext uri="{FF2B5EF4-FFF2-40B4-BE49-F238E27FC236}">
                <a16:creationId xmlns:a16="http://schemas.microsoft.com/office/drawing/2014/main" id="{9E166E39-7970-28E0-96C4-EC9B4846AC0B}"/>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a:t>
            </a:r>
            <a:r>
              <a:rPr lang="ar-EG" sz="1000" b="1">
                <a:solidFill>
                  <a:srgbClr val="343434"/>
                </a:solidFill>
                <a:latin typeface="DM Sans Bold"/>
                <a:ea typeface="DM Sans Bold"/>
                <a:cs typeface="DM Sans Bold"/>
              </a:rPr>
              <a:t>5</a:t>
            </a:r>
            <a:endParaRPr lang="en-US" sz="1000" b="1">
              <a:solidFill>
                <a:srgbClr val="343434"/>
              </a:solidFill>
              <a:latin typeface="DM Sans Bold"/>
              <a:ea typeface="DM Sans Bold"/>
              <a:cs typeface="DM Sans Bold"/>
            </a:endParaRPr>
          </a:p>
        </p:txBody>
      </p:sp>
      <p:sp>
        <p:nvSpPr>
          <p:cNvPr id="8" name="TextBox 18">
            <a:extLst>
              <a:ext uri="{FF2B5EF4-FFF2-40B4-BE49-F238E27FC236}">
                <a16:creationId xmlns:a16="http://schemas.microsoft.com/office/drawing/2014/main" id="{E3FB1999-39FA-7645-D325-25EDF558BE26}"/>
              </a:ext>
            </a:extLst>
          </p:cNvPr>
          <p:cNvSpPr txBox="1"/>
          <p:nvPr/>
        </p:nvSpPr>
        <p:spPr>
          <a:xfrm>
            <a:off x="349276" y="3035181"/>
            <a:ext cx="5305867" cy="987001"/>
          </a:xfrm>
          <a:prstGeom prst="rect">
            <a:avLst/>
          </a:prstGeom>
          <a:noFill/>
          <a:ln cap="flat">
            <a:noFill/>
          </a:ln>
        </p:spPr>
        <p:txBody>
          <a:bodyPr vert="horz" wrap="square" lIns="0" tIns="0" rIns="0" bIns="0" anchor="t" anchorCtr="0" compatLnSpc="1">
            <a:spAutoFit/>
          </a:bodyPr>
          <a:lstStyle/>
          <a:p>
            <a:pPr defTabSz="609630">
              <a:lnSpc>
                <a:spcPts val="1867"/>
              </a:lnSpc>
              <a:defRPr sz="1800" b="0" i="0" u="none" strike="noStrike" kern="0" cap="none" spc="0" baseline="0">
                <a:solidFill>
                  <a:srgbClr val="000000"/>
                </a:solidFill>
                <a:uFillTx/>
              </a:defRPr>
            </a:pPr>
            <a:r>
              <a:rPr lang="en-US" sz="2133" b="1" dirty="0">
                <a:solidFill>
                  <a:srgbClr val="343434"/>
                </a:solidFill>
                <a:latin typeface="DM Sans Bold"/>
                <a:ea typeface="DM Sans Bold"/>
                <a:cs typeface="DM Sans Bold"/>
              </a:rPr>
              <a:t>➤ </a:t>
            </a:r>
            <a:r>
              <a:rPr lang="en-US" sz="2000" b="1" dirty="0">
                <a:solidFill>
                  <a:srgbClr val="343434"/>
                </a:solidFill>
                <a:latin typeface="DM Sans Bold"/>
                <a:ea typeface="DM Sans Bold"/>
                <a:cs typeface="DM Sans Bold"/>
              </a:rPr>
              <a:t>Web application cyberattacks are rapidly increasing, while traditional WAFs—relying on static rules—struggle to keep up with new, evolving threats.</a:t>
            </a:r>
          </a:p>
        </p:txBody>
      </p:sp>
      <p:sp>
        <p:nvSpPr>
          <p:cNvPr id="9" name="TextBox 20">
            <a:extLst>
              <a:ext uri="{FF2B5EF4-FFF2-40B4-BE49-F238E27FC236}">
                <a16:creationId xmlns:a16="http://schemas.microsoft.com/office/drawing/2014/main" id="{2E37E4BB-8B99-CB18-15C4-67710C7A6BD2}"/>
              </a:ext>
            </a:extLst>
          </p:cNvPr>
          <p:cNvSpPr txBox="1"/>
          <p:nvPr/>
        </p:nvSpPr>
        <p:spPr>
          <a:xfrm>
            <a:off x="6948904" y="3035181"/>
            <a:ext cx="5130802" cy="987001"/>
          </a:xfrm>
          <a:prstGeom prst="rect">
            <a:avLst/>
          </a:prstGeom>
          <a:noFill/>
          <a:ln cap="flat">
            <a:noFill/>
          </a:ln>
        </p:spPr>
        <p:txBody>
          <a:bodyPr vert="horz" wrap="square" lIns="0" tIns="0" rIns="0" bIns="0" anchor="t" anchorCtr="0" compatLnSpc="1">
            <a:spAutoFit/>
          </a:bodyPr>
          <a:lstStyle/>
          <a:p>
            <a:pPr defTabSz="609630">
              <a:lnSpc>
                <a:spcPts val="1867"/>
              </a:lnSpc>
              <a:defRPr sz="1800" b="0" i="0" u="none" strike="noStrike" kern="0" cap="none" spc="0" baseline="0">
                <a:solidFill>
                  <a:srgbClr val="000000"/>
                </a:solidFill>
                <a:uFillTx/>
              </a:defRPr>
            </a:pPr>
            <a:r>
              <a:rPr lang="en-US" sz="2133" b="1" dirty="0">
                <a:solidFill>
                  <a:srgbClr val="343434"/>
                </a:solidFill>
                <a:latin typeface="DM Sans Bold"/>
                <a:ea typeface="DM Sans Bold"/>
                <a:cs typeface="DM Sans Bold"/>
              </a:rPr>
              <a:t>➤ </a:t>
            </a:r>
            <a:r>
              <a:rPr lang="en-US" sz="2000" b="1" dirty="0">
                <a:solidFill>
                  <a:srgbClr val="343434"/>
                </a:solidFill>
                <a:latin typeface="DM Sans Bold"/>
                <a:ea typeface="DM Sans Bold"/>
                <a:cs typeface="DM Sans Bold"/>
              </a:rPr>
              <a:t>Legacy WAFs lack unified dashboards and dynamic API controls, making them unsuitable for the demands of modern cloud-native environments.</a:t>
            </a:r>
          </a:p>
        </p:txBody>
      </p:sp>
      <p:pic>
        <p:nvPicPr>
          <p:cNvPr id="10" name="Picture 2" descr="CYBER ATTACK ICON , HACK ICON Stock Vector | Adobe Stock">
            <a:extLst>
              <a:ext uri="{FF2B5EF4-FFF2-40B4-BE49-F238E27FC236}">
                <a16:creationId xmlns:a16="http://schemas.microsoft.com/office/drawing/2014/main" id="{3EA6B449-D0F7-4C7F-4FD7-03732685256F}"/>
              </a:ext>
            </a:extLst>
          </p:cNvPr>
          <p:cNvPicPr>
            <a:picLocks noChangeAspect="1"/>
          </p:cNvPicPr>
          <p:nvPr/>
        </p:nvPicPr>
        <p:blipFill>
          <a:blip r:embed="rId2"/>
          <a:srcRect/>
          <a:stretch>
            <a:fillRect/>
          </a:stretch>
        </p:blipFill>
        <p:spPr>
          <a:xfrm>
            <a:off x="1946940" y="1295400"/>
            <a:ext cx="2110539" cy="2110539"/>
          </a:xfrm>
          <a:prstGeom prst="rect">
            <a:avLst/>
          </a:prstGeom>
          <a:noFill/>
          <a:ln cap="flat">
            <a:noFill/>
          </a:ln>
        </p:spPr>
      </p:pic>
      <p:pic>
        <p:nvPicPr>
          <p:cNvPr id="11" name="Picture 6" descr="How to use WAF with an EC2 instance">
            <a:extLst>
              <a:ext uri="{FF2B5EF4-FFF2-40B4-BE49-F238E27FC236}">
                <a16:creationId xmlns:a16="http://schemas.microsoft.com/office/drawing/2014/main" id="{4498A18D-C8BB-6E58-D77B-FCA5B6144419}"/>
              </a:ext>
            </a:extLst>
          </p:cNvPr>
          <p:cNvPicPr>
            <a:picLocks noChangeAspect="1"/>
          </p:cNvPicPr>
          <p:nvPr/>
        </p:nvPicPr>
        <p:blipFill>
          <a:blip r:embed="rId3"/>
          <a:srcRect/>
          <a:stretch>
            <a:fillRect/>
          </a:stretch>
        </p:blipFill>
        <p:spPr>
          <a:xfrm>
            <a:off x="9050768" y="1774832"/>
            <a:ext cx="927061" cy="927061"/>
          </a:xfrm>
          <a:prstGeom prst="rect">
            <a:avLst/>
          </a:prstGeom>
          <a:noFill/>
          <a:ln cap="flat">
            <a:noFill/>
          </a:ln>
        </p:spPr>
      </p:pic>
      <p:pic>
        <p:nvPicPr>
          <p:cNvPr id="12" name="Picture 20">
            <a:extLst>
              <a:ext uri="{FF2B5EF4-FFF2-40B4-BE49-F238E27FC236}">
                <a16:creationId xmlns:a16="http://schemas.microsoft.com/office/drawing/2014/main" id="{CD810E88-1956-918F-AE30-73B90B1530D0}"/>
              </a:ext>
            </a:extLst>
          </p:cNvPr>
          <p:cNvPicPr>
            <a:picLocks noChangeAspect="1"/>
          </p:cNvPicPr>
          <p:nvPr/>
        </p:nvPicPr>
        <p:blipFill>
          <a:blip r:embed="rId4"/>
          <a:srcRect l="8266" t="2088" r="3294"/>
          <a:stretch>
            <a:fillRect/>
          </a:stretch>
        </p:blipFill>
        <p:spPr>
          <a:xfrm>
            <a:off x="3622286" y="4006127"/>
            <a:ext cx="4947422" cy="2768211"/>
          </a:xfrm>
          <a:prstGeom prst="rect">
            <a:avLst/>
          </a:prstGeom>
          <a:noFill/>
          <a:ln cap="flat">
            <a:noFill/>
          </a:ln>
        </p:spPr>
      </p:pic>
      <p:sp>
        <p:nvSpPr>
          <p:cNvPr id="13" name="Freeform 2">
            <a:extLst>
              <a:ext uri="{FF2B5EF4-FFF2-40B4-BE49-F238E27FC236}">
                <a16:creationId xmlns:a16="http://schemas.microsoft.com/office/drawing/2014/main" id="{A5880D20-4124-ACCB-190E-524CEC9E9820}"/>
              </a:ext>
            </a:extLst>
          </p:cNvPr>
          <p:cNvSpPr/>
          <p:nvPr/>
        </p:nvSpPr>
        <p:spPr>
          <a:xfrm>
            <a:off x="-457200" y="-2616202"/>
            <a:ext cx="12838712" cy="12838712"/>
          </a:xfrm>
          <a:custGeom>
            <a:avLst/>
            <a:gdLst>
              <a:gd name="f0" fmla="val w"/>
              <a:gd name="f1" fmla="val h"/>
              <a:gd name="f2" fmla="val 0"/>
              <a:gd name="f3" fmla="val 19258069"/>
              <a:gd name="f4" fmla="*/ f0 1 19258069"/>
              <a:gd name="f5" fmla="*/ f1 1 19258069"/>
              <a:gd name="f6" fmla="+- f3 0 f2"/>
              <a:gd name="f7" fmla="*/ f6 1 19258069"/>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19258069" h="19258069">
                <a:moveTo>
                  <a:pt x="f2" y="f2"/>
                </a:moveTo>
                <a:lnTo>
                  <a:pt x="f3" y="f2"/>
                </a:lnTo>
                <a:lnTo>
                  <a:pt x="f3" y="f3"/>
                </a:lnTo>
                <a:lnTo>
                  <a:pt x="f2" y="f3"/>
                </a:lnTo>
                <a:lnTo>
                  <a:pt x="f2" y="f2"/>
                </a:lnTo>
                <a:close/>
              </a:path>
            </a:pathLst>
          </a:custGeom>
          <a:blipFill>
            <a:blip r:embed="rId5">
              <a:alphaModFix amt="4000"/>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4" name="Freeform 3">
            <a:extLst>
              <a:ext uri="{FF2B5EF4-FFF2-40B4-BE49-F238E27FC236}">
                <a16:creationId xmlns:a16="http://schemas.microsoft.com/office/drawing/2014/main" id="{2C2CCF1B-4ED5-4DA9-FA7B-3F2FC8670D5B}"/>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5" name="TextBox 9">
            <a:extLst>
              <a:ext uri="{FF2B5EF4-FFF2-40B4-BE49-F238E27FC236}">
                <a16:creationId xmlns:a16="http://schemas.microsoft.com/office/drawing/2014/main" id="{78B8A356-24D6-713D-62E4-550F04865EDC}"/>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D1C58ADA-B96F-1F8B-5349-F79B95892AE3}"/>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5">
            <a:extLst>
              <a:ext uri="{FF2B5EF4-FFF2-40B4-BE49-F238E27FC236}">
                <a16:creationId xmlns:a16="http://schemas.microsoft.com/office/drawing/2014/main" id="{022BBEC6-B50E-F491-FB21-A2E1F305589A}"/>
              </a:ext>
            </a:extLst>
          </p:cNvPr>
          <p:cNvSpPr txBox="1"/>
          <p:nvPr/>
        </p:nvSpPr>
        <p:spPr>
          <a:xfrm>
            <a:off x="4738549" y="1055675"/>
            <a:ext cx="2702698" cy="1277081"/>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343434"/>
                </a:solidFill>
                <a:latin typeface="Calibri"/>
                <a:ea typeface="Calibri"/>
                <a:cs typeface="Calibri"/>
              </a:rPr>
              <a:t>Objectives</a:t>
            </a:r>
            <a:endParaRPr lang="en-US" sz="1200" b="1" dirty="0">
              <a:solidFill>
                <a:srgbClr val="000000"/>
              </a:solidFill>
              <a:latin typeface="Calibri"/>
              <a:ea typeface="Calibri"/>
              <a:cs typeface="Calibri"/>
            </a:endParaRPr>
          </a:p>
          <a:p>
            <a:pPr defTabSz="609630">
              <a:lnSpc>
                <a:spcPts val="5600"/>
              </a:lnSpc>
              <a:defRPr sz="1800" b="0" i="0" u="none" strike="noStrike" kern="0" cap="none" spc="0" baseline="0">
                <a:solidFill>
                  <a:srgbClr val="000000"/>
                </a:solidFill>
                <a:uFillTx/>
              </a:defRPr>
            </a:pPr>
            <a:endParaRPr lang="en-US" sz="4000" b="1" dirty="0">
              <a:solidFill>
                <a:srgbClr val="343434"/>
              </a:solidFill>
              <a:latin typeface="Cooper Hewitt Bold"/>
              <a:ea typeface="Cooper Hewitt Bold"/>
              <a:cs typeface="Cooper Hewitt Bold"/>
            </a:endParaRPr>
          </a:p>
        </p:txBody>
      </p:sp>
      <p:sp>
        <p:nvSpPr>
          <p:cNvPr id="4" name="TextBox 7">
            <a:extLst>
              <a:ext uri="{FF2B5EF4-FFF2-40B4-BE49-F238E27FC236}">
                <a16:creationId xmlns:a16="http://schemas.microsoft.com/office/drawing/2014/main" id="{355FD3AB-75A8-92A3-4815-F2C6806B04F4}"/>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4CAA2172-6C6A-0B7C-A45D-927ED64955D6}"/>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55B00102-2CF1-8475-527A-6ADD5125A32B}"/>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1624689D-9145-02CB-F272-F094A736C4A8}"/>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1">
            <a:extLst>
              <a:ext uri="{FF2B5EF4-FFF2-40B4-BE49-F238E27FC236}">
                <a16:creationId xmlns:a16="http://schemas.microsoft.com/office/drawing/2014/main" id="{5D689CF7-683A-F2EB-3F00-C2291716F778}"/>
              </a:ext>
            </a:extLst>
          </p:cNvPr>
          <p:cNvSpPr txBox="1"/>
          <p:nvPr/>
        </p:nvSpPr>
        <p:spPr>
          <a:xfrm>
            <a:off x="702162" y="2057400"/>
            <a:ext cx="8076023" cy="3591624"/>
          </a:xfrm>
          <a:prstGeom prst="rect">
            <a:avLst/>
          </a:prstGeom>
          <a:noFill/>
          <a:ln cap="flat">
            <a:noFill/>
          </a:ln>
        </p:spPr>
        <p:txBody>
          <a:bodyPr vert="horz" wrap="square" lIns="0" tIns="0" rIns="0" bIns="0" anchor="t" anchorCtr="0" compatLnSpc="1">
            <a:spAutoFit/>
          </a:bodyPr>
          <a:lstStyle/>
          <a:p>
            <a:pPr marL="228611" indent="-228611" defTabSz="609630">
              <a:buSzPct val="100000"/>
              <a:buFont typeface="Wingdings"/>
              <a:buChar char="Ø"/>
              <a:defRPr sz="1800" b="0" i="0" u="none" strike="noStrike" kern="0" cap="none" spc="0" baseline="0">
                <a:solidFill>
                  <a:srgbClr val="000000"/>
                </a:solidFill>
                <a:uFillTx/>
              </a:defRPr>
            </a:pPr>
            <a:r>
              <a:rPr lang="en-US" sz="1667" dirty="0">
                <a:solidFill>
                  <a:srgbClr val="000000"/>
                </a:solidFill>
                <a:latin typeface="DM Sans" pitchFamily="2"/>
                <a:ea typeface="Calibri"/>
                <a:cs typeface="Calibri"/>
              </a:rPr>
              <a:t>Deliver a modular, API-driven WAF platform that enables real-time configuration and analytics through a user-friendly dashboard.</a:t>
            </a:r>
          </a:p>
          <a:p>
            <a:pPr marL="228611" indent="-228611" defTabSz="609630">
              <a:buSzPct val="100000"/>
              <a:buFont typeface="Wingdings"/>
              <a:buChar char="Ø"/>
              <a:defRPr sz="1800" b="0" i="0" u="none" strike="noStrike" kern="0" cap="none" spc="0" baseline="0">
                <a:solidFill>
                  <a:srgbClr val="000000"/>
                </a:solidFill>
                <a:uFillTx/>
              </a:defRPr>
            </a:pPr>
            <a:endParaRPr lang="en-US" sz="1667" dirty="0">
              <a:solidFill>
                <a:srgbClr val="000000"/>
              </a:solidFill>
              <a:latin typeface="DM Sans" pitchFamily="2"/>
              <a:ea typeface="DM Sans"/>
              <a:cs typeface="DM Sans"/>
            </a:endParaRPr>
          </a:p>
          <a:p>
            <a:pPr marL="228611" indent="-228611" defTabSz="609630">
              <a:buSzPct val="100000"/>
              <a:buFont typeface="Wingdings"/>
              <a:buChar char="Ø"/>
              <a:defRPr sz="1800" b="0" i="0" u="none" strike="noStrike" kern="0" cap="none" spc="0" baseline="0">
                <a:solidFill>
                  <a:srgbClr val="000000"/>
                </a:solidFill>
                <a:uFillTx/>
              </a:defRPr>
            </a:pPr>
            <a:r>
              <a:rPr lang="en-US" sz="1667" dirty="0">
                <a:solidFill>
                  <a:srgbClr val="000000"/>
                </a:solidFill>
                <a:latin typeface="DM Sans" pitchFamily="2"/>
                <a:ea typeface="Calibri"/>
                <a:cs typeface="Calibri"/>
              </a:rPr>
              <a:t>Support both rules-based threat detection and AI-powered anomaly classification to protect against evolving web attacks.</a:t>
            </a:r>
          </a:p>
          <a:p>
            <a:pPr marL="228611" indent="-228611" defTabSz="609630">
              <a:buSzPct val="100000"/>
              <a:buFont typeface="Wingdings"/>
              <a:buChar char="Ø"/>
              <a:defRPr sz="1800" b="0" i="0" u="none" strike="noStrike" kern="0" cap="none" spc="0" baseline="0">
                <a:solidFill>
                  <a:srgbClr val="000000"/>
                </a:solidFill>
                <a:uFillTx/>
              </a:defRPr>
            </a:pPr>
            <a:endParaRPr lang="en-US" sz="1667" dirty="0">
              <a:solidFill>
                <a:srgbClr val="000000"/>
              </a:solidFill>
              <a:latin typeface="DM Sans" pitchFamily="2"/>
              <a:ea typeface="DM Sans"/>
              <a:cs typeface="DM Sans"/>
            </a:endParaRPr>
          </a:p>
          <a:p>
            <a:pPr marL="228611" indent="-228611" defTabSz="609630">
              <a:buSzPct val="100000"/>
              <a:buFont typeface="Wingdings"/>
              <a:buChar char="Ø"/>
              <a:defRPr sz="1800" b="0" i="0" u="none" strike="noStrike" kern="0" cap="none" spc="0" baseline="0">
                <a:solidFill>
                  <a:srgbClr val="000000"/>
                </a:solidFill>
                <a:uFillTx/>
              </a:defRPr>
            </a:pPr>
            <a:r>
              <a:rPr lang="en-US" sz="1667" dirty="0">
                <a:solidFill>
                  <a:srgbClr val="000000"/>
                </a:solidFill>
                <a:latin typeface="DM Sans" pitchFamily="2"/>
                <a:ea typeface="Calibri"/>
                <a:cs typeface="Calibri"/>
              </a:rPr>
              <a:t>Provide top-attacker analytics, dynamic domain routing, and custom rule management, adaptable for cloud deployment.</a:t>
            </a:r>
          </a:p>
          <a:p>
            <a:pPr marL="228611" indent="-228611" defTabSz="609630">
              <a:buSzPct val="100000"/>
              <a:buFont typeface="Wingdings"/>
              <a:buChar char="Ø"/>
              <a:defRPr sz="1800" b="0" i="0" u="none" strike="noStrike" kern="0" cap="none" spc="0" baseline="0">
                <a:solidFill>
                  <a:srgbClr val="000000"/>
                </a:solidFill>
                <a:uFillTx/>
              </a:defRPr>
            </a:pPr>
            <a:endParaRPr lang="en-US" sz="1667" dirty="0">
              <a:solidFill>
                <a:srgbClr val="000000"/>
              </a:solidFill>
              <a:latin typeface="DM Sans" pitchFamily="2"/>
              <a:ea typeface="Calibri"/>
              <a:cs typeface="Calibri"/>
            </a:endParaRPr>
          </a:p>
          <a:p>
            <a:pPr marL="228611" indent="-228611" defTabSz="609630">
              <a:buSzPct val="100000"/>
              <a:buFont typeface="Wingdings"/>
              <a:buChar char="Ø"/>
              <a:defRPr sz="1800" b="0" i="0" u="none" strike="noStrike" kern="0" cap="none" spc="0" baseline="0">
                <a:solidFill>
                  <a:srgbClr val="000000"/>
                </a:solidFill>
                <a:uFillTx/>
              </a:defRPr>
            </a:pPr>
            <a:r>
              <a:rPr lang="en-US" sz="1667" dirty="0">
                <a:solidFill>
                  <a:srgbClr val="000000"/>
                </a:solidFill>
                <a:latin typeface="DM Sans" pitchFamily="2"/>
                <a:ea typeface="Calibri"/>
                <a:cs typeface="Calibri"/>
              </a:rPr>
              <a:t>Achieve high performance and seamless real-time adaptation, ensuring minimal latency and robust protection.</a:t>
            </a:r>
          </a:p>
          <a:p>
            <a:pPr marL="228611" indent="-228611" defTabSz="609630">
              <a:buSzPct val="100000"/>
              <a:buFont typeface="Wingdings"/>
              <a:buChar char="Ø"/>
              <a:defRPr sz="1800" b="0" i="0" u="none" strike="noStrike" kern="0" cap="none" spc="0" baseline="0">
                <a:solidFill>
                  <a:srgbClr val="000000"/>
                </a:solidFill>
                <a:uFillTx/>
              </a:defRPr>
            </a:pPr>
            <a:endParaRPr lang="en-US" sz="1667" dirty="0">
              <a:solidFill>
                <a:srgbClr val="000000"/>
              </a:solidFill>
              <a:latin typeface="DM Sans" pitchFamily="2"/>
              <a:ea typeface="Calibri"/>
              <a:cs typeface="Calibri"/>
            </a:endParaRPr>
          </a:p>
          <a:p>
            <a:pPr marL="228611" indent="-228611" defTabSz="609630">
              <a:buSzPct val="100000"/>
              <a:buFont typeface="Wingdings"/>
              <a:buChar char="Ø"/>
              <a:defRPr sz="1800" b="0" i="0" u="none" strike="noStrike" kern="0" cap="none" spc="0" baseline="0">
                <a:solidFill>
                  <a:srgbClr val="000000"/>
                </a:solidFill>
                <a:uFillTx/>
              </a:defRPr>
            </a:pPr>
            <a:r>
              <a:rPr lang="en-US" sz="1667" dirty="0">
                <a:solidFill>
                  <a:srgbClr val="000000"/>
                </a:solidFill>
                <a:latin typeface="DM Sans" pitchFamily="2"/>
                <a:ea typeface="Calibri"/>
                <a:cs typeface="Calibri"/>
              </a:rPr>
              <a:t>Uphold the Confidentiality, Integrity, and Availability (CIA) principles at every architectural level.</a:t>
            </a:r>
          </a:p>
        </p:txBody>
      </p:sp>
      <p:sp>
        <p:nvSpPr>
          <p:cNvPr id="9" name="TextBox 12">
            <a:extLst>
              <a:ext uri="{FF2B5EF4-FFF2-40B4-BE49-F238E27FC236}">
                <a16:creationId xmlns:a16="http://schemas.microsoft.com/office/drawing/2014/main" id="{685DB889-104B-C441-1263-9BA6A8C4F82C}"/>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a:t>
            </a:r>
            <a:r>
              <a:rPr lang="ar-EG" sz="1000" b="1">
                <a:solidFill>
                  <a:srgbClr val="343434"/>
                </a:solidFill>
                <a:latin typeface="DM Sans Bold"/>
                <a:ea typeface="DM Sans Bold"/>
                <a:cs typeface="DM Sans Bold"/>
              </a:rPr>
              <a:t>6</a:t>
            </a:r>
            <a:endParaRPr lang="en-US" sz="1000" b="1">
              <a:solidFill>
                <a:srgbClr val="343434"/>
              </a:solidFill>
              <a:latin typeface="DM Sans Bold"/>
              <a:ea typeface="DM Sans Bold"/>
              <a:cs typeface="DM Sans Bold"/>
            </a:endParaRPr>
          </a:p>
        </p:txBody>
      </p:sp>
      <p:sp>
        <p:nvSpPr>
          <p:cNvPr id="11" name="Freeform 3">
            <a:extLst>
              <a:ext uri="{FF2B5EF4-FFF2-40B4-BE49-F238E27FC236}">
                <a16:creationId xmlns:a16="http://schemas.microsoft.com/office/drawing/2014/main" id="{75C49F5D-830C-870A-1A72-48B0740B90BE}"/>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1F9079CD-6C56-BC62-B1B0-3C6EC106C1DF}"/>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pic>
        <p:nvPicPr>
          <p:cNvPr id="13" name="Picture 2" descr="What Is the CIA Triad and Why Is It Important?">
            <a:extLst>
              <a:ext uri="{FF2B5EF4-FFF2-40B4-BE49-F238E27FC236}">
                <a16:creationId xmlns:a16="http://schemas.microsoft.com/office/drawing/2014/main" id="{EC89B44A-89DE-8852-3C2E-2209517D3C58}"/>
              </a:ext>
            </a:extLst>
          </p:cNvPr>
          <p:cNvPicPr>
            <a:picLocks noChangeAspect="1"/>
          </p:cNvPicPr>
          <p:nvPr/>
        </p:nvPicPr>
        <p:blipFill>
          <a:blip r:embed="rId7"/>
          <a:stretch>
            <a:fillRect/>
          </a:stretch>
        </p:blipFill>
        <p:spPr>
          <a:xfrm>
            <a:off x="9194853" y="2378061"/>
            <a:ext cx="2456109" cy="2101876"/>
          </a:xfrm>
          <a:prstGeom prst="rect">
            <a:avLst/>
          </a:prstGeom>
          <a:noFill/>
          <a:ln cap="flat">
            <a:noFill/>
          </a:ln>
          <a:effectLst>
            <a:outerShdw dist="12003" dir="900386" algn="tl">
              <a:srgbClr val="000000">
                <a:alpha val="3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wipe(down)">
                                      <p:cBhvr>
                                        <p:cTn id="3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11733D2-ADB6-B827-FA1B-81FE17AE90D2}"/>
              </a:ext>
            </a:extLst>
          </p:cNvPr>
          <p:cNvSpPr/>
          <p:nvPr/>
        </p:nvSpPr>
        <p:spPr>
          <a:xfrm>
            <a:off x="-323356" y="-3285323"/>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5">
            <a:extLst>
              <a:ext uri="{FF2B5EF4-FFF2-40B4-BE49-F238E27FC236}">
                <a16:creationId xmlns:a16="http://schemas.microsoft.com/office/drawing/2014/main" id="{57D1501D-CA72-D4FF-3F35-13483DF5652F}"/>
              </a:ext>
            </a:extLst>
          </p:cNvPr>
          <p:cNvSpPr txBox="1"/>
          <p:nvPr/>
        </p:nvSpPr>
        <p:spPr>
          <a:xfrm>
            <a:off x="4004975" y="992697"/>
            <a:ext cx="3235415" cy="1461747"/>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4000" b="1" dirty="0">
                <a:solidFill>
                  <a:srgbClr val="000000"/>
                </a:solidFill>
                <a:latin typeface="Almarai Bold"/>
                <a:ea typeface="Almarai Bold"/>
                <a:cs typeface="Almarai Bold"/>
              </a:rPr>
              <a:t>Related works</a:t>
            </a:r>
          </a:p>
          <a:p>
            <a:pPr defTabSz="609630">
              <a:defRPr sz="1800" b="0" i="0" u="none" strike="noStrike" kern="0" cap="none" spc="0" baseline="0">
                <a:solidFill>
                  <a:srgbClr val="000000"/>
                </a:solidFill>
                <a:uFillTx/>
              </a:defRPr>
            </a:pPr>
            <a:endParaRPr lang="en-US" sz="1200" dirty="0">
              <a:solidFill>
                <a:srgbClr val="000000"/>
              </a:solidFill>
              <a:latin typeface="Calibri"/>
              <a:ea typeface="Calibri"/>
              <a:cs typeface="Calibri"/>
            </a:endParaRPr>
          </a:p>
          <a:p>
            <a:pPr defTabSz="609630">
              <a:lnSpc>
                <a:spcPts val="5600"/>
              </a:lnSpc>
              <a:defRPr sz="1800" b="0" i="0" u="none" strike="noStrike" kern="0" cap="none" spc="0" baseline="0">
                <a:solidFill>
                  <a:srgbClr val="000000"/>
                </a:solidFill>
                <a:uFillTx/>
              </a:defRPr>
            </a:pPr>
            <a:endParaRPr lang="en-US" sz="4000" b="1" dirty="0">
              <a:solidFill>
                <a:srgbClr val="343434"/>
              </a:solidFill>
              <a:latin typeface="Cooper Hewitt Bold"/>
              <a:ea typeface="Cooper Hewitt Bold"/>
              <a:cs typeface="Cooper Hewitt Bold"/>
            </a:endParaRPr>
          </a:p>
        </p:txBody>
      </p:sp>
      <p:sp>
        <p:nvSpPr>
          <p:cNvPr id="4" name="TextBox 7">
            <a:extLst>
              <a:ext uri="{FF2B5EF4-FFF2-40B4-BE49-F238E27FC236}">
                <a16:creationId xmlns:a16="http://schemas.microsoft.com/office/drawing/2014/main" id="{0839AB67-BBEA-4613-56D8-736A0479CCEF}"/>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B0035823-9045-502B-9710-C3F30F91434B}"/>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129C1576-64A7-3C4A-E0C1-8F2D3AD953B1}"/>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48389693-E700-41CD-196B-97B7528B832C}"/>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2">
            <a:extLst>
              <a:ext uri="{FF2B5EF4-FFF2-40B4-BE49-F238E27FC236}">
                <a16:creationId xmlns:a16="http://schemas.microsoft.com/office/drawing/2014/main" id="{13C0F16C-F8BF-AB96-7EB3-AEF0D480ADD7}"/>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07</a:t>
            </a:r>
          </a:p>
        </p:txBody>
      </p:sp>
      <p:pic>
        <p:nvPicPr>
          <p:cNvPr id="9" name="Picture 4" descr="Conclusion Icons - Free SVG &amp; PNG Conclusion Images - Noun Project">
            <a:extLst>
              <a:ext uri="{FF2B5EF4-FFF2-40B4-BE49-F238E27FC236}">
                <a16:creationId xmlns:a16="http://schemas.microsoft.com/office/drawing/2014/main" id="{3840C9D0-515B-E218-FACB-5721B101EB69}"/>
              </a:ext>
            </a:extLst>
          </p:cNvPr>
          <p:cNvPicPr>
            <a:picLocks noChangeAspect="1"/>
          </p:cNvPicPr>
          <p:nvPr/>
        </p:nvPicPr>
        <p:blipFill>
          <a:blip r:embed="rId5"/>
          <a:srcRect/>
          <a:stretch>
            <a:fillRect/>
          </a:stretch>
        </p:blipFill>
        <p:spPr>
          <a:xfrm>
            <a:off x="9514301" y="2057399"/>
            <a:ext cx="2487759" cy="2487759"/>
          </a:xfrm>
          <a:prstGeom prst="rect">
            <a:avLst/>
          </a:prstGeom>
          <a:noFill/>
          <a:ln cap="flat">
            <a:noFill/>
          </a:ln>
        </p:spPr>
      </p:pic>
      <p:sp>
        <p:nvSpPr>
          <p:cNvPr id="10" name="Freeform 3">
            <a:extLst>
              <a:ext uri="{FF2B5EF4-FFF2-40B4-BE49-F238E27FC236}">
                <a16:creationId xmlns:a16="http://schemas.microsoft.com/office/drawing/2014/main" id="{AF6FF669-FDD9-0F05-BC52-320F7DBF409B}"/>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TextBox 9">
            <a:extLst>
              <a:ext uri="{FF2B5EF4-FFF2-40B4-BE49-F238E27FC236}">
                <a16:creationId xmlns:a16="http://schemas.microsoft.com/office/drawing/2014/main" id="{73B43827-7F2B-C8DF-7834-A24BCFD6D25D}"/>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
        <p:nvSpPr>
          <p:cNvPr id="12" name="TextBox 4">
            <a:extLst>
              <a:ext uri="{FF2B5EF4-FFF2-40B4-BE49-F238E27FC236}">
                <a16:creationId xmlns:a16="http://schemas.microsoft.com/office/drawing/2014/main" id="{E7486A1A-1215-F905-1C6E-14917973695D}"/>
              </a:ext>
            </a:extLst>
          </p:cNvPr>
          <p:cNvSpPr txBox="1"/>
          <p:nvPr/>
        </p:nvSpPr>
        <p:spPr>
          <a:xfrm>
            <a:off x="904866" y="1733136"/>
            <a:ext cx="8823277" cy="5861926"/>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2400" b="1" dirty="0">
                <a:solidFill>
                  <a:srgbClr val="000000"/>
                </a:solidFill>
                <a:latin typeface="Calibri"/>
                <a:ea typeface="Calibri"/>
                <a:cs typeface="Calibri"/>
              </a:rPr>
              <a:t>Open-Source Tools and Freeware for Web Application Security</a:t>
            </a:r>
            <a:endParaRPr lang="en-US" sz="1200" dirty="0">
              <a:solidFill>
                <a:srgbClr val="000000"/>
              </a:solidFill>
              <a:latin typeface="Calibri"/>
            </a:endParaRPr>
          </a:p>
          <a:p>
            <a:pPr defTabSz="609630">
              <a:defRPr sz="1800" b="0" i="0" u="none" strike="noStrike" kern="0" cap="none" spc="0" baseline="0">
                <a:solidFill>
                  <a:srgbClr val="000000"/>
                </a:solidFill>
                <a:uFillTx/>
              </a:defRPr>
            </a:pPr>
            <a:r>
              <a:rPr lang="en-US" sz="2133" b="1" dirty="0">
                <a:solidFill>
                  <a:srgbClr val="000000"/>
                </a:solidFill>
                <a:latin typeface="Calibri"/>
                <a:ea typeface="Calibri"/>
                <a:cs typeface="Calibri"/>
              </a:rPr>
              <a:t>Focus:</a:t>
            </a:r>
            <a:endParaRPr lang="en-US" sz="1200" dirty="0">
              <a:solidFill>
                <a:srgbClr val="000000"/>
              </a:solidFill>
              <a:latin typeface="Calibri"/>
              <a:ea typeface="Calibri"/>
              <a:cs typeface="Calibri"/>
            </a:endParaRPr>
          </a:p>
          <a:p>
            <a:pPr marL="609630" lvl="1" indent="-304815" defTabSz="609630">
              <a:buSzPct val="100000"/>
              <a:buFont typeface="Arial"/>
              <a:buChar char="•"/>
              <a:defRPr sz="1800" b="0" i="0" u="none" strike="noStrike" kern="0" cap="none" spc="0" baseline="0">
                <a:solidFill>
                  <a:srgbClr val="000000"/>
                </a:solidFill>
                <a:uFillTx/>
              </a:defRPr>
            </a:pPr>
            <a:r>
              <a:rPr lang="en-US" sz="2133" dirty="0">
                <a:solidFill>
                  <a:srgbClr val="000000"/>
                </a:solidFill>
                <a:latin typeface="Calibri"/>
                <a:ea typeface="Calibri"/>
                <a:cs typeface="Calibri"/>
              </a:rPr>
              <a:t> Freeware solutions like Shadow Daemon, </a:t>
            </a:r>
            <a:r>
              <a:rPr lang="en-US" sz="2133" dirty="0" err="1">
                <a:solidFill>
                  <a:srgbClr val="000000"/>
                </a:solidFill>
                <a:latin typeface="Calibri"/>
                <a:ea typeface="Calibri"/>
                <a:cs typeface="Calibri"/>
              </a:rPr>
              <a:t>ModSecurity</a:t>
            </a:r>
            <a:r>
              <a:rPr lang="en-US" sz="2133" dirty="0">
                <a:solidFill>
                  <a:srgbClr val="000000"/>
                </a:solidFill>
                <a:latin typeface="Calibri"/>
                <a:ea typeface="Calibri"/>
                <a:cs typeface="Calibri"/>
              </a:rPr>
              <a:t>, and Lua-Based WAFs combined with reverse proxies for enhanced web security.</a:t>
            </a:r>
            <a:endParaRPr lang="en-US" sz="1200" dirty="0">
              <a:solidFill>
                <a:srgbClr val="000000"/>
              </a:solidFill>
              <a:latin typeface="Calibri"/>
              <a:ea typeface="Calibri"/>
              <a:cs typeface="Calibri"/>
            </a:endParaRPr>
          </a:p>
          <a:p>
            <a:pPr defTabSz="609630">
              <a:defRPr sz="1800" b="0" i="0" u="none" strike="noStrike" kern="0" cap="none" spc="0" baseline="0">
                <a:solidFill>
                  <a:srgbClr val="000000"/>
                </a:solidFill>
                <a:uFillTx/>
              </a:defRPr>
            </a:pPr>
            <a:r>
              <a:rPr lang="en-US" sz="2133" b="1" dirty="0">
                <a:solidFill>
                  <a:srgbClr val="000000"/>
                </a:solidFill>
                <a:latin typeface="Calibri"/>
                <a:ea typeface="Calibri"/>
                <a:cs typeface="Calibri"/>
              </a:rPr>
              <a:t>Key Findings:</a:t>
            </a:r>
            <a:endParaRPr lang="en-US" sz="1200" b="1" dirty="0">
              <a:solidFill>
                <a:srgbClr val="000000"/>
              </a:solidFill>
              <a:latin typeface="Calibri"/>
              <a:ea typeface="Calibri"/>
              <a:cs typeface="Calibri"/>
            </a:endParaRPr>
          </a:p>
          <a:p>
            <a:pPr marL="609630" lvl="1" indent="-304815" defTabSz="609630">
              <a:buSzPct val="100000"/>
              <a:buFont typeface="Arial" pitchFamily="34"/>
              <a:buChar char="•"/>
              <a:defRPr sz="1800" b="0" i="0" u="none" strike="noStrike" kern="0" cap="none" spc="0" baseline="0">
                <a:solidFill>
                  <a:srgbClr val="000000"/>
                </a:solidFill>
                <a:uFillTx/>
              </a:defRPr>
            </a:pPr>
            <a:r>
              <a:rPr lang="en-US" sz="2133" b="1" dirty="0">
                <a:solidFill>
                  <a:srgbClr val="000000"/>
                </a:solidFill>
                <a:latin typeface="Calibri"/>
                <a:ea typeface="Calibri"/>
                <a:cs typeface="Calibri"/>
              </a:rPr>
              <a:t>Reverse Proxies (e.g., Nginx/Apache):</a:t>
            </a:r>
            <a:endParaRPr lang="en-US" sz="1200" dirty="0">
              <a:solidFill>
                <a:srgbClr val="000000"/>
              </a:solidFill>
              <a:latin typeface="Calibri"/>
              <a:ea typeface="Calibri"/>
              <a:cs typeface="Calibri"/>
            </a:endParaRPr>
          </a:p>
          <a:p>
            <a:pPr marL="914446" lvl="2" indent="-304815" defTabSz="609630">
              <a:buSzPct val="100000"/>
              <a:buFont typeface="Courier New" pitchFamily="34"/>
              <a:buChar char="o"/>
              <a:defRPr sz="1800" b="0" i="0" u="none" strike="noStrike" kern="0" cap="none" spc="0" baseline="0">
                <a:solidFill>
                  <a:srgbClr val="000000"/>
                </a:solidFill>
                <a:uFillTx/>
              </a:defRPr>
            </a:pPr>
            <a:r>
              <a:rPr lang="en-US" sz="2133" dirty="0">
                <a:solidFill>
                  <a:srgbClr val="000000"/>
                </a:solidFill>
                <a:latin typeface="Calibri"/>
                <a:ea typeface="Calibri"/>
                <a:cs typeface="Calibri"/>
              </a:rPr>
              <a:t>Isolate web servers and enhance security by acting as an intermediary.</a:t>
            </a:r>
            <a:endParaRPr lang="en-US" sz="1200" dirty="0">
              <a:solidFill>
                <a:srgbClr val="000000"/>
              </a:solidFill>
              <a:latin typeface="Calibri"/>
              <a:ea typeface="Calibri"/>
              <a:cs typeface="Calibri"/>
            </a:endParaRPr>
          </a:p>
          <a:p>
            <a:pPr marL="609630" lvl="1" indent="-304815" defTabSz="609630">
              <a:buSzPct val="100000"/>
              <a:buFont typeface="Arial"/>
              <a:buChar char="•"/>
              <a:defRPr sz="1800" b="0" i="0" u="none" strike="noStrike" kern="0" cap="none" spc="0" baseline="0">
                <a:solidFill>
                  <a:srgbClr val="000000"/>
                </a:solidFill>
                <a:uFillTx/>
              </a:defRPr>
            </a:pPr>
            <a:r>
              <a:rPr lang="en-US" sz="2133" b="1" dirty="0">
                <a:solidFill>
                  <a:srgbClr val="000000"/>
                </a:solidFill>
                <a:latin typeface="Calibri"/>
                <a:ea typeface="Calibri"/>
                <a:cs typeface="Calibri"/>
              </a:rPr>
              <a:t>Shadow Daemon WAF, </a:t>
            </a:r>
            <a:r>
              <a:rPr lang="en-US" sz="2133" b="1" dirty="0" err="1">
                <a:solidFill>
                  <a:srgbClr val="000000"/>
                </a:solidFill>
                <a:latin typeface="Calibri"/>
                <a:ea typeface="Calibri"/>
                <a:cs typeface="Calibri"/>
              </a:rPr>
              <a:t>ModSecurity</a:t>
            </a:r>
            <a:r>
              <a:rPr lang="en-US" sz="2133" b="1" dirty="0">
                <a:solidFill>
                  <a:srgbClr val="000000"/>
                </a:solidFill>
                <a:latin typeface="Calibri"/>
                <a:ea typeface="Calibri"/>
                <a:cs typeface="Calibri"/>
              </a:rPr>
              <a:t>, Lua-Based WAF:</a:t>
            </a:r>
            <a:endParaRPr lang="en-US" sz="1200" dirty="0">
              <a:solidFill>
                <a:srgbClr val="000000"/>
              </a:solidFill>
              <a:latin typeface="Calibri"/>
              <a:ea typeface="Calibri"/>
              <a:cs typeface="Calibri"/>
            </a:endParaRPr>
          </a:p>
          <a:p>
            <a:pPr marL="914446" lvl="2" indent="-304815" defTabSz="609630">
              <a:buSzPct val="100000"/>
              <a:buFont typeface="Arial" pitchFamily="34"/>
              <a:buChar char="•"/>
              <a:defRPr sz="1800" b="0" i="0" u="none" strike="noStrike" kern="0" cap="none" spc="0" baseline="0">
                <a:solidFill>
                  <a:srgbClr val="000000"/>
                </a:solidFill>
                <a:uFillTx/>
              </a:defRPr>
            </a:pPr>
            <a:r>
              <a:rPr lang="en-US" sz="2133" b="1" dirty="0">
                <a:solidFill>
                  <a:srgbClr val="000000"/>
                </a:solidFill>
                <a:latin typeface="Calibri"/>
                <a:ea typeface="Calibri"/>
                <a:cs typeface="Calibri"/>
              </a:rPr>
              <a:t>Flexibility:</a:t>
            </a:r>
            <a:r>
              <a:rPr lang="en-US" sz="2133" dirty="0">
                <a:solidFill>
                  <a:srgbClr val="000000"/>
                </a:solidFill>
                <a:latin typeface="Calibri"/>
                <a:ea typeface="Calibri"/>
                <a:cs typeface="Calibri"/>
              </a:rPr>
              <a:t> Customizable rule sets for various attack mitigation.</a:t>
            </a:r>
            <a:endParaRPr lang="en-US" sz="1200" dirty="0">
              <a:solidFill>
                <a:srgbClr val="000000"/>
              </a:solidFill>
              <a:latin typeface="Calibri"/>
              <a:ea typeface="Calibri"/>
              <a:cs typeface="Calibri"/>
            </a:endParaRPr>
          </a:p>
          <a:p>
            <a:pPr marL="1219261" lvl="3" indent="-304815" defTabSz="609630">
              <a:buSzPct val="100000"/>
              <a:buFont typeface="Courier New"/>
              <a:buChar char="o"/>
              <a:defRPr sz="1800" b="0" i="0" u="none" strike="noStrike" kern="0" cap="none" spc="0" baseline="0">
                <a:solidFill>
                  <a:srgbClr val="000000"/>
                </a:solidFill>
                <a:uFillTx/>
              </a:defRPr>
            </a:pPr>
            <a:r>
              <a:rPr lang="en-US" sz="2133" b="1" dirty="0" err="1">
                <a:solidFill>
                  <a:srgbClr val="000000"/>
                </a:solidFill>
                <a:latin typeface="Calibri"/>
                <a:ea typeface="Calibri"/>
                <a:cs typeface="Calibri"/>
              </a:rPr>
              <a:t>ModSecurity</a:t>
            </a:r>
            <a:r>
              <a:rPr lang="en-US" sz="2133" b="1" dirty="0">
                <a:solidFill>
                  <a:srgbClr val="000000"/>
                </a:solidFill>
                <a:latin typeface="Calibri"/>
                <a:ea typeface="Calibri"/>
                <a:cs typeface="Calibri"/>
              </a:rPr>
              <a:t>:</a:t>
            </a:r>
            <a:endParaRPr lang="en-US" sz="1200" b="1" dirty="0">
              <a:solidFill>
                <a:srgbClr val="000000"/>
              </a:solidFill>
              <a:latin typeface="Calibri"/>
              <a:ea typeface="Calibri"/>
              <a:cs typeface="Calibri"/>
            </a:endParaRPr>
          </a:p>
          <a:p>
            <a:pPr marL="1524076" lvl="4" indent="-304815" defTabSz="609630">
              <a:buSzPct val="100000"/>
              <a:buFont typeface="Arial"/>
              <a:buChar char="•"/>
              <a:defRPr sz="1800" b="0" i="0" u="none" strike="noStrike" kern="0" cap="none" spc="0" baseline="0">
                <a:solidFill>
                  <a:srgbClr val="000000"/>
                </a:solidFill>
                <a:uFillTx/>
              </a:defRPr>
            </a:pPr>
            <a:r>
              <a:rPr lang="en-US" sz="2133" dirty="0">
                <a:solidFill>
                  <a:srgbClr val="000000"/>
                </a:solidFill>
                <a:latin typeface="Calibri"/>
                <a:ea typeface="Calibri"/>
                <a:cs typeface="Calibri"/>
              </a:rPr>
              <a:t>Cross-platform WAF for Apache HTTP Server, IIS, and Nginx.</a:t>
            </a:r>
            <a:endParaRPr lang="en-US" sz="1200" dirty="0">
              <a:solidFill>
                <a:srgbClr val="000000"/>
              </a:solidFill>
              <a:latin typeface="Calibri"/>
              <a:ea typeface="Calibri"/>
              <a:cs typeface="Calibri"/>
            </a:endParaRPr>
          </a:p>
          <a:p>
            <a:pPr marL="1524076" lvl="4" indent="-304815" defTabSz="609630">
              <a:buSzPct val="100000"/>
              <a:buFont typeface="Arial"/>
              <a:buChar char="•"/>
              <a:defRPr sz="1800" b="0" i="0" u="none" strike="noStrike" kern="0" cap="none" spc="0" baseline="0">
                <a:solidFill>
                  <a:srgbClr val="000000"/>
                </a:solidFill>
                <a:uFillTx/>
              </a:defRPr>
            </a:pPr>
            <a:r>
              <a:rPr lang="en-US" sz="2133" dirty="0">
                <a:solidFill>
                  <a:srgbClr val="000000"/>
                </a:solidFill>
                <a:latin typeface="Calibri"/>
                <a:ea typeface="Calibri"/>
                <a:cs typeface="Calibri"/>
              </a:rPr>
              <a:t>Defends against injection attacks with a large rule set.</a:t>
            </a:r>
            <a:endParaRPr lang="en-US" sz="1200" dirty="0">
              <a:solidFill>
                <a:srgbClr val="000000"/>
              </a:solidFill>
              <a:latin typeface="Calibri"/>
              <a:ea typeface="Calibri"/>
              <a:cs typeface="Calibri"/>
            </a:endParaRPr>
          </a:p>
          <a:p>
            <a:pPr marL="1219261" lvl="3" indent="-304815" defTabSz="609630">
              <a:buSzPct val="100000"/>
              <a:buFont typeface="Courier New"/>
              <a:buChar char="o"/>
              <a:defRPr sz="1800" b="0" i="0" u="none" strike="noStrike" kern="0" cap="none" spc="0" baseline="0">
                <a:solidFill>
                  <a:srgbClr val="000000"/>
                </a:solidFill>
                <a:uFillTx/>
              </a:defRPr>
            </a:pPr>
            <a:r>
              <a:rPr lang="en-US" sz="2133" b="1" dirty="0">
                <a:solidFill>
                  <a:srgbClr val="000000"/>
                </a:solidFill>
                <a:latin typeface="Calibri"/>
                <a:ea typeface="Calibri"/>
                <a:cs typeface="Calibri"/>
              </a:rPr>
              <a:t>Lua-Based-WAFs:</a:t>
            </a:r>
            <a:endParaRPr lang="en-US" sz="1200" b="1" dirty="0">
              <a:solidFill>
                <a:srgbClr val="000000"/>
              </a:solidFill>
              <a:latin typeface="Calibri"/>
              <a:ea typeface="Calibri"/>
              <a:cs typeface="Calibri"/>
            </a:endParaRPr>
          </a:p>
          <a:p>
            <a:pPr marL="1524076" lvl="4" indent="-304815" defTabSz="609630">
              <a:buSzPct val="100000"/>
              <a:buFont typeface="Arial"/>
              <a:buChar char="•"/>
              <a:defRPr sz="1800" b="0" i="0" u="none" strike="noStrike" kern="0" cap="none" spc="0" baseline="0">
                <a:solidFill>
                  <a:srgbClr val="000000"/>
                </a:solidFill>
                <a:uFillTx/>
              </a:defRPr>
            </a:pPr>
            <a:r>
              <a:rPr lang="en-US" sz="2133" dirty="0">
                <a:solidFill>
                  <a:srgbClr val="000000"/>
                </a:solidFill>
                <a:latin typeface="Calibri"/>
                <a:ea typeface="Calibri"/>
                <a:cs typeface="Calibri"/>
              </a:rPr>
              <a:t>Scalable open-source WAF based on </a:t>
            </a:r>
            <a:r>
              <a:rPr lang="en-US" sz="2133" dirty="0" err="1">
                <a:solidFill>
                  <a:srgbClr val="000000"/>
                </a:solidFill>
                <a:latin typeface="Calibri"/>
                <a:ea typeface="Calibri"/>
                <a:cs typeface="Calibri"/>
              </a:rPr>
              <a:t>OpenResty</a:t>
            </a:r>
            <a:r>
              <a:rPr lang="en-US" sz="2133" dirty="0">
                <a:solidFill>
                  <a:srgbClr val="000000"/>
                </a:solidFill>
                <a:latin typeface="Calibri"/>
                <a:ea typeface="Calibri"/>
                <a:cs typeface="Calibri"/>
              </a:rPr>
              <a:t>, supporting </a:t>
            </a:r>
            <a:r>
              <a:rPr lang="en-US" sz="2133" dirty="0" err="1">
                <a:solidFill>
                  <a:srgbClr val="000000"/>
                </a:solidFill>
                <a:latin typeface="Calibri"/>
                <a:ea typeface="Calibri"/>
                <a:cs typeface="Calibri"/>
              </a:rPr>
              <a:t>ModSecurity</a:t>
            </a:r>
            <a:r>
              <a:rPr lang="en-US" sz="2133" dirty="0">
                <a:solidFill>
                  <a:srgbClr val="000000"/>
                </a:solidFill>
                <a:latin typeface="Calibri"/>
                <a:ea typeface="Calibri"/>
                <a:cs typeface="Calibri"/>
              </a:rPr>
              <a:t> extended patterns.</a:t>
            </a:r>
            <a:endParaRPr lang="en-US" sz="1200" dirty="0">
              <a:solidFill>
                <a:srgbClr val="000000"/>
              </a:solidFill>
              <a:latin typeface="Calibri"/>
              <a:ea typeface="Calibri"/>
              <a:cs typeface="Calibri"/>
            </a:endParaRPr>
          </a:p>
          <a:p>
            <a:pPr defTabSz="609630">
              <a:buSzPct val="100000"/>
              <a:buFont typeface="Arial" pitchFamily="34"/>
              <a:buChar char="•"/>
              <a:defRPr sz="1800" b="0" i="0" u="none" strike="noStrike" kern="0" cap="none" spc="0" baseline="0">
                <a:solidFill>
                  <a:srgbClr val="000000"/>
                </a:solidFill>
                <a:uFillTx/>
              </a:defRPr>
            </a:pPr>
            <a:endParaRPr lang="en-US" sz="2133" dirty="0">
              <a:solidFill>
                <a:srgbClr val="000000"/>
              </a:solidFill>
              <a:latin typeface="Calibri"/>
              <a:ea typeface="Calibri"/>
              <a:cs typeface="Calibri"/>
            </a:endParaRPr>
          </a:p>
          <a:p>
            <a:pPr marL="304815" lvl="1" defTabSz="609630">
              <a:defRPr sz="1800" b="0" i="0" u="none" strike="noStrike" kern="0" cap="none" spc="0" baseline="0">
                <a:solidFill>
                  <a:srgbClr val="000000"/>
                </a:solidFill>
                <a:uFillTx/>
              </a:defRPr>
            </a:pPr>
            <a:endParaRPr lang="en-US" sz="2133" dirty="0">
              <a:solidFill>
                <a:srgbClr val="000000"/>
              </a:solidFill>
              <a:latin typeface="Calibri"/>
              <a:ea typeface="Calibri"/>
              <a:cs typeface="Calibri"/>
            </a:endParaRPr>
          </a:p>
          <a:p>
            <a:pPr defTabSz="609630">
              <a:lnSpc>
                <a:spcPts val="2023"/>
              </a:lnSpc>
              <a:defRPr sz="1800" b="0" i="0" u="none" strike="noStrike" kern="0" cap="none" spc="0" baseline="0">
                <a:solidFill>
                  <a:srgbClr val="000000"/>
                </a:solidFill>
                <a:uFillTx/>
              </a:defRPr>
            </a:pPr>
            <a:endParaRPr lang="en-US" sz="1433" dirty="0">
              <a:solidFill>
                <a:srgbClr val="000000"/>
              </a:solidFill>
              <a:latin typeface="Almarai"/>
              <a:ea typeface="Calibri"/>
              <a:cs typeface="Almara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ircle(in)">
                                      <p:cBhvr>
                                        <p:cTn id="1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EAF2570-DD24-1C6E-1892-DD2BD8CEFAAD}"/>
              </a:ext>
            </a:extLst>
          </p:cNvPr>
          <p:cNvSpPr/>
          <p:nvPr/>
        </p:nvSpPr>
        <p:spPr>
          <a:xfrm>
            <a:off x="-323356" y="-2990356"/>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3">
              <a:alphaModFix amt="4000"/>
              <a:extLst>
                <a:ext uri="{96DAC541-7B7A-43D3-8B79-37D633B846F1}">
                  <asvg:svgBlip xmlns:asvg="http://schemas.microsoft.com/office/drawing/2016/SVG/main" r:embed="rId4"/>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3" name="TextBox 5">
            <a:extLst>
              <a:ext uri="{FF2B5EF4-FFF2-40B4-BE49-F238E27FC236}">
                <a16:creationId xmlns:a16="http://schemas.microsoft.com/office/drawing/2014/main" id="{4DAA005C-8020-F431-96A0-1DE90DF9A4C4}"/>
              </a:ext>
            </a:extLst>
          </p:cNvPr>
          <p:cNvSpPr txBox="1"/>
          <p:nvPr/>
        </p:nvSpPr>
        <p:spPr>
          <a:xfrm>
            <a:off x="1536430" y="1143000"/>
            <a:ext cx="10380750" cy="685188"/>
          </a:xfrm>
          <a:prstGeom prst="rect">
            <a:avLst/>
          </a:prstGeom>
          <a:noFill/>
          <a:ln cap="flat">
            <a:noFill/>
          </a:ln>
        </p:spPr>
        <p:txBody>
          <a:bodyPr vert="horz" wrap="square" lIns="0" tIns="0" rIns="0" bIns="0" anchor="t" anchorCtr="0" compatLnSpc="1">
            <a:spAutoFit/>
          </a:bodyPr>
          <a:lstStyle/>
          <a:p>
            <a:pPr defTabSz="609630">
              <a:lnSpc>
                <a:spcPts val="5600"/>
              </a:lnSpc>
              <a:defRPr sz="1800" b="0" i="0" u="none" strike="noStrike" kern="0" cap="none" spc="0" baseline="0">
                <a:solidFill>
                  <a:srgbClr val="000000"/>
                </a:solidFill>
                <a:uFillTx/>
              </a:defRPr>
            </a:pPr>
            <a:r>
              <a:rPr lang="en-US" sz="4000" b="1" dirty="0">
                <a:solidFill>
                  <a:srgbClr val="343434"/>
                </a:solidFill>
                <a:latin typeface="DM Sans Bold"/>
                <a:ea typeface="Cooper Hewitt Bold"/>
                <a:cs typeface="Cooper Hewitt Bold"/>
              </a:rPr>
              <a:t>System Architecture of </a:t>
            </a:r>
            <a:r>
              <a:rPr lang="en-US" sz="4000" b="1" dirty="0" err="1">
                <a:solidFill>
                  <a:srgbClr val="343434"/>
                </a:solidFill>
                <a:latin typeface="DM Sans Bold"/>
                <a:ea typeface="Cooper Hewitt Bold"/>
                <a:cs typeface="Cooper Hewitt Bold"/>
              </a:rPr>
              <a:t>SkyLock</a:t>
            </a:r>
            <a:r>
              <a:rPr lang="en-US" sz="4000" b="1" dirty="0">
                <a:solidFill>
                  <a:srgbClr val="343434"/>
                </a:solidFill>
                <a:latin typeface="DM Sans Bold"/>
                <a:ea typeface="Cooper Hewitt Bold"/>
                <a:cs typeface="Cooper Hewitt Bold"/>
              </a:rPr>
              <a:t> App</a:t>
            </a:r>
          </a:p>
        </p:txBody>
      </p:sp>
      <p:sp>
        <p:nvSpPr>
          <p:cNvPr id="4" name="TextBox 7">
            <a:extLst>
              <a:ext uri="{FF2B5EF4-FFF2-40B4-BE49-F238E27FC236}">
                <a16:creationId xmlns:a16="http://schemas.microsoft.com/office/drawing/2014/main" id="{84C96F4A-3FEB-C3B5-69F9-92819CB4EEC5}"/>
              </a:ext>
            </a:extLst>
          </p:cNvPr>
          <p:cNvSpPr txBox="1"/>
          <p:nvPr/>
        </p:nvSpPr>
        <p:spPr>
          <a:xfrm>
            <a:off x="8213238"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5" name="TextBox 8">
            <a:extLst>
              <a:ext uri="{FF2B5EF4-FFF2-40B4-BE49-F238E27FC236}">
                <a16:creationId xmlns:a16="http://schemas.microsoft.com/office/drawing/2014/main" id="{986A66AE-ABE9-BCD0-7C8B-CAA579ABB1FD}"/>
              </a:ext>
            </a:extLst>
          </p:cNvPr>
          <p:cNvSpPr txBox="1"/>
          <p:nvPr/>
        </p:nvSpPr>
        <p:spPr>
          <a:xfrm>
            <a:off x="8949361" y="741084"/>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6" name="TextBox 9">
            <a:extLst>
              <a:ext uri="{FF2B5EF4-FFF2-40B4-BE49-F238E27FC236}">
                <a16:creationId xmlns:a16="http://schemas.microsoft.com/office/drawing/2014/main" id="{302F8D02-EAE7-D9CB-307E-34E672A38D7F}"/>
              </a:ext>
            </a:extLst>
          </p:cNvPr>
          <p:cNvSpPr txBox="1"/>
          <p:nvPr/>
        </p:nvSpPr>
        <p:spPr>
          <a:xfrm>
            <a:off x="9685751" y="741084"/>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7" name="TextBox 10">
            <a:extLst>
              <a:ext uri="{FF2B5EF4-FFF2-40B4-BE49-F238E27FC236}">
                <a16:creationId xmlns:a16="http://schemas.microsoft.com/office/drawing/2014/main" id="{157BBD59-2302-FFA1-D8E5-835862518DBD}"/>
              </a:ext>
            </a:extLst>
          </p:cNvPr>
          <p:cNvSpPr txBox="1"/>
          <p:nvPr/>
        </p:nvSpPr>
        <p:spPr>
          <a:xfrm>
            <a:off x="10615965" y="741084"/>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8" name="TextBox 11">
            <a:extLst>
              <a:ext uri="{FF2B5EF4-FFF2-40B4-BE49-F238E27FC236}">
                <a16:creationId xmlns:a16="http://schemas.microsoft.com/office/drawing/2014/main" id="{52EE05BD-8A80-2538-D637-2901DBA21EA4}"/>
              </a:ext>
            </a:extLst>
          </p:cNvPr>
          <p:cNvSpPr txBox="1"/>
          <p:nvPr/>
        </p:nvSpPr>
        <p:spPr>
          <a:xfrm>
            <a:off x="702161" y="1857872"/>
            <a:ext cx="12963040" cy="4617803"/>
          </a:xfrm>
          <a:prstGeom prst="rect">
            <a:avLst/>
          </a:prstGeom>
          <a:noFill/>
          <a:ln cap="flat">
            <a:noFill/>
          </a:ln>
        </p:spPr>
        <p:txBody>
          <a:bodyPr vert="horz" wrap="square" lIns="0" tIns="0" rIns="0" bIns="0" anchor="t" anchorCtr="0" compatLnSpc="1">
            <a:spAutoFit/>
          </a:bodyPr>
          <a:lstStyle/>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1. Client Layer: User/Web Client: Interacts via WAF homepage to register, manage WAFs, and send HTTP(S) requests.</a:t>
            </a: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2. Proxy Application Layer</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err="1">
                <a:solidFill>
                  <a:srgbClr val="343434"/>
                </a:solidFill>
                <a:latin typeface="DM Sans"/>
                <a:ea typeface="DM Sans"/>
                <a:cs typeface="DM Sans"/>
              </a:rPr>
              <a:t>OpenResty</a:t>
            </a:r>
            <a:r>
              <a:rPr lang="en-US" sz="1667" b="1" dirty="0">
                <a:solidFill>
                  <a:srgbClr val="343434"/>
                </a:solidFill>
                <a:latin typeface="DM Sans"/>
                <a:ea typeface="DM Sans"/>
                <a:cs typeface="DM Sans"/>
              </a:rPr>
              <a:t> + </a:t>
            </a:r>
            <a:r>
              <a:rPr lang="en-US" sz="1667" b="1" dirty="0" err="1">
                <a:solidFill>
                  <a:srgbClr val="343434"/>
                </a:solidFill>
                <a:latin typeface="DM Sans"/>
                <a:ea typeface="DM Sans"/>
                <a:cs typeface="DM Sans"/>
              </a:rPr>
              <a:t>ModSecurity</a:t>
            </a:r>
            <a:r>
              <a:rPr lang="en-US" sz="1667" b="1" dirty="0">
                <a:solidFill>
                  <a:srgbClr val="343434"/>
                </a:solidFill>
                <a:latin typeface="DM Sans"/>
                <a:ea typeface="DM Sans"/>
                <a:cs typeface="DM Sans"/>
              </a:rPr>
              <a:t>: </a:t>
            </a:r>
            <a:r>
              <a:rPr lang="en-US" sz="1667" dirty="0">
                <a:solidFill>
                  <a:srgbClr val="343434"/>
                </a:solidFill>
                <a:latin typeface="DM Sans"/>
                <a:ea typeface="DM Sans"/>
                <a:cs typeface="DM Sans"/>
              </a:rPr>
              <a:t>Acts as reverse proxy and enforces static WAF rules.</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Lua Inspection Scripts</a:t>
            </a:r>
            <a:r>
              <a:rPr lang="en-US" sz="1667" dirty="0">
                <a:solidFill>
                  <a:srgbClr val="343434"/>
                </a:solidFill>
                <a:latin typeface="DM Sans"/>
                <a:ea typeface="DM Sans"/>
                <a:cs typeface="DM Sans"/>
              </a:rPr>
              <a:t>: Extract request metadata, invoke AI module for analysis.</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AI Microservice : </a:t>
            </a:r>
            <a:r>
              <a:rPr lang="en-US" sz="1667" dirty="0">
                <a:solidFill>
                  <a:srgbClr val="343434"/>
                </a:solidFill>
                <a:latin typeface="DM Sans"/>
                <a:ea typeface="DM Sans"/>
                <a:cs typeface="DM Sans"/>
              </a:rPr>
              <a:t>Applies ML models to detect anomalies in suspicious traffic.</a:t>
            </a: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3. Management &amp; Analytics Layer</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Dashboard/UI</a:t>
            </a:r>
            <a:r>
              <a:rPr lang="en-US" sz="1667" dirty="0">
                <a:solidFill>
                  <a:srgbClr val="343434"/>
                </a:solidFill>
                <a:latin typeface="DM Sans"/>
                <a:ea typeface="DM Sans"/>
                <a:cs typeface="DM Sans"/>
              </a:rPr>
              <a:t>: Allows users to monitor logs, manage WAF systems, and configure features.</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Config API: </a:t>
            </a:r>
            <a:r>
              <a:rPr lang="en-US" sz="1667" dirty="0">
                <a:solidFill>
                  <a:srgbClr val="343434"/>
                </a:solidFill>
                <a:latin typeface="DM Sans"/>
                <a:ea typeface="DM Sans"/>
                <a:cs typeface="DM Sans"/>
              </a:rPr>
              <a:t>Live updates for rules, rate limits, and domain mappings.</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SQL Server:</a:t>
            </a:r>
            <a:r>
              <a:rPr lang="en-US" sz="1667" dirty="0">
                <a:solidFill>
                  <a:srgbClr val="343434"/>
                </a:solidFill>
                <a:latin typeface="DM Sans"/>
                <a:ea typeface="DM Sans"/>
                <a:cs typeface="DM Sans"/>
              </a:rPr>
              <a:t> Stores user accounts, WAF settings, and event logs securely.</a:t>
            </a: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4. Data &amp; Logging Layer</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Log Parsers: </a:t>
            </a:r>
            <a:r>
              <a:rPr lang="en-US" sz="1667" dirty="0">
                <a:solidFill>
                  <a:srgbClr val="343434"/>
                </a:solidFill>
                <a:latin typeface="DM Sans"/>
                <a:ea typeface="DM Sans"/>
                <a:cs typeface="DM Sans"/>
              </a:rPr>
              <a:t>Periodic audit and summarization of security logs.</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Analytics Module</a:t>
            </a:r>
            <a:r>
              <a:rPr lang="en-US" sz="1667" dirty="0">
                <a:solidFill>
                  <a:srgbClr val="343434"/>
                </a:solidFill>
                <a:latin typeface="DM Sans"/>
                <a:ea typeface="DM Sans"/>
                <a:cs typeface="DM Sans"/>
              </a:rPr>
              <a:t>: Highlights trends, frequent attackers, and WAF activity.</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Persistent Storage : </a:t>
            </a:r>
            <a:r>
              <a:rPr lang="en-US" sz="1667" dirty="0">
                <a:solidFill>
                  <a:srgbClr val="343434"/>
                </a:solidFill>
                <a:latin typeface="DM Sans"/>
                <a:ea typeface="DM Sans"/>
                <a:cs typeface="DM Sans"/>
              </a:rPr>
              <a:t>Archives all security events for analysis.</a:t>
            </a: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5. Backend Application Layer: Protected Web App (Client Server): Runs behind WAF, isolated from public access.</a:t>
            </a:r>
          </a:p>
          <a:p>
            <a:pPr defTabSz="609630">
              <a:defRPr sz="1800" b="0" i="0" u="none" strike="noStrike" kern="0" cap="none" spc="0" baseline="0">
                <a:solidFill>
                  <a:srgbClr val="000000"/>
                </a:solidFill>
                <a:uFillTx/>
              </a:defRPr>
            </a:pPr>
            <a:r>
              <a:rPr lang="en-US" sz="1667" dirty="0">
                <a:solidFill>
                  <a:srgbClr val="343434"/>
                </a:solidFill>
                <a:latin typeface="DM Sans"/>
                <a:ea typeface="DM Sans"/>
                <a:cs typeface="DM Sans"/>
              </a:rPr>
              <a:t>6. Cloud Infrastructure &amp; Network Isolation</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Google Cloud Virtual Private Networks: </a:t>
            </a:r>
            <a:r>
              <a:rPr lang="en-US" sz="1667" dirty="0">
                <a:solidFill>
                  <a:srgbClr val="343434"/>
                </a:solidFill>
                <a:latin typeface="DM Sans"/>
                <a:ea typeface="DM Sans"/>
                <a:cs typeface="DM Sans"/>
              </a:rPr>
              <a:t>Segregates components (Default/Monitoring/Security).</a:t>
            </a:r>
          </a:p>
          <a:p>
            <a:pPr marL="533427" lvl="1" indent="-228611" defTabSz="609630">
              <a:buSzPct val="100000"/>
              <a:buFont typeface="Arial" pitchFamily="34"/>
              <a:buChar char="•"/>
              <a:defRPr sz="1800" b="0" i="0" u="none" strike="noStrike" kern="0" cap="none" spc="0" baseline="0">
                <a:solidFill>
                  <a:srgbClr val="000000"/>
                </a:solidFill>
                <a:uFillTx/>
              </a:defRPr>
            </a:pPr>
            <a:r>
              <a:rPr lang="en-US" sz="1667" b="1" dirty="0">
                <a:solidFill>
                  <a:srgbClr val="343434"/>
                </a:solidFill>
                <a:latin typeface="DM Sans"/>
                <a:ea typeface="DM Sans"/>
                <a:cs typeface="DM Sans"/>
              </a:rPr>
              <a:t>Load Balancer &amp; Static IP: </a:t>
            </a:r>
            <a:r>
              <a:rPr lang="en-US" sz="1667" dirty="0">
                <a:solidFill>
                  <a:srgbClr val="343434"/>
                </a:solidFill>
                <a:latin typeface="DM Sans"/>
                <a:ea typeface="DM Sans"/>
                <a:cs typeface="DM Sans"/>
              </a:rPr>
              <a:t>Routes all external traffic through secure inspection pipeline.</a:t>
            </a:r>
          </a:p>
          <a:p>
            <a:pPr marL="304815" lvl="1" defTabSz="609630">
              <a:defRPr sz="1800" b="0" i="0" u="none" strike="noStrike" kern="0" cap="none" spc="0" baseline="0">
                <a:solidFill>
                  <a:srgbClr val="000000"/>
                </a:solidFill>
                <a:uFillTx/>
              </a:defRPr>
            </a:pPr>
            <a:endParaRPr lang="en-US" sz="1667" dirty="0">
              <a:solidFill>
                <a:srgbClr val="343434"/>
              </a:solidFill>
              <a:latin typeface="DM Sans"/>
              <a:ea typeface="DM Sans"/>
              <a:cs typeface="DM Sans"/>
            </a:endParaRPr>
          </a:p>
        </p:txBody>
      </p:sp>
      <p:sp>
        <p:nvSpPr>
          <p:cNvPr id="9" name="TextBox 12">
            <a:extLst>
              <a:ext uri="{FF2B5EF4-FFF2-40B4-BE49-F238E27FC236}">
                <a16:creationId xmlns:a16="http://schemas.microsoft.com/office/drawing/2014/main" id="{8DD20571-593A-6C0A-4B32-04E1A1C9BC30}"/>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0</a:t>
            </a:r>
            <a:r>
              <a:rPr lang="ar-EG" sz="1000" b="1">
                <a:solidFill>
                  <a:srgbClr val="343434"/>
                </a:solidFill>
                <a:latin typeface="DM Sans Bold"/>
                <a:ea typeface="DM Sans Bold"/>
                <a:cs typeface="DM Sans Bold"/>
              </a:rPr>
              <a:t>8</a:t>
            </a:r>
            <a:endParaRPr lang="en-US" sz="1000" b="1">
              <a:solidFill>
                <a:srgbClr val="343434"/>
              </a:solidFill>
              <a:latin typeface="DM Sans Bold"/>
              <a:ea typeface="DM Sans Bold"/>
              <a:cs typeface="DM Sans Bold"/>
            </a:endParaRPr>
          </a:p>
        </p:txBody>
      </p:sp>
      <p:sp>
        <p:nvSpPr>
          <p:cNvPr id="11" name="Freeform 3">
            <a:extLst>
              <a:ext uri="{FF2B5EF4-FFF2-40B4-BE49-F238E27FC236}">
                <a16:creationId xmlns:a16="http://schemas.microsoft.com/office/drawing/2014/main" id="{E9D546FC-AFCC-8675-5B63-8E4B4074AA0A}"/>
              </a:ext>
            </a:extLst>
          </p:cNvPr>
          <p:cNvSpPr/>
          <p:nvPr/>
        </p:nvSpPr>
        <p:spPr>
          <a:xfrm>
            <a:off x="703381" y="685800"/>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2" name="TextBox 9">
            <a:extLst>
              <a:ext uri="{FF2B5EF4-FFF2-40B4-BE49-F238E27FC236}">
                <a16:creationId xmlns:a16="http://schemas.microsoft.com/office/drawing/2014/main" id="{92BE3395-70D8-460E-FAF3-897E17ED5683}"/>
              </a:ext>
            </a:extLst>
          </p:cNvPr>
          <p:cNvSpPr txBox="1"/>
          <p:nvPr/>
        </p:nvSpPr>
        <p:spPr>
          <a:xfrm>
            <a:off x="1204228" y="885059"/>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1000"/>
                                        <p:tgtEl>
                                          <p:spTgt spid="8">
                                            <p:txEl>
                                              <p:pRg st="3" end="3"/>
                                            </p:txEl>
                                          </p:spTgt>
                                        </p:tgtEl>
                                      </p:cBhvr>
                                    </p:animEffect>
                                    <p:anim calcmode="lin" valueType="num">
                                      <p:cBhvr>
                                        <p:cTn id="3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fade">
                                      <p:cBhvr>
                                        <p:cTn id="46" dur="1000"/>
                                        <p:tgtEl>
                                          <p:spTgt spid="8">
                                            <p:txEl>
                                              <p:pRg st="6" end="6"/>
                                            </p:txEl>
                                          </p:spTgt>
                                        </p:tgtEl>
                                      </p:cBhvr>
                                    </p:animEffect>
                                    <p:anim calcmode="lin" valueType="num">
                                      <p:cBhvr>
                                        <p:cTn id="47"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fade">
                                      <p:cBhvr>
                                        <p:cTn id="51" dur="1000"/>
                                        <p:tgtEl>
                                          <p:spTgt spid="8">
                                            <p:txEl>
                                              <p:pRg st="7" end="7"/>
                                            </p:txEl>
                                          </p:spTgt>
                                        </p:tgtEl>
                                      </p:cBhvr>
                                    </p:animEffect>
                                    <p:anim calcmode="lin" valueType="num">
                                      <p:cBhvr>
                                        <p:cTn id="52"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fade">
                                      <p:cBhvr>
                                        <p:cTn id="56" dur="1000"/>
                                        <p:tgtEl>
                                          <p:spTgt spid="8">
                                            <p:txEl>
                                              <p:pRg st="8" end="8"/>
                                            </p:txEl>
                                          </p:spTgt>
                                        </p:tgtEl>
                                      </p:cBhvr>
                                    </p:animEffect>
                                    <p:anim calcmode="lin" valueType="num">
                                      <p:cBhvr>
                                        <p:cTn id="57"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animEffect transition="in" filter="fade">
                                      <p:cBhvr>
                                        <p:cTn id="63" dur="1000"/>
                                        <p:tgtEl>
                                          <p:spTgt spid="8">
                                            <p:txEl>
                                              <p:pRg st="9" end="9"/>
                                            </p:txEl>
                                          </p:spTgt>
                                        </p:tgtEl>
                                      </p:cBhvr>
                                    </p:animEffect>
                                    <p:anim calcmode="lin" valueType="num">
                                      <p:cBhvr>
                                        <p:cTn id="64"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8">
                                            <p:txEl>
                                              <p:pRg st="10" end="10"/>
                                            </p:txEl>
                                          </p:spTgt>
                                        </p:tgtEl>
                                        <p:attrNameLst>
                                          <p:attrName>style.visibility</p:attrName>
                                        </p:attrNameLst>
                                      </p:cBhvr>
                                      <p:to>
                                        <p:strVal val="visible"/>
                                      </p:to>
                                    </p:set>
                                    <p:animEffect transition="in" filter="fade">
                                      <p:cBhvr>
                                        <p:cTn id="68" dur="1000"/>
                                        <p:tgtEl>
                                          <p:spTgt spid="8">
                                            <p:txEl>
                                              <p:pRg st="10" end="10"/>
                                            </p:txEl>
                                          </p:spTgt>
                                        </p:tgtEl>
                                      </p:cBhvr>
                                    </p:animEffect>
                                    <p:anim calcmode="lin" valueType="num">
                                      <p:cBhvr>
                                        <p:cTn id="69"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
                                            <p:txEl>
                                              <p:pRg st="11" end="11"/>
                                            </p:txEl>
                                          </p:spTgt>
                                        </p:tgtEl>
                                        <p:attrNameLst>
                                          <p:attrName>style.visibility</p:attrName>
                                        </p:attrNameLst>
                                      </p:cBhvr>
                                      <p:to>
                                        <p:strVal val="visible"/>
                                      </p:to>
                                    </p:set>
                                    <p:animEffect transition="in" filter="fade">
                                      <p:cBhvr>
                                        <p:cTn id="73" dur="1000"/>
                                        <p:tgtEl>
                                          <p:spTgt spid="8">
                                            <p:txEl>
                                              <p:pRg st="11" end="11"/>
                                            </p:txEl>
                                          </p:spTgt>
                                        </p:tgtEl>
                                      </p:cBhvr>
                                    </p:animEffect>
                                    <p:anim calcmode="lin" valueType="num">
                                      <p:cBhvr>
                                        <p:cTn id="74"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8">
                                            <p:txEl>
                                              <p:pRg st="12" end="12"/>
                                            </p:txEl>
                                          </p:spTgt>
                                        </p:tgtEl>
                                        <p:attrNameLst>
                                          <p:attrName>style.visibility</p:attrName>
                                        </p:attrNameLst>
                                      </p:cBhvr>
                                      <p:to>
                                        <p:strVal val="visible"/>
                                      </p:to>
                                    </p:set>
                                    <p:animEffect transition="in" filter="fade">
                                      <p:cBhvr>
                                        <p:cTn id="78" dur="1000"/>
                                        <p:tgtEl>
                                          <p:spTgt spid="8">
                                            <p:txEl>
                                              <p:pRg st="12" end="12"/>
                                            </p:txEl>
                                          </p:spTgt>
                                        </p:tgtEl>
                                      </p:cBhvr>
                                    </p:animEffect>
                                    <p:anim calcmode="lin" valueType="num">
                                      <p:cBhvr>
                                        <p:cTn id="79"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8">
                                            <p:txEl>
                                              <p:pRg st="13" end="13"/>
                                            </p:txEl>
                                          </p:spTgt>
                                        </p:tgtEl>
                                        <p:attrNameLst>
                                          <p:attrName>style.visibility</p:attrName>
                                        </p:attrNameLst>
                                      </p:cBhvr>
                                      <p:to>
                                        <p:strVal val="visible"/>
                                      </p:to>
                                    </p:set>
                                    <p:animEffect transition="in" filter="fade">
                                      <p:cBhvr>
                                        <p:cTn id="85" dur="1000"/>
                                        <p:tgtEl>
                                          <p:spTgt spid="8">
                                            <p:txEl>
                                              <p:pRg st="13" end="13"/>
                                            </p:txEl>
                                          </p:spTgt>
                                        </p:tgtEl>
                                      </p:cBhvr>
                                    </p:animEffect>
                                    <p:anim calcmode="lin" valueType="num">
                                      <p:cBhvr>
                                        <p:cTn id="86"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87"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8">
                                            <p:txEl>
                                              <p:pRg st="14" end="14"/>
                                            </p:txEl>
                                          </p:spTgt>
                                        </p:tgtEl>
                                        <p:attrNameLst>
                                          <p:attrName>style.visibility</p:attrName>
                                        </p:attrNameLst>
                                      </p:cBhvr>
                                      <p:to>
                                        <p:strVal val="visible"/>
                                      </p:to>
                                    </p:set>
                                    <p:animEffect transition="in" filter="fade">
                                      <p:cBhvr>
                                        <p:cTn id="92" dur="1000"/>
                                        <p:tgtEl>
                                          <p:spTgt spid="8">
                                            <p:txEl>
                                              <p:pRg st="14" end="14"/>
                                            </p:txEl>
                                          </p:spTgt>
                                        </p:tgtEl>
                                      </p:cBhvr>
                                    </p:animEffect>
                                    <p:anim calcmode="lin" valueType="num">
                                      <p:cBhvr>
                                        <p:cTn id="93"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94" dur="1000" fill="hold"/>
                                        <p:tgtEl>
                                          <p:spTgt spid="8">
                                            <p:txEl>
                                              <p:pRg st="14" end="14"/>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8">
                                            <p:txEl>
                                              <p:pRg st="15" end="15"/>
                                            </p:txEl>
                                          </p:spTgt>
                                        </p:tgtEl>
                                        <p:attrNameLst>
                                          <p:attrName>style.visibility</p:attrName>
                                        </p:attrNameLst>
                                      </p:cBhvr>
                                      <p:to>
                                        <p:strVal val="visible"/>
                                      </p:to>
                                    </p:set>
                                    <p:animEffect transition="in" filter="fade">
                                      <p:cBhvr>
                                        <p:cTn id="97" dur="1000"/>
                                        <p:tgtEl>
                                          <p:spTgt spid="8">
                                            <p:txEl>
                                              <p:pRg st="15" end="15"/>
                                            </p:txEl>
                                          </p:spTgt>
                                        </p:tgtEl>
                                      </p:cBhvr>
                                    </p:animEffect>
                                    <p:anim calcmode="lin" valueType="num">
                                      <p:cBhvr>
                                        <p:cTn id="98"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5" end="15"/>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8">
                                            <p:txEl>
                                              <p:pRg st="16" end="16"/>
                                            </p:txEl>
                                          </p:spTgt>
                                        </p:tgtEl>
                                        <p:attrNameLst>
                                          <p:attrName>style.visibility</p:attrName>
                                        </p:attrNameLst>
                                      </p:cBhvr>
                                      <p:to>
                                        <p:strVal val="visible"/>
                                      </p:to>
                                    </p:set>
                                    <p:animEffect transition="in" filter="fade">
                                      <p:cBhvr>
                                        <p:cTn id="102" dur="1000"/>
                                        <p:tgtEl>
                                          <p:spTgt spid="8">
                                            <p:txEl>
                                              <p:pRg st="16" end="16"/>
                                            </p:txEl>
                                          </p:spTgt>
                                        </p:tgtEl>
                                      </p:cBhvr>
                                    </p:animEffect>
                                    <p:anim calcmode="lin" valueType="num">
                                      <p:cBhvr>
                                        <p:cTn id="103"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04"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7409F079-23E5-F2F9-67A5-5FACF3054F3E}"/>
              </a:ext>
            </a:extLst>
          </p:cNvPr>
          <p:cNvSpPr/>
          <p:nvPr/>
        </p:nvSpPr>
        <p:spPr>
          <a:xfrm>
            <a:off x="-651625" y="-2768602"/>
            <a:ext cx="12838712" cy="12838712"/>
          </a:xfrm>
          <a:custGeom>
            <a:avLst/>
            <a:gdLst>
              <a:gd name="f0" fmla="val w"/>
              <a:gd name="f1" fmla="val h"/>
              <a:gd name="f2" fmla="val 0"/>
              <a:gd name="f3" fmla="val 19258069"/>
              <a:gd name="f4" fmla="val 19258070"/>
              <a:gd name="f5" fmla="*/ f0 1 19258069"/>
              <a:gd name="f6" fmla="*/ f1 1 19258069"/>
              <a:gd name="f7" fmla="+- f3 0 f2"/>
              <a:gd name="f8" fmla="*/ f7 1 19258069"/>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9258069" h="19258069">
                <a:moveTo>
                  <a:pt x="f2" y="f2"/>
                </a:moveTo>
                <a:lnTo>
                  <a:pt x="f4" y="f2"/>
                </a:lnTo>
                <a:lnTo>
                  <a:pt x="f4" y="f4"/>
                </a:lnTo>
                <a:lnTo>
                  <a:pt x="f2" y="f4"/>
                </a:lnTo>
                <a:lnTo>
                  <a:pt x="f2" y="f2"/>
                </a:lnTo>
                <a:close/>
              </a:path>
            </a:pathLst>
          </a:custGeom>
          <a:blipFill>
            <a:blip r:embed="rId2">
              <a:alphaModFix amt="4000"/>
              <a:extLst>
                <a:ext uri="{96DAC541-7B7A-43D3-8B79-37D633B846F1}">
                  <asvg:svgBlip xmlns:asvg="http://schemas.microsoft.com/office/drawing/2016/SVG/main" r:embed="rId3"/>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b="1">
              <a:solidFill>
                <a:srgbClr val="000000"/>
              </a:solidFill>
              <a:latin typeface="Calibri"/>
            </a:endParaRPr>
          </a:p>
        </p:txBody>
      </p:sp>
      <p:sp>
        <p:nvSpPr>
          <p:cNvPr id="3" name="TextBox 13">
            <a:extLst>
              <a:ext uri="{FF2B5EF4-FFF2-40B4-BE49-F238E27FC236}">
                <a16:creationId xmlns:a16="http://schemas.microsoft.com/office/drawing/2014/main" id="{92C57775-42AB-8AED-9B8D-35A32F6BECD8}"/>
              </a:ext>
            </a:extLst>
          </p:cNvPr>
          <p:cNvSpPr txBox="1"/>
          <p:nvPr/>
        </p:nvSpPr>
        <p:spPr>
          <a:xfrm>
            <a:off x="8197297" y="446026"/>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HOME</a:t>
            </a:r>
          </a:p>
        </p:txBody>
      </p:sp>
      <p:sp>
        <p:nvSpPr>
          <p:cNvPr id="4" name="TextBox 14">
            <a:extLst>
              <a:ext uri="{FF2B5EF4-FFF2-40B4-BE49-F238E27FC236}">
                <a16:creationId xmlns:a16="http://schemas.microsoft.com/office/drawing/2014/main" id="{28222FEB-97C4-FD00-CD99-2C100A6BB892}"/>
              </a:ext>
            </a:extLst>
          </p:cNvPr>
          <p:cNvSpPr txBox="1"/>
          <p:nvPr/>
        </p:nvSpPr>
        <p:spPr>
          <a:xfrm>
            <a:off x="8933414" y="446026"/>
            <a:ext cx="564941"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SERVICE</a:t>
            </a:r>
          </a:p>
        </p:txBody>
      </p:sp>
      <p:sp>
        <p:nvSpPr>
          <p:cNvPr id="5" name="TextBox 15">
            <a:extLst>
              <a:ext uri="{FF2B5EF4-FFF2-40B4-BE49-F238E27FC236}">
                <a16:creationId xmlns:a16="http://schemas.microsoft.com/office/drawing/2014/main" id="{C399ED74-5747-80AC-053C-97B0B607702C}"/>
              </a:ext>
            </a:extLst>
          </p:cNvPr>
          <p:cNvSpPr txBox="1"/>
          <p:nvPr/>
        </p:nvSpPr>
        <p:spPr>
          <a:xfrm>
            <a:off x="9669804" y="446026"/>
            <a:ext cx="737159"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ABOUT US</a:t>
            </a:r>
          </a:p>
        </p:txBody>
      </p:sp>
      <p:sp>
        <p:nvSpPr>
          <p:cNvPr id="6" name="TextBox 16">
            <a:extLst>
              <a:ext uri="{FF2B5EF4-FFF2-40B4-BE49-F238E27FC236}">
                <a16:creationId xmlns:a16="http://schemas.microsoft.com/office/drawing/2014/main" id="{023C87E7-A1BE-3772-BD61-65E883DD8E92}"/>
              </a:ext>
            </a:extLst>
          </p:cNvPr>
          <p:cNvSpPr txBox="1"/>
          <p:nvPr/>
        </p:nvSpPr>
        <p:spPr>
          <a:xfrm>
            <a:off x="10600018" y="446026"/>
            <a:ext cx="890235" cy="160557"/>
          </a:xfrm>
          <a:prstGeom prst="rect">
            <a:avLst/>
          </a:prstGeom>
          <a:noFill/>
          <a:ln cap="flat">
            <a:noFill/>
          </a:ln>
        </p:spPr>
        <p:txBody>
          <a:bodyPr vert="horz" wrap="square" lIns="0" tIns="0" rIns="0" bIns="0" anchor="t" anchorCtr="1" compatLnSpc="1">
            <a:spAutoFit/>
          </a:bodyPr>
          <a:lstStyle/>
          <a:p>
            <a:pPr marL="0" lvl="1" algn="ctr" defTabSz="609630">
              <a:lnSpc>
                <a:spcPts val="1250"/>
              </a:lnSpc>
              <a:defRPr sz="1800" b="0" i="0" u="none" strike="noStrike" kern="0" cap="none" spc="0" baseline="0">
                <a:solidFill>
                  <a:srgbClr val="000000"/>
                </a:solidFill>
                <a:uFillTx/>
              </a:defRPr>
            </a:pPr>
            <a:r>
              <a:rPr lang="en-US" sz="969" spc="-53">
                <a:solidFill>
                  <a:srgbClr val="343434"/>
                </a:solidFill>
                <a:latin typeface="DM Sans"/>
                <a:ea typeface="DM Sans"/>
                <a:cs typeface="DM Sans"/>
              </a:rPr>
              <a:t>CONTACT US</a:t>
            </a:r>
          </a:p>
        </p:txBody>
      </p:sp>
      <p:sp>
        <p:nvSpPr>
          <p:cNvPr id="7" name="TextBox 17">
            <a:extLst>
              <a:ext uri="{FF2B5EF4-FFF2-40B4-BE49-F238E27FC236}">
                <a16:creationId xmlns:a16="http://schemas.microsoft.com/office/drawing/2014/main" id="{E95E2C55-045F-7F56-A43C-5064E41EA336}"/>
              </a:ext>
            </a:extLst>
          </p:cNvPr>
          <p:cNvSpPr txBox="1"/>
          <p:nvPr/>
        </p:nvSpPr>
        <p:spPr>
          <a:xfrm>
            <a:off x="10835707" y="5994398"/>
            <a:ext cx="670493" cy="171265"/>
          </a:xfrm>
          <a:prstGeom prst="rect">
            <a:avLst/>
          </a:prstGeom>
          <a:noFill/>
          <a:ln cap="flat">
            <a:noFill/>
          </a:ln>
        </p:spPr>
        <p:txBody>
          <a:bodyPr vert="horz" wrap="square" lIns="0" tIns="0" rIns="0" bIns="0" anchor="t" anchorCtr="0" compatLnSpc="1">
            <a:spAutoFit/>
          </a:bodyPr>
          <a:lstStyle/>
          <a:p>
            <a:pPr algn="r" defTabSz="609630">
              <a:lnSpc>
                <a:spcPts val="1400"/>
              </a:lnSpc>
              <a:defRPr sz="1800" b="0" i="0" u="none" strike="noStrike" kern="0" cap="none" spc="0" baseline="0">
                <a:solidFill>
                  <a:srgbClr val="000000"/>
                </a:solidFill>
                <a:uFillTx/>
              </a:defRPr>
            </a:pPr>
            <a:r>
              <a:rPr lang="en-US" sz="1000" b="1">
                <a:solidFill>
                  <a:srgbClr val="343434"/>
                </a:solidFill>
                <a:latin typeface="DM Sans Bold"/>
                <a:ea typeface="DM Sans Bold"/>
                <a:cs typeface="DM Sans Bold"/>
              </a:rPr>
              <a:t>Page </a:t>
            </a:r>
            <a:r>
              <a:rPr lang="ar-EG" sz="1000" b="1" kern="0">
                <a:solidFill>
                  <a:srgbClr val="343434"/>
                </a:solidFill>
                <a:latin typeface="DM Sans Bold"/>
                <a:ea typeface="DM Sans Bold"/>
                <a:cs typeface="DM Sans Bold"/>
              </a:rPr>
              <a:t>09</a:t>
            </a:r>
            <a:endParaRPr lang="en-US" sz="1000" b="1">
              <a:solidFill>
                <a:srgbClr val="343434"/>
              </a:solidFill>
              <a:latin typeface="DM Sans Bold"/>
              <a:ea typeface="DM Sans Bold"/>
              <a:cs typeface="DM Sans Bold"/>
            </a:endParaRPr>
          </a:p>
        </p:txBody>
      </p:sp>
      <p:pic>
        <p:nvPicPr>
          <p:cNvPr id="8" name="Picture 5">
            <a:extLst>
              <a:ext uri="{FF2B5EF4-FFF2-40B4-BE49-F238E27FC236}">
                <a16:creationId xmlns:a16="http://schemas.microsoft.com/office/drawing/2014/main" id="{7F3F6697-A622-0F19-7676-87544E1F3C25}"/>
              </a:ext>
            </a:extLst>
          </p:cNvPr>
          <p:cNvPicPr>
            <a:picLocks noChangeAspect="1"/>
          </p:cNvPicPr>
          <p:nvPr/>
        </p:nvPicPr>
        <p:blipFill>
          <a:blip r:embed="rId4"/>
          <a:stretch>
            <a:fillRect/>
          </a:stretch>
        </p:blipFill>
        <p:spPr>
          <a:xfrm>
            <a:off x="904865" y="795120"/>
            <a:ext cx="10118732" cy="5455017"/>
          </a:xfrm>
          <a:prstGeom prst="rect">
            <a:avLst/>
          </a:prstGeom>
          <a:noFill/>
          <a:ln w="88897" cap="sq">
            <a:solidFill>
              <a:srgbClr val="FFFFFF"/>
            </a:solidFill>
            <a:prstDash val="solid"/>
            <a:miter/>
          </a:ln>
          <a:effectLst>
            <a:outerShdw dir="16200000" algn="tl">
              <a:srgbClr val="000000">
                <a:alpha val="43000"/>
              </a:srgbClr>
            </a:outerShdw>
          </a:effectLst>
        </p:spPr>
      </p:pic>
      <p:sp>
        <p:nvSpPr>
          <p:cNvPr id="10" name="Freeform 3">
            <a:extLst>
              <a:ext uri="{FF2B5EF4-FFF2-40B4-BE49-F238E27FC236}">
                <a16:creationId xmlns:a16="http://schemas.microsoft.com/office/drawing/2014/main" id="{CF0B7804-8DBA-71DB-B37C-67D96413A516}"/>
              </a:ext>
            </a:extLst>
          </p:cNvPr>
          <p:cNvSpPr/>
          <p:nvPr/>
        </p:nvSpPr>
        <p:spPr>
          <a:xfrm>
            <a:off x="693085" y="253313"/>
            <a:ext cx="402969" cy="405926"/>
          </a:xfrm>
          <a:custGeom>
            <a:avLst/>
            <a:gdLst>
              <a:gd name="f0" fmla="val w"/>
              <a:gd name="f1" fmla="val h"/>
              <a:gd name="f2" fmla="val 0"/>
              <a:gd name="f3" fmla="val 604457"/>
              <a:gd name="f4" fmla="val 608886"/>
              <a:gd name="f5" fmla="*/ f0 1 604457"/>
              <a:gd name="f6" fmla="*/ f1 1 608886"/>
              <a:gd name="f7" fmla="+- f4 0 f2"/>
              <a:gd name="f8" fmla="+- f3 0 f2"/>
              <a:gd name="f9" fmla="*/ f8 1 604457"/>
              <a:gd name="f10" fmla="*/ f7 1 608886"/>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604457" h="608886">
                <a:moveTo>
                  <a:pt x="f2" y="f2"/>
                </a:moveTo>
                <a:lnTo>
                  <a:pt x="f3" y="f2"/>
                </a:lnTo>
                <a:lnTo>
                  <a:pt x="f3" y="f4"/>
                </a:lnTo>
                <a:lnTo>
                  <a:pt x="f2" y="f4"/>
                </a:lnTo>
                <a:lnTo>
                  <a:pt x="f2" y="f2"/>
                </a:lnTo>
                <a:close/>
              </a:path>
            </a:pathLst>
          </a:cu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60960" tIns="30480" rIns="60960" bIns="30480" anchor="t" anchorCtr="0" compatLnSpc="1">
            <a:noAutofit/>
          </a:bodyPr>
          <a:lstStyle/>
          <a:p>
            <a:pPr defTabSz="609630">
              <a:defRPr sz="1800" b="0" i="0" u="none" strike="noStrike" kern="0" cap="none" spc="0" baseline="0">
                <a:solidFill>
                  <a:srgbClr val="000000"/>
                </a:solidFill>
                <a:uFillTx/>
              </a:defRPr>
            </a:pPr>
            <a:endParaRPr lang="en-US" sz="1200">
              <a:solidFill>
                <a:srgbClr val="000000"/>
              </a:solidFill>
              <a:latin typeface="Calibri"/>
            </a:endParaRPr>
          </a:p>
        </p:txBody>
      </p:sp>
      <p:sp>
        <p:nvSpPr>
          <p:cNvPr id="11" name="TextBox 9">
            <a:extLst>
              <a:ext uri="{FF2B5EF4-FFF2-40B4-BE49-F238E27FC236}">
                <a16:creationId xmlns:a16="http://schemas.microsoft.com/office/drawing/2014/main" id="{4334DDB9-174D-9709-5CE4-29F99D48A075}"/>
              </a:ext>
            </a:extLst>
          </p:cNvPr>
          <p:cNvSpPr txBox="1"/>
          <p:nvPr/>
        </p:nvSpPr>
        <p:spPr>
          <a:xfrm>
            <a:off x="1193926" y="452573"/>
            <a:ext cx="773801" cy="174022"/>
          </a:xfrm>
          <a:prstGeom prst="rect">
            <a:avLst/>
          </a:prstGeom>
          <a:noFill/>
          <a:ln cap="flat">
            <a:noFill/>
          </a:ln>
        </p:spPr>
        <p:txBody>
          <a:bodyPr vert="horz" wrap="square" lIns="0" tIns="0" rIns="0" bIns="0" anchor="t" anchorCtr="0" compatLnSpc="1">
            <a:spAutoFit/>
          </a:bodyPr>
          <a:lstStyle/>
          <a:p>
            <a:pPr defTabSz="609630">
              <a:lnSpc>
                <a:spcPts val="1213"/>
              </a:lnSpc>
              <a:defRPr sz="1800" b="0" i="0" u="none" strike="noStrike" kern="0" cap="none" spc="0" baseline="0">
                <a:solidFill>
                  <a:srgbClr val="000000"/>
                </a:solidFill>
                <a:uFillTx/>
              </a:defRPr>
            </a:pPr>
            <a:r>
              <a:rPr lang="en-US" sz="1600" b="1" spc="-73">
                <a:solidFill>
                  <a:srgbClr val="343434"/>
                </a:solidFill>
                <a:latin typeface="DM Sans Bold"/>
              </a:rPr>
              <a:t>SkyLock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2871</Words>
  <Application>Microsoft Office PowerPoint</Application>
  <PresentationFormat>Widescreen</PresentationFormat>
  <Paragraphs>530</Paragraphs>
  <Slides>34</Slides>
  <Notes>16</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34</vt:i4>
      </vt:variant>
    </vt:vector>
  </HeadingPairs>
  <TitlesOfParts>
    <vt:vector size="49" baseType="lpstr">
      <vt:lpstr>Almarai</vt:lpstr>
      <vt:lpstr>Almarai Bold</vt:lpstr>
      <vt:lpstr>Aptos</vt:lpstr>
      <vt:lpstr>Aptos Display</vt:lpstr>
      <vt:lpstr>Arial</vt:lpstr>
      <vt:lpstr>Calibri</vt:lpstr>
      <vt:lpstr>Cooper Hewitt</vt:lpstr>
      <vt:lpstr>Cooper Hewitt Bold</vt:lpstr>
      <vt:lpstr>Courier New</vt:lpstr>
      <vt:lpstr>DM Sans</vt:lpstr>
      <vt:lpstr>DM Sans Bold</vt:lpstr>
      <vt:lpstr>Poppins Light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Bigoal Shereen</dc:creator>
  <cp:lastModifiedBy>marwan wael</cp:lastModifiedBy>
  <cp:revision>14</cp:revision>
  <dcterms:created xsi:type="dcterms:W3CDTF">2025-06-23T19:24:53Z</dcterms:created>
  <dcterms:modified xsi:type="dcterms:W3CDTF">2025-07-07T00:29:36Z</dcterms:modified>
</cp:coreProperties>
</file>