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353DF-2F78-49AB-B008-1011D722ADB2}" type="datetimeFigureOut">
              <a:rPr lang="fr-FR" smtClean="0"/>
              <a:t>20/02/2024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1504D-662A-42D9-924C-CC4A00C9A2B0}" type="slidenum">
              <a:rPr lang="fr-FR" smtClean="0"/>
              <a:t>‹N°›</a:t>
            </a:fld>
            <a:endParaRPr lang="fr-FR"/>
          </a:p>
        </p:txBody>
      </p:sp>
    </p:spTree>
    <p:extLst>
      <p:ext uri="{BB962C8B-B14F-4D97-AF65-F5344CB8AC3E}">
        <p14:creationId xmlns:p14="http://schemas.microsoft.com/office/powerpoint/2010/main" val="2339957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6ecdd10d9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6ecdd10d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299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6ecdd10d90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6ecdd10d90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977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6ecdd10d90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6ecdd10d90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282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6ecdd10d9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6ecdd10d9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539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6ecdd10d90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6ecdd10d90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312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6ecdd10d9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6ecdd10d9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096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ecdd10d90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ecdd10d90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236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6effe4bb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6effe4bb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0493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ecdd10d90_1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ecdd10d90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888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6ecdd10d90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6ecdd10d90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177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6ecdd10d90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6ecdd10d90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60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6ecdd10d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6ecdd10d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467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6ecdd10d90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6ecdd10d90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914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6ecdd10d90_1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6ecdd10d90_1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587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ecdd10d90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ecdd10d90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754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df2d7e6b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df2d7e6b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013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7df2d7e6bf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7df2d7e6b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682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7df2d7e6bf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7df2d7e6bf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565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7df2d7e6b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7df2d7e6b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585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7df2d7e6bf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7df2d7e6bf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874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7df2d7e6bf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7df2d7e6bf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087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7df2d7e6bf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7df2d7e6bf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106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6ecdd10d90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6ecdd10d90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958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6ecdd10d90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6ecdd10d9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16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6ecdd10d90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6ecdd10d9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06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6ecdd10d9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6ecdd10d9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5446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6ecdd10d90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6ecdd10d90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747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ecdd10d90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ecdd10d90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70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ecdd10d90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ecdd10d90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20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1237B0F-662E-4B38-A254-CBBC035F2CB7}" type="datetimeFigureOut">
              <a:rPr lang="fr-FR" smtClean="0"/>
              <a:t>20/02/2024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9D0FC2-59CE-4A95-8349-BFF505122789}" type="slidenum">
              <a:rPr lang="fr-FR" smtClean="0"/>
              <a:t>‹N°›</a:t>
            </a:fld>
            <a:endParaRPr lang="fr-FR"/>
          </a:p>
        </p:txBody>
      </p:sp>
    </p:spTree>
    <p:extLst>
      <p:ext uri="{BB962C8B-B14F-4D97-AF65-F5344CB8AC3E}">
        <p14:creationId xmlns:p14="http://schemas.microsoft.com/office/powerpoint/2010/main" val="75231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1237B0F-662E-4B38-A254-CBBC035F2CB7}" type="datetimeFigureOut">
              <a:rPr lang="fr-FR" smtClean="0"/>
              <a:t>20/02/2024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9D0FC2-59CE-4A95-8349-BFF505122789}" type="slidenum">
              <a:rPr lang="fr-FR" smtClean="0"/>
              <a:t>‹N°›</a:t>
            </a:fld>
            <a:endParaRPr lang="fr-FR"/>
          </a:p>
        </p:txBody>
      </p:sp>
    </p:spTree>
    <p:extLst>
      <p:ext uri="{BB962C8B-B14F-4D97-AF65-F5344CB8AC3E}">
        <p14:creationId xmlns:p14="http://schemas.microsoft.com/office/powerpoint/2010/main" val="140841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1237B0F-662E-4B38-A254-CBBC035F2CB7}" type="datetimeFigureOut">
              <a:rPr lang="fr-FR" smtClean="0"/>
              <a:t>20/02/2024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9D0FC2-59CE-4A95-8349-BFF505122789}" type="slidenum">
              <a:rPr lang="fr-FR" smtClean="0"/>
              <a:t>‹N°›</a:t>
            </a:fld>
            <a:endParaRPr lang="fr-FR"/>
          </a:p>
        </p:txBody>
      </p:sp>
    </p:spTree>
    <p:extLst>
      <p:ext uri="{BB962C8B-B14F-4D97-AF65-F5344CB8AC3E}">
        <p14:creationId xmlns:p14="http://schemas.microsoft.com/office/powerpoint/2010/main" val="3957891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1237B0F-662E-4B38-A254-CBBC035F2CB7}" type="datetimeFigureOut">
              <a:rPr lang="fr-FR" smtClean="0"/>
              <a:t>20/02/2024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9D0FC2-59CE-4A95-8349-BFF505122789}" type="slidenum">
              <a:rPr lang="fr-FR" smtClean="0"/>
              <a:t>‹N°›</a:t>
            </a:fld>
            <a:endParaRPr lang="fr-FR"/>
          </a:p>
        </p:txBody>
      </p:sp>
    </p:spTree>
    <p:extLst>
      <p:ext uri="{BB962C8B-B14F-4D97-AF65-F5344CB8AC3E}">
        <p14:creationId xmlns:p14="http://schemas.microsoft.com/office/powerpoint/2010/main" val="207839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1237B0F-662E-4B38-A254-CBBC035F2CB7}" type="datetimeFigureOut">
              <a:rPr lang="fr-FR" smtClean="0"/>
              <a:t>20/02/2024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9D0FC2-59CE-4A95-8349-BFF505122789}" type="slidenum">
              <a:rPr lang="fr-FR" smtClean="0"/>
              <a:t>‹N°›</a:t>
            </a:fld>
            <a:endParaRPr lang="fr-FR"/>
          </a:p>
        </p:txBody>
      </p:sp>
    </p:spTree>
    <p:extLst>
      <p:ext uri="{BB962C8B-B14F-4D97-AF65-F5344CB8AC3E}">
        <p14:creationId xmlns:p14="http://schemas.microsoft.com/office/powerpoint/2010/main" val="219835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1237B0F-662E-4B38-A254-CBBC035F2CB7}" type="datetimeFigureOut">
              <a:rPr lang="fr-FR" smtClean="0"/>
              <a:t>20/02/2024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69D0FC2-59CE-4A95-8349-BFF505122789}" type="slidenum">
              <a:rPr lang="fr-FR" smtClean="0"/>
              <a:t>‹N°›</a:t>
            </a:fld>
            <a:endParaRPr lang="fr-FR"/>
          </a:p>
        </p:txBody>
      </p:sp>
    </p:spTree>
    <p:extLst>
      <p:ext uri="{BB962C8B-B14F-4D97-AF65-F5344CB8AC3E}">
        <p14:creationId xmlns:p14="http://schemas.microsoft.com/office/powerpoint/2010/main" val="1107846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1237B0F-662E-4B38-A254-CBBC035F2CB7}" type="datetimeFigureOut">
              <a:rPr lang="fr-FR" smtClean="0"/>
              <a:t>20/02/2024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69D0FC2-59CE-4A95-8349-BFF505122789}" type="slidenum">
              <a:rPr lang="fr-FR" smtClean="0"/>
              <a:t>‹N°›</a:t>
            </a:fld>
            <a:endParaRPr lang="fr-FR"/>
          </a:p>
        </p:txBody>
      </p:sp>
    </p:spTree>
    <p:extLst>
      <p:ext uri="{BB962C8B-B14F-4D97-AF65-F5344CB8AC3E}">
        <p14:creationId xmlns:p14="http://schemas.microsoft.com/office/powerpoint/2010/main" val="377847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1237B0F-662E-4B38-A254-CBBC035F2CB7}" type="datetimeFigureOut">
              <a:rPr lang="fr-FR" smtClean="0"/>
              <a:t>20/02/2024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69D0FC2-59CE-4A95-8349-BFF505122789}" type="slidenum">
              <a:rPr lang="fr-FR" smtClean="0"/>
              <a:t>‹N°›</a:t>
            </a:fld>
            <a:endParaRPr lang="fr-FR"/>
          </a:p>
        </p:txBody>
      </p:sp>
    </p:spTree>
    <p:extLst>
      <p:ext uri="{BB962C8B-B14F-4D97-AF65-F5344CB8AC3E}">
        <p14:creationId xmlns:p14="http://schemas.microsoft.com/office/powerpoint/2010/main" val="281503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1237B0F-662E-4B38-A254-CBBC035F2CB7}" type="datetimeFigureOut">
              <a:rPr lang="fr-FR" smtClean="0"/>
              <a:t>20/02/2024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69D0FC2-59CE-4A95-8349-BFF505122789}" type="slidenum">
              <a:rPr lang="fr-FR" smtClean="0"/>
              <a:t>‹N°›</a:t>
            </a:fld>
            <a:endParaRPr lang="fr-FR"/>
          </a:p>
        </p:txBody>
      </p:sp>
    </p:spTree>
    <p:extLst>
      <p:ext uri="{BB962C8B-B14F-4D97-AF65-F5344CB8AC3E}">
        <p14:creationId xmlns:p14="http://schemas.microsoft.com/office/powerpoint/2010/main" val="378326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1237B0F-662E-4B38-A254-CBBC035F2CB7}" type="datetimeFigureOut">
              <a:rPr lang="fr-FR" smtClean="0"/>
              <a:t>20/02/2024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69D0FC2-59CE-4A95-8349-BFF505122789}" type="slidenum">
              <a:rPr lang="fr-FR" smtClean="0"/>
              <a:t>‹N°›</a:t>
            </a:fld>
            <a:endParaRPr lang="fr-FR"/>
          </a:p>
        </p:txBody>
      </p:sp>
    </p:spTree>
    <p:extLst>
      <p:ext uri="{BB962C8B-B14F-4D97-AF65-F5344CB8AC3E}">
        <p14:creationId xmlns:p14="http://schemas.microsoft.com/office/powerpoint/2010/main" val="299137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1237B0F-662E-4B38-A254-CBBC035F2CB7}" type="datetimeFigureOut">
              <a:rPr lang="fr-FR" smtClean="0"/>
              <a:t>20/02/2024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69D0FC2-59CE-4A95-8349-BFF505122789}" type="slidenum">
              <a:rPr lang="fr-FR" smtClean="0"/>
              <a:t>‹N°›</a:t>
            </a:fld>
            <a:endParaRPr lang="fr-FR"/>
          </a:p>
        </p:txBody>
      </p:sp>
    </p:spTree>
    <p:extLst>
      <p:ext uri="{BB962C8B-B14F-4D97-AF65-F5344CB8AC3E}">
        <p14:creationId xmlns:p14="http://schemas.microsoft.com/office/powerpoint/2010/main" val="68406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37B0F-662E-4B38-A254-CBBC035F2CB7}" type="datetimeFigureOut">
              <a:rPr lang="fr-FR" smtClean="0"/>
              <a:t>20/02/2024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D0FC2-59CE-4A95-8349-BFF505122789}" type="slidenum">
              <a:rPr lang="fr-FR" smtClean="0"/>
              <a:t>‹N°›</a:t>
            </a:fld>
            <a:endParaRPr lang="fr-FR"/>
          </a:p>
        </p:txBody>
      </p:sp>
    </p:spTree>
    <p:extLst>
      <p:ext uri="{BB962C8B-B14F-4D97-AF65-F5344CB8AC3E}">
        <p14:creationId xmlns:p14="http://schemas.microsoft.com/office/powerpoint/2010/main" val="134004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vectors/whatsapp-chat-smartphone-internet-1900453/"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techcommunity.microsoft.com/t5/microsoft-teams-blog/direct-routing-is-now-generally-available/ba-p/210359#M1277" TargetMode="External"/><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pixabay.com/illustrations/retro-telephone-dial-phone-vintage-4273184/" TargetMode="External"/><Relationship Id="rId4" Type="http://schemas.openxmlformats.org/officeDocument/2006/relationships/hyperlink" Target="https://docs.microsoft.com/en-gb/microsoftteams/country-and-region-availability-for-audio-conferencing-and-calling-plans/availability-in-franc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fasttrack.microsoft.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docs.microsoft.com/en-gb/MicrosoftTeams/deploy-chat-teams-channels-microsoft-teams-landing-page" TargetMode="External"/><Relationship Id="rId5" Type="http://schemas.openxmlformats.org/officeDocument/2006/relationships/hyperlink" Target="https://aka.ms/TeamsSuccessKit" TargetMode="External"/><Relationship Id="rId4" Type="http://schemas.openxmlformats.org/officeDocument/2006/relationships/hyperlink" Target="https://docs.microsoft.com/en-gb/MicrosoftTeams/Microsoft-Team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79772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77"/>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602" name="Google Shape;602;p77"/>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TEAMS (equipes) et les CHANNELS (CANAUX)</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r>
              <a:rPr lang="en" sz="1600"/>
              <a:t> </a:t>
            </a:r>
            <a:endParaRPr sz="1600">
              <a:solidFill>
                <a:srgbClr val="000000"/>
              </a:solidFill>
            </a:endParaRPr>
          </a:p>
          <a:p>
            <a:pPr algn="l">
              <a:spcBef>
                <a:spcPts val="0"/>
              </a:spcBef>
            </a:pPr>
            <a:r>
              <a:rPr lang="en" sz="1600"/>
              <a:t>Microsoft Teams permet aux équipes individuelles de s'auto-organiser et de collaborer dans différents scénarios d'entreprise: </a:t>
            </a:r>
            <a:endParaRPr sz="1600"/>
          </a:p>
          <a:p>
            <a:pPr algn="l">
              <a:spcBef>
                <a:spcPts val="0"/>
              </a:spcBef>
            </a:pPr>
            <a:endParaRPr sz="1600"/>
          </a:p>
          <a:p>
            <a:pPr algn="l">
              <a:spcBef>
                <a:spcPts val="0"/>
              </a:spcBef>
            </a:pPr>
            <a:r>
              <a:rPr lang="en" sz="1600"/>
              <a:t>Les équipes sont un ensemble de personnes, de contenu et d'outils entourant différents projets et emplois au sein d'une organisation. </a:t>
            </a:r>
            <a:endParaRPr sz="1600"/>
          </a:p>
          <a:p>
            <a:pPr algn="l">
              <a:spcBef>
                <a:spcPts val="0"/>
              </a:spcBef>
            </a:pPr>
            <a:endParaRPr sz="1600"/>
          </a:p>
          <a:p>
            <a:pPr algn="l">
              <a:spcBef>
                <a:spcPts val="0"/>
              </a:spcBef>
            </a:pPr>
            <a:r>
              <a:rPr lang="en" sz="1600"/>
              <a:t>Les équipes peuvent être créées pour être privées uniquement aux utilisateurs invités. </a:t>
            </a:r>
            <a:endParaRPr sz="1600"/>
          </a:p>
          <a:p>
            <a:pPr algn="l">
              <a:spcBef>
                <a:spcPts val="0"/>
              </a:spcBef>
            </a:pPr>
            <a:endParaRPr sz="1600"/>
          </a:p>
          <a:p>
            <a:pPr algn="l">
              <a:spcBef>
                <a:spcPts val="0"/>
              </a:spcBef>
            </a:pPr>
            <a:r>
              <a:rPr lang="en" sz="1600"/>
              <a:t>Des équipes peuvent également être créées pour être publiques et ouvertes et n'importe qui au sein de l'organisation peut rejoindre (jusqu'à 2500 membres).</a:t>
            </a:r>
            <a:endParaRPr sz="1600"/>
          </a:p>
          <a:p>
            <a:pPr algn="l">
              <a:spcBef>
                <a:spcPts val="0"/>
              </a:spcBef>
            </a:pPr>
            <a:endParaRPr sz="1600"/>
          </a:p>
          <a:p>
            <a:pPr algn="l">
              <a:spcBef>
                <a:spcPts val="0"/>
              </a:spcBef>
            </a:pPr>
            <a:r>
              <a:rPr lang="en" sz="1600"/>
              <a:t>Il existe deux rôles principaux dans Microsoft Teams: un propriétaire d'équipe, la personne qui crée l'équipe et les membres de l'équipe, les personnes qu'ils invitent à rejoindre leur équipe.</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Tree>
    <p:extLst>
      <p:ext uri="{BB962C8B-B14F-4D97-AF65-F5344CB8AC3E}">
        <p14:creationId xmlns:p14="http://schemas.microsoft.com/office/powerpoint/2010/main" val="3519223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78"/>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609" name="Google Shape;609;p78"/>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pic>
        <p:nvPicPr>
          <p:cNvPr id="610" name="Google Shape;610;p78"/>
          <p:cNvPicPr preferRelativeResize="0"/>
          <p:nvPr/>
        </p:nvPicPr>
        <p:blipFill>
          <a:blip r:embed="rId3">
            <a:alphaModFix/>
          </a:blip>
          <a:stretch>
            <a:fillRect/>
          </a:stretch>
        </p:blipFill>
        <p:spPr>
          <a:xfrm>
            <a:off x="2029767" y="2124241"/>
            <a:ext cx="9199200" cy="3176360"/>
          </a:xfrm>
          <a:prstGeom prst="rect">
            <a:avLst/>
          </a:prstGeom>
          <a:noFill/>
          <a:ln>
            <a:noFill/>
          </a:ln>
        </p:spPr>
      </p:pic>
    </p:spTree>
    <p:extLst>
      <p:ext uri="{BB962C8B-B14F-4D97-AF65-F5344CB8AC3E}">
        <p14:creationId xmlns:p14="http://schemas.microsoft.com/office/powerpoint/2010/main" val="1182339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79"/>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617" name="Google Shape;617;p79"/>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Les CHANNELS (CANAUX)</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r>
              <a:rPr lang="en" sz="1600"/>
              <a:t> </a:t>
            </a:r>
            <a:endParaRPr sz="1600">
              <a:solidFill>
                <a:srgbClr val="000000"/>
              </a:solidFill>
            </a:endParaRPr>
          </a:p>
          <a:p>
            <a:pPr algn="l">
              <a:spcBef>
                <a:spcPts val="0"/>
              </a:spcBef>
            </a:pPr>
            <a:r>
              <a:rPr lang="en" sz="1600"/>
              <a:t>Les canaux sont des sections dédiées au sein d'une équipe pour garder les conversations organisées par sujets, projets, disciplines spécifiques - tout ce qui fonctionne pour votre équipe! </a:t>
            </a:r>
            <a:endParaRPr sz="1600"/>
          </a:p>
          <a:p>
            <a:pPr algn="l">
              <a:spcBef>
                <a:spcPts val="0"/>
              </a:spcBef>
            </a:pPr>
            <a:endParaRPr sz="1600"/>
          </a:p>
          <a:p>
            <a:pPr algn="l">
              <a:spcBef>
                <a:spcPts val="0"/>
              </a:spcBef>
            </a:pPr>
            <a:r>
              <a:rPr lang="en" sz="1600"/>
              <a:t>Les canaux d'équipe sont des endroits où tout le monde dans l'équipe peut avoir ouvertement des conversations. Les chats privés ne sont visibles que par ces personnes dans le chat.</a:t>
            </a:r>
            <a:endParaRPr sz="1600"/>
          </a:p>
          <a:p>
            <a:pPr algn="l">
              <a:spcBef>
                <a:spcPts val="0"/>
              </a:spcBef>
            </a:pPr>
            <a:endParaRPr sz="1600"/>
          </a:p>
          <a:p>
            <a:pPr algn="l">
              <a:spcBef>
                <a:spcPts val="0"/>
              </a:spcBef>
            </a:pPr>
            <a:r>
              <a:rPr lang="en" sz="1600"/>
              <a:t>Les canaux sont plus utiles lorsqu'ils sont étendus avec des applications qui incluent des onglets, des connecteurs et des robots qui augmentent leur valeur pour les membres de l'équipe.</a:t>
            </a:r>
            <a:endParaRPr sz="1600"/>
          </a:p>
          <a:p>
            <a:pPr algn="l">
              <a:spcBef>
                <a:spcPts val="0"/>
              </a:spcBef>
            </a:pPr>
            <a:endParaRPr sz="1600"/>
          </a:p>
          <a:p>
            <a:pPr algn="l">
              <a:spcBef>
                <a:spcPts val="0"/>
              </a:spcBef>
            </a:pPr>
            <a:r>
              <a:rPr lang="en" sz="1600"/>
              <a:t>Le canal général est créé pour vous lorsque vous créez l'équipe.</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Tree>
    <p:extLst>
      <p:ext uri="{BB962C8B-B14F-4D97-AF65-F5344CB8AC3E}">
        <p14:creationId xmlns:p14="http://schemas.microsoft.com/office/powerpoint/2010/main" val="789529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80"/>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624" name="Google Shape;624;p80"/>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EXEMPLE DE CHAT</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r>
              <a:rPr lang="en" sz="1600"/>
              <a:t> </a:t>
            </a:r>
            <a:endParaRPr sz="1600">
              <a:solidFill>
                <a:srgbClr val="000000"/>
              </a:solidFill>
            </a:endParaRPr>
          </a:p>
          <a:p>
            <a:pPr algn="l">
              <a:spcBef>
                <a:spcPts val="0"/>
              </a:spcBef>
            </a:pPr>
            <a:r>
              <a:rPr lang="en" sz="1600"/>
              <a:t>Les chats prive (on peut desactiver)</a:t>
            </a:r>
            <a:endParaRPr sz="1600"/>
          </a:p>
          <a:p>
            <a:pPr algn="l">
              <a:spcBef>
                <a:spcPts val="0"/>
              </a:spcBef>
            </a:pPr>
            <a:r>
              <a:rPr lang="en" sz="1600"/>
              <a:t>Comme son nom l'indique, un chat privé est une conversation en ligne entre vous et la ou les personnes que vous sélectionnez pour participer au chat.</a:t>
            </a:r>
            <a:endParaRPr sz="1600"/>
          </a:p>
          <a:p>
            <a:pPr algn="l">
              <a:spcBef>
                <a:spcPts val="0"/>
              </a:spcBef>
            </a:pPr>
            <a:endParaRPr sz="1600"/>
          </a:p>
          <a:p>
            <a:pPr algn="l">
              <a:spcBef>
                <a:spcPts val="0"/>
              </a:spcBef>
            </a:pPr>
            <a:r>
              <a:rPr lang="en" sz="1600"/>
              <a:t>Lors de l'ajout de personnes, vous serez invité à indiquer la partie de l'historique de discussion passé que la nouvelle personne dans la conversation sera autorisée à afficher. Vous pouvez choisir d'inclure tout l'historique des chats, aucun historique ou l'historique des chats d'un certain nombre de jours dans le passé</a:t>
            </a:r>
            <a:endParaRPr sz="1600"/>
          </a:p>
          <a:p>
            <a:pPr algn="l">
              <a:spcBef>
                <a:spcPts val="0"/>
              </a:spcBef>
            </a:pP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Tree>
    <p:extLst>
      <p:ext uri="{BB962C8B-B14F-4D97-AF65-F5344CB8AC3E}">
        <p14:creationId xmlns:p14="http://schemas.microsoft.com/office/powerpoint/2010/main" val="3030745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81"/>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631" name="Google Shape;631;p81"/>
          <p:cNvSpPr txBox="1">
            <a:spLocks noGrp="1"/>
          </p:cNvSpPr>
          <p:nvPr>
            <p:ph type="ctrTitle"/>
          </p:nvPr>
        </p:nvSpPr>
        <p:spPr>
          <a:xfrm>
            <a:off x="972600" y="1666000"/>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dirty="0"/>
              <a:t>EXEMPLE DE CHAT</a:t>
            </a:r>
            <a:endParaRPr sz="1867" dirty="0"/>
          </a:p>
          <a:p>
            <a:pPr algn="l">
              <a:lnSpc>
                <a:spcPct val="115000"/>
              </a:lnSpc>
              <a:spcBef>
                <a:spcPts val="0"/>
              </a:spcBef>
            </a:pPr>
            <a:r>
              <a:rPr lang="en" sz="1467" dirty="0">
                <a:solidFill>
                  <a:srgbClr val="000000"/>
                </a:solidFill>
                <a:latin typeface="Arial"/>
                <a:ea typeface="Arial"/>
                <a:cs typeface="Arial"/>
                <a:sym typeface="Arial"/>
              </a:rPr>
              <a:t> </a:t>
            </a:r>
            <a:endParaRPr sz="1467" dirty="0">
              <a:solidFill>
                <a:srgbClr val="000000"/>
              </a:solidFill>
              <a:latin typeface="Arial"/>
              <a:ea typeface="Arial"/>
              <a:cs typeface="Arial"/>
              <a:sym typeface="Arial"/>
            </a:endParaRPr>
          </a:p>
          <a:p>
            <a:pPr algn="l">
              <a:spcBef>
                <a:spcPts val="0"/>
              </a:spcBef>
            </a:pPr>
            <a:r>
              <a:rPr lang="en" sz="1600" dirty="0"/>
              <a:t> </a:t>
            </a:r>
            <a:endParaRPr sz="1600" dirty="0">
              <a:solidFill>
                <a:srgbClr val="000000"/>
              </a:solidFill>
            </a:endParaRPr>
          </a:p>
          <a:p>
            <a:pPr algn="l">
              <a:spcBef>
                <a:spcPts val="0"/>
              </a:spcBef>
            </a:pPr>
            <a:r>
              <a:rPr lang="en" sz="1600" dirty="0"/>
              <a:t>Chat </a:t>
            </a:r>
            <a:r>
              <a:rPr lang="en" sz="1600" dirty="0"/>
              <a:t>dans </a:t>
            </a:r>
            <a:r>
              <a:rPr lang="en" sz="1600" dirty="0"/>
              <a:t>un Channel</a:t>
            </a:r>
            <a:endParaRPr sz="1600" dirty="0"/>
          </a:p>
          <a:p>
            <a:pPr algn="l">
              <a:spcBef>
                <a:spcPts val="0"/>
              </a:spcBef>
            </a:pPr>
            <a:endParaRPr sz="1600" dirty="0"/>
          </a:p>
          <a:p>
            <a:pPr algn="l">
              <a:spcBef>
                <a:spcPts val="0"/>
              </a:spcBef>
            </a:pPr>
            <a:r>
              <a:rPr lang="en" sz="1600" dirty="0"/>
              <a:t>Les discussions sur les chaînes sont des discussions qui ont lieu au sein d'une chaîne d'équipe. En d'autres termes, lorsque vous êtes dans le menu Équipes et que vous avez sélectionné un canal spécifique au sein d'une équipe pour un chat. Ces conversations ressemblent à des chats privés avec quelques différences importantes qui incluent: </a:t>
            </a:r>
            <a:endParaRPr sz="1600" dirty="0"/>
          </a:p>
          <a:p>
            <a:pPr algn="l">
              <a:spcBef>
                <a:spcPts val="0"/>
              </a:spcBef>
            </a:pPr>
            <a:endParaRPr sz="1600" dirty="0"/>
          </a:p>
          <a:p>
            <a:pPr algn="l">
              <a:spcBef>
                <a:spcPts val="0"/>
              </a:spcBef>
            </a:pPr>
            <a:r>
              <a:rPr lang="en" sz="1600" dirty="0"/>
              <a:t>● Les discussions sur les canaux sont ouvertes et visibles par tous les membres de l'équipe. </a:t>
            </a:r>
            <a:endParaRPr sz="1600" dirty="0"/>
          </a:p>
          <a:p>
            <a:pPr algn="l">
              <a:spcBef>
                <a:spcPts val="0"/>
              </a:spcBef>
            </a:pPr>
            <a:endParaRPr sz="1600" dirty="0"/>
          </a:p>
          <a:p>
            <a:pPr algn="l">
              <a:spcBef>
                <a:spcPts val="0"/>
              </a:spcBef>
            </a:pPr>
            <a:r>
              <a:rPr lang="en" sz="1600" dirty="0"/>
              <a:t>● L'historique complet des conversations est accessible à tous les membres, quel que soit le moment où ils sont ajoutés.</a:t>
            </a:r>
            <a:endParaRPr sz="1600" dirty="0"/>
          </a:p>
          <a:p>
            <a:pPr algn="l">
              <a:spcBef>
                <a:spcPts val="0"/>
              </a:spcBef>
            </a:pPr>
            <a:r>
              <a:rPr lang="en" sz="1600" dirty="0"/>
              <a:t> </a:t>
            </a:r>
            <a:endParaRPr sz="1600" dirty="0"/>
          </a:p>
          <a:p>
            <a:pPr algn="l">
              <a:spcBef>
                <a:spcPts val="0"/>
              </a:spcBef>
            </a:pPr>
            <a:r>
              <a:rPr lang="en" sz="1600" dirty="0"/>
              <a:t>Microsoft Teams a inclus quelques fonctionnalités utiles pour améliorer l'efficacité de vos chats et discussions. Par exemple, vous pouvez attirer l'attention sur un utilisateur dans une conversation en ajoutant le symbole @ avant de saisir son nom</a:t>
            </a: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r>
              <a:rPr lang="en" sz="1600" dirty="0"/>
              <a:t> </a:t>
            </a:r>
            <a:endParaRPr sz="1600" dirty="0"/>
          </a:p>
          <a:p>
            <a:pPr algn="l">
              <a:spcBef>
                <a:spcPts val="0"/>
              </a:spcBef>
            </a:pPr>
            <a:r>
              <a:rPr lang="en" sz="1600" dirty="0"/>
              <a:t> </a:t>
            </a: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p:txBody>
      </p:sp>
      <p:pic>
        <p:nvPicPr>
          <p:cNvPr id="632" name="Google Shape;632;p81">
            <a:hlinkClick r:id="rId3"/>
          </p:cNvPr>
          <p:cNvPicPr preferRelativeResize="0"/>
          <p:nvPr/>
        </p:nvPicPr>
        <p:blipFill>
          <a:blip r:embed="rId4">
            <a:alphaModFix/>
          </a:blip>
          <a:stretch>
            <a:fillRect/>
          </a:stretch>
        </p:blipFill>
        <p:spPr>
          <a:xfrm>
            <a:off x="9552594" y="126300"/>
            <a:ext cx="1242500" cy="1887333"/>
          </a:xfrm>
          <a:prstGeom prst="rect">
            <a:avLst/>
          </a:prstGeom>
          <a:noFill/>
          <a:ln>
            <a:noFill/>
          </a:ln>
        </p:spPr>
      </p:pic>
    </p:spTree>
    <p:extLst>
      <p:ext uri="{BB962C8B-B14F-4D97-AF65-F5344CB8AC3E}">
        <p14:creationId xmlns:p14="http://schemas.microsoft.com/office/powerpoint/2010/main" val="3077635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2"/>
          <p:cNvSpPr txBox="1">
            <a:spLocks noGrp="1"/>
          </p:cNvSpPr>
          <p:nvPr>
            <p:ph type="ctrTitle"/>
          </p:nvPr>
        </p:nvSpPr>
        <p:spPr>
          <a:xfrm>
            <a:off x="972600" y="1763267"/>
            <a:ext cx="9961600" cy="2650800"/>
          </a:xfrm>
          <a:prstGeom prst="rect">
            <a:avLst/>
          </a:prstGeom>
        </p:spPr>
        <p:txBody>
          <a:bodyPr spcFirstLastPara="1" vert="horz" wrap="square" lIns="121900" tIns="121900" rIns="121900" bIns="121900" rtlCol="0" anchor="t" anchorCtr="0">
            <a:noAutofit/>
          </a:bodyPr>
          <a:lstStyle/>
          <a:p>
            <a:pPr>
              <a:spcBef>
                <a:spcPts val="0"/>
              </a:spcBef>
            </a:pPr>
            <a:r>
              <a:rPr lang="en"/>
              <a:t>TEAMS</a:t>
            </a:r>
            <a:endParaRPr/>
          </a:p>
          <a:p>
            <a:pPr>
              <a:spcBef>
                <a:spcPts val="0"/>
              </a:spcBef>
            </a:pPr>
            <a:r>
              <a:rPr lang="en"/>
              <a:t>Authentification et accès</a:t>
            </a:r>
            <a:endParaRPr/>
          </a:p>
          <a:p>
            <a:pPr algn="l">
              <a:spcBef>
                <a:spcPts val="0"/>
              </a:spcBef>
            </a:pPr>
            <a:endParaRPr/>
          </a:p>
        </p:txBody>
      </p:sp>
    </p:spTree>
    <p:extLst>
      <p:ext uri="{BB962C8B-B14F-4D97-AF65-F5344CB8AC3E}">
        <p14:creationId xmlns:p14="http://schemas.microsoft.com/office/powerpoint/2010/main" val="1224817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3"/>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645" name="Google Shape;645;p83"/>
          <p:cNvSpPr txBox="1">
            <a:spLocks noGrp="1"/>
          </p:cNvSpPr>
          <p:nvPr>
            <p:ph type="ctrTitle"/>
          </p:nvPr>
        </p:nvSpPr>
        <p:spPr>
          <a:xfrm>
            <a:off x="972600" y="1666000"/>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dirty="0"/>
              <a:t>License</a:t>
            </a:r>
            <a:endParaRPr sz="1867" dirty="0"/>
          </a:p>
          <a:p>
            <a:pPr algn="l">
              <a:lnSpc>
                <a:spcPct val="115000"/>
              </a:lnSpc>
              <a:spcBef>
                <a:spcPts val="0"/>
              </a:spcBef>
            </a:pPr>
            <a:r>
              <a:rPr lang="en" sz="1467" dirty="0">
                <a:solidFill>
                  <a:srgbClr val="000000"/>
                </a:solidFill>
                <a:latin typeface="Arial"/>
                <a:ea typeface="Arial"/>
                <a:cs typeface="Arial"/>
                <a:sym typeface="Arial"/>
              </a:rPr>
              <a:t> </a:t>
            </a:r>
            <a:endParaRPr sz="1467" dirty="0">
              <a:solidFill>
                <a:srgbClr val="000000"/>
              </a:solidFill>
              <a:latin typeface="Arial"/>
              <a:ea typeface="Arial"/>
              <a:cs typeface="Arial"/>
              <a:sym typeface="Arial"/>
            </a:endParaRPr>
          </a:p>
          <a:p>
            <a:pPr algn="l">
              <a:spcBef>
                <a:spcPts val="0"/>
              </a:spcBef>
            </a:pPr>
            <a:r>
              <a:rPr lang="en" sz="1600" dirty="0"/>
              <a:t> </a:t>
            </a:r>
            <a:endParaRPr sz="1600" dirty="0">
              <a:solidFill>
                <a:srgbClr val="000000"/>
              </a:solidFill>
            </a:endParaRPr>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r>
              <a:rPr lang="en" sz="1600" dirty="0"/>
              <a:t>Vous devez assigne une license Teams soit par GUI soit par Powershell</a:t>
            </a:r>
            <a:endParaRPr sz="1600" dirty="0"/>
          </a:p>
          <a:p>
            <a:pPr algn="l">
              <a:spcBef>
                <a:spcPts val="0"/>
              </a:spcBef>
            </a:pPr>
            <a:endParaRPr sz="1600" dirty="0"/>
          </a:p>
          <a:p>
            <a:pPr algn="l">
              <a:spcBef>
                <a:spcPts val="0"/>
              </a:spcBef>
            </a:pPr>
            <a:r>
              <a:rPr lang="en" sz="1600" dirty="0"/>
              <a:t>$secret = Get-Credential </a:t>
            </a:r>
            <a:endParaRPr sz="1600" dirty="0"/>
          </a:p>
          <a:p>
            <a:pPr algn="l">
              <a:spcBef>
                <a:spcPts val="0"/>
              </a:spcBef>
            </a:pPr>
            <a:r>
              <a:rPr lang="en" sz="1600" dirty="0"/>
              <a:t>Connect-MsolService -Credential $AdminCreds </a:t>
            </a:r>
            <a:endParaRPr sz="1600" dirty="0"/>
          </a:p>
          <a:p>
            <a:pPr algn="l">
              <a:spcBef>
                <a:spcPts val="0"/>
              </a:spcBef>
            </a:pPr>
            <a:r>
              <a:rPr lang="en" sz="1600" dirty="0"/>
              <a:t>Set-MsolUserLicense -UserPrincipalName </a:t>
            </a:r>
            <a:r>
              <a:rPr lang="en" sz="1600"/>
              <a:t>"</a:t>
            </a:r>
            <a:r>
              <a:rPr lang="en" sz="1600"/>
              <a:t>rockanroll@formation06.onmicrosoft.com" </a:t>
            </a:r>
            <a:r>
              <a:rPr lang="en" sz="1600" dirty="0"/>
              <a:t>-</a:t>
            </a:r>
            <a:r>
              <a:rPr lang="en" sz="1600"/>
              <a:t>AddLicenses </a:t>
            </a:r>
            <a:r>
              <a:rPr lang="en" sz="1600"/>
              <a:t>"ENTERPRISEPACK</a:t>
            </a:r>
            <a:r>
              <a:rPr lang="en" sz="1600" dirty="0"/>
              <a:t>" </a:t>
            </a: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r>
              <a:rPr lang="en" sz="1600" dirty="0"/>
              <a:t> </a:t>
            </a:r>
            <a:endParaRPr sz="1600" dirty="0"/>
          </a:p>
          <a:p>
            <a:pPr algn="l">
              <a:spcBef>
                <a:spcPts val="0"/>
              </a:spcBef>
            </a:pPr>
            <a:r>
              <a:rPr lang="en" sz="1600" dirty="0"/>
              <a:t> </a:t>
            </a: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p:txBody>
      </p:sp>
      <p:pic>
        <p:nvPicPr>
          <p:cNvPr id="646" name="Google Shape;646;p83"/>
          <p:cNvPicPr preferRelativeResize="0"/>
          <p:nvPr/>
        </p:nvPicPr>
        <p:blipFill>
          <a:blip r:embed="rId3">
            <a:alphaModFix/>
          </a:blip>
          <a:stretch>
            <a:fillRect/>
          </a:stretch>
        </p:blipFill>
        <p:spPr>
          <a:xfrm>
            <a:off x="5693467" y="355427"/>
            <a:ext cx="5632767" cy="3132973"/>
          </a:xfrm>
          <a:prstGeom prst="rect">
            <a:avLst/>
          </a:prstGeom>
          <a:noFill/>
          <a:ln>
            <a:noFill/>
          </a:ln>
        </p:spPr>
      </p:pic>
    </p:spTree>
    <p:extLst>
      <p:ext uri="{BB962C8B-B14F-4D97-AF65-F5344CB8AC3E}">
        <p14:creationId xmlns:p14="http://schemas.microsoft.com/office/powerpoint/2010/main" val="2867773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84"/>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653" name="Google Shape;653;p84"/>
          <p:cNvSpPr txBox="1">
            <a:spLocks noGrp="1"/>
          </p:cNvSpPr>
          <p:nvPr>
            <p:ph type="ctrTitle"/>
          </p:nvPr>
        </p:nvSpPr>
        <p:spPr>
          <a:xfrm>
            <a:off x="972600" y="1666000"/>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POWERSHELL</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r>
              <a:rPr lang="en" sz="1600"/>
              <a:t>Ajouter une license</a:t>
            </a:r>
            <a:br>
              <a:rPr lang="en" sz="1600"/>
            </a:br>
            <a:endParaRPr sz="1600">
              <a:solidFill>
                <a:srgbClr val="000000"/>
              </a:solidFill>
            </a:endParaRPr>
          </a:p>
          <a:p>
            <a:pPr algn="l">
              <a:spcBef>
                <a:spcPts val="0"/>
              </a:spcBef>
            </a:pPr>
            <a:r>
              <a:rPr lang="en" sz="1600"/>
              <a:t>Get-MsolUser -All | where {$_.UsageLocation -eq $null}</a:t>
            </a:r>
            <a:endParaRPr sz="1600"/>
          </a:p>
          <a:p>
            <a:pPr algn="l">
              <a:spcBef>
                <a:spcPts val="0"/>
              </a:spcBef>
            </a:pPr>
            <a:r>
              <a:rPr lang="en" sz="1600"/>
              <a:t>Set-MsolUser -UserPrincipalName "belindan@fitit.online" -UsageLocation US</a:t>
            </a:r>
            <a:endParaRPr sz="1600"/>
          </a:p>
          <a:p>
            <a:pPr algn="l">
              <a:spcBef>
                <a:spcPts val="0"/>
              </a:spcBef>
            </a:pPr>
            <a:r>
              <a:rPr lang="en" sz="1600"/>
              <a:t>Set-MsolUserLicense -UserPrincipalName "belindan@fitit.online"  -AddLicenses "fititmalta:ENTERPRISEPREMIUM" </a:t>
            </a:r>
            <a:endParaRPr sz="1600"/>
          </a:p>
          <a:p>
            <a:pPr algn="l">
              <a:spcBef>
                <a:spcPts val="0"/>
              </a:spcBef>
            </a:pPr>
            <a:endParaRPr sz="1600"/>
          </a:p>
          <a:p>
            <a:pPr algn="l">
              <a:spcBef>
                <a:spcPts val="0"/>
              </a:spcBef>
            </a:pPr>
            <a:r>
              <a:rPr lang="en" sz="1600"/>
              <a:t>Supprimer une license</a:t>
            </a:r>
            <a:endParaRPr sz="1600"/>
          </a:p>
          <a:p>
            <a:pPr algn="l">
              <a:spcBef>
                <a:spcPts val="0"/>
              </a:spcBef>
            </a:pPr>
            <a:r>
              <a:rPr lang="en" sz="1600"/>
              <a:t>Set-MsolUserLicense -UserPrincipalName &lt;Account&gt; -RemoveLicenses "&lt;AccountSkuId1&gt;", "&lt;AccountSkuId2&gt;"...</a:t>
            </a:r>
            <a:endParaRPr sz="1600"/>
          </a:p>
          <a:p>
            <a:pPr algn="l">
              <a:spcBef>
                <a:spcPts val="0"/>
              </a:spcBef>
            </a:pPr>
            <a:r>
              <a:rPr lang="en" sz="1600"/>
              <a:t>Set-MsolUserLicense -UserPrincipalName "belindan@fitit.online"  -RemoveLicenses "litwareinc:ENTERPRISEPACK"</a:t>
            </a:r>
            <a:endParaRPr sz="1600"/>
          </a:p>
          <a:p>
            <a:pPr algn="l">
              <a:spcBef>
                <a:spcPts val="0"/>
              </a:spcBef>
            </a:pPr>
            <a:r>
              <a:rPr lang="en" sz="1600"/>
              <a:t>Bulk</a:t>
            </a:r>
            <a:endParaRPr sz="1600"/>
          </a:p>
          <a:p>
            <a:pPr algn="l">
              <a:spcBef>
                <a:spcPts val="0"/>
              </a:spcBef>
            </a:pPr>
            <a:r>
              <a:rPr lang="en" sz="1600"/>
              <a:t>$USSales = Get-MsolUser -All -Department "Sales" -UsageLocation "US" | where {$_.isLicensed -eq $true}</a:t>
            </a:r>
            <a:endParaRPr sz="1600"/>
          </a:p>
          <a:p>
            <a:pPr algn="l">
              <a:spcBef>
                <a:spcPts val="0"/>
              </a:spcBef>
            </a:pPr>
            <a:r>
              <a:rPr lang="en" sz="1600"/>
              <a:t>$USSales | foreach {Set-MsolUserLicense -UserPrincipalName $_.UserPrincipalName -RemoveLicenses "litwareinc:ENTERPRISEPACK"}</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Tree>
    <p:extLst>
      <p:ext uri="{BB962C8B-B14F-4D97-AF65-F5344CB8AC3E}">
        <p14:creationId xmlns:p14="http://schemas.microsoft.com/office/powerpoint/2010/main" val="64563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85"/>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660" name="Google Shape;660;p85"/>
          <p:cNvSpPr txBox="1">
            <a:spLocks noGrp="1"/>
          </p:cNvSpPr>
          <p:nvPr>
            <p:ph type="ctrTitle"/>
          </p:nvPr>
        </p:nvSpPr>
        <p:spPr>
          <a:xfrm>
            <a:off x="972600" y="1666000"/>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Authentification </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r>
              <a:rPr lang="en" sz="1600"/>
              <a:t> </a:t>
            </a:r>
            <a:endParaRPr sz="1600">
              <a:solidFill>
                <a:srgbClr val="000000"/>
              </a:solidFill>
            </a:endParaRPr>
          </a:p>
          <a:p>
            <a:pPr algn="l">
              <a:spcBef>
                <a:spcPts val="0"/>
              </a:spcBef>
            </a:pPr>
            <a:r>
              <a:rPr lang="en" sz="1600"/>
              <a:t> 3 solutions</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pic>
        <p:nvPicPr>
          <p:cNvPr id="661" name="Google Shape;661;p85"/>
          <p:cNvPicPr preferRelativeResize="0"/>
          <p:nvPr/>
        </p:nvPicPr>
        <p:blipFill>
          <a:blip r:embed="rId3">
            <a:alphaModFix/>
          </a:blip>
          <a:stretch>
            <a:fillRect/>
          </a:stretch>
        </p:blipFill>
        <p:spPr>
          <a:xfrm>
            <a:off x="4202599" y="2171600"/>
            <a:ext cx="6145301" cy="4001600"/>
          </a:xfrm>
          <a:prstGeom prst="rect">
            <a:avLst/>
          </a:prstGeom>
          <a:noFill/>
          <a:ln>
            <a:noFill/>
          </a:ln>
        </p:spPr>
      </p:pic>
    </p:spTree>
    <p:extLst>
      <p:ext uri="{BB962C8B-B14F-4D97-AF65-F5344CB8AC3E}">
        <p14:creationId xmlns:p14="http://schemas.microsoft.com/office/powerpoint/2010/main" val="1864449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6"/>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668" name="Google Shape;668;p86"/>
          <p:cNvSpPr txBox="1">
            <a:spLocks noGrp="1"/>
          </p:cNvSpPr>
          <p:nvPr>
            <p:ph type="ctrTitle"/>
          </p:nvPr>
        </p:nvSpPr>
        <p:spPr>
          <a:xfrm>
            <a:off x="972600" y="1666000"/>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Authentification et accès</a:t>
            </a:r>
            <a:endParaRPr sz="1867"/>
          </a:p>
          <a:p>
            <a:pPr algn="l">
              <a:lnSpc>
                <a:spcPct val="115000"/>
              </a:lnSpc>
              <a:spcBef>
                <a:spcPts val="0"/>
              </a:spcBef>
            </a:pPr>
            <a:r>
              <a:rPr lang="en" sz="1467">
                <a:solidFill>
                  <a:srgbClr val="000000"/>
                </a:solidFill>
                <a:latin typeface="Arial"/>
                <a:ea typeface="Arial"/>
                <a:cs typeface="Arial"/>
                <a:sym typeface="Arial"/>
              </a:rPr>
              <a:t>Guest</a:t>
            </a:r>
            <a:r>
              <a:rPr lang="en" sz="1600"/>
              <a:t> </a:t>
            </a:r>
            <a:endParaRPr sz="1600">
              <a:solidFill>
                <a:srgbClr val="000000"/>
              </a:solidFill>
            </a:endParaRPr>
          </a:p>
          <a:p>
            <a:pPr algn="l">
              <a:spcBef>
                <a:spcPts val="0"/>
              </a:spcBef>
            </a:pPr>
            <a:endParaRPr sz="1600"/>
          </a:p>
          <a:p>
            <a:pPr algn="l">
              <a:spcBef>
                <a:spcPts val="0"/>
              </a:spcBef>
            </a:pPr>
            <a:endParaRPr sz="1600"/>
          </a:p>
          <a:p>
            <a:pPr algn="l">
              <a:spcBef>
                <a:spcPts val="0"/>
              </a:spcBef>
            </a:pPr>
            <a:r>
              <a:rPr lang="en" sz="1600"/>
              <a:t>L'accès invité dans Microsoft Teams permet aux</a:t>
            </a:r>
            <a:br>
              <a:rPr lang="en" sz="1600"/>
            </a:br>
            <a:r>
              <a:rPr lang="en" sz="1600"/>
              <a:t> équipes de votre organisation de collaborer </a:t>
            </a:r>
            <a:br>
              <a:rPr lang="en" sz="1600"/>
            </a:br>
            <a:r>
              <a:rPr lang="en" sz="1600"/>
              <a:t>avec des personnes extérieures à votre </a:t>
            </a:r>
            <a:br>
              <a:rPr lang="en" sz="1600"/>
            </a:br>
            <a:r>
              <a:rPr lang="en" sz="1600"/>
              <a:t>organisation en leur accordant l'accès aux </a:t>
            </a:r>
            <a:br>
              <a:rPr lang="en" sz="1600"/>
            </a:br>
            <a:r>
              <a:rPr lang="en" sz="1600"/>
              <a:t>équipes et aux canaux.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L'accès invité est inclus avec tous les abonnements Office 365 Business Premium, Office 365 Entreprise et Office 365 Éducation. Aucune licence Office 365 supplémentaire n'est nécessaire. L'accès invité est un paramètre au niveau du locataire dans Microsoft Teams et est désactivé par défaut</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pic>
        <p:nvPicPr>
          <p:cNvPr id="669" name="Google Shape;669;p86"/>
          <p:cNvPicPr preferRelativeResize="0"/>
          <p:nvPr/>
        </p:nvPicPr>
        <p:blipFill>
          <a:blip r:embed="rId3">
            <a:alphaModFix/>
          </a:blip>
          <a:stretch>
            <a:fillRect/>
          </a:stretch>
        </p:blipFill>
        <p:spPr>
          <a:xfrm>
            <a:off x="5720372" y="288133"/>
            <a:ext cx="5648800" cy="4117667"/>
          </a:xfrm>
          <a:prstGeom prst="rect">
            <a:avLst/>
          </a:prstGeom>
          <a:noFill/>
          <a:ln>
            <a:noFill/>
          </a:ln>
        </p:spPr>
      </p:pic>
    </p:spTree>
    <p:extLst>
      <p:ext uri="{BB962C8B-B14F-4D97-AF65-F5344CB8AC3E}">
        <p14:creationId xmlns:p14="http://schemas.microsoft.com/office/powerpoint/2010/main" val="4004374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9"/>
          <p:cNvSpPr txBox="1">
            <a:spLocks noGrp="1"/>
          </p:cNvSpPr>
          <p:nvPr>
            <p:ph type="ctrTitle"/>
          </p:nvPr>
        </p:nvSpPr>
        <p:spPr>
          <a:xfrm>
            <a:off x="972600" y="1763267"/>
            <a:ext cx="9961600" cy="2650800"/>
          </a:xfrm>
          <a:prstGeom prst="rect">
            <a:avLst/>
          </a:prstGeom>
        </p:spPr>
        <p:txBody>
          <a:bodyPr spcFirstLastPara="1" vert="horz" wrap="square" lIns="121900" tIns="121900" rIns="121900" bIns="121900" rtlCol="0" anchor="t" anchorCtr="0">
            <a:noAutofit/>
          </a:bodyPr>
          <a:lstStyle/>
          <a:p>
            <a:pPr>
              <a:spcBef>
                <a:spcPts val="0"/>
              </a:spcBef>
            </a:pPr>
            <a:r>
              <a:rPr lang="en"/>
              <a:t>TEAMS</a:t>
            </a:r>
            <a:endParaRPr/>
          </a:p>
        </p:txBody>
      </p:sp>
      <p:pic>
        <p:nvPicPr>
          <p:cNvPr id="540" name="Google Shape;540;p69"/>
          <p:cNvPicPr preferRelativeResize="0"/>
          <p:nvPr/>
        </p:nvPicPr>
        <p:blipFill>
          <a:blip r:embed="rId3">
            <a:alphaModFix/>
          </a:blip>
          <a:stretch>
            <a:fillRect/>
          </a:stretch>
        </p:blipFill>
        <p:spPr>
          <a:xfrm>
            <a:off x="3277133" y="2934367"/>
            <a:ext cx="6185200" cy="2650800"/>
          </a:xfrm>
          <a:prstGeom prst="rect">
            <a:avLst/>
          </a:prstGeom>
          <a:noFill/>
          <a:ln>
            <a:noFill/>
          </a:ln>
        </p:spPr>
      </p:pic>
    </p:spTree>
    <p:extLst>
      <p:ext uri="{BB962C8B-B14F-4D97-AF65-F5344CB8AC3E}">
        <p14:creationId xmlns:p14="http://schemas.microsoft.com/office/powerpoint/2010/main" val="393877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87"/>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676" name="Google Shape;676;p87"/>
          <p:cNvSpPr txBox="1">
            <a:spLocks noGrp="1"/>
          </p:cNvSpPr>
          <p:nvPr>
            <p:ph type="ctrTitle"/>
          </p:nvPr>
        </p:nvSpPr>
        <p:spPr>
          <a:xfrm>
            <a:off x="972600" y="1666000"/>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Authentification et accès</a:t>
            </a:r>
            <a:endParaRPr sz="1867"/>
          </a:p>
          <a:p>
            <a:pPr algn="l">
              <a:lnSpc>
                <a:spcPct val="115000"/>
              </a:lnSpc>
              <a:spcBef>
                <a:spcPts val="0"/>
              </a:spcBef>
            </a:pPr>
            <a:r>
              <a:rPr lang="en" sz="1467">
                <a:solidFill>
                  <a:srgbClr val="000000"/>
                </a:solidFill>
                <a:latin typeface="Arial"/>
                <a:ea typeface="Arial"/>
                <a:cs typeface="Arial"/>
                <a:sym typeface="Arial"/>
              </a:rPr>
              <a:t>Les policies (strategie)</a:t>
            </a:r>
            <a:endParaRPr sz="1600">
              <a:solidFill>
                <a:srgbClr val="000000"/>
              </a:solidFill>
            </a:endParaRPr>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Les stratégies de messagerie sont utilisées pour contrôler les fonctionnalités de </a:t>
            </a:r>
            <a:br>
              <a:rPr lang="en" sz="1600"/>
            </a:br>
            <a:r>
              <a:rPr lang="en" sz="1600"/>
              <a:t>messagerie instantanée et de messagerie disponibles pour les utilisateurs dans Teams. </a:t>
            </a:r>
            <a:br>
              <a:rPr lang="en" sz="1600"/>
            </a:br>
            <a:r>
              <a:rPr lang="en" sz="1600"/>
              <a:t>Vous pouvez utiliser la stratégie par défaut créée ou créer une ou plusieurs stratégies de messagerie personnalisées pour les membres de votre organisation.</a:t>
            </a:r>
            <a:endParaRPr sz="1600"/>
          </a:p>
          <a:p>
            <a:pPr algn="l">
              <a:spcBef>
                <a:spcPts val="0"/>
              </a:spcBef>
            </a:pPr>
            <a:endParaRPr sz="1600"/>
          </a:p>
          <a:p>
            <a:pPr algn="l">
              <a:spcBef>
                <a:spcPts val="0"/>
              </a:spcBef>
            </a:pPr>
            <a:r>
              <a:rPr lang="en" sz="1600"/>
              <a:t>On peut aussi appliquer une policie à un user</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pic>
        <p:nvPicPr>
          <p:cNvPr id="677" name="Google Shape;677;p87"/>
          <p:cNvPicPr preferRelativeResize="0"/>
          <p:nvPr/>
        </p:nvPicPr>
        <p:blipFill>
          <a:blip r:embed="rId3">
            <a:alphaModFix/>
          </a:blip>
          <a:stretch>
            <a:fillRect/>
          </a:stretch>
        </p:blipFill>
        <p:spPr>
          <a:xfrm>
            <a:off x="4159600" y="424067"/>
            <a:ext cx="4758667" cy="3109500"/>
          </a:xfrm>
          <a:prstGeom prst="rect">
            <a:avLst/>
          </a:prstGeom>
          <a:noFill/>
          <a:ln>
            <a:noFill/>
          </a:ln>
        </p:spPr>
      </p:pic>
      <p:pic>
        <p:nvPicPr>
          <p:cNvPr id="678" name="Google Shape;678;p87"/>
          <p:cNvPicPr preferRelativeResize="0"/>
          <p:nvPr/>
        </p:nvPicPr>
        <p:blipFill>
          <a:blip r:embed="rId4">
            <a:alphaModFix/>
          </a:blip>
          <a:stretch>
            <a:fillRect/>
          </a:stretch>
        </p:blipFill>
        <p:spPr>
          <a:xfrm>
            <a:off x="9496527" y="3289368"/>
            <a:ext cx="2695467" cy="3568633"/>
          </a:xfrm>
          <a:prstGeom prst="rect">
            <a:avLst/>
          </a:prstGeom>
          <a:noFill/>
          <a:ln>
            <a:noFill/>
          </a:ln>
        </p:spPr>
      </p:pic>
    </p:spTree>
    <p:extLst>
      <p:ext uri="{BB962C8B-B14F-4D97-AF65-F5344CB8AC3E}">
        <p14:creationId xmlns:p14="http://schemas.microsoft.com/office/powerpoint/2010/main" val="4142258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88"/>
          <p:cNvSpPr txBox="1">
            <a:spLocks noGrp="1"/>
          </p:cNvSpPr>
          <p:nvPr>
            <p:ph type="ctrTitle"/>
          </p:nvPr>
        </p:nvSpPr>
        <p:spPr>
          <a:xfrm>
            <a:off x="972600" y="1763267"/>
            <a:ext cx="9961600" cy="2650800"/>
          </a:xfrm>
          <a:prstGeom prst="rect">
            <a:avLst/>
          </a:prstGeom>
        </p:spPr>
        <p:txBody>
          <a:bodyPr spcFirstLastPara="1" vert="horz" wrap="square" lIns="121900" tIns="121900" rIns="121900" bIns="121900" rtlCol="0" anchor="t" anchorCtr="0">
            <a:noAutofit/>
          </a:bodyPr>
          <a:lstStyle/>
          <a:p>
            <a:pPr>
              <a:spcBef>
                <a:spcPts val="0"/>
              </a:spcBef>
            </a:pPr>
            <a:r>
              <a:rPr lang="en"/>
              <a:t>TEAMS</a:t>
            </a:r>
            <a:endParaRPr/>
          </a:p>
          <a:p>
            <a:pPr>
              <a:spcBef>
                <a:spcPts val="0"/>
              </a:spcBef>
            </a:pPr>
            <a:r>
              <a:rPr lang="en"/>
              <a:t>Configuration</a:t>
            </a:r>
            <a:endParaRPr/>
          </a:p>
          <a:p>
            <a:pPr algn="l">
              <a:spcBef>
                <a:spcPts val="0"/>
              </a:spcBef>
            </a:pPr>
            <a:endParaRPr/>
          </a:p>
        </p:txBody>
      </p:sp>
    </p:spTree>
    <p:extLst>
      <p:ext uri="{BB962C8B-B14F-4D97-AF65-F5344CB8AC3E}">
        <p14:creationId xmlns:p14="http://schemas.microsoft.com/office/powerpoint/2010/main" val="2136901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89"/>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691" name="Google Shape;691;p89"/>
          <p:cNvSpPr txBox="1">
            <a:spLocks noGrp="1"/>
          </p:cNvSpPr>
          <p:nvPr>
            <p:ph type="ctrTitle"/>
          </p:nvPr>
        </p:nvSpPr>
        <p:spPr>
          <a:xfrm>
            <a:off x="930767" y="16764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APPS</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r>
              <a:rPr lang="en" sz="1600"/>
              <a:t> </a:t>
            </a:r>
            <a:endParaRPr sz="1600">
              <a:solidFill>
                <a:srgbClr val="000000"/>
              </a:solidFill>
            </a:endParaRPr>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Les applications sont des onglets, des connecteurs, des robots ou toute combinaison de ces trois éléments, fournis par Microsoft ou un service tiers. Ces applications peuvent augmenter considérablement la valeur de votre expérience collaborative Teams</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pic>
        <p:nvPicPr>
          <p:cNvPr id="692" name="Google Shape;692;p89"/>
          <p:cNvPicPr preferRelativeResize="0"/>
          <p:nvPr/>
        </p:nvPicPr>
        <p:blipFill>
          <a:blip r:embed="rId3">
            <a:alphaModFix/>
          </a:blip>
          <a:stretch>
            <a:fillRect/>
          </a:stretch>
        </p:blipFill>
        <p:spPr>
          <a:xfrm>
            <a:off x="2105944" y="120834"/>
            <a:ext cx="4392856" cy="3370868"/>
          </a:xfrm>
          <a:prstGeom prst="rect">
            <a:avLst/>
          </a:prstGeom>
          <a:noFill/>
          <a:ln>
            <a:noFill/>
          </a:ln>
        </p:spPr>
      </p:pic>
      <p:pic>
        <p:nvPicPr>
          <p:cNvPr id="693" name="Google Shape;693;p89"/>
          <p:cNvPicPr preferRelativeResize="0"/>
          <p:nvPr/>
        </p:nvPicPr>
        <p:blipFill>
          <a:blip r:embed="rId4">
            <a:alphaModFix/>
          </a:blip>
          <a:stretch>
            <a:fillRect/>
          </a:stretch>
        </p:blipFill>
        <p:spPr>
          <a:xfrm>
            <a:off x="6176025" y="234101"/>
            <a:ext cx="6015975" cy="2328100"/>
          </a:xfrm>
          <a:prstGeom prst="rect">
            <a:avLst/>
          </a:prstGeom>
          <a:noFill/>
          <a:ln>
            <a:noFill/>
          </a:ln>
        </p:spPr>
      </p:pic>
    </p:spTree>
    <p:extLst>
      <p:ext uri="{BB962C8B-B14F-4D97-AF65-F5344CB8AC3E}">
        <p14:creationId xmlns:p14="http://schemas.microsoft.com/office/powerpoint/2010/main" val="4105570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90"/>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700" name="Google Shape;700;p90"/>
          <p:cNvSpPr txBox="1">
            <a:spLocks noGrp="1"/>
          </p:cNvSpPr>
          <p:nvPr>
            <p:ph type="ctrTitle"/>
          </p:nvPr>
        </p:nvSpPr>
        <p:spPr>
          <a:xfrm>
            <a:off x="930767" y="16764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TAB</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r>
              <a:rPr lang="en" sz="1600"/>
              <a:t> </a:t>
            </a:r>
            <a:endParaRPr sz="1600">
              <a:solidFill>
                <a:srgbClr val="000000"/>
              </a:solidFill>
            </a:endParaRPr>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Les onglets permettent aux membres de l'équipe d'accéder aux services sur un canevas dédié au sein d'un canal. Cela permet à l'équipe de travailler directement avec les outils et les données que vous fournissez, et d'avoir des conversations à leur sujet, dans le contexte de la chaîne. Avec chaque nouvelle chaîne, deux onglets sont configurés par défaut, comme indiqué et illustré dans l'image ci-dessous: </a:t>
            </a:r>
            <a:endParaRPr sz="1600"/>
          </a:p>
          <a:p>
            <a:pPr algn="l">
              <a:spcBef>
                <a:spcPts val="0"/>
              </a:spcBef>
            </a:pPr>
            <a:r>
              <a:rPr lang="en" sz="1600"/>
              <a:t>● Conversations </a:t>
            </a:r>
            <a:endParaRPr sz="1600"/>
          </a:p>
          <a:p>
            <a:pPr algn="l">
              <a:spcBef>
                <a:spcPts val="0"/>
              </a:spcBef>
            </a:pPr>
            <a:r>
              <a:rPr lang="en" sz="1600"/>
              <a:t>● Fichier</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pic>
        <p:nvPicPr>
          <p:cNvPr id="701" name="Google Shape;701;p90"/>
          <p:cNvPicPr preferRelativeResize="0"/>
          <p:nvPr/>
        </p:nvPicPr>
        <p:blipFill>
          <a:blip r:embed="rId3">
            <a:alphaModFix/>
          </a:blip>
          <a:stretch>
            <a:fillRect/>
          </a:stretch>
        </p:blipFill>
        <p:spPr>
          <a:xfrm>
            <a:off x="3502167" y="348734"/>
            <a:ext cx="7887567" cy="2787533"/>
          </a:xfrm>
          <a:prstGeom prst="rect">
            <a:avLst/>
          </a:prstGeom>
          <a:noFill/>
          <a:ln>
            <a:noFill/>
          </a:ln>
        </p:spPr>
      </p:pic>
    </p:spTree>
    <p:extLst>
      <p:ext uri="{BB962C8B-B14F-4D97-AF65-F5344CB8AC3E}">
        <p14:creationId xmlns:p14="http://schemas.microsoft.com/office/powerpoint/2010/main" val="1294367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91"/>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708" name="Google Shape;708;p91"/>
          <p:cNvSpPr txBox="1">
            <a:spLocks noGrp="1"/>
          </p:cNvSpPr>
          <p:nvPr>
            <p:ph type="ctrTitle"/>
          </p:nvPr>
        </p:nvSpPr>
        <p:spPr>
          <a:xfrm>
            <a:off x="930767" y="16764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BOTS</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r>
              <a:rPr lang="en" sz="1600"/>
              <a:t> </a:t>
            </a:r>
            <a:r>
              <a:rPr lang="en" sz="1600">
                <a:solidFill>
                  <a:srgbClr val="000000"/>
                </a:solidFill>
              </a:rPr>
              <a:t>Les robots sont des programmes automatisés qui répondent aux requêtes ou fournissent des mises à jour et des notifications sur les détails que les utilisateurs trouvent intéressants ou souhaitent rester informés. Les robots permettent aux utilisateurs d'interagir avec des services cloud tels que la gestion des tâches, la planification et l'interrogation, via des conversations de chat dans Microsoft Teams. Par exemple, Microsoft a ajouté T-Bot pour aider à répondre aux questions des utilisateurs sur les équipes.</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Tree>
    <p:extLst>
      <p:ext uri="{BB962C8B-B14F-4D97-AF65-F5344CB8AC3E}">
        <p14:creationId xmlns:p14="http://schemas.microsoft.com/office/powerpoint/2010/main" val="18500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92"/>
          <p:cNvSpPr txBox="1">
            <a:spLocks noGrp="1"/>
          </p:cNvSpPr>
          <p:nvPr>
            <p:ph type="ctrTitle"/>
          </p:nvPr>
        </p:nvSpPr>
        <p:spPr>
          <a:xfrm>
            <a:off x="972600" y="1763267"/>
            <a:ext cx="9961600" cy="2650800"/>
          </a:xfrm>
          <a:prstGeom prst="rect">
            <a:avLst/>
          </a:prstGeom>
        </p:spPr>
        <p:txBody>
          <a:bodyPr spcFirstLastPara="1" vert="horz" wrap="square" lIns="121900" tIns="121900" rIns="121900" bIns="121900" rtlCol="0" anchor="t" anchorCtr="0">
            <a:noAutofit/>
          </a:bodyPr>
          <a:lstStyle/>
          <a:p>
            <a:pPr>
              <a:spcBef>
                <a:spcPts val="0"/>
              </a:spcBef>
            </a:pPr>
            <a:r>
              <a:rPr lang="en"/>
              <a:t>TEAMS</a:t>
            </a:r>
            <a:endParaRPr/>
          </a:p>
          <a:p>
            <a:pPr>
              <a:spcBef>
                <a:spcPts val="0"/>
              </a:spcBef>
            </a:pPr>
            <a:r>
              <a:rPr lang="en"/>
              <a:t>Meetings</a:t>
            </a:r>
            <a:endParaRPr/>
          </a:p>
          <a:p>
            <a:pPr algn="l">
              <a:spcBef>
                <a:spcPts val="0"/>
              </a:spcBef>
            </a:pPr>
            <a:endParaRPr/>
          </a:p>
        </p:txBody>
      </p:sp>
    </p:spTree>
    <p:extLst>
      <p:ext uri="{BB962C8B-B14F-4D97-AF65-F5344CB8AC3E}">
        <p14:creationId xmlns:p14="http://schemas.microsoft.com/office/powerpoint/2010/main" val="2928650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93"/>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721" name="Google Shape;721;p93"/>
          <p:cNvSpPr txBox="1">
            <a:spLocks noGrp="1"/>
          </p:cNvSpPr>
          <p:nvPr>
            <p:ph type="ctrTitle"/>
          </p:nvPr>
        </p:nvSpPr>
        <p:spPr>
          <a:xfrm>
            <a:off x="930767" y="16764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REUNIONS</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r>
              <a:rPr lang="en" sz="1600"/>
              <a:t>Le concept d'une réunion a beaucoup évolué avec les progrès technologiques. Aujourd'hui, il est possible de rencontrer en ligne des collègues, des partenaires commerciaux, des vendeurs, des clients, etc., à tout moment et pratiquement de n'importe où. Les réunions en ligne facilitées par les communications modernes peuvent être divisées en quatre aspects clés. </a:t>
            </a:r>
            <a:endParaRPr sz="1600"/>
          </a:p>
          <a:p>
            <a:pPr algn="l">
              <a:spcBef>
                <a:spcPts val="0"/>
              </a:spcBef>
            </a:pPr>
            <a:r>
              <a:rPr lang="en" sz="1600"/>
              <a:t>Collaboratif </a:t>
            </a:r>
            <a:endParaRPr sz="1600"/>
          </a:p>
          <a:p>
            <a:pPr algn="l">
              <a:spcBef>
                <a:spcPts val="0"/>
              </a:spcBef>
            </a:pPr>
            <a:r>
              <a:rPr lang="en" sz="1600"/>
              <a:t>Multi-Modal</a:t>
            </a:r>
            <a:endParaRPr sz="1600"/>
          </a:p>
          <a:p>
            <a:pPr algn="l">
              <a:spcBef>
                <a:spcPts val="0"/>
              </a:spcBef>
            </a:pPr>
            <a:r>
              <a:rPr lang="en" sz="1600"/>
              <a:t>Global </a:t>
            </a:r>
            <a:endParaRPr sz="1600"/>
          </a:p>
          <a:p>
            <a:pPr algn="l">
              <a:spcBef>
                <a:spcPts val="0"/>
              </a:spcBef>
            </a:pPr>
            <a:r>
              <a:rPr lang="en" sz="1600"/>
              <a:t>Instantané</a:t>
            </a:r>
            <a:endParaRPr sz="1600"/>
          </a:p>
          <a:p>
            <a:pPr algn="l">
              <a:spcBef>
                <a:spcPts val="0"/>
              </a:spcBef>
            </a:pPr>
            <a:endParaRPr sz="1600"/>
          </a:p>
          <a:p>
            <a:pPr algn="l">
              <a:spcBef>
                <a:spcPts val="0"/>
              </a:spcBef>
            </a:pPr>
            <a:r>
              <a:rPr lang="en" sz="1600"/>
              <a:t>On peut organiser 2 types :</a:t>
            </a:r>
            <a:endParaRPr sz="1600"/>
          </a:p>
          <a:p>
            <a:pPr algn="l">
              <a:spcBef>
                <a:spcPts val="0"/>
              </a:spcBef>
            </a:pPr>
            <a:r>
              <a:rPr lang="en" sz="1600"/>
              <a:t>Team</a:t>
            </a:r>
            <a:endParaRPr sz="1600"/>
          </a:p>
          <a:p>
            <a:pPr algn="l">
              <a:spcBef>
                <a:spcPts val="0"/>
              </a:spcBef>
            </a:pPr>
            <a:r>
              <a:rPr lang="en" sz="1600"/>
              <a:t>Prive (Private)</a:t>
            </a:r>
            <a:endParaRPr sz="1600"/>
          </a:p>
          <a:p>
            <a:pPr algn="l">
              <a:spcBef>
                <a:spcPts val="0"/>
              </a:spcBef>
            </a:pPr>
            <a:endParaRPr sz="1600"/>
          </a:p>
          <a:p>
            <a:pPr algn="l">
              <a:spcBef>
                <a:spcPts val="0"/>
              </a:spcBef>
            </a:pPr>
            <a:r>
              <a:rPr lang="en" sz="1600"/>
              <a:t>Ces réunions peuvent être planifiée ou démarrer tout</a:t>
            </a:r>
            <a:br>
              <a:rPr lang="en" sz="1600"/>
            </a:br>
            <a:r>
              <a:rPr lang="en" sz="1600"/>
              <a:t>de suite (Ad-Hoc)</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pic>
        <p:nvPicPr>
          <p:cNvPr id="722" name="Google Shape;722;p93"/>
          <p:cNvPicPr preferRelativeResize="0"/>
          <p:nvPr/>
        </p:nvPicPr>
        <p:blipFill>
          <a:blip r:embed="rId3">
            <a:alphaModFix/>
          </a:blip>
          <a:stretch>
            <a:fillRect/>
          </a:stretch>
        </p:blipFill>
        <p:spPr>
          <a:xfrm>
            <a:off x="6430001" y="3732966"/>
            <a:ext cx="4974068" cy="2339333"/>
          </a:xfrm>
          <a:prstGeom prst="rect">
            <a:avLst/>
          </a:prstGeom>
          <a:noFill/>
          <a:ln>
            <a:noFill/>
          </a:ln>
        </p:spPr>
      </p:pic>
    </p:spTree>
    <p:extLst>
      <p:ext uri="{BB962C8B-B14F-4D97-AF65-F5344CB8AC3E}">
        <p14:creationId xmlns:p14="http://schemas.microsoft.com/office/powerpoint/2010/main" val="41798521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94"/>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729" name="Google Shape;729;p94"/>
          <p:cNvSpPr txBox="1">
            <a:spLocks noGrp="1"/>
          </p:cNvSpPr>
          <p:nvPr>
            <p:ph type="ctrTitle"/>
          </p:nvPr>
        </p:nvSpPr>
        <p:spPr>
          <a:xfrm>
            <a:off x="930767" y="16764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REUNIONS les policies</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pic>
        <p:nvPicPr>
          <p:cNvPr id="730" name="Google Shape;730;p94"/>
          <p:cNvPicPr preferRelativeResize="0"/>
          <p:nvPr/>
        </p:nvPicPr>
        <p:blipFill>
          <a:blip r:embed="rId3">
            <a:alphaModFix/>
          </a:blip>
          <a:stretch>
            <a:fillRect/>
          </a:stretch>
        </p:blipFill>
        <p:spPr>
          <a:xfrm>
            <a:off x="364333" y="2156267"/>
            <a:ext cx="5008199" cy="3308267"/>
          </a:xfrm>
          <a:prstGeom prst="rect">
            <a:avLst/>
          </a:prstGeom>
          <a:noFill/>
          <a:ln>
            <a:noFill/>
          </a:ln>
        </p:spPr>
      </p:pic>
      <p:pic>
        <p:nvPicPr>
          <p:cNvPr id="731" name="Google Shape;731;p94"/>
          <p:cNvPicPr preferRelativeResize="0"/>
          <p:nvPr/>
        </p:nvPicPr>
        <p:blipFill>
          <a:blip r:embed="rId4">
            <a:alphaModFix/>
          </a:blip>
          <a:stretch>
            <a:fillRect/>
          </a:stretch>
        </p:blipFill>
        <p:spPr>
          <a:xfrm>
            <a:off x="5696734" y="2156267"/>
            <a:ext cx="6338567" cy="2895333"/>
          </a:xfrm>
          <a:prstGeom prst="rect">
            <a:avLst/>
          </a:prstGeom>
          <a:noFill/>
          <a:ln>
            <a:noFill/>
          </a:ln>
        </p:spPr>
      </p:pic>
    </p:spTree>
    <p:extLst>
      <p:ext uri="{BB962C8B-B14F-4D97-AF65-F5344CB8AC3E}">
        <p14:creationId xmlns:p14="http://schemas.microsoft.com/office/powerpoint/2010/main" val="580875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95"/>
          <p:cNvSpPr txBox="1">
            <a:spLocks noGrp="1"/>
          </p:cNvSpPr>
          <p:nvPr>
            <p:ph type="ctrTitle"/>
          </p:nvPr>
        </p:nvSpPr>
        <p:spPr>
          <a:xfrm>
            <a:off x="972600" y="1763267"/>
            <a:ext cx="9961600" cy="2650800"/>
          </a:xfrm>
          <a:prstGeom prst="rect">
            <a:avLst/>
          </a:prstGeom>
        </p:spPr>
        <p:txBody>
          <a:bodyPr spcFirstLastPara="1" vert="horz" wrap="square" lIns="121900" tIns="121900" rIns="121900" bIns="121900" rtlCol="0" anchor="t" anchorCtr="0">
            <a:noAutofit/>
          </a:bodyPr>
          <a:lstStyle/>
          <a:p>
            <a:pPr>
              <a:spcBef>
                <a:spcPts val="0"/>
              </a:spcBef>
            </a:pPr>
            <a:r>
              <a:rPr lang="en"/>
              <a:t>TEAMS</a:t>
            </a:r>
            <a:endParaRPr/>
          </a:p>
          <a:p>
            <a:pPr>
              <a:spcBef>
                <a:spcPts val="0"/>
              </a:spcBef>
            </a:pPr>
            <a:r>
              <a:rPr lang="en"/>
              <a:t>Audit et rapport</a:t>
            </a:r>
            <a:endParaRPr/>
          </a:p>
          <a:p>
            <a:pPr algn="l">
              <a:spcBef>
                <a:spcPts val="0"/>
              </a:spcBef>
            </a:pPr>
            <a:endParaRPr/>
          </a:p>
        </p:txBody>
      </p:sp>
    </p:spTree>
    <p:extLst>
      <p:ext uri="{BB962C8B-B14F-4D97-AF65-F5344CB8AC3E}">
        <p14:creationId xmlns:p14="http://schemas.microsoft.com/office/powerpoint/2010/main" val="25976415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96"/>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744" name="Google Shape;744;p96"/>
          <p:cNvSpPr txBox="1">
            <a:spLocks noGrp="1"/>
          </p:cNvSpPr>
          <p:nvPr>
            <p:ph type="ctrTitle"/>
          </p:nvPr>
        </p:nvSpPr>
        <p:spPr>
          <a:xfrm>
            <a:off x="930767" y="16764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Audit</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r>
              <a:rPr lang="en" sz="1600"/>
              <a:t>Il faut d’abord activer l’audit</a:t>
            </a:r>
            <a:br>
              <a:rPr lang="en" sz="1600"/>
            </a:br>
            <a:r>
              <a:rPr lang="en" sz="1600"/>
              <a:t>Après on peut tout savoir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pic>
        <p:nvPicPr>
          <p:cNvPr id="745" name="Google Shape;745;p96"/>
          <p:cNvPicPr preferRelativeResize="0"/>
          <p:nvPr/>
        </p:nvPicPr>
        <p:blipFill>
          <a:blip r:embed="rId3">
            <a:alphaModFix/>
          </a:blip>
          <a:stretch>
            <a:fillRect/>
          </a:stretch>
        </p:blipFill>
        <p:spPr>
          <a:xfrm>
            <a:off x="6430000" y="43901"/>
            <a:ext cx="3856333" cy="2845233"/>
          </a:xfrm>
          <a:prstGeom prst="rect">
            <a:avLst/>
          </a:prstGeom>
          <a:noFill/>
          <a:ln>
            <a:noFill/>
          </a:ln>
        </p:spPr>
      </p:pic>
      <p:pic>
        <p:nvPicPr>
          <p:cNvPr id="746" name="Google Shape;746;p96"/>
          <p:cNvPicPr preferRelativeResize="0"/>
          <p:nvPr/>
        </p:nvPicPr>
        <p:blipFill>
          <a:blip r:embed="rId4">
            <a:alphaModFix/>
          </a:blip>
          <a:stretch>
            <a:fillRect/>
          </a:stretch>
        </p:blipFill>
        <p:spPr>
          <a:xfrm>
            <a:off x="1430000" y="3267298"/>
            <a:ext cx="8367933" cy="3457933"/>
          </a:xfrm>
          <a:prstGeom prst="rect">
            <a:avLst/>
          </a:prstGeom>
          <a:noFill/>
          <a:ln>
            <a:noFill/>
          </a:ln>
        </p:spPr>
      </p:pic>
    </p:spTree>
    <p:extLst>
      <p:ext uri="{BB962C8B-B14F-4D97-AF65-F5344CB8AC3E}">
        <p14:creationId xmlns:p14="http://schemas.microsoft.com/office/powerpoint/2010/main" val="2025854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0"/>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547" name="Google Shape;547;p70"/>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dirty="0"/>
              <a:t>TEAMS Why </a:t>
            </a:r>
            <a:endParaRPr sz="1867" dirty="0"/>
          </a:p>
          <a:p>
            <a:pPr algn="l">
              <a:lnSpc>
                <a:spcPct val="115000"/>
              </a:lnSpc>
              <a:spcBef>
                <a:spcPts val="0"/>
              </a:spcBef>
            </a:pPr>
            <a:r>
              <a:rPr lang="en" sz="1467" dirty="0">
                <a:solidFill>
                  <a:srgbClr val="000000"/>
                </a:solidFill>
                <a:latin typeface="Arial"/>
                <a:ea typeface="Arial"/>
                <a:cs typeface="Arial"/>
                <a:sym typeface="Arial"/>
              </a:rPr>
              <a:t> </a:t>
            </a:r>
            <a:endParaRPr sz="1467" dirty="0">
              <a:solidFill>
                <a:srgbClr val="000000"/>
              </a:solidFill>
              <a:latin typeface="Arial"/>
              <a:ea typeface="Arial"/>
              <a:cs typeface="Arial"/>
              <a:sym typeface="Arial"/>
            </a:endParaRPr>
          </a:p>
          <a:p>
            <a:pPr algn="l">
              <a:lnSpc>
                <a:spcPct val="115000"/>
              </a:lnSpc>
              <a:spcBef>
                <a:spcPts val="0"/>
              </a:spcBef>
            </a:pPr>
            <a:r>
              <a:rPr lang="en" sz="1333" dirty="0">
                <a:solidFill>
                  <a:srgbClr val="000000"/>
                </a:solidFill>
              </a:rPr>
              <a:t>Utilisé par les personnes et les équipes qui souhaitent collaborer en temps réel avec le même groupe de personnes. </a:t>
            </a:r>
            <a:endParaRPr sz="1333" dirty="0">
              <a:solidFill>
                <a:srgbClr val="000000"/>
              </a:solidFill>
            </a:endParaRPr>
          </a:p>
          <a:p>
            <a:pPr algn="l">
              <a:lnSpc>
                <a:spcPct val="115000"/>
              </a:lnSpc>
              <a:spcBef>
                <a:spcPts val="0"/>
              </a:spcBef>
            </a:pPr>
            <a:endParaRPr sz="1333" dirty="0">
              <a:solidFill>
                <a:srgbClr val="000000"/>
              </a:solidFill>
            </a:endParaRPr>
          </a:p>
          <a:p>
            <a:pPr algn="l">
              <a:lnSpc>
                <a:spcPct val="115000"/>
              </a:lnSpc>
              <a:spcBef>
                <a:spcPts val="0"/>
              </a:spcBef>
            </a:pPr>
            <a:r>
              <a:rPr lang="en" sz="1333" dirty="0">
                <a:solidFill>
                  <a:srgbClr val="000000"/>
                </a:solidFill>
              </a:rPr>
              <a:t>Aide les équipes qui cherchent à itérer rapidement sur un projet tout en partageant des fichiers et en collaborant sur des livrables partagés.</a:t>
            </a:r>
            <a:endParaRPr sz="1333" dirty="0">
              <a:solidFill>
                <a:srgbClr val="000000"/>
              </a:solidFill>
            </a:endParaRPr>
          </a:p>
          <a:p>
            <a:pPr algn="l">
              <a:lnSpc>
                <a:spcPct val="115000"/>
              </a:lnSpc>
              <a:spcBef>
                <a:spcPts val="0"/>
              </a:spcBef>
            </a:pPr>
            <a:endParaRPr sz="1333" dirty="0">
              <a:solidFill>
                <a:srgbClr val="000000"/>
              </a:solidFill>
            </a:endParaRPr>
          </a:p>
          <a:p>
            <a:pPr algn="l">
              <a:lnSpc>
                <a:spcPct val="115000"/>
              </a:lnSpc>
              <a:spcBef>
                <a:spcPts val="0"/>
              </a:spcBef>
            </a:pPr>
            <a:r>
              <a:rPr lang="en" sz="1333" dirty="0">
                <a:solidFill>
                  <a:srgbClr val="000000"/>
                </a:solidFill>
              </a:rPr>
              <a:t>Permet aux personnes souhaitant connecter une large gamme d'outils à leur espace de travail (tels que Planner, Power BI, GitHub, etc.).</a:t>
            </a:r>
            <a:endParaRPr sz="1333" dirty="0">
              <a:solidFill>
                <a:srgbClr val="000000"/>
              </a:solidFill>
            </a:endParaRPr>
          </a:p>
          <a:p>
            <a:pPr algn="l">
              <a:spcBef>
                <a:spcPts val="0"/>
              </a:spcBef>
            </a:pPr>
            <a:endParaRPr sz="1867" dirty="0"/>
          </a:p>
          <a:p>
            <a:pPr algn="l">
              <a:spcBef>
                <a:spcPts val="0"/>
              </a:spcBef>
            </a:pPr>
            <a:r>
              <a:rPr lang="en" sz="1867" dirty="0"/>
              <a:t>Remarque: Si SharePoint Online n'est pas activé dans votre TENANT, les utilisateurs Teams ne peuvent pas partager de fichiers en équipes. Les utilisateurs dans le chat privé ne peuvent pas non plus partager des fichiers car OneDrive Entreprise (qui est lié à la licence SharePoint) est requis pour cette fonctionnalité.</a:t>
            </a:r>
            <a:endParaRPr sz="1867" dirty="0"/>
          </a:p>
          <a:p>
            <a:pPr algn="l">
              <a:spcBef>
                <a:spcPts val="0"/>
              </a:spcBef>
            </a:pPr>
            <a:endParaRPr sz="1600" dirty="0"/>
          </a:p>
          <a:p>
            <a:pPr algn="l">
              <a:spcBef>
                <a:spcPts val="0"/>
              </a:spcBef>
            </a:pPr>
            <a:r>
              <a:rPr lang="en" sz="1600" dirty="0"/>
              <a:t>	</a:t>
            </a: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r>
              <a:rPr lang="en" sz="1600" dirty="0"/>
              <a:t> </a:t>
            </a:r>
            <a:endParaRPr sz="1600" dirty="0"/>
          </a:p>
          <a:p>
            <a:pPr algn="l">
              <a:spcBef>
                <a:spcPts val="0"/>
              </a:spcBef>
            </a:pPr>
            <a:r>
              <a:rPr lang="en" sz="1600" dirty="0"/>
              <a:t> </a:t>
            </a: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p:txBody>
      </p:sp>
      <p:pic>
        <p:nvPicPr>
          <p:cNvPr id="548" name="Google Shape;548;p70"/>
          <p:cNvPicPr preferRelativeResize="0"/>
          <p:nvPr/>
        </p:nvPicPr>
        <p:blipFill>
          <a:blip r:embed="rId3">
            <a:alphaModFix/>
          </a:blip>
          <a:stretch>
            <a:fillRect/>
          </a:stretch>
        </p:blipFill>
        <p:spPr>
          <a:xfrm>
            <a:off x="7610667" y="175093"/>
            <a:ext cx="2950333" cy="1454700"/>
          </a:xfrm>
          <a:prstGeom prst="rect">
            <a:avLst/>
          </a:prstGeom>
          <a:noFill/>
          <a:ln>
            <a:noFill/>
          </a:ln>
        </p:spPr>
      </p:pic>
    </p:spTree>
    <p:extLst>
      <p:ext uri="{BB962C8B-B14F-4D97-AF65-F5344CB8AC3E}">
        <p14:creationId xmlns:p14="http://schemas.microsoft.com/office/powerpoint/2010/main" val="19313499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97"/>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753" name="Google Shape;753;p97"/>
          <p:cNvSpPr txBox="1">
            <a:spLocks noGrp="1"/>
          </p:cNvSpPr>
          <p:nvPr>
            <p:ph type="ctrTitle"/>
          </p:nvPr>
        </p:nvSpPr>
        <p:spPr>
          <a:xfrm>
            <a:off x="972600" y="16375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USAGE</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pic>
        <p:nvPicPr>
          <p:cNvPr id="754" name="Google Shape;754;p97"/>
          <p:cNvPicPr preferRelativeResize="0"/>
          <p:nvPr/>
        </p:nvPicPr>
        <p:blipFill>
          <a:blip r:embed="rId3">
            <a:alphaModFix/>
          </a:blip>
          <a:stretch>
            <a:fillRect/>
          </a:stretch>
        </p:blipFill>
        <p:spPr>
          <a:xfrm>
            <a:off x="2431900" y="2934966"/>
            <a:ext cx="7814569" cy="3209799"/>
          </a:xfrm>
          <a:prstGeom prst="rect">
            <a:avLst/>
          </a:prstGeom>
          <a:noFill/>
          <a:ln>
            <a:noFill/>
          </a:ln>
        </p:spPr>
      </p:pic>
      <p:pic>
        <p:nvPicPr>
          <p:cNvPr id="755" name="Google Shape;755;p97"/>
          <p:cNvPicPr preferRelativeResize="0"/>
          <p:nvPr/>
        </p:nvPicPr>
        <p:blipFill>
          <a:blip r:embed="rId4">
            <a:alphaModFix/>
          </a:blip>
          <a:stretch>
            <a:fillRect/>
          </a:stretch>
        </p:blipFill>
        <p:spPr>
          <a:xfrm>
            <a:off x="6697333" y="365401"/>
            <a:ext cx="4009067" cy="1872500"/>
          </a:xfrm>
          <a:prstGeom prst="rect">
            <a:avLst/>
          </a:prstGeom>
          <a:noFill/>
          <a:ln>
            <a:noFill/>
          </a:ln>
        </p:spPr>
      </p:pic>
    </p:spTree>
    <p:extLst>
      <p:ext uri="{BB962C8B-B14F-4D97-AF65-F5344CB8AC3E}">
        <p14:creationId xmlns:p14="http://schemas.microsoft.com/office/powerpoint/2010/main" val="3923098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1"/>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555" name="Google Shape;555;p71"/>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TEAMS = SHAREPOINT ET ONEDRIVE</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lnSpc>
                <a:spcPct val="115000"/>
              </a:lnSpc>
              <a:spcBef>
                <a:spcPts val="0"/>
              </a:spcBef>
            </a:pPr>
            <a:r>
              <a:rPr lang="en" sz="1333">
                <a:solidFill>
                  <a:srgbClr val="000000"/>
                </a:solidFill>
              </a:rPr>
              <a:t> </a:t>
            </a:r>
            <a:endParaRPr sz="1333">
              <a:solidFill>
                <a:srgbClr val="000000"/>
              </a:solidFill>
            </a:endParaRPr>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Remarque: Si SharePoint Online n'est pas activé dans votre TENANT, les utilisateurs Teams ne peuvent pas partager de fichiers en équipes. Les utilisateurs dans le chat privé ne peuvent pas non plus partager des fichiers car OneDrive Entreprise (qui est lié à la licence SharePoint) est requis pour cette fonctionnalité.</a:t>
            </a:r>
            <a:endParaRPr sz="1600"/>
          </a:p>
          <a:p>
            <a:pPr algn="l">
              <a:spcBef>
                <a:spcPts val="0"/>
              </a:spcBef>
            </a:pPr>
            <a:endParaRPr sz="1600"/>
          </a:p>
          <a:p>
            <a:pPr algn="l">
              <a:spcBef>
                <a:spcPts val="0"/>
              </a:spcBef>
            </a:pPr>
            <a:r>
              <a:rPr lang="en" sz="1600"/>
              <a:t>Pour chaque équipe, un site SharePoint est créé et le dossier Documents partagés est le dossier par défaut créé pour l'équipe. Chaque canal, y compris le canal général (le canal par défaut pour chaque équipe) a un dossier dans Documents partagés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pic>
        <p:nvPicPr>
          <p:cNvPr id="556" name="Google Shape;556;p71"/>
          <p:cNvPicPr preferRelativeResize="0"/>
          <p:nvPr/>
        </p:nvPicPr>
        <p:blipFill>
          <a:blip r:embed="rId3">
            <a:alphaModFix/>
          </a:blip>
          <a:stretch>
            <a:fillRect/>
          </a:stretch>
        </p:blipFill>
        <p:spPr>
          <a:xfrm>
            <a:off x="6089235" y="292334"/>
            <a:ext cx="4714867" cy="3384765"/>
          </a:xfrm>
          <a:prstGeom prst="rect">
            <a:avLst/>
          </a:prstGeom>
          <a:noFill/>
          <a:ln>
            <a:noFill/>
          </a:ln>
        </p:spPr>
      </p:pic>
    </p:spTree>
    <p:extLst>
      <p:ext uri="{BB962C8B-B14F-4D97-AF65-F5344CB8AC3E}">
        <p14:creationId xmlns:p14="http://schemas.microsoft.com/office/powerpoint/2010/main" val="2681209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2"/>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563" name="Google Shape;563;p72"/>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 ONEDRIVE ET EXCHANGE</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lnSpc>
                <a:spcPct val="115000"/>
              </a:lnSpc>
              <a:spcBef>
                <a:spcPts val="0"/>
              </a:spcBef>
            </a:pPr>
            <a:r>
              <a:rPr lang="en" sz="1333">
                <a:solidFill>
                  <a:srgbClr val="000000"/>
                </a:solidFill>
              </a:rPr>
              <a:t> </a:t>
            </a:r>
            <a:endParaRPr sz="1333">
              <a:solidFill>
                <a:srgbClr val="000000"/>
              </a:solidFill>
            </a:endParaRPr>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Pour chaque utilisateur, le dossier OneDrive Microsoft Teams Chat Files est utilisé pour stocker tous les fichiers partagés dans des conversations privées avec d'autres utilisateurs (1: 1 ou 1: plusieurs), avec des autorisations configurées automatiquement pour restreindre l'accès à l'utilisateur prévu uniquement. Dans le diagramme ci-dessous, User1 partage des fichiers de discussion.</a:t>
            </a:r>
            <a:endParaRPr sz="1600"/>
          </a:p>
          <a:p>
            <a:pPr algn="l">
              <a:spcBef>
                <a:spcPts val="0"/>
              </a:spcBef>
            </a:pPr>
            <a:endParaRPr sz="1600"/>
          </a:p>
          <a:p>
            <a:pPr algn="l">
              <a:spcBef>
                <a:spcPts val="0"/>
              </a:spcBef>
            </a:pPr>
            <a:r>
              <a:rPr lang="en" sz="1600"/>
              <a:t>Pour une expérience Microsoft Teams complète, chaque utilisateur doit être activé pour la création de groupes Exchange Online, SharePoint Online et Office 365</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pic>
        <p:nvPicPr>
          <p:cNvPr id="564" name="Google Shape;564;p72"/>
          <p:cNvPicPr preferRelativeResize="0"/>
          <p:nvPr/>
        </p:nvPicPr>
        <p:blipFill>
          <a:blip r:embed="rId3">
            <a:alphaModFix/>
          </a:blip>
          <a:stretch>
            <a:fillRect/>
          </a:stretch>
        </p:blipFill>
        <p:spPr>
          <a:xfrm>
            <a:off x="5466934" y="171034"/>
            <a:ext cx="5697433" cy="3671367"/>
          </a:xfrm>
          <a:prstGeom prst="rect">
            <a:avLst/>
          </a:prstGeom>
          <a:noFill/>
          <a:ln>
            <a:noFill/>
          </a:ln>
        </p:spPr>
      </p:pic>
    </p:spTree>
    <p:extLst>
      <p:ext uri="{BB962C8B-B14F-4D97-AF65-F5344CB8AC3E}">
        <p14:creationId xmlns:p14="http://schemas.microsoft.com/office/powerpoint/2010/main" val="3576172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3"/>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571" name="Google Shape;571;p73"/>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LES CLIENTS</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lnSpc>
                <a:spcPct val="115000"/>
              </a:lnSpc>
              <a:spcBef>
                <a:spcPts val="0"/>
              </a:spcBef>
            </a:pPr>
            <a:r>
              <a:rPr lang="en" sz="1600">
                <a:solidFill>
                  <a:srgbClr val="000000"/>
                </a:solidFill>
              </a:rPr>
              <a:t>WEB</a:t>
            </a:r>
            <a:endParaRPr sz="1600">
              <a:solidFill>
                <a:srgbClr val="000000"/>
              </a:solidFill>
            </a:endParaRPr>
          </a:p>
          <a:p>
            <a:pPr algn="l">
              <a:spcBef>
                <a:spcPts val="0"/>
              </a:spcBef>
            </a:pPr>
            <a:r>
              <a:rPr lang="en" sz="1600"/>
              <a:t>Le client Web https://teams.microsoft.com est un client complet et fonctionnel qui peut être utilisé à partir de divers navigateurs. Le navigateur doit également être configuré pour autoriser les cookies tiers. Aucun plugin ou téléchargement n'est requis pour exécuter Teams dans un navigateur Web. IE 11 client lourd | Edge | Chrome meeting 59 | FireFox call et meetings</a:t>
            </a:r>
            <a:endParaRPr sz="1600"/>
          </a:p>
          <a:p>
            <a:pPr algn="l">
              <a:spcBef>
                <a:spcPts val="0"/>
              </a:spcBef>
            </a:pPr>
            <a:endParaRPr sz="1600"/>
          </a:p>
          <a:p>
            <a:pPr algn="l">
              <a:spcBef>
                <a:spcPts val="0"/>
              </a:spcBef>
            </a:pPr>
            <a:r>
              <a:rPr lang="en" sz="1600"/>
              <a:t>CLIENT LOURD</a:t>
            </a:r>
            <a:endParaRPr sz="1600"/>
          </a:p>
          <a:p>
            <a:pPr algn="l">
              <a:spcBef>
                <a:spcPts val="0"/>
              </a:spcBef>
            </a:pPr>
            <a:r>
              <a:rPr lang="en" sz="1600"/>
              <a:t>Les clients de bureau peuvent être téléchargés et installés par les utilisateurs finaux directement à partir de  https://teams.microsoft. com/downloads s'ils disposent des autorisations locales appropriées (les droits d'administrateur ne sont pas requis pour installer le client Teams sur un PC mais sont requis sur un Mac).</a:t>
            </a:r>
            <a:endParaRPr sz="1600"/>
          </a:p>
          <a:p>
            <a:pPr algn="l">
              <a:spcBef>
                <a:spcPts val="0"/>
              </a:spcBef>
            </a:pPr>
            <a:r>
              <a:rPr lang="en" sz="1600"/>
              <a:t> </a:t>
            </a:r>
            <a:endParaRPr sz="1600"/>
          </a:p>
          <a:p>
            <a:pPr algn="l">
              <a:spcBef>
                <a:spcPts val="0"/>
              </a:spcBef>
            </a:pPr>
            <a:r>
              <a:rPr lang="en" sz="1600"/>
              <a:t>MOBILE</a:t>
            </a:r>
            <a:endParaRPr sz="1600"/>
          </a:p>
          <a:p>
            <a:pPr algn="l">
              <a:spcBef>
                <a:spcPts val="0"/>
              </a:spcBef>
            </a:pPr>
            <a:r>
              <a:rPr lang="en" sz="1600"/>
              <a:t>Les applications mobiles Microsoft Teams sont disponibles pour les téléphones Android, iOS et Windows</a:t>
            </a:r>
            <a:endParaRPr sz="1600"/>
          </a:p>
          <a:p>
            <a:pPr algn="l">
              <a:spcBef>
                <a:spcPts val="0"/>
              </a:spcBef>
            </a:pPr>
            <a:endParaRPr sz="1600"/>
          </a:p>
          <a:p>
            <a:pPr algn="l">
              <a:spcBef>
                <a:spcPts val="0"/>
              </a:spcBef>
            </a:pPr>
            <a:r>
              <a:rPr lang="en" sz="1600"/>
              <a:t>Les clients sont actuellement mis à jour automatiquement par le service Microsoft Teams sans intervention d'un administrateur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Tree>
    <p:extLst>
      <p:ext uri="{BB962C8B-B14F-4D97-AF65-F5344CB8AC3E}">
        <p14:creationId xmlns:p14="http://schemas.microsoft.com/office/powerpoint/2010/main" val="3376872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4"/>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578" name="Google Shape;578;p74"/>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dirty="0"/>
              <a:t>COMMENT FAIRE DES APPELS TÉLÉPHONIQUES</a:t>
            </a:r>
            <a:endParaRPr sz="1867" dirty="0"/>
          </a:p>
          <a:p>
            <a:pPr algn="l">
              <a:lnSpc>
                <a:spcPct val="115000"/>
              </a:lnSpc>
              <a:spcBef>
                <a:spcPts val="0"/>
              </a:spcBef>
            </a:pPr>
            <a:r>
              <a:rPr lang="en" sz="1467" dirty="0">
                <a:solidFill>
                  <a:srgbClr val="000000"/>
                </a:solidFill>
                <a:latin typeface="Arial"/>
                <a:ea typeface="Arial"/>
                <a:cs typeface="Arial"/>
                <a:sym typeface="Arial"/>
              </a:rPr>
              <a:t> </a:t>
            </a:r>
            <a:endParaRPr sz="1467" dirty="0">
              <a:solidFill>
                <a:srgbClr val="000000"/>
              </a:solidFill>
              <a:latin typeface="Arial"/>
              <a:ea typeface="Arial"/>
              <a:cs typeface="Arial"/>
              <a:sym typeface="Arial"/>
            </a:endParaRPr>
          </a:p>
          <a:p>
            <a:pPr algn="l">
              <a:lnSpc>
                <a:spcPct val="115000"/>
              </a:lnSpc>
              <a:spcBef>
                <a:spcPts val="0"/>
              </a:spcBef>
            </a:pPr>
            <a:r>
              <a:rPr lang="en" sz="1600" dirty="0"/>
              <a:t>Pour que les utilisateurs puissent passer et recevoir des appels sur le réseau téléphonique public commuté (PSTN) à l'aide de Teams, vous devez avoir activé le système téléphonique dans Office 365 et le connecter au PSTN. Le routage direct avec vos equipements est maintenant GA </a:t>
            </a:r>
            <a:r>
              <a:rPr lang="en" sz="1600" u="sng" dirty="0">
                <a:solidFill>
                  <a:schemeClr val="hlink"/>
                </a:solidFill>
                <a:hlinkClick r:id="rId3"/>
              </a:rPr>
              <a:t>https://techcommunity.microsoft.com/t5/microsoft-teams-blog/direct-routing-is-now-generally-available/ba-p/210359#M1277</a:t>
            </a:r>
            <a:endParaRPr sz="1600" dirty="0"/>
          </a:p>
          <a:p>
            <a:pPr algn="l">
              <a:spcBef>
                <a:spcPts val="0"/>
              </a:spcBef>
            </a:pPr>
            <a:endParaRPr sz="1600" dirty="0"/>
          </a:p>
          <a:p>
            <a:pPr algn="l">
              <a:spcBef>
                <a:spcPts val="0"/>
              </a:spcBef>
            </a:pPr>
            <a:r>
              <a:rPr lang="en" sz="1600" dirty="0"/>
              <a:t>Pour pouvoir faire des appels : (calling plans) attention vérifier que votre pays a un plan (ex France)</a:t>
            </a:r>
            <a:endParaRPr sz="1600" dirty="0"/>
          </a:p>
          <a:p>
            <a:pPr algn="l">
              <a:spcBef>
                <a:spcPts val="0"/>
              </a:spcBef>
            </a:pPr>
            <a:r>
              <a:rPr lang="en" sz="1333" u="sng" dirty="0">
                <a:solidFill>
                  <a:schemeClr val="hlink"/>
                </a:solidFill>
                <a:hlinkClick r:id="rId4"/>
              </a:rPr>
              <a:t>https://docs.microsoft.com/en-gb/microsoftteams/country-and-region-availability-for-audio-conferencing-and-calling-plans/availability-in-france</a:t>
            </a:r>
            <a:endParaRPr sz="1333" dirty="0"/>
          </a:p>
          <a:p>
            <a:pPr algn="l">
              <a:spcBef>
                <a:spcPts val="0"/>
              </a:spcBef>
            </a:pPr>
            <a:endParaRPr sz="1600" dirty="0"/>
          </a:p>
          <a:p>
            <a:pPr algn="l">
              <a:spcBef>
                <a:spcPts val="0"/>
              </a:spcBef>
            </a:pPr>
            <a:r>
              <a:rPr lang="en" sz="1600" dirty="0"/>
              <a:t>Pour connecter le système téléphonique au PSTN - l'équivalent d'un contrat avec un fournisseur de téléphone - Microsoft propose des plans d'appels, dans lesquels Microsoft fournit à chaque utilisateur un numéro de téléphone qui peut passer et recevoir des appels.</a:t>
            </a: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r>
              <a:rPr lang="en" sz="1600" dirty="0"/>
              <a:t> </a:t>
            </a:r>
            <a:endParaRPr sz="1600" dirty="0"/>
          </a:p>
          <a:p>
            <a:pPr algn="l">
              <a:spcBef>
                <a:spcPts val="0"/>
              </a:spcBef>
            </a:pPr>
            <a:r>
              <a:rPr lang="en" sz="1600" dirty="0"/>
              <a:t> </a:t>
            </a: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a:p>
            <a:pPr algn="l">
              <a:spcBef>
                <a:spcPts val="0"/>
              </a:spcBef>
            </a:pPr>
            <a:endParaRPr sz="1600" dirty="0"/>
          </a:p>
        </p:txBody>
      </p:sp>
      <p:pic>
        <p:nvPicPr>
          <p:cNvPr id="579" name="Google Shape;579;p74">
            <a:hlinkClick r:id="rId5"/>
          </p:cNvPr>
          <p:cNvPicPr preferRelativeResize="0"/>
          <p:nvPr/>
        </p:nvPicPr>
        <p:blipFill>
          <a:blip r:embed="rId6">
            <a:alphaModFix/>
          </a:blip>
          <a:stretch>
            <a:fillRect/>
          </a:stretch>
        </p:blipFill>
        <p:spPr>
          <a:xfrm>
            <a:off x="9562468" y="375101"/>
            <a:ext cx="1541600" cy="1074300"/>
          </a:xfrm>
          <a:prstGeom prst="rect">
            <a:avLst/>
          </a:prstGeom>
          <a:noFill/>
          <a:ln>
            <a:noFill/>
          </a:ln>
        </p:spPr>
      </p:pic>
      <p:pic>
        <p:nvPicPr>
          <p:cNvPr id="580" name="Google Shape;580;p74" descr="Direct Routing - Customer Deployed.png" title="Direct Routing - Customer Deployed.png"/>
          <p:cNvPicPr preferRelativeResize="0"/>
          <p:nvPr/>
        </p:nvPicPr>
        <p:blipFill>
          <a:blip r:embed="rId7">
            <a:alphaModFix/>
          </a:blip>
          <a:stretch>
            <a:fillRect/>
          </a:stretch>
        </p:blipFill>
        <p:spPr>
          <a:xfrm>
            <a:off x="2295734" y="227217"/>
            <a:ext cx="6913033" cy="1370080"/>
          </a:xfrm>
          <a:prstGeom prst="rect">
            <a:avLst/>
          </a:prstGeom>
          <a:noFill/>
          <a:ln>
            <a:noFill/>
          </a:ln>
        </p:spPr>
      </p:pic>
      <p:sp>
        <p:nvSpPr>
          <p:cNvPr id="581" name="Google Shape;581;p74"/>
          <p:cNvSpPr txBox="1"/>
          <p:nvPr/>
        </p:nvSpPr>
        <p:spPr>
          <a:xfrm>
            <a:off x="3218351" y="5322544"/>
            <a:ext cx="2268000" cy="1943600"/>
          </a:xfrm>
          <a:prstGeom prst="rect">
            <a:avLst/>
          </a:prstGeom>
          <a:no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4199435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75"/>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588" name="Google Shape;588;p75"/>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DEPLOIEMENT DE TEAMS</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r>
              <a:rPr lang="en" sz="1600"/>
              <a:t>Fastrack </a:t>
            </a:r>
            <a:endParaRPr sz="1600">
              <a:solidFill>
                <a:srgbClr val="000000"/>
              </a:solidFill>
            </a:endParaRPr>
          </a:p>
          <a:p>
            <a:pPr algn="l">
              <a:spcBef>
                <a:spcPts val="0"/>
              </a:spcBef>
            </a:pPr>
            <a:r>
              <a:rPr lang="en" sz="1600"/>
              <a:t>Fastrack est une équipe de Microsoft conçue pour aider les professionnels de l'informatique et les partenaires à obtenir les outils, les ressources et les conseils nécessaires pour passer à Microsoft 365, Azure et Dynamics 365 en toute confiance</a:t>
            </a:r>
            <a:endParaRPr sz="1600"/>
          </a:p>
          <a:p>
            <a:pPr algn="l">
              <a:spcBef>
                <a:spcPts val="0"/>
              </a:spcBef>
            </a:pPr>
            <a:r>
              <a:rPr lang="en" sz="1600" u="sng">
                <a:solidFill>
                  <a:schemeClr val="hlink"/>
                </a:solidFill>
                <a:hlinkClick r:id="rId3"/>
              </a:rPr>
              <a:t>https://fasttrack.microsoft.com/</a:t>
            </a:r>
            <a:endParaRPr sz="1600"/>
          </a:p>
          <a:p>
            <a:pPr algn="l">
              <a:spcBef>
                <a:spcPts val="0"/>
              </a:spcBef>
            </a:pPr>
            <a:endParaRPr sz="1600"/>
          </a:p>
          <a:p>
            <a:pPr algn="l">
              <a:spcBef>
                <a:spcPts val="0"/>
              </a:spcBef>
            </a:pPr>
            <a:r>
              <a:rPr lang="en" sz="1600"/>
              <a:t>Super lien vers pleins d’outils</a:t>
            </a:r>
            <a:endParaRPr sz="1600"/>
          </a:p>
          <a:p>
            <a:pPr algn="l">
              <a:spcBef>
                <a:spcPts val="0"/>
              </a:spcBef>
            </a:pPr>
            <a:r>
              <a:rPr lang="en" sz="1600" u="sng">
                <a:solidFill>
                  <a:schemeClr val="hlink"/>
                </a:solidFill>
                <a:hlinkClick r:id="rId4"/>
              </a:rPr>
              <a:t>https://docs.microsoft.com/en-gb/MicrosoftTeams/Microsoft-Teams</a:t>
            </a:r>
            <a:endParaRPr sz="1600"/>
          </a:p>
          <a:p>
            <a:pPr algn="l">
              <a:spcBef>
                <a:spcPts val="0"/>
              </a:spcBef>
            </a:pPr>
            <a:r>
              <a:rPr lang="en" sz="1600" u="sng">
                <a:solidFill>
                  <a:schemeClr val="hlink"/>
                </a:solidFill>
                <a:hlinkClick r:id="rId5"/>
              </a:rPr>
              <a:t>https://aka.ms/TeamsSuccessKit</a:t>
            </a:r>
            <a:endParaRPr sz="1600"/>
          </a:p>
          <a:p>
            <a:pPr algn="l">
              <a:spcBef>
                <a:spcPts val="0"/>
              </a:spcBef>
            </a:pPr>
            <a:r>
              <a:rPr lang="en" sz="1600" u="sng">
                <a:solidFill>
                  <a:schemeClr val="hlink"/>
                </a:solidFill>
                <a:hlinkClick r:id="rId6"/>
              </a:rPr>
              <a:t>https://docs.microsoft.com/en-gb/MicrosoftTeams/deploy-chat-teams-channels-microsoft-teams-landing-page</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Tree>
    <p:extLst>
      <p:ext uri="{BB962C8B-B14F-4D97-AF65-F5344CB8AC3E}">
        <p14:creationId xmlns:p14="http://schemas.microsoft.com/office/powerpoint/2010/main" val="1369722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6"/>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endParaRPr sz="1867"/>
          </a:p>
          <a:p>
            <a:pPr algn="l">
              <a:spcBef>
                <a:spcPts val="0"/>
              </a:spcBef>
            </a:pPr>
            <a:endParaRPr sz="1867"/>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
        <p:nvSpPr>
          <p:cNvPr id="595" name="Google Shape;595;p76"/>
          <p:cNvSpPr txBox="1">
            <a:spLocks noGrp="1"/>
          </p:cNvSpPr>
          <p:nvPr>
            <p:ph type="ctrTitle"/>
          </p:nvPr>
        </p:nvSpPr>
        <p:spPr>
          <a:xfrm>
            <a:off x="972600" y="1763267"/>
            <a:ext cx="9199200" cy="4507200"/>
          </a:xfrm>
          <a:prstGeom prst="rect">
            <a:avLst/>
          </a:prstGeom>
        </p:spPr>
        <p:txBody>
          <a:bodyPr spcFirstLastPara="1" vert="horz" wrap="square" lIns="121900" tIns="121900" rIns="121900" bIns="121900" rtlCol="0" anchor="t" anchorCtr="0">
            <a:noAutofit/>
          </a:bodyPr>
          <a:lstStyle/>
          <a:p>
            <a:pPr algn="l">
              <a:spcBef>
                <a:spcPts val="0"/>
              </a:spcBef>
            </a:pPr>
            <a:r>
              <a:rPr lang="en" sz="1867"/>
              <a:t>GROUPE OFFICE 365</a:t>
            </a:r>
            <a:endParaRPr sz="1867"/>
          </a:p>
          <a:p>
            <a:pPr algn="l">
              <a:lnSpc>
                <a:spcPct val="115000"/>
              </a:lnSpc>
              <a:spcBef>
                <a:spcPts val="0"/>
              </a:spcBef>
            </a:pPr>
            <a:r>
              <a:rPr lang="en" sz="1467">
                <a:solidFill>
                  <a:srgbClr val="000000"/>
                </a:solidFill>
                <a:latin typeface="Arial"/>
                <a:ea typeface="Arial"/>
                <a:cs typeface="Arial"/>
                <a:sym typeface="Arial"/>
              </a:rPr>
              <a:t> </a:t>
            </a:r>
            <a:endParaRPr sz="1467">
              <a:solidFill>
                <a:srgbClr val="000000"/>
              </a:solidFill>
              <a:latin typeface="Arial"/>
              <a:ea typeface="Arial"/>
              <a:cs typeface="Arial"/>
              <a:sym typeface="Arial"/>
            </a:endParaRPr>
          </a:p>
          <a:p>
            <a:pPr algn="l">
              <a:spcBef>
                <a:spcPts val="0"/>
              </a:spcBef>
            </a:pPr>
            <a:r>
              <a:rPr lang="en" sz="1600"/>
              <a:t>Groupe</a:t>
            </a:r>
            <a:endParaRPr sz="1600">
              <a:solidFill>
                <a:srgbClr val="000000"/>
              </a:solidFill>
            </a:endParaRPr>
          </a:p>
          <a:p>
            <a:pPr algn="l">
              <a:spcBef>
                <a:spcPts val="0"/>
              </a:spcBef>
            </a:pPr>
            <a:r>
              <a:rPr lang="en" sz="1600"/>
              <a:t>Au niveau de base, un groupe Office 365 est un objet dans Azure Active Directory avec une liste de membres et un  site d'équipe SharePoint, un groupe Yammer, des ressources de boîte aux lettres Exchange partagées, Planner, PowerBI et OneNote</a:t>
            </a:r>
            <a:endParaRPr sz="1600"/>
          </a:p>
          <a:p>
            <a:pPr algn="l">
              <a:spcBef>
                <a:spcPts val="0"/>
              </a:spcBef>
            </a:pPr>
            <a:r>
              <a:rPr lang="en" sz="1600"/>
              <a:t> </a:t>
            </a:r>
            <a:endParaRPr sz="1600"/>
          </a:p>
          <a:p>
            <a:pPr algn="l">
              <a:spcBef>
                <a:spcPts val="0"/>
              </a:spcBef>
            </a:pPr>
            <a:r>
              <a:rPr lang="en" sz="1600"/>
              <a:t>Lorsque vous créez une équipe Microsoft (teams), sur le backend, vous créez un groupe Office 365 avec la bibliothèque de documents SharePoint associée, le bloc-notes OneNote, ainsi que des liens vers d'autres applications cloud Office 365</a:t>
            </a:r>
            <a:endParaRPr sz="1600"/>
          </a:p>
          <a:p>
            <a:pPr algn="l">
              <a:spcBef>
                <a:spcPts val="0"/>
              </a:spcBef>
            </a:pPr>
            <a:endParaRPr sz="1600"/>
          </a:p>
          <a:p>
            <a:pPr algn="l">
              <a:spcBef>
                <a:spcPts val="0"/>
              </a:spcBef>
            </a:pPr>
            <a:r>
              <a:rPr lang="en" sz="1600"/>
              <a:t>Remarque: La suppression d'un groupe Office 365 supprimera l'alias de boîte aux lettres pour les conversations Outlook / OWA persistantes et les invitations aux réunions d'équipes et marquera le site SharePoint pour suppression. Il faut environ 20 minutes entre la suppression d'une équipe et son effet sur Outlook</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r>
              <a:rPr lang="en" sz="1600"/>
              <a:t> </a:t>
            </a:r>
            <a:endParaRPr sz="1600"/>
          </a:p>
          <a:p>
            <a:pPr algn="l">
              <a:spcBef>
                <a:spcPts val="0"/>
              </a:spcBef>
            </a:pPr>
            <a:r>
              <a:rPr lang="en" sz="1600"/>
              <a:t> </a:t>
            </a: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a:p>
            <a:pPr algn="l">
              <a:spcBef>
                <a:spcPts val="0"/>
              </a:spcBef>
            </a:pPr>
            <a:endParaRPr sz="1600"/>
          </a:p>
        </p:txBody>
      </p:sp>
    </p:spTree>
    <p:extLst>
      <p:ext uri="{BB962C8B-B14F-4D97-AF65-F5344CB8AC3E}">
        <p14:creationId xmlns:p14="http://schemas.microsoft.com/office/powerpoint/2010/main" val="1237924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2048</Words>
  <Application>Microsoft Office PowerPoint</Application>
  <PresentationFormat>Grand écran</PresentationFormat>
  <Paragraphs>1050</Paragraphs>
  <Slides>30</Slides>
  <Notes>29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30</vt:i4>
      </vt:variant>
    </vt:vector>
  </HeadingPairs>
  <TitlesOfParts>
    <vt:vector size="34" baseType="lpstr">
      <vt:lpstr>Arial</vt:lpstr>
      <vt:lpstr>Calibri</vt:lpstr>
      <vt:lpstr>Calibri Light</vt:lpstr>
      <vt:lpstr>Thème Office</vt:lpstr>
      <vt:lpstr>Présentation PowerPoint</vt:lpstr>
      <vt:lpstr>TEAMS</vt:lpstr>
      <vt:lpstr>                </vt:lpstr>
      <vt:lpstr>                </vt:lpstr>
      <vt:lpstr>                </vt:lpstr>
      <vt:lpstr>                </vt:lpstr>
      <vt:lpstr>                </vt:lpstr>
      <vt:lpstr>                </vt:lpstr>
      <vt:lpstr>                </vt:lpstr>
      <vt:lpstr>                </vt:lpstr>
      <vt:lpstr>                </vt:lpstr>
      <vt:lpstr>                </vt:lpstr>
      <vt:lpstr>                </vt:lpstr>
      <vt:lpstr>                </vt:lpstr>
      <vt:lpstr>TEAMS Authentification et accès </vt:lpstr>
      <vt:lpstr>                </vt:lpstr>
      <vt:lpstr>                </vt:lpstr>
      <vt:lpstr>                </vt:lpstr>
      <vt:lpstr>                </vt:lpstr>
      <vt:lpstr>                </vt:lpstr>
      <vt:lpstr>TEAMS Configuration </vt:lpstr>
      <vt:lpstr>                </vt:lpstr>
      <vt:lpstr>                </vt:lpstr>
      <vt:lpstr>                </vt:lpstr>
      <vt:lpstr>TEAMS Meetings </vt:lpstr>
      <vt:lpstr>                </vt:lpstr>
      <vt:lpstr>                </vt:lpstr>
      <vt:lpstr>TEAMS Audit et rapport </vt:lpstr>
      <vt:lpstr>                </vt:lpstr>
      <vt:lpstr>                </vt:lpstr>
    </vt:vector>
  </TitlesOfParts>
  <Company>SILCA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ZEMZEM, Wael (Prestataire)</dc:creator>
  <cp:lastModifiedBy>ZEMZEM, Wael (Prestataire)</cp:lastModifiedBy>
  <cp:revision>1</cp:revision>
  <dcterms:created xsi:type="dcterms:W3CDTF">2024-02-20T12:21:53Z</dcterms:created>
  <dcterms:modified xsi:type="dcterms:W3CDTF">2024-02-20T12:22:15Z</dcterms:modified>
</cp:coreProperties>
</file>