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0" r:id="rId5"/>
    <p:sldId id="259" r:id="rId6"/>
    <p:sldId id="265" r:id="rId7"/>
    <p:sldId id="261" r:id="rId8"/>
    <p:sldId id="270" r:id="rId9"/>
    <p:sldId id="271" r:id="rId10"/>
    <p:sldId id="272" r:id="rId11"/>
    <p:sldId id="262" r:id="rId12"/>
    <p:sldId id="266" r:id="rId13"/>
    <p:sldId id="267" r:id="rId14"/>
    <p:sldId id="268" r:id="rId15"/>
    <p:sldId id="269" r:id="rId16"/>
    <p:sldId id="263"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76" y="-2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B7CCD05-39DD-493E-920E-92586199C755}" type="datetimeFigureOut">
              <a:rPr lang="en-US" smtClean="0"/>
              <a:pPr/>
              <a:t>6/12/2021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596A66D-87F3-41B1-8200-7CCE9E1BF6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7CCD05-39DD-493E-920E-92586199C755}"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A66D-87F3-41B1-8200-7CCE9E1BF6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B7CCD05-39DD-493E-920E-92586199C755}" type="datetimeFigureOut">
              <a:rPr lang="en-US" smtClean="0"/>
              <a:pPr/>
              <a:t>6/12/2021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596A66D-87F3-41B1-8200-7CCE9E1BF6A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B7CCD05-39DD-493E-920E-92586199C755}"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596A66D-87F3-41B1-8200-7CCE9E1BF6A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B7CCD05-39DD-493E-920E-92586199C755}" type="datetimeFigureOut">
              <a:rPr lang="en-US" smtClean="0"/>
              <a:pPr/>
              <a:t>6/12/2021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596A66D-87F3-41B1-8200-7CCE9E1BF6A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B7CCD05-39DD-493E-920E-92586199C755}" type="datetimeFigureOut">
              <a:rPr lang="en-US" smtClean="0"/>
              <a:pPr/>
              <a:t>6/12/2021</a:t>
            </a:fld>
            <a:endParaRPr lang="en-US"/>
          </a:p>
        </p:txBody>
      </p:sp>
      <p:sp>
        <p:nvSpPr>
          <p:cNvPr id="10" name="Slide Number Placeholder 9"/>
          <p:cNvSpPr>
            <a:spLocks noGrp="1"/>
          </p:cNvSpPr>
          <p:nvPr>
            <p:ph type="sldNum" sz="quarter" idx="16"/>
          </p:nvPr>
        </p:nvSpPr>
        <p:spPr/>
        <p:txBody>
          <a:bodyPr rtlCol="0"/>
          <a:lstStyle/>
          <a:p>
            <a:fld id="{7596A66D-87F3-41B1-8200-7CCE9E1BF6A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B7CCD05-39DD-493E-920E-92586199C755}" type="datetimeFigureOut">
              <a:rPr lang="en-US" smtClean="0"/>
              <a:pPr/>
              <a:t>6/12/2021</a:t>
            </a:fld>
            <a:endParaRPr lang="en-US"/>
          </a:p>
        </p:txBody>
      </p:sp>
      <p:sp>
        <p:nvSpPr>
          <p:cNvPr id="12" name="Slide Number Placeholder 11"/>
          <p:cNvSpPr>
            <a:spLocks noGrp="1"/>
          </p:cNvSpPr>
          <p:nvPr>
            <p:ph type="sldNum" sz="quarter" idx="16"/>
          </p:nvPr>
        </p:nvSpPr>
        <p:spPr/>
        <p:txBody>
          <a:bodyPr rtlCol="0"/>
          <a:lstStyle/>
          <a:p>
            <a:fld id="{7596A66D-87F3-41B1-8200-7CCE9E1BF6A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7CCD05-39DD-493E-920E-92586199C755}" type="datetimeFigureOut">
              <a:rPr lang="en-US" smtClean="0"/>
              <a:pPr/>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596A66D-87F3-41B1-8200-7CCE9E1BF6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CCD05-39DD-493E-920E-92586199C755}" type="datetimeFigureOut">
              <a:rPr lang="en-US" smtClean="0"/>
              <a:pPr/>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596A66D-87F3-41B1-8200-7CCE9E1BF6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B7CCD05-39DD-493E-920E-92586199C755}"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596A66D-87F3-41B1-8200-7CCE9E1BF6A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B7CCD05-39DD-493E-920E-92586199C755}" type="datetimeFigureOut">
              <a:rPr lang="en-US" smtClean="0"/>
              <a:pPr/>
              <a:t>6/12/2021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596A66D-87F3-41B1-8200-7CCE9E1BF6A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B7CCD05-39DD-493E-920E-92586199C755}" type="datetimeFigureOut">
              <a:rPr lang="en-US" smtClean="0"/>
              <a:pPr/>
              <a:t>6/12/2021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596A66D-87F3-41B1-8200-7CCE9E1BF6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Garage Door Controller </a:t>
            </a:r>
            <a:br>
              <a:rPr lang="en-US" dirty="0" smtClean="0"/>
            </a:br>
            <a:r>
              <a:rPr lang="en-US" dirty="0" smtClean="0"/>
              <a:t>via Bluetooth</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Eng. Wafaa Mohamed</a:t>
            </a:r>
          </a:p>
          <a:p>
            <a:r>
              <a:rPr lang="en-US" dirty="0" smtClean="0"/>
              <a:t>Group: N5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of typing wrong value</a:t>
            </a:r>
            <a:endParaRPr lang="en-U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0" y="1524001"/>
            <a:ext cx="9144000" cy="534207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diamond(in)">
                                      <p:cBhvr>
                                        <p:cTn id="12"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component </a:t>
            </a:r>
            <a:endParaRPr lang="en-US" dirty="0"/>
          </a:p>
        </p:txBody>
      </p:sp>
      <p:sp>
        <p:nvSpPr>
          <p:cNvPr id="3" name="Content Placeholder 2"/>
          <p:cNvSpPr>
            <a:spLocks noGrp="1"/>
          </p:cNvSpPr>
          <p:nvPr>
            <p:ph sz="quarter" idx="1"/>
          </p:nvPr>
        </p:nvSpPr>
        <p:spPr/>
        <p:txBody>
          <a:bodyPr/>
          <a:lstStyle/>
          <a:p>
            <a:r>
              <a:rPr lang="en-US" dirty="0" smtClean="0"/>
              <a:t>ATMEGA 32 microcontroller</a:t>
            </a:r>
          </a:p>
          <a:p>
            <a:r>
              <a:rPr lang="en-US" dirty="0" smtClean="0"/>
              <a:t>Bluetooth module</a:t>
            </a:r>
          </a:p>
          <a:p>
            <a:r>
              <a:rPr lang="en-US" dirty="0" smtClean="0"/>
              <a:t>16x2 LCD</a:t>
            </a:r>
          </a:p>
          <a:p>
            <a:r>
              <a:rPr lang="en-US" dirty="0" smtClean="0"/>
              <a:t>LEDs as light indicators</a:t>
            </a:r>
          </a:p>
          <a:p>
            <a:r>
              <a:rPr lang="en-US" dirty="0" smtClean="0"/>
              <a:t>Motor to move the door</a:t>
            </a:r>
          </a:p>
          <a:p>
            <a:r>
              <a:rPr lang="en-US" dirty="0" smtClean="0"/>
              <a:t>H-bridge IC to control the motor move direction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diagram</a:t>
            </a:r>
            <a:endParaRPr lang="en-US" dirty="0"/>
          </a:p>
        </p:txBody>
      </p:sp>
      <p:sp>
        <p:nvSpPr>
          <p:cNvPr id="5" name="Diamond 4"/>
          <p:cNvSpPr/>
          <p:nvPr/>
        </p:nvSpPr>
        <p:spPr>
          <a:xfrm>
            <a:off x="762000" y="4191000"/>
            <a:ext cx="2286000" cy="1143000"/>
          </a:xfrm>
          <a:prstGeom prst="diamond">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90600" y="2895600"/>
            <a:ext cx="1828800" cy="838200"/>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638800" y="2514600"/>
            <a:ext cx="2286000" cy="1143000"/>
          </a:xfrm>
          <a:prstGeom prst="diamond">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6" idx="0"/>
          </p:cNvCxnSpPr>
          <p:nvPr/>
        </p:nvCxnSpPr>
        <p:spPr>
          <a:xfrm>
            <a:off x="1905000" y="2438400"/>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5" idx="0"/>
          </p:cNvCxnSpPr>
          <p:nvPr/>
        </p:nvCxnSpPr>
        <p:spPr>
          <a:xfrm>
            <a:off x="1905000" y="3733800"/>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90600" y="2971800"/>
            <a:ext cx="1828800" cy="646331"/>
          </a:xfrm>
          <a:prstGeom prst="rect">
            <a:avLst/>
          </a:prstGeom>
          <a:noFill/>
        </p:spPr>
        <p:txBody>
          <a:bodyPr wrap="square" rtlCol="0">
            <a:spAutoFit/>
          </a:bodyPr>
          <a:lstStyle/>
          <a:p>
            <a:pPr algn="ctr"/>
            <a:r>
              <a:rPr lang="en-US" dirty="0" smtClean="0"/>
              <a:t>Waiting for new condition</a:t>
            </a:r>
            <a:endParaRPr lang="en-US" dirty="0"/>
          </a:p>
        </p:txBody>
      </p:sp>
      <p:sp>
        <p:nvSpPr>
          <p:cNvPr id="16" name="TextBox 15"/>
          <p:cNvSpPr txBox="1"/>
          <p:nvPr/>
        </p:nvSpPr>
        <p:spPr>
          <a:xfrm>
            <a:off x="914400" y="4572000"/>
            <a:ext cx="2057400" cy="369332"/>
          </a:xfrm>
          <a:prstGeom prst="rect">
            <a:avLst/>
          </a:prstGeom>
          <a:noFill/>
        </p:spPr>
        <p:txBody>
          <a:bodyPr wrap="square" rtlCol="0">
            <a:spAutoFit/>
          </a:bodyPr>
          <a:lstStyle/>
          <a:p>
            <a:pPr algn="ctr"/>
            <a:r>
              <a:rPr lang="en-US" dirty="0" smtClean="0"/>
              <a:t>Check condition</a:t>
            </a:r>
            <a:endParaRPr lang="en-US" dirty="0"/>
          </a:p>
        </p:txBody>
      </p:sp>
      <p:cxnSp>
        <p:nvCxnSpPr>
          <p:cNvPr id="18" name="Shape 17"/>
          <p:cNvCxnSpPr>
            <a:stCxn id="5" idx="3"/>
            <a:endCxn id="7" idx="0"/>
          </p:cNvCxnSpPr>
          <p:nvPr/>
        </p:nvCxnSpPr>
        <p:spPr>
          <a:xfrm flipV="1">
            <a:off x="3048000" y="2514600"/>
            <a:ext cx="3733800" cy="2247900"/>
          </a:xfrm>
          <a:prstGeom prst="bentConnector4">
            <a:avLst>
              <a:gd name="adj1" fmla="val 23880"/>
              <a:gd name="adj2" fmla="val 12760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219200" y="1600200"/>
            <a:ext cx="1447800" cy="838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71600" y="1828800"/>
            <a:ext cx="1219200" cy="381000"/>
          </a:xfrm>
          <a:prstGeom prst="rect">
            <a:avLst/>
          </a:prstGeom>
          <a:noFill/>
        </p:spPr>
        <p:txBody>
          <a:bodyPr wrap="square" rtlCol="0">
            <a:spAutoFit/>
          </a:bodyPr>
          <a:lstStyle/>
          <a:p>
            <a:pPr algn="ctr"/>
            <a:r>
              <a:rPr lang="en-US" dirty="0" smtClean="0"/>
              <a:t>Start </a:t>
            </a:r>
            <a:endParaRPr lang="en-US" dirty="0"/>
          </a:p>
        </p:txBody>
      </p:sp>
      <p:sp>
        <p:nvSpPr>
          <p:cNvPr id="23" name="TextBox 22"/>
          <p:cNvSpPr txBox="1"/>
          <p:nvPr/>
        </p:nvSpPr>
        <p:spPr>
          <a:xfrm>
            <a:off x="3124200" y="4431268"/>
            <a:ext cx="838200" cy="369332"/>
          </a:xfrm>
          <a:prstGeom prst="rect">
            <a:avLst/>
          </a:prstGeom>
          <a:noFill/>
        </p:spPr>
        <p:txBody>
          <a:bodyPr wrap="square" rtlCol="0">
            <a:spAutoFit/>
          </a:bodyPr>
          <a:lstStyle/>
          <a:p>
            <a:r>
              <a:rPr lang="en-US" dirty="0" smtClean="0"/>
              <a:t>TRUE</a:t>
            </a:r>
            <a:endParaRPr lang="en-US" dirty="0"/>
          </a:p>
        </p:txBody>
      </p:sp>
      <p:cxnSp>
        <p:nvCxnSpPr>
          <p:cNvPr id="25" name="Elbow Connector 24"/>
          <p:cNvCxnSpPr>
            <a:stCxn id="5" idx="1"/>
            <a:endCxn id="15" idx="1"/>
          </p:cNvCxnSpPr>
          <p:nvPr/>
        </p:nvCxnSpPr>
        <p:spPr>
          <a:xfrm rot="10800000" flipH="1">
            <a:off x="762000" y="3294966"/>
            <a:ext cx="228600" cy="1467534"/>
          </a:xfrm>
          <a:prstGeom prst="bentConnector3">
            <a:avLst>
              <a:gd name="adj1" fmla="val -266667"/>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4419600"/>
            <a:ext cx="838200" cy="369332"/>
          </a:xfrm>
          <a:prstGeom prst="rect">
            <a:avLst/>
          </a:prstGeom>
          <a:noFill/>
        </p:spPr>
        <p:txBody>
          <a:bodyPr wrap="square" rtlCol="0">
            <a:spAutoFit/>
          </a:bodyPr>
          <a:lstStyle/>
          <a:p>
            <a:r>
              <a:rPr lang="en-US" dirty="0" smtClean="0"/>
              <a:t>FALSE</a:t>
            </a:r>
            <a:endParaRPr lang="en-US" dirty="0"/>
          </a:p>
        </p:txBody>
      </p:sp>
      <p:sp>
        <p:nvSpPr>
          <p:cNvPr id="28" name="TextBox 27"/>
          <p:cNvSpPr txBox="1"/>
          <p:nvPr/>
        </p:nvSpPr>
        <p:spPr>
          <a:xfrm>
            <a:off x="6096000" y="2895600"/>
            <a:ext cx="1371600" cy="381000"/>
          </a:xfrm>
          <a:prstGeom prst="rect">
            <a:avLst/>
          </a:prstGeom>
          <a:noFill/>
        </p:spPr>
        <p:txBody>
          <a:bodyPr wrap="square" rtlCol="0">
            <a:spAutoFit/>
          </a:bodyPr>
          <a:lstStyle/>
          <a:p>
            <a:pPr algn="ctr"/>
            <a:r>
              <a:rPr lang="en-US" dirty="0" smtClean="0"/>
              <a:t>Check value</a:t>
            </a:r>
            <a:endParaRPr lang="en-US" dirty="0"/>
          </a:p>
        </p:txBody>
      </p:sp>
      <p:sp>
        <p:nvSpPr>
          <p:cNvPr id="29" name="Parallelogram 28"/>
          <p:cNvSpPr/>
          <p:nvPr/>
        </p:nvSpPr>
        <p:spPr>
          <a:xfrm>
            <a:off x="6629400" y="4343400"/>
            <a:ext cx="2438400" cy="762000"/>
          </a:xfrm>
          <a:prstGeom prst="parallelogram">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arallelogram 30"/>
          <p:cNvSpPr/>
          <p:nvPr/>
        </p:nvSpPr>
        <p:spPr>
          <a:xfrm>
            <a:off x="4114800" y="4343400"/>
            <a:ext cx="2362200" cy="762000"/>
          </a:xfrm>
          <a:prstGeom prst="parallelogram">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hape 32"/>
          <p:cNvCxnSpPr/>
          <p:nvPr/>
        </p:nvCxnSpPr>
        <p:spPr>
          <a:xfrm>
            <a:off x="7924800" y="3086100"/>
            <a:ext cx="381000" cy="12573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p:nvPr/>
        </p:nvCxnSpPr>
        <p:spPr>
          <a:xfrm rot="10800000" flipV="1">
            <a:off x="5181600" y="3086100"/>
            <a:ext cx="457200" cy="12573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5638800" y="5715000"/>
            <a:ext cx="1828800" cy="838200"/>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a:endCxn id="36" idx="3"/>
          </p:cNvCxnSpPr>
          <p:nvPr/>
        </p:nvCxnSpPr>
        <p:spPr>
          <a:xfrm rot="5400000">
            <a:off x="7258050" y="5238750"/>
            <a:ext cx="1104900" cy="6858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hape 40"/>
          <p:cNvCxnSpPr>
            <a:endCxn id="36" idx="1"/>
          </p:cNvCxnSpPr>
          <p:nvPr/>
        </p:nvCxnSpPr>
        <p:spPr>
          <a:xfrm rot="16200000" flipH="1">
            <a:off x="4819650" y="5314950"/>
            <a:ext cx="1104900" cy="5334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858000" y="4382869"/>
            <a:ext cx="1981200" cy="646331"/>
          </a:xfrm>
          <a:prstGeom prst="rect">
            <a:avLst/>
          </a:prstGeom>
          <a:noFill/>
        </p:spPr>
        <p:txBody>
          <a:bodyPr wrap="square" rtlCol="0">
            <a:spAutoFit/>
          </a:bodyPr>
          <a:lstStyle/>
          <a:p>
            <a:pPr algn="ctr"/>
            <a:r>
              <a:rPr lang="en-US" dirty="0" smtClean="0"/>
              <a:t>Turn the motor CW to open the door</a:t>
            </a:r>
            <a:endParaRPr lang="en-US" dirty="0"/>
          </a:p>
        </p:txBody>
      </p:sp>
      <p:sp>
        <p:nvSpPr>
          <p:cNvPr id="44" name="TextBox 43"/>
          <p:cNvSpPr txBox="1"/>
          <p:nvPr/>
        </p:nvSpPr>
        <p:spPr>
          <a:xfrm>
            <a:off x="4267200" y="4382869"/>
            <a:ext cx="2057400" cy="646331"/>
          </a:xfrm>
          <a:prstGeom prst="rect">
            <a:avLst/>
          </a:prstGeom>
          <a:noFill/>
        </p:spPr>
        <p:txBody>
          <a:bodyPr wrap="square" rtlCol="0">
            <a:spAutoFit/>
          </a:bodyPr>
          <a:lstStyle/>
          <a:p>
            <a:pPr algn="ctr"/>
            <a:r>
              <a:rPr lang="en-US" dirty="0" smtClean="0"/>
              <a:t>Turn the motor CCW to close the door</a:t>
            </a:r>
            <a:endParaRPr lang="en-US" dirty="0"/>
          </a:p>
        </p:txBody>
      </p:sp>
      <p:sp>
        <p:nvSpPr>
          <p:cNvPr id="47" name="TextBox 46"/>
          <p:cNvSpPr txBox="1"/>
          <p:nvPr/>
        </p:nvSpPr>
        <p:spPr>
          <a:xfrm>
            <a:off x="5638800" y="5791200"/>
            <a:ext cx="1828800" cy="646331"/>
          </a:xfrm>
          <a:prstGeom prst="rect">
            <a:avLst/>
          </a:prstGeom>
          <a:noFill/>
        </p:spPr>
        <p:txBody>
          <a:bodyPr wrap="square" rtlCol="0">
            <a:spAutoFit/>
          </a:bodyPr>
          <a:lstStyle/>
          <a:p>
            <a:pPr algn="ctr"/>
            <a:r>
              <a:rPr lang="en-US" dirty="0" smtClean="0"/>
              <a:t>Waiting for new condition</a:t>
            </a:r>
            <a:endParaRPr lang="en-US" dirty="0"/>
          </a:p>
        </p:txBody>
      </p:sp>
      <p:sp>
        <p:nvSpPr>
          <p:cNvPr id="48" name="TextBox 47"/>
          <p:cNvSpPr txBox="1"/>
          <p:nvPr/>
        </p:nvSpPr>
        <p:spPr>
          <a:xfrm>
            <a:off x="7924800" y="2754868"/>
            <a:ext cx="381000" cy="369332"/>
          </a:xfrm>
          <a:prstGeom prst="rect">
            <a:avLst/>
          </a:prstGeom>
          <a:noFill/>
        </p:spPr>
        <p:txBody>
          <a:bodyPr wrap="square" rtlCol="0">
            <a:spAutoFit/>
          </a:bodyPr>
          <a:lstStyle/>
          <a:p>
            <a:r>
              <a:rPr lang="en-US" dirty="0" smtClean="0"/>
              <a:t>1</a:t>
            </a:r>
            <a:endParaRPr lang="en-US" dirty="0"/>
          </a:p>
        </p:txBody>
      </p:sp>
      <p:sp>
        <p:nvSpPr>
          <p:cNvPr id="49" name="TextBox 48"/>
          <p:cNvSpPr txBox="1"/>
          <p:nvPr/>
        </p:nvSpPr>
        <p:spPr>
          <a:xfrm>
            <a:off x="5181600" y="2754868"/>
            <a:ext cx="381000" cy="369332"/>
          </a:xfrm>
          <a:prstGeom prst="rect">
            <a:avLst/>
          </a:prstGeom>
          <a:noFill/>
        </p:spPr>
        <p:txBody>
          <a:bodyPr wrap="square" rtlCol="0">
            <a:spAutoFit/>
          </a:bodyPr>
          <a:lstStyle/>
          <a:p>
            <a:r>
              <a:rPr lang="en-US" dirty="0" smtClean="0"/>
              <a:t>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fade">
                                      <p:cBhvr>
                                        <p:cTn id="91" dur="500"/>
                                        <p:tgtEl>
                                          <p:spTgt spid="43"/>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500"/>
                                        <p:tgtEl>
                                          <p:spTgt spid="31"/>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500"/>
                                        <p:tgtEl>
                                          <p:spTgt spid="44"/>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500"/>
                                        <p:tgtEl>
                                          <p:spTgt spid="38"/>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fade">
                                      <p:cBhvr>
                                        <p:cTn id="111" dur="500"/>
                                        <p:tgtEl>
                                          <p:spTgt spid="36"/>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fade">
                                      <p:cBhvr>
                                        <p:cTn id="1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15" grpId="0"/>
      <p:bldP spid="16" grpId="0"/>
      <p:bldP spid="22" grpId="0" animBg="1"/>
      <p:bldP spid="14" grpId="0"/>
      <p:bldP spid="23" grpId="0"/>
      <p:bldP spid="27" grpId="0"/>
      <p:bldP spid="28" grpId="0"/>
      <p:bldP spid="29" grpId="0" animBg="1"/>
      <p:bldP spid="31" grpId="0" animBg="1"/>
      <p:bldP spid="36" grpId="0" animBg="1"/>
      <p:bldP spid="43" grpId="0"/>
      <p:bldP spid="44" grpId="0"/>
      <p:bldP spid="47" grpId="0"/>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t>
            </a:r>
            <a:endParaRPr lang="en-US" dirty="0"/>
          </a:p>
        </p:txBody>
      </p:sp>
      <p:sp>
        <p:nvSpPr>
          <p:cNvPr id="3" name="Content Placeholder 2"/>
          <p:cNvSpPr>
            <a:spLocks noGrp="1"/>
          </p:cNvSpPr>
          <p:nvPr>
            <p:ph sz="quarter" idx="1"/>
          </p:nvPr>
        </p:nvSpPr>
        <p:spPr/>
        <p:txBody>
          <a:bodyPr/>
          <a:lstStyle/>
          <a:p>
            <a:r>
              <a:rPr lang="en-US" dirty="0" smtClean="0"/>
              <a:t>The program has been written using Microchip-Studio compiler.</a:t>
            </a:r>
          </a:p>
          <a:p>
            <a:r>
              <a:rPr lang="en-US" dirty="0" smtClean="0"/>
              <a:t>The project has been created using the layer architecture technique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architectures</a:t>
            </a:r>
            <a:endParaRPr lang="en-US" dirty="0"/>
          </a:p>
        </p:txBody>
      </p:sp>
      <p:sp>
        <p:nvSpPr>
          <p:cNvPr id="3" name="Content Placeholder 2"/>
          <p:cNvSpPr>
            <a:spLocks noGrp="1"/>
          </p:cNvSpPr>
          <p:nvPr>
            <p:ph sz="quarter" idx="1"/>
          </p:nvPr>
        </p:nvSpPr>
        <p:spPr>
          <a:xfrm>
            <a:off x="0" y="1600200"/>
            <a:ext cx="9144000" cy="5257800"/>
          </a:xfrm>
        </p:spPr>
        <p:txBody>
          <a:bodyPr>
            <a:normAutofit fontScale="85000" lnSpcReduction="20000"/>
          </a:bodyPr>
          <a:lstStyle/>
          <a:p>
            <a:pPr marL="514350" indent="-514350">
              <a:buNone/>
            </a:pPr>
            <a:r>
              <a:rPr lang="en-US" dirty="0" smtClean="0"/>
              <a:t>1- Microcontroller Abstraction Layer (</a:t>
            </a:r>
            <a:r>
              <a:rPr lang="en-US" b="1" dirty="0" smtClean="0"/>
              <a:t>MCAL</a:t>
            </a:r>
            <a:r>
              <a:rPr lang="en-US" dirty="0" smtClean="0"/>
              <a:t>)</a:t>
            </a:r>
          </a:p>
          <a:p>
            <a:pPr marL="319088" indent="84138">
              <a:buNone/>
            </a:pPr>
            <a:r>
              <a:rPr lang="en-US" dirty="0" smtClean="0"/>
              <a:t>MCAL is a software module that directly accesses on-chip MCU peripheral modules and external devices that are mapped to memory, and makes the upper software layer independent of the MCU.</a:t>
            </a:r>
          </a:p>
          <a:p>
            <a:pPr>
              <a:buNone/>
            </a:pPr>
            <a:r>
              <a:rPr lang="en-US" dirty="0" smtClean="0"/>
              <a:t>2- Hardware abstraction layer (</a:t>
            </a:r>
            <a:r>
              <a:rPr lang="en-US" b="1" dirty="0" smtClean="0"/>
              <a:t>HAL</a:t>
            </a:r>
            <a:r>
              <a:rPr lang="en-US" dirty="0" smtClean="0"/>
              <a:t>) </a:t>
            </a:r>
          </a:p>
          <a:p>
            <a:pPr marL="319088" indent="84138">
              <a:buNone/>
            </a:pPr>
            <a:r>
              <a:rPr lang="en-US" dirty="0" smtClean="0"/>
              <a:t>HAL is a software module that allows a MCU OS to interact with a hardware device at a general or abstract level rather than at a detailed hardware level.</a:t>
            </a:r>
          </a:p>
          <a:p>
            <a:pPr marL="319088" indent="-319088" algn="l">
              <a:buNone/>
            </a:pPr>
            <a:r>
              <a:rPr lang="en-US" dirty="0" smtClean="0"/>
              <a:t>3- application layer(</a:t>
            </a:r>
            <a:r>
              <a:rPr lang="en-US" b="1" dirty="0" smtClean="0"/>
              <a:t>App layer</a:t>
            </a:r>
            <a:r>
              <a:rPr lang="en-US" dirty="0" smtClean="0"/>
              <a:t>)</a:t>
            </a:r>
          </a:p>
          <a:p>
            <a:pPr marL="319088" indent="-319088">
              <a:buNone/>
            </a:pPr>
            <a:r>
              <a:rPr lang="en-US" dirty="0" smtClean="0"/>
              <a:t>The application layer is the topmost layer of the project architecture and supports custom functionalities implementation. This layer consists of the specific software components and many applications, which are a group of interconnected AVR Components and perform specific tasks as per instructions.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creation tools</a:t>
            </a:r>
            <a:endParaRPr lang="en-US" dirty="0"/>
          </a:p>
        </p:txBody>
      </p:sp>
      <p:sp>
        <p:nvSpPr>
          <p:cNvPr id="3" name="Content Placeholder 2"/>
          <p:cNvSpPr>
            <a:spLocks noGrp="1"/>
          </p:cNvSpPr>
          <p:nvPr>
            <p:ph sz="quarter" idx="1"/>
          </p:nvPr>
        </p:nvSpPr>
        <p:spPr>
          <a:xfrm>
            <a:off x="228600" y="1600200"/>
            <a:ext cx="8537448" cy="5257800"/>
          </a:xfrm>
        </p:spPr>
        <p:txBody>
          <a:bodyPr>
            <a:normAutofit lnSpcReduction="10000"/>
          </a:bodyPr>
          <a:lstStyle/>
          <a:p>
            <a:r>
              <a:rPr lang="en-US" dirty="0" smtClean="0"/>
              <a:t>For text replacement, Macros (#define) has been used.</a:t>
            </a:r>
          </a:p>
          <a:p>
            <a:r>
              <a:rPr lang="en-US" dirty="0" smtClean="0"/>
              <a:t>Including dictionaries was by (#include” “) for user defined libraries(pins ,ports configuration library), or by using (#include&lt; &gt;) for the predefined library like interrupt, delay,…libraries</a:t>
            </a:r>
          </a:p>
          <a:p>
            <a:r>
              <a:rPr lang="en-US" dirty="0" smtClean="0"/>
              <a:t>And we can’t forget about the guard of files which used in header files in the following form:</a:t>
            </a:r>
          </a:p>
          <a:p>
            <a:pPr marL="319088" indent="-33338">
              <a:buNone/>
            </a:pPr>
            <a:r>
              <a:rPr lang="en-US" dirty="0" smtClean="0"/>
              <a:t>#</a:t>
            </a:r>
            <a:r>
              <a:rPr lang="en-US" dirty="0" err="1" smtClean="0"/>
              <a:t>ifndef</a:t>
            </a:r>
            <a:r>
              <a:rPr lang="en-US" dirty="0" smtClean="0"/>
              <a:t> FILE_H_</a:t>
            </a:r>
          </a:p>
          <a:p>
            <a:pPr marL="319088" indent="-33338">
              <a:buNone/>
            </a:pPr>
            <a:r>
              <a:rPr lang="en-US" dirty="0" smtClean="0"/>
              <a:t>#define FILE_H_</a:t>
            </a:r>
          </a:p>
          <a:p>
            <a:pPr marL="795338" indent="60325">
              <a:buNone/>
            </a:pPr>
            <a:r>
              <a:rPr lang="en-US" dirty="0" smtClean="0"/>
              <a:t>File body</a:t>
            </a:r>
          </a:p>
          <a:p>
            <a:pPr marL="319088" indent="-33338">
              <a:buNone/>
            </a:pPr>
            <a:r>
              <a:rPr lang="en-US" dirty="0" smtClean="0"/>
              <a:t>#</a:t>
            </a:r>
            <a:r>
              <a:rPr lang="en-US" dirty="0" err="1" smtClean="0"/>
              <a:t>endif</a:t>
            </a:r>
            <a:r>
              <a:rPr lang="en-US" dirty="0" smtClean="0"/>
              <a:t>  /* FILE_H_*/</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iphy.gif"/>
          <p:cNvPicPr>
            <a:picLocks noGrp="1" noChangeAspect="1"/>
          </p:cNvPicPr>
          <p:nvPr>
            <p:ph sz="quarter" idx="1"/>
          </p:nvPr>
        </p:nvPicPr>
        <p:blipFill>
          <a:blip r:embed="rId2" cstate="prin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s.gif"/>
          <p:cNvPicPr>
            <a:picLocks noGrp="1" noChangeAspect="1"/>
          </p:cNvPicPr>
          <p:nvPr>
            <p:ph sz="quarter" idx="1"/>
          </p:nvPr>
        </p:nvPicPr>
        <p:blipFill>
          <a:blip r:embed="rId2" cstate="prin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6" name="Content Placeholder 5"/>
          <p:cNvSpPr>
            <a:spLocks noGrp="1"/>
          </p:cNvSpPr>
          <p:nvPr>
            <p:ph sz="quarter" idx="1"/>
          </p:nvPr>
        </p:nvSpPr>
        <p:spPr/>
        <p:txBody>
          <a:bodyPr/>
          <a:lstStyle/>
          <a:p>
            <a:pPr algn="justLow"/>
            <a:r>
              <a:rPr lang="en-US" dirty="0" smtClean="0"/>
              <a:t>Due to the exceed</a:t>
            </a:r>
            <a:r>
              <a:rPr lang="ar-AE" dirty="0" smtClean="0"/>
              <a:t> </a:t>
            </a:r>
            <a:r>
              <a:rPr lang="en-US" dirty="0" smtClean="0"/>
              <a:t>of the technology phenomena in the world, it has token a well place in our life, and one of the simple modern communication technology is a far remote controlling any thing like, curtains, fans, may be cars, and of course doors.</a:t>
            </a:r>
          </a:p>
          <a:p>
            <a:pPr algn="justLow">
              <a:buNone/>
            </a:pPr>
            <a:r>
              <a:rPr lang="en-US" dirty="0"/>
              <a:t>	</a:t>
            </a:r>
            <a:r>
              <a:rPr lang="en-US" dirty="0" smtClean="0"/>
              <a:t>So let’s present a simple program for garage door remote controlling.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scot-car-door-garage-vector-stock_gg78921560.jpg"/>
          <p:cNvPicPr>
            <a:picLocks noChangeAspect="1"/>
          </p:cNvPicPr>
          <p:nvPr/>
        </p:nvPicPr>
        <p:blipFill>
          <a:blip r:embed="rId2" cstate="print"/>
          <a:srcRect r="6906"/>
          <a:stretch>
            <a:fillRect/>
          </a:stretch>
        </p:blipFill>
        <p:spPr>
          <a:xfrm>
            <a:off x="3429000" y="3048000"/>
            <a:ext cx="3586508" cy="3810000"/>
          </a:xfrm>
          <a:prstGeom prst="rect">
            <a:avLst/>
          </a:prstGeom>
        </p:spPr>
      </p:pic>
      <p:sp>
        <p:nvSpPr>
          <p:cNvPr id="2" name="Title 1"/>
          <p:cNvSpPr>
            <a:spLocks noGrp="1"/>
          </p:cNvSpPr>
          <p:nvPr>
            <p:ph type="title"/>
          </p:nvPr>
        </p:nvSpPr>
        <p:spPr/>
        <p:txBody>
          <a:bodyPr/>
          <a:lstStyle/>
          <a:p>
            <a:r>
              <a:rPr lang="en-US" dirty="0" smtClean="0"/>
              <a:t>Type of controlling</a:t>
            </a:r>
            <a:endParaRPr lang="en-US" dirty="0"/>
          </a:p>
        </p:txBody>
      </p:sp>
      <p:sp>
        <p:nvSpPr>
          <p:cNvPr id="3" name="Content Placeholder 2"/>
          <p:cNvSpPr>
            <a:spLocks noGrp="1"/>
          </p:cNvSpPr>
          <p:nvPr>
            <p:ph sz="quarter" idx="1"/>
          </p:nvPr>
        </p:nvSpPr>
        <p:spPr>
          <a:xfrm>
            <a:off x="457200" y="1600200"/>
            <a:ext cx="5562600" cy="4525963"/>
          </a:xfrm>
        </p:spPr>
        <p:txBody>
          <a:bodyPr/>
          <a:lstStyle/>
          <a:p>
            <a:pPr algn="justLow"/>
            <a:r>
              <a:rPr lang="en-US" dirty="0" smtClean="0"/>
              <a:t>One of the simplest ways to remote controlling the garage door is by controlling it via </a:t>
            </a:r>
            <a:r>
              <a:rPr lang="en-US" dirty="0" smtClean="0">
                <a:solidFill>
                  <a:srgbClr val="FF0000"/>
                </a:solidFill>
              </a:rPr>
              <a:t>Bluetooth</a:t>
            </a:r>
            <a:r>
              <a:rPr lang="en-US" dirty="0" smtClean="0"/>
              <a:t> from your own car, open and close it with even light indication.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par>
                                <p:cTn id="16" presetID="63" presetClass="path" presetSubtype="0" accel="50000" decel="50000" fill="hold" nodeType="withEffect">
                                  <p:stCondLst>
                                    <p:cond delay="0"/>
                                  </p:stCondLst>
                                  <p:childTnLst>
                                    <p:animMotion origin="layout" path="M 0 0  L 0.25 0  E" pathEditMode="relative" ptsTypes="">
                                      <p:cBhvr>
                                        <p:cTn id="17" dur="1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sp>
        <p:nvSpPr>
          <p:cNvPr id="3" name="Content Placeholder 2"/>
          <p:cNvSpPr>
            <a:spLocks noGrp="1"/>
          </p:cNvSpPr>
          <p:nvPr>
            <p:ph sz="quarter" idx="1"/>
          </p:nvPr>
        </p:nvSpPr>
        <p:spPr>
          <a:xfrm>
            <a:off x="612648" y="1981200"/>
            <a:ext cx="8153400" cy="4114800"/>
          </a:xfrm>
        </p:spPr>
        <p:txBody>
          <a:bodyPr/>
          <a:lstStyle/>
          <a:p>
            <a:pPr>
              <a:buNone/>
            </a:pPr>
            <a:r>
              <a:rPr lang="en-US" dirty="0" smtClean="0"/>
              <a:t>1- Set-up a Bluetooth application on your smart phone to send data through it.</a:t>
            </a:r>
          </a:p>
          <a:p>
            <a:pPr>
              <a:buNone/>
            </a:pPr>
            <a:r>
              <a:rPr lang="en-US" dirty="0" smtClean="0"/>
              <a:t>2-After pairing with the door Bluetooth module send digit 1 to open the door and digit 2 to close.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a:t>
            </a:r>
            <a:endParaRPr lang="en-US" dirty="0"/>
          </a:p>
        </p:txBody>
      </p:sp>
      <p:sp>
        <p:nvSpPr>
          <p:cNvPr id="4" name="Oval 3"/>
          <p:cNvSpPr/>
          <p:nvPr/>
        </p:nvSpPr>
        <p:spPr>
          <a:xfrm>
            <a:off x="6477000" y="4495801"/>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4419601"/>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2400" y="3657601"/>
            <a:ext cx="1828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33800" y="4724401"/>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7200" y="2057401"/>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19800" y="2057401"/>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urved Connector 23"/>
          <p:cNvCxnSpPr>
            <a:stCxn id="10" idx="0"/>
            <a:endCxn id="11" idx="1"/>
          </p:cNvCxnSpPr>
          <p:nvPr/>
        </p:nvCxnSpPr>
        <p:spPr>
          <a:xfrm rot="16200000" flipH="1">
            <a:off x="3718975" y="-366175"/>
            <a:ext cx="122751" cy="4969903"/>
          </a:xfrm>
          <a:prstGeom prst="curvedConnector3">
            <a:avLst>
              <a:gd name="adj1" fmla="val -37246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1" idx="6"/>
            <a:endCxn id="4" idx="6"/>
          </p:cNvCxnSpPr>
          <p:nvPr/>
        </p:nvCxnSpPr>
        <p:spPr>
          <a:xfrm>
            <a:off x="7696200" y="2476501"/>
            <a:ext cx="457200" cy="2438400"/>
          </a:xfrm>
          <a:prstGeom prst="curvedConnector3">
            <a:avLst>
              <a:gd name="adj1" fmla="val 25833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5"/>
          </p:cNvCxnSpPr>
          <p:nvPr/>
        </p:nvCxnSpPr>
        <p:spPr>
          <a:xfrm rot="5400000" flipH="1">
            <a:off x="4129624" y="1432978"/>
            <a:ext cx="563049" cy="6993497"/>
          </a:xfrm>
          <a:prstGeom prst="curvedConnector3">
            <a:avLst>
              <a:gd name="adj1" fmla="val -26709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 idx="4"/>
            <a:endCxn id="7" idx="3"/>
          </p:cNvCxnSpPr>
          <p:nvPr/>
        </p:nvCxnSpPr>
        <p:spPr>
          <a:xfrm rot="5400000" flipH="1">
            <a:off x="4595276" y="2614078"/>
            <a:ext cx="198951" cy="5240897"/>
          </a:xfrm>
          <a:prstGeom prst="curvedConnector3">
            <a:avLst>
              <a:gd name="adj1" fmla="val -58408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4" idx="3"/>
            <a:endCxn id="9" idx="4"/>
          </p:cNvCxnSpPr>
          <p:nvPr/>
        </p:nvCxnSpPr>
        <p:spPr>
          <a:xfrm rot="5400000">
            <a:off x="5471577" y="4311674"/>
            <a:ext cx="351351" cy="2150503"/>
          </a:xfrm>
          <a:prstGeom prst="curvedConnector3">
            <a:avLst>
              <a:gd name="adj1" fmla="val 2979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hape 53"/>
          <p:cNvCxnSpPr/>
          <p:nvPr/>
        </p:nvCxnSpPr>
        <p:spPr>
          <a:xfrm rot="5400000" flipH="1" flipV="1">
            <a:off x="3024725" y="920774"/>
            <a:ext cx="1494350" cy="4529606"/>
          </a:xfrm>
          <a:prstGeom prst="curved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7" idx="0"/>
            <a:endCxn id="11" idx="3"/>
          </p:cNvCxnSpPr>
          <p:nvPr/>
        </p:nvCxnSpPr>
        <p:spPr>
          <a:xfrm rot="5400000" flipH="1" flipV="1">
            <a:off x="3642776" y="1797075"/>
            <a:ext cx="1646751" cy="3598303"/>
          </a:xfrm>
          <a:prstGeom prst="curvedConnector3">
            <a:avLst>
              <a:gd name="adj1" fmla="val 3785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9" idx="0"/>
            <a:endCxn id="11" idx="4"/>
          </p:cNvCxnSpPr>
          <p:nvPr/>
        </p:nvCxnSpPr>
        <p:spPr>
          <a:xfrm rot="5400000" flipH="1" flipV="1">
            <a:off x="4800600" y="2667001"/>
            <a:ext cx="1828800" cy="2286000"/>
          </a:xfrm>
          <a:prstGeom prst="curvedConnector3">
            <a:avLst>
              <a:gd name="adj1" fmla="val 307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33400" y="2286001"/>
            <a:ext cx="1447800" cy="369332"/>
          </a:xfrm>
          <a:prstGeom prst="rect">
            <a:avLst/>
          </a:prstGeom>
          <a:noFill/>
        </p:spPr>
        <p:txBody>
          <a:bodyPr wrap="square" rtlCol="0">
            <a:spAutoFit/>
          </a:bodyPr>
          <a:lstStyle/>
          <a:p>
            <a:pPr algn="ctr"/>
            <a:r>
              <a:rPr lang="en-US" dirty="0" smtClean="0"/>
              <a:t>Start device</a:t>
            </a:r>
            <a:endParaRPr lang="en-US" dirty="0"/>
          </a:p>
        </p:txBody>
      </p:sp>
      <p:sp>
        <p:nvSpPr>
          <p:cNvPr id="63" name="TextBox 62"/>
          <p:cNvSpPr txBox="1"/>
          <p:nvPr/>
        </p:nvSpPr>
        <p:spPr>
          <a:xfrm>
            <a:off x="6172200" y="2173070"/>
            <a:ext cx="1447800" cy="646331"/>
          </a:xfrm>
          <a:prstGeom prst="rect">
            <a:avLst/>
          </a:prstGeom>
          <a:noFill/>
        </p:spPr>
        <p:txBody>
          <a:bodyPr wrap="square" rtlCol="0">
            <a:spAutoFit/>
          </a:bodyPr>
          <a:lstStyle/>
          <a:p>
            <a:pPr algn="ctr"/>
            <a:r>
              <a:rPr lang="en-US" dirty="0" smtClean="0"/>
              <a:t>Waiting for order</a:t>
            </a:r>
            <a:endParaRPr lang="en-US" dirty="0"/>
          </a:p>
        </p:txBody>
      </p:sp>
      <p:sp>
        <p:nvSpPr>
          <p:cNvPr id="65" name="TextBox 64"/>
          <p:cNvSpPr txBox="1"/>
          <p:nvPr/>
        </p:nvSpPr>
        <p:spPr>
          <a:xfrm>
            <a:off x="3810000" y="4800601"/>
            <a:ext cx="1447800" cy="646331"/>
          </a:xfrm>
          <a:prstGeom prst="rect">
            <a:avLst/>
          </a:prstGeom>
          <a:noFill/>
        </p:spPr>
        <p:txBody>
          <a:bodyPr wrap="square" rtlCol="0">
            <a:spAutoFit/>
          </a:bodyPr>
          <a:lstStyle/>
          <a:p>
            <a:pPr algn="ctr"/>
            <a:r>
              <a:rPr lang="en-US" dirty="0" smtClean="0"/>
              <a:t>Receiving 1</a:t>
            </a:r>
          </a:p>
          <a:p>
            <a:pPr algn="ctr"/>
            <a:r>
              <a:rPr lang="en-US" dirty="0" smtClean="0"/>
              <a:t>Open door</a:t>
            </a:r>
            <a:endParaRPr lang="en-US" dirty="0"/>
          </a:p>
        </p:txBody>
      </p:sp>
      <p:sp>
        <p:nvSpPr>
          <p:cNvPr id="66" name="TextBox 65"/>
          <p:cNvSpPr txBox="1"/>
          <p:nvPr/>
        </p:nvSpPr>
        <p:spPr>
          <a:xfrm>
            <a:off x="1905000" y="4495801"/>
            <a:ext cx="1447800" cy="646331"/>
          </a:xfrm>
          <a:prstGeom prst="rect">
            <a:avLst/>
          </a:prstGeom>
          <a:noFill/>
        </p:spPr>
        <p:txBody>
          <a:bodyPr wrap="square" rtlCol="0">
            <a:spAutoFit/>
          </a:bodyPr>
          <a:lstStyle/>
          <a:p>
            <a:pPr algn="ctr"/>
            <a:r>
              <a:rPr lang="en-US" dirty="0" smtClean="0"/>
              <a:t>Receiving 2</a:t>
            </a:r>
          </a:p>
          <a:p>
            <a:pPr algn="ctr"/>
            <a:r>
              <a:rPr lang="en-US" dirty="0" smtClean="0"/>
              <a:t>Close door</a:t>
            </a:r>
            <a:endParaRPr lang="en-US" dirty="0"/>
          </a:p>
        </p:txBody>
      </p:sp>
      <p:sp>
        <p:nvSpPr>
          <p:cNvPr id="67" name="TextBox 66"/>
          <p:cNvSpPr txBox="1"/>
          <p:nvPr/>
        </p:nvSpPr>
        <p:spPr>
          <a:xfrm>
            <a:off x="6629400" y="4572001"/>
            <a:ext cx="1447800" cy="646331"/>
          </a:xfrm>
          <a:prstGeom prst="rect">
            <a:avLst/>
          </a:prstGeom>
          <a:noFill/>
        </p:spPr>
        <p:txBody>
          <a:bodyPr wrap="square" rtlCol="0">
            <a:spAutoFit/>
          </a:bodyPr>
          <a:lstStyle/>
          <a:p>
            <a:pPr algn="ctr"/>
            <a:r>
              <a:rPr lang="en-US" dirty="0" smtClean="0"/>
              <a:t>Checking order</a:t>
            </a:r>
            <a:endParaRPr lang="en-US" dirty="0"/>
          </a:p>
        </p:txBody>
      </p:sp>
      <p:sp>
        <p:nvSpPr>
          <p:cNvPr id="68" name="TextBox 67"/>
          <p:cNvSpPr txBox="1"/>
          <p:nvPr/>
        </p:nvSpPr>
        <p:spPr>
          <a:xfrm>
            <a:off x="304800" y="3724871"/>
            <a:ext cx="1524000" cy="923330"/>
          </a:xfrm>
          <a:prstGeom prst="rect">
            <a:avLst/>
          </a:prstGeom>
          <a:noFill/>
        </p:spPr>
        <p:txBody>
          <a:bodyPr wrap="square" rtlCol="0">
            <a:spAutoFit/>
          </a:bodyPr>
          <a:lstStyle/>
          <a:p>
            <a:pPr algn="ctr"/>
            <a:r>
              <a:rPr lang="en-US" dirty="0" smtClean="0"/>
              <a:t>Receiving any other data</a:t>
            </a:r>
          </a:p>
          <a:p>
            <a:pPr algn="ctr"/>
            <a:r>
              <a:rPr lang="en-US" dirty="0" smtClean="0"/>
              <a:t>ERROR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500"/>
                                        <p:tgtEl>
                                          <p:spTgt spid="56"/>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8" grpId="0" animBg="1"/>
      <p:bldP spid="9" grpId="0" animBg="1"/>
      <p:bldP spid="10" grpId="0" animBg="1"/>
      <p:bldP spid="11" grpId="0" animBg="1"/>
      <p:bldP spid="62" grpId="0"/>
      <p:bldP spid="63" grpId="0"/>
      <p:bldP spid="65" grpId="0"/>
      <p:bldP spid="66" grpId="0"/>
      <p:bldP spid="67"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its actually works</a:t>
            </a:r>
            <a:endParaRPr lang="en-US" dirty="0"/>
          </a:p>
        </p:txBody>
      </p:sp>
      <p:sp>
        <p:nvSpPr>
          <p:cNvPr id="3" name="Content Placeholder 2"/>
          <p:cNvSpPr>
            <a:spLocks noGrp="1"/>
          </p:cNvSpPr>
          <p:nvPr>
            <p:ph sz="quarter" idx="1"/>
          </p:nvPr>
        </p:nvSpPr>
        <p:spPr/>
        <p:txBody>
          <a:bodyPr/>
          <a:lstStyle/>
          <a:p>
            <a:r>
              <a:rPr lang="en-US" dirty="0" smtClean="0"/>
              <a:t>There are two AVRs used in this application. The first one is to receive the data from your Bluetooth controller and decide if the command which has been sent is right or not.</a:t>
            </a:r>
          </a:p>
          <a:p>
            <a:r>
              <a:rPr lang="en-US" dirty="0" smtClean="0"/>
              <a:t>If it is a right command it sends a direct order to the other microcontroller to open or close the door, showing that on its LCD, but if the command is wrong the LCD will write a message asking the user to send the right one.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1524000"/>
            <a:ext cx="9144000" cy="533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diamond(in)">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of </a:t>
            </a:r>
            <a:r>
              <a:rPr lang="en-US" dirty="0" smtClean="0"/>
              <a:t>typing 1</a:t>
            </a:r>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0" y="1510853"/>
            <a:ext cx="9144000" cy="5347147"/>
          </a:xfrm>
          <a:prstGeom prst="rect">
            <a:avLst/>
          </a:prstGeom>
          <a:noFill/>
          <a:ln w="9525">
            <a:noFill/>
            <a:miter lim="800000"/>
            <a:headEnd/>
            <a:tailEnd/>
          </a:ln>
        </p:spPr>
      </p:pic>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diamond(in)">
                                      <p:cBhvr>
                                        <p:cTn id="11"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of </a:t>
            </a:r>
            <a:r>
              <a:rPr lang="en-US" dirty="0" smtClean="0"/>
              <a:t>typing 2</a:t>
            </a:r>
            <a:endParaRPr lang="en-US" dirty="0"/>
          </a:p>
        </p:txBody>
      </p:sp>
      <p:pic>
        <p:nvPicPr>
          <p:cNvPr id="1027" name="Picture 3"/>
          <p:cNvPicPr>
            <a:picLocks noGrp="1" noChangeAspect="1" noChangeArrowheads="1"/>
          </p:cNvPicPr>
          <p:nvPr>
            <p:ph sz="quarter" idx="1"/>
          </p:nvPr>
        </p:nvPicPr>
        <p:blipFill>
          <a:blip r:embed="rId2" cstate="print"/>
          <a:srcRect/>
          <a:stretch>
            <a:fillRect/>
          </a:stretch>
        </p:blipFill>
        <p:spPr bwMode="auto">
          <a:xfrm>
            <a:off x="0" y="1523999"/>
            <a:ext cx="9144000" cy="53232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diamond(in)">
                                      <p:cBhvr>
                                        <p:cTn id="11"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323</TotalTime>
  <Words>470</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Garage Door Controller  via Bluetooth</vt:lpstr>
      <vt:lpstr>Introduction </vt:lpstr>
      <vt:lpstr>Type of controlling</vt:lpstr>
      <vt:lpstr>User manual</vt:lpstr>
      <vt:lpstr>State machine diagram</vt:lpstr>
      <vt:lpstr>How its actually works</vt:lpstr>
      <vt:lpstr>Circuit diagram</vt:lpstr>
      <vt:lpstr>Case of typing 1</vt:lpstr>
      <vt:lpstr>Case of typing 2</vt:lpstr>
      <vt:lpstr>Case of typing wrong value</vt:lpstr>
      <vt:lpstr>Used component </vt:lpstr>
      <vt:lpstr>Flow chart diagram</vt:lpstr>
      <vt:lpstr>Programming </vt:lpstr>
      <vt:lpstr>Layer architectures</vt:lpstr>
      <vt:lpstr>Layers creation tools</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Garage Door Controller</dc:title>
  <dc:creator>Wafaa Mohamed</dc:creator>
  <cp:lastModifiedBy>Wafaa Mohamed</cp:lastModifiedBy>
  <cp:revision>37</cp:revision>
  <dcterms:created xsi:type="dcterms:W3CDTF">2021-06-10T03:10:58Z</dcterms:created>
  <dcterms:modified xsi:type="dcterms:W3CDTF">2021-06-12T03:23:06Z</dcterms:modified>
</cp:coreProperties>
</file>