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50"/>
  </p:notesMasterIdLst>
  <p:handoutMasterIdLst>
    <p:handoutMasterId r:id="rId51"/>
  </p:handoutMasterIdLst>
  <p:sldIdLst>
    <p:sldId id="258" r:id="rId5"/>
    <p:sldId id="300" r:id="rId6"/>
    <p:sldId id="339" r:id="rId7"/>
    <p:sldId id="340" r:id="rId8"/>
    <p:sldId id="392" r:id="rId9"/>
    <p:sldId id="314" r:id="rId10"/>
    <p:sldId id="334" r:id="rId11"/>
    <p:sldId id="424" r:id="rId12"/>
    <p:sldId id="425" r:id="rId13"/>
    <p:sldId id="369" r:id="rId14"/>
    <p:sldId id="426" r:id="rId15"/>
    <p:sldId id="370" r:id="rId16"/>
    <p:sldId id="371" r:id="rId17"/>
    <p:sldId id="393" r:id="rId18"/>
    <p:sldId id="394" r:id="rId19"/>
    <p:sldId id="395" r:id="rId20"/>
    <p:sldId id="397" r:id="rId21"/>
    <p:sldId id="396" r:id="rId22"/>
    <p:sldId id="398" r:id="rId23"/>
    <p:sldId id="399" r:id="rId24"/>
    <p:sldId id="400" r:id="rId25"/>
    <p:sldId id="419" r:id="rId26"/>
    <p:sldId id="402" r:id="rId27"/>
    <p:sldId id="401" r:id="rId28"/>
    <p:sldId id="403" r:id="rId29"/>
    <p:sldId id="404" r:id="rId30"/>
    <p:sldId id="405" r:id="rId31"/>
    <p:sldId id="406" r:id="rId32"/>
    <p:sldId id="407" r:id="rId33"/>
    <p:sldId id="408" r:id="rId34"/>
    <p:sldId id="409" r:id="rId35"/>
    <p:sldId id="410" r:id="rId36"/>
    <p:sldId id="411" r:id="rId37"/>
    <p:sldId id="413" r:id="rId38"/>
    <p:sldId id="412" r:id="rId39"/>
    <p:sldId id="414" r:id="rId40"/>
    <p:sldId id="415" r:id="rId41"/>
    <p:sldId id="416" r:id="rId42"/>
    <p:sldId id="417" r:id="rId43"/>
    <p:sldId id="418" r:id="rId44"/>
    <p:sldId id="421" r:id="rId45"/>
    <p:sldId id="423" r:id="rId46"/>
    <p:sldId id="422" r:id="rId47"/>
    <p:sldId id="299" r:id="rId48"/>
    <p:sldId id="42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140"/>
    <a:srgbClr val="C54528"/>
    <a:srgbClr val="F89219"/>
    <a:srgbClr val="DDB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9" autoAdjust="0"/>
    <p:restoredTop sz="94249" autoAdjust="0"/>
  </p:normalViewPr>
  <p:slideViewPr>
    <p:cSldViewPr snapToGrid="0">
      <p:cViewPr varScale="1">
        <p:scale>
          <a:sx n="91" d="100"/>
          <a:sy n="91" d="100"/>
        </p:scale>
        <p:origin x="120" y="46"/>
      </p:cViewPr>
      <p:guideLst/>
    </p:cSldViewPr>
  </p:slideViewPr>
  <p:outlineViewPr>
    <p:cViewPr>
      <p:scale>
        <a:sx n="33" d="100"/>
        <a:sy n="33" d="100"/>
      </p:scale>
      <p:origin x="0" y="-335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10/20/2024</a:t>
            </a:fld>
            <a:endParaRPr lang="en-US" dirty="0"/>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dirty="0"/>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brief introduction to what will be covered in this module, setting the stage for the detailed topics ahead.</a:t>
            </a:r>
          </a:p>
        </p:txBody>
      </p:sp>
      <p:sp>
        <p:nvSpPr>
          <p:cNvPr id="4" name="Slide Number Placeholder 3"/>
          <p:cNvSpPr>
            <a:spLocks noGrp="1"/>
          </p:cNvSpPr>
          <p:nvPr>
            <p:ph type="sldNum" sz="quarter" idx="5"/>
          </p:nvPr>
        </p:nvSpPr>
        <p:spPr/>
        <p:txBody>
          <a:bodyPr/>
          <a:lstStyle/>
          <a:p>
            <a:fld id="{0FBDF500-FE05-4D50-AB42-37EDEB80A66C}" type="slidenum">
              <a:rPr lang="en-US" smtClean="0"/>
              <a:t>3</a:t>
            </a:fld>
            <a:endParaRPr lang="en-US" dirty="0"/>
          </a:p>
        </p:txBody>
      </p:sp>
    </p:spTree>
    <p:extLst>
      <p:ext uri="{BB962C8B-B14F-4D97-AF65-F5344CB8AC3E}">
        <p14:creationId xmlns:p14="http://schemas.microsoft.com/office/powerpoint/2010/main" val="980418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significance of configuring Git with user information and preferred editor settings. Demonstrate how to set up command aliases to streamline common Git operations, enhancing productivity.</a:t>
            </a:r>
          </a:p>
        </p:txBody>
      </p:sp>
      <p:sp>
        <p:nvSpPr>
          <p:cNvPr id="4" name="Slide Number Placeholder 3"/>
          <p:cNvSpPr>
            <a:spLocks noGrp="1"/>
          </p:cNvSpPr>
          <p:nvPr>
            <p:ph type="sldNum" sz="quarter" idx="5"/>
          </p:nvPr>
        </p:nvSpPr>
        <p:spPr/>
        <p:txBody>
          <a:bodyPr/>
          <a:lstStyle/>
          <a:p>
            <a:fld id="{0FBDF500-FE05-4D50-AB42-37EDEB80A66C}" type="slidenum">
              <a:rPr lang="en-US" smtClean="0"/>
              <a:t>13</a:t>
            </a:fld>
            <a:endParaRPr lang="en-US" dirty="0"/>
          </a:p>
        </p:txBody>
      </p:sp>
    </p:spTree>
    <p:extLst>
      <p:ext uri="{BB962C8B-B14F-4D97-AF65-F5344CB8AC3E}">
        <p14:creationId xmlns:p14="http://schemas.microsoft.com/office/powerpoint/2010/main" val="207601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 participants through the process of creating a new repository on GitHub. Emphasize the importance of clear repository naming and the benefits of initializing with a README for project documentation.</a:t>
            </a:r>
          </a:p>
        </p:txBody>
      </p:sp>
      <p:sp>
        <p:nvSpPr>
          <p:cNvPr id="4" name="Slide Number Placeholder 3"/>
          <p:cNvSpPr>
            <a:spLocks noGrp="1"/>
          </p:cNvSpPr>
          <p:nvPr>
            <p:ph type="sldNum" sz="quarter" idx="5"/>
          </p:nvPr>
        </p:nvSpPr>
        <p:spPr/>
        <p:txBody>
          <a:bodyPr/>
          <a:lstStyle/>
          <a:p>
            <a:fld id="{0FBDF500-FE05-4D50-AB42-37EDEB80A66C}" type="slidenum">
              <a:rPr lang="en-US" smtClean="0"/>
              <a:t>14</a:t>
            </a:fld>
            <a:endParaRPr lang="en-US" dirty="0"/>
          </a:p>
        </p:txBody>
      </p:sp>
    </p:spTree>
    <p:extLst>
      <p:ext uri="{BB962C8B-B14F-4D97-AF65-F5344CB8AC3E}">
        <p14:creationId xmlns:p14="http://schemas.microsoft.com/office/powerpoint/2010/main" val="310730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purpose of cloning a repository and demonstrate how to perform the clone operation using Git commands. Use screenshots to illustrate copying the repository URL from GitHub and executing the clone command in the terminal.</a:t>
            </a:r>
          </a:p>
        </p:txBody>
      </p:sp>
      <p:sp>
        <p:nvSpPr>
          <p:cNvPr id="4" name="Slide Number Placeholder 3"/>
          <p:cNvSpPr>
            <a:spLocks noGrp="1"/>
          </p:cNvSpPr>
          <p:nvPr>
            <p:ph type="sldNum" sz="quarter" idx="5"/>
          </p:nvPr>
        </p:nvSpPr>
        <p:spPr/>
        <p:txBody>
          <a:bodyPr/>
          <a:lstStyle/>
          <a:p>
            <a:fld id="{0FBDF500-FE05-4D50-AB42-37EDEB80A66C}" type="slidenum">
              <a:rPr lang="en-US" smtClean="0"/>
              <a:t>15</a:t>
            </a:fld>
            <a:endParaRPr lang="en-US" dirty="0"/>
          </a:p>
        </p:txBody>
      </p:sp>
    </p:spTree>
    <p:extLst>
      <p:ext uri="{BB962C8B-B14F-4D97-AF65-F5344CB8AC3E}">
        <p14:creationId xmlns:p14="http://schemas.microsoft.com/office/powerpoint/2010/main" val="208795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fundamental Git operations necessary for managing a repository. Provide examples of each command and explain their roles in the version control workflow, ensuring participants understand how to track and sync changes effectively.</a:t>
            </a:r>
          </a:p>
        </p:txBody>
      </p:sp>
      <p:sp>
        <p:nvSpPr>
          <p:cNvPr id="4" name="Slide Number Placeholder 3"/>
          <p:cNvSpPr>
            <a:spLocks noGrp="1"/>
          </p:cNvSpPr>
          <p:nvPr>
            <p:ph type="sldNum" sz="quarter" idx="5"/>
          </p:nvPr>
        </p:nvSpPr>
        <p:spPr/>
        <p:txBody>
          <a:bodyPr/>
          <a:lstStyle/>
          <a:p>
            <a:fld id="{0FBDF500-FE05-4D50-AB42-37EDEB80A66C}" type="slidenum">
              <a:rPr lang="en-US" smtClean="0"/>
              <a:t>16</a:t>
            </a:fld>
            <a:endParaRPr lang="en-US" dirty="0"/>
          </a:p>
        </p:txBody>
      </p:sp>
    </p:spTree>
    <p:extLst>
      <p:ext uri="{BB962C8B-B14F-4D97-AF65-F5344CB8AC3E}">
        <p14:creationId xmlns:p14="http://schemas.microsoft.com/office/powerpoint/2010/main" val="2083871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importance of branching in Git for isolated development. Demonstrate how to create, switch, list, and delete branches using Git commands. Use a practical example to illustrate the process of developing a feature in a separate branch and merging it back into the main branch.</a:t>
            </a:r>
          </a:p>
        </p:txBody>
      </p:sp>
      <p:sp>
        <p:nvSpPr>
          <p:cNvPr id="4" name="Slide Number Placeholder 3"/>
          <p:cNvSpPr>
            <a:spLocks noGrp="1"/>
          </p:cNvSpPr>
          <p:nvPr>
            <p:ph type="sldNum" sz="quarter" idx="5"/>
          </p:nvPr>
        </p:nvSpPr>
        <p:spPr/>
        <p:txBody>
          <a:bodyPr/>
          <a:lstStyle/>
          <a:p>
            <a:fld id="{0FBDF500-FE05-4D50-AB42-37EDEB80A66C}" type="slidenum">
              <a:rPr lang="en-US" smtClean="0"/>
              <a:t>17</a:t>
            </a:fld>
            <a:endParaRPr lang="en-US" dirty="0"/>
          </a:p>
        </p:txBody>
      </p:sp>
    </p:spTree>
    <p:extLst>
      <p:ext uri="{BB962C8B-B14F-4D97-AF65-F5344CB8AC3E}">
        <p14:creationId xmlns:p14="http://schemas.microsoft.com/office/powerpoint/2010/main" val="3917988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importance of branching in Git for isolated development. Demonstrate how to create, switch, list, and delete branches using Git commands. Use a practical example to illustrate the process of developing a feature in a separate branch and merging it back into the main branch.</a:t>
            </a:r>
          </a:p>
        </p:txBody>
      </p:sp>
      <p:sp>
        <p:nvSpPr>
          <p:cNvPr id="4" name="Slide Number Placeholder 3"/>
          <p:cNvSpPr>
            <a:spLocks noGrp="1"/>
          </p:cNvSpPr>
          <p:nvPr>
            <p:ph type="sldNum" sz="quarter" idx="5"/>
          </p:nvPr>
        </p:nvSpPr>
        <p:spPr/>
        <p:txBody>
          <a:bodyPr/>
          <a:lstStyle/>
          <a:p>
            <a:fld id="{0FBDF500-FE05-4D50-AB42-37EDEB80A66C}" type="slidenum">
              <a:rPr lang="en-US" smtClean="0"/>
              <a:t>18</a:t>
            </a:fld>
            <a:endParaRPr lang="en-US" dirty="0"/>
          </a:p>
        </p:txBody>
      </p:sp>
    </p:spTree>
    <p:extLst>
      <p:ext uri="{BB962C8B-B14F-4D97-AF65-F5344CB8AC3E}">
        <p14:creationId xmlns:p14="http://schemas.microsoft.com/office/powerpoint/2010/main" val="2839027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various branching strategies, explaining their use cases and benefits. Discuss how selecting an appropriate strategy can streamline development workflows and enhance team collaboration. Use diagrams to visually represent each branching model.</a:t>
            </a:r>
          </a:p>
        </p:txBody>
      </p:sp>
      <p:sp>
        <p:nvSpPr>
          <p:cNvPr id="4" name="Slide Number Placeholder 3"/>
          <p:cNvSpPr>
            <a:spLocks noGrp="1"/>
          </p:cNvSpPr>
          <p:nvPr>
            <p:ph type="sldNum" sz="quarter" idx="5"/>
          </p:nvPr>
        </p:nvSpPr>
        <p:spPr/>
        <p:txBody>
          <a:bodyPr/>
          <a:lstStyle/>
          <a:p>
            <a:fld id="{0FBDF500-FE05-4D50-AB42-37EDEB80A66C}" type="slidenum">
              <a:rPr lang="en-US" smtClean="0"/>
              <a:t>19</a:t>
            </a:fld>
            <a:endParaRPr lang="en-US" dirty="0"/>
          </a:p>
        </p:txBody>
      </p:sp>
    </p:spTree>
    <p:extLst>
      <p:ext uri="{BB962C8B-B14F-4D97-AF65-F5344CB8AC3E}">
        <p14:creationId xmlns:p14="http://schemas.microsoft.com/office/powerpoint/2010/main" val="110824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the Feature Branch Workflow, demonstrating each step from creating a branch to merging it after approval. Use screenshots or diagrams to illustrate the process on GitHub, highlighting the collaborative aspects of pull requests and code reviews.</a:t>
            </a:r>
          </a:p>
        </p:txBody>
      </p:sp>
      <p:sp>
        <p:nvSpPr>
          <p:cNvPr id="4" name="Slide Number Placeholder 3"/>
          <p:cNvSpPr>
            <a:spLocks noGrp="1"/>
          </p:cNvSpPr>
          <p:nvPr>
            <p:ph type="sldNum" sz="quarter" idx="5"/>
          </p:nvPr>
        </p:nvSpPr>
        <p:spPr/>
        <p:txBody>
          <a:bodyPr/>
          <a:lstStyle/>
          <a:p>
            <a:fld id="{0FBDF500-FE05-4D50-AB42-37EDEB80A66C}" type="slidenum">
              <a:rPr lang="en-US" smtClean="0"/>
              <a:t>20</a:t>
            </a:fld>
            <a:endParaRPr lang="en-US" dirty="0"/>
          </a:p>
        </p:txBody>
      </p:sp>
    </p:spTree>
    <p:extLst>
      <p:ext uri="{BB962C8B-B14F-4D97-AF65-F5344CB8AC3E}">
        <p14:creationId xmlns:p14="http://schemas.microsoft.com/office/powerpoint/2010/main" val="1307220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the Feature Branch Workflow, demonstrating each step from creating a branch to merging it after approval. Use screenshots or diagrams to illustrate the process on GitHub, highlighting the collaborative aspects of pull requests and code reviews.</a:t>
            </a:r>
          </a:p>
        </p:txBody>
      </p:sp>
      <p:sp>
        <p:nvSpPr>
          <p:cNvPr id="4" name="Slide Number Placeholder 3"/>
          <p:cNvSpPr>
            <a:spLocks noGrp="1"/>
          </p:cNvSpPr>
          <p:nvPr>
            <p:ph type="sldNum" sz="quarter" idx="5"/>
          </p:nvPr>
        </p:nvSpPr>
        <p:spPr/>
        <p:txBody>
          <a:bodyPr/>
          <a:lstStyle/>
          <a:p>
            <a:fld id="{0FBDF500-FE05-4D50-AB42-37EDEB80A66C}" type="slidenum">
              <a:rPr lang="en-US" smtClean="0"/>
              <a:t>21</a:t>
            </a:fld>
            <a:endParaRPr lang="en-US" dirty="0"/>
          </a:p>
        </p:txBody>
      </p:sp>
    </p:spTree>
    <p:extLst>
      <p:ext uri="{BB962C8B-B14F-4D97-AF65-F5344CB8AC3E}">
        <p14:creationId xmlns:p14="http://schemas.microsoft.com/office/powerpoint/2010/main" val="342717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GitHub as a pivotal tool for hosting Git repositories and facilitating collaboration among developers. Highlight its key features and explain how they contribute to efficient project management and teamwork.</a:t>
            </a:r>
          </a:p>
        </p:txBody>
      </p:sp>
      <p:sp>
        <p:nvSpPr>
          <p:cNvPr id="4" name="Slide Number Placeholder 3"/>
          <p:cNvSpPr>
            <a:spLocks noGrp="1"/>
          </p:cNvSpPr>
          <p:nvPr>
            <p:ph type="sldNum" sz="quarter" idx="5"/>
          </p:nvPr>
        </p:nvSpPr>
        <p:spPr/>
        <p:txBody>
          <a:bodyPr/>
          <a:lstStyle/>
          <a:p>
            <a:fld id="{0FBDF500-FE05-4D50-AB42-37EDEB80A66C}" type="slidenum">
              <a:rPr lang="en-US" smtClean="0"/>
              <a:t>23</a:t>
            </a:fld>
            <a:endParaRPr lang="en-US" dirty="0"/>
          </a:p>
        </p:txBody>
      </p:sp>
    </p:spTree>
    <p:extLst>
      <p:ext uri="{BB962C8B-B14F-4D97-AF65-F5344CB8AC3E}">
        <p14:creationId xmlns:p14="http://schemas.microsoft.com/office/powerpoint/2010/main" val="56358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key skills and knowledge participants will gain, emphasizing the practical applications of each objective in real-world development scenarios.</a:t>
            </a:r>
          </a:p>
        </p:txBody>
      </p:sp>
      <p:sp>
        <p:nvSpPr>
          <p:cNvPr id="4" name="Slide Number Placeholder 3"/>
          <p:cNvSpPr>
            <a:spLocks noGrp="1"/>
          </p:cNvSpPr>
          <p:nvPr>
            <p:ph type="sldNum" sz="quarter" idx="5"/>
          </p:nvPr>
        </p:nvSpPr>
        <p:spPr/>
        <p:txBody>
          <a:bodyPr/>
          <a:lstStyle/>
          <a:p>
            <a:fld id="{0FBDF500-FE05-4D50-AB42-37EDEB80A66C}" type="slidenum">
              <a:rPr lang="en-US" smtClean="0"/>
              <a:t>4</a:t>
            </a:fld>
            <a:endParaRPr lang="en-US" dirty="0"/>
          </a:p>
        </p:txBody>
      </p:sp>
    </p:spTree>
    <p:extLst>
      <p:ext uri="{BB962C8B-B14F-4D97-AF65-F5344CB8AC3E}">
        <p14:creationId xmlns:p14="http://schemas.microsoft.com/office/powerpoint/2010/main" val="342822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GitHub as a pivotal tool for hosting Git repositories and facilitating collaboration among developers. Highlight its key features and explain how they contribute to efficient project management and teamwork.</a:t>
            </a:r>
          </a:p>
        </p:txBody>
      </p:sp>
      <p:sp>
        <p:nvSpPr>
          <p:cNvPr id="4" name="Slide Number Placeholder 3"/>
          <p:cNvSpPr>
            <a:spLocks noGrp="1"/>
          </p:cNvSpPr>
          <p:nvPr>
            <p:ph type="sldNum" sz="quarter" idx="5"/>
          </p:nvPr>
        </p:nvSpPr>
        <p:spPr/>
        <p:txBody>
          <a:bodyPr/>
          <a:lstStyle/>
          <a:p>
            <a:fld id="{0FBDF500-FE05-4D50-AB42-37EDEB80A66C}" type="slidenum">
              <a:rPr lang="en-US" smtClean="0"/>
              <a:t>24</a:t>
            </a:fld>
            <a:endParaRPr lang="en-US" dirty="0"/>
          </a:p>
        </p:txBody>
      </p:sp>
    </p:spTree>
    <p:extLst>
      <p:ext uri="{BB962C8B-B14F-4D97-AF65-F5344CB8AC3E}">
        <p14:creationId xmlns:p14="http://schemas.microsoft.com/office/powerpoint/2010/main" val="398475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to manage repository permissions on GitHub to control access among team members. Demonstrate the process of inviting collaborators and assigning appropriate permission levels, emphasizing security and collaboration efficiency.</a:t>
            </a:r>
          </a:p>
        </p:txBody>
      </p:sp>
      <p:sp>
        <p:nvSpPr>
          <p:cNvPr id="4" name="Slide Number Placeholder 3"/>
          <p:cNvSpPr>
            <a:spLocks noGrp="1"/>
          </p:cNvSpPr>
          <p:nvPr>
            <p:ph type="sldNum" sz="quarter" idx="5"/>
          </p:nvPr>
        </p:nvSpPr>
        <p:spPr/>
        <p:txBody>
          <a:bodyPr/>
          <a:lstStyle/>
          <a:p>
            <a:fld id="{0FBDF500-FE05-4D50-AB42-37EDEB80A66C}" type="slidenum">
              <a:rPr lang="en-US" smtClean="0"/>
              <a:t>25</a:t>
            </a:fld>
            <a:endParaRPr lang="en-US" dirty="0"/>
          </a:p>
        </p:txBody>
      </p:sp>
    </p:spTree>
    <p:extLst>
      <p:ext uri="{BB962C8B-B14F-4D97-AF65-F5344CB8AC3E}">
        <p14:creationId xmlns:p14="http://schemas.microsoft.com/office/powerpoint/2010/main" val="555444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to manage repository permissions on GitHub to control access among team members. Demonstrate the process of inviting collaborators and assigning appropriate permission levels, emphasizing security and collaboration efficiency.</a:t>
            </a:r>
          </a:p>
        </p:txBody>
      </p:sp>
      <p:sp>
        <p:nvSpPr>
          <p:cNvPr id="4" name="Slide Number Placeholder 3"/>
          <p:cNvSpPr>
            <a:spLocks noGrp="1"/>
          </p:cNvSpPr>
          <p:nvPr>
            <p:ph type="sldNum" sz="quarter" idx="5"/>
          </p:nvPr>
        </p:nvSpPr>
        <p:spPr/>
        <p:txBody>
          <a:bodyPr/>
          <a:lstStyle/>
          <a:p>
            <a:fld id="{0FBDF500-FE05-4D50-AB42-37EDEB80A66C}" type="slidenum">
              <a:rPr lang="en-US" smtClean="0"/>
              <a:t>26</a:t>
            </a:fld>
            <a:endParaRPr lang="en-US" dirty="0"/>
          </a:p>
        </p:txBody>
      </p:sp>
    </p:spTree>
    <p:extLst>
      <p:ext uri="{BB962C8B-B14F-4D97-AF65-F5344CB8AC3E}">
        <p14:creationId xmlns:p14="http://schemas.microsoft.com/office/powerpoint/2010/main" val="946345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the process of creating and managing pull requests on GitHub. Emphasize the importance of the approval process in maintaining code quality and fostering collaborative development. Use screenshots to illustrate the steps of creating a PR and assigning reviewers.</a:t>
            </a:r>
          </a:p>
        </p:txBody>
      </p:sp>
      <p:sp>
        <p:nvSpPr>
          <p:cNvPr id="4" name="Slide Number Placeholder 3"/>
          <p:cNvSpPr>
            <a:spLocks noGrp="1"/>
          </p:cNvSpPr>
          <p:nvPr>
            <p:ph type="sldNum" sz="quarter" idx="5"/>
          </p:nvPr>
        </p:nvSpPr>
        <p:spPr/>
        <p:txBody>
          <a:bodyPr/>
          <a:lstStyle/>
          <a:p>
            <a:fld id="{0FBDF500-FE05-4D50-AB42-37EDEB80A66C}" type="slidenum">
              <a:rPr lang="en-US" smtClean="0"/>
              <a:t>27</a:t>
            </a:fld>
            <a:endParaRPr lang="en-US" dirty="0"/>
          </a:p>
        </p:txBody>
      </p:sp>
    </p:spTree>
    <p:extLst>
      <p:ext uri="{BB962C8B-B14F-4D97-AF65-F5344CB8AC3E}">
        <p14:creationId xmlns:p14="http://schemas.microsoft.com/office/powerpoint/2010/main" val="4094017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the process of creating and managing pull requests on GitHub. Emphasize the importance of the approval process in maintaining code quality and fostering collaborative development. Use screenshots to illustrate the steps of creating a PR and assigning reviewers.</a:t>
            </a:r>
          </a:p>
        </p:txBody>
      </p:sp>
      <p:sp>
        <p:nvSpPr>
          <p:cNvPr id="4" name="Slide Number Placeholder 3"/>
          <p:cNvSpPr>
            <a:spLocks noGrp="1"/>
          </p:cNvSpPr>
          <p:nvPr>
            <p:ph type="sldNum" sz="quarter" idx="5"/>
          </p:nvPr>
        </p:nvSpPr>
        <p:spPr/>
        <p:txBody>
          <a:bodyPr/>
          <a:lstStyle/>
          <a:p>
            <a:fld id="{0FBDF500-FE05-4D50-AB42-37EDEB80A66C}" type="slidenum">
              <a:rPr lang="en-US" smtClean="0"/>
              <a:t>28</a:t>
            </a:fld>
            <a:endParaRPr lang="en-US" dirty="0"/>
          </a:p>
        </p:txBody>
      </p:sp>
    </p:spTree>
    <p:extLst>
      <p:ext uri="{BB962C8B-B14F-4D97-AF65-F5344CB8AC3E}">
        <p14:creationId xmlns:p14="http://schemas.microsoft.com/office/powerpoint/2010/main" val="3792676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creating, submitting, reviewing, and merging a pull request. Use screenshots or screen recordings to visually demonstrate each step, ensuring participants understand the workflow and collaboration process.</a:t>
            </a:r>
          </a:p>
        </p:txBody>
      </p:sp>
      <p:sp>
        <p:nvSpPr>
          <p:cNvPr id="4" name="Slide Number Placeholder 3"/>
          <p:cNvSpPr>
            <a:spLocks noGrp="1"/>
          </p:cNvSpPr>
          <p:nvPr>
            <p:ph type="sldNum" sz="quarter" idx="5"/>
          </p:nvPr>
        </p:nvSpPr>
        <p:spPr/>
        <p:txBody>
          <a:bodyPr/>
          <a:lstStyle/>
          <a:p>
            <a:fld id="{0FBDF500-FE05-4D50-AB42-37EDEB80A66C}" type="slidenum">
              <a:rPr lang="en-US" smtClean="0"/>
              <a:t>29</a:t>
            </a:fld>
            <a:endParaRPr lang="en-US" dirty="0"/>
          </a:p>
        </p:txBody>
      </p:sp>
    </p:spTree>
    <p:extLst>
      <p:ext uri="{BB962C8B-B14F-4D97-AF65-F5344CB8AC3E}">
        <p14:creationId xmlns:p14="http://schemas.microsoft.com/office/powerpoint/2010/main" val="2946685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creating, submitting, reviewing, and merging a pull request. Use screenshots or screen recordings to visually demonstrate each step, ensuring participants understand the workflow and collaboration process.</a:t>
            </a:r>
          </a:p>
        </p:txBody>
      </p:sp>
      <p:sp>
        <p:nvSpPr>
          <p:cNvPr id="4" name="Slide Number Placeholder 3"/>
          <p:cNvSpPr>
            <a:spLocks noGrp="1"/>
          </p:cNvSpPr>
          <p:nvPr>
            <p:ph type="sldNum" sz="quarter" idx="5"/>
          </p:nvPr>
        </p:nvSpPr>
        <p:spPr/>
        <p:txBody>
          <a:bodyPr/>
          <a:lstStyle/>
          <a:p>
            <a:fld id="{0FBDF500-FE05-4D50-AB42-37EDEB80A66C}" type="slidenum">
              <a:rPr lang="en-US" smtClean="0"/>
              <a:t>30</a:t>
            </a:fld>
            <a:endParaRPr lang="en-US" dirty="0"/>
          </a:p>
        </p:txBody>
      </p:sp>
    </p:spTree>
    <p:extLst>
      <p:ext uri="{BB962C8B-B14F-4D97-AF65-F5344CB8AC3E}">
        <p14:creationId xmlns:p14="http://schemas.microsoft.com/office/powerpoint/2010/main" val="2613803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importance of code reviews in maintaining high-quality codebases. Highlight best practices to ensure reviews are effective and foster a positive team environment. Use examples to differentiate between constructive and unconstructive feedback.</a:t>
            </a:r>
          </a:p>
        </p:txBody>
      </p:sp>
      <p:sp>
        <p:nvSpPr>
          <p:cNvPr id="4" name="Slide Number Placeholder 3"/>
          <p:cNvSpPr>
            <a:spLocks noGrp="1"/>
          </p:cNvSpPr>
          <p:nvPr>
            <p:ph type="sldNum" sz="quarter" idx="5"/>
          </p:nvPr>
        </p:nvSpPr>
        <p:spPr/>
        <p:txBody>
          <a:bodyPr/>
          <a:lstStyle/>
          <a:p>
            <a:fld id="{0FBDF500-FE05-4D50-AB42-37EDEB80A66C}" type="slidenum">
              <a:rPr lang="en-US" smtClean="0"/>
              <a:t>31</a:t>
            </a:fld>
            <a:endParaRPr lang="en-US" dirty="0"/>
          </a:p>
        </p:txBody>
      </p:sp>
    </p:spTree>
    <p:extLst>
      <p:ext uri="{BB962C8B-B14F-4D97-AF65-F5344CB8AC3E}">
        <p14:creationId xmlns:p14="http://schemas.microsoft.com/office/powerpoint/2010/main" val="1189510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merge conflicts are and why they occur. Demonstrate how to identify and resolve them using Git commands and manual editing. Use code examples to illustrate conflict markers and the process of merging changes.</a:t>
            </a:r>
          </a:p>
        </p:txBody>
      </p:sp>
      <p:sp>
        <p:nvSpPr>
          <p:cNvPr id="4" name="Slide Number Placeholder 3"/>
          <p:cNvSpPr>
            <a:spLocks noGrp="1"/>
          </p:cNvSpPr>
          <p:nvPr>
            <p:ph type="sldNum" sz="quarter" idx="5"/>
          </p:nvPr>
        </p:nvSpPr>
        <p:spPr/>
        <p:txBody>
          <a:bodyPr/>
          <a:lstStyle/>
          <a:p>
            <a:fld id="{0FBDF500-FE05-4D50-AB42-37EDEB80A66C}" type="slidenum">
              <a:rPr lang="en-US" smtClean="0"/>
              <a:t>32</a:t>
            </a:fld>
            <a:endParaRPr lang="en-US" dirty="0"/>
          </a:p>
        </p:txBody>
      </p:sp>
    </p:spTree>
    <p:extLst>
      <p:ext uri="{BB962C8B-B14F-4D97-AF65-F5344CB8AC3E}">
        <p14:creationId xmlns:p14="http://schemas.microsoft.com/office/powerpoint/2010/main" val="3538769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merge conflicts are and why they occur. Demonstrate how to identify and resolve them using Git commands and manual editing. Use code examples to illustrate conflict markers and the process of merging changes.</a:t>
            </a:r>
          </a:p>
        </p:txBody>
      </p:sp>
      <p:sp>
        <p:nvSpPr>
          <p:cNvPr id="4" name="Slide Number Placeholder 3"/>
          <p:cNvSpPr>
            <a:spLocks noGrp="1"/>
          </p:cNvSpPr>
          <p:nvPr>
            <p:ph type="sldNum" sz="quarter" idx="5"/>
          </p:nvPr>
        </p:nvSpPr>
        <p:spPr/>
        <p:txBody>
          <a:bodyPr/>
          <a:lstStyle/>
          <a:p>
            <a:fld id="{0FBDF500-FE05-4D50-AB42-37EDEB80A66C}" type="slidenum">
              <a:rPr lang="en-US" smtClean="0"/>
              <a:t>33</a:t>
            </a:fld>
            <a:endParaRPr lang="en-US" dirty="0"/>
          </a:p>
        </p:txBody>
      </p:sp>
    </p:spTree>
    <p:extLst>
      <p:ext uri="{BB962C8B-B14F-4D97-AF65-F5344CB8AC3E}">
        <p14:creationId xmlns:p14="http://schemas.microsoft.com/office/powerpoint/2010/main" val="108022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key skills and knowledge participants will gain, emphasizing the practical applications of each objective in real-world development scenarios.</a:t>
            </a:r>
          </a:p>
        </p:txBody>
      </p:sp>
      <p:sp>
        <p:nvSpPr>
          <p:cNvPr id="4" name="Slide Number Placeholder 3"/>
          <p:cNvSpPr>
            <a:spLocks noGrp="1"/>
          </p:cNvSpPr>
          <p:nvPr>
            <p:ph type="sldNum" sz="quarter" idx="5"/>
          </p:nvPr>
        </p:nvSpPr>
        <p:spPr/>
        <p:txBody>
          <a:bodyPr/>
          <a:lstStyle/>
          <a:p>
            <a:fld id="{0FBDF500-FE05-4D50-AB42-37EDEB80A66C}" type="slidenum">
              <a:rPr lang="en-US" smtClean="0"/>
              <a:t>5</a:t>
            </a:fld>
            <a:endParaRPr lang="en-US" dirty="0"/>
          </a:p>
        </p:txBody>
      </p:sp>
    </p:spTree>
    <p:extLst>
      <p:ext uri="{BB962C8B-B14F-4D97-AF65-F5344CB8AC3E}">
        <p14:creationId xmlns:p14="http://schemas.microsoft.com/office/powerpoint/2010/main" val="121563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significance of maintaining a clean and organized commit history. Introduce best practices for writing commit messages and explain the differences between rebasing and merging, including when to use each method. Use examples to illustrate well-structured commit messages.</a:t>
            </a:r>
          </a:p>
        </p:txBody>
      </p:sp>
      <p:sp>
        <p:nvSpPr>
          <p:cNvPr id="4" name="Slide Number Placeholder 3"/>
          <p:cNvSpPr>
            <a:spLocks noGrp="1"/>
          </p:cNvSpPr>
          <p:nvPr>
            <p:ph type="sldNum" sz="quarter" idx="5"/>
          </p:nvPr>
        </p:nvSpPr>
        <p:spPr/>
        <p:txBody>
          <a:bodyPr/>
          <a:lstStyle/>
          <a:p>
            <a:fld id="{0FBDF500-FE05-4D50-AB42-37EDEB80A66C}" type="slidenum">
              <a:rPr lang="en-US" smtClean="0"/>
              <a:t>34</a:t>
            </a:fld>
            <a:endParaRPr lang="en-US" dirty="0"/>
          </a:p>
        </p:txBody>
      </p:sp>
    </p:spTree>
    <p:extLst>
      <p:ext uri="{BB962C8B-B14F-4D97-AF65-F5344CB8AC3E}">
        <p14:creationId xmlns:p14="http://schemas.microsoft.com/office/powerpoint/2010/main" val="2547973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significance of maintaining a clean and organized commit history. Introduce best practices for writing commit messages and explain the differences between rebasing and merging, including when to use each method. Use examples to illustrate well-structured commit messages.</a:t>
            </a:r>
          </a:p>
        </p:txBody>
      </p:sp>
      <p:sp>
        <p:nvSpPr>
          <p:cNvPr id="4" name="Slide Number Placeholder 3"/>
          <p:cNvSpPr>
            <a:spLocks noGrp="1"/>
          </p:cNvSpPr>
          <p:nvPr>
            <p:ph type="sldNum" sz="quarter" idx="5"/>
          </p:nvPr>
        </p:nvSpPr>
        <p:spPr/>
        <p:txBody>
          <a:bodyPr/>
          <a:lstStyle/>
          <a:p>
            <a:fld id="{0FBDF500-FE05-4D50-AB42-37EDEB80A66C}" type="slidenum">
              <a:rPr lang="en-US" smtClean="0"/>
              <a:t>35</a:t>
            </a:fld>
            <a:endParaRPr lang="en-US" dirty="0"/>
          </a:p>
        </p:txBody>
      </p:sp>
    </p:spTree>
    <p:extLst>
      <p:ext uri="{BB962C8B-B14F-4D97-AF65-F5344CB8AC3E}">
        <p14:creationId xmlns:p14="http://schemas.microsoft.com/office/powerpoint/2010/main" val="1010583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importance of adhering to Git best practices to enhance collaboration, maintain code quality, and streamline project management. Provide actionable tips that participants can implement immediately in their workflows.</a:t>
            </a:r>
          </a:p>
        </p:txBody>
      </p:sp>
      <p:sp>
        <p:nvSpPr>
          <p:cNvPr id="4" name="Slide Number Placeholder 3"/>
          <p:cNvSpPr>
            <a:spLocks noGrp="1"/>
          </p:cNvSpPr>
          <p:nvPr>
            <p:ph type="sldNum" sz="quarter" idx="5"/>
          </p:nvPr>
        </p:nvSpPr>
        <p:spPr/>
        <p:txBody>
          <a:bodyPr/>
          <a:lstStyle/>
          <a:p>
            <a:fld id="{0FBDF500-FE05-4D50-AB42-37EDEB80A66C}" type="slidenum">
              <a:rPr lang="en-US" smtClean="0"/>
              <a:t>36</a:t>
            </a:fld>
            <a:endParaRPr lang="en-US" dirty="0"/>
          </a:p>
        </p:txBody>
      </p:sp>
    </p:spTree>
    <p:extLst>
      <p:ext uri="{BB962C8B-B14F-4D97-AF65-F5344CB8AC3E}">
        <p14:creationId xmlns:p14="http://schemas.microsoft.com/office/powerpoint/2010/main" val="3237181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creating a feature branch, making changes, committing them, pushing to GitHub, creating a pull request, and finally merging the feature into the main branch. Use visuals or screenshots to illustrate each step, making the process clear and tangible.</a:t>
            </a:r>
          </a:p>
        </p:txBody>
      </p:sp>
      <p:sp>
        <p:nvSpPr>
          <p:cNvPr id="4" name="Slide Number Placeholder 3"/>
          <p:cNvSpPr>
            <a:spLocks noGrp="1"/>
          </p:cNvSpPr>
          <p:nvPr>
            <p:ph type="sldNum" sz="quarter" idx="5"/>
          </p:nvPr>
        </p:nvSpPr>
        <p:spPr/>
        <p:txBody>
          <a:bodyPr/>
          <a:lstStyle/>
          <a:p>
            <a:fld id="{0FBDF500-FE05-4D50-AB42-37EDEB80A66C}" type="slidenum">
              <a:rPr lang="en-US" smtClean="0"/>
              <a:t>37</a:t>
            </a:fld>
            <a:endParaRPr lang="en-US" dirty="0"/>
          </a:p>
        </p:txBody>
      </p:sp>
    </p:spTree>
    <p:extLst>
      <p:ext uri="{BB962C8B-B14F-4D97-AF65-F5344CB8AC3E}">
        <p14:creationId xmlns:p14="http://schemas.microsoft.com/office/powerpoint/2010/main" val="4169581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practical example of creating a feature branch, making changes, committing them, pushing to GitHub, creating a pull request, and finally merging the feature into the main branch. Use visuals or screenshots to illustrate each step, making the process clear and tangible.</a:t>
            </a:r>
          </a:p>
        </p:txBody>
      </p:sp>
      <p:sp>
        <p:nvSpPr>
          <p:cNvPr id="4" name="Slide Number Placeholder 3"/>
          <p:cNvSpPr>
            <a:spLocks noGrp="1"/>
          </p:cNvSpPr>
          <p:nvPr>
            <p:ph type="sldNum" sz="quarter" idx="5"/>
          </p:nvPr>
        </p:nvSpPr>
        <p:spPr/>
        <p:txBody>
          <a:bodyPr/>
          <a:lstStyle/>
          <a:p>
            <a:fld id="{0FBDF500-FE05-4D50-AB42-37EDEB80A66C}" type="slidenum">
              <a:rPr lang="en-US" smtClean="0"/>
              <a:t>38</a:t>
            </a:fld>
            <a:endParaRPr lang="en-US" dirty="0"/>
          </a:p>
        </p:txBody>
      </p:sp>
    </p:spTree>
    <p:extLst>
      <p:ext uri="{BB962C8B-B14F-4D97-AF65-F5344CB8AC3E}">
        <p14:creationId xmlns:p14="http://schemas.microsoft.com/office/powerpoint/2010/main" val="234007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merge conflicts occur and the steps to resolve them. Use a code example to show conflict markers and guide participants through editing the file to resolve the conflict. Emphasize the importance of understanding the changes and collaborating with team members to resolve conflicts effectively.</a:t>
            </a:r>
          </a:p>
        </p:txBody>
      </p:sp>
      <p:sp>
        <p:nvSpPr>
          <p:cNvPr id="4" name="Slide Number Placeholder 3"/>
          <p:cNvSpPr>
            <a:spLocks noGrp="1"/>
          </p:cNvSpPr>
          <p:nvPr>
            <p:ph type="sldNum" sz="quarter" idx="5"/>
          </p:nvPr>
        </p:nvSpPr>
        <p:spPr/>
        <p:txBody>
          <a:bodyPr/>
          <a:lstStyle/>
          <a:p>
            <a:fld id="{0FBDF500-FE05-4D50-AB42-37EDEB80A66C}" type="slidenum">
              <a:rPr lang="en-US" smtClean="0"/>
              <a:t>39</a:t>
            </a:fld>
            <a:endParaRPr lang="en-US" dirty="0"/>
          </a:p>
        </p:txBody>
      </p:sp>
    </p:spTree>
    <p:extLst>
      <p:ext uri="{BB962C8B-B14F-4D97-AF65-F5344CB8AC3E}">
        <p14:creationId xmlns:p14="http://schemas.microsoft.com/office/powerpoint/2010/main" val="328396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merge conflicts occur and the steps to resolve them. Use a code example to show conflict markers and guide participants through editing the file to resolve the conflict. Emphasize the importance of understanding the changes and collaborating with team members to resolve conflicts effectively.</a:t>
            </a:r>
          </a:p>
        </p:txBody>
      </p:sp>
      <p:sp>
        <p:nvSpPr>
          <p:cNvPr id="4" name="Slide Number Placeholder 3"/>
          <p:cNvSpPr>
            <a:spLocks noGrp="1"/>
          </p:cNvSpPr>
          <p:nvPr>
            <p:ph type="sldNum" sz="quarter" idx="5"/>
          </p:nvPr>
        </p:nvSpPr>
        <p:spPr/>
        <p:txBody>
          <a:bodyPr/>
          <a:lstStyle/>
          <a:p>
            <a:fld id="{0FBDF500-FE05-4D50-AB42-37EDEB80A66C}" type="slidenum">
              <a:rPr lang="en-US" smtClean="0"/>
              <a:t>40</a:t>
            </a:fld>
            <a:endParaRPr lang="en-US" dirty="0"/>
          </a:p>
        </p:txBody>
      </p:sp>
    </p:spTree>
    <p:extLst>
      <p:ext uri="{BB962C8B-B14F-4D97-AF65-F5344CB8AC3E}">
        <p14:creationId xmlns:p14="http://schemas.microsoft.com/office/powerpoint/2010/main" val="3268292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synergy between React development and Git version control. Emphasize how Git facilitates managing React projects, enabling efficient tracking of changes, collaboration, and maintaining a clean project history. Highlight best practices that enhance productivity and code quality in React projects.</a:t>
            </a:r>
          </a:p>
        </p:txBody>
      </p:sp>
      <p:sp>
        <p:nvSpPr>
          <p:cNvPr id="4" name="Slide Number Placeholder 3"/>
          <p:cNvSpPr>
            <a:spLocks noGrp="1"/>
          </p:cNvSpPr>
          <p:nvPr>
            <p:ph type="sldNum" sz="quarter" idx="5"/>
          </p:nvPr>
        </p:nvSpPr>
        <p:spPr/>
        <p:txBody>
          <a:bodyPr/>
          <a:lstStyle/>
          <a:p>
            <a:fld id="{0FBDF500-FE05-4D50-AB42-37EDEB80A66C}" type="slidenum">
              <a:rPr lang="en-US" smtClean="0"/>
              <a:t>41</a:t>
            </a:fld>
            <a:endParaRPr lang="en-US" dirty="0"/>
          </a:p>
        </p:txBody>
      </p:sp>
    </p:spTree>
    <p:extLst>
      <p:ext uri="{BB962C8B-B14F-4D97-AF65-F5344CB8AC3E}">
        <p14:creationId xmlns:p14="http://schemas.microsoft.com/office/powerpoint/2010/main" val="3731133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synergy between React development and Git version control. Emphasize how Git facilitates managing React projects, enabling efficient tracking of changes, collaboration, and maintaining a clean project history. Highlight best practices that enhance productivity and code quality in React projects.</a:t>
            </a:r>
          </a:p>
        </p:txBody>
      </p:sp>
      <p:sp>
        <p:nvSpPr>
          <p:cNvPr id="4" name="Slide Number Placeholder 3"/>
          <p:cNvSpPr>
            <a:spLocks noGrp="1"/>
          </p:cNvSpPr>
          <p:nvPr>
            <p:ph type="sldNum" sz="quarter" idx="5"/>
          </p:nvPr>
        </p:nvSpPr>
        <p:spPr/>
        <p:txBody>
          <a:bodyPr/>
          <a:lstStyle/>
          <a:p>
            <a:fld id="{0FBDF500-FE05-4D50-AB42-37EDEB80A66C}" type="slidenum">
              <a:rPr lang="en-US" smtClean="0"/>
              <a:t>42</a:t>
            </a:fld>
            <a:endParaRPr lang="en-US" dirty="0"/>
          </a:p>
        </p:txBody>
      </p:sp>
    </p:spTree>
    <p:extLst>
      <p:ext uri="{BB962C8B-B14F-4D97-AF65-F5344CB8AC3E}">
        <p14:creationId xmlns:p14="http://schemas.microsoft.com/office/powerpoint/2010/main" val="24053547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participants to explore these resources for deeper understanding and continued learning. Highlight the value of official documentation, interactive tutorials, and community forums in mastering Git and GitHub.</a:t>
            </a:r>
          </a:p>
        </p:txBody>
      </p:sp>
      <p:sp>
        <p:nvSpPr>
          <p:cNvPr id="4" name="Slide Number Placeholder 3"/>
          <p:cNvSpPr>
            <a:spLocks noGrp="1"/>
          </p:cNvSpPr>
          <p:nvPr>
            <p:ph type="sldNum" sz="quarter" idx="5"/>
          </p:nvPr>
        </p:nvSpPr>
        <p:spPr/>
        <p:txBody>
          <a:bodyPr/>
          <a:lstStyle/>
          <a:p>
            <a:fld id="{0FBDF500-FE05-4D50-AB42-37EDEB80A66C}" type="slidenum">
              <a:rPr lang="en-US" smtClean="0"/>
              <a:t>43</a:t>
            </a:fld>
            <a:endParaRPr lang="en-US" dirty="0"/>
          </a:p>
        </p:txBody>
      </p:sp>
    </p:spTree>
    <p:extLst>
      <p:ext uri="{BB962C8B-B14F-4D97-AF65-F5344CB8AC3E}">
        <p14:creationId xmlns:p14="http://schemas.microsoft.com/office/powerpoint/2010/main" val="395226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Git as a powerful tool for version control, explaining its purpose and benefits in managing and collaborating on software projects. Emphasize how Git enhances productivity and code quality through its robust features.</a:t>
            </a:r>
          </a:p>
        </p:txBody>
      </p:sp>
      <p:sp>
        <p:nvSpPr>
          <p:cNvPr id="4" name="Slide Number Placeholder 3"/>
          <p:cNvSpPr>
            <a:spLocks noGrp="1"/>
          </p:cNvSpPr>
          <p:nvPr>
            <p:ph type="sldNum" sz="quarter" idx="5"/>
          </p:nvPr>
        </p:nvSpPr>
        <p:spPr/>
        <p:txBody>
          <a:bodyPr/>
          <a:lstStyle/>
          <a:p>
            <a:fld id="{0FBDF500-FE05-4D50-AB42-37EDEB80A66C}" type="slidenum">
              <a:rPr lang="en-US" smtClean="0"/>
              <a:t>7</a:t>
            </a:fld>
            <a:endParaRPr lang="en-US" dirty="0"/>
          </a:p>
        </p:txBody>
      </p:sp>
    </p:spTree>
    <p:extLst>
      <p:ext uri="{BB962C8B-B14F-4D97-AF65-F5344CB8AC3E}">
        <p14:creationId xmlns:p14="http://schemas.microsoft.com/office/powerpoint/2010/main" val="2066721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Invite participants to ask questions to ensure they have a clear understanding of the module's content. Facilitate a discussion to engage the audience and address any uncertainties or real-world scenarios they may have encountered.</a:t>
            </a:r>
          </a:p>
        </p:txBody>
      </p:sp>
      <p:sp>
        <p:nvSpPr>
          <p:cNvPr id="4" name="Slide Number Placeholder 3"/>
          <p:cNvSpPr>
            <a:spLocks noGrp="1"/>
          </p:cNvSpPr>
          <p:nvPr>
            <p:ph type="sldNum" sz="quarter" idx="5"/>
          </p:nvPr>
        </p:nvSpPr>
        <p:spPr/>
        <p:txBody>
          <a:bodyPr/>
          <a:lstStyle/>
          <a:p>
            <a:fld id="{0FBDF500-FE05-4D50-AB42-37EDEB80A66C}" type="slidenum">
              <a:rPr lang="en-US" smtClean="0"/>
              <a:t>44</a:t>
            </a:fld>
            <a:endParaRPr lang="en-US" dirty="0"/>
          </a:p>
        </p:txBody>
      </p:sp>
    </p:spTree>
    <p:extLst>
      <p:ext uri="{BB962C8B-B14F-4D97-AF65-F5344CB8AC3E}">
        <p14:creationId xmlns:p14="http://schemas.microsoft.com/office/powerpoint/2010/main" val="239254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widespread adoption of Git and GitHub across various industries and company sizes. Discuss how these tools facilitate collaboration, streamline development workflows, and support large-scale projects. Use logos or screenshots of companies using GitHub to visually reinforce their adoption.</a:t>
            </a:r>
          </a:p>
        </p:txBody>
      </p:sp>
      <p:sp>
        <p:nvSpPr>
          <p:cNvPr id="4" name="Slide Number Placeholder 3"/>
          <p:cNvSpPr>
            <a:spLocks noGrp="1"/>
          </p:cNvSpPr>
          <p:nvPr>
            <p:ph type="sldNum" sz="quarter" idx="5"/>
          </p:nvPr>
        </p:nvSpPr>
        <p:spPr/>
        <p:txBody>
          <a:bodyPr/>
          <a:lstStyle/>
          <a:p>
            <a:fld id="{0FBDF500-FE05-4D50-AB42-37EDEB80A66C}" type="slidenum">
              <a:rPr lang="en-US" smtClean="0"/>
              <a:t>8</a:t>
            </a:fld>
            <a:endParaRPr lang="en-US" dirty="0"/>
          </a:p>
        </p:txBody>
      </p:sp>
    </p:spTree>
    <p:extLst>
      <p:ext uri="{BB962C8B-B14F-4D97-AF65-F5344CB8AC3E}">
        <p14:creationId xmlns:p14="http://schemas.microsoft.com/office/powerpoint/2010/main" val="341876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historical overview of Git, tracing its creation by Linus Torvalds and its evolution over the years. Highlight key milestones and explain how Git has adapted to the changing needs of developers. Mention the role of GitHub in popularizing Git and the ongoing developments that continue to enhance its functionality and performance.</a:t>
            </a:r>
          </a:p>
        </p:txBody>
      </p:sp>
      <p:sp>
        <p:nvSpPr>
          <p:cNvPr id="4" name="Slide Number Placeholder 3"/>
          <p:cNvSpPr>
            <a:spLocks noGrp="1"/>
          </p:cNvSpPr>
          <p:nvPr>
            <p:ph type="sldNum" sz="quarter" idx="5"/>
          </p:nvPr>
        </p:nvSpPr>
        <p:spPr/>
        <p:txBody>
          <a:bodyPr/>
          <a:lstStyle/>
          <a:p>
            <a:fld id="{0FBDF500-FE05-4D50-AB42-37EDEB80A66C}" type="slidenum">
              <a:rPr lang="en-US" smtClean="0"/>
              <a:t>9</a:t>
            </a:fld>
            <a:endParaRPr lang="en-US" dirty="0"/>
          </a:p>
        </p:txBody>
      </p:sp>
    </p:spTree>
    <p:extLst>
      <p:ext uri="{BB962C8B-B14F-4D97-AF65-F5344CB8AC3E}">
        <p14:creationId xmlns:p14="http://schemas.microsoft.com/office/powerpoint/2010/main" val="34564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motivations behind Git's development, focusing on its need to handle large-scale projects like the Linux kernel. Discuss the design principles that make Git robust and efficient, and how community contributions have shaped its evolution. Highlight the importance of its distributed architecture and data integrity features in making Git a reliable version control system.</a:t>
            </a:r>
          </a:p>
        </p:txBody>
      </p:sp>
      <p:sp>
        <p:nvSpPr>
          <p:cNvPr id="4" name="Slide Number Placeholder 3"/>
          <p:cNvSpPr>
            <a:spLocks noGrp="1"/>
          </p:cNvSpPr>
          <p:nvPr>
            <p:ph type="sldNum" sz="quarter" idx="5"/>
          </p:nvPr>
        </p:nvSpPr>
        <p:spPr/>
        <p:txBody>
          <a:bodyPr/>
          <a:lstStyle/>
          <a:p>
            <a:fld id="{0FBDF500-FE05-4D50-AB42-37EDEB80A66C}" type="slidenum">
              <a:rPr lang="en-US" smtClean="0"/>
              <a:t>10</a:t>
            </a:fld>
            <a:endParaRPr lang="en-US" dirty="0"/>
          </a:p>
        </p:txBody>
      </p:sp>
    </p:spTree>
    <p:extLst>
      <p:ext uri="{BB962C8B-B14F-4D97-AF65-F5344CB8AC3E}">
        <p14:creationId xmlns:p14="http://schemas.microsoft.com/office/powerpoint/2010/main" val="3110250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 participants through the process of creating a GitHub account, highlighting the importance of a verified email and a complete profile for better collaboration and networking within the GitHub community.</a:t>
            </a:r>
          </a:p>
        </p:txBody>
      </p:sp>
      <p:sp>
        <p:nvSpPr>
          <p:cNvPr id="4" name="Slide Number Placeholder 3"/>
          <p:cNvSpPr>
            <a:spLocks noGrp="1"/>
          </p:cNvSpPr>
          <p:nvPr>
            <p:ph type="sldNum" sz="quarter" idx="5"/>
          </p:nvPr>
        </p:nvSpPr>
        <p:spPr/>
        <p:txBody>
          <a:bodyPr/>
          <a:lstStyle/>
          <a:p>
            <a:fld id="{0FBDF500-FE05-4D50-AB42-37EDEB80A66C}" type="slidenum">
              <a:rPr lang="en-US" smtClean="0"/>
              <a:t>11</a:t>
            </a:fld>
            <a:endParaRPr lang="en-US" dirty="0"/>
          </a:p>
        </p:txBody>
      </p:sp>
    </p:spTree>
    <p:extLst>
      <p:ext uri="{BB962C8B-B14F-4D97-AF65-F5344CB8AC3E}">
        <p14:creationId xmlns:p14="http://schemas.microsoft.com/office/powerpoint/2010/main" val="219536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step-by-step instructions for installing Git on different operating systems. Emphasize the importance of verifying the installation to ensure Git is correctly set up before proceeding.</a:t>
            </a:r>
          </a:p>
        </p:txBody>
      </p:sp>
      <p:sp>
        <p:nvSpPr>
          <p:cNvPr id="4" name="Slide Number Placeholder 3"/>
          <p:cNvSpPr>
            <a:spLocks noGrp="1"/>
          </p:cNvSpPr>
          <p:nvPr>
            <p:ph type="sldNum" sz="quarter" idx="5"/>
          </p:nvPr>
        </p:nvSpPr>
        <p:spPr/>
        <p:txBody>
          <a:bodyPr/>
          <a:lstStyle/>
          <a:p>
            <a:fld id="{0FBDF500-FE05-4D50-AB42-37EDEB80A66C}" type="slidenum">
              <a:rPr lang="en-US" smtClean="0"/>
              <a:t>12</a:t>
            </a:fld>
            <a:endParaRPr lang="en-US" dirty="0"/>
          </a:p>
        </p:txBody>
      </p:sp>
    </p:spTree>
    <p:extLst>
      <p:ext uri="{BB962C8B-B14F-4D97-AF65-F5344CB8AC3E}">
        <p14:creationId xmlns:p14="http://schemas.microsoft.com/office/powerpoint/2010/main" val="3590630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508500"/>
            <a:ext cx="12192000" cy="2349500"/>
          </a:xfrm>
          <a:prstGeom prst="rect">
            <a:avLst/>
          </a:prstGeom>
          <a:gradFill flip="none" rotWithShape="1">
            <a:gsLst>
              <a:gs pos="0">
                <a:srgbClr val="C54528"/>
              </a:gs>
              <a:gs pos="100000">
                <a:srgbClr val="1C3140">
                  <a:alpha val="84706"/>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gradFill>
                  <a:gsLst>
                    <a:gs pos="0">
                      <a:srgbClr val="DDBA58"/>
                    </a:gs>
                    <a:gs pos="100000">
                      <a:schemeClr val="tx2">
                        <a:lumMod val="20000"/>
                        <a:lumOff val="80000"/>
                      </a:schemeClr>
                    </a:gs>
                  </a:gsLst>
                  <a:lin ang="5400000" scaled="1"/>
                </a:gradFill>
                <a:latin typeface="Arial" panose="020B0604020202020204" pitchFamily="34" charset="0"/>
                <a:cs typeface="Arial" panose="020B0604020202020204" pitchFamily="34" charset="0"/>
              </a:defRPr>
            </a:lvl1pPr>
          </a:lstStyle>
          <a:p>
            <a:r>
              <a:rPr lang="en-US" noProof="0" dirty="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rgbClr val="DDBA5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a:xfrm>
            <a:off x="5816600" y="6187538"/>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B3903798-9F8A-4555-A128-691FDFB38DA9}" type="datetime1">
              <a:rPr lang="en-US" smtClean="0"/>
              <a:pPr/>
              <a:t>10/20/2024</a:t>
            </a:fld>
            <a:endParaRPr lang="en-US" dirty="0"/>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1124861" y="685801"/>
            <a:ext cx="1371600"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91101" y="64830"/>
            <a:ext cx="1460500" cy="481013"/>
          </a:xfrm>
        </p:spPr>
        <p:txBody>
          <a:bodyPr/>
          <a:lstStyle>
            <a:lvl1pPr marL="0" indent="0" algn="r">
              <a:buNone/>
              <a:defRPr lang="en-US" sz="3000" b="1" i="0" kern="1200" dirty="0">
                <a:solidFill>
                  <a:srgbClr val="DDBA58"/>
                </a:solidFill>
                <a:latin typeface="Arial" panose="020B0604020202020204" pitchFamily="34" charset="0"/>
                <a:ea typeface="+mn-ea"/>
                <a:cs typeface="Arial" panose="020B0604020202020204" pitchFamily="34" charset="0"/>
              </a:defRPr>
            </a:lvl1pPr>
          </a:lstStyle>
          <a:p>
            <a:pPr lvl="0"/>
            <a:r>
              <a:rPr lang="en-US" noProof="0" dirty="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and Title">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6305522"/>
            <a:ext cx="12192000" cy="552478"/>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799" y="472822"/>
            <a:ext cx="10664152"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a:xfrm>
            <a:off x="4724400" y="6411984"/>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5406CC0F-AE50-44ED-8007-5467636E4C42}"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a:xfrm>
            <a:off x="614873" y="6411984"/>
            <a:ext cx="3256673" cy="365125"/>
          </a:xfrm>
        </p:spPr>
        <p:txBody>
          <a:bodyPr/>
          <a:lstStyle>
            <a:lvl1pPr>
              <a:defRPr b="1">
                <a:latin typeface="Arial" panose="020B0604020202020204" pitchFamily="34" charset="0"/>
                <a:cs typeface="Arial" panose="020B0604020202020204" pitchFamily="34" charset="0"/>
              </a:defRPr>
            </a:lvl1pPr>
          </a:lstStyle>
          <a:p>
            <a:r>
              <a:rPr lang="en-US" dirty="0">
                <a:solidFill>
                  <a:srgbClr val="DDBA58"/>
                </a:solidFill>
              </a:rPr>
              <a:t>Presentation</a:t>
            </a:r>
            <a:r>
              <a:rPr lang="en-US" dirty="0"/>
              <a:t>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a:xfrm>
            <a:off x="8849751" y="6411984"/>
            <a:ext cx="2743200" cy="365125"/>
          </a:xfrm>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515848"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flipV="1">
            <a:off x="11663289" y="6305522"/>
            <a:ext cx="0" cy="552478"/>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4"/>
            <a:ext cx="12192000" cy="4568943"/>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392806"/>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2E076A8F-BF1C-C5FE-C803-06B6BCAEB8B0}"/>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0341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rgbClr val="C54528">
                  <a:alpha val="89000"/>
                </a:srgbClr>
              </a:gs>
              <a:gs pos="100000">
                <a:srgbClr val="1C3140"/>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5BCE4A-56A6-49EC-A673-D7F2D2D770DB}"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312324DB-DDAA-C65D-61FB-B26A464E1CA7}"/>
              </a:ext>
            </a:extLst>
          </p:cNvPr>
          <p:cNvPicPr>
            <a:picLocks noChangeAspect="1"/>
          </p:cNvPicPr>
          <p:nvPr userDrawn="1"/>
        </p:nvPicPr>
        <p:blipFill>
          <a:blip r:embed="rId3"/>
          <a:stretch>
            <a:fillRect/>
          </a:stretch>
        </p:blipFill>
        <p:spPr>
          <a:xfrm>
            <a:off x="5462201" y="769858"/>
            <a:ext cx="1448797" cy="592632"/>
          </a:xfrm>
          <a:prstGeom prst="rect">
            <a:avLst/>
          </a:prstGeom>
        </p:spPr>
      </p:pic>
    </p:spTree>
    <p:extLst>
      <p:ext uri="{BB962C8B-B14F-4D97-AF65-F5344CB8AC3E}">
        <p14:creationId xmlns:p14="http://schemas.microsoft.com/office/powerpoint/2010/main" val="164709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rgbClr val="C54528"/>
              </a:gs>
              <a:gs pos="67000">
                <a:srgbClr val="1C3140">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atin typeface="Arial" panose="020B0604020202020204" pitchFamily="34" charset="0"/>
                <a:cs typeface="Arial" panose="020B0604020202020204" pitchFamily="34" charset="0"/>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753FB07-8F96-4A12-BC7E-21F8E0954886}" type="datetime1">
              <a:rPr lang="en-US" smtClean="0"/>
              <a:pPr/>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pic>
        <p:nvPicPr>
          <p:cNvPr id="6" name="Picture 5" descr="A logo with text and gears&#10;&#10;Description automatically generated with medium confidence">
            <a:extLst>
              <a:ext uri="{FF2B5EF4-FFF2-40B4-BE49-F238E27FC236}">
                <a16:creationId xmlns:a16="http://schemas.microsoft.com/office/drawing/2014/main" id="{0E67966A-FEE5-CD84-ABE0-97548EEEFCC0}"/>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161174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a:gsLst>
              <a:gs pos="0">
                <a:srgbClr val="C54528"/>
              </a:gs>
              <a:gs pos="100000">
                <a:srgbClr val="1C314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C8790E14-8D81-41DD-8E4A-1160D6D337E4}" type="datetime1">
              <a:rPr lang="en-US" smtClean="0"/>
              <a:pPr/>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solidFill>
                  <a:srgbClr val="DDBA58"/>
                </a:solidFill>
              </a:rPr>
              <a:t>Presentation</a:t>
            </a:r>
            <a:r>
              <a:rPr lang="en-US"/>
              <a:t> Title</a:t>
            </a:r>
            <a:endParaRPr lang="en-US" dirty="0"/>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A logo with text and gears&#10;&#10;Description automatically generated with medium confidence">
            <a:extLst>
              <a:ext uri="{FF2B5EF4-FFF2-40B4-BE49-F238E27FC236}">
                <a16:creationId xmlns:a16="http://schemas.microsoft.com/office/drawing/2014/main" id="{21A72B0B-CD54-9E8A-CF87-7D4779B0117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847561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rgbClr val="C54528">
                  <a:alpha val="90000"/>
                </a:srgbClr>
              </a:gs>
              <a:gs pos="100000">
                <a:srgbClr val="1C3140"/>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10/20/2024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14" descr="A logo with text and gears&#10;&#10;Description automatically generated with medium confidence">
            <a:extLst>
              <a:ext uri="{FF2B5EF4-FFF2-40B4-BE49-F238E27FC236}">
                <a16:creationId xmlns:a16="http://schemas.microsoft.com/office/drawing/2014/main" id="{DBC86252-2795-8F2A-C812-CF7002E5A453}"/>
              </a:ext>
            </a:extLst>
          </p:cNvPr>
          <p:cNvPicPr>
            <a:picLocks noChangeAspect="1"/>
          </p:cNvPicPr>
          <p:nvPr userDrawn="1"/>
        </p:nvPicPr>
        <p:blipFill>
          <a:blip r:embed="rId3"/>
          <a:stretch>
            <a:fillRect/>
          </a:stretch>
        </p:blipFill>
        <p:spPr>
          <a:xfrm>
            <a:off x="5462201" y="769858"/>
            <a:ext cx="1448797" cy="592632"/>
          </a:xfrm>
          <a:prstGeom prst="rect">
            <a:avLst/>
          </a:prstGeom>
        </p:spPr>
      </p:pic>
    </p:spTree>
    <p:extLst>
      <p:ext uri="{BB962C8B-B14F-4D97-AF65-F5344CB8AC3E}">
        <p14:creationId xmlns:p14="http://schemas.microsoft.com/office/powerpoint/2010/main" val="2292985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rgbClr val="C54528"/>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1F1D69A2-DE74-4722-929F-847049DD6A45}"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logo with text and gears&#10;&#10;Description automatically generated with medium confidence">
            <a:extLst>
              <a:ext uri="{FF2B5EF4-FFF2-40B4-BE49-F238E27FC236}">
                <a16:creationId xmlns:a16="http://schemas.microsoft.com/office/drawing/2014/main" id="{E36C21B6-8143-FB64-E549-BC382CB02698}"/>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90351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rgbClr val="C54528"/>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gradFill>
                  <a:gsLst>
                    <a:gs pos="0">
                      <a:srgbClr val="1C3140"/>
                    </a:gs>
                    <a:gs pos="100000">
                      <a:srgbClr val="1C3140"/>
                    </a:gs>
                  </a:gsLst>
                  <a:lin ang="0" scaled="1"/>
                </a:gradFill>
                <a:latin typeface="Arial" panose="020B0604020202020204" pitchFamily="34" charset="0"/>
                <a:cs typeface="Arial" panose="020B0604020202020204" pitchFamily="34" charset="0"/>
              </a:defRPr>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rgbClr val="DDBA5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B4FDD192-6800-47D0-90F1-7D91FE57976D}" type="datetime1">
              <a:rPr lang="en-US" smtClean="0"/>
              <a:pPr/>
              <a:t>10/20/2024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63C3FC15-965A-B3CD-05A1-D8F3C87D2AD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19289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CABEC1E2-BCC4-44B2-A3D7-036C18CBFA1C}" type="datetime1">
              <a:rPr lang="en-US" smtClean="0"/>
              <a:pPr/>
              <a:t>10/20/2024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1963436E-8006-EC77-BB23-C161C169295A}"/>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76753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rgbClr val="C54528">
                  <a:alpha val="85000"/>
                </a:srgbClr>
              </a:gs>
              <a:gs pos="100000">
                <a:srgbClr val="1C314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rgbClr val="1C3140"/>
                </a:solidFill>
                <a:latin typeface="Arial" panose="020B0604020202020204" pitchFamily="34" charset="0"/>
                <a:ea typeface="+mj-ea"/>
                <a:cs typeface="Arial" panose="020B0604020202020204" pitchFamily="34" charset="0"/>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0DA57DDE-1A3D-4921-8DA7-F028633C78C6}" type="datetime1">
              <a:rPr lang="en-US" smtClean="0"/>
              <a:pPr/>
              <a:t>10/20/2024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D79AD81B-E067-FBC2-2020-02CE6574F09F}"/>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23660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verview">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rgbClr val="C54528"/>
                    </a:gs>
                    <a:gs pos="100000">
                      <a:srgbClr val="1C3140"/>
                    </a:gs>
                  </a:gsLst>
                  <a:lin ang="0" scaled="1"/>
                </a:gradFill>
                <a:latin typeface="Arial" panose="020B0604020202020204" pitchFamily="34" charset="0"/>
                <a:ea typeface="+mj-ea"/>
                <a:cs typeface="Arial" panose="020B0604020202020204" pitchFamily="34" charset="0"/>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dirty="0"/>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rgbClr val="C54528"/>
                </a:gs>
                <a:gs pos="100000">
                  <a:srgbClr val="1C3140"/>
                </a:gs>
              </a:gsLst>
              <a:lin ang="0" scaled="1"/>
              <a:tileRect/>
            </a:gradFill>
          </a:ln>
        </p:spPr>
        <p:txBody>
          <a:bodyPr anchor="ctr" anchorCtr="0">
            <a:normAutofit/>
          </a:bodyPr>
          <a:lstStyle>
            <a:lvl1pPr marL="0" indent="0" algn="ctr">
              <a:buNone/>
              <a:defRPr sz="120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52594436-9864-200D-7B40-3F1F8389297A}"/>
              </a:ext>
            </a:extLst>
          </p:cNvPr>
          <p:cNvPicPr>
            <a:picLocks noChangeAspect="1"/>
          </p:cNvPicPr>
          <p:nvPr userDrawn="1"/>
        </p:nvPicPr>
        <p:blipFill>
          <a:blip r:embed="rId3"/>
          <a:stretch>
            <a:fillRect/>
          </a:stretch>
        </p:blipFill>
        <p:spPr>
          <a:xfrm>
            <a:off x="10664570" y="76200"/>
            <a:ext cx="1448797" cy="592632"/>
          </a:xfrm>
          <a:prstGeom prst="rect">
            <a:avLst/>
          </a:prstGeom>
        </p:spPr>
      </p:pic>
      <p:sp>
        <p:nvSpPr>
          <p:cNvPr id="17" name="Rectangle 16">
            <a:extLst>
              <a:ext uri="{FF2B5EF4-FFF2-40B4-BE49-F238E27FC236}">
                <a16:creationId xmlns:a16="http://schemas.microsoft.com/office/drawing/2014/main" id="{2C4CC5BF-A81F-8043-8B19-7EEC7AA2EC9B}"/>
              </a:ext>
            </a:extLst>
          </p:cNvPr>
          <p:cNvSpPr/>
          <p:nvPr userDrawn="1"/>
        </p:nvSpPr>
        <p:spPr>
          <a:xfrm>
            <a:off x="0" y="6305522"/>
            <a:ext cx="12192000" cy="552478"/>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25B8878E-3808-40B6-4B4F-8A225B28784A}"/>
              </a:ext>
            </a:extLst>
          </p:cNvPr>
          <p:cNvCxnSpPr>
            <a:cxnSpLocks/>
          </p:cNvCxnSpPr>
          <p:nvPr userDrawn="1"/>
        </p:nvCxnSpPr>
        <p:spPr>
          <a:xfrm flipV="1">
            <a:off x="11663289" y="6305522"/>
            <a:ext cx="0" cy="552478"/>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AA256A-D8A8-073B-DB67-1142E088112B}"/>
              </a:ext>
            </a:extLst>
          </p:cNvPr>
          <p:cNvCxnSpPr>
            <a:cxnSpLocks/>
          </p:cNvCxnSpPr>
          <p:nvPr userDrawn="1"/>
        </p:nvCxnSpPr>
        <p:spPr>
          <a:xfrm>
            <a:off x="0" y="6392806"/>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ooter Placeholder 5">
            <a:extLst>
              <a:ext uri="{FF2B5EF4-FFF2-40B4-BE49-F238E27FC236}">
                <a16:creationId xmlns:a16="http://schemas.microsoft.com/office/drawing/2014/main" id="{6E068D73-A3EB-C745-1154-AB4F28E6CEF2}"/>
              </a:ext>
            </a:extLst>
          </p:cNvPr>
          <p:cNvSpPr>
            <a:spLocks noGrp="1"/>
          </p:cNvSpPr>
          <p:nvPr>
            <p:ph type="ftr" sz="quarter" idx="11"/>
          </p:nvPr>
        </p:nvSpPr>
        <p:spPr>
          <a:xfrm>
            <a:off x="614873" y="6411984"/>
            <a:ext cx="3256673" cy="365125"/>
          </a:xfrm>
        </p:spPr>
        <p:txBody>
          <a:bodyPr/>
          <a:lstStyle>
            <a:lvl1pPr>
              <a:defRPr b="1">
                <a:latin typeface="Arial" panose="020B0604020202020204" pitchFamily="34" charset="0"/>
                <a:cs typeface="Arial" panose="020B0604020202020204" pitchFamily="34" charset="0"/>
              </a:defRPr>
            </a:lvl1pPr>
          </a:lstStyle>
          <a:p>
            <a:r>
              <a:rPr lang="en-US" dirty="0">
                <a:solidFill>
                  <a:srgbClr val="DDBA58"/>
                </a:solidFill>
              </a:rPr>
              <a:t>Presentation</a:t>
            </a:r>
            <a:r>
              <a:rPr lang="en-US" dirty="0"/>
              <a:t> Title</a:t>
            </a:r>
          </a:p>
        </p:txBody>
      </p:sp>
      <p:sp>
        <p:nvSpPr>
          <p:cNvPr id="23" name="Date Placeholder 4">
            <a:extLst>
              <a:ext uri="{FF2B5EF4-FFF2-40B4-BE49-F238E27FC236}">
                <a16:creationId xmlns:a16="http://schemas.microsoft.com/office/drawing/2014/main" id="{287FEE52-3546-1378-14B6-171E8041E690}"/>
              </a:ext>
            </a:extLst>
          </p:cNvPr>
          <p:cNvSpPr>
            <a:spLocks noGrp="1"/>
          </p:cNvSpPr>
          <p:nvPr>
            <p:ph type="dt" sz="half" idx="10"/>
          </p:nvPr>
        </p:nvSpPr>
        <p:spPr>
          <a:xfrm>
            <a:off x="4724400" y="6411984"/>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5406CC0F-AE50-44ED-8007-5467636E4C42}" type="datetime1">
              <a:rPr lang="en-US" smtClean="0"/>
              <a:pPr/>
              <a:t>10/20/2024</a:t>
            </a:fld>
            <a:endParaRPr lang="en-US" dirty="0"/>
          </a:p>
        </p:txBody>
      </p:sp>
      <p:sp>
        <p:nvSpPr>
          <p:cNvPr id="24" name="Slide Number Placeholder 6">
            <a:extLst>
              <a:ext uri="{FF2B5EF4-FFF2-40B4-BE49-F238E27FC236}">
                <a16:creationId xmlns:a16="http://schemas.microsoft.com/office/drawing/2014/main" id="{0147D660-11C5-7624-1C45-D28592026CD4}"/>
              </a:ext>
            </a:extLst>
          </p:cNvPr>
          <p:cNvSpPr>
            <a:spLocks noGrp="1"/>
          </p:cNvSpPr>
          <p:nvPr>
            <p:ph type="sldNum" sz="quarter" idx="12"/>
          </p:nvPr>
        </p:nvSpPr>
        <p:spPr>
          <a:xfrm>
            <a:off x="8849751" y="6411984"/>
            <a:ext cx="2743200" cy="365125"/>
          </a:xfrm>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6315955"/>
            <a:ext cx="12192000" cy="548640"/>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2471803"/>
            <a:ext cx="10515600" cy="3739362"/>
          </a:xfrm>
        </p:spPr>
        <p:txBody>
          <a:bodyPr>
            <a:normAutofit/>
          </a:bodyPr>
          <a:lstStyle>
            <a:lvl1pPr marL="0" indent="0">
              <a:lnSpc>
                <a:spcPct val="100000"/>
              </a:lnSpc>
              <a:spcBef>
                <a:spcPts val="600"/>
              </a:spcBef>
              <a:buNone/>
              <a:defRPr sz="1800" i="0">
                <a:solidFill>
                  <a:srgbClr val="1C3140"/>
                </a:solidFill>
                <a:latin typeface="Arial" panose="020B0604020202020204" pitchFamily="34" charset="0"/>
                <a:cs typeface="Arial" panose="020B0604020202020204" pitchFamily="34" charset="0"/>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dirty="0"/>
              <a:t>Click to edit Master text </a:t>
            </a:r>
            <a:r>
              <a:rPr lang="en-US" dirty="0" err="1"/>
              <a:t>stysadasles</a:t>
            </a:r>
            <a:endParaRPr lang="en-US" dirty="0"/>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a:xfrm>
            <a:off x="4724400" y="6428605"/>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B00E1783-EEF8-44D1-A300-8D20A32BB2D3}"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a:xfrm>
            <a:off x="614873" y="6428605"/>
            <a:ext cx="3256673" cy="365125"/>
          </a:xfrm>
        </p:spPr>
        <p:txBody>
          <a:bodyPr/>
          <a:lstStyle>
            <a:lvl1pPr>
              <a:defRPr b="1">
                <a:solidFill>
                  <a:srgbClr val="DDBA58"/>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a:xfrm>
            <a:off x="8849751" y="6428605"/>
            <a:ext cx="2743200" cy="365125"/>
          </a:xfrm>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426053"/>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flipV="1">
            <a:off x="11663289" y="6315955"/>
            <a:ext cx="0" cy="5420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Picture 13" descr="A logo with text and gears&#10;&#10;Description automatically generated with medium confidence">
            <a:extLst>
              <a:ext uri="{FF2B5EF4-FFF2-40B4-BE49-F238E27FC236}">
                <a16:creationId xmlns:a16="http://schemas.microsoft.com/office/drawing/2014/main" id="{F8480DAE-DD99-9947-1510-63C06130CD87}"/>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493333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546600"/>
            <a:ext cx="12192000" cy="2311400"/>
          </a:xfrm>
          <a:prstGeom prst="rect">
            <a:avLst/>
          </a:prstGeom>
          <a:gradFill flip="none" rotWithShape="1">
            <a:gsLst>
              <a:gs pos="0">
                <a:srgbClr val="C54528"/>
              </a:gs>
              <a:gs pos="100000">
                <a:srgbClr val="1C31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gradFill>
                  <a:gsLst>
                    <a:gs pos="0">
                      <a:schemeClr val="bg1"/>
                    </a:gs>
                    <a:gs pos="100000">
                      <a:srgbClr val="DDBA58"/>
                    </a:gs>
                  </a:gsLst>
                  <a:lin ang="0" scaled="1"/>
                </a:gradFill>
                <a:latin typeface="Arial" panose="020B0604020202020204" pitchFamily="34" charset="0"/>
                <a:cs typeface="Arial" panose="020B0604020202020204" pitchFamily="34" charset="0"/>
              </a:defRPr>
            </a:lvl1pPr>
          </a:lstStyle>
          <a:p>
            <a:r>
              <a:rPr lang="en-US" noProof="0" dirty="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rgbClr val="1C314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553C389B-1365-4D57-8640-FE32C76A82BF}" type="datetime1">
              <a:rPr lang="en-US" smtClean="0"/>
              <a:pPr/>
              <a:t>10/20/2024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10346824" y="1525333"/>
            <a:ext cx="1460500" cy="481013"/>
          </a:xfrm>
        </p:spPr>
        <p:txBody>
          <a:bodyPr/>
          <a:lstStyle>
            <a:lvl1pPr marL="0" indent="0" algn="r">
              <a:buNone/>
              <a:defRPr lang="en-US" sz="3000" b="1" i="0" kern="1200" dirty="0">
                <a:solidFill>
                  <a:srgbClr val="DDBA58"/>
                </a:solidFill>
                <a:latin typeface="Arial" panose="020B0604020202020204" pitchFamily="34" charset="0"/>
                <a:ea typeface="+mn-ea"/>
                <a:cs typeface="Arial" panose="020B0604020202020204" pitchFamily="34" charset="0"/>
              </a:defRPr>
            </a:lvl1pPr>
          </a:lstStyle>
          <a:p>
            <a:pPr lvl="0"/>
            <a:r>
              <a:rPr lang="en-US" noProof="0" dirty="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rgbClr val="C54528">
                  <a:alpha val="60000"/>
                </a:srgbClr>
              </a:gs>
              <a:gs pos="49544">
                <a:srgbClr val="663A36">
                  <a:alpha val="87000"/>
                </a:srgbClr>
              </a:gs>
              <a:gs pos="88000">
                <a:srgbClr val="1C314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rgbClr val="C54528"/>
                    </a:gs>
                    <a:gs pos="100000">
                      <a:srgbClr val="1C3140"/>
                    </a:gs>
                  </a:gsLst>
                  <a:lin ang="0" scaled="1"/>
                  <a:tileRect/>
                </a:gradFill>
                <a:latin typeface="Arial" panose="020B0604020202020204" pitchFamily="34" charset="0"/>
                <a:cs typeface="Arial" panose="020B0604020202020204" pitchFamily="34" charset="0"/>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19865D4-BE98-46E3-A6B7-4F34A5E5D254}"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b="1">
                <a:solidFill>
                  <a:srgbClr val="DDBA58"/>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A logo with text and gears&#10;&#10;Description automatically generated with medium confidence">
            <a:extLst>
              <a:ext uri="{FF2B5EF4-FFF2-40B4-BE49-F238E27FC236}">
                <a16:creationId xmlns:a16="http://schemas.microsoft.com/office/drawing/2014/main" id="{1CE78B70-EE3A-DCDB-8055-CDC5043D1F12}"/>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47305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9502"/>
            <a:ext cx="6096000" cy="6867502"/>
          </a:xfrm>
          <a:prstGeom prst="rect">
            <a:avLst/>
          </a:prstGeom>
          <a:gradFill flip="none" rotWithShape="1">
            <a:gsLst>
              <a:gs pos="45000">
                <a:srgbClr val="683A35">
                  <a:alpha val="87000"/>
                </a:srgbClr>
              </a:gs>
              <a:gs pos="0">
                <a:srgbClr val="1C3140"/>
              </a:gs>
              <a:gs pos="100000">
                <a:srgbClr val="C54528">
                  <a:alpha val="5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rgbClr val="C54528"/>
                    </a:gs>
                    <a:gs pos="100000">
                      <a:srgbClr val="1C3140"/>
                    </a:gs>
                  </a:gsLst>
                  <a:lin ang="0" scaled="1"/>
                  <a:tileRect/>
                </a:gradFill>
                <a:latin typeface="Arial" panose="020B0604020202020204" pitchFamily="34" charset="0"/>
                <a:cs typeface="Arial" panose="020B0604020202020204" pitchFamily="34" charset="0"/>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7DDC830-91D4-4D76-B486-41F29E6EE30C}"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b="1">
                <a:solidFill>
                  <a:srgbClr val="DDBA58"/>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rgbClr val="C54528"/>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rgbClr val="C5452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A logo with text and gears&#10;&#10;Description automatically generated with medium confidence">
            <a:extLst>
              <a:ext uri="{FF2B5EF4-FFF2-40B4-BE49-F238E27FC236}">
                <a16:creationId xmlns:a16="http://schemas.microsoft.com/office/drawing/2014/main" id="{7F5B9238-6C9E-D25B-95EE-286BB7188484}"/>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7592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a:gsLst>
              <a:gs pos="0">
                <a:srgbClr val="C54528">
                  <a:alpha val="70000"/>
                </a:srgbClr>
              </a:gs>
              <a:gs pos="100000">
                <a:srgbClr val="1C314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34453F6-9CD2-44E4-BBC5-2899F0ED8F61}" type="datetime1">
              <a:rPr lang="en-US" smtClean="0"/>
              <a:pPr/>
              <a:t>10/20/2024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rgbClr val="DDBA58"/>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DBA58"/>
              </a:solidFill>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pic>
        <p:nvPicPr>
          <p:cNvPr id="7" name="Picture 6" descr="A logo with text and gears&#10;&#10;Description automatically generated with medium confidence">
            <a:extLst>
              <a:ext uri="{FF2B5EF4-FFF2-40B4-BE49-F238E27FC236}">
                <a16:creationId xmlns:a16="http://schemas.microsoft.com/office/drawing/2014/main" id="{D4C35C57-CECE-EB72-EB56-5F3D1D8DC8CA}"/>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426020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rgbClr val="C54528"/>
              </a:gs>
              <a:gs pos="100000">
                <a:srgbClr val="1C3140">
                  <a:alpha val="9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B855260-6F71-4500-AA56-E197C8A5E92E}" type="datetime1">
              <a:rPr lang="en-US" smtClean="0"/>
              <a:pPr/>
              <a:t>10/20/2024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pic>
        <p:nvPicPr>
          <p:cNvPr id="17" name="Picture 16" descr="A logo with text and gears&#10;&#10;Description automatically generated with medium confidence">
            <a:extLst>
              <a:ext uri="{FF2B5EF4-FFF2-40B4-BE49-F238E27FC236}">
                <a16:creationId xmlns:a16="http://schemas.microsoft.com/office/drawing/2014/main" id="{430E3D5E-18F7-8D4B-50D7-DF6C686C4C6C}"/>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11059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rgbClr val="1C3140"/>
              </a:gs>
              <a:gs pos="100000">
                <a:srgbClr val="C5452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dirty="0"/>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2401007-55FE-4B9E-99B0-5FCA5C63BEEE}" type="datetime1">
              <a:rPr lang="en-US" smtClean="0"/>
              <a:pPr/>
              <a:t>10/20/2024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rgbClr val="DDBA58"/>
                </a:solidFill>
                <a:latin typeface="Arial" panose="020B0604020202020204" pitchFamily="34" charset="0"/>
                <a:cs typeface="Arial" panose="020B0604020202020204" pitchFamily="34" charset="0"/>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rgbClr val="C5452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rgbClr val="1C3140"/>
            </a:solidFill>
          </a:ln>
        </p:spPr>
        <p:style>
          <a:lnRef idx="1">
            <a:schemeClr val="accent1"/>
          </a:lnRef>
          <a:fillRef idx="0">
            <a:schemeClr val="accent1"/>
          </a:fillRef>
          <a:effectRef idx="0">
            <a:schemeClr val="accent1"/>
          </a:effectRef>
          <a:fontRef idx="minor">
            <a:schemeClr val="tx1"/>
          </a:fontRef>
        </p:style>
      </p:cxnSp>
      <p:pic>
        <p:nvPicPr>
          <p:cNvPr id="17" name="Picture 16" descr="A logo with text and gears&#10;&#10;Description automatically generated with medium confidence">
            <a:extLst>
              <a:ext uri="{FF2B5EF4-FFF2-40B4-BE49-F238E27FC236}">
                <a16:creationId xmlns:a16="http://schemas.microsoft.com/office/drawing/2014/main" id="{F0B8EAEE-F0F6-AC45-3371-74EFC71A1B26}"/>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391027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rgbClr val="1C3140"/>
              </a:gs>
              <a:gs pos="100000">
                <a:srgbClr val="C5452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rgbClr val="C54528"/>
                    </a:gs>
                    <a:gs pos="100000">
                      <a:srgbClr val="1C3140"/>
                    </a:gs>
                  </a:gsLst>
                  <a:lin ang="0" scaled="1"/>
                </a:gradFill>
                <a:latin typeface="Arial" panose="020B0604020202020204" pitchFamily="34" charset="0"/>
                <a:cs typeface="Arial" panose="020B0604020202020204" pitchFamily="34" charset="0"/>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C51E45D-B5D1-4EF4-9967-78E83BC898CC}" type="datetime1">
              <a:rPr lang="en-US" smtClean="0"/>
              <a:pPr/>
              <a:t>10/20/2024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rgbClr val="DDBA58"/>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rgbClr val="DDBA58"/>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Arial" panose="020B0604020202020204" pitchFamily="34" charset="0"/>
                <a:ea typeface="+mn-ea"/>
                <a:cs typeface="Arial" panose="020B0604020202020204" pitchFamily="34" charset="0"/>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dirty="0"/>
              <a:t>Click to edit Master text styles</a:t>
            </a:r>
          </a:p>
        </p:txBody>
      </p:sp>
      <p:pic>
        <p:nvPicPr>
          <p:cNvPr id="7" name="Picture 6" descr="A logo with text and gears&#10;&#10;Description automatically generated with medium confidence">
            <a:extLst>
              <a:ext uri="{FF2B5EF4-FFF2-40B4-BE49-F238E27FC236}">
                <a16:creationId xmlns:a16="http://schemas.microsoft.com/office/drawing/2014/main" id="{80DB1524-DD3D-2F91-37A3-EE67F1D2BB17}"/>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61179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rgbClr val="C54528">
                  <a:alpha val="86000"/>
                </a:srgbClr>
              </a:gs>
              <a:gs pos="100000">
                <a:srgbClr val="1C314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atin typeface="Arial" panose="020B0604020202020204" pitchFamily="34" charset="0"/>
                <a:cs typeface="Arial" panose="020B0604020202020204" pitchFamily="34" charset="0"/>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5BAB17F-C031-4630-8FA3-EE6012C20DEF}" type="datetime1">
              <a:rPr lang="en-US" smtClean="0"/>
              <a:pPr/>
              <a:t>10/20/2024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rgbClr val="DDB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rgbClr val="DDBA58"/>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latin typeface="Arial" panose="020B0604020202020204" pitchFamily="34" charset="0"/>
                <a:cs typeface="Arial" panose="020B0604020202020204" pitchFamily="34" charset="0"/>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rgbClr val="DDBA58"/>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atin typeface="Arial" panose="020B0604020202020204" pitchFamily="34" charset="0"/>
                <a:cs typeface="Arial" panose="020B0604020202020204" pitchFamily="34" charset="0"/>
              </a:defRPr>
            </a:lvl1pPr>
          </a:lstStyle>
          <a:p>
            <a:r>
              <a:rPr lang="en-US" dirty="0"/>
              <a:t>Click icon to add picture</a:t>
            </a:r>
          </a:p>
        </p:txBody>
      </p:sp>
      <p:pic>
        <p:nvPicPr>
          <p:cNvPr id="3" name="Picture 2" descr="A logo with text and gears&#10;&#10;Description automatically generated with medium confidence">
            <a:extLst>
              <a:ext uri="{FF2B5EF4-FFF2-40B4-BE49-F238E27FC236}">
                <a16:creationId xmlns:a16="http://schemas.microsoft.com/office/drawing/2014/main" id="{4B634C01-C856-26DE-2344-2E843DFCDDBE}"/>
              </a:ext>
            </a:extLst>
          </p:cNvPr>
          <p:cNvPicPr>
            <a:picLocks noChangeAspect="1"/>
          </p:cNvPicPr>
          <p:nvPr userDrawn="1"/>
        </p:nvPicPr>
        <p:blipFill>
          <a:blip r:embed="rId3"/>
          <a:stretch>
            <a:fillRect/>
          </a:stretch>
        </p:blipFill>
        <p:spPr>
          <a:xfrm>
            <a:off x="10664570" y="76200"/>
            <a:ext cx="1448797" cy="592632"/>
          </a:xfrm>
          <a:prstGeom prst="rect">
            <a:avLst/>
          </a:prstGeom>
        </p:spPr>
      </p:pic>
    </p:spTree>
    <p:extLst>
      <p:ext uri="{BB962C8B-B14F-4D97-AF65-F5344CB8AC3E}">
        <p14:creationId xmlns:p14="http://schemas.microsoft.com/office/powerpoint/2010/main" val="280432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latin typeface="Arial" panose="020B0604020202020204" pitchFamily="34" charset="0"/>
                <a:cs typeface="Arial" panose="020B0604020202020204" pitchFamily="34" charset="0"/>
              </a:defRPr>
            </a:lvl1pPr>
          </a:lstStyle>
          <a:p>
            <a:fld id="{7E5F88F2-B164-4B6F-A4D1-FF377EA65B7F}" type="datetime1">
              <a:rPr lang="en-US" smtClean="0"/>
              <a:pPr/>
              <a:t>10/20/2024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latin typeface="Arial" panose="020B0604020202020204" pitchFamily="34" charset="0"/>
                <a:cs typeface="Arial" panose="020B0604020202020204" pitchFamily="34" charset="0"/>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9" r:id="rId4"/>
    <p:sldLayoutId id="2147483667" r:id="rId5"/>
    <p:sldLayoutId id="2147483653" r:id="rId6"/>
    <p:sldLayoutId id="2147483672" r:id="rId7"/>
    <p:sldLayoutId id="2147483676" r:id="rId8"/>
    <p:sldLayoutId id="2147483652" r:id="rId9"/>
    <p:sldLayoutId id="2147483677" r:id="rId10"/>
    <p:sldLayoutId id="2147483678" r:id="rId11"/>
    <p:sldLayoutId id="2147483654" r:id="rId12"/>
    <p:sldLayoutId id="2147483682" r:id="rId13"/>
    <p:sldLayoutId id="2147483683" r:id="rId14"/>
    <p:sldLayoutId id="2147483685" r:id="rId15"/>
    <p:sldLayoutId id="2147483657" r:id="rId16"/>
    <p:sldLayoutId id="2147483686" r:id="rId17"/>
    <p:sldLayoutId id="2147483656" r:id="rId18"/>
    <p:sldLayoutId id="2147483690" r:id="rId19"/>
    <p:sldLayoutId id="2147483694"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sourcetreeapp.com/" TargetMode="External"/><Relationship Id="rId3" Type="http://schemas.openxmlformats.org/officeDocument/2006/relationships/hyperlink" Target="https://git-scm.com/doc" TargetMode="External"/><Relationship Id="rId7" Type="http://schemas.openxmlformats.org/officeDocument/2006/relationships/hyperlink" Target="https://desktop.github.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atlassian.com/git/tutorials" TargetMode="External"/><Relationship Id="rId5" Type="http://schemas.openxmlformats.org/officeDocument/2006/relationships/hyperlink" Target="https://lab.github.com/" TargetMode="External"/><Relationship Id="rId10" Type="http://schemas.openxmlformats.org/officeDocument/2006/relationships/hyperlink" Target="https://github.community/" TargetMode="External"/><Relationship Id="rId4" Type="http://schemas.openxmlformats.org/officeDocument/2006/relationships/hyperlink" Target="https://docs.github.com/" TargetMode="External"/><Relationship Id="rId9" Type="http://schemas.openxmlformats.org/officeDocument/2006/relationships/hyperlink" Target="https://stackoverflow.com/questions/tagged/gi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ctrTitle"/>
          </p:nvPr>
        </p:nvSpPr>
        <p:spPr>
          <a:xfrm>
            <a:off x="1858478" y="4843196"/>
            <a:ext cx="10135402" cy="915873"/>
          </a:xfrm>
        </p:spPr>
        <p:txBody>
          <a:bodyPr>
            <a:noAutofit/>
          </a:bodyPr>
          <a:lstStyle/>
          <a:p>
            <a:r>
              <a:rPr lang="en-US" sz="3600" dirty="0">
                <a:latin typeface="Arial" panose="020B0604020202020204" pitchFamily="34" charset="0"/>
                <a:cs typeface="Arial" panose="020B0604020202020204" pitchFamily="34" charset="0"/>
              </a:rPr>
              <a:t>React &amp; Redux &amp; Git Covers Software Testing and CI Using GITHUB Platform</a:t>
            </a:r>
          </a:p>
        </p:txBody>
      </p:sp>
      <p:sp>
        <p:nvSpPr>
          <p:cNvPr id="3" name="Subtitle 2">
            <a:extLst>
              <a:ext uri="{FF2B5EF4-FFF2-40B4-BE49-F238E27FC236}">
                <a16:creationId xmlns:a16="http://schemas.microsoft.com/office/drawing/2014/main" id="{D099D82B-F86A-4C04-9207-B25F53939FB6}"/>
              </a:ext>
            </a:extLst>
          </p:cNvPr>
          <p:cNvSpPr>
            <a:spLocks noGrp="1"/>
          </p:cNvSpPr>
          <p:nvPr>
            <p:ph type="subTitle" idx="1"/>
          </p:nvPr>
        </p:nvSpPr>
        <p:spPr>
          <a:xfrm>
            <a:off x="1909278" y="5944176"/>
            <a:ext cx="3892082" cy="761423"/>
          </a:xfrm>
        </p:spPr>
        <p:txBody>
          <a:bodyPr>
            <a:normAutofit fontScale="62500" lnSpcReduction="20000"/>
          </a:bodyPr>
          <a:lstStyle/>
          <a:p>
            <a:r>
              <a:rPr lang="en-US" dirty="0">
                <a:latin typeface="Arial" panose="020B0604020202020204" pitchFamily="34" charset="0"/>
                <a:cs typeface="Arial" panose="020B0604020202020204" pitchFamily="34" charset="0"/>
              </a:rPr>
              <a:t>Git </a:t>
            </a:r>
            <a:r>
              <a:rPr lang="en-US" dirty="0"/>
              <a:t>&amp; GitHub </a:t>
            </a:r>
            <a:br>
              <a:rPr lang="en-US" dirty="0"/>
            </a:br>
            <a:br>
              <a:rPr lang="en-US" dirty="0"/>
            </a:br>
            <a:r>
              <a:rPr lang="en-US" dirty="0"/>
              <a:t>by </a:t>
            </a:r>
            <a:r>
              <a:rPr lang="en-US" dirty="0">
                <a:latin typeface="Arial" panose="020B0604020202020204" pitchFamily="34" charset="0"/>
                <a:cs typeface="Arial" panose="020B0604020202020204" pitchFamily="34" charset="0"/>
              </a:rPr>
              <a:t>Saad Alafandi</a:t>
            </a:r>
          </a:p>
        </p:txBody>
      </p:sp>
      <p:sp>
        <p:nvSpPr>
          <p:cNvPr id="4" name="Text Placeholder 3">
            <a:extLst>
              <a:ext uri="{FF2B5EF4-FFF2-40B4-BE49-F238E27FC236}">
                <a16:creationId xmlns:a16="http://schemas.microsoft.com/office/drawing/2014/main" id="{42484CCC-9AB9-41BA-BF31-C9CA5A121895}"/>
              </a:ext>
            </a:extLst>
          </p:cNvPr>
          <p:cNvSpPr>
            <a:spLocks noGrp="1"/>
          </p:cNvSpPr>
          <p:nvPr>
            <p:ph type="body" sz="quarter" idx="14"/>
          </p:nvPr>
        </p:nvSpPr>
        <p:spPr>
          <a:xfrm>
            <a:off x="9606281" y="6203405"/>
            <a:ext cx="2329472" cy="601840"/>
          </a:xfrm>
        </p:spPr>
        <p:txBody>
          <a:bodyPr>
            <a:normAutofit/>
          </a:bodyPr>
          <a:lstStyle/>
          <a:p>
            <a:r>
              <a:rPr lang="en-US" dirty="0"/>
              <a:t>24/12/2024</a:t>
            </a:r>
          </a:p>
        </p:txBody>
      </p:sp>
      <p:sp>
        <p:nvSpPr>
          <p:cNvPr id="5" name="Text Placeholder 3">
            <a:extLst>
              <a:ext uri="{FF2B5EF4-FFF2-40B4-BE49-F238E27FC236}">
                <a16:creationId xmlns:a16="http://schemas.microsoft.com/office/drawing/2014/main" id="{E14BE9D3-FEA7-C0E5-23D7-43D7C7867797}"/>
              </a:ext>
            </a:extLst>
          </p:cNvPr>
          <p:cNvSpPr txBox="1">
            <a:spLocks/>
          </p:cNvSpPr>
          <p:nvPr/>
        </p:nvSpPr>
        <p:spPr>
          <a:xfrm>
            <a:off x="10143492" y="5983"/>
            <a:ext cx="1626531" cy="60184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3000" b="1" i="0" kern="1200" dirty="0">
                <a:solidFill>
                  <a:srgbClr val="DDBA58"/>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2024</a:t>
            </a:r>
          </a:p>
        </p:txBody>
      </p:sp>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How Git Was Developed</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70000" lnSpcReduction="20000"/>
          </a:bodyPr>
          <a:lstStyle/>
          <a:p>
            <a:pPr marL="285750" indent="-285750">
              <a:buFont typeface="Arial" panose="020B0604020202020204" pitchFamily="34" charset="0"/>
              <a:buChar char="•"/>
            </a:pPr>
            <a:r>
              <a:rPr lang="en-US" b="1" dirty="0"/>
              <a:t>Purpose:</a:t>
            </a:r>
          </a:p>
          <a:p>
            <a:pPr marL="742950" lvl="1" indent="-285750">
              <a:buFont typeface="Arial" panose="020B0604020202020204" pitchFamily="34" charset="0"/>
              <a:buChar char="•"/>
            </a:pPr>
            <a:r>
              <a:rPr lang="en-US" dirty="0"/>
              <a:t>Created to manage the Linux kernel source code efficiently</a:t>
            </a:r>
          </a:p>
          <a:p>
            <a:pPr marL="742950" lvl="1" indent="-285750">
              <a:buFont typeface="Arial" panose="020B0604020202020204" pitchFamily="34" charset="0"/>
              <a:buChar char="•"/>
            </a:pPr>
            <a:r>
              <a:rPr lang="en-US" dirty="0"/>
              <a:t>Addressed limitations of existing version control systems</a:t>
            </a:r>
          </a:p>
          <a:p>
            <a:pPr marL="285750" indent="-285750">
              <a:buFont typeface="Arial" panose="020B0604020202020204" pitchFamily="34" charset="0"/>
              <a:buChar char="•"/>
            </a:pPr>
            <a:r>
              <a:rPr lang="en-US" b="1" dirty="0"/>
              <a:t>Design Principles:</a:t>
            </a:r>
          </a:p>
          <a:p>
            <a:pPr marL="742950" lvl="1" indent="-285750">
              <a:buFont typeface="Arial" panose="020B0604020202020204" pitchFamily="34" charset="0"/>
              <a:buChar char="•"/>
            </a:pPr>
            <a:r>
              <a:rPr lang="en-US" b="1" dirty="0"/>
              <a:t>Speed: </a:t>
            </a:r>
            <a:r>
              <a:rPr lang="en-US" dirty="0"/>
              <a:t>Optimized for performance</a:t>
            </a:r>
          </a:p>
          <a:p>
            <a:pPr marL="742950" lvl="1" indent="-285750">
              <a:buFont typeface="Arial" panose="020B0604020202020204" pitchFamily="34" charset="0"/>
              <a:buChar char="•"/>
            </a:pPr>
            <a:r>
              <a:rPr lang="en-US" b="1" dirty="0"/>
              <a:t>Simple Design: </a:t>
            </a:r>
            <a:r>
              <a:rPr lang="en-US" dirty="0"/>
              <a:t>Focused on core functionalities</a:t>
            </a:r>
          </a:p>
          <a:p>
            <a:pPr marL="742950" lvl="1" indent="-285750">
              <a:buFont typeface="Arial" panose="020B0604020202020204" pitchFamily="34" charset="0"/>
              <a:buChar char="•"/>
            </a:pPr>
            <a:r>
              <a:rPr lang="en-US" b="1" dirty="0"/>
              <a:t>Distributed Architecture: </a:t>
            </a:r>
            <a:r>
              <a:rPr lang="en-US" dirty="0"/>
              <a:t>Every developer has a full copy of the repository</a:t>
            </a:r>
          </a:p>
          <a:p>
            <a:pPr marL="742950" lvl="1" indent="-285750">
              <a:buFont typeface="Arial" panose="020B0604020202020204" pitchFamily="34" charset="0"/>
              <a:buChar char="•"/>
            </a:pPr>
            <a:r>
              <a:rPr lang="en-US" b="1" dirty="0"/>
              <a:t>Data Integrity: </a:t>
            </a:r>
            <a:r>
              <a:rPr lang="en-US" dirty="0"/>
              <a:t>Ensures the reliability of version history</a:t>
            </a:r>
          </a:p>
          <a:p>
            <a:pPr marL="285750" indent="-285750">
              <a:buFont typeface="Arial" panose="020B0604020202020204" pitchFamily="34" charset="0"/>
              <a:buChar char="•"/>
            </a:pPr>
            <a:r>
              <a:rPr lang="en-US" b="1" dirty="0"/>
              <a:t>Influences:</a:t>
            </a:r>
          </a:p>
          <a:p>
            <a:pPr marL="742950" lvl="1" indent="-285750">
              <a:buFont typeface="Arial" panose="020B0604020202020204" pitchFamily="34" charset="0"/>
              <a:buChar char="•"/>
            </a:pPr>
            <a:r>
              <a:rPr lang="en-US" dirty="0"/>
              <a:t>Inspired by </a:t>
            </a:r>
            <a:r>
              <a:rPr lang="en-US" dirty="0" err="1"/>
              <a:t>BitKeeper</a:t>
            </a:r>
            <a:r>
              <a:rPr lang="en-US" dirty="0"/>
              <a:t> and other DVCS tools</a:t>
            </a:r>
          </a:p>
          <a:p>
            <a:pPr marL="742950" lvl="1" indent="-285750">
              <a:buFont typeface="Arial" panose="020B0604020202020204" pitchFamily="34" charset="0"/>
              <a:buChar char="•"/>
            </a:pPr>
            <a:r>
              <a:rPr lang="en-US" dirty="0"/>
              <a:t>Incorporates concepts from functional programming for immutability</a:t>
            </a:r>
          </a:p>
          <a:p>
            <a:pPr marL="285750" indent="-285750">
              <a:buFont typeface="Arial" panose="020B0604020202020204" pitchFamily="34" charset="0"/>
              <a:buChar char="•"/>
            </a:pPr>
            <a:r>
              <a:rPr lang="en-US" b="1" dirty="0"/>
              <a:t>Community Contributions:</a:t>
            </a:r>
          </a:p>
          <a:p>
            <a:pPr marL="742950" lvl="1" indent="-285750">
              <a:buFont typeface="Arial" panose="020B0604020202020204" pitchFamily="34" charset="0"/>
              <a:buChar char="•"/>
            </a:pPr>
            <a:r>
              <a:rPr lang="en-US" dirty="0"/>
              <a:t>Open-source development model</a:t>
            </a:r>
          </a:p>
          <a:p>
            <a:pPr marL="742950" lvl="1" indent="-285750">
              <a:buFont typeface="Arial" panose="020B0604020202020204" pitchFamily="34" charset="0"/>
              <a:buChar char="•"/>
            </a:pPr>
            <a:r>
              <a:rPr lang="en-US" dirty="0"/>
              <a:t>Continuous input from developers worldwide</a:t>
            </a:r>
          </a:p>
          <a:p>
            <a:pPr marL="285750" indent="-285750">
              <a:buFont typeface="Arial" panose="020B0604020202020204" pitchFamily="34" charset="0"/>
              <a:buChar char="•"/>
            </a:pPr>
            <a:r>
              <a:rPr lang="en-US" b="1" dirty="0"/>
              <a:t>Modern Enhancements:</a:t>
            </a:r>
          </a:p>
          <a:p>
            <a:pPr marL="742950" lvl="1" indent="-285750">
              <a:buFont typeface="Arial" panose="020B0604020202020204" pitchFamily="34" charset="0"/>
              <a:buChar char="•"/>
            </a:pPr>
            <a:r>
              <a:rPr lang="en-US" dirty="0"/>
              <a:t>Integration with platforms like GitHub and GitLab</a:t>
            </a:r>
          </a:p>
          <a:p>
            <a:pPr marL="742950" lvl="1" indent="-285750">
              <a:buFont typeface="Arial" panose="020B0604020202020204" pitchFamily="34" charset="0"/>
              <a:buChar char="•"/>
            </a:pPr>
            <a:r>
              <a:rPr lang="en-US" dirty="0"/>
              <a:t>Advanced features like rebasing, cherry-picking, and bisecting</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b="1" dirty="0"/>
              <a:t>Sign Up a GitHub</a:t>
            </a:r>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59427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Creating a GitHub Account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Visit GitHub: </a:t>
            </a:r>
            <a:r>
              <a:rPr lang="en-US" b="1" dirty="0">
                <a:hlinkClick r:id="rId3">
                  <a:extLst>
                    <a:ext uri="{A12FA001-AC4F-418D-AE19-62706E023703}">
                      <ahyp:hlinkClr xmlns:ahyp="http://schemas.microsoft.com/office/drawing/2018/hyperlinkcolor" val="tx"/>
                    </a:ext>
                  </a:extLst>
                </a:hlinkClick>
              </a:rPr>
              <a:t>https://github.com/</a:t>
            </a:r>
            <a:endParaRPr lang="en-US" b="1" dirty="0"/>
          </a:p>
          <a:p>
            <a:pPr marL="285750" indent="-285750">
              <a:buFont typeface="Arial" panose="020B0604020202020204" pitchFamily="34" charset="0"/>
              <a:buChar char="•"/>
            </a:pPr>
            <a:r>
              <a:rPr lang="en-US" b="1" dirty="0"/>
              <a:t>Sign Up:</a:t>
            </a:r>
          </a:p>
          <a:p>
            <a:pPr marL="742950" lvl="1" indent="-285750">
              <a:buFont typeface="Arial" panose="020B0604020202020204" pitchFamily="34" charset="0"/>
              <a:buChar char="•"/>
            </a:pPr>
            <a:r>
              <a:rPr lang="en-US" dirty="0"/>
              <a:t>Click on "Sign up“</a:t>
            </a:r>
          </a:p>
          <a:p>
            <a:pPr marL="742950" lvl="1" indent="-285750">
              <a:buFont typeface="Arial" panose="020B0604020202020204" pitchFamily="34" charset="0"/>
              <a:buChar char="•"/>
            </a:pPr>
            <a:r>
              <a:rPr lang="en-US" dirty="0"/>
              <a:t>Enter username, email, and password</a:t>
            </a:r>
          </a:p>
          <a:p>
            <a:pPr marL="285750" indent="-285750">
              <a:buFont typeface="Arial" panose="020B0604020202020204" pitchFamily="34" charset="0"/>
              <a:buChar char="•"/>
            </a:pPr>
            <a:r>
              <a:rPr lang="en-US" b="1" dirty="0"/>
              <a:t>Verify Email:</a:t>
            </a:r>
          </a:p>
          <a:p>
            <a:pPr marL="742950" lvl="1" indent="-285750">
              <a:buFont typeface="Arial" panose="020B0604020202020204" pitchFamily="34" charset="0"/>
              <a:buChar char="•"/>
            </a:pPr>
            <a:r>
              <a:rPr lang="en-US" dirty="0"/>
              <a:t>Check your inbox for a verification email</a:t>
            </a:r>
          </a:p>
          <a:p>
            <a:pPr marL="742950" lvl="1" indent="-285750">
              <a:buFont typeface="Arial" panose="020B0604020202020204" pitchFamily="34" charset="0"/>
              <a:buChar char="•"/>
            </a:pPr>
            <a:r>
              <a:rPr lang="en-US" dirty="0"/>
              <a:t>Click the verification link</a:t>
            </a:r>
          </a:p>
          <a:p>
            <a:pPr marL="285750" indent="-285750">
              <a:buFont typeface="Arial" panose="020B0604020202020204" pitchFamily="34" charset="0"/>
              <a:buChar char="•"/>
            </a:pPr>
            <a:r>
              <a:rPr lang="en-US" b="1" dirty="0"/>
              <a:t>Set Up Profile:</a:t>
            </a:r>
          </a:p>
          <a:p>
            <a:pPr marL="742950" lvl="1" indent="-285750">
              <a:buFont typeface="Arial" panose="020B0604020202020204" pitchFamily="34" charset="0"/>
              <a:buChar char="•"/>
            </a:pPr>
            <a:r>
              <a:rPr lang="en-US" dirty="0"/>
              <a:t>Add a profile picture</a:t>
            </a:r>
          </a:p>
          <a:p>
            <a:pPr marL="742950" lvl="1" indent="-285750">
              <a:buFont typeface="Arial" panose="020B0604020202020204" pitchFamily="34" charset="0"/>
              <a:buChar char="•"/>
            </a:pPr>
            <a:r>
              <a:rPr lang="en-US" dirty="0"/>
              <a:t>Complete your bio and other details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b="1" dirty="0"/>
              <a:t>Sign Up a GitHub</a:t>
            </a:r>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7599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Installing Git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Download Git:</a:t>
            </a:r>
          </a:p>
          <a:p>
            <a:pPr marL="742950" lvl="1" indent="-285750">
              <a:buFont typeface="Arial" panose="020B0604020202020204" pitchFamily="34" charset="0"/>
              <a:buChar char="•"/>
            </a:pPr>
            <a:r>
              <a:rPr lang="en-US" dirty="0">
                <a:solidFill>
                  <a:srgbClr val="1C3140"/>
                </a:solidFill>
                <a:hlinkClick r:id="rId3">
                  <a:extLst>
                    <a:ext uri="{A12FA001-AC4F-418D-AE19-62706E023703}">
                      <ahyp:hlinkClr xmlns:ahyp="http://schemas.microsoft.com/office/drawing/2018/hyperlinkcolor" val="tx"/>
                    </a:ext>
                  </a:extLst>
                </a:hlinkClick>
              </a:rPr>
              <a:t>Git Official Website</a:t>
            </a:r>
            <a:endParaRPr lang="en-US" dirty="0">
              <a:solidFill>
                <a:srgbClr val="1C3140"/>
              </a:solidFill>
            </a:endParaRPr>
          </a:p>
          <a:p>
            <a:pPr marL="285750" indent="-285750">
              <a:buFont typeface="Arial" panose="020B0604020202020204" pitchFamily="34" charset="0"/>
              <a:buChar char="•"/>
            </a:pPr>
            <a:r>
              <a:rPr lang="en-US" b="1" dirty="0"/>
              <a:t>Installation Steps:</a:t>
            </a:r>
          </a:p>
          <a:p>
            <a:pPr marL="742950" lvl="1" indent="-285750">
              <a:buFont typeface="Arial" panose="020B0604020202020204" pitchFamily="34" charset="0"/>
              <a:buChar char="•"/>
            </a:pPr>
            <a:r>
              <a:rPr lang="en-US" b="1" dirty="0"/>
              <a:t>Windows:</a:t>
            </a:r>
          </a:p>
          <a:p>
            <a:pPr marL="1200150" lvl="2" indent="-285750">
              <a:buFont typeface="Arial" panose="020B0604020202020204" pitchFamily="34" charset="0"/>
              <a:buChar char="•"/>
            </a:pPr>
            <a:r>
              <a:rPr lang="en-US" dirty="0"/>
              <a:t>Run the installer and follow prompts</a:t>
            </a:r>
          </a:p>
          <a:p>
            <a:pPr marL="1200150" lvl="2" indent="-285750">
              <a:buFont typeface="Arial" panose="020B0604020202020204" pitchFamily="34" charset="0"/>
              <a:buChar char="•"/>
            </a:pPr>
            <a:r>
              <a:rPr lang="en-US" dirty="0"/>
              <a:t>Choose default options unless specific needs exist</a:t>
            </a:r>
          </a:p>
          <a:p>
            <a:pPr marL="742950" lvl="1" indent="-285750">
              <a:buFont typeface="Arial" panose="020B0604020202020204" pitchFamily="34" charset="0"/>
              <a:buChar char="•"/>
            </a:pPr>
            <a:r>
              <a:rPr lang="en-US" b="1" dirty="0"/>
              <a:t>macOS:</a:t>
            </a:r>
          </a:p>
          <a:p>
            <a:pPr marL="1200150" lvl="2" indent="-285750">
              <a:buFont typeface="Arial" panose="020B0604020202020204" pitchFamily="34" charset="0"/>
              <a:buChar char="•"/>
            </a:pPr>
            <a:r>
              <a:rPr lang="en-US" dirty="0"/>
              <a:t>Use Homebrew:</a:t>
            </a:r>
          </a:p>
          <a:p>
            <a:pPr marL="1200150" lvl="2" indent="-285750">
              <a:buFont typeface="Arial" panose="020B0604020202020204" pitchFamily="34" charset="0"/>
              <a:buChar char="•"/>
            </a:pPr>
            <a:endParaRPr lang="en-US" dirty="0"/>
          </a:p>
          <a:p>
            <a:pPr lvl="2"/>
            <a:endParaRPr lang="en-US" dirty="0"/>
          </a:p>
          <a:p>
            <a:pPr marL="285750" indent="-285750">
              <a:buFont typeface="Arial" panose="020B0604020202020204" pitchFamily="34" charset="0"/>
              <a:buChar char="•"/>
            </a:pPr>
            <a:r>
              <a:rPr lang="en-US" b="1" dirty="0"/>
              <a:t>Verify Installation:</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12</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575E319B-52D1-FE4A-7A88-CB954C60B82C}"/>
              </a:ext>
            </a:extLst>
          </p:cNvPr>
          <p:cNvPicPr>
            <a:picLocks noChangeAspect="1"/>
          </p:cNvPicPr>
          <p:nvPr/>
        </p:nvPicPr>
        <p:blipFill>
          <a:blip r:embed="rId4"/>
          <a:stretch>
            <a:fillRect/>
          </a:stretch>
        </p:blipFill>
        <p:spPr>
          <a:xfrm>
            <a:off x="3871546" y="5575157"/>
            <a:ext cx="3590925" cy="552450"/>
          </a:xfrm>
          <a:prstGeom prst="rect">
            <a:avLst/>
          </a:prstGeom>
        </p:spPr>
      </p:pic>
      <p:pic>
        <p:nvPicPr>
          <p:cNvPr id="10" name="Picture 9">
            <a:extLst>
              <a:ext uri="{FF2B5EF4-FFF2-40B4-BE49-F238E27FC236}">
                <a16:creationId xmlns:a16="http://schemas.microsoft.com/office/drawing/2014/main" id="{8E0CF834-2EF9-589D-DD4D-39A7174288D8}"/>
              </a:ext>
            </a:extLst>
          </p:cNvPr>
          <p:cNvPicPr>
            <a:picLocks noChangeAspect="1"/>
          </p:cNvPicPr>
          <p:nvPr/>
        </p:nvPicPr>
        <p:blipFill>
          <a:blip r:embed="rId5"/>
          <a:stretch>
            <a:fillRect/>
          </a:stretch>
        </p:blipFill>
        <p:spPr>
          <a:xfrm>
            <a:off x="3871546" y="4681598"/>
            <a:ext cx="3400425" cy="590550"/>
          </a:xfrm>
          <a:prstGeom prst="rect">
            <a:avLst/>
          </a:prstGeom>
        </p:spPr>
      </p:pic>
    </p:spTree>
    <p:extLst>
      <p:ext uri="{BB962C8B-B14F-4D97-AF65-F5344CB8AC3E}">
        <p14:creationId xmlns:p14="http://schemas.microsoft.com/office/powerpoint/2010/main" val="164664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User Information:</a:t>
            </a:r>
          </a:p>
          <a:p>
            <a:endParaRPr lang="en-US" dirty="0"/>
          </a:p>
          <a:p>
            <a:pPr marL="285750" indent="-285750">
              <a:buFont typeface="Arial" panose="020B0604020202020204" pitchFamily="34" charset="0"/>
              <a:buChar char="•"/>
            </a:pPr>
            <a:r>
              <a:rPr lang="en-US" dirty="0"/>
              <a:t>Check Configuration: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Default Editor: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Up Aliases for Efficiency:</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Configuring Git</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9B863A15-3B5F-0CD9-2B36-5D788A259EA5}"/>
              </a:ext>
            </a:extLst>
          </p:cNvPr>
          <p:cNvPicPr>
            <a:picLocks noChangeAspect="1"/>
          </p:cNvPicPr>
          <p:nvPr/>
        </p:nvPicPr>
        <p:blipFill>
          <a:blip r:embed="rId3"/>
          <a:stretch>
            <a:fillRect/>
          </a:stretch>
        </p:blipFill>
        <p:spPr>
          <a:xfrm>
            <a:off x="3578469" y="2546143"/>
            <a:ext cx="7322330" cy="803670"/>
          </a:xfrm>
          <a:prstGeom prst="rect">
            <a:avLst/>
          </a:prstGeom>
        </p:spPr>
      </p:pic>
      <p:pic>
        <p:nvPicPr>
          <p:cNvPr id="10" name="Picture 9">
            <a:extLst>
              <a:ext uri="{FF2B5EF4-FFF2-40B4-BE49-F238E27FC236}">
                <a16:creationId xmlns:a16="http://schemas.microsoft.com/office/drawing/2014/main" id="{6267A1D2-A4D2-5B4C-03AD-8D91560971E7}"/>
              </a:ext>
            </a:extLst>
          </p:cNvPr>
          <p:cNvPicPr>
            <a:picLocks noChangeAspect="1"/>
          </p:cNvPicPr>
          <p:nvPr/>
        </p:nvPicPr>
        <p:blipFill>
          <a:blip r:embed="rId4"/>
          <a:stretch>
            <a:fillRect/>
          </a:stretch>
        </p:blipFill>
        <p:spPr>
          <a:xfrm>
            <a:off x="3578469" y="3519857"/>
            <a:ext cx="2533650" cy="457200"/>
          </a:xfrm>
          <a:prstGeom prst="rect">
            <a:avLst/>
          </a:prstGeom>
        </p:spPr>
      </p:pic>
      <p:pic>
        <p:nvPicPr>
          <p:cNvPr id="13" name="Picture 12">
            <a:extLst>
              <a:ext uri="{FF2B5EF4-FFF2-40B4-BE49-F238E27FC236}">
                <a16:creationId xmlns:a16="http://schemas.microsoft.com/office/drawing/2014/main" id="{FCBF9C00-D47F-7E75-575A-2D8947EABC8E}"/>
              </a:ext>
            </a:extLst>
          </p:cNvPr>
          <p:cNvPicPr>
            <a:picLocks noChangeAspect="1"/>
          </p:cNvPicPr>
          <p:nvPr/>
        </p:nvPicPr>
        <p:blipFill>
          <a:blip r:embed="rId5"/>
          <a:stretch>
            <a:fillRect/>
          </a:stretch>
        </p:blipFill>
        <p:spPr>
          <a:xfrm>
            <a:off x="3568864" y="4175800"/>
            <a:ext cx="7800975" cy="495300"/>
          </a:xfrm>
          <a:prstGeom prst="rect">
            <a:avLst/>
          </a:prstGeom>
        </p:spPr>
      </p:pic>
      <p:pic>
        <p:nvPicPr>
          <p:cNvPr id="15" name="Picture 14">
            <a:extLst>
              <a:ext uri="{FF2B5EF4-FFF2-40B4-BE49-F238E27FC236}">
                <a16:creationId xmlns:a16="http://schemas.microsoft.com/office/drawing/2014/main" id="{9C80D9A0-9269-AC70-9660-3B80CA546AEE}"/>
              </a:ext>
            </a:extLst>
          </p:cNvPr>
          <p:cNvPicPr>
            <a:picLocks noChangeAspect="1"/>
          </p:cNvPicPr>
          <p:nvPr/>
        </p:nvPicPr>
        <p:blipFill>
          <a:blip r:embed="rId6"/>
          <a:stretch>
            <a:fillRect/>
          </a:stretch>
        </p:blipFill>
        <p:spPr>
          <a:xfrm>
            <a:off x="4366886" y="4772890"/>
            <a:ext cx="4991100" cy="1438275"/>
          </a:xfrm>
          <a:prstGeom prst="rect">
            <a:avLst/>
          </a:prstGeom>
        </p:spPr>
      </p:pic>
    </p:spTree>
    <p:extLst>
      <p:ext uri="{BB962C8B-B14F-4D97-AF65-F5344CB8AC3E}">
        <p14:creationId xmlns:p14="http://schemas.microsoft.com/office/powerpoint/2010/main" val="239686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Setting Up a GitHub Repository</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b="1" i="1" dirty="0"/>
              <a:t>Creating a New Repository:</a:t>
            </a:r>
          </a:p>
          <a:p>
            <a:pPr marL="800100" lvl="1" indent="-342900">
              <a:buFont typeface="+mj-lt"/>
              <a:buAutoNum type="arabicPeriod"/>
            </a:pPr>
            <a:r>
              <a:rPr lang="en-US" i="1" dirty="0"/>
              <a:t>Log in to GitHub</a:t>
            </a:r>
          </a:p>
          <a:p>
            <a:pPr marL="800100" lvl="1" indent="-342900">
              <a:buFont typeface="+mj-lt"/>
              <a:buAutoNum type="arabicPeriod"/>
            </a:pPr>
            <a:r>
              <a:rPr lang="en-US" i="1" dirty="0"/>
              <a:t>Click on "Repositories" tab</a:t>
            </a:r>
          </a:p>
          <a:p>
            <a:pPr marL="800100" lvl="1" indent="-342900">
              <a:buFont typeface="+mj-lt"/>
              <a:buAutoNum type="arabicPeriod"/>
            </a:pPr>
            <a:r>
              <a:rPr lang="en-US" i="1" dirty="0"/>
              <a:t>Click "New“</a:t>
            </a:r>
          </a:p>
          <a:p>
            <a:pPr marL="800100" lvl="1" indent="-342900">
              <a:buFont typeface="+mj-lt"/>
              <a:buAutoNum type="arabicPeriod"/>
            </a:pPr>
            <a:r>
              <a:rPr lang="en-US" i="1" dirty="0"/>
              <a:t>Fill in Details:</a:t>
            </a:r>
          </a:p>
          <a:p>
            <a:pPr marL="1257300" lvl="2" indent="-342900">
              <a:buFont typeface="Arial" panose="020B0604020202020204" pitchFamily="34" charset="0"/>
              <a:buChar char="•"/>
            </a:pPr>
            <a:r>
              <a:rPr lang="en-US" i="1" dirty="0"/>
              <a:t>Repository Name</a:t>
            </a:r>
          </a:p>
          <a:p>
            <a:pPr marL="1257300" lvl="2" indent="-342900">
              <a:buFont typeface="Arial" panose="020B0604020202020204" pitchFamily="34" charset="0"/>
              <a:buChar char="•"/>
            </a:pPr>
            <a:r>
              <a:rPr lang="en-US" i="1" dirty="0"/>
              <a:t>Description (optional)</a:t>
            </a:r>
          </a:p>
          <a:p>
            <a:pPr marL="1257300" lvl="2" indent="-342900">
              <a:buFont typeface="Arial" panose="020B0604020202020204" pitchFamily="34" charset="0"/>
              <a:buChar char="•"/>
            </a:pPr>
            <a:r>
              <a:rPr lang="en-US" i="1" dirty="0"/>
              <a:t>Public or Private</a:t>
            </a:r>
          </a:p>
          <a:p>
            <a:pPr marL="1257300" lvl="2" indent="-342900">
              <a:buFont typeface="Arial" panose="020B0604020202020204" pitchFamily="34" charset="0"/>
              <a:buChar char="•"/>
            </a:pPr>
            <a:r>
              <a:rPr lang="en-US" i="1" dirty="0"/>
              <a:t>Initialize with README (optional)</a:t>
            </a:r>
          </a:p>
          <a:p>
            <a:pPr marL="800100" lvl="1" indent="-342900">
              <a:buFont typeface="+mj-lt"/>
              <a:buAutoNum type="arabicPeriod"/>
            </a:pPr>
            <a:r>
              <a:rPr lang="en-US" i="1" dirty="0"/>
              <a:t>Click "Create Repository“</a:t>
            </a:r>
          </a:p>
          <a:p>
            <a:pPr marL="342900" indent="-342900">
              <a:buFont typeface="Arial" panose="020B0604020202020204" pitchFamily="34" charset="0"/>
              <a:buChar char="•"/>
            </a:pPr>
            <a:r>
              <a:rPr lang="en-US" b="1" i="1" dirty="0"/>
              <a:t>Example:</a:t>
            </a:r>
          </a:p>
          <a:p>
            <a:pPr marL="800100" lvl="1" indent="-342900">
              <a:buFont typeface="Arial" panose="020B0604020202020204" pitchFamily="34" charset="0"/>
              <a:buChar char="•"/>
            </a:pPr>
            <a:r>
              <a:rPr lang="en-US" i="1" dirty="0"/>
              <a:t>Repository Name: my-awesome-project</a:t>
            </a:r>
          </a:p>
          <a:p>
            <a:pPr marL="800100" lvl="1" indent="-342900">
              <a:buFont typeface="Arial" panose="020B0604020202020204" pitchFamily="34" charset="0"/>
              <a:buChar char="•"/>
            </a:pPr>
            <a:r>
              <a:rPr lang="en-US" i="1" dirty="0"/>
              <a:t>Description: A project demonstrating Git and GitHub workflows.</a:t>
            </a:r>
          </a:p>
          <a:p>
            <a:pPr marL="800100" lvl="1" indent="-342900">
              <a:buFont typeface="Arial" panose="020B0604020202020204" pitchFamily="34" charset="0"/>
              <a:buChar char="•"/>
            </a:pPr>
            <a:r>
              <a:rPr lang="en-US" i="1" dirty="0"/>
              <a:t>Public: Yes</a:t>
            </a:r>
          </a:p>
          <a:p>
            <a:pPr marL="800100" lvl="1" indent="-342900">
              <a:buFont typeface="Arial" panose="020B0604020202020204" pitchFamily="34" charset="0"/>
              <a:buChar char="•"/>
            </a:pPr>
            <a:r>
              <a:rPr lang="en-US" i="1" dirty="0"/>
              <a:t>Initialize with README: Yes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14</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6021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Cloning a Repository</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i="1" dirty="0"/>
              <a:t>Why Clone?</a:t>
            </a:r>
          </a:p>
          <a:p>
            <a:pPr marL="342900" indent="-342900">
              <a:buFont typeface="Arial" panose="020B0604020202020204" pitchFamily="34" charset="0"/>
              <a:buChar char="•"/>
            </a:pPr>
            <a:r>
              <a:rPr lang="en-US" i="1" dirty="0"/>
              <a:t>Create a local copy of the repository for development</a:t>
            </a:r>
          </a:p>
          <a:p>
            <a:pPr marL="342900" indent="-342900">
              <a:buFont typeface="Arial" panose="020B0604020202020204" pitchFamily="34" charset="0"/>
              <a:buChar char="•"/>
            </a:pPr>
            <a:r>
              <a:rPr lang="en-US" b="1" i="1" dirty="0"/>
              <a:t>Steps to Clone:</a:t>
            </a:r>
          </a:p>
          <a:p>
            <a:pPr marL="800100" lvl="1" indent="-342900">
              <a:buFont typeface="+mj-lt"/>
              <a:buAutoNum type="arabicPeriod"/>
            </a:pPr>
            <a:r>
              <a:rPr lang="en-US" i="1" dirty="0"/>
              <a:t>Copy Repository URL:</a:t>
            </a:r>
          </a:p>
          <a:p>
            <a:pPr marL="800100" lvl="1" indent="-342900">
              <a:buFont typeface="+mj-lt"/>
              <a:buAutoNum type="arabicPeriod"/>
            </a:pPr>
            <a:r>
              <a:rPr lang="en-US" i="1" dirty="0"/>
              <a:t>Run Clone Command:</a:t>
            </a:r>
          </a:p>
          <a:p>
            <a:pPr marL="800100" lvl="1" indent="-342900">
              <a:buFont typeface="+mj-lt"/>
              <a:buAutoNum type="arabicPeriod"/>
            </a:pPr>
            <a:endParaRPr lang="en-US" i="1" dirty="0"/>
          </a:p>
          <a:p>
            <a:pPr marL="800100" lvl="1" indent="-342900">
              <a:buFont typeface="+mj-lt"/>
              <a:buAutoNum type="arabicPeriod"/>
            </a:pPr>
            <a:endParaRPr lang="en-US" i="1" dirty="0"/>
          </a:p>
          <a:p>
            <a:pPr marL="800100" lvl="1" indent="-342900">
              <a:buFont typeface="+mj-lt"/>
              <a:buAutoNum type="arabicPeriod"/>
            </a:pPr>
            <a:r>
              <a:rPr lang="en-US" i="1" dirty="0"/>
              <a:t>Navigate to Repository Directory:</a:t>
            </a:r>
          </a:p>
          <a:p>
            <a:pPr marL="342900" indent="-342900">
              <a:buFont typeface="Arial" panose="020B0604020202020204" pitchFamily="34" charset="0"/>
              <a:buChar char="•"/>
            </a:pPr>
            <a:r>
              <a:rPr lang="en-US" b="1" i="1" dirty="0"/>
              <a:t>Example: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15</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556D5150-F08A-04F6-30AF-D9A42B799958}"/>
              </a:ext>
            </a:extLst>
          </p:cNvPr>
          <p:cNvPicPr>
            <a:picLocks noChangeAspect="1"/>
          </p:cNvPicPr>
          <p:nvPr/>
        </p:nvPicPr>
        <p:blipFill>
          <a:blip r:embed="rId3"/>
          <a:stretch>
            <a:fillRect/>
          </a:stretch>
        </p:blipFill>
        <p:spPr>
          <a:xfrm>
            <a:off x="1806287" y="4175387"/>
            <a:ext cx="8496300" cy="514350"/>
          </a:xfrm>
          <a:prstGeom prst="rect">
            <a:avLst/>
          </a:prstGeom>
        </p:spPr>
      </p:pic>
      <p:pic>
        <p:nvPicPr>
          <p:cNvPr id="10" name="Picture 9">
            <a:extLst>
              <a:ext uri="{FF2B5EF4-FFF2-40B4-BE49-F238E27FC236}">
                <a16:creationId xmlns:a16="http://schemas.microsoft.com/office/drawing/2014/main" id="{E7868124-AC76-88A1-31B2-4C6E30D87AA5}"/>
              </a:ext>
            </a:extLst>
          </p:cNvPr>
          <p:cNvPicPr>
            <a:picLocks noChangeAspect="1"/>
          </p:cNvPicPr>
          <p:nvPr/>
        </p:nvPicPr>
        <p:blipFill>
          <a:blip r:embed="rId4"/>
          <a:stretch>
            <a:fillRect/>
          </a:stretch>
        </p:blipFill>
        <p:spPr>
          <a:xfrm>
            <a:off x="5265248" y="4843383"/>
            <a:ext cx="2800350" cy="438150"/>
          </a:xfrm>
          <a:prstGeom prst="rect">
            <a:avLst/>
          </a:prstGeom>
        </p:spPr>
      </p:pic>
      <p:pic>
        <p:nvPicPr>
          <p:cNvPr id="13" name="Picture 12">
            <a:extLst>
              <a:ext uri="{FF2B5EF4-FFF2-40B4-BE49-F238E27FC236}">
                <a16:creationId xmlns:a16="http://schemas.microsoft.com/office/drawing/2014/main" id="{3C0029C3-2BE4-33C0-FFFA-772388F6FC4C}"/>
              </a:ext>
            </a:extLst>
          </p:cNvPr>
          <p:cNvPicPr>
            <a:picLocks noChangeAspect="1"/>
          </p:cNvPicPr>
          <p:nvPr/>
        </p:nvPicPr>
        <p:blipFill>
          <a:blip r:embed="rId5"/>
          <a:stretch>
            <a:fillRect/>
          </a:stretch>
        </p:blipFill>
        <p:spPr>
          <a:xfrm>
            <a:off x="1806287" y="5508482"/>
            <a:ext cx="7620000" cy="685800"/>
          </a:xfrm>
          <a:prstGeom prst="rect">
            <a:avLst/>
          </a:prstGeom>
        </p:spPr>
      </p:pic>
    </p:spTree>
    <p:extLst>
      <p:ext uri="{BB962C8B-B14F-4D97-AF65-F5344CB8AC3E}">
        <p14:creationId xmlns:p14="http://schemas.microsoft.com/office/powerpoint/2010/main" val="98241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Basic Git Operations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i="1" dirty="0"/>
              <a:t>Initializing a Repository:</a:t>
            </a:r>
          </a:p>
          <a:p>
            <a:pPr marL="285750" indent="-285750">
              <a:buFont typeface="Arial" panose="020B0604020202020204" pitchFamily="34" charset="0"/>
              <a:buChar char="•"/>
            </a:pPr>
            <a:r>
              <a:rPr lang="en-US" i="1" dirty="0"/>
              <a:t>Adding Files to Staging Area:</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Committing Changes: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Pushing Changes to Remote:</a:t>
            </a:r>
          </a:p>
          <a:p>
            <a:pPr marL="285750" indent="-285750">
              <a:buFont typeface="Arial" panose="020B0604020202020204" pitchFamily="34" charset="0"/>
              <a:buChar char="•"/>
            </a:pPr>
            <a:r>
              <a:rPr lang="en-US" i="1" dirty="0"/>
              <a:t>Pulling Changes from Remote:</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Example Workflow:</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16</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C8442934-7D0B-C391-88E9-6D5348E82CFB}"/>
              </a:ext>
            </a:extLst>
          </p:cNvPr>
          <p:cNvPicPr>
            <a:picLocks noChangeAspect="1"/>
          </p:cNvPicPr>
          <p:nvPr/>
        </p:nvPicPr>
        <p:blipFill>
          <a:blip r:embed="rId3"/>
          <a:stretch>
            <a:fillRect/>
          </a:stretch>
        </p:blipFill>
        <p:spPr>
          <a:xfrm>
            <a:off x="3804718" y="2430346"/>
            <a:ext cx="1323975" cy="409575"/>
          </a:xfrm>
          <a:prstGeom prst="rect">
            <a:avLst/>
          </a:prstGeom>
        </p:spPr>
      </p:pic>
      <p:pic>
        <p:nvPicPr>
          <p:cNvPr id="10" name="Picture 9">
            <a:extLst>
              <a:ext uri="{FF2B5EF4-FFF2-40B4-BE49-F238E27FC236}">
                <a16:creationId xmlns:a16="http://schemas.microsoft.com/office/drawing/2014/main" id="{F7136B5A-BE29-4238-F35A-37790049EBFC}"/>
              </a:ext>
            </a:extLst>
          </p:cNvPr>
          <p:cNvPicPr>
            <a:picLocks noChangeAspect="1"/>
          </p:cNvPicPr>
          <p:nvPr/>
        </p:nvPicPr>
        <p:blipFill>
          <a:blip r:embed="rId4"/>
          <a:stretch>
            <a:fillRect/>
          </a:stretch>
        </p:blipFill>
        <p:spPr>
          <a:xfrm>
            <a:off x="4332922" y="2895805"/>
            <a:ext cx="4257675" cy="666750"/>
          </a:xfrm>
          <a:prstGeom prst="rect">
            <a:avLst/>
          </a:prstGeom>
        </p:spPr>
      </p:pic>
      <p:pic>
        <p:nvPicPr>
          <p:cNvPr id="13" name="Picture 12">
            <a:extLst>
              <a:ext uri="{FF2B5EF4-FFF2-40B4-BE49-F238E27FC236}">
                <a16:creationId xmlns:a16="http://schemas.microsoft.com/office/drawing/2014/main" id="{586050D7-BDF0-79A6-CBC3-185A97295B23}"/>
              </a:ext>
            </a:extLst>
          </p:cNvPr>
          <p:cNvPicPr>
            <a:picLocks noChangeAspect="1"/>
          </p:cNvPicPr>
          <p:nvPr/>
        </p:nvPicPr>
        <p:blipFill>
          <a:blip r:embed="rId5"/>
          <a:stretch>
            <a:fillRect/>
          </a:stretch>
        </p:blipFill>
        <p:spPr>
          <a:xfrm>
            <a:off x="3611707" y="3598175"/>
            <a:ext cx="6381750" cy="428625"/>
          </a:xfrm>
          <a:prstGeom prst="rect">
            <a:avLst/>
          </a:prstGeom>
        </p:spPr>
      </p:pic>
      <p:pic>
        <p:nvPicPr>
          <p:cNvPr id="15" name="Picture 14">
            <a:extLst>
              <a:ext uri="{FF2B5EF4-FFF2-40B4-BE49-F238E27FC236}">
                <a16:creationId xmlns:a16="http://schemas.microsoft.com/office/drawing/2014/main" id="{C82E2401-559B-8759-79F7-EFBB98DEBE8B}"/>
              </a:ext>
            </a:extLst>
          </p:cNvPr>
          <p:cNvPicPr>
            <a:picLocks noChangeAspect="1"/>
          </p:cNvPicPr>
          <p:nvPr/>
        </p:nvPicPr>
        <p:blipFill>
          <a:blip r:embed="rId6"/>
          <a:stretch>
            <a:fillRect/>
          </a:stretch>
        </p:blipFill>
        <p:spPr>
          <a:xfrm>
            <a:off x="4466705" y="4145049"/>
            <a:ext cx="2733675" cy="409575"/>
          </a:xfrm>
          <a:prstGeom prst="rect">
            <a:avLst/>
          </a:prstGeom>
        </p:spPr>
      </p:pic>
      <p:pic>
        <p:nvPicPr>
          <p:cNvPr id="17" name="Picture 16">
            <a:extLst>
              <a:ext uri="{FF2B5EF4-FFF2-40B4-BE49-F238E27FC236}">
                <a16:creationId xmlns:a16="http://schemas.microsoft.com/office/drawing/2014/main" id="{44235271-0207-1789-F97D-801E3CC1CB55}"/>
              </a:ext>
            </a:extLst>
          </p:cNvPr>
          <p:cNvPicPr>
            <a:picLocks noChangeAspect="1"/>
          </p:cNvPicPr>
          <p:nvPr/>
        </p:nvPicPr>
        <p:blipFill>
          <a:blip r:embed="rId7"/>
          <a:stretch>
            <a:fillRect/>
          </a:stretch>
        </p:blipFill>
        <p:spPr>
          <a:xfrm>
            <a:off x="4466705" y="4596081"/>
            <a:ext cx="2800350" cy="390525"/>
          </a:xfrm>
          <a:prstGeom prst="rect">
            <a:avLst/>
          </a:prstGeom>
        </p:spPr>
      </p:pic>
      <p:pic>
        <p:nvPicPr>
          <p:cNvPr id="19" name="Picture 18">
            <a:extLst>
              <a:ext uri="{FF2B5EF4-FFF2-40B4-BE49-F238E27FC236}">
                <a16:creationId xmlns:a16="http://schemas.microsoft.com/office/drawing/2014/main" id="{7A91894E-A5E4-D360-E943-0FA325A4E237}"/>
              </a:ext>
            </a:extLst>
          </p:cNvPr>
          <p:cNvPicPr>
            <a:picLocks noChangeAspect="1"/>
          </p:cNvPicPr>
          <p:nvPr/>
        </p:nvPicPr>
        <p:blipFill>
          <a:blip r:embed="rId8"/>
          <a:stretch>
            <a:fillRect/>
          </a:stretch>
        </p:blipFill>
        <p:spPr>
          <a:xfrm>
            <a:off x="3409430" y="5096704"/>
            <a:ext cx="5693007" cy="1077876"/>
          </a:xfrm>
          <a:prstGeom prst="rect">
            <a:avLst/>
          </a:prstGeom>
        </p:spPr>
      </p:pic>
    </p:spTree>
    <p:extLst>
      <p:ext uri="{BB962C8B-B14F-4D97-AF65-F5344CB8AC3E}">
        <p14:creationId xmlns:p14="http://schemas.microsoft.com/office/powerpoint/2010/main" val="189732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Creating and Managing Branches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Creating a New Branch:</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b="1" i="1" dirty="0"/>
              <a:t>Switching to a Branch:</a:t>
            </a:r>
          </a:p>
          <a:p>
            <a:pPr marL="742950" lvl="1" indent="-285750">
              <a:buFont typeface="Arial" panose="020B0604020202020204" pitchFamily="34" charset="0"/>
              <a:buChar char="•"/>
            </a:pPr>
            <a:r>
              <a:rPr lang="en-US" i="1" dirty="0"/>
              <a:t>Or Using a Single Command:</a:t>
            </a:r>
          </a:p>
          <a:p>
            <a:pPr marL="742950" lvl="1" indent="-285750">
              <a:buFont typeface="Arial" panose="020B0604020202020204" pitchFamily="34" charset="0"/>
              <a:buChar char="•"/>
            </a:pPr>
            <a:endParaRPr lang="en-US" i="1" dirty="0"/>
          </a:p>
          <a:p>
            <a:pPr marL="285750" indent="-285750">
              <a:buFont typeface="Arial" panose="020B0604020202020204" pitchFamily="34" charset="0"/>
              <a:buChar char="•"/>
            </a:pPr>
            <a:r>
              <a:rPr lang="en-US" b="1" i="1" dirty="0"/>
              <a:t>Listing Branches:</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b="1" i="1" dirty="0"/>
              <a:t>Deleting a Branch:</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6A1EEEAB-93E3-8B64-2D7F-2F55B9DCA3BC}"/>
              </a:ext>
            </a:extLst>
          </p:cNvPr>
          <p:cNvPicPr>
            <a:picLocks noChangeAspect="1"/>
          </p:cNvPicPr>
          <p:nvPr/>
        </p:nvPicPr>
        <p:blipFill>
          <a:blip r:embed="rId3"/>
          <a:stretch>
            <a:fillRect/>
          </a:stretch>
        </p:blipFill>
        <p:spPr>
          <a:xfrm>
            <a:off x="4835581" y="2471803"/>
            <a:ext cx="3295650" cy="381000"/>
          </a:xfrm>
          <a:prstGeom prst="rect">
            <a:avLst/>
          </a:prstGeom>
        </p:spPr>
      </p:pic>
      <p:pic>
        <p:nvPicPr>
          <p:cNvPr id="10" name="Picture 9">
            <a:extLst>
              <a:ext uri="{FF2B5EF4-FFF2-40B4-BE49-F238E27FC236}">
                <a16:creationId xmlns:a16="http://schemas.microsoft.com/office/drawing/2014/main" id="{CB429985-FDAC-9DED-8A6A-83C96F33D732}"/>
              </a:ext>
            </a:extLst>
          </p:cNvPr>
          <p:cNvPicPr>
            <a:picLocks noChangeAspect="1"/>
          </p:cNvPicPr>
          <p:nvPr/>
        </p:nvPicPr>
        <p:blipFill>
          <a:blip r:embed="rId4"/>
          <a:stretch>
            <a:fillRect/>
          </a:stretch>
        </p:blipFill>
        <p:spPr>
          <a:xfrm>
            <a:off x="4835581" y="3124126"/>
            <a:ext cx="3533775" cy="371475"/>
          </a:xfrm>
          <a:prstGeom prst="rect">
            <a:avLst/>
          </a:prstGeom>
        </p:spPr>
      </p:pic>
      <p:pic>
        <p:nvPicPr>
          <p:cNvPr id="13" name="Picture 12">
            <a:extLst>
              <a:ext uri="{FF2B5EF4-FFF2-40B4-BE49-F238E27FC236}">
                <a16:creationId xmlns:a16="http://schemas.microsoft.com/office/drawing/2014/main" id="{D3019F4A-B790-B0CB-A572-30C9858C8773}"/>
              </a:ext>
            </a:extLst>
          </p:cNvPr>
          <p:cNvPicPr>
            <a:picLocks noChangeAspect="1"/>
          </p:cNvPicPr>
          <p:nvPr/>
        </p:nvPicPr>
        <p:blipFill>
          <a:blip r:embed="rId5"/>
          <a:stretch>
            <a:fillRect/>
          </a:stretch>
        </p:blipFill>
        <p:spPr>
          <a:xfrm>
            <a:off x="4842596" y="3571896"/>
            <a:ext cx="4086225" cy="371475"/>
          </a:xfrm>
          <a:prstGeom prst="rect">
            <a:avLst/>
          </a:prstGeom>
        </p:spPr>
      </p:pic>
      <p:pic>
        <p:nvPicPr>
          <p:cNvPr id="15" name="Picture 14">
            <a:extLst>
              <a:ext uri="{FF2B5EF4-FFF2-40B4-BE49-F238E27FC236}">
                <a16:creationId xmlns:a16="http://schemas.microsoft.com/office/drawing/2014/main" id="{320404CD-DBEA-2CA4-41E6-DBDAC3000ABB}"/>
              </a:ext>
            </a:extLst>
          </p:cNvPr>
          <p:cNvPicPr>
            <a:picLocks noChangeAspect="1"/>
          </p:cNvPicPr>
          <p:nvPr/>
        </p:nvPicPr>
        <p:blipFill>
          <a:blip r:embed="rId6"/>
          <a:stretch>
            <a:fillRect/>
          </a:stretch>
        </p:blipFill>
        <p:spPr>
          <a:xfrm>
            <a:off x="4842596" y="4170976"/>
            <a:ext cx="1495425" cy="400050"/>
          </a:xfrm>
          <a:prstGeom prst="rect">
            <a:avLst/>
          </a:prstGeom>
        </p:spPr>
      </p:pic>
      <p:pic>
        <p:nvPicPr>
          <p:cNvPr id="17" name="Picture 16">
            <a:extLst>
              <a:ext uri="{FF2B5EF4-FFF2-40B4-BE49-F238E27FC236}">
                <a16:creationId xmlns:a16="http://schemas.microsoft.com/office/drawing/2014/main" id="{3F8FFEBF-9C3B-C55A-8209-5B8AA39A7EB3}"/>
              </a:ext>
            </a:extLst>
          </p:cNvPr>
          <p:cNvPicPr>
            <a:picLocks noChangeAspect="1"/>
          </p:cNvPicPr>
          <p:nvPr/>
        </p:nvPicPr>
        <p:blipFill>
          <a:blip r:embed="rId7"/>
          <a:stretch>
            <a:fillRect/>
          </a:stretch>
        </p:blipFill>
        <p:spPr>
          <a:xfrm>
            <a:off x="4842596" y="4819595"/>
            <a:ext cx="3810000" cy="381000"/>
          </a:xfrm>
          <a:prstGeom prst="rect">
            <a:avLst/>
          </a:prstGeom>
        </p:spPr>
      </p:pic>
    </p:spTree>
    <p:extLst>
      <p:ext uri="{BB962C8B-B14F-4D97-AF65-F5344CB8AC3E}">
        <p14:creationId xmlns:p14="http://schemas.microsoft.com/office/powerpoint/2010/main" val="116993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Creating and Managing Branches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Example Workflow:</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10" name="Picture 9">
            <a:extLst>
              <a:ext uri="{FF2B5EF4-FFF2-40B4-BE49-F238E27FC236}">
                <a16:creationId xmlns:a16="http://schemas.microsoft.com/office/drawing/2014/main" id="{F8EAE6BA-DA54-E5D2-5E21-123C4C63BDD3}"/>
              </a:ext>
            </a:extLst>
          </p:cNvPr>
          <p:cNvPicPr>
            <a:picLocks noChangeAspect="1"/>
          </p:cNvPicPr>
          <p:nvPr/>
        </p:nvPicPr>
        <p:blipFill>
          <a:blip r:embed="rId3"/>
          <a:stretch>
            <a:fillRect/>
          </a:stretch>
        </p:blipFill>
        <p:spPr>
          <a:xfrm>
            <a:off x="929641" y="2913596"/>
            <a:ext cx="6421180" cy="3329776"/>
          </a:xfrm>
          <a:prstGeom prst="rect">
            <a:avLst/>
          </a:prstGeom>
        </p:spPr>
      </p:pic>
    </p:spTree>
    <p:extLst>
      <p:ext uri="{BB962C8B-B14F-4D97-AF65-F5344CB8AC3E}">
        <p14:creationId xmlns:p14="http://schemas.microsoft.com/office/powerpoint/2010/main" val="149395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Branching Strategies</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b="1" i="1" dirty="0"/>
              <a:t>Feature Branch Workflow:</a:t>
            </a:r>
          </a:p>
          <a:p>
            <a:pPr marL="742950" lvl="1" indent="-285750">
              <a:buFont typeface="Arial" panose="020B0604020202020204" pitchFamily="34" charset="0"/>
              <a:buChar char="•"/>
            </a:pPr>
            <a:r>
              <a:rPr lang="en-US" i="1" dirty="0"/>
              <a:t>Each feature is developed in its own branch</a:t>
            </a:r>
          </a:p>
          <a:p>
            <a:pPr marL="742950" lvl="1" indent="-285750">
              <a:buFont typeface="Arial" panose="020B0604020202020204" pitchFamily="34" charset="0"/>
              <a:buChar char="•"/>
            </a:pPr>
            <a:r>
              <a:rPr lang="en-US" i="1" dirty="0"/>
              <a:t>Isolates development and facilitates code reviews</a:t>
            </a:r>
          </a:p>
          <a:p>
            <a:pPr marL="285750" indent="-285750">
              <a:buFont typeface="Arial" panose="020B0604020202020204" pitchFamily="34" charset="0"/>
              <a:buChar char="•"/>
            </a:pPr>
            <a:r>
              <a:rPr lang="en-US" b="1" i="1" dirty="0" err="1"/>
              <a:t>Gitflow</a:t>
            </a:r>
            <a:r>
              <a:rPr lang="en-US" b="1" i="1" dirty="0"/>
              <a:t> Workflow:</a:t>
            </a:r>
          </a:p>
          <a:p>
            <a:pPr marL="742950" lvl="1" indent="-285750">
              <a:buFont typeface="Arial" panose="020B0604020202020204" pitchFamily="34" charset="0"/>
              <a:buChar char="•"/>
            </a:pPr>
            <a:r>
              <a:rPr lang="en-US" i="1" dirty="0"/>
              <a:t>Main Branches: main and develop</a:t>
            </a:r>
          </a:p>
          <a:p>
            <a:pPr marL="742950" lvl="1" indent="-285750">
              <a:buFont typeface="Arial" panose="020B0604020202020204" pitchFamily="34" charset="0"/>
              <a:buChar char="•"/>
            </a:pPr>
            <a:r>
              <a:rPr lang="en-US" i="1" dirty="0"/>
              <a:t>Supporting Branches: feature/*, release/*, hotfix/*</a:t>
            </a:r>
          </a:p>
          <a:p>
            <a:pPr marL="742950" lvl="1" indent="-285750">
              <a:buFont typeface="Arial" panose="020B0604020202020204" pitchFamily="34" charset="0"/>
              <a:buChar char="•"/>
            </a:pPr>
            <a:r>
              <a:rPr lang="en-US" i="1" dirty="0"/>
              <a:t>Structured and robust for large projects</a:t>
            </a:r>
          </a:p>
          <a:p>
            <a:pPr marL="285750" indent="-285750">
              <a:buFont typeface="Arial" panose="020B0604020202020204" pitchFamily="34" charset="0"/>
              <a:buChar char="•"/>
            </a:pPr>
            <a:r>
              <a:rPr lang="en-US" b="1" i="1" dirty="0"/>
              <a:t>Forking Workflow:</a:t>
            </a:r>
          </a:p>
          <a:p>
            <a:pPr marL="742950" lvl="1" indent="-285750">
              <a:buFont typeface="Arial" panose="020B0604020202020204" pitchFamily="34" charset="0"/>
              <a:buChar char="•"/>
            </a:pPr>
            <a:r>
              <a:rPr lang="en-US" i="1" dirty="0"/>
              <a:t>Fork the repository, work on changes, and create a pull request</a:t>
            </a:r>
          </a:p>
          <a:p>
            <a:pPr marL="742950" lvl="1" indent="-285750">
              <a:buFont typeface="Arial" panose="020B0604020202020204" pitchFamily="34" charset="0"/>
              <a:buChar char="•"/>
            </a:pPr>
            <a:r>
              <a:rPr lang="en-US" i="1" dirty="0"/>
              <a:t>Common in open-source projects</a:t>
            </a:r>
          </a:p>
          <a:p>
            <a:pPr marL="285750" indent="-285750">
              <a:buFont typeface="Arial" panose="020B0604020202020204" pitchFamily="34" charset="0"/>
              <a:buChar char="•"/>
            </a:pPr>
            <a:r>
              <a:rPr lang="en-US" b="1" i="1" dirty="0"/>
              <a:t>Trunk-Based Development:</a:t>
            </a:r>
          </a:p>
          <a:p>
            <a:pPr marL="742950" lvl="1" indent="-285750">
              <a:buFont typeface="Arial" panose="020B0604020202020204" pitchFamily="34" charset="0"/>
              <a:buChar char="•"/>
            </a:pPr>
            <a:r>
              <a:rPr lang="en-US" i="1" dirty="0"/>
              <a:t>Small, frequent commits directly to the main branch</a:t>
            </a:r>
          </a:p>
          <a:p>
            <a:pPr marL="742950" lvl="1" indent="-285750">
              <a:buFont typeface="Arial" panose="020B0604020202020204" pitchFamily="34" charset="0"/>
              <a:buChar char="•"/>
            </a:pPr>
            <a:r>
              <a:rPr lang="en-US" i="1" dirty="0"/>
              <a:t>Encourages continuous integration</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19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87427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Our Partner</a:t>
            </a:r>
          </a:p>
        </p:txBody>
      </p:sp>
      <p:sp>
        <p:nvSpPr>
          <p:cNvPr id="40" name="Footer Placeholder 3">
            <a:extLst>
              <a:ext uri="{FF2B5EF4-FFF2-40B4-BE49-F238E27FC236}">
                <a16:creationId xmlns:a16="http://schemas.microsoft.com/office/drawing/2014/main" id="{12BD0E67-CDFE-7166-B739-5B8C62015B6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41" name="Slide Number Placeholder 4">
            <a:extLst>
              <a:ext uri="{FF2B5EF4-FFF2-40B4-BE49-F238E27FC236}">
                <a16:creationId xmlns:a16="http://schemas.microsoft.com/office/drawing/2014/main" id="{725E72CD-5A91-5C63-5D4B-944F40AD7839}"/>
              </a:ext>
            </a:extLst>
          </p:cNvPr>
          <p:cNvSpPr>
            <a:spLocks noGrp="1"/>
          </p:cNvSpPr>
          <p:nvPr>
            <p:ph type="sldNum" sz="quarter" idx="12"/>
          </p:nvPr>
        </p:nvSpPr>
        <p:spPr/>
        <p:txBody>
          <a:bodyPr/>
          <a:lstStyle/>
          <a:p>
            <a:fld id="{95CBEC59-7FF9-4688-98DF-89832A0C9025}" type="slidenum">
              <a:rPr lang="en-US" smtClean="0"/>
              <a:t>2</a:t>
            </a:fld>
            <a:endParaRPr lang="en-US" dirty="0"/>
          </a:p>
        </p:txBody>
      </p:sp>
      <p:sp>
        <p:nvSpPr>
          <p:cNvPr id="4" name="Text Placeholder 3">
            <a:extLst>
              <a:ext uri="{FF2B5EF4-FFF2-40B4-BE49-F238E27FC236}">
                <a16:creationId xmlns:a16="http://schemas.microsoft.com/office/drawing/2014/main" id="{42484CCC-9AB9-41BA-BF31-C9CA5A121895}"/>
              </a:ext>
            </a:extLst>
          </p:cNvPr>
          <p:cNvSpPr>
            <a:spLocks noGrp="1"/>
          </p:cNvSpPr>
          <p:nvPr>
            <p:ph type="body" sz="quarter" idx="14"/>
          </p:nvPr>
        </p:nvSpPr>
        <p:spPr/>
        <p:txBody>
          <a:bodyPr>
            <a:normAutofit/>
          </a:bodyPr>
          <a:lstStyle/>
          <a:p>
            <a:r>
              <a:rPr lang="en-US" dirty="0"/>
              <a:t>2024</a:t>
            </a:r>
          </a:p>
        </p:txBody>
      </p:sp>
      <p:sp>
        <p:nvSpPr>
          <p:cNvPr id="7" name="Picture Placeholder 6">
            <a:extLst>
              <a:ext uri="{FF2B5EF4-FFF2-40B4-BE49-F238E27FC236}">
                <a16:creationId xmlns:a16="http://schemas.microsoft.com/office/drawing/2014/main" id="{34600E6A-A05F-703D-D168-C31B4E9DE028}"/>
              </a:ext>
            </a:extLst>
          </p:cNvPr>
          <p:cNvSpPr>
            <a:spLocks noGrp="1"/>
          </p:cNvSpPr>
          <p:nvPr>
            <p:ph type="pic" sz="quarter" idx="15"/>
          </p:nvPr>
        </p:nvSpPr>
        <p:spPr/>
        <p:txBody>
          <a:bodyPr/>
          <a:lstStyle/>
          <a:p>
            <a:endParaRPr lang="en-US" dirty="0"/>
          </a:p>
        </p:txBody>
      </p:sp>
      <p:sp>
        <p:nvSpPr>
          <p:cNvPr id="3" name="Subtitle 2">
            <a:extLst>
              <a:ext uri="{FF2B5EF4-FFF2-40B4-BE49-F238E27FC236}">
                <a16:creationId xmlns:a16="http://schemas.microsoft.com/office/drawing/2014/main" id="{D099D82B-F86A-4C04-9207-B25F53939FB6}"/>
              </a:ext>
            </a:extLst>
          </p:cNvPr>
          <p:cNvSpPr>
            <a:spLocks noGrp="1"/>
          </p:cNvSpPr>
          <p:nvPr>
            <p:ph idx="4294967295"/>
          </p:nvPr>
        </p:nvSpPr>
        <p:spPr>
          <a:xfrm>
            <a:off x="1676400" y="3133725"/>
            <a:ext cx="10515600" cy="2427288"/>
          </a:xfrm>
        </p:spPr>
        <p:txBody>
          <a:bodyPr>
            <a:normAutofit/>
          </a:bodyPr>
          <a:lstStyle/>
          <a:p>
            <a:r>
              <a:rPr lang="en-US" dirty="0">
                <a:latin typeface="Arial" panose="020B0604020202020204" pitchFamily="34" charset="0"/>
                <a:cs typeface="Arial" panose="020B0604020202020204" pitchFamily="34" charset="0"/>
              </a:rPr>
              <a:t>Lorem Ipsum Dolor</a:t>
            </a:r>
          </a:p>
        </p:txBody>
      </p:sp>
      <p:pic>
        <p:nvPicPr>
          <p:cNvPr id="9" name="Picture Placeholder 38" descr="A screenshot of a phone&#10;&#10;Description automatically generated">
            <a:extLst>
              <a:ext uri="{FF2B5EF4-FFF2-40B4-BE49-F238E27FC236}">
                <a16:creationId xmlns:a16="http://schemas.microsoft.com/office/drawing/2014/main" id="{4B5205DF-3877-7606-B28F-EC0468E31662}"/>
              </a:ext>
            </a:extLst>
          </p:cNvPr>
          <p:cNvPicPr>
            <a:picLocks noChangeAspect="1"/>
          </p:cNvPicPr>
          <p:nvPr/>
        </p:nvPicPr>
        <p:blipFill rotWithShape="1">
          <a:blip r:embed="rId2"/>
          <a:srcRect l="-2234" t="-29315" r="-2234" b="-5517"/>
          <a:stretch/>
        </p:blipFill>
        <p:spPr>
          <a:xfrm>
            <a:off x="239697" y="2129273"/>
            <a:ext cx="11425561" cy="3629443"/>
          </a:xfrm>
          <a:prstGeom prst="rect">
            <a:avLst/>
          </a:prstGeom>
          <a:solidFill>
            <a:schemeClr val="bg1">
              <a:alpha val="0"/>
            </a:schemeClr>
          </a:solidFill>
        </p:spPr>
      </p:pic>
      <p:pic>
        <p:nvPicPr>
          <p:cNvPr id="8" name="Picture 7" descr="A blue and white logo&#10;&#10;Description automatically generated">
            <a:extLst>
              <a:ext uri="{FF2B5EF4-FFF2-40B4-BE49-F238E27FC236}">
                <a16:creationId xmlns:a16="http://schemas.microsoft.com/office/drawing/2014/main" id="{56734FF0-66A6-04FF-1790-E9DCF3CDE4F8}"/>
              </a:ext>
            </a:extLst>
          </p:cNvPr>
          <p:cNvPicPr>
            <a:picLocks noChangeAspect="1"/>
          </p:cNvPicPr>
          <p:nvPr/>
        </p:nvPicPr>
        <p:blipFill>
          <a:blip r:embed="rId3"/>
          <a:stretch>
            <a:fillRect/>
          </a:stretch>
        </p:blipFill>
        <p:spPr>
          <a:xfrm>
            <a:off x="1546984" y="4426586"/>
            <a:ext cx="1392449" cy="1226186"/>
          </a:xfrm>
          <a:prstGeom prst="rect">
            <a:avLst/>
          </a:prstGeom>
        </p:spPr>
      </p:pic>
    </p:spTree>
    <p:extLst>
      <p:ext uri="{BB962C8B-B14F-4D97-AF65-F5344CB8AC3E}">
        <p14:creationId xmlns:p14="http://schemas.microsoft.com/office/powerpoint/2010/main" val="359571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Feature Branch Workflow Example</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Scenario: Adding a "User Authentication" feature</a:t>
            </a:r>
          </a:p>
          <a:p>
            <a:pPr marL="285750" indent="-285750">
              <a:buFont typeface="Arial" panose="020B0604020202020204" pitchFamily="34" charset="0"/>
              <a:buChar char="•"/>
            </a:pPr>
            <a:r>
              <a:rPr lang="en-US" b="1" i="1" dirty="0"/>
              <a:t>Steps:</a:t>
            </a:r>
          </a:p>
          <a:p>
            <a:pPr marL="800100" lvl="1" indent="-342900">
              <a:buFont typeface="+mj-lt"/>
              <a:buAutoNum type="arabicPeriod"/>
            </a:pPr>
            <a:r>
              <a:rPr lang="en-US" b="1" i="1" dirty="0"/>
              <a:t>Create Feature Branch:</a:t>
            </a:r>
          </a:p>
          <a:p>
            <a:pPr marL="800100" lvl="1" indent="-342900">
              <a:buFont typeface="+mj-lt"/>
              <a:buAutoNum type="arabicPeriod"/>
            </a:pPr>
            <a:r>
              <a:rPr lang="en-US" b="1" i="1" dirty="0"/>
              <a:t>Develop Feature:</a:t>
            </a:r>
          </a:p>
          <a:p>
            <a:pPr marL="1257300" lvl="2" indent="-342900">
              <a:buFont typeface="Arial" panose="020B0604020202020204" pitchFamily="34" charset="0"/>
              <a:buChar char="•"/>
            </a:pPr>
            <a:r>
              <a:rPr lang="en-US" i="1" dirty="0"/>
              <a:t>Implement authentication logic</a:t>
            </a:r>
          </a:p>
          <a:p>
            <a:pPr marL="1257300" lvl="2" indent="-342900">
              <a:buFont typeface="Arial" panose="020B0604020202020204" pitchFamily="34" charset="0"/>
              <a:buChar char="•"/>
            </a:pPr>
            <a:r>
              <a:rPr lang="en-US" i="1" dirty="0"/>
              <a:t>Add necessary files and modifications</a:t>
            </a:r>
          </a:p>
          <a:p>
            <a:pPr marL="800100" lvl="1" indent="-342900">
              <a:buFont typeface="+mj-lt"/>
              <a:buAutoNum type="arabicPeriod"/>
            </a:pPr>
            <a:r>
              <a:rPr lang="en-US" b="1" i="1" dirty="0"/>
              <a:t>Stage and Commit Changes:</a:t>
            </a:r>
          </a:p>
          <a:p>
            <a:pPr marL="800100" lvl="1" indent="-342900">
              <a:buFont typeface="+mj-lt"/>
              <a:buAutoNum type="arabicPeriod"/>
            </a:pPr>
            <a:endParaRPr lang="en-US" b="1" i="1" dirty="0"/>
          </a:p>
          <a:p>
            <a:pPr marL="800100" lvl="1" indent="-342900">
              <a:buFont typeface="+mj-lt"/>
              <a:buAutoNum type="arabicPeriod"/>
            </a:pPr>
            <a:endParaRPr lang="en-US" b="1" i="1" dirty="0"/>
          </a:p>
          <a:p>
            <a:pPr marL="800100" lvl="1" indent="-342900">
              <a:buFont typeface="+mj-lt"/>
              <a:buAutoNum type="arabicPeriod"/>
            </a:pPr>
            <a:endParaRPr lang="en-US" b="1" i="1" dirty="0"/>
          </a:p>
          <a:p>
            <a:pPr marL="800100" lvl="1" indent="-342900">
              <a:buFont typeface="+mj-lt"/>
              <a:buAutoNum type="arabicPeriod"/>
            </a:pPr>
            <a:r>
              <a:rPr lang="en-US" b="1" i="1" dirty="0"/>
              <a:t>Push Feature Branch to GitHub:</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6A9D39A9-8A0B-141F-E280-0DE0371FB6DF}"/>
              </a:ext>
            </a:extLst>
          </p:cNvPr>
          <p:cNvPicPr>
            <a:picLocks noChangeAspect="1"/>
          </p:cNvPicPr>
          <p:nvPr/>
        </p:nvPicPr>
        <p:blipFill>
          <a:blip r:embed="rId3"/>
          <a:stretch>
            <a:fillRect/>
          </a:stretch>
        </p:blipFill>
        <p:spPr>
          <a:xfrm>
            <a:off x="5176274" y="3049026"/>
            <a:ext cx="5724525" cy="476250"/>
          </a:xfrm>
          <a:prstGeom prst="rect">
            <a:avLst/>
          </a:prstGeom>
        </p:spPr>
      </p:pic>
      <p:pic>
        <p:nvPicPr>
          <p:cNvPr id="10" name="Picture 9">
            <a:extLst>
              <a:ext uri="{FF2B5EF4-FFF2-40B4-BE49-F238E27FC236}">
                <a16:creationId xmlns:a16="http://schemas.microsoft.com/office/drawing/2014/main" id="{5F0DB912-AB11-9CA8-38F5-811D33A92FD2}"/>
              </a:ext>
            </a:extLst>
          </p:cNvPr>
          <p:cNvPicPr>
            <a:picLocks noChangeAspect="1"/>
          </p:cNvPicPr>
          <p:nvPr/>
        </p:nvPicPr>
        <p:blipFill>
          <a:blip r:embed="rId4"/>
          <a:stretch>
            <a:fillRect/>
          </a:stretch>
        </p:blipFill>
        <p:spPr>
          <a:xfrm>
            <a:off x="2547374" y="4699930"/>
            <a:ext cx="8353425" cy="742950"/>
          </a:xfrm>
          <a:prstGeom prst="rect">
            <a:avLst/>
          </a:prstGeom>
        </p:spPr>
      </p:pic>
      <p:pic>
        <p:nvPicPr>
          <p:cNvPr id="13" name="Picture 12">
            <a:extLst>
              <a:ext uri="{FF2B5EF4-FFF2-40B4-BE49-F238E27FC236}">
                <a16:creationId xmlns:a16="http://schemas.microsoft.com/office/drawing/2014/main" id="{5A447FEB-3428-9F3B-CA2C-0F9DA3CB2D35}"/>
              </a:ext>
            </a:extLst>
          </p:cNvPr>
          <p:cNvPicPr>
            <a:picLocks noChangeAspect="1"/>
          </p:cNvPicPr>
          <p:nvPr/>
        </p:nvPicPr>
        <p:blipFill>
          <a:blip r:embed="rId5"/>
          <a:stretch>
            <a:fillRect/>
          </a:stretch>
        </p:blipFill>
        <p:spPr>
          <a:xfrm>
            <a:off x="5376299" y="5551600"/>
            <a:ext cx="5524500" cy="409575"/>
          </a:xfrm>
          <a:prstGeom prst="rect">
            <a:avLst/>
          </a:prstGeom>
        </p:spPr>
      </p:pic>
    </p:spTree>
    <p:extLst>
      <p:ext uri="{BB962C8B-B14F-4D97-AF65-F5344CB8AC3E}">
        <p14:creationId xmlns:p14="http://schemas.microsoft.com/office/powerpoint/2010/main" val="230133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Feature Branch Workflow Example</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Steps:</a:t>
            </a:r>
          </a:p>
          <a:p>
            <a:pPr marL="800100" lvl="1" indent="-342900">
              <a:buFont typeface="+mj-lt"/>
              <a:buAutoNum type="arabicPeriod" startAt="5"/>
            </a:pPr>
            <a:r>
              <a:rPr lang="en-US" b="1" i="1" dirty="0"/>
              <a:t>Create Pull Request:</a:t>
            </a:r>
          </a:p>
          <a:p>
            <a:pPr marL="1257300" lvl="2" indent="-342900">
              <a:buFont typeface="Arial" panose="020B0604020202020204" pitchFamily="34" charset="0"/>
              <a:buChar char="•"/>
            </a:pPr>
            <a:r>
              <a:rPr lang="en-US" i="1" dirty="0"/>
              <a:t>Navigate to GitHub repository</a:t>
            </a:r>
          </a:p>
          <a:p>
            <a:pPr marL="1257300" lvl="2" indent="-342900">
              <a:buFont typeface="Arial" panose="020B0604020202020204" pitchFamily="34" charset="0"/>
              <a:buChar char="•"/>
            </a:pPr>
            <a:r>
              <a:rPr lang="en-US" i="1" dirty="0"/>
              <a:t>Click "Compare &amp; pull request" for </a:t>
            </a:r>
            <a:r>
              <a:rPr lang="en-US" i="1" dirty="0">
                <a:highlight>
                  <a:srgbClr val="C0C0C0"/>
                </a:highlight>
              </a:rPr>
              <a:t>feature/user-authentication </a:t>
            </a:r>
            <a:r>
              <a:rPr lang="en-US" i="1" dirty="0"/>
              <a:t>branch</a:t>
            </a:r>
          </a:p>
          <a:p>
            <a:pPr marL="1257300" lvl="2" indent="-342900">
              <a:buFont typeface="Arial" panose="020B0604020202020204" pitchFamily="34" charset="0"/>
              <a:buChar char="•"/>
            </a:pPr>
            <a:r>
              <a:rPr lang="en-US" i="1" dirty="0"/>
              <a:t>Add descriptive title and comments</a:t>
            </a:r>
          </a:p>
          <a:p>
            <a:pPr marL="800100" lvl="1" indent="-342900">
              <a:buFont typeface="+mj-lt"/>
              <a:buAutoNum type="arabicPeriod" startAt="5"/>
            </a:pPr>
            <a:r>
              <a:rPr lang="en-US" b="1" i="1" dirty="0"/>
              <a:t>Code Review and Approval:</a:t>
            </a:r>
          </a:p>
          <a:p>
            <a:pPr marL="1257300" lvl="2" indent="-342900">
              <a:buFont typeface="Arial" panose="020B0604020202020204" pitchFamily="34" charset="0"/>
              <a:buChar char="•"/>
            </a:pPr>
            <a:r>
              <a:rPr lang="en-US" i="1" dirty="0"/>
              <a:t>Team members review the PR</a:t>
            </a:r>
          </a:p>
          <a:p>
            <a:pPr marL="1257300" lvl="2" indent="-342900">
              <a:buFont typeface="Arial" panose="020B0604020202020204" pitchFamily="34" charset="0"/>
              <a:buChar char="•"/>
            </a:pPr>
            <a:r>
              <a:rPr lang="en-US" i="1" dirty="0"/>
              <a:t>Approve and merge after feedback</a:t>
            </a:r>
          </a:p>
          <a:p>
            <a:pPr marL="800100" lvl="1" indent="-342900">
              <a:buFont typeface="+mj-lt"/>
              <a:buAutoNum type="arabicPeriod" startAt="5"/>
            </a:pPr>
            <a:r>
              <a:rPr lang="en-US" b="1" i="1" dirty="0"/>
              <a:t>Delete Feature Branch:</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CD398ECA-8C39-A98A-95C8-8FDB98CF461E}"/>
              </a:ext>
            </a:extLst>
          </p:cNvPr>
          <p:cNvPicPr>
            <a:picLocks noChangeAspect="1"/>
          </p:cNvPicPr>
          <p:nvPr/>
        </p:nvPicPr>
        <p:blipFill>
          <a:blip r:embed="rId3"/>
          <a:stretch>
            <a:fillRect/>
          </a:stretch>
        </p:blipFill>
        <p:spPr>
          <a:xfrm>
            <a:off x="1815811" y="5231996"/>
            <a:ext cx="6648450" cy="666750"/>
          </a:xfrm>
          <a:prstGeom prst="rect">
            <a:avLst/>
          </a:prstGeom>
        </p:spPr>
      </p:pic>
    </p:spTree>
    <p:extLst>
      <p:ext uri="{BB962C8B-B14F-4D97-AF65-F5344CB8AC3E}">
        <p14:creationId xmlns:p14="http://schemas.microsoft.com/office/powerpoint/2010/main" val="282626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D695E95-3245-38C3-D30F-C0F8FA5CF7F6}"/>
              </a:ext>
            </a:extLst>
          </p:cNvPr>
          <p:cNvSpPr>
            <a:spLocks noGrp="1"/>
          </p:cNvSpPr>
          <p:nvPr>
            <p:ph type="title"/>
          </p:nvPr>
        </p:nvSpPr>
        <p:spPr/>
        <p:txBody>
          <a:bodyPr/>
          <a:lstStyle/>
          <a:p>
            <a:r>
              <a:rPr lang="en-US" dirty="0"/>
              <a:t>GitHub</a:t>
            </a:r>
          </a:p>
        </p:txBody>
      </p:sp>
      <p:sp>
        <p:nvSpPr>
          <p:cNvPr id="3" name="Footer Placeholder 2">
            <a:extLst>
              <a:ext uri="{FF2B5EF4-FFF2-40B4-BE49-F238E27FC236}">
                <a16:creationId xmlns:a16="http://schemas.microsoft.com/office/drawing/2014/main" id="{084CA3D3-3DFF-111B-9ADA-B914D9A6FB9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4" name="Slide Number Placeholder 3">
            <a:extLst>
              <a:ext uri="{FF2B5EF4-FFF2-40B4-BE49-F238E27FC236}">
                <a16:creationId xmlns:a16="http://schemas.microsoft.com/office/drawing/2014/main" id="{A123FAD4-E63C-5821-989C-B3EBB112A4E6}"/>
              </a:ext>
            </a:extLst>
          </p:cNvPr>
          <p:cNvSpPr>
            <a:spLocks noGrp="1"/>
          </p:cNvSpPr>
          <p:nvPr>
            <p:ph type="sldNum" sz="quarter" idx="12"/>
          </p:nvPr>
        </p:nvSpPr>
        <p:spPr/>
        <p:txBody>
          <a:bodyPr/>
          <a:lstStyle/>
          <a:p>
            <a:fld id="{95CBEC59-7FF9-4688-98DF-89832A0C9025}" type="slidenum">
              <a:rPr lang="en-US" smtClean="0"/>
              <a:pPr/>
              <a:t>22</a:t>
            </a:fld>
            <a:endParaRPr lang="en-US" dirty="0"/>
          </a:p>
        </p:txBody>
      </p:sp>
      <p:sp>
        <p:nvSpPr>
          <p:cNvPr id="14" name="Text Placeholder 13">
            <a:extLst>
              <a:ext uri="{FF2B5EF4-FFF2-40B4-BE49-F238E27FC236}">
                <a16:creationId xmlns:a16="http://schemas.microsoft.com/office/drawing/2014/main" id="{EB0AC534-B8E4-EF52-7B26-C779B810E2D5}"/>
              </a:ext>
            </a:extLst>
          </p:cNvPr>
          <p:cNvSpPr>
            <a:spLocks noGrp="1"/>
          </p:cNvSpPr>
          <p:nvPr>
            <p:ph type="body" sz="quarter" idx="14"/>
          </p:nvPr>
        </p:nvSpPr>
        <p:spPr/>
        <p:txBody>
          <a:bodyPr/>
          <a:lstStyle/>
          <a:p>
            <a:r>
              <a:rPr lang="en-US" dirty="0"/>
              <a:t>2024</a:t>
            </a:r>
          </a:p>
        </p:txBody>
      </p:sp>
      <p:pic>
        <p:nvPicPr>
          <p:cNvPr id="5" name="Picture 4" descr="A black cat with a tail&#10;&#10;Description automatically generated">
            <a:extLst>
              <a:ext uri="{FF2B5EF4-FFF2-40B4-BE49-F238E27FC236}">
                <a16:creationId xmlns:a16="http://schemas.microsoft.com/office/drawing/2014/main" id="{722A485F-75CD-DC4E-697E-6926723CD5F4}"/>
              </a:ext>
            </a:extLst>
          </p:cNvPr>
          <p:cNvPicPr>
            <a:picLocks noChangeAspect="1"/>
          </p:cNvPicPr>
          <p:nvPr/>
        </p:nvPicPr>
        <p:blipFill>
          <a:blip r:embed="rId2"/>
          <a:stretch>
            <a:fillRect/>
          </a:stretch>
        </p:blipFill>
        <p:spPr>
          <a:xfrm>
            <a:off x="7245414" y="1357222"/>
            <a:ext cx="4143555" cy="4143555"/>
          </a:xfrm>
          <a:prstGeom prst="rect">
            <a:avLst/>
          </a:prstGeom>
        </p:spPr>
      </p:pic>
    </p:spTree>
    <p:extLst>
      <p:ext uri="{BB962C8B-B14F-4D97-AF65-F5344CB8AC3E}">
        <p14:creationId xmlns:p14="http://schemas.microsoft.com/office/powerpoint/2010/main" val="1189408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What is GitHub?</a:t>
            </a:r>
          </a:p>
          <a:p>
            <a:pPr marL="742950" lvl="1" indent="-285750">
              <a:buFont typeface="Arial" panose="020B0604020202020204" pitchFamily="34" charset="0"/>
              <a:buChar char="•"/>
            </a:pPr>
            <a:r>
              <a:rPr lang="en-US" i="1" dirty="0"/>
              <a:t>Web-based platform for Git repositories</a:t>
            </a:r>
          </a:p>
          <a:p>
            <a:pPr marL="742950" lvl="1" indent="-285750">
              <a:buFont typeface="Arial" panose="020B0604020202020204" pitchFamily="34" charset="0"/>
              <a:buChar char="•"/>
            </a:pPr>
            <a:r>
              <a:rPr lang="en-US" i="1" dirty="0"/>
              <a:t>Facilitates collaboration and project management</a:t>
            </a:r>
          </a:p>
          <a:p>
            <a:pPr lvl="1"/>
            <a:endParaRPr lang="en-US" i="1" dirty="0"/>
          </a:p>
          <a:p>
            <a:pPr marL="285750" indent="-285750">
              <a:buFont typeface="Arial" panose="020B0604020202020204" pitchFamily="34" charset="0"/>
              <a:buChar char="•"/>
            </a:pPr>
            <a:r>
              <a:rPr lang="en-US" b="1" i="1" dirty="0"/>
              <a:t>Key Features:</a:t>
            </a:r>
          </a:p>
          <a:p>
            <a:pPr marL="742950" lvl="1" indent="-285750">
              <a:buFont typeface="Arial" panose="020B0604020202020204" pitchFamily="34" charset="0"/>
              <a:buChar char="•"/>
            </a:pPr>
            <a:r>
              <a:rPr lang="en-US" b="1" i="1" dirty="0"/>
              <a:t>Repositories: </a:t>
            </a:r>
            <a:r>
              <a:rPr lang="en-US" i="1" dirty="0"/>
              <a:t>Host and manage project code</a:t>
            </a:r>
          </a:p>
          <a:p>
            <a:pPr marL="742950" lvl="1" indent="-285750">
              <a:buFont typeface="Arial" panose="020B0604020202020204" pitchFamily="34" charset="0"/>
              <a:buChar char="•"/>
            </a:pPr>
            <a:r>
              <a:rPr lang="en-US" b="1" i="1" dirty="0"/>
              <a:t>Issues: </a:t>
            </a:r>
            <a:r>
              <a:rPr lang="en-US" i="1" dirty="0"/>
              <a:t>Track bugs, tasks, and feature requests</a:t>
            </a:r>
          </a:p>
          <a:p>
            <a:pPr marL="742950" lvl="1" indent="-285750">
              <a:buFont typeface="Arial" panose="020B0604020202020204" pitchFamily="34" charset="0"/>
              <a:buChar char="•"/>
            </a:pPr>
            <a:r>
              <a:rPr lang="en-US" b="1" i="1" dirty="0"/>
              <a:t>Pull Requests: </a:t>
            </a:r>
            <a:r>
              <a:rPr lang="en-US" i="1" dirty="0"/>
              <a:t>Propose and review changes</a:t>
            </a:r>
          </a:p>
          <a:p>
            <a:pPr marL="742950" lvl="1" indent="-285750">
              <a:buFont typeface="Arial" panose="020B0604020202020204" pitchFamily="34" charset="0"/>
              <a:buChar char="•"/>
            </a:pPr>
            <a:r>
              <a:rPr lang="en-US" b="1" i="1" dirty="0"/>
              <a:t>Actions: </a:t>
            </a:r>
            <a:r>
              <a:rPr lang="en-US" i="1" dirty="0"/>
              <a:t>Automate workflows (CI/CD)</a:t>
            </a:r>
          </a:p>
          <a:p>
            <a:pPr marL="742950" lvl="1" indent="-285750">
              <a:buFont typeface="Arial" panose="020B0604020202020204" pitchFamily="34" charset="0"/>
              <a:buChar char="•"/>
            </a:pPr>
            <a:r>
              <a:rPr lang="en-US" b="1" i="1" dirty="0"/>
              <a:t>Projects: </a:t>
            </a:r>
            <a:r>
              <a:rPr lang="en-US" i="1" dirty="0"/>
              <a:t>Organize tasks using Kanban boards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GitHub Overview</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90403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Benefits:</a:t>
            </a:r>
          </a:p>
          <a:p>
            <a:pPr marL="742950" lvl="1" indent="-285750">
              <a:buFont typeface="Arial" panose="020B0604020202020204" pitchFamily="34" charset="0"/>
              <a:buChar char="•"/>
            </a:pPr>
            <a:r>
              <a:rPr lang="en-US" b="1" i="1" dirty="0"/>
              <a:t>Collaboration: </a:t>
            </a:r>
            <a:r>
              <a:rPr lang="en-US" i="1" dirty="0"/>
              <a:t>Multiple contributors can work </a:t>
            </a:r>
            <a:r>
              <a:rPr lang="en-US" i="1" dirty="0" err="1"/>
              <a:t>seamlesslyI</a:t>
            </a:r>
            <a:endParaRPr lang="en-US" i="1" dirty="0"/>
          </a:p>
          <a:p>
            <a:pPr marL="742950" lvl="1" indent="-285750">
              <a:buFont typeface="Arial" panose="020B0604020202020204" pitchFamily="34" charset="0"/>
              <a:buChar char="•"/>
            </a:pPr>
            <a:r>
              <a:rPr lang="en-US" b="1" i="1" dirty="0" err="1"/>
              <a:t>ntegration</a:t>
            </a:r>
            <a:r>
              <a:rPr lang="en-US" b="1" i="1" dirty="0"/>
              <a:t>: </a:t>
            </a:r>
            <a:r>
              <a:rPr lang="en-US" i="1" dirty="0"/>
              <a:t>Connect with numerous tools and services</a:t>
            </a:r>
          </a:p>
          <a:p>
            <a:pPr marL="742950" lvl="1" indent="-285750">
              <a:buFont typeface="Arial" panose="020B0604020202020204" pitchFamily="34" charset="0"/>
              <a:buChar char="•"/>
            </a:pPr>
            <a:r>
              <a:rPr lang="en-US" b="1" i="1" dirty="0"/>
              <a:t>Community: </a:t>
            </a:r>
            <a:r>
              <a:rPr lang="en-US" i="1" dirty="0"/>
              <a:t>Access to a vast ecosystem of open-source projects</a:t>
            </a:r>
          </a:p>
          <a:p>
            <a:pPr marL="742950" lvl="1" indent="-285750">
              <a:buFont typeface="Arial" panose="020B0604020202020204" pitchFamily="34" charset="0"/>
              <a:buChar char="•"/>
            </a:pPr>
            <a:r>
              <a:rPr lang="en-US" b="1" i="1" dirty="0"/>
              <a:t>Security: </a:t>
            </a:r>
            <a:r>
              <a:rPr lang="en-US" i="1" dirty="0"/>
              <a:t>Manage access controls and protect code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24</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GitHub Overview</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504558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Repository Visibility:</a:t>
            </a:r>
          </a:p>
          <a:p>
            <a:pPr marL="742950" lvl="1" indent="-285750">
              <a:buFont typeface="Arial" panose="020B0604020202020204" pitchFamily="34" charset="0"/>
              <a:buChar char="•"/>
            </a:pPr>
            <a:r>
              <a:rPr lang="en-US" i="1" dirty="0"/>
              <a:t>Public: Visible to everyone</a:t>
            </a:r>
          </a:p>
          <a:p>
            <a:pPr marL="742950" lvl="1" indent="-285750">
              <a:buFont typeface="Arial" panose="020B0604020202020204" pitchFamily="34" charset="0"/>
              <a:buChar char="•"/>
            </a:pPr>
            <a:r>
              <a:rPr lang="en-US" i="1" dirty="0"/>
              <a:t>Private: Accessible only to specified collaborators</a:t>
            </a:r>
          </a:p>
          <a:p>
            <a:pPr marL="285750" indent="-285750">
              <a:buFont typeface="Arial" panose="020B0604020202020204" pitchFamily="34" charset="0"/>
              <a:buChar char="•"/>
            </a:pPr>
            <a:r>
              <a:rPr lang="en-US" b="1" i="1" dirty="0"/>
              <a:t>Inviting Collaborators:</a:t>
            </a:r>
          </a:p>
          <a:p>
            <a:pPr marL="800100" lvl="1" indent="-342900">
              <a:buFont typeface="+mj-lt"/>
              <a:buAutoNum type="arabicPeriod"/>
            </a:pPr>
            <a:r>
              <a:rPr lang="en-US" i="1" dirty="0"/>
              <a:t>Navigate to Repository Settings</a:t>
            </a:r>
          </a:p>
          <a:p>
            <a:pPr marL="800100" lvl="1" indent="-342900">
              <a:buFont typeface="+mj-lt"/>
              <a:buAutoNum type="arabicPeriod"/>
            </a:pPr>
            <a:r>
              <a:rPr lang="en-US" i="1" dirty="0"/>
              <a:t>Click on "Manage access“</a:t>
            </a:r>
          </a:p>
          <a:p>
            <a:pPr marL="800100" lvl="1" indent="-342900">
              <a:buFont typeface="+mj-lt"/>
              <a:buAutoNum type="arabicPeriod"/>
            </a:pPr>
            <a:r>
              <a:rPr lang="en-US" i="1" dirty="0"/>
              <a:t>Click "Invite a collaborator“</a:t>
            </a:r>
          </a:p>
          <a:p>
            <a:pPr marL="800100" lvl="1" indent="-342900">
              <a:buFont typeface="+mj-lt"/>
              <a:buAutoNum type="arabicPeriod"/>
            </a:pPr>
            <a:r>
              <a:rPr lang="en-US" i="1" dirty="0"/>
              <a:t>Enter GitHub Username or Email</a:t>
            </a:r>
          </a:p>
          <a:p>
            <a:pPr marL="800100" lvl="1" indent="-342900">
              <a:buFont typeface="+mj-lt"/>
              <a:buAutoNum type="arabicPeriod"/>
            </a:pPr>
            <a:r>
              <a:rPr lang="en-US" i="1" dirty="0"/>
              <a:t>Assign Permissions:</a:t>
            </a:r>
          </a:p>
          <a:p>
            <a:pPr marL="1200150" lvl="2" indent="-285750">
              <a:buFont typeface="Arial" panose="020B0604020202020204" pitchFamily="34" charset="0"/>
              <a:buChar char="•"/>
            </a:pPr>
            <a:r>
              <a:rPr lang="en-US" b="1" i="1" dirty="0"/>
              <a:t>Read: </a:t>
            </a:r>
            <a:r>
              <a:rPr lang="en-US" i="1" dirty="0"/>
              <a:t>View repository content</a:t>
            </a:r>
          </a:p>
          <a:p>
            <a:pPr marL="1200150" lvl="2" indent="-285750">
              <a:buFont typeface="Arial" panose="020B0604020202020204" pitchFamily="34" charset="0"/>
              <a:buChar char="•"/>
            </a:pPr>
            <a:r>
              <a:rPr lang="en-US" b="1" i="1" dirty="0"/>
              <a:t>Write: </a:t>
            </a:r>
            <a:r>
              <a:rPr lang="en-US" i="1" dirty="0"/>
              <a:t>Push changes</a:t>
            </a:r>
          </a:p>
          <a:p>
            <a:pPr marL="1200150" lvl="2" indent="-285750">
              <a:buFont typeface="Arial" panose="020B0604020202020204" pitchFamily="34" charset="0"/>
              <a:buChar char="•"/>
            </a:pPr>
            <a:r>
              <a:rPr lang="en-US" b="1" i="1" dirty="0"/>
              <a:t>Admin: </a:t>
            </a:r>
            <a:r>
              <a:rPr lang="en-US" i="1" dirty="0"/>
              <a:t>Full control</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25</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Setting Up GitHub Repository Permissions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58259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Example:</a:t>
            </a:r>
          </a:p>
          <a:p>
            <a:pPr marL="742950" lvl="1" indent="-285750">
              <a:buFont typeface="Arial" panose="020B0604020202020204" pitchFamily="34" charset="0"/>
              <a:buChar char="•"/>
            </a:pPr>
            <a:r>
              <a:rPr lang="en-US" i="1" dirty="0"/>
              <a:t>Invite your two peers as collaborators with write access</a:t>
            </a:r>
          </a:p>
          <a:p>
            <a:pPr marL="285750" indent="-285750">
              <a:buFont typeface="Arial" panose="020B0604020202020204" pitchFamily="34" charset="0"/>
              <a:buChar char="•"/>
            </a:pPr>
            <a:r>
              <a:rPr lang="en-US" b="1" i="1" dirty="0"/>
              <a:t>Best Practices:</a:t>
            </a:r>
          </a:p>
          <a:p>
            <a:pPr marL="742950" lvl="1" indent="-285750">
              <a:buFont typeface="Arial" panose="020B0604020202020204" pitchFamily="34" charset="0"/>
              <a:buChar char="•"/>
            </a:pPr>
            <a:r>
              <a:rPr lang="en-US" i="1" dirty="0"/>
              <a:t>Assign least privilege necessary</a:t>
            </a:r>
          </a:p>
          <a:p>
            <a:pPr marL="742950" lvl="1" indent="-285750">
              <a:buFont typeface="Arial" panose="020B0604020202020204" pitchFamily="34" charset="0"/>
              <a:buChar char="•"/>
            </a:pPr>
            <a:r>
              <a:rPr lang="en-US" i="1" dirty="0"/>
              <a:t>Regularly review access permissions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26</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Setting Up GitHub Repository Permissions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50195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What is a Pull Request (PR)?</a:t>
            </a:r>
          </a:p>
          <a:p>
            <a:pPr marL="742950" lvl="1" indent="-285750">
              <a:buFont typeface="Arial" panose="020B0604020202020204" pitchFamily="34" charset="0"/>
              <a:buChar char="•"/>
            </a:pPr>
            <a:r>
              <a:rPr lang="en-US" i="1" dirty="0"/>
              <a:t>Proposal to merge changes from one branch to another</a:t>
            </a:r>
          </a:p>
          <a:p>
            <a:pPr marL="285750" indent="-285750">
              <a:buFont typeface="Arial" panose="020B0604020202020204" pitchFamily="34" charset="0"/>
              <a:buChar char="•"/>
            </a:pPr>
            <a:r>
              <a:rPr lang="en-US" b="1" i="1" dirty="0"/>
              <a:t>Creating a Pull Request:</a:t>
            </a:r>
          </a:p>
          <a:p>
            <a:pPr marL="800100" lvl="1" indent="-342900">
              <a:buFont typeface="+mj-lt"/>
              <a:buAutoNum type="arabicPeriod"/>
            </a:pPr>
            <a:r>
              <a:rPr lang="en-US" i="1" dirty="0"/>
              <a:t>Push Feature Branch to GitHub</a:t>
            </a:r>
          </a:p>
          <a:p>
            <a:pPr marL="800100" lvl="1" indent="-342900">
              <a:buFont typeface="+mj-lt"/>
              <a:buAutoNum type="arabicPeriod"/>
            </a:pPr>
            <a:r>
              <a:rPr lang="en-US" i="1" dirty="0"/>
              <a:t>Navigate to Repository on GitHub</a:t>
            </a:r>
          </a:p>
          <a:p>
            <a:pPr marL="800100" lvl="1" indent="-342900">
              <a:buFont typeface="+mj-lt"/>
              <a:buAutoNum type="arabicPeriod"/>
            </a:pPr>
            <a:r>
              <a:rPr lang="en-US" i="1" dirty="0"/>
              <a:t>Click "Compare &amp; pull request“</a:t>
            </a:r>
          </a:p>
          <a:p>
            <a:pPr marL="800100" lvl="1" indent="-342900">
              <a:buFont typeface="+mj-lt"/>
              <a:buAutoNum type="arabicPeriod"/>
            </a:pPr>
            <a:r>
              <a:rPr lang="en-US" i="1" dirty="0"/>
              <a:t>Fill in PR Details:</a:t>
            </a:r>
          </a:p>
          <a:p>
            <a:pPr marL="1200150" lvl="2" indent="-285750">
              <a:buFont typeface="Arial" panose="020B0604020202020204" pitchFamily="34" charset="0"/>
              <a:buChar char="•"/>
            </a:pPr>
            <a:r>
              <a:rPr lang="en-US" i="1" dirty="0"/>
              <a:t>Title</a:t>
            </a:r>
          </a:p>
          <a:p>
            <a:pPr marL="1200150" lvl="2" indent="-285750">
              <a:buFont typeface="Arial" panose="020B0604020202020204" pitchFamily="34" charset="0"/>
              <a:buChar char="•"/>
            </a:pPr>
            <a:r>
              <a:rPr lang="en-US" i="1" dirty="0"/>
              <a:t>Description</a:t>
            </a:r>
          </a:p>
          <a:p>
            <a:pPr marL="1200150" lvl="2" indent="-285750">
              <a:buFont typeface="Arial" panose="020B0604020202020204" pitchFamily="34" charset="0"/>
              <a:buChar char="•"/>
            </a:pPr>
            <a:r>
              <a:rPr lang="en-US" i="1" dirty="0"/>
              <a:t>Select reviewers</a:t>
            </a:r>
          </a:p>
          <a:p>
            <a:pPr marL="800100" lvl="1" indent="-342900">
              <a:buFont typeface="+mj-lt"/>
              <a:buAutoNum type="arabicPeriod"/>
            </a:pPr>
            <a:r>
              <a:rPr lang="en-US" i="1" dirty="0"/>
              <a:t>Submit PR</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Collaborative Workflow: Pull Requests and Approvals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610112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Approval Process:</a:t>
            </a:r>
          </a:p>
          <a:p>
            <a:pPr marL="742950" lvl="1" indent="-285750">
              <a:buFont typeface="Arial" panose="020B0604020202020204" pitchFamily="34" charset="0"/>
              <a:buChar char="•"/>
            </a:pPr>
            <a:r>
              <a:rPr lang="en-US" i="1" dirty="0"/>
              <a:t>Assign Reviewers: Select team members to review the PR</a:t>
            </a:r>
          </a:p>
          <a:p>
            <a:pPr marL="742950" lvl="1" indent="-285750">
              <a:buFont typeface="Arial" panose="020B0604020202020204" pitchFamily="34" charset="0"/>
              <a:buChar char="•"/>
            </a:pPr>
            <a:r>
              <a:rPr lang="en-US" i="1" dirty="0"/>
              <a:t>Review Changes: Review code for quality, functionality, and adherence to standards</a:t>
            </a:r>
          </a:p>
          <a:p>
            <a:pPr marL="742950" lvl="1" indent="-285750">
              <a:buFont typeface="Arial" panose="020B0604020202020204" pitchFamily="34" charset="0"/>
              <a:buChar char="•"/>
            </a:pPr>
            <a:r>
              <a:rPr lang="en-US" i="1" dirty="0"/>
              <a:t>Provide Feedback: Comment on specific lines or overall implementation</a:t>
            </a:r>
          </a:p>
          <a:p>
            <a:pPr marL="742950" lvl="1" indent="-285750">
              <a:buFont typeface="Arial" panose="020B0604020202020204" pitchFamily="34" charset="0"/>
              <a:buChar char="•"/>
            </a:pPr>
            <a:r>
              <a:rPr lang="en-US" i="1" dirty="0"/>
              <a:t>Approve or Request Changes: Decide to approve the PR or ask for revisions</a:t>
            </a:r>
          </a:p>
          <a:p>
            <a:pPr lvl="1"/>
            <a:endParaRPr lang="en-US" i="1" dirty="0"/>
          </a:p>
          <a:p>
            <a:pPr marL="285750" indent="-285750">
              <a:buFont typeface="Arial" panose="020B0604020202020204" pitchFamily="34" charset="0"/>
              <a:buChar char="•"/>
            </a:pPr>
            <a:r>
              <a:rPr lang="en-US" b="1" i="1" dirty="0"/>
              <a:t>Merging PR:</a:t>
            </a:r>
          </a:p>
          <a:p>
            <a:pPr marL="742950" lvl="1" indent="-285750">
              <a:buFont typeface="Arial" panose="020B0604020202020204" pitchFamily="34" charset="0"/>
              <a:buChar char="•"/>
            </a:pPr>
            <a:r>
              <a:rPr lang="en-US" i="1" dirty="0"/>
              <a:t>After approval, merge the PR into the target branch</a:t>
            </a:r>
          </a:p>
          <a:p>
            <a:pPr marL="742950" lvl="1" indent="-285750">
              <a:buFont typeface="Arial" panose="020B0604020202020204" pitchFamily="34" charset="0"/>
              <a:buChar char="•"/>
            </a:pPr>
            <a:r>
              <a:rPr lang="en-US" i="1" dirty="0"/>
              <a:t>Optionally delete the feature branch after merging</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Collaborative Workflow: Pull Requests and Approvals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09746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i="1" dirty="0"/>
              <a:t>Scenario: Adding a "Search Functionality" feature</a:t>
            </a:r>
          </a:p>
          <a:p>
            <a:pPr marL="285750" indent="-285750">
              <a:buFont typeface="Arial" panose="020B0604020202020204" pitchFamily="34" charset="0"/>
              <a:buChar char="•"/>
            </a:pPr>
            <a:r>
              <a:rPr lang="en-US" i="1" dirty="0"/>
              <a:t>Steps:</a:t>
            </a:r>
          </a:p>
          <a:p>
            <a:pPr marL="800100" lvl="1" indent="-342900">
              <a:buFont typeface="+mj-lt"/>
              <a:buAutoNum type="arabicPeriod"/>
            </a:pPr>
            <a:r>
              <a:rPr lang="en-US" b="1" i="1" dirty="0"/>
              <a:t>Create Feature Branch:</a:t>
            </a:r>
          </a:p>
          <a:p>
            <a:pPr marL="800100" lvl="1" indent="-342900">
              <a:buFont typeface="+mj-lt"/>
              <a:buAutoNum type="arabicPeriod"/>
            </a:pPr>
            <a:endParaRPr lang="en-US" dirty="0"/>
          </a:p>
          <a:p>
            <a:pPr marL="800100" lvl="1" indent="-342900">
              <a:buFont typeface="+mj-lt"/>
              <a:buAutoNum type="arabicPeriod"/>
            </a:pPr>
            <a:endParaRPr lang="en-US" i="1" dirty="0"/>
          </a:p>
          <a:p>
            <a:pPr marL="800100" lvl="1" indent="-342900">
              <a:buFont typeface="+mj-lt"/>
              <a:buAutoNum type="arabicPeriod"/>
            </a:pPr>
            <a:r>
              <a:rPr lang="en-US" b="1" i="1" dirty="0"/>
              <a:t>Implement Feature and Commit:</a:t>
            </a:r>
          </a:p>
          <a:p>
            <a:pPr marL="800100" lvl="1" indent="-342900">
              <a:buFont typeface="+mj-lt"/>
              <a:buAutoNum type="arabicPeriod"/>
            </a:pPr>
            <a:endParaRPr lang="en-US" i="1" dirty="0"/>
          </a:p>
          <a:p>
            <a:pPr marL="800100" lvl="1" indent="-342900">
              <a:buFont typeface="+mj-lt"/>
              <a:buAutoNum type="arabicPeriod"/>
            </a:pPr>
            <a:endParaRPr lang="en-US" dirty="0"/>
          </a:p>
          <a:p>
            <a:pPr marL="800100" lvl="1" indent="-342900">
              <a:buFont typeface="+mj-lt"/>
              <a:buAutoNum type="arabicPeriod"/>
            </a:pPr>
            <a:endParaRPr lang="en-US" i="1" dirty="0"/>
          </a:p>
          <a:p>
            <a:pPr marL="800100" lvl="1" indent="-342900">
              <a:buFont typeface="+mj-lt"/>
              <a:buAutoNum type="arabicPeriod"/>
            </a:pPr>
            <a:r>
              <a:rPr lang="en-US" b="1" i="1" dirty="0"/>
              <a:t>Push Feature Branch:</a:t>
            </a:r>
          </a:p>
          <a:p>
            <a:pPr marL="285750" indent="-285750">
              <a:buFont typeface="Arial" panose="020B0604020202020204" pitchFamily="34" charset="0"/>
              <a:buChar char="•"/>
            </a:pPr>
            <a:endParaRPr lang="en-US" i="1" dirty="0"/>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29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Example: Creating and Approving a Pull Request</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86624C31-4FD2-D617-A7F3-DDB57ED8AC97}"/>
              </a:ext>
            </a:extLst>
          </p:cNvPr>
          <p:cNvPicPr>
            <a:picLocks noChangeAspect="1"/>
          </p:cNvPicPr>
          <p:nvPr/>
        </p:nvPicPr>
        <p:blipFill>
          <a:blip r:embed="rId3"/>
          <a:stretch>
            <a:fillRect/>
          </a:stretch>
        </p:blipFill>
        <p:spPr>
          <a:xfrm>
            <a:off x="1902922" y="3571896"/>
            <a:ext cx="4495800" cy="409575"/>
          </a:xfrm>
          <a:prstGeom prst="rect">
            <a:avLst/>
          </a:prstGeom>
        </p:spPr>
      </p:pic>
      <p:pic>
        <p:nvPicPr>
          <p:cNvPr id="10" name="Picture 9">
            <a:extLst>
              <a:ext uri="{FF2B5EF4-FFF2-40B4-BE49-F238E27FC236}">
                <a16:creationId xmlns:a16="http://schemas.microsoft.com/office/drawing/2014/main" id="{4869F21A-E15B-9174-02F1-252E88DE6F5B}"/>
              </a:ext>
            </a:extLst>
          </p:cNvPr>
          <p:cNvPicPr>
            <a:picLocks noChangeAspect="1"/>
          </p:cNvPicPr>
          <p:nvPr/>
        </p:nvPicPr>
        <p:blipFill>
          <a:blip r:embed="rId4"/>
          <a:stretch>
            <a:fillRect/>
          </a:stretch>
        </p:blipFill>
        <p:spPr>
          <a:xfrm>
            <a:off x="1902922" y="4455465"/>
            <a:ext cx="6896100" cy="733425"/>
          </a:xfrm>
          <a:prstGeom prst="rect">
            <a:avLst/>
          </a:prstGeom>
        </p:spPr>
      </p:pic>
      <p:pic>
        <p:nvPicPr>
          <p:cNvPr id="13" name="Picture 12">
            <a:extLst>
              <a:ext uri="{FF2B5EF4-FFF2-40B4-BE49-F238E27FC236}">
                <a16:creationId xmlns:a16="http://schemas.microsoft.com/office/drawing/2014/main" id="{B40D3319-A3C0-EE66-A2B8-95C0A1E05442}"/>
              </a:ext>
            </a:extLst>
          </p:cNvPr>
          <p:cNvPicPr>
            <a:picLocks noChangeAspect="1"/>
          </p:cNvPicPr>
          <p:nvPr/>
        </p:nvPicPr>
        <p:blipFill>
          <a:blip r:embed="rId5"/>
          <a:stretch>
            <a:fillRect/>
          </a:stretch>
        </p:blipFill>
        <p:spPr>
          <a:xfrm>
            <a:off x="1902922" y="5760345"/>
            <a:ext cx="4619625" cy="409575"/>
          </a:xfrm>
          <a:prstGeom prst="rect">
            <a:avLst/>
          </a:prstGeom>
        </p:spPr>
      </p:pic>
    </p:spTree>
    <p:extLst>
      <p:ext uri="{BB962C8B-B14F-4D97-AF65-F5344CB8AC3E}">
        <p14:creationId xmlns:p14="http://schemas.microsoft.com/office/powerpoint/2010/main" val="317242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6D7B82-A13B-F2D4-A9AB-C64937CB2B2F}"/>
              </a:ext>
            </a:extLst>
          </p:cNvPr>
          <p:cNvSpPr>
            <a:spLocks noGrp="1"/>
          </p:cNvSpPr>
          <p:nvPr>
            <p:ph type="title"/>
          </p:nvPr>
        </p:nvSpPr>
        <p:spPr/>
        <p:txBody>
          <a:bodyPr/>
          <a:lstStyle/>
          <a:p>
            <a:r>
              <a:rPr lang="en-US" dirty="0"/>
              <a:t>Module Outcome</a:t>
            </a:r>
          </a:p>
        </p:txBody>
      </p:sp>
      <p:sp>
        <p:nvSpPr>
          <p:cNvPr id="8" name="Text Placeholder 7">
            <a:extLst>
              <a:ext uri="{FF2B5EF4-FFF2-40B4-BE49-F238E27FC236}">
                <a16:creationId xmlns:a16="http://schemas.microsoft.com/office/drawing/2014/main" id="{C8D9A879-0F02-814D-F0B2-4E58D7F40FED}"/>
              </a:ext>
            </a:extLst>
          </p:cNvPr>
          <p:cNvSpPr>
            <a:spLocks noGrp="1"/>
          </p:cNvSpPr>
          <p:nvPr>
            <p:ph type="body" sz="half" idx="2"/>
          </p:nvPr>
        </p:nvSpPr>
        <p:spPr>
          <a:xfrm>
            <a:off x="1856449" y="1665570"/>
            <a:ext cx="3256674" cy="499493"/>
          </a:xfrm>
        </p:spPr>
        <p:txBody>
          <a:bodyPr>
            <a:normAutofit fontScale="70000" lnSpcReduction="20000"/>
          </a:bodyPr>
          <a:lstStyle/>
          <a:p>
            <a:r>
              <a:rPr lang="en-US" dirty="0"/>
              <a:t>Introduction to Git and Version Control</a:t>
            </a:r>
          </a:p>
        </p:txBody>
      </p:sp>
      <p:sp>
        <p:nvSpPr>
          <p:cNvPr id="9" name="Text Placeholder 8">
            <a:extLst>
              <a:ext uri="{FF2B5EF4-FFF2-40B4-BE49-F238E27FC236}">
                <a16:creationId xmlns:a16="http://schemas.microsoft.com/office/drawing/2014/main" id="{41F63F22-9F3E-D74F-2DF5-7AD67944A8F7}"/>
              </a:ext>
            </a:extLst>
          </p:cNvPr>
          <p:cNvSpPr>
            <a:spLocks noGrp="1"/>
          </p:cNvSpPr>
          <p:nvPr>
            <p:ph type="body" sz="quarter" idx="14"/>
          </p:nvPr>
        </p:nvSpPr>
        <p:spPr/>
        <p:txBody>
          <a:bodyPr/>
          <a:lstStyle/>
          <a:p>
            <a:r>
              <a:rPr lang="en-US" dirty="0"/>
              <a:t>2024</a:t>
            </a:r>
          </a:p>
        </p:txBody>
      </p:sp>
      <p:sp>
        <p:nvSpPr>
          <p:cNvPr id="13" name="Text Placeholder 12">
            <a:extLst>
              <a:ext uri="{FF2B5EF4-FFF2-40B4-BE49-F238E27FC236}">
                <a16:creationId xmlns:a16="http://schemas.microsoft.com/office/drawing/2014/main" id="{2BF1B320-9AEF-FE62-8591-B5B915E43292}"/>
              </a:ext>
            </a:extLst>
          </p:cNvPr>
          <p:cNvSpPr>
            <a:spLocks noGrp="1"/>
          </p:cNvSpPr>
          <p:nvPr>
            <p:ph type="body" sz="half" idx="19"/>
          </p:nvPr>
        </p:nvSpPr>
        <p:spPr>
          <a:xfrm>
            <a:off x="6964677" y="1655354"/>
            <a:ext cx="3256674" cy="499493"/>
          </a:xfrm>
        </p:spPr>
        <p:txBody>
          <a:bodyPr>
            <a:normAutofit fontScale="70000" lnSpcReduction="20000"/>
          </a:bodyPr>
          <a:lstStyle/>
          <a:p>
            <a:r>
              <a:rPr lang="en-US" dirty="0"/>
              <a:t>GitHub and Repository Management</a:t>
            </a:r>
          </a:p>
        </p:txBody>
      </p:sp>
      <p:sp>
        <p:nvSpPr>
          <p:cNvPr id="48" name="Text Placeholder 7">
            <a:extLst>
              <a:ext uri="{FF2B5EF4-FFF2-40B4-BE49-F238E27FC236}">
                <a16:creationId xmlns:a16="http://schemas.microsoft.com/office/drawing/2014/main" id="{15A786E8-FDBB-C8C1-C6CB-42E43268F201}"/>
              </a:ext>
            </a:extLst>
          </p:cNvPr>
          <p:cNvSpPr txBox="1">
            <a:spLocks/>
          </p:cNvSpPr>
          <p:nvPr/>
        </p:nvSpPr>
        <p:spPr>
          <a:xfrm>
            <a:off x="1856449" y="2530505"/>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Setting Up Git and GitHub Accounts</a:t>
            </a:r>
          </a:p>
        </p:txBody>
      </p:sp>
      <p:sp>
        <p:nvSpPr>
          <p:cNvPr id="50" name="Text Placeholder 7">
            <a:extLst>
              <a:ext uri="{FF2B5EF4-FFF2-40B4-BE49-F238E27FC236}">
                <a16:creationId xmlns:a16="http://schemas.microsoft.com/office/drawing/2014/main" id="{84AC1FE7-ED61-D66A-F358-B1A3E9A86C47}"/>
              </a:ext>
            </a:extLst>
          </p:cNvPr>
          <p:cNvSpPr txBox="1">
            <a:spLocks/>
          </p:cNvSpPr>
          <p:nvPr/>
        </p:nvSpPr>
        <p:spPr>
          <a:xfrm>
            <a:off x="1856449" y="3411268"/>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Fundamentals of Git Operations</a:t>
            </a:r>
          </a:p>
        </p:txBody>
      </p:sp>
      <p:sp>
        <p:nvSpPr>
          <p:cNvPr id="54" name="Text Placeholder 7">
            <a:extLst>
              <a:ext uri="{FF2B5EF4-FFF2-40B4-BE49-F238E27FC236}">
                <a16:creationId xmlns:a16="http://schemas.microsoft.com/office/drawing/2014/main" id="{D39BBFEC-278C-D405-55FB-C455643FD0CE}"/>
              </a:ext>
            </a:extLst>
          </p:cNvPr>
          <p:cNvSpPr txBox="1">
            <a:spLocks/>
          </p:cNvSpPr>
          <p:nvPr/>
        </p:nvSpPr>
        <p:spPr>
          <a:xfrm>
            <a:off x="1856449" y="4276203"/>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Creating and Managing Branches</a:t>
            </a:r>
          </a:p>
        </p:txBody>
      </p:sp>
      <p:sp>
        <p:nvSpPr>
          <p:cNvPr id="66" name="Text Placeholder 12">
            <a:extLst>
              <a:ext uri="{FF2B5EF4-FFF2-40B4-BE49-F238E27FC236}">
                <a16:creationId xmlns:a16="http://schemas.microsoft.com/office/drawing/2014/main" id="{636A9ED3-8439-A7BA-C9D7-33A289EF76D8}"/>
              </a:ext>
            </a:extLst>
          </p:cNvPr>
          <p:cNvSpPr txBox="1">
            <a:spLocks/>
          </p:cNvSpPr>
          <p:nvPr/>
        </p:nvSpPr>
        <p:spPr>
          <a:xfrm>
            <a:off x="6964677" y="2529593"/>
            <a:ext cx="3256674" cy="49949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Collaborative Workflows: Pull Requests and Code Reviews</a:t>
            </a:r>
          </a:p>
        </p:txBody>
      </p:sp>
      <p:sp>
        <p:nvSpPr>
          <p:cNvPr id="70" name="Text Placeholder 12">
            <a:extLst>
              <a:ext uri="{FF2B5EF4-FFF2-40B4-BE49-F238E27FC236}">
                <a16:creationId xmlns:a16="http://schemas.microsoft.com/office/drawing/2014/main" id="{A4B43A09-EC89-5491-573F-FBC792044878}"/>
              </a:ext>
            </a:extLst>
          </p:cNvPr>
          <p:cNvSpPr txBox="1">
            <a:spLocks/>
          </p:cNvSpPr>
          <p:nvPr/>
        </p:nvSpPr>
        <p:spPr>
          <a:xfrm>
            <a:off x="6964677" y="3403832"/>
            <a:ext cx="3256674" cy="49949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Resolving Merge Conflicts</a:t>
            </a:r>
          </a:p>
        </p:txBody>
      </p:sp>
      <p:sp>
        <p:nvSpPr>
          <p:cNvPr id="72" name="Text Placeholder 12">
            <a:extLst>
              <a:ext uri="{FF2B5EF4-FFF2-40B4-BE49-F238E27FC236}">
                <a16:creationId xmlns:a16="http://schemas.microsoft.com/office/drawing/2014/main" id="{6E88DF17-84D9-E050-B19D-02CA0921B05F}"/>
              </a:ext>
            </a:extLst>
          </p:cNvPr>
          <p:cNvSpPr txBox="1">
            <a:spLocks/>
          </p:cNvSpPr>
          <p:nvPr/>
        </p:nvSpPr>
        <p:spPr>
          <a:xfrm>
            <a:off x="6964677" y="4281786"/>
            <a:ext cx="3256674"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1C314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Maintaining a Clean Commit History</a:t>
            </a:r>
          </a:p>
        </p:txBody>
      </p:sp>
      <p:pic>
        <p:nvPicPr>
          <p:cNvPr id="103" name="Picture Placeholder 102" descr="A yellow bar with dots&#10;&#10;Description automatically generated with medium confidence">
            <a:extLst>
              <a:ext uri="{FF2B5EF4-FFF2-40B4-BE49-F238E27FC236}">
                <a16:creationId xmlns:a16="http://schemas.microsoft.com/office/drawing/2014/main" id="{1E958516-671C-6B8D-42B8-C3CCBF87F0EF}"/>
              </a:ext>
            </a:extLst>
          </p:cNvPr>
          <p:cNvPicPr>
            <a:picLocks noGrp="1" noChangeAspect="1"/>
          </p:cNvPicPr>
          <p:nvPr>
            <p:ph type="pic" sz="quarter" idx="27"/>
          </p:nvPr>
        </p:nvPicPr>
        <p:blipFill>
          <a:blip r:embed="rId3"/>
          <a:srcRect l="91" r="91"/>
          <a:stretch>
            <a:fillRect/>
          </a:stretch>
        </p:blipFill>
        <p:spPr>
          <a:xfrm>
            <a:off x="1041234" y="1541544"/>
            <a:ext cx="666590" cy="667420"/>
          </a:xfrm>
          <a:ln>
            <a:solidFill>
              <a:srgbClr val="F89219"/>
            </a:solidFill>
          </a:ln>
        </p:spPr>
      </p:pic>
      <p:pic>
        <p:nvPicPr>
          <p:cNvPr id="120" name="Picture Placeholder 102" descr="A yellow bar with dots&#10;&#10;Description automatically generated with medium confidence">
            <a:extLst>
              <a:ext uri="{FF2B5EF4-FFF2-40B4-BE49-F238E27FC236}">
                <a16:creationId xmlns:a16="http://schemas.microsoft.com/office/drawing/2014/main" id="{0B3E4158-51E7-CE90-FB97-2E9E8854B36E}"/>
              </a:ext>
            </a:extLst>
          </p:cNvPr>
          <p:cNvPicPr>
            <a:picLocks noChangeAspect="1"/>
          </p:cNvPicPr>
          <p:nvPr/>
        </p:nvPicPr>
        <p:blipFill>
          <a:blip r:embed="rId3"/>
          <a:srcRect l="91" r="91"/>
          <a:stretch>
            <a:fillRect/>
          </a:stretch>
        </p:blipFill>
        <p:spPr>
          <a:xfrm>
            <a:off x="1041234" y="2413841"/>
            <a:ext cx="666590" cy="667420"/>
          </a:xfrm>
          <a:prstGeom prst="ellipse">
            <a:avLst/>
          </a:prstGeom>
          <a:ln w="19050">
            <a:solidFill>
              <a:srgbClr val="F89219"/>
            </a:solidFill>
          </a:ln>
        </p:spPr>
      </p:pic>
      <p:pic>
        <p:nvPicPr>
          <p:cNvPr id="121" name="Picture Placeholder 102" descr="A yellow bar with dots&#10;&#10;Description automatically generated with medium confidence">
            <a:extLst>
              <a:ext uri="{FF2B5EF4-FFF2-40B4-BE49-F238E27FC236}">
                <a16:creationId xmlns:a16="http://schemas.microsoft.com/office/drawing/2014/main" id="{7CD7B27D-DB5E-B1A3-CF3E-18A210E9CED0}"/>
              </a:ext>
            </a:extLst>
          </p:cNvPr>
          <p:cNvPicPr>
            <a:picLocks noChangeAspect="1"/>
          </p:cNvPicPr>
          <p:nvPr/>
        </p:nvPicPr>
        <p:blipFill>
          <a:blip r:embed="rId3"/>
          <a:srcRect l="91" r="91"/>
          <a:stretch>
            <a:fillRect/>
          </a:stretch>
        </p:blipFill>
        <p:spPr>
          <a:xfrm>
            <a:off x="1041234" y="3287096"/>
            <a:ext cx="666590" cy="667420"/>
          </a:xfrm>
          <a:prstGeom prst="ellipse">
            <a:avLst/>
          </a:prstGeom>
          <a:ln w="19050">
            <a:solidFill>
              <a:srgbClr val="F89219"/>
            </a:solidFill>
          </a:ln>
        </p:spPr>
      </p:pic>
      <p:pic>
        <p:nvPicPr>
          <p:cNvPr id="122" name="Picture Placeholder 102" descr="A yellow bar with dots&#10;&#10;Description automatically generated with medium confidence">
            <a:extLst>
              <a:ext uri="{FF2B5EF4-FFF2-40B4-BE49-F238E27FC236}">
                <a16:creationId xmlns:a16="http://schemas.microsoft.com/office/drawing/2014/main" id="{D6DEF153-EE2D-EB08-75EF-CB47B2DE01B7}"/>
              </a:ext>
            </a:extLst>
          </p:cNvPr>
          <p:cNvPicPr>
            <a:picLocks noChangeAspect="1"/>
          </p:cNvPicPr>
          <p:nvPr/>
        </p:nvPicPr>
        <p:blipFill>
          <a:blip r:embed="rId3"/>
          <a:srcRect l="91" r="91"/>
          <a:stretch>
            <a:fillRect/>
          </a:stretch>
        </p:blipFill>
        <p:spPr>
          <a:xfrm>
            <a:off x="1041234" y="4159393"/>
            <a:ext cx="666590" cy="667420"/>
          </a:xfrm>
          <a:prstGeom prst="ellipse">
            <a:avLst/>
          </a:prstGeom>
          <a:ln w="19050">
            <a:solidFill>
              <a:srgbClr val="F89219"/>
            </a:solidFill>
          </a:ln>
        </p:spPr>
      </p:pic>
      <p:pic>
        <p:nvPicPr>
          <p:cNvPr id="123" name="Picture Placeholder 102" descr="A yellow bar with dots&#10;&#10;Description automatically generated with medium confidence">
            <a:extLst>
              <a:ext uri="{FF2B5EF4-FFF2-40B4-BE49-F238E27FC236}">
                <a16:creationId xmlns:a16="http://schemas.microsoft.com/office/drawing/2014/main" id="{9BB9766C-F659-D897-54A3-02CF8FF2B69E}"/>
              </a:ext>
            </a:extLst>
          </p:cNvPr>
          <p:cNvPicPr>
            <a:picLocks noChangeAspect="1"/>
          </p:cNvPicPr>
          <p:nvPr/>
        </p:nvPicPr>
        <p:blipFill>
          <a:blip r:embed="rId3"/>
          <a:srcRect l="91" r="91"/>
          <a:stretch>
            <a:fillRect/>
          </a:stretch>
        </p:blipFill>
        <p:spPr>
          <a:xfrm>
            <a:off x="6141106" y="1541544"/>
            <a:ext cx="666590" cy="667420"/>
          </a:xfrm>
          <a:prstGeom prst="ellipse">
            <a:avLst/>
          </a:prstGeom>
          <a:ln w="19050">
            <a:solidFill>
              <a:srgbClr val="F89219"/>
            </a:solidFill>
          </a:ln>
        </p:spPr>
      </p:pic>
      <p:pic>
        <p:nvPicPr>
          <p:cNvPr id="124" name="Picture Placeholder 102" descr="A yellow bar with dots&#10;&#10;Description automatically generated with medium confidence">
            <a:extLst>
              <a:ext uri="{FF2B5EF4-FFF2-40B4-BE49-F238E27FC236}">
                <a16:creationId xmlns:a16="http://schemas.microsoft.com/office/drawing/2014/main" id="{D5CC7812-C5F6-4E1F-2270-F77721593462}"/>
              </a:ext>
            </a:extLst>
          </p:cNvPr>
          <p:cNvPicPr>
            <a:picLocks noChangeAspect="1"/>
          </p:cNvPicPr>
          <p:nvPr/>
        </p:nvPicPr>
        <p:blipFill>
          <a:blip r:embed="rId3"/>
          <a:srcRect l="91" r="91"/>
          <a:stretch>
            <a:fillRect/>
          </a:stretch>
        </p:blipFill>
        <p:spPr>
          <a:xfrm>
            <a:off x="6141106" y="2413841"/>
            <a:ext cx="666590" cy="667420"/>
          </a:xfrm>
          <a:prstGeom prst="ellipse">
            <a:avLst/>
          </a:prstGeom>
          <a:ln w="19050">
            <a:solidFill>
              <a:srgbClr val="F89219"/>
            </a:solidFill>
          </a:ln>
        </p:spPr>
      </p:pic>
      <p:pic>
        <p:nvPicPr>
          <p:cNvPr id="125" name="Picture Placeholder 102" descr="A yellow bar with dots&#10;&#10;Description automatically generated with medium confidence">
            <a:extLst>
              <a:ext uri="{FF2B5EF4-FFF2-40B4-BE49-F238E27FC236}">
                <a16:creationId xmlns:a16="http://schemas.microsoft.com/office/drawing/2014/main" id="{FE41F603-DBE9-7187-1A34-E37E1BBE0292}"/>
              </a:ext>
            </a:extLst>
          </p:cNvPr>
          <p:cNvPicPr>
            <a:picLocks noChangeAspect="1"/>
          </p:cNvPicPr>
          <p:nvPr/>
        </p:nvPicPr>
        <p:blipFill>
          <a:blip r:embed="rId3"/>
          <a:srcRect l="91" r="91"/>
          <a:stretch>
            <a:fillRect/>
          </a:stretch>
        </p:blipFill>
        <p:spPr>
          <a:xfrm>
            <a:off x="6141106" y="3287096"/>
            <a:ext cx="666590" cy="667420"/>
          </a:xfrm>
          <a:prstGeom prst="ellipse">
            <a:avLst/>
          </a:prstGeom>
          <a:ln w="19050">
            <a:solidFill>
              <a:srgbClr val="F89219"/>
            </a:solidFill>
          </a:ln>
        </p:spPr>
      </p:pic>
      <p:pic>
        <p:nvPicPr>
          <p:cNvPr id="126" name="Picture Placeholder 102" descr="A yellow bar with dots&#10;&#10;Description automatically generated with medium confidence">
            <a:extLst>
              <a:ext uri="{FF2B5EF4-FFF2-40B4-BE49-F238E27FC236}">
                <a16:creationId xmlns:a16="http://schemas.microsoft.com/office/drawing/2014/main" id="{425C61FA-45AA-E2CF-367C-404C6B1EDC20}"/>
              </a:ext>
            </a:extLst>
          </p:cNvPr>
          <p:cNvPicPr>
            <a:picLocks noChangeAspect="1"/>
          </p:cNvPicPr>
          <p:nvPr/>
        </p:nvPicPr>
        <p:blipFill>
          <a:blip r:embed="rId3"/>
          <a:srcRect l="91" r="91"/>
          <a:stretch>
            <a:fillRect/>
          </a:stretch>
        </p:blipFill>
        <p:spPr>
          <a:xfrm>
            <a:off x="6141106" y="4159393"/>
            <a:ext cx="666590" cy="667420"/>
          </a:xfrm>
          <a:prstGeom prst="ellipse">
            <a:avLst/>
          </a:prstGeom>
          <a:ln w="19050">
            <a:solidFill>
              <a:srgbClr val="F89219"/>
            </a:solidFill>
          </a:ln>
        </p:spPr>
      </p:pic>
      <p:sp>
        <p:nvSpPr>
          <p:cNvPr id="2" name="Footer Placeholder 3">
            <a:extLst>
              <a:ext uri="{FF2B5EF4-FFF2-40B4-BE49-F238E27FC236}">
                <a16:creationId xmlns:a16="http://schemas.microsoft.com/office/drawing/2014/main" id="{FB14347B-3FA0-0BFF-0CB3-3D33116C29DC}"/>
              </a:ext>
            </a:extLst>
          </p:cNvPr>
          <p:cNvSpPr>
            <a:spLocks noGrp="1"/>
          </p:cNvSpPr>
          <p:nvPr>
            <p:ph type="ftr" sz="quarter" idx="11"/>
          </p:nvPr>
        </p:nvSpPr>
        <p:spPr>
          <a:xfrm>
            <a:off x="614873" y="6411984"/>
            <a:ext cx="3256673" cy="365125"/>
          </a:xfrm>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863845A8-D0AF-D789-65B1-2DAE29A06670}"/>
              </a:ext>
            </a:extLst>
          </p:cNvPr>
          <p:cNvSpPr>
            <a:spLocks noGrp="1"/>
          </p:cNvSpPr>
          <p:nvPr>
            <p:ph type="sldNum" sz="quarter" idx="12"/>
          </p:nvPr>
        </p:nvSpPr>
        <p:spPr>
          <a:xfrm>
            <a:off x="8849751" y="6411984"/>
            <a:ext cx="2743200" cy="365125"/>
          </a:xfrm>
        </p:spPr>
        <p:txBody>
          <a:bodyPr/>
          <a:lstStyle/>
          <a:p>
            <a:fld id="{95CBEC59-7FF9-4688-98DF-89832A0C9025}" type="slidenum">
              <a:rPr lang="en-US" smtClean="0"/>
              <a:t>3</a:t>
            </a:fld>
            <a:endParaRPr lang="en-US" dirty="0"/>
          </a:p>
        </p:txBody>
      </p:sp>
    </p:spTree>
    <p:extLst>
      <p:ext uri="{BB962C8B-B14F-4D97-AF65-F5344CB8AC3E}">
        <p14:creationId xmlns:p14="http://schemas.microsoft.com/office/powerpoint/2010/main" val="227416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mj-lt"/>
              <a:buAutoNum type="arabicPeriod" startAt="4"/>
            </a:pPr>
            <a:r>
              <a:rPr lang="en-US" b="1" i="1" dirty="0"/>
              <a:t>Create Pull Request on GitHub:</a:t>
            </a:r>
          </a:p>
          <a:p>
            <a:pPr marL="742950" lvl="1" indent="-285750">
              <a:buFont typeface="Arial" panose="020B0604020202020204" pitchFamily="34" charset="0"/>
              <a:buChar char="•"/>
            </a:pPr>
            <a:r>
              <a:rPr lang="en-US" i="1" dirty="0"/>
              <a:t>Navigate to the repository</a:t>
            </a:r>
          </a:p>
          <a:p>
            <a:pPr marL="742950" lvl="1" indent="-285750">
              <a:buFont typeface="Arial" panose="020B0604020202020204" pitchFamily="34" charset="0"/>
              <a:buChar char="•"/>
            </a:pPr>
            <a:r>
              <a:rPr lang="en-US" i="1" dirty="0"/>
              <a:t>Click "Compare &amp; pull request" </a:t>
            </a:r>
            <a:r>
              <a:rPr lang="en-US" i="1" dirty="0">
                <a:highlight>
                  <a:srgbClr val="C0C0C0"/>
                </a:highlight>
              </a:rPr>
              <a:t>for feature/add-search</a:t>
            </a:r>
          </a:p>
          <a:p>
            <a:pPr marL="742950" lvl="1" indent="-285750">
              <a:buFont typeface="Arial" panose="020B0604020202020204" pitchFamily="34" charset="0"/>
              <a:buChar char="•"/>
            </a:pPr>
            <a:r>
              <a:rPr lang="en-US" i="1" dirty="0"/>
              <a:t>Add title and description</a:t>
            </a:r>
          </a:p>
          <a:p>
            <a:pPr marL="742950" lvl="1" indent="-285750">
              <a:buFont typeface="Arial" panose="020B0604020202020204" pitchFamily="34" charset="0"/>
              <a:buChar char="•"/>
            </a:pPr>
            <a:r>
              <a:rPr lang="en-US" i="1" dirty="0"/>
              <a:t>Assign team members as reviewers</a:t>
            </a:r>
          </a:p>
          <a:p>
            <a:pPr marL="342900" indent="-342900">
              <a:buFont typeface="+mj-lt"/>
              <a:buAutoNum type="arabicPeriod" startAt="5"/>
            </a:pPr>
            <a:r>
              <a:rPr lang="en-US" b="1" i="1" dirty="0"/>
              <a:t>Review and Approve PR:</a:t>
            </a:r>
          </a:p>
          <a:p>
            <a:pPr marL="742950" lvl="1" indent="-285750">
              <a:buFont typeface="Arial" panose="020B0604020202020204" pitchFamily="34" charset="0"/>
              <a:buChar char="•"/>
            </a:pPr>
            <a:r>
              <a:rPr lang="en-US" i="1" dirty="0"/>
              <a:t>Team members review code</a:t>
            </a:r>
          </a:p>
          <a:p>
            <a:pPr marL="742950" lvl="1" indent="-285750">
              <a:buFont typeface="Arial" panose="020B0604020202020204" pitchFamily="34" charset="0"/>
              <a:buChar char="•"/>
            </a:pPr>
            <a:r>
              <a:rPr lang="en-US" i="1" dirty="0"/>
              <a:t>Provide feedback or approve</a:t>
            </a:r>
          </a:p>
          <a:p>
            <a:pPr marL="342900" indent="-342900">
              <a:buFont typeface="+mj-lt"/>
              <a:buAutoNum type="arabicPeriod" startAt="6"/>
            </a:pPr>
            <a:r>
              <a:rPr lang="en-US" b="1" i="1" dirty="0"/>
              <a:t>Merge PR:</a:t>
            </a:r>
          </a:p>
          <a:p>
            <a:pPr marL="742950" lvl="1" indent="-285750">
              <a:buFont typeface="Arial" panose="020B0604020202020204" pitchFamily="34" charset="0"/>
              <a:buChar char="•"/>
            </a:pPr>
            <a:r>
              <a:rPr lang="en-US" i="1" dirty="0"/>
              <a:t>After approval, merge into </a:t>
            </a:r>
            <a:r>
              <a:rPr lang="en-US" i="1" dirty="0">
                <a:highlight>
                  <a:srgbClr val="C0C0C0"/>
                </a:highlight>
              </a:rPr>
              <a:t>main</a:t>
            </a:r>
          </a:p>
          <a:p>
            <a:pPr marL="742950" lvl="1" indent="-285750">
              <a:buFont typeface="Arial" panose="020B0604020202020204" pitchFamily="34" charset="0"/>
              <a:buChar char="•"/>
            </a:pPr>
            <a:r>
              <a:rPr lang="en-US" i="1" dirty="0"/>
              <a:t>Delete </a:t>
            </a:r>
            <a:r>
              <a:rPr lang="en-US" i="1" dirty="0">
                <a:highlight>
                  <a:srgbClr val="C0C0C0"/>
                </a:highlight>
              </a:rPr>
              <a:t>feature/add-search </a:t>
            </a:r>
            <a:r>
              <a:rPr lang="en-US" i="1" dirty="0"/>
              <a:t>branch if desired</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Example: Creating and Approving a Pull Request</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169367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b="1" i="1" dirty="0"/>
              <a:t>Purpose of Code Reviews:</a:t>
            </a:r>
          </a:p>
          <a:p>
            <a:pPr marL="800100" lvl="1" indent="-342900">
              <a:buFont typeface="Arial" panose="020B0604020202020204" pitchFamily="34" charset="0"/>
              <a:buChar char="•"/>
            </a:pPr>
            <a:r>
              <a:rPr lang="en-US" i="1" dirty="0"/>
              <a:t>Ensure code quality and consistency</a:t>
            </a:r>
          </a:p>
          <a:p>
            <a:pPr marL="800100" lvl="1" indent="-342900">
              <a:buFont typeface="Arial" panose="020B0604020202020204" pitchFamily="34" charset="0"/>
              <a:buChar char="•"/>
            </a:pPr>
            <a:r>
              <a:rPr lang="en-US" i="1" dirty="0"/>
              <a:t>Identify bugs and potential issues early</a:t>
            </a:r>
          </a:p>
          <a:p>
            <a:pPr marL="800100" lvl="1" indent="-342900">
              <a:buFont typeface="Arial" panose="020B0604020202020204" pitchFamily="34" charset="0"/>
              <a:buChar char="•"/>
            </a:pPr>
            <a:r>
              <a:rPr lang="en-US" i="1" dirty="0"/>
              <a:t>Facilitate knowledge sharing among team members</a:t>
            </a:r>
          </a:p>
          <a:p>
            <a:pPr marL="342900" indent="-342900">
              <a:buFont typeface="Arial" panose="020B0604020202020204" pitchFamily="34" charset="0"/>
              <a:buChar char="•"/>
            </a:pPr>
            <a:r>
              <a:rPr lang="en-US" b="1" i="1" dirty="0"/>
              <a:t>Best Practices:</a:t>
            </a:r>
          </a:p>
          <a:p>
            <a:pPr marL="800100" lvl="1" indent="-342900">
              <a:buFont typeface="Arial" panose="020B0604020202020204" pitchFamily="34" charset="0"/>
              <a:buChar char="•"/>
            </a:pPr>
            <a:r>
              <a:rPr lang="en-US" b="1" i="1" dirty="0"/>
              <a:t>Be Respectful and Constructive: </a:t>
            </a:r>
            <a:r>
              <a:rPr lang="en-US" i="1" dirty="0"/>
              <a:t>Provide feedback in a positive manner</a:t>
            </a:r>
          </a:p>
          <a:p>
            <a:pPr marL="800100" lvl="1" indent="-342900">
              <a:buFont typeface="Arial" panose="020B0604020202020204" pitchFamily="34" charset="0"/>
              <a:buChar char="•"/>
            </a:pPr>
            <a:r>
              <a:rPr lang="en-US" b="1" i="1" dirty="0"/>
              <a:t>Focus on Code, Not the Coder: </a:t>
            </a:r>
            <a:r>
              <a:rPr lang="en-US" i="1" dirty="0"/>
              <a:t>Critique the work, not the individual</a:t>
            </a:r>
          </a:p>
          <a:p>
            <a:pPr marL="800100" lvl="1" indent="-342900">
              <a:buFont typeface="Arial" panose="020B0604020202020204" pitchFamily="34" charset="0"/>
              <a:buChar char="•"/>
            </a:pPr>
            <a:r>
              <a:rPr lang="en-US" b="1" i="1" dirty="0"/>
              <a:t>Be Clear and Specific: </a:t>
            </a:r>
            <a:r>
              <a:rPr lang="en-US" i="1" dirty="0"/>
              <a:t>Offer actionable suggestions</a:t>
            </a:r>
          </a:p>
          <a:p>
            <a:pPr marL="800100" lvl="1" indent="-342900">
              <a:buFont typeface="Arial" panose="020B0604020202020204" pitchFamily="34" charset="0"/>
              <a:buChar char="•"/>
            </a:pPr>
            <a:r>
              <a:rPr lang="en-US" b="1" i="1" dirty="0"/>
              <a:t>Check for Style and Standards: </a:t>
            </a:r>
            <a:r>
              <a:rPr lang="en-US" i="1" dirty="0"/>
              <a:t>Ensure adherence to coding guidelines</a:t>
            </a:r>
          </a:p>
          <a:p>
            <a:pPr marL="800100" lvl="1" indent="-342900">
              <a:buFont typeface="Arial" panose="020B0604020202020204" pitchFamily="34" charset="0"/>
              <a:buChar char="•"/>
            </a:pPr>
            <a:r>
              <a:rPr lang="en-US" b="1" i="1" dirty="0"/>
              <a:t>Encourage Discussion: </a:t>
            </a:r>
            <a:r>
              <a:rPr lang="en-US" i="1" dirty="0"/>
              <a:t>Foster collaborative problem-solving</a:t>
            </a:r>
          </a:p>
          <a:p>
            <a:pPr marL="342900" indent="-342900">
              <a:buFont typeface="Arial" panose="020B0604020202020204" pitchFamily="34" charset="0"/>
              <a:buChar char="•"/>
            </a:pPr>
            <a:r>
              <a:rPr lang="en-US" b="1" i="1" dirty="0"/>
              <a:t>Example Feedback:</a:t>
            </a:r>
          </a:p>
          <a:p>
            <a:pPr marL="800100" lvl="1" indent="-342900">
              <a:buFont typeface="Arial" panose="020B0604020202020204" pitchFamily="34" charset="0"/>
              <a:buChar char="•"/>
            </a:pPr>
            <a:r>
              <a:rPr lang="en-US" b="1" i="1" dirty="0"/>
              <a:t>Good: </a:t>
            </a:r>
            <a:r>
              <a:rPr lang="en-US" i="1" dirty="0"/>
              <a:t>"Great job implementing the search feature! Consider optimizing the query for better performance.“</a:t>
            </a:r>
          </a:p>
          <a:p>
            <a:pPr marL="800100" lvl="1" indent="-342900">
              <a:buFont typeface="Arial" panose="020B0604020202020204" pitchFamily="34" charset="0"/>
              <a:buChar char="•"/>
            </a:pPr>
            <a:r>
              <a:rPr lang="en-US" b="1" i="1" dirty="0"/>
              <a:t>Bad: </a:t>
            </a:r>
            <a:r>
              <a:rPr lang="en-US" i="1" dirty="0"/>
              <a:t>"This code is terrible and hard to read."</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Conducting Code Reviews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732236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What is a Merge Conflict?</a:t>
            </a:r>
          </a:p>
          <a:p>
            <a:pPr marL="800100" lvl="1" indent="-342900">
              <a:buFont typeface="Arial" panose="020B0604020202020204" pitchFamily="34" charset="0"/>
              <a:buChar char="•"/>
            </a:pPr>
            <a:r>
              <a:rPr lang="en-US" i="1" dirty="0"/>
              <a:t>Occurs when Git cannot automatically reconcile changes in different branches</a:t>
            </a:r>
          </a:p>
          <a:p>
            <a:pPr marL="342900" indent="-342900">
              <a:buFont typeface="Arial" panose="020B0604020202020204" pitchFamily="34" charset="0"/>
              <a:buChar char="•"/>
            </a:pPr>
            <a:r>
              <a:rPr lang="en-US" b="1" i="1" dirty="0"/>
              <a:t>Common Scenarios:</a:t>
            </a:r>
          </a:p>
          <a:p>
            <a:pPr marL="800100" lvl="1" indent="-342900">
              <a:buFont typeface="Arial" panose="020B0604020202020204" pitchFamily="34" charset="0"/>
              <a:buChar char="•"/>
            </a:pPr>
            <a:r>
              <a:rPr lang="en-US" i="1" dirty="0"/>
              <a:t>Simultaneous edits to the same line in a file</a:t>
            </a:r>
          </a:p>
          <a:p>
            <a:pPr marL="800100" lvl="1" indent="-342900">
              <a:buFont typeface="Arial" panose="020B0604020202020204" pitchFamily="34" charset="0"/>
              <a:buChar char="•"/>
            </a:pPr>
            <a:r>
              <a:rPr lang="en-US" i="1" dirty="0"/>
              <a:t>Deleting a file in one branch while modifying it in another</a:t>
            </a:r>
          </a:p>
          <a:p>
            <a:pPr marL="342900" indent="-342900">
              <a:buFont typeface="Arial" panose="020B0604020202020204" pitchFamily="34" charset="0"/>
              <a:buChar char="•"/>
            </a:pPr>
            <a:r>
              <a:rPr lang="en-US" b="1" i="1" dirty="0"/>
              <a:t>Steps to Resolve Conflicts:</a:t>
            </a:r>
          </a:p>
          <a:p>
            <a:pPr marL="800100" lvl="1" indent="-342900">
              <a:buFont typeface="+mj-lt"/>
              <a:buAutoNum type="arabicPeriod"/>
            </a:pPr>
            <a:r>
              <a:rPr lang="en-US" b="1" i="1" dirty="0"/>
              <a:t>Identify Conflicted Files:</a:t>
            </a:r>
          </a:p>
          <a:p>
            <a:pPr marL="800100" lvl="1" indent="-342900">
              <a:buFont typeface="+mj-lt"/>
              <a:buAutoNum type="arabicPeriod"/>
            </a:pPr>
            <a:r>
              <a:rPr lang="en-US" b="1" i="1" dirty="0"/>
              <a:t>Open Conflicted Files:</a:t>
            </a:r>
          </a:p>
          <a:p>
            <a:pPr marL="1257300" lvl="2" indent="-342900">
              <a:buFont typeface="Arial" panose="020B0604020202020204" pitchFamily="34" charset="0"/>
              <a:buChar char="•"/>
            </a:pPr>
            <a:r>
              <a:rPr lang="en-US" i="1" dirty="0"/>
              <a:t>Look for conflict markers (</a:t>
            </a:r>
            <a:r>
              <a:rPr lang="en-US" i="1" dirty="0">
                <a:highlight>
                  <a:srgbClr val="C0C0C0"/>
                </a:highlight>
              </a:rPr>
              <a:t>&lt;&lt;&lt;&lt;&lt;&lt;</a:t>
            </a:r>
            <a:r>
              <a:rPr lang="en-US" i="1" dirty="0"/>
              <a:t>, </a:t>
            </a:r>
            <a:r>
              <a:rPr lang="en-US" i="1" dirty="0">
                <a:highlight>
                  <a:srgbClr val="C0C0C0"/>
                </a:highlight>
              </a:rPr>
              <a:t>======</a:t>
            </a:r>
            <a:r>
              <a:rPr lang="en-US" i="1" dirty="0"/>
              <a:t>, </a:t>
            </a:r>
            <a:r>
              <a:rPr lang="en-US" i="1" dirty="0">
                <a:highlight>
                  <a:srgbClr val="C0C0C0"/>
                </a:highlight>
              </a:rPr>
              <a:t>&gt;&gt;&gt;&gt;&gt;&gt;</a:t>
            </a:r>
            <a:r>
              <a:rPr lang="en-US" i="1" dirty="0"/>
              <a:t>)</a:t>
            </a:r>
          </a:p>
          <a:p>
            <a:pPr marL="800100" lvl="1" indent="-342900">
              <a:buFont typeface="+mj-lt"/>
              <a:buAutoNum type="arabicPeriod"/>
            </a:pPr>
            <a:r>
              <a:rPr lang="en-US" b="1" i="1" dirty="0"/>
              <a:t>Resolve the Conflict:</a:t>
            </a:r>
          </a:p>
          <a:p>
            <a:pPr marL="1257300" lvl="2" indent="-342900">
              <a:buFont typeface="Arial" panose="020B0604020202020204" pitchFamily="34" charset="0"/>
              <a:buChar char="•"/>
            </a:pPr>
            <a:r>
              <a:rPr lang="en-US" i="1" dirty="0"/>
              <a:t>Decide which changes to keep or how to merge them</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32</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Resolving Merge Conflicts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F84353FF-BDBA-DF67-DF84-0E081F6E476D}"/>
              </a:ext>
            </a:extLst>
          </p:cNvPr>
          <p:cNvPicPr>
            <a:picLocks noChangeAspect="1"/>
          </p:cNvPicPr>
          <p:nvPr/>
        </p:nvPicPr>
        <p:blipFill>
          <a:blip r:embed="rId3"/>
          <a:stretch>
            <a:fillRect/>
          </a:stretch>
        </p:blipFill>
        <p:spPr>
          <a:xfrm>
            <a:off x="4642571" y="4402887"/>
            <a:ext cx="1743075" cy="371475"/>
          </a:xfrm>
          <a:prstGeom prst="rect">
            <a:avLst/>
          </a:prstGeom>
        </p:spPr>
      </p:pic>
    </p:spTree>
    <p:extLst>
      <p:ext uri="{BB962C8B-B14F-4D97-AF65-F5344CB8AC3E}">
        <p14:creationId xmlns:p14="http://schemas.microsoft.com/office/powerpoint/2010/main" val="367698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800100" lvl="1" indent="-342900">
              <a:buFont typeface="+mj-lt"/>
              <a:buAutoNum type="arabicPeriod" startAt="4"/>
            </a:pPr>
            <a:r>
              <a:rPr lang="en-US" i="1" dirty="0"/>
              <a:t>Mark as Resolved:</a:t>
            </a:r>
          </a:p>
          <a:p>
            <a:pPr marL="800100" lvl="1" indent="-342900">
              <a:buFont typeface="+mj-lt"/>
              <a:buAutoNum type="arabicPeriod" startAt="4"/>
            </a:pPr>
            <a:endParaRPr lang="en-US" i="1" dirty="0"/>
          </a:p>
          <a:p>
            <a:pPr marL="800100" lvl="1" indent="-342900">
              <a:buFont typeface="+mj-lt"/>
              <a:buAutoNum type="arabicPeriod" startAt="4"/>
            </a:pPr>
            <a:r>
              <a:rPr lang="en-US" i="1" dirty="0"/>
              <a:t>Commit the Merge:</a:t>
            </a:r>
          </a:p>
          <a:p>
            <a:pPr marL="800100" lvl="1" indent="-342900">
              <a:buFont typeface="+mj-lt"/>
              <a:buAutoNum type="arabicPeriod" startAt="4"/>
            </a:pPr>
            <a:endParaRPr lang="en-US" i="1" dirty="0"/>
          </a:p>
          <a:p>
            <a:pPr marL="342900" indent="-342900">
              <a:buFont typeface="Arial" panose="020B0604020202020204" pitchFamily="34" charset="0"/>
              <a:buChar char="•"/>
            </a:pPr>
            <a:r>
              <a:rPr lang="en-US" i="1" dirty="0"/>
              <a:t>Example Conflict Resolution:</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800100" lvl="1" indent="-342900">
              <a:buFont typeface="Arial" panose="020B0604020202020204" pitchFamily="34" charset="0"/>
              <a:buChar char="•"/>
            </a:pPr>
            <a:r>
              <a:rPr lang="en-US" i="1" dirty="0"/>
              <a:t>Resolved Version:</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Resolving Merge Conflicts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7615B662-3CFE-BC6F-6E17-8B700D0F6E24}"/>
              </a:ext>
            </a:extLst>
          </p:cNvPr>
          <p:cNvPicPr>
            <a:picLocks noChangeAspect="1"/>
          </p:cNvPicPr>
          <p:nvPr/>
        </p:nvPicPr>
        <p:blipFill>
          <a:blip r:embed="rId3"/>
          <a:stretch>
            <a:fillRect/>
          </a:stretch>
        </p:blipFill>
        <p:spPr>
          <a:xfrm>
            <a:off x="4401242" y="2429057"/>
            <a:ext cx="2076450" cy="419100"/>
          </a:xfrm>
          <a:prstGeom prst="rect">
            <a:avLst/>
          </a:prstGeom>
        </p:spPr>
      </p:pic>
      <p:pic>
        <p:nvPicPr>
          <p:cNvPr id="10" name="Picture 9">
            <a:extLst>
              <a:ext uri="{FF2B5EF4-FFF2-40B4-BE49-F238E27FC236}">
                <a16:creationId xmlns:a16="http://schemas.microsoft.com/office/drawing/2014/main" id="{E271B82B-1246-6D5E-BDD9-A99B5109BF99}"/>
              </a:ext>
            </a:extLst>
          </p:cNvPr>
          <p:cNvPicPr>
            <a:picLocks noChangeAspect="1"/>
          </p:cNvPicPr>
          <p:nvPr/>
        </p:nvPicPr>
        <p:blipFill>
          <a:blip r:embed="rId4"/>
          <a:stretch>
            <a:fillRect/>
          </a:stretch>
        </p:blipFill>
        <p:spPr>
          <a:xfrm>
            <a:off x="4401242" y="3065597"/>
            <a:ext cx="6219825" cy="428625"/>
          </a:xfrm>
          <a:prstGeom prst="rect">
            <a:avLst/>
          </a:prstGeom>
        </p:spPr>
      </p:pic>
      <p:pic>
        <p:nvPicPr>
          <p:cNvPr id="13" name="Picture 12">
            <a:extLst>
              <a:ext uri="{FF2B5EF4-FFF2-40B4-BE49-F238E27FC236}">
                <a16:creationId xmlns:a16="http://schemas.microsoft.com/office/drawing/2014/main" id="{C78AF330-81A5-EF43-D247-101196842382}"/>
              </a:ext>
            </a:extLst>
          </p:cNvPr>
          <p:cNvPicPr>
            <a:picLocks noChangeAspect="1"/>
          </p:cNvPicPr>
          <p:nvPr/>
        </p:nvPicPr>
        <p:blipFill>
          <a:blip r:embed="rId5"/>
          <a:stretch>
            <a:fillRect/>
          </a:stretch>
        </p:blipFill>
        <p:spPr>
          <a:xfrm>
            <a:off x="4401242" y="3750604"/>
            <a:ext cx="5600700" cy="1543050"/>
          </a:xfrm>
          <a:prstGeom prst="rect">
            <a:avLst/>
          </a:prstGeom>
        </p:spPr>
      </p:pic>
      <p:pic>
        <p:nvPicPr>
          <p:cNvPr id="15" name="Picture 14">
            <a:extLst>
              <a:ext uri="{FF2B5EF4-FFF2-40B4-BE49-F238E27FC236}">
                <a16:creationId xmlns:a16="http://schemas.microsoft.com/office/drawing/2014/main" id="{6F2FDC00-DB1A-E11D-7058-E5CC9992E017}"/>
              </a:ext>
            </a:extLst>
          </p:cNvPr>
          <p:cNvPicPr>
            <a:picLocks noChangeAspect="1"/>
          </p:cNvPicPr>
          <p:nvPr/>
        </p:nvPicPr>
        <p:blipFill>
          <a:blip r:embed="rId6"/>
          <a:stretch>
            <a:fillRect/>
          </a:stretch>
        </p:blipFill>
        <p:spPr>
          <a:xfrm>
            <a:off x="4401242" y="5434868"/>
            <a:ext cx="5191125" cy="447675"/>
          </a:xfrm>
          <a:prstGeom prst="rect">
            <a:avLst/>
          </a:prstGeom>
        </p:spPr>
      </p:pic>
    </p:spTree>
    <p:extLst>
      <p:ext uri="{BB962C8B-B14F-4D97-AF65-F5344CB8AC3E}">
        <p14:creationId xmlns:p14="http://schemas.microsoft.com/office/powerpoint/2010/main" val="3229620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b="1" i="1" dirty="0"/>
              <a:t>Importance:</a:t>
            </a:r>
          </a:p>
          <a:p>
            <a:pPr marL="800100" lvl="1" indent="-342900">
              <a:buFont typeface="Arial" panose="020B0604020202020204" pitchFamily="34" charset="0"/>
              <a:buChar char="•"/>
            </a:pPr>
            <a:r>
              <a:rPr lang="en-US" i="1" dirty="0"/>
              <a:t>Easier navigation and understanding of project history</a:t>
            </a:r>
          </a:p>
          <a:p>
            <a:pPr marL="800100" lvl="1" indent="-342900">
              <a:buFont typeface="Arial" panose="020B0604020202020204" pitchFamily="34" charset="0"/>
              <a:buChar char="•"/>
            </a:pPr>
            <a:r>
              <a:rPr lang="en-US" i="1" dirty="0"/>
              <a:t>Simplifies troubleshooting and debugging</a:t>
            </a:r>
          </a:p>
          <a:p>
            <a:pPr marL="342900" indent="-342900">
              <a:buFont typeface="Arial" panose="020B0604020202020204" pitchFamily="34" charset="0"/>
              <a:buChar char="•"/>
            </a:pPr>
            <a:r>
              <a:rPr lang="en-US" b="1" i="1" dirty="0"/>
              <a:t>Best Practices:</a:t>
            </a:r>
          </a:p>
          <a:p>
            <a:pPr marL="800100" lvl="1" indent="-342900">
              <a:buFont typeface="Arial" panose="020B0604020202020204" pitchFamily="34" charset="0"/>
              <a:buChar char="•"/>
            </a:pPr>
            <a:r>
              <a:rPr lang="en-US" b="1" i="1" dirty="0"/>
              <a:t>Atomic Commits: </a:t>
            </a:r>
            <a:r>
              <a:rPr lang="en-US" i="1" dirty="0"/>
              <a:t>Each commit should represent a single logical change</a:t>
            </a:r>
          </a:p>
          <a:p>
            <a:pPr marL="800100" lvl="1" indent="-342900">
              <a:buFont typeface="Arial" panose="020B0604020202020204" pitchFamily="34" charset="0"/>
              <a:buChar char="•"/>
            </a:pPr>
            <a:r>
              <a:rPr lang="en-US" b="1" i="1" dirty="0"/>
              <a:t>Descriptive Commit Messages:</a:t>
            </a:r>
          </a:p>
          <a:p>
            <a:pPr marL="1257300" lvl="2" indent="-342900">
              <a:buFont typeface="Arial" panose="020B0604020202020204" pitchFamily="34" charset="0"/>
              <a:buChar char="•"/>
            </a:pPr>
            <a:r>
              <a:rPr lang="en-US" b="1" i="1" dirty="0"/>
              <a:t>Format: </a:t>
            </a:r>
            <a:r>
              <a:rPr lang="en-US" i="1" dirty="0">
                <a:highlight>
                  <a:srgbClr val="C0C0C0"/>
                </a:highlight>
              </a:rPr>
              <a:t>type(scope): description</a:t>
            </a:r>
          </a:p>
          <a:p>
            <a:pPr marL="1257300" lvl="2" indent="-342900">
              <a:buFont typeface="Arial" panose="020B0604020202020204" pitchFamily="34" charset="0"/>
              <a:buChar char="•"/>
            </a:pPr>
            <a:r>
              <a:rPr lang="en-US" b="1" i="1" dirty="0"/>
              <a:t>Example: </a:t>
            </a:r>
            <a:r>
              <a:rPr lang="en-US" i="1" dirty="0">
                <a:highlight>
                  <a:srgbClr val="C0C0C0"/>
                </a:highlight>
              </a:rPr>
              <a:t>feat(auth): add login functionality</a:t>
            </a:r>
          </a:p>
          <a:p>
            <a:pPr marL="800100" lvl="1" indent="-342900">
              <a:buFont typeface="Arial" panose="020B0604020202020204" pitchFamily="34" charset="0"/>
              <a:buChar char="•"/>
            </a:pPr>
            <a:r>
              <a:rPr lang="en-US" b="1" i="1" dirty="0"/>
              <a:t>Avoid Commit Noise:</a:t>
            </a:r>
          </a:p>
          <a:p>
            <a:pPr marL="1257300" lvl="2" indent="-342900">
              <a:buFont typeface="Arial" panose="020B0604020202020204" pitchFamily="34" charset="0"/>
              <a:buChar char="•"/>
            </a:pPr>
            <a:r>
              <a:rPr lang="en-US" i="1" dirty="0"/>
              <a:t>Don’t commit unnecessary files or temporary changes</a:t>
            </a:r>
          </a:p>
          <a:p>
            <a:pPr marL="800100" lvl="1" indent="-342900">
              <a:buFont typeface="Arial" panose="020B0604020202020204" pitchFamily="34" charset="0"/>
              <a:buChar char="•"/>
            </a:pPr>
            <a:r>
              <a:rPr lang="en-US" b="1" i="1" dirty="0"/>
              <a:t>Rebasing vs. Merging:</a:t>
            </a:r>
          </a:p>
          <a:p>
            <a:pPr marL="1257300" lvl="2" indent="-342900">
              <a:buFont typeface="Arial" panose="020B0604020202020204" pitchFamily="34" charset="0"/>
              <a:buChar char="•"/>
            </a:pPr>
            <a:r>
              <a:rPr lang="en-US" b="1" i="1" dirty="0"/>
              <a:t>Rebase: </a:t>
            </a:r>
            <a:r>
              <a:rPr lang="en-US" i="1" dirty="0"/>
              <a:t>Linear history, cleaner commit structure</a:t>
            </a:r>
          </a:p>
          <a:p>
            <a:pPr marL="1257300" lvl="2" indent="-342900">
              <a:buFont typeface="Arial" panose="020B0604020202020204" pitchFamily="34" charset="0"/>
              <a:buChar char="•"/>
            </a:pPr>
            <a:r>
              <a:rPr lang="en-US" b="1" i="1" dirty="0"/>
              <a:t>Merge: </a:t>
            </a:r>
            <a:r>
              <a:rPr lang="en-US" i="1" dirty="0"/>
              <a:t>Preserves branch history, more context</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34</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Maintaining a Clean Commit History</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874622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Examples: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35</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b="1" i="1" dirty="0"/>
              <a:t>Example Commit Messages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4854E25C-9325-F51F-0104-59DE0BC9AA45}"/>
              </a:ext>
            </a:extLst>
          </p:cNvPr>
          <p:cNvPicPr>
            <a:picLocks noChangeAspect="1"/>
          </p:cNvPicPr>
          <p:nvPr/>
        </p:nvPicPr>
        <p:blipFill>
          <a:blip r:embed="rId3"/>
          <a:stretch>
            <a:fillRect/>
          </a:stretch>
        </p:blipFill>
        <p:spPr>
          <a:xfrm>
            <a:off x="929641" y="2994673"/>
            <a:ext cx="9210675" cy="1095375"/>
          </a:xfrm>
          <a:prstGeom prst="rect">
            <a:avLst/>
          </a:prstGeom>
        </p:spPr>
      </p:pic>
    </p:spTree>
    <p:extLst>
      <p:ext uri="{BB962C8B-B14F-4D97-AF65-F5344CB8AC3E}">
        <p14:creationId xmlns:p14="http://schemas.microsoft.com/office/powerpoint/2010/main" val="3744511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Commit Often: </a:t>
            </a:r>
            <a:r>
              <a:rPr lang="en-US" i="1" dirty="0"/>
              <a:t>Make frequent, small commits to track changes effectively</a:t>
            </a:r>
          </a:p>
          <a:p>
            <a:pPr marL="342900" indent="-342900">
              <a:buFont typeface="Arial" panose="020B0604020202020204" pitchFamily="34" charset="0"/>
              <a:buChar char="•"/>
            </a:pPr>
            <a:r>
              <a:rPr lang="en-US" b="1" i="1" dirty="0"/>
              <a:t>Use Meaningful Branch Names: </a:t>
            </a:r>
            <a:r>
              <a:rPr lang="en-US" i="1" dirty="0"/>
              <a:t>Reflect the purpose (e.g., </a:t>
            </a:r>
            <a:r>
              <a:rPr lang="en-US" i="1" dirty="0">
                <a:highlight>
                  <a:srgbClr val="C0C0C0"/>
                </a:highlight>
              </a:rPr>
              <a:t>feature/add-auth, bugfix/login-error</a:t>
            </a:r>
            <a:r>
              <a:rPr lang="en-US" i="1" dirty="0"/>
              <a:t>)</a:t>
            </a:r>
          </a:p>
          <a:p>
            <a:pPr marL="342900" indent="-342900">
              <a:buFont typeface="Arial" panose="020B0604020202020204" pitchFamily="34" charset="0"/>
              <a:buChar char="•"/>
            </a:pPr>
            <a:r>
              <a:rPr lang="en-US" b="1" i="1" dirty="0"/>
              <a:t>Write Clear Commit Messages: </a:t>
            </a:r>
            <a:r>
              <a:rPr lang="en-US" i="1" dirty="0"/>
              <a:t>Describe what and why, not just how</a:t>
            </a:r>
          </a:p>
          <a:p>
            <a:pPr marL="342900" indent="-342900">
              <a:buFont typeface="Arial" panose="020B0604020202020204" pitchFamily="34" charset="0"/>
              <a:buChar char="•"/>
            </a:pPr>
            <a:r>
              <a:rPr lang="en-US" b="1" i="1" dirty="0"/>
              <a:t>Keep Branches Up-to-Date: </a:t>
            </a:r>
            <a:r>
              <a:rPr lang="en-US" i="1" dirty="0"/>
              <a:t>Regularly merge or rebase to minimize conflicts</a:t>
            </a:r>
          </a:p>
          <a:p>
            <a:pPr marL="342900" indent="-342900">
              <a:buFont typeface="Arial" panose="020B0604020202020204" pitchFamily="34" charset="0"/>
              <a:buChar char="•"/>
            </a:pPr>
            <a:r>
              <a:rPr lang="en-US" b="1" i="1" dirty="0"/>
              <a:t>Review Code Before Merging: </a:t>
            </a:r>
            <a:r>
              <a:rPr lang="en-US" i="1" dirty="0"/>
              <a:t>Ensure quality and consistency</a:t>
            </a:r>
          </a:p>
          <a:p>
            <a:pPr marL="342900" indent="-342900">
              <a:buFont typeface="Arial" panose="020B0604020202020204" pitchFamily="34" charset="0"/>
              <a:buChar char="•"/>
            </a:pPr>
            <a:r>
              <a:rPr lang="en-US" b="1" i="1" dirty="0"/>
              <a:t>Backup Work: </a:t>
            </a:r>
            <a:r>
              <a:rPr lang="en-US" i="1" dirty="0"/>
              <a:t>Push commits to remote repositories regularly</a:t>
            </a:r>
          </a:p>
          <a:p>
            <a:pPr marL="342900" indent="-342900">
              <a:buFont typeface="Arial" panose="020B0604020202020204" pitchFamily="34" charset="0"/>
              <a:buChar char="•"/>
            </a:pPr>
            <a:r>
              <a:rPr lang="en-US" b="1" i="1" dirty="0"/>
              <a:t>Use .</a:t>
            </a:r>
            <a:r>
              <a:rPr lang="en-US" b="1" i="1" dirty="0" err="1"/>
              <a:t>gitignore</a:t>
            </a:r>
            <a:r>
              <a:rPr lang="en-US" b="1" i="1" dirty="0"/>
              <a:t>: </a:t>
            </a:r>
            <a:r>
              <a:rPr lang="en-US" i="1" dirty="0"/>
              <a:t>Exclude unnecessary files from being tracked</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36</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Git Best Practices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B1693EBF-D3DB-8C3C-ABA0-B72E03F8584F}"/>
              </a:ext>
            </a:extLst>
          </p:cNvPr>
          <p:cNvPicPr>
            <a:picLocks noChangeAspect="1"/>
          </p:cNvPicPr>
          <p:nvPr/>
        </p:nvPicPr>
        <p:blipFill>
          <a:blip r:embed="rId3"/>
          <a:stretch>
            <a:fillRect/>
          </a:stretch>
        </p:blipFill>
        <p:spPr>
          <a:xfrm>
            <a:off x="1371254" y="5026602"/>
            <a:ext cx="2400300" cy="1085850"/>
          </a:xfrm>
          <a:prstGeom prst="rect">
            <a:avLst/>
          </a:prstGeom>
        </p:spPr>
      </p:pic>
    </p:spTree>
    <p:extLst>
      <p:ext uri="{BB962C8B-B14F-4D97-AF65-F5344CB8AC3E}">
        <p14:creationId xmlns:p14="http://schemas.microsoft.com/office/powerpoint/2010/main" val="3690689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Scenario: </a:t>
            </a:r>
            <a:r>
              <a:rPr lang="en-US" i="1" dirty="0"/>
              <a:t>Adding a "User Profile" feature</a:t>
            </a:r>
          </a:p>
          <a:p>
            <a:pPr marL="342900" indent="-342900">
              <a:buFont typeface="Arial" panose="020B0604020202020204" pitchFamily="34" charset="0"/>
              <a:buChar char="•"/>
            </a:pPr>
            <a:r>
              <a:rPr lang="en-US" b="1" i="1" dirty="0"/>
              <a:t>Steps:</a:t>
            </a:r>
          </a:p>
          <a:p>
            <a:pPr marL="800100" lvl="1" indent="-342900">
              <a:buFont typeface="+mj-lt"/>
              <a:buAutoNum type="arabicPeriod"/>
            </a:pPr>
            <a:r>
              <a:rPr lang="en-US" b="1" i="1" dirty="0"/>
              <a:t>Create and Switch to Feature Branch:</a:t>
            </a:r>
          </a:p>
          <a:p>
            <a:pPr marL="800100" lvl="1" indent="-342900">
              <a:buFont typeface="+mj-lt"/>
              <a:buAutoNum type="arabicPeriod"/>
            </a:pPr>
            <a:r>
              <a:rPr lang="en-US" b="1" i="1" dirty="0"/>
              <a:t>Implement Feature:</a:t>
            </a:r>
          </a:p>
          <a:p>
            <a:pPr marL="1257300" lvl="2" indent="-342900">
              <a:buFont typeface="Arial" panose="020B0604020202020204" pitchFamily="34" charset="0"/>
              <a:buChar char="•"/>
            </a:pPr>
            <a:r>
              <a:rPr lang="en-US" i="1" dirty="0"/>
              <a:t>Add new files or modify existing ones</a:t>
            </a:r>
          </a:p>
          <a:p>
            <a:pPr marL="800100" lvl="1" indent="-342900">
              <a:buFont typeface="+mj-lt"/>
              <a:buAutoNum type="arabicPeriod"/>
            </a:pPr>
            <a:r>
              <a:rPr lang="en-US" b="1" i="1" dirty="0"/>
              <a:t>Stage and Commit Changes:</a:t>
            </a:r>
          </a:p>
          <a:p>
            <a:pPr marL="800100" lvl="1" indent="-342900">
              <a:buFont typeface="+mj-lt"/>
              <a:buAutoNum type="arabicPeriod"/>
            </a:pPr>
            <a:endParaRPr lang="en-US" b="1" dirty="0"/>
          </a:p>
          <a:p>
            <a:pPr marL="800100" lvl="1" indent="-342900">
              <a:buFont typeface="+mj-lt"/>
              <a:buAutoNum type="arabicPeriod"/>
            </a:pPr>
            <a:endParaRPr lang="en-US" b="1" i="1" dirty="0"/>
          </a:p>
          <a:p>
            <a:pPr marL="800100" lvl="1" indent="-342900">
              <a:buFont typeface="+mj-lt"/>
              <a:buAutoNum type="arabicPeriod"/>
            </a:pPr>
            <a:endParaRPr lang="en-US" b="1" i="1" dirty="0"/>
          </a:p>
          <a:p>
            <a:pPr marL="800100" lvl="1" indent="-342900">
              <a:buFont typeface="+mj-lt"/>
              <a:buAutoNum type="arabicPeriod"/>
            </a:pPr>
            <a:r>
              <a:rPr lang="en-US" b="1" i="1" dirty="0"/>
              <a:t>Push Feature Branch to GitHub:</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Creating a Feature Branch and Merging</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11" name="Picture 10">
            <a:extLst>
              <a:ext uri="{FF2B5EF4-FFF2-40B4-BE49-F238E27FC236}">
                <a16:creationId xmlns:a16="http://schemas.microsoft.com/office/drawing/2014/main" id="{0814751E-742D-FCA2-0AB0-289419D778A0}"/>
              </a:ext>
            </a:extLst>
          </p:cNvPr>
          <p:cNvPicPr>
            <a:picLocks noChangeAspect="1"/>
          </p:cNvPicPr>
          <p:nvPr/>
        </p:nvPicPr>
        <p:blipFill>
          <a:blip r:embed="rId3"/>
          <a:stretch>
            <a:fillRect/>
          </a:stretch>
        </p:blipFill>
        <p:spPr>
          <a:xfrm>
            <a:off x="6090284" y="3148348"/>
            <a:ext cx="5172075" cy="342900"/>
          </a:xfrm>
          <a:prstGeom prst="rect">
            <a:avLst/>
          </a:prstGeom>
        </p:spPr>
      </p:pic>
      <p:pic>
        <p:nvPicPr>
          <p:cNvPr id="14" name="Picture 13">
            <a:extLst>
              <a:ext uri="{FF2B5EF4-FFF2-40B4-BE49-F238E27FC236}">
                <a16:creationId xmlns:a16="http://schemas.microsoft.com/office/drawing/2014/main" id="{9E4DA766-03E7-321E-3EAA-AC0C462B2F2F}"/>
              </a:ext>
            </a:extLst>
          </p:cNvPr>
          <p:cNvPicPr>
            <a:picLocks noChangeAspect="1"/>
          </p:cNvPicPr>
          <p:nvPr/>
        </p:nvPicPr>
        <p:blipFill>
          <a:blip r:embed="rId4"/>
          <a:stretch>
            <a:fillRect/>
          </a:stretch>
        </p:blipFill>
        <p:spPr>
          <a:xfrm>
            <a:off x="1833302" y="4510693"/>
            <a:ext cx="7334250" cy="657225"/>
          </a:xfrm>
          <a:prstGeom prst="rect">
            <a:avLst/>
          </a:prstGeom>
        </p:spPr>
      </p:pic>
      <p:pic>
        <p:nvPicPr>
          <p:cNvPr id="16" name="Picture 15">
            <a:extLst>
              <a:ext uri="{FF2B5EF4-FFF2-40B4-BE49-F238E27FC236}">
                <a16:creationId xmlns:a16="http://schemas.microsoft.com/office/drawing/2014/main" id="{B71CB7F1-081D-62C2-B5DF-EF6CC3E861FD}"/>
              </a:ext>
            </a:extLst>
          </p:cNvPr>
          <p:cNvPicPr>
            <a:picLocks noChangeAspect="1"/>
          </p:cNvPicPr>
          <p:nvPr/>
        </p:nvPicPr>
        <p:blipFill>
          <a:blip r:embed="rId5"/>
          <a:stretch>
            <a:fillRect/>
          </a:stretch>
        </p:blipFill>
        <p:spPr>
          <a:xfrm>
            <a:off x="1833302" y="5734098"/>
            <a:ext cx="4781550" cy="390525"/>
          </a:xfrm>
          <a:prstGeom prst="rect">
            <a:avLst/>
          </a:prstGeom>
        </p:spPr>
      </p:pic>
    </p:spTree>
    <p:extLst>
      <p:ext uri="{BB962C8B-B14F-4D97-AF65-F5344CB8AC3E}">
        <p14:creationId xmlns:p14="http://schemas.microsoft.com/office/powerpoint/2010/main" val="94197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Steps:</a:t>
            </a:r>
          </a:p>
          <a:p>
            <a:pPr marL="800100" lvl="1" indent="-342900">
              <a:buFont typeface="+mj-lt"/>
              <a:buAutoNum type="arabicPeriod" startAt="5"/>
            </a:pPr>
            <a:r>
              <a:rPr lang="en-US" b="1" i="1" dirty="0"/>
              <a:t>Create Pull Request on GitHub:</a:t>
            </a:r>
          </a:p>
          <a:p>
            <a:pPr marL="1257300" lvl="2" indent="-342900">
              <a:buFont typeface="Arial" panose="020B0604020202020204" pitchFamily="34" charset="0"/>
              <a:buChar char="•"/>
            </a:pPr>
            <a:r>
              <a:rPr lang="en-US" i="1" dirty="0"/>
              <a:t>Navigate to the repository on GitHub</a:t>
            </a:r>
          </a:p>
          <a:p>
            <a:pPr marL="1257300" lvl="2" indent="-342900">
              <a:buFont typeface="Arial" panose="020B0604020202020204" pitchFamily="34" charset="0"/>
              <a:buChar char="•"/>
            </a:pPr>
            <a:r>
              <a:rPr lang="en-US" i="1" dirty="0"/>
              <a:t>Click "Compare &amp; pull request" for </a:t>
            </a:r>
            <a:r>
              <a:rPr lang="en-US" i="1" dirty="0">
                <a:highlight>
                  <a:srgbClr val="C0C0C0"/>
                </a:highlight>
              </a:rPr>
              <a:t>feature/user-profile</a:t>
            </a:r>
            <a:r>
              <a:rPr lang="en-US" i="1" dirty="0"/>
              <a:t> branch</a:t>
            </a:r>
          </a:p>
          <a:p>
            <a:pPr marL="1257300" lvl="2" indent="-342900">
              <a:buFont typeface="Arial" panose="020B0604020202020204" pitchFamily="34" charset="0"/>
              <a:buChar char="•"/>
            </a:pPr>
            <a:r>
              <a:rPr lang="en-US" i="1" dirty="0"/>
              <a:t>Add a descriptive title and detailed description</a:t>
            </a:r>
          </a:p>
          <a:p>
            <a:pPr marL="800100" lvl="1" indent="-342900">
              <a:buFont typeface="+mj-lt"/>
              <a:buAutoNum type="arabicPeriod" startAt="5"/>
            </a:pPr>
            <a:r>
              <a:rPr lang="en-US" b="1" i="1" dirty="0"/>
              <a:t>Code Review and Approval:</a:t>
            </a:r>
          </a:p>
          <a:p>
            <a:pPr marL="1257300" lvl="2" indent="-342900">
              <a:buFont typeface="Arial" panose="020B0604020202020204" pitchFamily="34" charset="0"/>
              <a:buChar char="•"/>
            </a:pPr>
            <a:r>
              <a:rPr lang="en-US" i="1" dirty="0"/>
              <a:t>Team members review the PR</a:t>
            </a:r>
          </a:p>
          <a:p>
            <a:pPr marL="1257300" lvl="2" indent="-342900">
              <a:buFont typeface="Arial" panose="020B0604020202020204" pitchFamily="34" charset="0"/>
              <a:buChar char="•"/>
            </a:pPr>
            <a:r>
              <a:rPr lang="en-US" i="1" dirty="0"/>
              <a:t>Provide feedback or approve</a:t>
            </a:r>
          </a:p>
          <a:p>
            <a:pPr marL="800100" lvl="1" indent="-342900">
              <a:buFont typeface="+mj-lt"/>
              <a:buAutoNum type="arabicPeriod" startAt="5"/>
            </a:pPr>
            <a:r>
              <a:rPr lang="en-US" b="1" i="1" dirty="0"/>
              <a:t>Merge the Pull Request:</a:t>
            </a:r>
          </a:p>
          <a:p>
            <a:pPr marL="1257300" lvl="2" indent="-342900">
              <a:buFont typeface="Arial" panose="020B0604020202020204" pitchFamily="34" charset="0"/>
              <a:buChar char="•"/>
            </a:pPr>
            <a:r>
              <a:rPr lang="en-US" i="1" dirty="0"/>
              <a:t>After approval, merge into </a:t>
            </a:r>
            <a:r>
              <a:rPr lang="en-US" i="1" dirty="0">
                <a:highlight>
                  <a:srgbClr val="C0C0C0"/>
                </a:highlight>
              </a:rPr>
              <a:t>main</a:t>
            </a:r>
            <a:r>
              <a:rPr lang="en-US" i="1" dirty="0"/>
              <a:t> branch</a:t>
            </a:r>
          </a:p>
          <a:p>
            <a:pPr marL="800100" lvl="1" indent="-342900">
              <a:buFont typeface="+mj-lt"/>
              <a:buAutoNum type="arabicPeriod" startAt="5"/>
            </a:pPr>
            <a:r>
              <a:rPr lang="en-US" b="1" i="1" dirty="0"/>
              <a:t>Delete the Feature Branch:</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Creating a Feature Branch and Merging</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6" name="Picture 5">
            <a:extLst>
              <a:ext uri="{FF2B5EF4-FFF2-40B4-BE49-F238E27FC236}">
                <a16:creationId xmlns:a16="http://schemas.microsoft.com/office/drawing/2014/main" id="{497B182B-0F5B-8D3B-1571-FB36DD0A0FF5}"/>
              </a:ext>
            </a:extLst>
          </p:cNvPr>
          <p:cNvPicPr>
            <a:picLocks noChangeAspect="1"/>
          </p:cNvPicPr>
          <p:nvPr/>
        </p:nvPicPr>
        <p:blipFill>
          <a:blip r:embed="rId3"/>
          <a:stretch>
            <a:fillRect/>
          </a:stretch>
        </p:blipFill>
        <p:spPr>
          <a:xfrm>
            <a:off x="4928624" y="5514110"/>
            <a:ext cx="5972175" cy="676275"/>
          </a:xfrm>
          <a:prstGeom prst="rect">
            <a:avLst/>
          </a:prstGeom>
        </p:spPr>
      </p:pic>
    </p:spTree>
    <p:extLst>
      <p:ext uri="{BB962C8B-B14F-4D97-AF65-F5344CB8AC3E}">
        <p14:creationId xmlns:p14="http://schemas.microsoft.com/office/powerpoint/2010/main" val="2568446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Scenario: </a:t>
            </a:r>
            <a:r>
              <a:rPr lang="en-US" i="1" dirty="0"/>
              <a:t>Two branches modifying the same line in app.js</a:t>
            </a:r>
          </a:p>
          <a:p>
            <a:pPr marL="342900" indent="-342900">
              <a:buFont typeface="Arial" panose="020B0604020202020204" pitchFamily="34" charset="0"/>
              <a:buChar char="•"/>
            </a:pPr>
            <a:r>
              <a:rPr lang="en-US" b="1" i="1" dirty="0"/>
              <a:t>Steps:</a:t>
            </a:r>
          </a:p>
          <a:p>
            <a:pPr marL="800100" lvl="1" indent="-342900">
              <a:buFont typeface="+mj-lt"/>
              <a:buAutoNum type="arabicPeriod"/>
            </a:pPr>
            <a:r>
              <a:rPr lang="en-US" b="1" i="1" dirty="0"/>
              <a:t>Attempt to Merge Feature Branch into Main:</a:t>
            </a:r>
          </a:p>
          <a:p>
            <a:pPr marL="800100" lvl="1" indent="-342900">
              <a:buFont typeface="+mj-lt"/>
              <a:buAutoNum type="arabicPeriod"/>
            </a:pPr>
            <a:endParaRPr lang="en-US" b="1" i="1" dirty="0"/>
          </a:p>
          <a:p>
            <a:pPr marL="800100" lvl="1" indent="-342900">
              <a:buFont typeface="+mj-lt"/>
              <a:buAutoNum type="arabicPeriod"/>
            </a:pPr>
            <a:endParaRPr lang="en-US" b="1" dirty="0"/>
          </a:p>
          <a:p>
            <a:pPr marL="800100" lvl="1" indent="-342900">
              <a:buFont typeface="+mj-lt"/>
              <a:buAutoNum type="arabicPeriod"/>
            </a:pPr>
            <a:endParaRPr lang="en-US" b="1" i="1" dirty="0"/>
          </a:p>
          <a:p>
            <a:pPr marL="800100" lvl="1" indent="-342900">
              <a:buFont typeface="+mj-lt"/>
              <a:buAutoNum type="arabicPeriod"/>
            </a:pPr>
            <a:r>
              <a:rPr lang="en-US" b="1" i="1" dirty="0"/>
              <a:t>Identify Conflicted Files:</a:t>
            </a:r>
          </a:p>
          <a:p>
            <a:pPr marL="800100" lvl="1" indent="-342900">
              <a:buFont typeface="+mj-lt"/>
              <a:buAutoNum type="arabicPeriod"/>
            </a:pPr>
            <a:endParaRPr lang="en-US" b="1" dirty="0"/>
          </a:p>
          <a:p>
            <a:pPr marL="800100" lvl="1" indent="-342900">
              <a:buFont typeface="+mj-lt"/>
              <a:buAutoNum type="arabicPeriod"/>
            </a:pPr>
            <a:endParaRPr lang="en-US" b="1" i="1" dirty="0"/>
          </a:p>
          <a:p>
            <a:pPr marL="1257300" lvl="2" indent="-342900">
              <a:buFont typeface="Arial" panose="020B0604020202020204" pitchFamily="34" charset="0"/>
              <a:buChar char="•"/>
            </a:pPr>
            <a:r>
              <a:rPr lang="en-US" i="1" dirty="0"/>
              <a:t>Example Output:</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39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Resolving a Merge Conflict</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8" name="Picture 7">
            <a:extLst>
              <a:ext uri="{FF2B5EF4-FFF2-40B4-BE49-F238E27FC236}">
                <a16:creationId xmlns:a16="http://schemas.microsoft.com/office/drawing/2014/main" id="{30829266-3726-14FC-F6AE-0148E20C328E}"/>
              </a:ext>
            </a:extLst>
          </p:cNvPr>
          <p:cNvPicPr>
            <a:picLocks noChangeAspect="1"/>
          </p:cNvPicPr>
          <p:nvPr/>
        </p:nvPicPr>
        <p:blipFill>
          <a:blip r:embed="rId3"/>
          <a:stretch>
            <a:fillRect/>
          </a:stretch>
        </p:blipFill>
        <p:spPr>
          <a:xfrm>
            <a:off x="1804122" y="3571896"/>
            <a:ext cx="6048375" cy="704850"/>
          </a:xfrm>
          <a:prstGeom prst="rect">
            <a:avLst/>
          </a:prstGeom>
        </p:spPr>
      </p:pic>
      <p:pic>
        <p:nvPicPr>
          <p:cNvPr id="11" name="Picture 10">
            <a:extLst>
              <a:ext uri="{FF2B5EF4-FFF2-40B4-BE49-F238E27FC236}">
                <a16:creationId xmlns:a16="http://schemas.microsoft.com/office/drawing/2014/main" id="{FE510EE5-2306-746A-E44F-8672D075F09F}"/>
              </a:ext>
            </a:extLst>
          </p:cNvPr>
          <p:cNvPicPr>
            <a:picLocks noChangeAspect="1"/>
          </p:cNvPicPr>
          <p:nvPr/>
        </p:nvPicPr>
        <p:blipFill>
          <a:blip r:embed="rId4"/>
          <a:stretch>
            <a:fillRect/>
          </a:stretch>
        </p:blipFill>
        <p:spPr>
          <a:xfrm>
            <a:off x="1806894" y="4796280"/>
            <a:ext cx="1495425" cy="447675"/>
          </a:xfrm>
          <a:prstGeom prst="rect">
            <a:avLst/>
          </a:prstGeom>
        </p:spPr>
      </p:pic>
      <p:pic>
        <p:nvPicPr>
          <p:cNvPr id="14" name="Picture 13">
            <a:extLst>
              <a:ext uri="{FF2B5EF4-FFF2-40B4-BE49-F238E27FC236}">
                <a16:creationId xmlns:a16="http://schemas.microsoft.com/office/drawing/2014/main" id="{5AE196F4-FA85-B4E1-5DBC-A4E7A53BA5F4}"/>
              </a:ext>
            </a:extLst>
          </p:cNvPr>
          <p:cNvPicPr>
            <a:picLocks noChangeAspect="1"/>
          </p:cNvPicPr>
          <p:nvPr/>
        </p:nvPicPr>
        <p:blipFill>
          <a:blip r:embed="rId5"/>
          <a:stretch>
            <a:fillRect/>
          </a:stretch>
        </p:blipFill>
        <p:spPr>
          <a:xfrm>
            <a:off x="1804122" y="5707438"/>
            <a:ext cx="3171825" cy="447675"/>
          </a:xfrm>
          <a:prstGeom prst="rect">
            <a:avLst/>
          </a:prstGeom>
        </p:spPr>
      </p:pic>
    </p:spTree>
    <p:extLst>
      <p:ext uri="{BB962C8B-B14F-4D97-AF65-F5344CB8AC3E}">
        <p14:creationId xmlns:p14="http://schemas.microsoft.com/office/powerpoint/2010/main" val="18630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6D7B82-A13B-F2D4-A9AB-C64937CB2B2F}"/>
              </a:ext>
            </a:extLst>
          </p:cNvPr>
          <p:cNvSpPr>
            <a:spLocks noGrp="1"/>
          </p:cNvSpPr>
          <p:nvPr>
            <p:ph type="title"/>
          </p:nvPr>
        </p:nvSpPr>
        <p:spPr>
          <a:xfrm>
            <a:off x="928800" y="607100"/>
            <a:ext cx="9080070" cy="697044"/>
          </a:xfrm>
        </p:spPr>
        <p:txBody>
          <a:bodyPr/>
          <a:lstStyle/>
          <a:p>
            <a:r>
              <a:rPr lang="en-US" dirty="0"/>
              <a:t>Learning Objectives</a:t>
            </a:r>
          </a:p>
        </p:txBody>
      </p:sp>
      <p:sp>
        <p:nvSpPr>
          <p:cNvPr id="9" name="Text Placeholder 8">
            <a:extLst>
              <a:ext uri="{FF2B5EF4-FFF2-40B4-BE49-F238E27FC236}">
                <a16:creationId xmlns:a16="http://schemas.microsoft.com/office/drawing/2014/main" id="{41F63F22-9F3E-D74F-2DF5-7AD67944A8F7}"/>
              </a:ext>
            </a:extLst>
          </p:cNvPr>
          <p:cNvSpPr>
            <a:spLocks noGrp="1"/>
          </p:cNvSpPr>
          <p:nvPr>
            <p:ph type="body" sz="quarter" idx="14"/>
          </p:nvPr>
        </p:nvSpPr>
        <p:spPr/>
        <p:txBody>
          <a:bodyPr/>
          <a:lstStyle/>
          <a:p>
            <a:r>
              <a:rPr lang="en-US" dirty="0"/>
              <a:t>2024</a:t>
            </a:r>
          </a:p>
        </p:txBody>
      </p:sp>
      <p:sp>
        <p:nvSpPr>
          <p:cNvPr id="48" name="Text Placeholder 7">
            <a:extLst>
              <a:ext uri="{FF2B5EF4-FFF2-40B4-BE49-F238E27FC236}">
                <a16:creationId xmlns:a16="http://schemas.microsoft.com/office/drawing/2014/main" id="{15A786E8-FDBB-C8C1-C6CB-42E43268F201}"/>
              </a:ext>
            </a:extLst>
          </p:cNvPr>
          <p:cNvSpPr txBox="1">
            <a:spLocks/>
          </p:cNvSpPr>
          <p:nvPr/>
        </p:nvSpPr>
        <p:spPr>
          <a:xfrm>
            <a:off x="1856448" y="2187605"/>
            <a:ext cx="9188472"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Set Up Git and GitHub Accounts: </a:t>
            </a:r>
            <a:r>
              <a:rPr lang="en-US" sz="2400" b="0" dirty="0">
                <a:solidFill>
                  <a:srgbClr val="1C3140"/>
                </a:solidFill>
              </a:rPr>
              <a:t>Install Git, create GitHub accounts, and configure Git settings.</a:t>
            </a:r>
          </a:p>
        </p:txBody>
      </p:sp>
      <p:sp>
        <p:nvSpPr>
          <p:cNvPr id="50" name="Text Placeholder 7">
            <a:extLst>
              <a:ext uri="{FF2B5EF4-FFF2-40B4-BE49-F238E27FC236}">
                <a16:creationId xmlns:a16="http://schemas.microsoft.com/office/drawing/2014/main" id="{84AC1FE7-ED61-D66A-F358-B1A3E9A86C47}"/>
              </a:ext>
            </a:extLst>
          </p:cNvPr>
          <p:cNvSpPr txBox="1">
            <a:spLocks/>
          </p:cNvSpPr>
          <p:nvPr/>
        </p:nvSpPr>
        <p:spPr>
          <a:xfrm>
            <a:off x="1856449" y="3068368"/>
            <a:ext cx="9188472"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Understand Git Fundamentals: </a:t>
            </a:r>
            <a:r>
              <a:rPr lang="en-US" sz="2400" b="0" dirty="0">
                <a:solidFill>
                  <a:srgbClr val="1C3140"/>
                </a:solidFill>
              </a:rPr>
              <a:t>Perform basic Git operations such as initializing repositories, cloning, adding, committing, pushing, and pulling.</a:t>
            </a:r>
          </a:p>
        </p:txBody>
      </p:sp>
      <p:sp>
        <p:nvSpPr>
          <p:cNvPr id="54" name="Text Placeholder 7">
            <a:extLst>
              <a:ext uri="{FF2B5EF4-FFF2-40B4-BE49-F238E27FC236}">
                <a16:creationId xmlns:a16="http://schemas.microsoft.com/office/drawing/2014/main" id="{D39BBFEC-278C-D405-55FB-C455643FD0CE}"/>
              </a:ext>
            </a:extLst>
          </p:cNvPr>
          <p:cNvSpPr txBox="1">
            <a:spLocks/>
          </p:cNvSpPr>
          <p:nvPr/>
        </p:nvSpPr>
        <p:spPr>
          <a:xfrm>
            <a:off x="1856448" y="3933303"/>
            <a:ext cx="9188473"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Implement Branching Strategies: </a:t>
            </a:r>
            <a:r>
              <a:rPr lang="en-US" sz="2400" b="0" dirty="0">
                <a:solidFill>
                  <a:srgbClr val="1C3140"/>
                </a:solidFill>
              </a:rPr>
              <a:t>Create and manage branches using different workflows.</a:t>
            </a:r>
          </a:p>
        </p:txBody>
      </p:sp>
      <p:pic>
        <p:nvPicPr>
          <p:cNvPr id="120" name="Picture Placeholder 102" descr="A yellow bar with dots&#10;&#10;Description automatically generated with medium confidence">
            <a:extLst>
              <a:ext uri="{FF2B5EF4-FFF2-40B4-BE49-F238E27FC236}">
                <a16:creationId xmlns:a16="http://schemas.microsoft.com/office/drawing/2014/main" id="{0B3E4158-51E7-CE90-FB97-2E9E8854B36E}"/>
              </a:ext>
            </a:extLst>
          </p:cNvPr>
          <p:cNvPicPr>
            <a:picLocks noChangeAspect="1"/>
          </p:cNvPicPr>
          <p:nvPr/>
        </p:nvPicPr>
        <p:blipFill>
          <a:blip r:embed="rId3"/>
          <a:srcRect l="91" r="91"/>
          <a:stretch>
            <a:fillRect/>
          </a:stretch>
        </p:blipFill>
        <p:spPr>
          <a:xfrm>
            <a:off x="1041234" y="2070941"/>
            <a:ext cx="666590" cy="667420"/>
          </a:xfrm>
          <a:prstGeom prst="ellipse">
            <a:avLst/>
          </a:prstGeom>
          <a:ln w="19050">
            <a:solidFill>
              <a:srgbClr val="F89219"/>
            </a:solidFill>
          </a:ln>
        </p:spPr>
      </p:pic>
      <p:pic>
        <p:nvPicPr>
          <p:cNvPr id="121" name="Picture Placeholder 102" descr="A yellow bar with dots&#10;&#10;Description automatically generated with medium confidence">
            <a:extLst>
              <a:ext uri="{FF2B5EF4-FFF2-40B4-BE49-F238E27FC236}">
                <a16:creationId xmlns:a16="http://schemas.microsoft.com/office/drawing/2014/main" id="{7CD7B27D-DB5E-B1A3-CF3E-18A210E9CED0}"/>
              </a:ext>
            </a:extLst>
          </p:cNvPr>
          <p:cNvPicPr>
            <a:picLocks noChangeAspect="1"/>
          </p:cNvPicPr>
          <p:nvPr/>
        </p:nvPicPr>
        <p:blipFill>
          <a:blip r:embed="rId3"/>
          <a:srcRect l="91" r="91"/>
          <a:stretch>
            <a:fillRect/>
          </a:stretch>
        </p:blipFill>
        <p:spPr>
          <a:xfrm>
            <a:off x="1041234" y="2944196"/>
            <a:ext cx="666590" cy="667420"/>
          </a:xfrm>
          <a:prstGeom prst="ellipse">
            <a:avLst/>
          </a:prstGeom>
          <a:ln w="19050">
            <a:solidFill>
              <a:srgbClr val="F89219"/>
            </a:solidFill>
          </a:ln>
        </p:spPr>
      </p:pic>
      <p:pic>
        <p:nvPicPr>
          <p:cNvPr id="122" name="Picture Placeholder 102" descr="A yellow bar with dots&#10;&#10;Description automatically generated with medium confidence">
            <a:extLst>
              <a:ext uri="{FF2B5EF4-FFF2-40B4-BE49-F238E27FC236}">
                <a16:creationId xmlns:a16="http://schemas.microsoft.com/office/drawing/2014/main" id="{D6DEF153-EE2D-EB08-75EF-CB47B2DE01B7}"/>
              </a:ext>
            </a:extLst>
          </p:cNvPr>
          <p:cNvPicPr>
            <a:picLocks noChangeAspect="1"/>
          </p:cNvPicPr>
          <p:nvPr/>
        </p:nvPicPr>
        <p:blipFill>
          <a:blip r:embed="rId3"/>
          <a:srcRect l="91" r="91"/>
          <a:stretch>
            <a:fillRect/>
          </a:stretch>
        </p:blipFill>
        <p:spPr>
          <a:xfrm>
            <a:off x="1041234" y="3816493"/>
            <a:ext cx="666590" cy="667420"/>
          </a:xfrm>
          <a:prstGeom prst="ellipse">
            <a:avLst/>
          </a:prstGeom>
          <a:ln w="19050">
            <a:solidFill>
              <a:srgbClr val="F89219"/>
            </a:solidFill>
          </a:ln>
        </p:spPr>
      </p:pic>
      <p:sp>
        <p:nvSpPr>
          <p:cNvPr id="25" name="Text Placeholder 24">
            <a:extLst>
              <a:ext uri="{FF2B5EF4-FFF2-40B4-BE49-F238E27FC236}">
                <a16:creationId xmlns:a16="http://schemas.microsoft.com/office/drawing/2014/main" id="{DEB88DB1-075B-A34B-3222-452272FBFB89}"/>
              </a:ext>
            </a:extLst>
          </p:cNvPr>
          <p:cNvSpPr>
            <a:spLocks noGrp="1"/>
          </p:cNvSpPr>
          <p:nvPr>
            <p:ph type="body" sz="half" idx="2"/>
          </p:nvPr>
        </p:nvSpPr>
        <p:spPr>
          <a:xfrm>
            <a:off x="928800" y="1403743"/>
            <a:ext cx="9180117" cy="499493"/>
          </a:xfrm>
        </p:spPr>
        <p:txBody>
          <a:bodyPr>
            <a:normAutofit/>
          </a:bodyPr>
          <a:lstStyle/>
          <a:p>
            <a:r>
              <a:rPr lang="en-US" dirty="0"/>
              <a:t>By the end of this module, you will be able to:</a:t>
            </a:r>
          </a:p>
        </p:txBody>
      </p:sp>
      <p:sp>
        <p:nvSpPr>
          <p:cNvPr id="5" name="Footer Placeholder 3">
            <a:extLst>
              <a:ext uri="{FF2B5EF4-FFF2-40B4-BE49-F238E27FC236}">
                <a16:creationId xmlns:a16="http://schemas.microsoft.com/office/drawing/2014/main" id="{98137AEE-0E73-15B6-29BB-4D828FE99E7C}"/>
              </a:ext>
            </a:extLst>
          </p:cNvPr>
          <p:cNvSpPr>
            <a:spLocks noGrp="1"/>
          </p:cNvSpPr>
          <p:nvPr>
            <p:ph type="ftr" sz="quarter" idx="11"/>
          </p:nvPr>
        </p:nvSpPr>
        <p:spPr>
          <a:xfrm>
            <a:off x="614873" y="6411984"/>
            <a:ext cx="3256673" cy="365125"/>
          </a:xfrm>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6" name="Slide Number Placeholder 4">
            <a:extLst>
              <a:ext uri="{FF2B5EF4-FFF2-40B4-BE49-F238E27FC236}">
                <a16:creationId xmlns:a16="http://schemas.microsoft.com/office/drawing/2014/main" id="{DFDA444D-5B0D-3271-2A9E-5DB069500681}"/>
              </a:ext>
            </a:extLst>
          </p:cNvPr>
          <p:cNvSpPr>
            <a:spLocks noGrp="1"/>
          </p:cNvSpPr>
          <p:nvPr>
            <p:ph type="sldNum" sz="quarter" idx="12"/>
          </p:nvPr>
        </p:nvSpPr>
        <p:spPr>
          <a:xfrm>
            <a:off x="8849751" y="6411984"/>
            <a:ext cx="2743200" cy="365125"/>
          </a:xfrm>
        </p:spPr>
        <p:txBody>
          <a:bodyPr/>
          <a:lstStyle/>
          <a:p>
            <a:fld id="{95CBEC59-7FF9-4688-98DF-89832A0C9025}" type="slidenum">
              <a:rPr lang="en-US" smtClean="0"/>
              <a:t>4</a:t>
            </a:fld>
            <a:endParaRPr lang="en-US" dirty="0"/>
          </a:p>
        </p:txBody>
      </p:sp>
    </p:spTree>
    <p:extLst>
      <p:ext uri="{BB962C8B-B14F-4D97-AF65-F5344CB8AC3E}">
        <p14:creationId xmlns:p14="http://schemas.microsoft.com/office/powerpoint/2010/main" val="2186469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1" dirty="0"/>
              <a:t>Steps:</a:t>
            </a:r>
          </a:p>
          <a:p>
            <a:pPr marL="800100" lvl="1" indent="-342900">
              <a:buFont typeface="+mj-lt"/>
              <a:buAutoNum type="arabicPeriod" startAt="3"/>
            </a:pPr>
            <a:r>
              <a:rPr lang="en-US" b="1" i="1" dirty="0"/>
              <a:t>Open and Resolve Conflict in </a:t>
            </a:r>
            <a:r>
              <a:rPr lang="en-US" i="1" dirty="0">
                <a:highlight>
                  <a:srgbClr val="C0C0C0"/>
                </a:highlight>
              </a:rPr>
              <a:t>app.js</a:t>
            </a:r>
            <a:r>
              <a:rPr lang="en-US" b="1" i="1" dirty="0"/>
              <a:t>:</a:t>
            </a:r>
          </a:p>
          <a:p>
            <a:pPr marL="800100" lvl="1" indent="-342900">
              <a:buFont typeface="+mj-lt"/>
              <a:buAutoNum type="arabicPeriod" startAt="3"/>
            </a:pPr>
            <a:endParaRPr lang="en-US" b="1" dirty="0"/>
          </a:p>
          <a:p>
            <a:pPr marL="800100" lvl="1" indent="-342900">
              <a:buFont typeface="+mj-lt"/>
              <a:buAutoNum type="arabicPeriod" startAt="3"/>
            </a:pPr>
            <a:endParaRPr lang="en-US" b="1" i="1" dirty="0"/>
          </a:p>
          <a:p>
            <a:pPr marL="800100" lvl="1" indent="-342900">
              <a:buFont typeface="+mj-lt"/>
              <a:buAutoNum type="arabicPeriod" startAt="3"/>
            </a:pPr>
            <a:endParaRPr lang="en-US" b="1" dirty="0"/>
          </a:p>
          <a:p>
            <a:pPr marL="800100" lvl="1" indent="-342900">
              <a:buFont typeface="+mj-lt"/>
              <a:buAutoNum type="arabicPeriod" startAt="3"/>
            </a:pPr>
            <a:endParaRPr lang="en-US" b="1" i="1" dirty="0"/>
          </a:p>
          <a:p>
            <a:pPr marL="1257300" lvl="2" indent="-342900">
              <a:buFont typeface="Arial" panose="020B0604020202020204" pitchFamily="34" charset="0"/>
              <a:buChar char="•"/>
            </a:pPr>
            <a:r>
              <a:rPr lang="en-US" i="1" dirty="0"/>
              <a:t>Resolved Version:</a:t>
            </a:r>
          </a:p>
          <a:p>
            <a:pPr marL="1257300" lvl="2" indent="-342900">
              <a:buFont typeface="Arial" panose="020B0604020202020204" pitchFamily="34" charset="0"/>
              <a:buChar char="•"/>
            </a:pPr>
            <a:endParaRPr lang="en-US" i="1" dirty="0"/>
          </a:p>
          <a:p>
            <a:pPr marL="800100" lvl="1" indent="-342900">
              <a:buFont typeface="+mj-lt"/>
              <a:buAutoNum type="arabicPeriod" startAt="3"/>
            </a:pPr>
            <a:r>
              <a:rPr lang="en-US" b="1" i="1" dirty="0"/>
              <a:t>Stage Resolved File:</a:t>
            </a:r>
          </a:p>
          <a:p>
            <a:pPr marL="800100" lvl="1" indent="-342900">
              <a:buFont typeface="+mj-lt"/>
              <a:buAutoNum type="arabicPeriod" startAt="3"/>
            </a:pPr>
            <a:r>
              <a:rPr lang="en-US" b="1" i="1" dirty="0"/>
              <a:t>Commit the Merge:</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40</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Resolving a Merge Conflict</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pic>
        <p:nvPicPr>
          <p:cNvPr id="10" name="Picture 9">
            <a:extLst>
              <a:ext uri="{FF2B5EF4-FFF2-40B4-BE49-F238E27FC236}">
                <a16:creationId xmlns:a16="http://schemas.microsoft.com/office/drawing/2014/main" id="{7F42F94C-8996-4FC6-39D4-655640743173}"/>
              </a:ext>
            </a:extLst>
          </p:cNvPr>
          <p:cNvPicPr>
            <a:picLocks noChangeAspect="1"/>
          </p:cNvPicPr>
          <p:nvPr/>
        </p:nvPicPr>
        <p:blipFill>
          <a:blip r:embed="rId3"/>
          <a:stretch>
            <a:fillRect/>
          </a:stretch>
        </p:blipFill>
        <p:spPr>
          <a:xfrm>
            <a:off x="5845419" y="2579145"/>
            <a:ext cx="5543550" cy="1476375"/>
          </a:xfrm>
          <a:prstGeom prst="rect">
            <a:avLst/>
          </a:prstGeom>
        </p:spPr>
      </p:pic>
      <p:pic>
        <p:nvPicPr>
          <p:cNvPr id="13" name="Picture 12">
            <a:extLst>
              <a:ext uri="{FF2B5EF4-FFF2-40B4-BE49-F238E27FC236}">
                <a16:creationId xmlns:a16="http://schemas.microsoft.com/office/drawing/2014/main" id="{9F84C347-DFD1-5859-3AC9-688C3290834E}"/>
              </a:ext>
            </a:extLst>
          </p:cNvPr>
          <p:cNvPicPr>
            <a:picLocks noChangeAspect="1"/>
          </p:cNvPicPr>
          <p:nvPr/>
        </p:nvPicPr>
        <p:blipFill>
          <a:blip r:embed="rId4"/>
          <a:stretch>
            <a:fillRect/>
          </a:stretch>
        </p:blipFill>
        <p:spPr>
          <a:xfrm>
            <a:off x="5812155" y="4341484"/>
            <a:ext cx="5048250" cy="438150"/>
          </a:xfrm>
          <a:prstGeom prst="rect">
            <a:avLst/>
          </a:prstGeom>
        </p:spPr>
      </p:pic>
      <p:pic>
        <p:nvPicPr>
          <p:cNvPr id="15" name="Picture 14">
            <a:extLst>
              <a:ext uri="{FF2B5EF4-FFF2-40B4-BE49-F238E27FC236}">
                <a16:creationId xmlns:a16="http://schemas.microsoft.com/office/drawing/2014/main" id="{437260FC-A7BB-E19C-51DA-5493480348E9}"/>
              </a:ext>
            </a:extLst>
          </p:cNvPr>
          <p:cNvPicPr>
            <a:picLocks noChangeAspect="1"/>
          </p:cNvPicPr>
          <p:nvPr/>
        </p:nvPicPr>
        <p:blipFill>
          <a:blip r:embed="rId5"/>
          <a:stretch>
            <a:fillRect/>
          </a:stretch>
        </p:blipFill>
        <p:spPr>
          <a:xfrm>
            <a:off x="5812155" y="4899480"/>
            <a:ext cx="2009775" cy="400050"/>
          </a:xfrm>
          <a:prstGeom prst="rect">
            <a:avLst/>
          </a:prstGeom>
        </p:spPr>
      </p:pic>
      <p:pic>
        <p:nvPicPr>
          <p:cNvPr id="17" name="Picture 16">
            <a:extLst>
              <a:ext uri="{FF2B5EF4-FFF2-40B4-BE49-F238E27FC236}">
                <a16:creationId xmlns:a16="http://schemas.microsoft.com/office/drawing/2014/main" id="{FCB361D9-0733-A46D-6129-40A99D3E91B9}"/>
              </a:ext>
            </a:extLst>
          </p:cNvPr>
          <p:cNvPicPr>
            <a:picLocks noChangeAspect="1"/>
          </p:cNvPicPr>
          <p:nvPr/>
        </p:nvPicPr>
        <p:blipFill>
          <a:blip r:embed="rId6"/>
          <a:stretch>
            <a:fillRect/>
          </a:stretch>
        </p:blipFill>
        <p:spPr>
          <a:xfrm>
            <a:off x="1435344" y="5611092"/>
            <a:ext cx="9953625" cy="409575"/>
          </a:xfrm>
          <a:prstGeom prst="rect">
            <a:avLst/>
          </a:prstGeom>
        </p:spPr>
      </p:pic>
    </p:spTree>
    <p:extLst>
      <p:ext uri="{BB962C8B-B14F-4D97-AF65-F5344CB8AC3E}">
        <p14:creationId xmlns:p14="http://schemas.microsoft.com/office/powerpoint/2010/main" val="3840827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React and Git Integration</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Why Integrate React with Git?</a:t>
            </a:r>
          </a:p>
          <a:p>
            <a:pPr marL="800100" lvl="1" indent="-342900">
              <a:buFont typeface="Arial" panose="020B0604020202020204" pitchFamily="34" charset="0"/>
              <a:buChar char="•"/>
            </a:pPr>
            <a:r>
              <a:rPr lang="en-US" i="1" dirty="0"/>
              <a:t>Track changes in React projects</a:t>
            </a:r>
          </a:p>
          <a:p>
            <a:pPr marL="800100" lvl="1" indent="-342900">
              <a:buFont typeface="Arial" panose="020B0604020202020204" pitchFamily="34" charset="0"/>
              <a:buChar char="•"/>
            </a:pPr>
            <a:r>
              <a:rPr lang="en-US" i="1" dirty="0"/>
              <a:t>Facilitate collaboration among developers</a:t>
            </a:r>
          </a:p>
          <a:p>
            <a:pPr marL="800100" lvl="1" indent="-342900">
              <a:buFont typeface="Arial" panose="020B0604020202020204" pitchFamily="34" charset="0"/>
              <a:buChar char="•"/>
            </a:pPr>
            <a:r>
              <a:rPr lang="en-US" i="1" dirty="0"/>
              <a:t>Maintain version history for features and bug fixes</a:t>
            </a:r>
          </a:p>
          <a:p>
            <a:pPr marL="285750" indent="-285750">
              <a:buFont typeface="Arial" panose="020B0604020202020204" pitchFamily="34" charset="0"/>
              <a:buChar char="•"/>
            </a:pPr>
            <a:r>
              <a:rPr lang="en-US" b="1" i="1" dirty="0"/>
              <a:t>Common Git Operations in React Development:</a:t>
            </a:r>
          </a:p>
          <a:p>
            <a:pPr marL="742950" lvl="1" indent="-285750">
              <a:buFont typeface="Arial" panose="020B0604020202020204" pitchFamily="34" charset="0"/>
              <a:buChar char="•"/>
            </a:pPr>
            <a:r>
              <a:rPr lang="en-US" i="1" dirty="0"/>
              <a:t>Initializing a Repository: </a:t>
            </a:r>
            <a:r>
              <a:rPr lang="en-US" i="1" dirty="0">
                <a:highlight>
                  <a:srgbClr val="C0C0C0"/>
                </a:highlight>
              </a:rPr>
              <a:t>git init</a:t>
            </a:r>
          </a:p>
          <a:p>
            <a:pPr marL="742950" lvl="1" indent="-285750">
              <a:buFont typeface="Arial" panose="020B0604020202020204" pitchFamily="34" charset="0"/>
              <a:buChar char="•"/>
            </a:pPr>
            <a:r>
              <a:rPr lang="en-US" i="1" dirty="0"/>
              <a:t>Cloning a Repository: </a:t>
            </a:r>
            <a:r>
              <a:rPr lang="en-US" i="1" dirty="0">
                <a:highlight>
                  <a:srgbClr val="C0C0C0"/>
                </a:highlight>
              </a:rPr>
              <a:t>git clone</a:t>
            </a:r>
          </a:p>
          <a:p>
            <a:pPr marL="742950" lvl="1" indent="-285750">
              <a:buFont typeface="Arial" panose="020B0604020202020204" pitchFamily="34" charset="0"/>
              <a:buChar char="•"/>
            </a:pPr>
            <a:r>
              <a:rPr lang="en-US" i="1" dirty="0"/>
              <a:t>Creating Branches: </a:t>
            </a:r>
            <a:r>
              <a:rPr lang="en-US" i="1" dirty="0">
                <a:highlight>
                  <a:srgbClr val="C0C0C0"/>
                </a:highlight>
              </a:rPr>
              <a:t>git checkout -b feature/</a:t>
            </a:r>
            <a:r>
              <a:rPr lang="en-US" i="1" dirty="0" err="1">
                <a:highlight>
                  <a:srgbClr val="C0C0C0"/>
                </a:highlight>
              </a:rPr>
              <a:t>xyz</a:t>
            </a:r>
            <a:endParaRPr lang="en-US" i="1" dirty="0">
              <a:highlight>
                <a:srgbClr val="C0C0C0"/>
              </a:highlight>
            </a:endParaRPr>
          </a:p>
          <a:p>
            <a:pPr marL="742950" lvl="1" indent="-285750">
              <a:buFont typeface="Arial" panose="020B0604020202020204" pitchFamily="34" charset="0"/>
              <a:buChar char="•"/>
            </a:pPr>
            <a:r>
              <a:rPr lang="en-US" i="1" dirty="0"/>
              <a:t>Committing Changes: </a:t>
            </a:r>
            <a:r>
              <a:rPr lang="en-US" i="1" dirty="0">
                <a:highlight>
                  <a:srgbClr val="C0C0C0"/>
                </a:highlight>
              </a:rPr>
              <a:t>git commit -m "Add feature </a:t>
            </a:r>
            <a:r>
              <a:rPr lang="en-US" i="1" dirty="0" err="1">
                <a:highlight>
                  <a:srgbClr val="C0C0C0"/>
                </a:highlight>
              </a:rPr>
              <a:t>xyz</a:t>
            </a:r>
            <a:r>
              <a:rPr lang="en-US" i="1" dirty="0">
                <a:highlight>
                  <a:srgbClr val="C0C0C0"/>
                </a:highlight>
              </a:rPr>
              <a:t>“</a:t>
            </a:r>
          </a:p>
          <a:p>
            <a:pPr marL="742950" lvl="1" indent="-285750">
              <a:buFont typeface="Arial" panose="020B0604020202020204" pitchFamily="34" charset="0"/>
              <a:buChar char="•"/>
            </a:pPr>
            <a:r>
              <a:rPr lang="en-US" i="1" dirty="0"/>
              <a:t>Pushing to Remote: </a:t>
            </a:r>
            <a:r>
              <a:rPr lang="en-US" i="1" dirty="0">
                <a:highlight>
                  <a:srgbClr val="C0C0C0"/>
                </a:highlight>
              </a:rPr>
              <a:t>git push origin feature/</a:t>
            </a:r>
            <a:r>
              <a:rPr lang="en-US" i="1" dirty="0" err="1">
                <a:highlight>
                  <a:srgbClr val="C0C0C0"/>
                </a:highlight>
              </a:rPr>
              <a:t>xyz</a:t>
            </a:r>
            <a:endParaRPr lang="en-US" i="1" dirty="0">
              <a:highlight>
                <a:srgbClr val="C0C0C0"/>
              </a:highlight>
            </a:endParaRPr>
          </a:p>
          <a:p>
            <a:pPr marL="742950" lvl="1" indent="-285750">
              <a:buFont typeface="Arial" panose="020B0604020202020204" pitchFamily="34" charset="0"/>
              <a:buChar char="•"/>
            </a:pPr>
            <a:r>
              <a:rPr lang="en-US" i="1" dirty="0"/>
              <a:t>Pull Requests: Submit PRs for code reviews and merging</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41</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444931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React and Git Integration</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i="1" dirty="0"/>
              <a:t>Best Practices:</a:t>
            </a:r>
          </a:p>
          <a:p>
            <a:pPr marL="742950" lvl="1" indent="-285750">
              <a:buFont typeface="Arial" panose="020B0604020202020204" pitchFamily="34" charset="0"/>
              <a:buChar char="•"/>
            </a:pPr>
            <a:r>
              <a:rPr lang="en-US" i="1" dirty="0"/>
              <a:t>Commit frequently with meaningful messages</a:t>
            </a:r>
          </a:p>
          <a:p>
            <a:pPr marL="742950" lvl="1" indent="-285750">
              <a:buFont typeface="Arial" panose="020B0604020202020204" pitchFamily="34" charset="0"/>
              <a:buChar char="•"/>
            </a:pPr>
            <a:r>
              <a:rPr lang="en-US" i="1" dirty="0"/>
              <a:t>Use feature branches for isolated development</a:t>
            </a:r>
          </a:p>
          <a:p>
            <a:pPr marL="742950" lvl="1" indent="-285750">
              <a:buFont typeface="Arial" panose="020B0604020202020204" pitchFamily="34" charset="0"/>
              <a:buChar char="•"/>
            </a:pPr>
            <a:r>
              <a:rPr lang="en-US" i="1" dirty="0"/>
              <a:t>Regularly pull updates from the main branch to stay synchronized</a:t>
            </a:r>
          </a:p>
          <a:p>
            <a:pPr marL="742950" lvl="1" indent="-285750">
              <a:buFont typeface="Arial" panose="020B0604020202020204" pitchFamily="34" charset="0"/>
              <a:buChar char="•"/>
            </a:pPr>
            <a:r>
              <a:rPr lang="en-US" i="1" dirty="0"/>
              <a:t>Conduct thorough code reviews before merging</a:t>
            </a:r>
            <a:endParaRPr lang="en-US" i="1" dirty="0">
              <a:solidFill>
                <a:srgbClr val="1C3140"/>
              </a:solidFill>
            </a:endParaRP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42</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78601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 &amp; 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i="1" dirty="0"/>
              <a:t>Official Documentation:</a:t>
            </a:r>
          </a:p>
          <a:p>
            <a:pPr marL="800100" lvl="1" indent="-342900">
              <a:buFont typeface="Arial" panose="020B0604020202020204" pitchFamily="34" charset="0"/>
              <a:buChar char="•"/>
            </a:pPr>
            <a:r>
              <a:rPr lang="en-US" i="1" dirty="0">
                <a:solidFill>
                  <a:srgbClr val="1C3140"/>
                </a:solidFill>
                <a:hlinkClick r:id="rId3">
                  <a:extLst>
                    <a:ext uri="{A12FA001-AC4F-418D-AE19-62706E023703}">
                      <ahyp:hlinkClr xmlns:ahyp="http://schemas.microsoft.com/office/drawing/2018/hyperlinkcolor" val="tx"/>
                    </a:ext>
                  </a:extLst>
                </a:hlinkClick>
              </a:rPr>
              <a:t>Git Documentation</a:t>
            </a:r>
            <a:endParaRPr lang="en-US" i="1" dirty="0">
              <a:solidFill>
                <a:srgbClr val="1C3140"/>
              </a:solidFill>
            </a:endParaRPr>
          </a:p>
          <a:p>
            <a:pPr marL="800100" lvl="1" indent="-342900">
              <a:buFont typeface="Arial" panose="020B0604020202020204" pitchFamily="34" charset="0"/>
              <a:buChar char="•"/>
            </a:pPr>
            <a:r>
              <a:rPr lang="en-US" i="1" dirty="0">
                <a:solidFill>
                  <a:srgbClr val="1C3140"/>
                </a:solidFill>
                <a:hlinkClick r:id="rId4">
                  <a:extLst>
                    <a:ext uri="{A12FA001-AC4F-418D-AE19-62706E023703}">
                      <ahyp:hlinkClr xmlns:ahyp="http://schemas.microsoft.com/office/drawing/2018/hyperlinkcolor" val="tx"/>
                    </a:ext>
                  </a:extLst>
                </a:hlinkClick>
              </a:rPr>
              <a:t>GitHub Docs</a:t>
            </a:r>
            <a:endParaRPr lang="en-US" i="1" dirty="0">
              <a:solidFill>
                <a:srgbClr val="1C3140"/>
              </a:solidFill>
            </a:endParaRPr>
          </a:p>
          <a:p>
            <a:pPr marL="342900" indent="-342900">
              <a:buFont typeface="Arial" panose="020B0604020202020204" pitchFamily="34" charset="0"/>
              <a:buChar char="•"/>
            </a:pPr>
            <a:r>
              <a:rPr lang="en-US" i="1" dirty="0"/>
              <a:t>Tutorials:</a:t>
            </a:r>
          </a:p>
          <a:p>
            <a:pPr marL="800100" lvl="1" indent="-342900">
              <a:buFont typeface="Arial" panose="020B0604020202020204" pitchFamily="34" charset="0"/>
              <a:buChar char="•"/>
            </a:pPr>
            <a:r>
              <a:rPr lang="en-US" i="1" dirty="0">
                <a:solidFill>
                  <a:srgbClr val="1C3140"/>
                </a:solidFill>
                <a:hlinkClick r:id="rId5">
                  <a:extLst>
                    <a:ext uri="{A12FA001-AC4F-418D-AE19-62706E023703}">
                      <ahyp:hlinkClr xmlns:ahyp="http://schemas.microsoft.com/office/drawing/2018/hyperlinkcolor" val="tx"/>
                    </a:ext>
                  </a:extLst>
                </a:hlinkClick>
              </a:rPr>
              <a:t>GitHub Learning Lab</a:t>
            </a:r>
            <a:endParaRPr lang="en-US" i="1" dirty="0">
              <a:solidFill>
                <a:srgbClr val="1C3140"/>
              </a:solidFill>
            </a:endParaRPr>
          </a:p>
          <a:p>
            <a:pPr marL="800100" lvl="1" indent="-342900">
              <a:buFont typeface="Arial" panose="020B0604020202020204" pitchFamily="34" charset="0"/>
              <a:buChar char="•"/>
            </a:pPr>
            <a:r>
              <a:rPr lang="en-US" i="1" dirty="0">
                <a:solidFill>
                  <a:srgbClr val="1C3140"/>
                </a:solidFill>
                <a:hlinkClick r:id="rId6">
                  <a:extLst>
                    <a:ext uri="{A12FA001-AC4F-418D-AE19-62706E023703}">
                      <ahyp:hlinkClr xmlns:ahyp="http://schemas.microsoft.com/office/drawing/2018/hyperlinkcolor" val="tx"/>
                    </a:ext>
                  </a:extLst>
                </a:hlinkClick>
              </a:rPr>
              <a:t>Atlassian Git Tutorials</a:t>
            </a:r>
            <a:endParaRPr lang="en-US" i="1" dirty="0">
              <a:solidFill>
                <a:srgbClr val="1C3140"/>
              </a:solidFill>
            </a:endParaRPr>
          </a:p>
          <a:p>
            <a:pPr marL="342900" indent="-342900">
              <a:buFont typeface="Arial" panose="020B0604020202020204" pitchFamily="34" charset="0"/>
              <a:buChar char="•"/>
            </a:pPr>
            <a:r>
              <a:rPr lang="en-US" i="1" dirty="0"/>
              <a:t>Books:</a:t>
            </a:r>
          </a:p>
          <a:p>
            <a:pPr marL="800100" lvl="1" indent="-342900">
              <a:buFont typeface="Arial" panose="020B0604020202020204" pitchFamily="34" charset="0"/>
              <a:buChar char="•"/>
            </a:pPr>
            <a:r>
              <a:rPr lang="en-US" i="1" dirty="0"/>
              <a:t>"Pro Git" by Scott Chacon and Ben Straub</a:t>
            </a:r>
          </a:p>
          <a:p>
            <a:pPr marL="800100" lvl="1" indent="-342900">
              <a:buFont typeface="Arial" panose="020B0604020202020204" pitchFamily="34" charset="0"/>
              <a:buChar char="•"/>
            </a:pPr>
            <a:r>
              <a:rPr lang="en-US" i="1" dirty="0"/>
              <a:t>"Git Pocket Guide" by Richard E. Silverman</a:t>
            </a:r>
          </a:p>
          <a:p>
            <a:pPr marL="342900" indent="-342900">
              <a:buFont typeface="Arial" panose="020B0604020202020204" pitchFamily="34" charset="0"/>
              <a:buChar char="•"/>
            </a:pPr>
            <a:r>
              <a:rPr lang="en-US" i="1" dirty="0"/>
              <a:t>Tools:</a:t>
            </a:r>
          </a:p>
          <a:p>
            <a:pPr marL="800100" lvl="1" indent="-342900">
              <a:buFont typeface="Arial" panose="020B0604020202020204" pitchFamily="34" charset="0"/>
              <a:buChar char="•"/>
            </a:pPr>
            <a:r>
              <a:rPr lang="en-US" i="1" dirty="0"/>
              <a:t>GitHub Desktop: </a:t>
            </a:r>
            <a:r>
              <a:rPr lang="en-US" i="1" dirty="0">
                <a:hlinkClick r:id="rId7">
                  <a:extLst>
                    <a:ext uri="{A12FA001-AC4F-418D-AE19-62706E023703}">
                      <ahyp:hlinkClr xmlns:ahyp="http://schemas.microsoft.com/office/drawing/2018/hyperlinkcolor" val="tx"/>
                    </a:ext>
                  </a:extLst>
                </a:hlinkClick>
              </a:rPr>
              <a:t>https://desktop.github.com/</a:t>
            </a:r>
            <a:endParaRPr lang="en-US" i="1" dirty="0"/>
          </a:p>
          <a:p>
            <a:pPr marL="800100" lvl="1" indent="-342900">
              <a:buFont typeface="Arial" panose="020B0604020202020204" pitchFamily="34" charset="0"/>
              <a:buChar char="•"/>
            </a:pPr>
            <a:r>
              <a:rPr lang="en-US" i="1" dirty="0"/>
              <a:t>SourceTree: </a:t>
            </a:r>
            <a:r>
              <a:rPr lang="en-US" i="1" dirty="0">
                <a:hlinkClick r:id="rId8">
                  <a:extLst>
                    <a:ext uri="{A12FA001-AC4F-418D-AE19-62706E023703}">
                      <ahyp:hlinkClr xmlns:ahyp="http://schemas.microsoft.com/office/drawing/2018/hyperlinkcolor" val="tx"/>
                    </a:ext>
                  </a:extLst>
                </a:hlinkClick>
              </a:rPr>
              <a:t>https://www.sourcetreeapp.com/</a:t>
            </a:r>
            <a:endParaRPr lang="en-US" i="1" dirty="0"/>
          </a:p>
          <a:p>
            <a:pPr marL="342900" indent="-342900">
              <a:buFont typeface="Arial" panose="020B0604020202020204" pitchFamily="34" charset="0"/>
              <a:buChar char="•"/>
            </a:pPr>
            <a:r>
              <a:rPr lang="en-US" i="1" dirty="0"/>
              <a:t>Community:</a:t>
            </a:r>
          </a:p>
          <a:p>
            <a:pPr marL="800100" lvl="1" indent="-342900">
              <a:buFont typeface="Arial" panose="020B0604020202020204" pitchFamily="34" charset="0"/>
              <a:buChar char="•"/>
            </a:pPr>
            <a:r>
              <a:rPr lang="en-US" i="1" dirty="0">
                <a:solidFill>
                  <a:srgbClr val="1C3140"/>
                </a:solidFill>
                <a:hlinkClick r:id="rId9">
                  <a:extLst>
                    <a:ext uri="{A12FA001-AC4F-418D-AE19-62706E023703}">
                      <ahyp:hlinkClr xmlns:ahyp="http://schemas.microsoft.com/office/drawing/2018/hyperlinkcolor" val="tx"/>
                    </a:ext>
                  </a:extLst>
                </a:hlinkClick>
              </a:rPr>
              <a:t>Stack Overflow Git Tag</a:t>
            </a:r>
            <a:endParaRPr lang="en-US" i="1" dirty="0">
              <a:solidFill>
                <a:srgbClr val="1C3140"/>
              </a:solidFill>
            </a:endParaRPr>
          </a:p>
          <a:p>
            <a:pPr marL="800100" lvl="1" indent="-342900">
              <a:buFont typeface="Arial" panose="020B0604020202020204" pitchFamily="34" charset="0"/>
              <a:buChar char="•"/>
            </a:pPr>
            <a:r>
              <a:rPr lang="en-US" i="1" dirty="0">
                <a:solidFill>
                  <a:srgbClr val="1C3140"/>
                </a:solidFill>
                <a:hlinkClick r:id="rId10">
                  <a:extLst>
                    <a:ext uri="{A12FA001-AC4F-418D-AE19-62706E023703}">
                      <ahyp:hlinkClr xmlns:ahyp="http://schemas.microsoft.com/office/drawing/2018/hyperlinkcolor" val="tx"/>
                    </a:ext>
                  </a:extLst>
                </a:hlinkClick>
              </a:rPr>
              <a:t>GitHub Community Forum</a:t>
            </a:r>
            <a:endParaRPr lang="en-US" i="1" dirty="0">
              <a:solidFill>
                <a:srgbClr val="1C3140"/>
              </a:solidFill>
            </a:endParaRP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43</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r>
              <a:rPr lang="en-US" dirty="0"/>
              <a:t>Resources and References</a:t>
            </a:r>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3961817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45538088-4446-D179-009F-041B7CB05371}"/>
              </a:ext>
            </a:extLst>
          </p:cNvPr>
          <p:cNvSpPr>
            <a:spLocks noGrp="1"/>
          </p:cNvSpPr>
          <p:nvPr>
            <p:ph type="body" idx="1"/>
          </p:nvPr>
        </p:nvSpPr>
        <p:spPr/>
        <p:txBody>
          <a:bodyPr>
            <a:normAutofit/>
          </a:bodyPr>
          <a:lstStyle/>
          <a:p>
            <a:r>
              <a:rPr lang="en-US" dirty="0"/>
              <a:t>Open Floor</a:t>
            </a:r>
          </a:p>
        </p:txBody>
      </p:sp>
      <p:sp>
        <p:nvSpPr>
          <p:cNvPr id="2" name="Title 1">
            <a:extLst>
              <a:ext uri="{FF2B5EF4-FFF2-40B4-BE49-F238E27FC236}">
                <a16:creationId xmlns:a16="http://schemas.microsoft.com/office/drawing/2014/main" id="{2975BCE0-C492-45D1-B14B-D698228DC08F}"/>
              </a:ext>
            </a:extLst>
          </p:cNvPr>
          <p:cNvSpPr>
            <a:spLocks noGrp="1"/>
          </p:cNvSpPr>
          <p:nvPr>
            <p:ph type="title"/>
          </p:nvPr>
        </p:nvSpPr>
        <p:spPr/>
        <p:txBody>
          <a:bodyPr/>
          <a:lstStyle/>
          <a:p>
            <a:r>
              <a:rPr lang="en-US" dirty="0"/>
              <a:t>Questions &amp; Answers</a:t>
            </a:r>
          </a:p>
        </p:txBody>
      </p:sp>
      <p:sp>
        <p:nvSpPr>
          <p:cNvPr id="6" name="Text Placeholder 5">
            <a:extLst>
              <a:ext uri="{FF2B5EF4-FFF2-40B4-BE49-F238E27FC236}">
                <a16:creationId xmlns:a16="http://schemas.microsoft.com/office/drawing/2014/main" id="{BC2719EE-ACF6-99A7-3E04-4C7F4434B38C}"/>
              </a:ext>
            </a:extLst>
          </p:cNvPr>
          <p:cNvSpPr>
            <a:spLocks noGrp="1"/>
          </p:cNvSpPr>
          <p:nvPr>
            <p:ph type="body" sz="quarter" idx="14"/>
          </p:nvPr>
        </p:nvSpPr>
        <p:spPr/>
        <p:txBody>
          <a:bodyPr/>
          <a:lstStyle/>
          <a:p>
            <a:r>
              <a:rPr lang="en-US" dirty="0"/>
              <a:t>2024</a:t>
            </a:r>
          </a:p>
        </p:txBody>
      </p:sp>
      <p:sp>
        <p:nvSpPr>
          <p:cNvPr id="3" name="Subtitle 2">
            <a:extLst>
              <a:ext uri="{FF2B5EF4-FFF2-40B4-BE49-F238E27FC236}">
                <a16:creationId xmlns:a16="http://schemas.microsoft.com/office/drawing/2014/main" id="{29B0ECBC-01F6-45D4-9F4C-FD7E8B5B96A4}"/>
              </a:ext>
            </a:extLst>
          </p:cNvPr>
          <p:cNvSpPr>
            <a:spLocks noGrp="1"/>
          </p:cNvSpPr>
          <p:nvPr>
            <p:ph sz="half" idx="2"/>
          </p:nvPr>
        </p:nvSpPr>
        <p:spPr/>
        <p:txBody>
          <a:bodyPr/>
          <a:lstStyle/>
          <a:p>
            <a:r>
              <a:rPr lang="en-US" dirty="0">
                <a:solidFill>
                  <a:srgbClr val="1C3140"/>
                </a:solidFill>
              </a:rPr>
              <a:t>Address any questions or clarifications regarding Git and GitHub concepts</a:t>
            </a:r>
          </a:p>
        </p:txBody>
      </p:sp>
      <p:pic>
        <p:nvPicPr>
          <p:cNvPr id="9" name="Picture 8" descr="A group of chat bubbles with a light bulb&#10;&#10;Description automatically generated">
            <a:extLst>
              <a:ext uri="{FF2B5EF4-FFF2-40B4-BE49-F238E27FC236}">
                <a16:creationId xmlns:a16="http://schemas.microsoft.com/office/drawing/2014/main" id="{8386FD60-6C65-2F31-F7D0-238D6D127C50}"/>
              </a:ext>
            </a:extLst>
          </p:cNvPr>
          <p:cNvPicPr>
            <a:picLocks noChangeAspect="1"/>
          </p:cNvPicPr>
          <p:nvPr/>
        </p:nvPicPr>
        <p:blipFill>
          <a:blip r:embed="rId3"/>
          <a:stretch>
            <a:fillRect/>
          </a:stretch>
        </p:blipFill>
        <p:spPr>
          <a:xfrm>
            <a:off x="6714688" y="965875"/>
            <a:ext cx="4492077" cy="4492077"/>
          </a:xfrm>
          <a:prstGeom prst="rect">
            <a:avLst/>
          </a:prstGeom>
        </p:spPr>
      </p:pic>
      <p:sp>
        <p:nvSpPr>
          <p:cNvPr id="4" name="Footer Placeholder 2">
            <a:extLst>
              <a:ext uri="{FF2B5EF4-FFF2-40B4-BE49-F238E27FC236}">
                <a16:creationId xmlns:a16="http://schemas.microsoft.com/office/drawing/2014/main" id="{648CAEF7-7EB7-EF2C-8DC0-5B337A6AF286}"/>
              </a:ext>
            </a:extLst>
          </p:cNvPr>
          <p:cNvSpPr>
            <a:spLocks noGrp="1"/>
          </p:cNvSpPr>
          <p:nvPr>
            <p:ph type="ftr" sz="quarter" idx="11"/>
          </p:nvPr>
        </p:nvSpPr>
        <p:spPr>
          <a:xfrm>
            <a:off x="614873" y="6187538"/>
            <a:ext cx="3256673" cy="365125"/>
          </a:xfrm>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5" name="Slide Number Placeholder 3">
            <a:extLst>
              <a:ext uri="{FF2B5EF4-FFF2-40B4-BE49-F238E27FC236}">
                <a16:creationId xmlns:a16="http://schemas.microsoft.com/office/drawing/2014/main" id="{2E99F3A0-C569-83D1-5850-B1765E2DE653}"/>
              </a:ext>
            </a:extLst>
          </p:cNvPr>
          <p:cNvSpPr>
            <a:spLocks noGrp="1"/>
          </p:cNvSpPr>
          <p:nvPr>
            <p:ph type="sldNum" sz="quarter" idx="12"/>
          </p:nvPr>
        </p:nvSpPr>
        <p:spPr>
          <a:xfrm>
            <a:off x="8849751" y="6187538"/>
            <a:ext cx="2743200" cy="365125"/>
          </a:xfrm>
        </p:spPr>
        <p:txBody>
          <a:bodyPr/>
          <a:lstStyle/>
          <a:p>
            <a:fld id="{95CBEC59-7FF9-4688-98DF-89832A0C9025}" type="slidenum">
              <a:rPr lang="en-US" smtClean="0"/>
              <a:pPr/>
              <a:t>44</a:t>
            </a:fld>
            <a:endParaRPr lang="en-US" dirty="0"/>
          </a:p>
        </p:txBody>
      </p:sp>
    </p:spTree>
    <p:extLst>
      <p:ext uri="{BB962C8B-B14F-4D97-AF65-F5344CB8AC3E}">
        <p14:creationId xmlns:p14="http://schemas.microsoft.com/office/powerpoint/2010/main" val="363015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9B0ECBC-01F6-45D4-9F4C-FD7E8B5B96A4}"/>
              </a:ext>
            </a:extLst>
          </p:cNvPr>
          <p:cNvSpPr>
            <a:spLocks noGrp="1"/>
          </p:cNvSpPr>
          <p:nvPr>
            <p:ph type="subTitle" idx="1"/>
          </p:nvPr>
        </p:nvSpPr>
        <p:spPr/>
        <p:txBody>
          <a:bodyPr/>
          <a:lstStyle/>
          <a:p>
            <a:r>
              <a:rPr lang="en-US" dirty="0"/>
              <a:t>Saad Alafandi</a:t>
            </a:r>
          </a:p>
        </p:txBody>
      </p:sp>
      <p:sp>
        <p:nvSpPr>
          <p:cNvPr id="7" name="Text Placeholder 3">
            <a:extLst>
              <a:ext uri="{FF2B5EF4-FFF2-40B4-BE49-F238E27FC236}">
                <a16:creationId xmlns:a16="http://schemas.microsoft.com/office/drawing/2014/main" id="{45538088-4446-D179-009F-041B7CB05371}"/>
              </a:ext>
            </a:extLst>
          </p:cNvPr>
          <p:cNvSpPr>
            <a:spLocks noGrp="1"/>
          </p:cNvSpPr>
          <p:nvPr>
            <p:ph type="body" sz="quarter" idx="14"/>
          </p:nvPr>
        </p:nvSpPr>
        <p:spPr>
          <a:xfrm>
            <a:off x="9984101" y="1412965"/>
            <a:ext cx="1626531" cy="601840"/>
          </a:xfrm>
        </p:spPr>
        <p:txBody>
          <a:bodyPr>
            <a:normAutofit/>
          </a:bodyPr>
          <a:lstStyle/>
          <a:p>
            <a:r>
              <a:rPr lang="en-US" dirty="0"/>
              <a:t>2024</a:t>
            </a:r>
          </a:p>
        </p:txBody>
      </p:sp>
    </p:spTree>
    <p:extLst>
      <p:ext uri="{BB962C8B-B14F-4D97-AF65-F5344CB8AC3E}">
        <p14:creationId xmlns:p14="http://schemas.microsoft.com/office/powerpoint/2010/main" val="414082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6D7B82-A13B-F2D4-A9AB-C64937CB2B2F}"/>
              </a:ext>
            </a:extLst>
          </p:cNvPr>
          <p:cNvSpPr>
            <a:spLocks noGrp="1"/>
          </p:cNvSpPr>
          <p:nvPr>
            <p:ph type="title"/>
          </p:nvPr>
        </p:nvSpPr>
        <p:spPr>
          <a:xfrm>
            <a:off x="928800" y="607100"/>
            <a:ext cx="9080070" cy="697044"/>
          </a:xfrm>
        </p:spPr>
        <p:txBody>
          <a:bodyPr/>
          <a:lstStyle/>
          <a:p>
            <a:r>
              <a:rPr lang="en-US" dirty="0"/>
              <a:t>Learning Objectives</a:t>
            </a:r>
          </a:p>
        </p:txBody>
      </p:sp>
      <p:sp>
        <p:nvSpPr>
          <p:cNvPr id="9" name="Text Placeholder 8">
            <a:extLst>
              <a:ext uri="{FF2B5EF4-FFF2-40B4-BE49-F238E27FC236}">
                <a16:creationId xmlns:a16="http://schemas.microsoft.com/office/drawing/2014/main" id="{41F63F22-9F3E-D74F-2DF5-7AD67944A8F7}"/>
              </a:ext>
            </a:extLst>
          </p:cNvPr>
          <p:cNvSpPr>
            <a:spLocks noGrp="1"/>
          </p:cNvSpPr>
          <p:nvPr>
            <p:ph type="body" sz="quarter" idx="14"/>
          </p:nvPr>
        </p:nvSpPr>
        <p:spPr/>
        <p:txBody>
          <a:bodyPr/>
          <a:lstStyle/>
          <a:p>
            <a:r>
              <a:rPr lang="en-US" dirty="0"/>
              <a:t>2024</a:t>
            </a:r>
          </a:p>
        </p:txBody>
      </p:sp>
      <p:sp>
        <p:nvSpPr>
          <p:cNvPr id="48" name="Text Placeholder 7">
            <a:extLst>
              <a:ext uri="{FF2B5EF4-FFF2-40B4-BE49-F238E27FC236}">
                <a16:creationId xmlns:a16="http://schemas.microsoft.com/office/drawing/2014/main" id="{15A786E8-FDBB-C8C1-C6CB-42E43268F201}"/>
              </a:ext>
            </a:extLst>
          </p:cNvPr>
          <p:cNvSpPr txBox="1">
            <a:spLocks/>
          </p:cNvSpPr>
          <p:nvPr/>
        </p:nvSpPr>
        <p:spPr>
          <a:xfrm>
            <a:off x="1856448" y="2187605"/>
            <a:ext cx="9188472"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Utilize GitHub for Collaboration: </a:t>
            </a:r>
            <a:r>
              <a:rPr lang="en-US" sz="2400" b="0" dirty="0">
                <a:solidFill>
                  <a:srgbClr val="1C3140"/>
                </a:solidFill>
              </a:rPr>
              <a:t>Manage repositories, create pull requests, and conduct code reviews.</a:t>
            </a:r>
          </a:p>
        </p:txBody>
      </p:sp>
      <p:sp>
        <p:nvSpPr>
          <p:cNvPr id="50" name="Text Placeholder 7">
            <a:extLst>
              <a:ext uri="{FF2B5EF4-FFF2-40B4-BE49-F238E27FC236}">
                <a16:creationId xmlns:a16="http://schemas.microsoft.com/office/drawing/2014/main" id="{84AC1FE7-ED61-D66A-F358-B1A3E9A86C47}"/>
              </a:ext>
            </a:extLst>
          </p:cNvPr>
          <p:cNvSpPr txBox="1">
            <a:spLocks/>
          </p:cNvSpPr>
          <p:nvPr/>
        </p:nvSpPr>
        <p:spPr>
          <a:xfrm>
            <a:off x="1856449" y="3068368"/>
            <a:ext cx="9188472" cy="49949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700" dirty="0">
                <a:solidFill>
                  <a:srgbClr val="1C3140"/>
                </a:solidFill>
              </a:rPr>
              <a:t>Resolve Merge Conflicts: </a:t>
            </a:r>
            <a:r>
              <a:rPr lang="en-US" sz="1700" b="0" dirty="0">
                <a:solidFill>
                  <a:srgbClr val="1C3140"/>
                </a:solidFill>
              </a:rPr>
              <a:t>Identify and efficiently resolve merge conflicts.</a:t>
            </a:r>
          </a:p>
        </p:txBody>
      </p:sp>
      <p:sp>
        <p:nvSpPr>
          <p:cNvPr id="54" name="Text Placeholder 7">
            <a:extLst>
              <a:ext uri="{FF2B5EF4-FFF2-40B4-BE49-F238E27FC236}">
                <a16:creationId xmlns:a16="http://schemas.microsoft.com/office/drawing/2014/main" id="{D39BBFEC-278C-D405-55FB-C455643FD0CE}"/>
              </a:ext>
            </a:extLst>
          </p:cNvPr>
          <p:cNvSpPr txBox="1">
            <a:spLocks/>
          </p:cNvSpPr>
          <p:nvPr/>
        </p:nvSpPr>
        <p:spPr>
          <a:xfrm>
            <a:off x="1856448" y="3933303"/>
            <a:ext cx="9188473" cy="49949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rgbClr val="C5452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solidFill>
                  <a:srgbClr val="1C3140"/>
                </a:solidFill>
              </a:rPr>
              <a:t>Maintain a Clean Commit History: </a:t>
            </a:r>
            <a:r>
              <a:rPr lang="en-US" sz="2400" b="0" dirty="0">
                <a:solidFill>
                  <a:srgbClr val="1C3140"/>
                </a:solidFill>
              </a:rPr>
              <a:t>Use best practices for committing and rebasing to keep the project history organized.</a:t>
            </a:r>
          </a:p>
        </p:txBody>
      </p:sp>
      <p:pic>
        <p:nvPicPr>
          <p:cNvPr id="120" name="Picture Placeholder 102" descr="A yellow bar with dots&#10;&#10;Description automatically generated with medium confidence">
            <a:extLst>
              <a:ext uri="{FF2B5EF4-FFF2-40B4-BE49-F238E27FC236}">
                <a16:creationId xmlns:a16="http://schemas.microsoft.com/office/drawing/2014/main" id="{0B3E4158-51E7-CE90-FB97-2E9E8854B36E}"/>
              </a:ext>
            </a:extLst>
          </p:cNvPr>
          <p:cNvPicPr>
            <a:picLocks noChangeAspect="1"/>
          </p:cNvPicPr>
          <p:nvPr/>
        </p:nvPicPr>
        <p:blipFill>
          <a:blip r:embed="rId3"/>
          <a:srcRect l="91" r="91"/>
          <a:stretch>
            <a:fillRect/>
          </a:stretch>
        </p:blipFill>
        <p:spPr>
          <a:xfrm>
            <a:off x="1041234" y="2070941"/>
            <a:ext cx="666590" cy="667420"/>
          </a:xfrm>
          <a:prstGeom prst="ellipse">
            <a:avLst/>
          </a:prstGeom>
          <a:ln w="19050">
            <a:solidFill>
              <a:srgbClr val="F89219"/>
            </a:solidFill>
          </a:ln>
        </p:spPr>
      </p:pic>
      <p:pic>
        <p:nvPicPr>
          <p:cNvPr id="121" name="Picture Placeholder 102" descr="A yellow bar with dots&#10;&#10;Description automatically generated with medium confidence">
            <a:extLst>
              <a:ext uri="{FF2B5EF4-FFF2-40B4-BE49-F238E27FC236}">
                <a16:creationId xmlns:a16="http://schemas.microsoft.com/office/drawing/2014/main" id="{7CD7B27D-DB5E-B1A3-CF3E-18A210E9CED0}"/>
              </a:ext>
            </a:extLst>
          </p:cNvPr>
          <p:cNvPicPr>
            <a:picLocks noChangeAspect="1"/>
          </p:cNvPicPr>
          <p:nvPr/>
        </p:nvPicPr>
        <p:blipFill>
          <a:blip r:embed="rId3"/>
          <a:srcRect l="91" r="91"/>
          <a:stretch>
            <a:fillRect/>
          </a:stretch>
        </p:blipFill>
        <p:spPr>
          <a:xfrm>
            <a:off x="1041234" y="2944196"/>
            <a:ext cx="666590" cy="667420"/>
          </a:xfrm>
          <a:prstGeom prst="ellipse">
            <a:avLst/>
          </a:prstGeom>
          <a:ln w="19050">
            <a:solidFill>
              <a:srgbClr val="F89219"/>
            </a:solidFill>
          </a:ln>
        </p:spPr>
      </p:pic>
      <p:pic>
        <p:nvPicPr>
          <p:cNvPr id="122" name="Picture Placeholder 102" descr="A yellow bar with dots&#10;&#10;Description automatically generated with medium confidence">
            <a:extLst>
              <a:ext uri="{FF2B5EF4-FFF2-40B4-BE49-F238E27FC236}">
                <a16:creationId xmlns:a16="http://schemas.microsoft.com/office/drawing/2014/main" id="{D6DEF153-EE2D-EB08-75EF-CB47B2DE01B7}"/>
              </a:ext>
            </a:extLst>
          </p:cNvPr>
          <p:cNvPicPr>
            <a:picLocks noChangeAspect="1"/>
          </p:cNvPicPr>
          <p:nvPr/>
        </p:nvPicPr>
        <p:blipFill>
          <a:blip r:embed="rId3"/>
          <a:srcRect l="91" r="91"/>
          <a:stretch>
            <a:fillRect/>
          </a:stretch>
        </p:blipFill>
        <p:spPr>
          <a:xfrm>
            <a:off x="1041234" y="3816493"/>
            <a:ext cx="666590" cy="667420"/>
          </a:xfrm>
          <a:prstGeom prst="ellipse">
            <a:avLst/>
          </a:prstGeom>
          <a:ln w="19050">
            <a:solidFill>
              <a:srgbClr val="F89219"/>
            </a:solidFill>
          </a:ln>
        </p:spPr>
      </p:pic>
      <p:sp>
        <p:nvSpPr>
          <p:cNvPr id="25" name="Text Placeholder 24">
            <a:extLst>
              <a:ext uri="{FF2B5EF4-FFF2-40B4-BE49-F238E27FC236}">
                <a16:creationId xmlns:a16="http://schemas.microsoft.com/office/drawing/2014/main" id="{DEB88DB1-075B-A34B-3222-452272FBFB89}"/>
              </a:ext>
            </a:extLst>
          </p:cNvPr>
          <p:cNvSpPr>
            <a:spLocks noGrp="1"/>
          </p:cNvSpPr>
          <p:nvPr>
            <p:ph type="body" sz="half" idx="2"/>
          </p:nvPr>
        </p:nvSpPr>
        <p:spPr>
          <a:xfrm>
            <a:off x="928800" y="1403743"/>
            <a:ext cx="9180117" cy="499493"/>
          </a:xfrm>
        </p:spPr>
        <p:txBody>
          <a:bodyPr>
            <a:normAutofit/>
          </a:bodyPr>
          <a:lstStyle/>
          <a:p>
            <a:r>
              <a:rPr lang="en-US" dirty="0"/>
              <a:t>By the end of this module, you will be able to:</a:t>
            </a:r>
          </a:p>
        </p:txBody>
      </p:sp>
      <p:sp>
        <p:nvSpPr>
          <p:cNvPr id="2" name="Footer Placeholder 3">
            <a:extLst>
              <a:ext uri="{FF2B5EF4-FFF2-40B4-BE49-F238E27FC236}">
                <a16:creationId xmlns:a16="http://schemas.microsoft.com/office/drawing/2014/main" id="{6DB714B4-974A-F2D4-F0E4-0457B59219AF}"/>
              </a:ext>
            </a:extLst>
          </p:cNvPr>
          <p:cNvSpPr>
            <a:spLocks noGrp="1"/>
          </p:cNvSpPr>
          <p:nvPr>
            <p:ph type="ftr" sz="quarter" idx="11"/>
          </p:nvPr>
        </p:nvSpPr>
        <p:spPr>
          <a:xfrm>
            <a:off x="614873" y="6411984"/>
            <a:ext cx="3256673" cy="365125"/>
          </a:xfrm>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CFCB94DC-4737-43EB-4CBC-97378E5FDC8C}"/>
              </a:ext>
            </a:extLst>
          </p:cNvPr>
          <p:cNvSpPr>
            <a:spLocks noGrp="1"/>
          </p:cNvSpPr>
          <p:nvPr>
            <p:ph type="sldNum" sz="quarter" idx="12"/>
          </p:nvPr>
        </p:nvSpPr>
        <p:spPr>
          <a:xfrm>
            <a:off x="8849751" y="6411984"/>
            <a:ext cx="2743200" cy="365125"/>
          </a:xfrm>
        </p:spPr>
        <p:txBody>
          <a:bodyPr/>
          <a:lstStyle/>
          <a:p>
            <a:fld id="{95CBEC59-7FF9-4688-98DF-89832A0C9025}" type="slidenum">
              <a:rPr lang="en-US" smtClean="0"/>
              <a:t>5</a:t>
            </a:fld>
            <a:endParaRPr lang="en-US" dirty="0"/>
          </a:p>
        </p:txBody>
      </p:sp>
    </p:spTree>
    <p:extLst>
      <p:ext uri="{BB962C8B-B14F-4D97-AF65-F5344CB8AC3E}">
        <p14:creationId xmlns:p14="http://schemas.microsoft.com/office/powerpoint/2010/main" val="14501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D695E95-3245-38C3-D30F-C0F8FA5CF7F6}"/>
              </a:ext>
            </a:extLst>
          </p:cNvPr>
          <p:cNvSpPr>
            <a:spLocks noGrp="1"/>
          </p:cNvSpPr>
          <p:nvPr>
            <p:ph type="title"/>
          </p:nvPr>
        </p:nvSpPr>
        <p:spPr/>
        <p:txBody>
          <a:bodyPr/>
          <a:lstStyle/>
          <a:p>
            <a:r>
              <a:rPr lang="en-US" dirty="0"/>
              <a:t>Getting Started with Git</a:t>
            </a:r>
          </a:p>
        </p:txBody>
      </p:sp>
      <p:sp>
        <p:nvSpPr>
          <p:cNvPr id="3" name="Footer Placeholder 2">
            <a:extLst>
              <a:ext uri="{FF2B5EF4-FFF2-40B4-BE49-F238E27FC236}">
                <a16:creationId xmlns:a16="http://schemas.microsoft.com/office/drawing/2014/main" id="{084CA3D3-3DFF-111B-9ADA-B914D9A6FB90}"/>
              </a:ext>
            </a:extLst>
          </p:cNvPr>
          <p:cNvSpPr>
            <a:spLocks noGrp="1"/>
          </p:cNvSpPr>
          <p:nvPr>
            <p:ph type="ftr" sz="quarter" idx="11"/>
          </p:nvPr>
        </p:nvSpPr>
        <p:spPr/>
        <p:txBody>
          <a:bodyPr/>
          <a:lstStyle/>
          <a:p>
            <a:r>
              <a:rPr lang="en-US" b="1" dirty="0">
                <a:latin typeface="Arial" panose="020B0604020202020204" pitchFamily="34" charset="0"/>
                <a:cs typeface="Arial" panose="020B0604020202020204" pitchFamily="34" charset="0"/>
              </a:rPr>
              <a:t>Git </a:t>
            </a:r>
            <a:r>
              <a:rPr lang="en-US" b="1" dirty="0"/>
              <a:t>&amp; GitHub</a:t>
            </a:r>
          </a:p>
        </p:txBody>
      </p:sp>
      <p:sp>
        <p:nvSpPr>
          <p:cNvPr id="4" name="Slide Number Placeholder 3">
            <a:extLst>
              <a:ext uri="{FF2B5EF4-FFF2-40B4-BE49-F238E27FC236}">
                <a16:creationId xmlns:a16="http://schemas.microsoft.com/office/drawing/2014/main" id="{A123FAD4-E63C-5821-989C-B3EBB112A4E6}"/>
              </a:ext>
            </a:extLst>
          </p:cNvPr>
          <p:cNvSpPr>
            <a:spLocks noGrp="1"/>
          </p:cNvSpPr>
          <p:nvPr>
            <p:ph type="sldNum" sz="quarter" idx="12"/>
          </p:nvPr>
        </p:nvSpPr>
        <p:spPr/>
        <p:txBody>
          <a:bodyPr/>
          <a:lstStyle/>
          <a:p>
            <a:fld id="{95CBEC59-7FF9-4688-98DF-89832A0C9025}" type="slidenum">
              <a:rPr lang="en-US" smtClean="0"/>
              <a:pPr/>
              <a:t>6</a:t>
            </a:fld>
            <a:endParaRPr lang="en-US" dirty="0"/>
          </a:p>
        </p:txBody>
      </p:sp>
      <p:sp>
        <p:nvSpPr>
          <p:cNvPr id="14" name="Text Placeholder 13">
            <a:extLst>
              <a:ext uri="{FF2B5EF4-FFF2-40B4-BE49-F238E27FC236}">
                <a16:creationId xmlns:a16="http://schemas.microsoft.com/office/drawing/2014/main" id="{EB0AC534-B8E4-EF52-7B26-C779B810E2D5}"/>
              </a:ext>
            </a:extLst>
          </p:cNvPr>
          <p:cNvSpPr>
            <a:spLocks noGrp="1"/>
          </p:cNvSpPr>
          <p:nvPr>
            <p:ph type="body" sz="quarter" idx="14"/>
          </p:nvPr>
        </p:nvSpPr>
        <p:spPr/>
        <p:txBody>
          <a:bodyPr/>
          <a:lstStyle/>
          <a:p>
            <a:r>
              <a:rPr lang="en-US" dirty="0"/>
              <a:t>2024</a:t>
            </a:r>
          </a:p>
        </p:txBody>
      </p:sp>
      <p:pic>
        <p:nvPicPr>
          <p:cNvPr id="6" name="Picture 5" descr="A red diamond with white dots and dots&#10;&#10;Description automatically generated">
            <a:extLst>
              <a:ext uri="{FF2B5EF4-FFF2-40B4-BE49-F238E27FC236}">
                <a16:creationId xmlns:a16="http://schemas.microsoft.com/office/drawing/2014/main" id="{D9DAE6D4-31FD-F8FA-C84C-12AF1FF12CDE}"/>
              </a:ext>
            </a:extLst>
          </p:cNvPr>
          <p:cNvPicPr>
            <a:picLocks noChangeAspect="1"/>
          </p:cNvPicPr>
          <p:nvPr/>
        </p:nvPicPr>
        <p:blipFill>
          <a:blip r:embed="rId2"/>
          <a:stretch>
            <a:fillRect/>
          </a:stretch>
        </p:blipFill>
        <p:spPr>
          <a:xfrm>
            <a:off x="7781579" y="1408489"/>
            <a:ext cx="2882902" cy="2882902"/>
          </a:xfrm>
          <a:prstGeom prst="rect">
            <a:avLst/>
          </a:prstGeom>
        </p:spPr>
      </p:pic>
      <p:pic>
        <p:nvPicPr>
          <p:cNvPr id="8" name="Picture 7" descr="A black and white logo&#10;&#10;Description automatically generated">
            <a:extLst>
              <a:ext uri="{FF2B5EF4-FFF2-40B4-BE49-F238E27FC236}">
                <a16:creationId xmlns:a16="http://schemas.microsoft.com/office/drawing/2014/main" id="{5CF91144-933D-2A20-134F-051479FD6ADB}"/>
              </a:ext>
            </a:extLst>
          </p:cNvPr>
          <p:cNvPicPr>
            <a:picLocks noChangeAspect="1"/>
          </p:cNvPicPr>
          <p:nvPr/>
        </p:nvPicPr>
        <p:blipFill>
          <a:blip r:embed="rId3"/>
          <a:stretch>
            <a:fillRect/>
          </a:stretch>
        </p:blipFill>
        <p:spPr>
          <a:xfrm>
            <a:off x="7736419" y="3236907"/>
            <a:ext cx="2630189" cy="2630189"/>
          </a:xfrm>
          <a:prstGeom prst="rect">
            <a:avLst/>
          </a:prstGeom>
        </p:spPr>
      </p:pic>
    </p:spTree>
    <p:extLst>
      <p:ext uri="{BB962C8B-B14F-4D97-AF65-F5344CB8AC3E}">
        <p14:creationId xmlns:p14="http://schemas.microsoft.com/office/powerpoint/2010/main" val="11967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Getting Started with Git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What is Git?</a:t>
            </a:r>
          </a:p>
          <a:p>
            <a:pPr marL="742950" lvl="1" indent="-285750">
              <a:buFont typeface="Arial" panose="020B0604020202020204" pitchFamily="34" charset="0"/>
              <a:buChar char="•"/>
            </a:pPr>
            <a:r>
              <a:rPr lang="en-US" dirty="0"/>
              <a:t>Distributed Version Control System (DVCS)</a:t>
            </a:r>
          </a:p>
          <a:p>
            <a:pPr marL="742950" lvl="1" indent="-285750">
              <a:buFont typeface="Arial" panose="020B0604020202020204" pitchFamily="34" charset="0"/>
              <a:buChar char="•"/>
            </a:pPr>
            <a:r>
              <a:rPr lang="en-US" dirty="0"/>
              <a:t>Tracks changes in source code during development</a:t>
            </a:r>
          </a:p>
          <a:p>
            <a:pPr marL="285750" indent="-285750">
              <a:buFont typeface="Arial" panose="020B0604020202020204" pitchFamily="34" charset="0"/>
              <a:buChar char="•"/>
            </a:pPr>
            <a:r>
              <a:rPr lang="en-US" b="1" dirty="0"/>
              <a:t>Why Use Git?</a:t>
            </a:r>
          </a:p>
          <a:p>
            <a:pPr marL="742950" lvl="1" indent="-285750">
              <a:buFont typeface="Arial" panose="020B0604020202020204" pitchFamily="34" charset="0"/>
              <a:buChar char="•"/>
            </a:pPr>
            <a:r>
              <a:rPr lang="en-US" dirty="0"/>
              <a:t>Facilitates collaboration</a:t>
            </a:r>
          </a:p>
          <a:p>
            <a:pPr marL="742950" lvl="1" indent="-285750">
              <a:buFont typeface="Arial" panose="020B0604020202020204" pitchFamily="34" charset="0"/>
              <a:buChar char="•"/>
            </a:pPr>
            <a:r>
              <a:rPr lang="en-US" dirty="0"/>
              <a:t>Maintains history of changes</a:t>
            </a:r>
          </a:p>
          <a:p>
            <a:pPr marL="742950" lvl="1" indent="-285750">
              <a:buFont typeface="Arial" panose="020B0604020202020204" pitchFamily="34" charset="0"/>
              <a:buChar char="•"/>
            </a:pPr>
            <a:r>
              <a:rPr lang="en-US" dirty="0"/>
              <a:t>Enables branching and merging</a:t>
            </a:r>
          </a:p>
          <a:p>
            <a:pPr marL="285750" indent="-285750">
              <a:buFont typeface="Arial" panose="020B0604020202020204" pitchFamily="34" charset="0"/>
              <a:buChar char="•"/>
            </a:pPr>
            <a:r>
              <a:rPr lang="en-US" b="1" dirty="0"/>
              <a:t>Benefits:</a:t>
            </a:r>
          </a:p>
          <a:p>
            <a:pPr marL="742950" lvl="1" indent="-285750">
              <a:buFont typeface="Arial" panose="020B0604020202020204" pitchFamily="34" charset="0"/>
              <a:buChar char="•"/>
            </a:pPr>
            <a:r>
              <a:rPr lang="en-US" dirty="0"/>
              <a:t>Enhances productivity</a:t>
            </a:r>
          </a:p>
          <a:p>
            <a:pPr marL="742950" lvl="1" indent="-285750">
              <a:buFont typeface="Arial" panose="020B0604020202020204" pitchFamily="34" charset="0"/>
              <a:buChar char="•"/>
            </a:pPr>
            <a:r>
              <a:rPr lang="en-US" dirty="0"/>
              <a:t>Improves code quality</a:t>
            </a:r>
          </a:p>
          <a:p>
            <a:pPr marL="742950" lvl="1" indent="-285750">
              <a:buFont typeface="Arial" panose="020B0604020202020204" pitchFamily="34" charset="0"/>
              <a:buChar char="•"/>
            </a:pPr>
            <a:r>
              <a:rPr lang="en-US" dirty="0"/>
              <a:t>Simplifies project management</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7</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25937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Companies Using Git and GitHub</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b="1" dirty="0"/>
              <a:t>Tech Giants:</a:t>
            </a:r>
          </a:p>
          <a:p>
            <a:pPr marL="742950" lvl="1" indent="-285750">
              <a:buFont typeface="Arial" panose="020B0604020202020204" pitchFamily="34" charset="0"/>
              <a:buChar char="•"/>
            </a:pPr>
            <a:r>
              <a:rPr lang="en-US" b="1" dirty="0"/>
              <a:t>Google: </a:t>
            </a:r>
            <a:r>
              <a:rPr lang="en-US" dirty="0"/>
              <a:t>Uses Git internally for various projects</a:t>
            </a:r>
          </a:p>
          <a:p>
            <a:pPr marL="742950" lvl="1" indent="-285750">
              <a:buFont typeface="Arial" panose="020B0604020202020204" pitchFamily="34" charset="0"/>
              <a:buChar char="•"/>
            </a:pPr>
            <a:r>
              <a:rPr lang="en-US" b="1" dirty="0"/>
              <a:t>Microsoft: </a:t>
            </a:r>
            <a:r>
              <a:rPr lang="en-US" dirty="0"/>
              <a:t>Acquired GitHub; integrates Git into their ecosystem</a:t>
            </a:r>
          </a:p>
          <a:p>
            <a:pPr marL="742950" lvl="1" indent="-285750">
              <a:buFont typeface="Arial" panose="020B0604020202020204" pitchFamily="34" charset="0"/>
              <a:buChar char="•"/>
            </a:pPr>
            <a:r>
              <a:rPr lang="en-US" b="1" dirty="0"/>
              <a:t>Facebook: </a:t>
            </a:r>
            <a:r>
              <a:rPr lang="en-US" dirty="0"/>
              <a:t>Manages codebases with GitHub repositories</a:t>
            </a:r>
          </a:p>
          <a:p>
            <a:pPr marL="285750" indent="-285750">
              <a:buFont typeface="Arial" panose="020B0604020202020204" pitchFamily="34" charset="0"/>
              <a:buChar char="•"/>
            </a:pPr>
            <a:r>
              <a:rPr lang="en-US" b="1" dirty="0"/>
              <a:t>Startups and SMEs:</a:t>
            </a:r>
          </a:p>
          <a:p>
            <a:pPr marL="742950" lvl="1" indent="-285750">
              <a:buFont typeface="Arial" panose="020B0604020202020204" pitchFamily="34" charset="0"/>
              <a:buChar char="•"/>
            </a:pPr>
            <a:r>
              <a:rPr lang="en-US" b="1" dirty="0"/>
              <a:t>Airbnb: </a:t>
            </a:r>
            <a:r>
              <a:rPr lang="en-US" dirty="0"/>
              <a:t>Utilizes GitHub for collaborative development</a:t>
            </a:r>
          </a:p>
          <a:p>
            <a:pPr marL="742950" lvl="1" indent="-285750">
              <a:buFont typeface="Arial" panose="020B0604020202020204" pitchFamily="34" charset="0"/>
              <a:buChar char="•"/>
            </a:pPr>
            <a:r>
              <a:rPr lang="en-US" b="1" dirty="0"/>
              <a:t>Dropbox</a:t>
            </a:r>
            <a:r>
              <a:rPr lang="en-US" dirty="0"/>
              <a:t>: Hosts repositories on GitHub for open-source projects</a:t>
            </a:r>
          </a:p>
          <a:p>
            <a:pPr marL="285750" indent="-285750">
              <a:buFont typeface="Arial" panose="020B0604020202020204" pitchFamily="34" charset="0"/>
              <a:buChar char="•"/>
            </a:pPr>
            <a:r>
              <a:rPr lang="en-US" b="1" dirty="0"/>
              <a:t>Open-Source Projects:</a:t>
            </a:r>
          </a:p>
          <a:p>
            <a:pPr marL="742950" lvl="1" indent="-285750">
              <a:buFont typeface="Arial" panose="020B0604020202020204" pitchFamily="34" charset="0"/>
              <a:buChar char="•"/>
            </a:pPr>
            <a:r>
              <a:rPr lang="en-US" b="1" dirty="0"/>
              <a:t>React</a:t>
            </a:r>
            <a:r>
              <a:rPr lang="en-US" dirty="0"/>
              <a:t>: Developed and maintained on GitHub</a:t>
            </a:r>
          </a:p>
          <a:p>
            <a:pPr marL="742950" lvl="1" indent="-285750">
              <a:buFont typeface="Arial" panose="020B0604020202020204" pitchFamily="34" charset="0"/>
              <a:buChar char="•"/>
            </a:pPr>
            <a:r>
              <a:rPr lang="en-US" b="1" dirty="0"/>
              <a:t>TensorFlow</a:t>
            </a:r>
            <a:r>
              <a:rPr lang="en-US" dirty="0"/>
              <a:t>: Collaborative machine learning framework on GitHub</a:t>
            </a:r>
          </a:p>
          <a:p>
            <a:pPr marL="285750" indent="-285750">
              <a:buFont typeface="Arial" panose="020B0604020202020204" pitchFamily="34" charset="0"/>
              <a:buChar char="•"/>
            </a:pPr>
            <a:r>
              <a:rPr lang="en-US" b="1" dirty="0"/>
              <a:t>Other Notable Companies:</a:t>
            </a:r>
          </a:p>
          <a:p>
            <a:pPr marL="742950" lvl="1" indent="-285750">
              <a:buFont typeface="Arial" panose="020B0604020202020204" pitchFamily="34" charset="0"/>
              <a:buChar char="•"/>
            </a:pPr>
            <a:r>
              <a:rPr lang="en-US" b="1" dirty="0"/>
              <a:t>Netflix, Uber, LinkedIn, Twitter, Instagram</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8</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199469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E90-DD4F-FA47-BFE8-56AF9A73BB0F}"/>
              </a:ext>
            </a:extLst>
          </p:cNvPr>
          <p:cNvSpPr>
            <a:spLocks noGrp="1"/>
          </p:cNvSpPr>
          <p:nvPr>
            <p:ph type="title"/>
          </p:nvPr>
        </p:nvSpPr>
        <p:spPr/>
        <p:txBody>
          <a:bodyPr/>
          <a:lstStyle/>
          <a:p>
            <a:r>
              <a:rPr lang="en-US" dirty="0"/>
              <a:t>Git History and Development</a:t>
            </a:r>
          </a:p>
        </p:txBody>
      </p:sp>
      <p:sp>
        <p:nvSpPr>
          <p:cNvPr id="9" name="Content Placeholder 8">
            <a:extLst>
              <a:ext uri="{FF2B5EF4-FFF2-40B4-BE49-F238E27FC236}">
                <a16:creationId xmlns:a16="http://schemas.microsoft.com/office/drawing/2014/main" id="{03D44977-7EDD-AC20-1DB9-6391051056F7}"/>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b="1" dirty="0"/>
              <a:t>Origins:</a:t>
            </a:r>
          </a:p>
          <a:p>
            <a:pPr marL="742950" lvl="1" indent="-285750">
              <a:buFont typeface="Arial" panose="020B0604020202020204" pitchFamily="34" charset="0"/>
              <a:buChar char="•"/>
            </a:pPr>
            <a:r>
              <a:rPr lang="en-US" dirty="0"/>
              <a:t>Created by Linus Torvalds in 2005 for Linux kernel development</a:t>
            </a:r>
          </a:p>
          <a:p>
            <a:pPr marL="285750" indent="-285750">
              <a:buFont typeface="Arial" panose="020B0604020202020204" pitchFamily="34" charset="0"/>
              <a:buChar char="•"/>
            </a:pPr>
            <a:r>
              <a:rPr lang="en-US" b="1" dirty="0"/>
              <a:t>Key Milestones:</a:t>
            </a:r>
          </a:p>
          <a:p>
            <a:pPr marL="742950" lvl="1" indent="-285750">
              <a:buFont typeface="Arial" panose="020B0604020202020204" pitchFamily="34" charset="0"/>
              <a:buChar char="•"/>
            </a:pPr>
            <a:r>
              <a:rPr lang="en-US" b="1" dirty="0"/>
              <a:t>2005: </a:t>
            </a:r>
            <a:r>
              <a:rPr lang="en-US" dirty="0"/>
              <a:t>Initial release of Git</a:t>
            </a:r>
          </a:p>
          <a:p>
            <a:pPr marL="742950" lvl="1" indent="-285750">
              <a:buFont typeface="Arial" panose="020B0604020202020204" pitchFamily="34" charset="0"/>
              <a:buChar char="•"/>
            </a:pPr>
            <a:r>
              <a:rPr lang="en-US" b="1" dirty="0"/>
              <a:t>2008: </a:t>
            </a:r>
            <a:r>
              <a:rPr lang="en-US" dirty="0"/>
              <a:t>GitHub launched, popularizing Git usage</a:t>
            </a:r>
          </a:p>
          <a:p>
            <a:pPr marL="742950" lvl="1" indent="-285750">
              <a:buFont typeface="Arial" panose="020B0604020202020204" pitchFamily="34" charset="0"/>
              <a:buChar char="•"/>
            </a:pPr>
            <a:r>
              <a:rPr lang="en-US" b="1" dirty="0"/>
              <a:t>2015: </a:t>
            </a:r>
            <a:r>
              <a:rPr lang="en-US" dirty="0"/>
              <a:t>Introduction of Git Large File Storage (LFS)</a:t>
            </a:r>
          </a:p>
          <a:p>
            <a:pPr marL="742950" lvl="1" indent="-285750">
              <a:buFont typeface="Arial" panose="020B0604020202020204" pitchFamily="34" charset="0"/>
              <a:buChar char="•"/>
            </a:pPr>
            <a:r>
              <a:rPr lang="en-US" b="1" dirty="0"/>
              <a:t>2018: </a:t>
            </a:r>
            <a:r>
              <a:rPr lang="en-US" dirty="0"/>
              <a:t>Git 2.20 introduced sparse checkout</a:t>
            </a:r>
          </a:p>
          <a:p>
            <a:pPr marL="742950" lvl="1" indent="-285750">
              <a:buFont typeface="Arial" panose="020B0604020202020204" pitchFamily="34" charset="0"/>
              <a:buChar char="•"/>
            </a:pPr>
            <a:r>
              <a:rPr lang="en-US" b="1" dirty="0"/>
              <a:t>2020: </a:t>
            </a:r>
            <a:r>
              <a:rPr lang="en-US" dirty="0"/>
              <a:t>GitHub acquired by Microsoft</a:t>
            </a:r>
          </a:p>
          <a:p>
            <a:pPr marL="285750" indent="-285750">
              <a:buFont typeface="Arial" panose="020B0604020202020204" pitchFamily="34" charset="0"/>
              <a:buChar char="•"/>
            </a:pPr>
            <a:r>
              <a:rPr lang="en-US" b="1" dirty="0"/>
              <a:t>Evolution:</a:t>
            </a:r>
          </a:p>
          <a:p>
            <a:pPr marL="742950" lvl="1" indent="-285750">
              <a:buFont typeface="Arial" panose="020B0604020202020204" pitchFamily="34" charset="0"/>
              <a:buChar char="•"/>
            </a:pPr>
            <a:r>
              <a:rPr lang="en-US" dirty="0"/>
              <a:t>Continuous improvements and feature additions</a:t>
            </a:r>
          </a:p>
          <a:p>
            <a:pPr marL="742950" lvl="1" indent="-285750">
              <a:buFont typeface="Arial" panose="020B0604020202020204" pitchFamily="34" charset="0"/>
              <a:buChar char="•"/>
            </a:pPr>
            <a:r>
              <a:rPr lang="en-US" dirty="0"/>
              <a:t>Emphasis on performance, security, and usability</a:t>
            </a:r>
          </a:p>
          <a:p>
            <a:pPr marL="285750" indent="-285750">
              <a:buFont typeface="Arial" panose="020B0604020202020204" pitchFamily="34" charset="0"/>
              <a:buChar char="•"/>
            </a:pPr>
            <a:r>
              <a:rPr lang="en-US" b="1" dirty="0"/>
              <a:t>Current Versions:</a:t>
            </a:r>
          </a:p>
          <a:p>
            <a:pPr marL="742950" lvl="1" indent="-285750">
              <a:buFont typeface="Arial" panose="020B0604020202020204" pitchFamily="34" charset="0"/>
              <a:buChar char="•"/>
            </a:pPr>
            <a:r>
              <a:rPr lang="en-US" b="1" dirty="0"/>
              <a:t>Latest Stable Release: </a:t>
            </a:r>
            <a:r>
              <a:rPr lang="en-US" dirty="0"/>
              <a:t>[Insert Latest Version]</a:t>
            </a:r>
          </a:p>
          <a:p>
            <a:pPr marL="742950" lvl="1" indent="-285750">
              <a:buFont typeface="Arial" panose="020B0604020202020204" pitchFamily="34" charset="0"/>
              <a:buChar char="•"/>
            </a:pPr>
            <a:r>
              <a:rPr lang="en-US" b="1" dirty="0"/>
              <a:t>Notable Features: </a:t>
            </a:r>
            <a:r>
              <a:rPr lang="en-US" dirty="0"/>
              <a:t>Enhanced performance, new commands, security updates</a:t>
            </a:r>
          </a:p>
        </p:txBody>
      </p:sp>
      <p:sp>
        <p:nvSpPr>
          <p:cNvPr id="4" name="Footer Placeholder 3">
            <a:extLst>
              <a:ext uri="{FF2B5EF4-FFF2-40B4-BE49-F238E27FC236}">
                <a16:creationId xmlns:a16="http://schemas.microsoft.com/office/drawing/2014/main" id="{E6A5DF60-2E86-DC43-F926-2A6E4EEC2CC8}"/>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Git </a:t>
            </a:r>
            <a:r>
              <a:rPr lang="en-US" dirty="0"/>
              <a:t>&amp; GitHub</a:t>
            </a:r>
          </a:p>
        </p:txBody>
      </p:sp>
      <p:sp>
        <p:nvSpPr>
          <p:cNvPr id="5" name="Slide Number Placeholder 4">
            <a:extLst>
              <a:ext uri="{FF2B5EF4-FFF2-40B4-BE49-F238E27FC236}">
                <a16:creationId xmlns:a16="http://schemas.microsoft.com/office/drawing/2014/main" id="{B1771D92-933E-EF2D-CCBD-0F5B3409E339}"/>
              </a:ext>
            </a:extLst>
          </p:cNvPr>
          <p:cNvSpPr>
            <a:spLocks noGrp="1"/>
          </p:cNvSpPr>
          <p:nvPr>
            <p:ph type="sldNum" sz="quarter" idx="12"/>
          </p:nvPr>
        </p:nvSpPr>
        <p:spPr/>
        <p:txBody>
          <a:bodyPr/>
          <a:lstStyle/>
          <a:p>
            <a:fld id="{95CBEC59-7FF9-4688-98DF-89832A0C9025}" type="slidenum">
              <a:rPr lang="en-US" smtClean="0"/>
              <a:pPr/>
              <a:t>9</a:t>
            </a:fld>
            <a:endParaRPr lang="en-US" dirty="0"/>
          </a:p>
        </p:txBody>
      </p:sp>
      <p:sp>
        <p:nvSpPr>
          <p:cNvPr id="12" name="Subtitle 11">
            <a:extLst>
              <a:ext uri="{FF2B5EF4-FFF2-40B4-BE49-F238E27FC236}">
                <a16:creationId xmlns:a16="http://schemas.microsoft.com/office/drawing/2014/main" id="{FC33A7BA-2370-A3B1-C223-AAC42FC0DAA4}"/>
              </a:ext>
            </a:extLst>
          </p:cNvPr>
          <p:cNvSpPr>
            <a:spLocks noGrp="1"/>
          </p:cNvSpPr>
          <p:nvPr>
            <p:ph type="subTitle" idx="13"/>
          </p:nvPr>
        </p:nvSpPr>
        <p:spPr/>
        <p:txBody>
          <a:bodyPr/>
          <a:lstStyle/>
          <a:p>
            <a:endParaRPr lang="en-US" dirty="0"/>
          </a:p>
        </p:txBody>
      </p:sp>
      <p:sp>
        <p:nvSpPr>
          <p:cNvPr id="7" name="Text Placeholder 6">
            <a:extLst>
              <a:ext uri="{FF2B5EF4-FFF2-40B4-BE49-F238E27FC236}">
                <a16:creationId xmlns:a16="http://schemas.microsoft.com/office/drawing/2014/main" id="{C87A21DE-AC60-E079-66C2-648F739096A1}"/>
              </a:ext>
            </a:extLst>
          </p:cNvPr>
          <p:cNvSpPr>
            <a:spLocks noGrp="1"/>
          </p:cNvSpPr>
          <p:nvPr>
            <p:ph type="body" sz="quarter" idx="14"/>
          </p:nvPr>
        </p:nvSpPr>
        <p:spPr/>
        <p:txBody>
          <a:bodyPr/>
          <a:lstStyle/>
          <a:p>
            <a:r>
              <a:rPr lang="en-US" dirty="0"/>
              <a:t>2024</a:t>
            </a:r>
          </a:p>
        </p:txBody>
      </p:sp>
    </p:spTree>
    <p:extLst>
      <p:ext uri="{BB962C8B-B14F-4D97-AF65-F5344CB8AC3E}">
        <p14:creationId xmlns:p14="http://schemas.microsoft.com/office/powerpoint/2010/main" val="4194380894"/>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7F9CC6-F7CA-41EA-81DA-97EFF19429B6}">
  <ds:schemaRefs>
    <ds:schemaRef ds:uri="http://schemas.microsoft.com/sharepoint/v3/contenttype/forms"/>
  </ds:schemaRefs>
</ds:datastoreItem>
</file>

<file path=customXml/itemProps2.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42AFFF-C96F-4C05-9045-3240A5329ECA}">
  <ds:schemaRefs>
    <ds:schemaRef ds:uri="http://purl.org/dc/dcmitype/"/>
    <ds:schemaRef ds:uri="71af3243-3dd4-4a8d-8c0d-dd76da1f02a5"/>
    <ds:schemaRef ds:uri="16c05727-aa75-4e4a-9b5f-8a80a1165891"/>
    <ds:schemaRef ds:uri="http://purl.org/dc/elements/1.1/"/>
    <ds:schemaRef ds:uri="http://www.w3.org/XML/1998/namespac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1347</TotalTime>
  <Words>4039</Words>
  <Application>Microsoft Office PowerPoint</Application>
  <PresentationFormat>Widescreen</PresentationFormat>
  <Paragraphs>658</Paragraphs>
  <Slides>45</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React &amp; Redux &amp; Git Covers Software Testing and CI Using GITHUB Platform</vt:lpstr>
      <vt:lpstr>Our Partner</vt:lpstr>
      <vt:lpstr>Module Outcome</vt:lpstr>
      <vt:lpstr>Learning Objectives</vt:lpstr>
      <vt:lpstr>Learning Objectives</vt:lpstr>
      <vt:lpstr>Getting Started with Git</vt:lpstr>
      <vt:lpstr>Getting Started with Git</vt:lpstr>
      <vt:lpstr>Companies Using Git and GitHub</vt:lpstr>
      <vt:lpstr>Git History and Development</vt:lpstr>
      <vt:lpstr>How Git Was Developed</vt:lpstr>
      <vt:lpstr>Creating a GitHub Account</vt:lpstr>
      <vt:lpstr>Installing Git</vt:lpstr>
      <vt:lpstr>Git</vt:lpstr>
      <vt:lpstr>Setting Up a GitHub Repository</vt:lpstr>
      <vt:lpstr>Cloning a Repository</vt:lpstr>
      <vt:lpstr>Basic Git Operations</vt:lpstr>
      <vt:lpstr>Creating and Managing Branches</vt:lpstr>
      <vt:lpstr>Creating and Managing Branches</vt:lpstr>
      <vt:lpstr>Branching Strategies</vt:lpstr>
      <vt:lpstr>Feature Branch Workflow Example</vt:lpstr>
      <vt:lpstr>Feature Branch Workflow Example</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React and Git Integration</vt:lpstr>
      <vt:lpstr>React and Git Integration</vt:lpstr>
      <vt:lpstr>Git &amp; GitHub</vt:lpstr>
      <vt:lpstr>Questions &amp;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Saad Alafandi</dc:creator>
  <cp:lastModifiedBy>Saad Alafandi</cp:lastModifiedBy>
  <cp:revision>140</cp:revision>
  <dcterms:created xsi:type="dcterms:W3CDTF">2024-10-06T06:47:03Z</dcterms:created>
  <dcterms:modified xsi:type="dcterms:W3CDTF">2024-10-20T10:04:19Z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