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4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p:cViewPr varScale="1">
        <p:scale>
          <a:sx n="66" d="100"/>
          <a:sy n="66" d="100"/>
        </p:scale>
        <p:origin x="-636"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ar-SA" smtClean="0"/>
              <a:t>انقر لتحرير نمط العنوان الرئيسي</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ar-SA" smtClean="0"/>
              <a:t>انقر لتحرير نمط العنوان الثانوي الرئيسي</a:t>
            </a:r>
            <a:endParaRPr lang="en-US" dirty="0"/>
          </a:p>
        </p:txBody>
      </p:sp>
      <p:sp>
        <p:nvSpPr>
          <p:cNvPr id="4" name="Date Placeholder 3"/>
          <p:cNvSpPr>
            <a:spLocks noGrp="1"/>
          </p:cNvSpPr>
          <p:nvPr>
            <p:ph type="dt" sz="half" idx="10"/>
          </p:nvPr>
        </p:nvSpPr>
        <p:spPr/>
        <p:txBody>
          <a:bodyPr/>
          <a:lstStyle/>
          <a:p>
            <a:fld id="{1B8ABB09-4A1D-463E-8065-109CC2B7EFAA}" type="datetimeFigureOut">
              <a:rPr lang="ar-SA" smtClean="0"/>
              <a:t>04/08/1445</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smtClean="0"/>
              <a:t>انقر لتحرير نمط العنوان الرئيسي</a:t>
            </a:r>
            <a:endParaRPr lang="en-US"/>
          </a:p>
        </p:txBody>
      </p:sp>
      <p:sp>
        <p:nvSpPr>
          <p:cNvPr id="3" name="Vertical Text Placeholder 2"/>
          <p:cNvSpPr>
            <a:spLocks noGrp="1"/>
          </p:cNvSpPr>
          <p:nvPr>
            <p:ph type="body" orient="vert" idx="1"/>
          </p:nvPr>
        </p:nvSpPr>
        <p:spPr/>
        <p:txBody>
          <a:bodyPr vert="eaVert"/>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4" name="Date Placeholder 3"/>
          <p:cNvSpPr>
            <a:spLocks noGrp="1"/>
          </p:cNvSpPr>
          <p:nvPr>
            <p:ph type="dt" sz="half" idx="10"/>
          </p:nvPr>
        </p:nvSpPr>
        <p:spPr/>
        <p:txBody>
          <a:bodyPr/>
          <a:lstStyle/>
          <a:p>
            <a:fld id="{1B8ABB09-4A1D-463E-8065-109CC2B7EFAA}" type="datetimeFigureOut">
              <a:rPr lang="ar-SA" smtClean="0"/>
              <a:t>04/08/1445</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ar-SA" smtClean="0"/>
              <a:t>انقر لتحرير نمط العنوان الرئيسي</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4" name="Date Placeholder 3"/>
          <p:cNvSpPr>
            <a:spLocks noGrp="1"/>
          </p:cNvSpPr>
          <p:nvPr>
            <p:ph type="dt" sz="half" idx="10"/>
          </p:nvPr>
        </p:nvSpPr>
        <p:spPr/>
        <p:txBody>
          <a:bodyPr/>
          <a:lstStyle/>
          <a:p>
            <a:fld id="{1B8ABB09-4A1D-463E-8065-109CC2B7EFAA}" type="datetimeFigureOut">
              <a:rPr lang="ar-SA" smtClean="0"/>
              <a:t>04/08/1445</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smtClean="0"/>
              <a:t>انقر لتحرير نمط العنوان الرئيسي</a:t>
            </a:r>
            <a:endParaRPr lang="en-US"/>
          </a:p>
        </p:txBody>
      </p:sp>
      <p:sp>
        <p:nvSpPr>
          <p:cNvPr id="3" name="Content Placeholder 2"/>
          <p:cNvSpPr>
            <a:spLocks noGrp="1"/>
          </p:cNvSpPr>
          <p:nvPr>
            <p:ph idx="1"/>
          </p:nvPr>
        </p:nvSpPr>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4" name="Date Placeholder 3"/>
          <p:cNvSpPr>
            <a:spLocks noGrp="1"/>
          </p:cNvSpPr>
          <p:nvPr>
            <p:ph type="dt" sz="half" idx="10"/>
          </p:nvPr>
        </p:nvSpPr>
        <p:spPr/>
        <p:txBody>
          <a:bodyPr/>
          <a:lstStyle/>
          <a:p>
            <a:fld id="{1B8ABB09-4A1D-463E-8065-109CC2B7EFAA}" type="datetimeFigureOut">
              <a:rPr lang="ar-SA" smtClean="0"/>
              <a:t>04/08/1445</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ar-SA" smtClean="0"/>
              <a:t>انقر لتحرير نمط العنوان الرئيسي</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smtClean="0"/>
              <a:t>انقر لتحرير أنماط النص الرئيسي</a:t>
            </a:r>
          </a:p>
        </p:txBody>
      </p:sp>
      <p:sp>
        <p:nvSpPr>
          <p:cNvPr id="4" name="Date Placeholder 3"/>
          <p:cNvSpPr>
            <a:spLocks noGrp="1"/>
          </p:cNvSpPr>
          <p:nvPr>
            <p:ph type="dt" sz="half" idx="10"/>
          </p:nvPr>
        </p:nvSpPr>
        <p:spPr/>
        <p:txBody>
          <a:bodyPr/>
          <a:lstStyle/>
          <a:p>
            <a:fld id="{1B8ABB09-4A1D-463E-8065-109CC2B7EFAA}" type="datetimeFigureOut">
              <a:rPr lang="ar-SA" smtClean="0"/>
              <a:t>04/08/1445</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smtClean="0"/>
              <a:t>انقر لتحرير نمط العنوان الرئيسي</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5" name="Date Placeholder 4"/>
          <p:cNvSpPr>
            <a:spLocks noGrp="1"/>
          </p:cNvSpPr>
          <p:nvPr>
            <p:ph type="dt" sz="half" idx="10"/>
          </p:nvPr>
        </p:nvSpPr>
        <p:spPr/>
        <p:txBody>
          <a:bodyPr/>
          <a:lstStyle/>
          <a:p>
            <a:fld id="{1B8ABB09-4A1D-463E-8065-109CC2B7EFAA}" type="datetimeFigureOut">
              <a:rPr lang="ar-SA" smtClean="0"/>
              <a:t>04/08/1445</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ar-SA" smtClean="0"/>
              <a:t>انقر لتحرير نمط العنوان الرئيسي</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7" name="Date Placeholder 6"/>
          <p:cNvSpPr>
            <a:spLocks noGrp="1"/>
          </p:cNvSpPr>
          <p:nvPr>
            <p:ph type="dt" sz="half" idx="10"/>
          </p:nvPr>
        </p:nvSpPr>
        <p:spPr/>
        <p:txBody>
          <a:bodyPr/>
          <a:lstStyle/>
          <a:p>
            <a:fld id="{1B8ABB09-4A1D-463E-8065-109CC2B7EFAA}" type="datetimeFigureOut">
              <a:rPr lang="ar-SA" smtClean="0"/>
              <a:t>04/08/1445</a:t>
            </a:fld>
            <a:endParaRPr lang="ar-SA"/>
          </a:p>
        </p:txBody>
      </p:sp>
      <p:sp>
        <p:nvSpPr>
          <p:cNvPr id="8" name="Footer Placeholder 7"/>
          <p:cNvSpPr>
            <a:spLocks noGrp="1"/>
          </p:cNvSpPr>
          <p:nvPr>
            <p:ph type="ftr" sz="quarter" idx="11"/>
          </p:nvPr>
        </p:nvSpPr>
        <p:spPr/>
        <p:txBody>
          <a:bodyPr/>
          <a:lstStyle/>
          <a:p>
            <a:endParaRPr lang="ar-SA"/>
          </a:p>
        </p:txBody>
      </p:sp>
      <p:sp>
        <p:nvSpPr>
          <p:cNvPr id="9" name="Slide Number Placeholder 8"/>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smtClean="0"/>
              <a:t>انقر لتحرير نمط العنوان الرئيسي</a:t>
            </a:r>
            <a:endParaRPr lang="en-US"/>
          </a:p>
        </p:txBody>
      </p:sp>
      <p:sp>
        <p:nvSpPr>
          <p:cNvPr id="3" name="Date Placeholder 2"/>
          <p:cNvSpPr>
            <a:spLocks noGrp="1"/>
          </p:cNvSpPr>
          <p:nvPr>
            <p:ph type="dt" sz="half" idx="10"/>
          </p:nvPr>
        </p:nvSpPr>
        <p:spPr/>
        <p:txBody>
          <a:bodyPr/>
          <a:lstStyle/>
          <a:p>
            <a:fld id="{1B8ABB09-4A1D-463E-8065-109CC2B7EFAA}" type="datetimeFigureOut">
              <a:rPr lang="ar-SA" smtClean="0"/>
              <a:t>04/08/1445</a:t>
            </a:fld>
            <a:endParaRPr lang="ar-SA"/>
          </a:p>
        </p:txBody>
      </p:sp>
      <p:sp>
        <p:nvSpPr>
          <p:cNvPr id="4" name="Footer Placeholder 3"/>
          <p:cNvSpPr>
            <a:spLocks noGrp="1"/>
          </p:cNvSpPr>
          <p:nvPr>
            <p:ph type="ftr" sz="quarter" idx="11"/>
          </p:nvPr>
        </p:nvSpPr>
        <p:spPr/>
        <p:txBody>
          <a:bodyPr/>
          <a:lstStyle/>
          <a:p>
            <a:endParaRPr lang="ar-SA"/>
          </a:p>
        </p:txBody>
      </p:sp>
      <p:sp>
        <p:nvSpPr>
          <p:cNvPr id="5" name="Slide Number Placeholder 4"/>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8ABB09-4A1D-463E-8065-109CC2B7EFAA}" type="datetimeFigureOut">
              <a:rPr lang="ar-SA" smtClean="0"/>
              <a:t>04/08/1445</a:t>
            </a:fld>
            <a:endParaRPr lang="ar-SA"/>
          </a:p>
        </p:txBody>
      </p:sp>
      <p:sp>
        <p:nvSpPr>
          <p:cNvPr id="3" name="Footer Placeholder 2"/>
          <p:cNvSpPr>
            <a:spLocks noGrp="1"/>
          </p:cNvSpPr>
          <p:nvPr>
            <p:ph type="ftr" sz="quarter" idx="11"/>
          </p:nvPr>
        </p:nvSpPr>
        <p:spPr/>
        <p:txBody>
          <a:bodyPr/>
          <a:lstStyle/>
          <a:p>
            <a:endParaRPr lang="ar-SA"/>
          </a:p>
        </p:txBody>
      </p:sp>
      <p:sp>
        <p:nvSpPr>
          <p:cNvPr id="4" name="Slide Number Placeholder 3"/>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ar-SA" smtClean="0"/>
              <a:t>انقر لتحرير نمط العنوان الرئيسي</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5" name="Date Placeholder 4"/>
          <p:cNvSpPr>
            <a:spLocks noGrp="1"/>
          </p:cNvSpPr>
          <p:nvPr>
            <p:ph type="dt" sz="half" idx="10"/>
          </p:nvPr>
        </p:nvSpPr>
        <p:spPr/>
        <p:txBody>
          <a:bodyPr/>
          <a:lstStyle/>
          <a:p>
            <a:fld id="{1B8ABB09-4A1D-463E-8065-109CC2B7EFAA}" type="datetimeFigureOut">
              <a:rPr lang="ar-SA" smtClean="0"/>
              <a:t>04/08/1445</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0B34F065-1154-456A-91E3-76DE8E75E17B}" type="slidenum">
              <a:rPr lang="ar-SA" smtClean="0"/>
              <a:t>‹#›</a:t>
            </a:fld>
            <a:endParaRPr lang="ar-SA"/>
          </a:p>
        </p:txBody>
      </p:sp>
      <p:sp>
        <p:nvSpPr>
          <p:cNvPr id="9" name="Content Placeholder 8"/>
          <p:cNvSpPr>
            <a:spLocks noGrp="1"/>
          </p:cNvSpPr>
          <p:nvPr>
            <p:ph sz="quarter" idx="13"/>
          </p:nvPr>
        </p:nvSpPr>
        <p:spPr>
          <a:xfrm>
            <a:off x="304800" y="381000"/>
            <a:ext cx="7772400" cy="4942840"/>
          </a:xfrm>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ذو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ar-SA" smtClean="0"/>
              <a:t>انقر لتحرير نمط العنوان الرئيسي</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ar-SA" smtClean="0"/>
              <a:t>انقر فوق الأيقونة لإضافة صورة</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8" name="Date Placeholder 7"/>
          <p:cNvSpPr>
            <a:spLocks noGrp="1"/>
          </p:cNvSpPr>
          <p:nvPr>
            <p:ph type="dt" sz="half" idx="10"/>
          </p:nvPr>
        </p:nvSpPr>
        <p:spPr/>
        <p:txBody>
          <a:bodyPr/>
          <a:lstStyle/>
          <a:p>
            <a:fld id="{1B8ABB09-4A1D-463E-8065-109CC2B7EFAA}" type="datetimeFigureOut">
              <a:rPr lang="ar-SA" smtClean="0"/>
              <a:t>04/08/1445</a:t>
            </a:fld>
            <a:endParaRPr lang="ar-SA"/>
          </a:p>
        </p:txBody>
      </p:sp>
      <p:sp>
        <p:nvSpPr>
          <p:cNvPr id="9" name="Slide Number Placeholder 8"/>
          <p:cNvSpPr>
            <a:spLocks noGrp="1"/>
          </p:cNvSpPr>
          <p:nvPr>
            <p:ph type="sldNum" sz="quarter" idx="11"/>
          </p:nvPr>
        </p:nvSpPr>
        <p:spPr/>
        <p:txBody>
          <a:bodyPr/>
          <a:lstStyle/>
          <a:p>
            <a:fld id="{0B34F065-1154-456A-91E3-76DE8E75E17B}" type="slidenum">
              <a:rPr lang="ar-SA" smtClean="0"/>
              <a:t>‹#›</a:t>
            </a:fld>
            <a:endParaRPr lang="ar-SA"/>
          </a:p>
        </p:txBody>
      </p:sp>
      <p:sp>
        <p:nvSpPr>
          <p:cNvPr id="10" name="Footer Placeholder 9"/>
          <p:cNvSpPr>
            <a:spLocks noGrp="1"/>
          </p:cNvSpPr>
          <p:nvPr>
            <p:ph type="ftr" sz="quarter" idx="12"/>
          </p:nvPr>
        </p:nvSpPr>
        <p:spPr/>
        <p:txBody>
          <a:bodyPr/>
          <a:lstStyle/>
          <a:p>
            <a:endParaRPr lang="ar-S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ar-SA" smtClean="0"/>
              <a:t>انقر لتحرير نمط العنوان الرئيسي</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0B34F065-1154-456A-91E3-76DE8E75E17B}" type="slidenum">
              <a:rPr lang="ar-SA" smtClean="0"/>
              <a:t>‹#›</a:t>
            </a:fld>
            <a:endParaRPr lang="ar-SA"/>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ar-SA"/>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1B8ABB09-4A1D-463E-8065-109CC2B7EFAA}" type="datetimeFigureOut">
              <a:rPr lang="ar-SA" smtClean="0"/>
              <a:t>04/08/1445</a:t>
            </a:fld>
            <a:endParaRPr lang="ar-SA"/>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1"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r" defTabSz="914400" rtl="1"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r" defTabSz="914400" rtl="1"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r" defTabSz="914400" rtl="1"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r" defTabSz="914400" rtl="1"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r" defTabSz="914400" rtl="1"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r" defTabSz="914400" rtl="1"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r" defTabSz="914400" rtl="1"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r" defTabSz="914400" rtl="1"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r" defTabSz="914400" rtl="1"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ctrTitle"/>
          </p:nvPr>
        </p:nvSpPr>
        <p:spPr/>
        <p:txBody>
          <a:bodyPr/>
          <a:lstStyle/>
          <a:p>
            <a:r>
              <a:rPr lang="en-US" dirty="0"/>
              <a:t>Pearson correlation coefficient</a:t>
            </a:r>
            <a:endParaRPr lang="ar-SA" dirty="0"/>
          </a:p>
        </p:txBody>
      </p:sp>
      <p:sp>
        <p:nvSpPr>
          <p:cNvPr id="3" name="عنوان فرعي 2"/>
          <p:cNvSpPr>
            <a:spLocks noGrp="1"/>
          </p:cNvSpPr>
          <p:nvPr>
            <p:ph type="subTitle" idx="1"/>
          </p:nvPr>
        </p:nvSpPr>
        <p:spPr/>
        <p:txBody>
          <a:bodyPr/>
          <a:lstStyle/>
          <a:p>
            <a:endParaRPr lang="ar-SA" dirty="0"/>
          </a:p>
        </p:txBody>
      </p:sp>
    </p:spTree>
    <p:extLst>
      <p:ext uri="{BB962C8B-B14F-4D97-AF65-F5344CB8AC3E}">
        <p14:creationId xmlns:p14="http://schemas.microsoft.com/office/powerpoint/2010/main" val="7622301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smtClean="0"/>
              <a:t>Using this algorithm</a:t>
            </a:r>
            <a:endParaRPr lang="ar-SA" dirty="0"/>
          </a:p>
        </p:txBody>
      </p:sp>
      <p:sp>
        <p:nvSpPr>
          <p:cNvPr id="3" name="عنصر نائب للمحتوى 2"/>
          <p:cNvSpPr>
            <a:spLocks noGrp="1"/>
          </p:cNvSpPr>
          <p:nvPr>
            <p:ph idx="1"/>
          </p:nvPr>
        </p:nvSpPr>
        <p:spPr/>
        <p:txBody>
          <a:bodyPr>
            <a:normAutofit fontScale="92500"/>
          </a:bodyPr>
          <a:lstStyle/>
          <a:p>
            <a:r>
              <a:rPr lang="ar-SA" dirty="0" smtClean="0"/>
              <a:t>تستخدم </a:t>
            </a:r>
            <a:r>
              <a:rPr lang="ar-SA" dirty="0"/>
              <a:t>عندما ترغب في تحليل العلاقة الخطية بين </a:t>
            </a:r>
            <a:r>
              <a:rPr lang="ar-SA" dirty="0" smtClean="0"/>
              <a:t>متغيرين</a:t>
            </a:r>
          </a:p>
          <a:p>
            <a:endParaRPr lang="ar-SA" dirty="0" smtClean="0"/>
          </a:p>
          <a:p>
            <a:r>
              <a:rPr lang="ar-SA" dirty="0" smtClean="0"/>
              <a:t>1. </a:t>
            </a:r>
            <a:r>
              <a:rPr lang="ar-SA" dirty="0"/>
              <a:t>تحليل العلاقة بين متغيرين: يمكن استخدام معامل الارتباط بيرسون لتقدير العلاقة بين اثنين من المتغيرات. على سبيل المثال، يمكن استخدامه لتحليل العلاقة بين درجات الطلاب في امتحانين مختلفين أو بين الإنفاق والدخل في دراسة اقتصادية.</a:t>
            </a:r>
          </a:p>
          <a:p>
            <a:endParaRPr lang="ar-SA" dirty="0" smtClean="0"/>
          </a:p>
          <a:p>
            <a:r>
              <a:rPr lang="ar-SA" dirty="0" smtClean="0"/>
              <a:t>2. قياس قوة العلاقة: يمكن استخدام معامل الارتباط بيرسون لتقدير قوة العلاقة الخطية بين متغيرين. يمكن أن يوفر فكرة عن مدى تأثير التغير في متغير واحد على المتغير الآخر.</a:t>
            </a:r>
          </a:p>
          <a:p>
            <a:endParaRPr lang="ar-SA" dirty="0"/>
          </a:p>
          <a:p>
            <a:r>
              <a:rPr lang="ar-SA" dirty="0"/>
              <a:t>3. تحديد الاتجاه الخطي للعلاقة: يمكن استخدام معامل الارتباط بيرسون لتحديد ما إذا كانت العلاقة بين المتغيرين إيجابية أو سلبية. إذا كانت القيمة إيجابية، فإنه يشير إلى وجود ارتباط خطي موجب، في حين أن القيمة السلبية تشير إلى وجود ارتباط خطي سلبي.</a:t>
            </a:r>
          </a:p>
          <a:p>
            <a:endParaRPr lang="ar-SA" dirty="0"/>
          </a:p>
        </p:txBody>
      </p:sp>
    </p:spTree>
    <p:extLst>
      <p:ext uri="{BB962C8B-B14F-4D97-AF65-F5344CB8AC3E}">
        <p14:creationId xmlns:p14="http://schemas.microsoft.com/office/powerpoint/2010/main" val="1053057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r"/>
            <a:r>
              <a:rPr lang="ar-SA" dirty="0" smtClean="0"/>
              <a:t>خطوات عمل الخوارزمية</a:t>
            </a:r>
            <a:endParaRPr lang="ar-SA" dirty="0"/>
          </a:p>
        </p:txBody>
      </p:sp>
      <p:sp>
        <p:nvSpPr>
          <p:cNvPr id="3" name="عنصر نائب للمحتوى 2"/>
          <p:cNvSpPr>
            <a:spLocks noGrp="1"/>
          </p:cNvSpPr>
          <p:nvPr>
            <p:ph idx="1"/>
          </p:nvPr>
        </p:nvSpPr>
        <p:spPr/>
        <p:txBody>
          <a:bodyPr>
            <a:normAutofit/>
          </a:bodyPr>
          <a:lstStyle/>
          <a:p>
            <a:endParaRPr lang="ar-SA" dirty="0"/>
          </a:p>
          <a:p>
            <a:r>
              <a:rPr lang="ar-SA" dirty="0"/>
              <a:t>1. الخطوة الأولى: تجميع البيانات - يتم جمع البيانات المتعلقة بالمتغيرين التي ترغب في قياس العلاقة بينهما. يجب أن يكون لديك مجموعة من القياسات المتزامنة لكل من المتغيرين.</a:t>
            </a:r>
          </a:p>
          <a:p>
            <a:endParaRPr lang="ar-SA" dirty="0"/>
          </a:p>
          <a:p>
            <a:r>
              <a:rPr lang="ar-SA" dirty="0"/>
              <a:t>2. الخطوة الثانية: حساب الوسطيات - يتم حساب الوسطية (المتوسط الحسابي) لكل متغير. هذه القيم تعبر عن المستوى المتوسط لكل متغير على حدة</a:t>
            </a:r>
            <a:r>
              <a:rPr lang="ar-SA" dirty="0" smtClean="0"/>
              <a:t>.</a:t>
            </a:r>
            <a:endParaRPr lang="ar-SA" dirty="0"/>
          </a:p>
        </p:txBody>
      </p:sp>
    </p:spTree>
    <p:extLst>
      <p:ext uri="{BB962C8B-B14F-4D97-AF65-F5344CB8AC3E}">
        <p14:creationId xmlns:p14="http://schemas.microsoft.com/office/powerpoint/2010/main" val="18143739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r"/>
            <a:r>
              <a:rPr lang="ar-SA" dirty="0"/>
              <a:t>خطوات عمل الخوارزمية</a:t>
            </a:r>
          </a:p>
        </p:txBody>
      </p:sp>
      <p:sp>
        <p:nvSpPr>
          <p:cNvPr id="3" name="عنصر نائب للمحتوى 2"/>
          <p:cNvSpPr>
            <a:spLocks noGrp="1"/>
          </p:cNvSpPr>
          <p:nvPr>
            <p:ph idx="1"/>
          </p:nvPr>
        </p:nvSpPr>
        <p:spPr/>
        <p:txBody>
          <a:bodyPr>
            <a:normAutofit fontScale="92500" lnSpcReduction="10000"/>
          </a:bodyPr>
          <a:lstStyle/>
          <a:p>
            <a:endParaRPr lang="ar-SA" dirty="0"/>
          </a:p>
          <a:p>
            <a:r>
              <a:rPr lang="ar-SA" dirty="0"/>
              <a:t>3. الخطوة الثالثة: حساب الانحراف المعياري - يتم حساب الانحراف المعياري لكل متغير. يعكس الانحراف المعياري قدرة البيانات على التشتت حول الوسطية.</a:t>
            </a:r>
          </a:p>
          <a:p>
            <a:endParaRPr lang="ar-SA" dirty="0"/>
          </a:p>
          <a:p>
            <a:r>
              <a:rPr lang="ar-SA" dirty="0"/>
              <a:t>4. الخطوة الرابعة: حساب معامل الارتباط بيرسون - يتم حساب معامل الارتباط بيرسون (</a:t>
            </a:r>
            <a:r>
              <a:rPr lang="en-US" dirty="0"/>
              <a:t>r) </a:t>
            </a:r>
            <a:r>
              <a:rPr lang="ar-SA" dirty="0"/>
              <a:t>باستخدام الصيغة التالية:</a:t>
            </a:r>
          </a:p>
          <a:p>
            <a:endParaRPr lang="ar-SA" dirty="0"/>
          </a:p>
          <a:p>
            <a:r>
              <a:rPr lang="ar-SA" dirty="0"/>
              <a:t>   </a:t>
            </a:r>
            <a:r>
              <a:rPr lang="en-US" dirty="0"/>
              <a:t>r = </a:t>
            </a:r>
            <a:r>
              <a:rPr lang="el-GR" dirty="0"/>
              <a:t>Σ((</a:t>
            </a:r>
            <a:r>
              <a:rPr lang="en-US" dirty="0"/>
              <a:t>X - X̄)(Y - Ȳ)) / (n * </a:t>
            </a:r>
            <a:r>
              <a:rPr lang="el-GR" dirty="0"/>
              <a:t>σ</a:t>
            </a:r>
            <a:r>
              <a:rPr lang="en-US" dirty="0"/>
              <a:t>X * </a:t>
            </a:r>
            <a:r>
              <a:rPr lang="el-GR" dirty="0"/>
              <a:t>σ</a:t>
            </a:r>
            <a:r>
              <a:rPr lang="en-US" dirty="0"/>
              <a:t>Y)</a:t>
            </a:r>
          </a:p>
          <a:p>
            <a:endParaRPr lang="en-US" dirty="0"/>
          </a:p>
          <a:p>
            <a:r>
              <a:rPr lang="en-US" dirty="0"/>
              <a:t>   </a:t>
            </a:r>
            <a:r>
              <a:rPr lang="ar-SA" dirty="0"/>
              <a:t>حيث:</a:t>
            </a:r>
          </a:p>
          <a:p>
            <a:r>
              <a:rPr lang="ar-SA" dirty="0"/>
              <a:t>   - </a:t>
            </a:r>
            <a:r>
              <a:rPr lang="en-US" dirty="0"/>
              <a:t>X </a:t>
            </a:r>
            <a:r>
              <a:rPr lang="ar-SA" dirty="0"/>
              <a:t>و </a:t>
            </a:r>
            <a:r>
              <a:rPr lang="en-US" dirty="0"/>
              <a:t>Y </a:t>
            </a:r>
            <a:r>
              <a:rPr lang="ar-SA" dirty="0"/>
              <a:t>هما القيم الفردية لكل متغير في البيانات.</a:t>
            </a:r>
          </a:p>
          <a:p>
            <a:r>
              <a:rPr lang="ar-SA" dirty="0"/>
              <a:t>   - </a:t>
            </a:r>
            <a:r>
              <a:rPr lang="en-US" dirty="0"/>
              <a:t>X̄ </a:t>
            </a:r>
            <a:r>
              <a:rPr lang="ar-SA" dirty="0"/>
              <a:t>و </a:t>
            </a:r>
            <a:r>
              <a:rPr lang="en-US" dirty="0"/>
              <a:t>Ȳ </a:t>
            </a:r>
            <a:r>
              <a:rPr lang="ar-SA" dirty="0"/>
              <a:t>هما الوسطيتان لكل متغير على التوالي.</a:t>
            </a:r>
          </a:p>
          <a:p>
            <a:r>
              <a:rPr lang="ar-SA" dirty="0"/>
              <a:t>   - </a:t>
            </a:r>
            <a:r>
              <a:rPr lang="el-GR" dirty="0"/>
              <a:t>σ</a:t>
            </a:r>
            <a:r>
              <a:rPr lang="en-US" dirty="0"/>
              <a:t>X </a:t>
            </a:r>
            <a:r>
              <a:rPr lang="ar-SA" dirty="0"/>
              <a:t>و </a:t>
            </a:r>
            <a:r>
              <a:rPr lang="el-GR" dirty="0"/>
              <a:t>σ</a:t>
            </a:r>
            <a:r>
              <a:rPr lang="en-US" dirty="0"/>
              <a:t>Y </a:t>
            </a:r>
            <a:r>
              <a:rPr lang="ar-SA" dirty="0"/>
              <a:t>هما الانحراف المعياري لكل متغير.</a:t>
            </a:r>
          </a:p>
          <a:p>
            <a:r>
              <a:rPr lang="ar-SA" dirty="0"/>
              <a:t>   - </a:t>
            </a:r>
            <a:r>
              <a:rPr lang="en-US" dirty="0"/>
              <a:t>n </a:t>
            </a:r>
            <a:r>
              <a:rPr lang="ar-SA" dirty="0"/>
              <a:t>هو حجم العينة (عدد القياسات).</a:t>
            </a:r>
          </a:p>
          <a:p>
            <a:endParaRPr lang="ar-SA" dirty="0"/>
          </a:p>
        </p:txBody>
      </p:sp>
    </p:spTree>
    <p:extLst>
      <p:ext uri="{BB962C8B-B14F-4D97-AF65-F5344CB8AC3E}">
        <p14:creationId xmlns:p14="http://schemas.microsoft.com/office/powerpoint/2010/main" val="3535264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r"/>
            <a:r>
              <a:rPr lang="ar-SA" dirty="0"/>
              <a:t>خطوات عمل الخوارزمية</a:t>
            </a:r>
          </a:p>
        </p:txBody>
      </p:sp>
      <p:sp>
        <p:nvSpPr>
          <p:cNvPr id="3" name="عنصر نائب للمحتوى 2"/>
          <p:cNvSpPr>
            <a:spLocks noGrp="1"/>
          </p:cNvSpPr>
          <p:nvPr>
            <p:ph idx="1"/>
          </p:nvPr>
        </p:nvSpPr>
        <p:spPr/>
        <p:txBody>
          <a:bodyPr/>
          <a:lstStyle/>
          <a:p>
            <a:endParaRPr lang="ar-SA" dirty="0"/>
          </a:p>
          <a:p>
            <a:r>
              <a:rPr lang="ar-SA" dirty="0"/>
              <a:t>5. الخطوة الخامسة: تفسير قوة الارتباط - تقدم قيمة معامل الارتباط بيرسون (</a:t>
            </a:r>
            <a:r>
              <a:rPr lang="en-US" dirty="0"/>
              <a:t>r) </a:t>
            </a:r>
            <a:r>
              <a:rPr lang="ar-SA" dirty="0"/>
              <a:t>معلومات حول قوة العلاقة الخطية بين المتغيرين. إذا كانت القيمة تقرب من 1 أو -1، فإن الارتباط يكون قويًا. إذا كانت القيمة تقرب من 0، فإن الارتباط يكون ضعيفًا.</a:t>
            </a:r>
          </a:p>
          <a:p>
            <a:endParaRPr lang="ar-SA" dirty="0"/>
          </a:p>
          <a:p>
            <a:r>
              <a:rPr lang="ar-SA" dirty="0"/>
              <a:t>مع الانتهاء من هذه الخطوات، يتم تقدير معامل الارتباط بيرسون واستنتاج قوة العلاقة بين المتغيرين.</a:t>
            </a:r>
          </a:p>
          <a:p>
            <a:endParaRPr lang="ar-SA" dirty="0"/>
          </a:p>
        </p:txBody>
      </p:sp>
    </p:spTree>
    <p:extLst>
      <p:ext uri="{BB962C8B-B14F-4D97-AF65-F5344CB8AC3E}">
        <p14:creationId xmlns:p14="http://schemas.microsoft.com/office/powerpoint/2010/main" val="1244605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a:t>Pearson correlation coefficient</a:t>
            </a:r>
            <a:endParaRPr lang="ar-SA" dirty="0"/>
          </a:p>
        </p:txBody>
      </p:sp>
      <p:sp>
        <p:nvSpPr>
          <p:cNvPr id="3" name="عنصر نائب للمحتوى 2"/>
          <p:cNvSpPr>
            <a:spLocks noGrp="1"/>
          </p:cNvSpPr>
          <p:nvPr>
            <p:ph idx="1"/>
          </p:nvPr>
        </p:nvSpPr>
        <p:spPr/>
        <p:txBody>
          <a:bodyPr>
            <a:normAutofit/>
          </a:bodyPr>
          <a:lstStyle/>
          <a:p>
            <a:r>
              <a:rPr lang="ar-SA" dirty="0"/>
              <a:t>معامل ارتباط بيرسون (</a:t>
            </a:r>
            <a:r>
              <a:rPr lang="en-US" dirty="0"/>
              <a:t>Pearson correlation coefficient) </a:t>
            </a:r>
            <a:r>
              <a:rPr lang="ar-SA" dirty="0"/>
              <a:t>هو مقياس إحصائي يستخدم لقياس قوة العلاقة الخطية بين متغيرين. يشير إلى درجة الترابط بين القيم المرتبطة بالمتغيرين ومدى اتجاه تلك العلاقة. يعتبر هذا المعامل مقياسًا للعلاقة الخطية فقط، ولا يقيس أي علاقة غير خطية.</a:t>
            </a:r>
          </a:p>
          <a:p>
            <a:endParaRPr lang="ar-SA" dirty="0"/>
          </a:p>
          <a:p>
            <a:r>
              <a:rPr lang="ar-SA" dirty="0"/>
              <a:t>يتراوح قيمة معامل ارتباط بيرسون بين -1 و 1. إذا كانت قيمة المعامل تقترب من 1، فهذا يشير إلى وجود علاقة قوية إيجابية بين المتغيرين، وهذا يعني أنه كلما زادت قيمة أحدهما، زادت قيمة الآخر أيضًا. إذا كانت قيمة المعامل تقترب من -1، فهذا يشير إلى وجود علاقة قوية سلبية بين المتغيرين، وهذا يعني أنه كلما زادت قيمة أحدهما، انخفضت قيمة الآخر. إذا كانت قيمة المعامل تقترب من 0، فهذا يشير إلى وجود عدم وجود علاقة خطية بين المتغيرين.</a:t>
            </a:r>
          </a:p>
          <a:p>
            <a:endParaRPr lang="ar-SA" dirty="0"/>
          </a:p>
          <a:p>
            <a:endParaRPr lang="ar-SA" dirty="0"/>
          </a:p>
        </p:txBody>
      </p:sp>
    </p:spTree>
    <p:extLst>
      <p:ext uri="{BB962C8B-B14F-4D97-AF65-F5344CB8AC3E}">
        <p14:creationId xmlns:p14="http://schemas.microsoft.com/office/powerpoint/2010/main" val="1168274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sz="3600" dirty="0" smtClean="0"/>
              <a:t>Calculate </a:t>
            </a:r>
            <a:r>
              <a:rPr lang="en-US" sz="3600" dirty="0"/>
              <a:t>Pearson correlation coefficient</a:t>
            </a:r>
            <a:endParaRPr lang="ar-SA" sz="3600" dirty="0"/>
          </a:p>
        </p:txBody>
      </p:sp>
      <p:sp>
        <p:nvSpPr>
          <p:cNvPr id="3" name="عنصر نائب للمحتوى 2"/>
          <p:cNvSpPr>
            <a:spLocks noGrp="1"/>
          </p:cNvSpPr>
          <p:nvPr>
            <p:ph idx="1"/>
          </p:nvPr>
        </p:nvSpPr>
        <p:spPr>
          <a:xfrm>
            <a:off x="457200" y="1600200"/>
            <a:ext cx="7620000" cy="1684784"/>
          </a:xfrm>
        </p:spPr>
        <p:txBody>
          <a:bodyPr/>
          <a:lstStyle/>
          <a:p>
            <a:pPr algn="l"/>
            <a:r>
              <a:rPr lang="en-US" dirty="0"/>
              <a:t>Let's say we have two variables, X and Y, and we want to determine the strength and direction of their linear </a:t>
            </a:r>
            <a:endParaRPr lang="ar-SA" dirty="0" smtClean="0"/>
          </a:p>
          <a:p>
            <a:pPr marL="114300" indent="0" algn="l">
              <a:buNone/>
            </a:pPr>
            <a:r>
              <a:rPr lang="en-US" dirty="0" smtClean="0"/>
              <a:t>relationship</a:t>
            </a:r>
            <a:r>
              <a:rPr lang="en-US" dirty="0"/>
              <a:t>. We have the following data:</a:t>
            </a:r>
            <a:endParaRPr lang="ar-SA" dirty="0"/>
          </a:p>
        </p:txBody>
      </p:sp>
      <p:sp>
        <p:nvSpPr>
          <p:cNvPr id="4" name="مستطيل 3"/>
          <p:cNvSpPr/>
          <p:nvPr/>
        </p:nvSpPr>
        <p:spPr>
          <a:xfrm>
            <a:off x="539552" y="3105835"/>
            <a:ext cx="6318448" cy="954107"/>
          </a:xfrm>
          <a:prstGeom prst="rect">
            <a:avLst/>
          </a:prstGeom>
        </p:spPr>
        <p:txBody>
          <a:bodyPr wrap="square">
            <a:spAutoFit/>
          </a:bodyPr>
          <a:lstStyle/>
          <a:p>
            <a:pPr algn="l"/>
            <a:r>
              <a:rPr lang="es-ES" sz="2800" dirty="0"/>
              <a:t>X: [5, 10, 15, 20, 25]</a:t>
            </a:r>
            <a:r>
              <a:rPr lang="es-ES" sz="2800" dirty="0"/>
              <a:t/>
            </a:r>
            <a:br>
              <a:rPr lang="es-ES" sz="2800" dirty="0"/>
            </a:br>
            <a:r>
              <a:rPr lang="es-ES" sz="2800" dirty="0"/>
              <a:t>Y: [10, 20, 30, 40, 50]</a:t>
            </a:r>
            <a:endParaRPr lang="ar-SA" sz="2800" dirty="0"/>
          </a:p>
        </p:txBody>
      </p:sp>
    </p:spTree>
    <p:extLst>
      <p:ext uri="{BB962C8B-B14F-4D97-AF65-F5344CB8AC3E}">
        <p14:creationId xmlns:p14="http://schemas.microsoft.com/office/powerpoint/2010/main" val="570389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sz="3600" dirty="0"/>
              <a:t>Calculate Pearson correlation coefficient</a:t>
            </a:r>
            <a:endParaRPr lang="ar-SA" sz="3600" dirty="0"/>
          </a:p>
        </p:txBody>
      </p:sp>
      <p:sp>
        <p:nvSpPr>
          <p:cNvPr id="3" name="عنصر نائب للمحتوى 2"/>
          <p:cNvSpPr>
            <a:spLocks noGrp="1"/>
          </p:cNvSpPr>
          <p:nvPr>
            <p:ph idx="1"/>
          </p:nvPr>
        </p:nvSpPr>
        <p:spPr/>
        <p:txBody>
          <a:bodyPr/>
          <a:lstStyle/>
          <a:p>
            <a:pPr algn="l"/>
            <a:r>
              <a:rPr lang="en-US" dirty="0"/>
              <a:t>To calculate the Pearson correlation coefficient, we can use </a:t>
            </a:r>
            <a:r>
              <a:rPr lang="en-US" dirty="0" smtClean="0"/>
              <a:t>the </a:t>
            </a:r>
            <a:r>
              <a:rPr lang="en-US" dirty="0"/>
              <a:t>following formula:</a:t>
            </a:r>
          </a:p>
          <a:p>
            <a:pPr algn="l"/>
            <a:endParaRPr lang="en-US" dirty="0" smtClean="0"/>
          </a:p>
          <a:p>
            <a:pPr algn="l"/>
            <a:r>
              <a:rPr lang="en-US" dirty="0" smtClean="0"/>
              <a:t>r </a:t>
            </a:r>
            <a:r>
              <a:rPr lang="en-US" dirty="0"/>
              <a:t>= (Σ((X - X̄)(Y - Ŷ))) / √(Σ(X - X̄)² * Σ(Y - Ŷ)²)</a:t>
            </a:r>
          </a:p>
          <a:p>
            <a:pPr algn="l"/>
            <a:r>
              <a:rPr lang="en-US" dirty="0"/>
              <a:t>where</a:t>
            </a:r>
            <a:r>
              <a:rPr lang="en-US" dirty="0" smtClean="0"/>
              <a:t>:</a:t>
            </a:r>
          </a:p>
          <a:p>
            <a:pPr algn="l"/>
            <a:endParaRPr lang="en-US" dirty="0"/>
          </a:p>
          <a:p>
            <a:pPr algn="l"/>
            <a:r>
              <a:rPr lang="en-US" dirty="0"/>
              <a:t>Σ represents the sum of,</a:t>
            </a:r>
          </a:p>
          <a:p>
            <a:pPr algn="l"/>
            <a:r>
              <a:rPr lang="en-US" dirty="0"/>
              <a:t>X̄ is the mean of X,</a:t>
            </a:r>
          </a:p>
          <a:p>
            <a:pPr algn="l"/>
            <a:r>
              <a:rPr lang="en-US" dirty="0"/>
              <a:t>Ŷ is the predicted value of Y based on the linear regression equation.</a:t>
            </a:r>
          </a:p>
          <a:p>
            <a:pPr algn="l"/>
            <a:endParaRPr lang="ar-SA" dirty="0"/>
          </a:p>
        </p:txBody>
      </p:sp>
    </p:spTree>
    <p:extLst>
      <p:ext uri="{BB962C8B-B14F-4D97-AF65-F5344CB8AC3E}">
        <p14:creationId xmlns:p14="http://schemas.microsoft.com/office/powerpoint/2010/main" val="1069116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a:t>First</a:t>
            </a:r>
            <a:endParaRPr lang="ar-SA" dirty="0"/>
          </a:p>
        </p:txBody>
      </p:sp>
      <p:sp>
        <p:nvSpPr>
          <p:cNvPr id="3" name="عنصر نائب للمحتوى 2"/>
          <p:cNvSpPr>
            <a:spLocks noGrp="1"/>
          </p:cNvSpPr>
          <p:nvPr>
            <p:ph idx="1"/>
          </p:nvPr>
        </p:nvSpPr>
        <p:spPr/>
        <p:txBody>
          <a:bodyPr>
            <a:normAutofit/>
          </a:bodyPr>
          <a:lstStyle/>
          <a:p>
            <a:pPr algn="l"/>
            <a:r>
              <a:rPr lang="en-US" sz="3200" dirty="0"/>
              <a:t>First, let's calculate the means of X and Y:</a:t>
            </a:r>
            <a:r>
              <a:rPr lang="en-US" sz="3200" dirty="0"/>
              <a:t/>
            </a:r>
            <a:br>
              <a:rPr lang="en-US" sz="3200" dirty="0"/>
            </a:br>
            <a:endParaRPr lang="en-US" sz="3200" dirty="0" smtClean="0"/>
          </a:p>
          <a:p>
            <a:pPr algn="l"/>
            <a:r>
              <a:rPr lang="en-US" sz="3200" dirty="0" smtClean="0"/>
              <a:t>X</a:t>
            </a:r>
            <a:r>
              <a:rPr lang="en-US" sz="3200" dirty="0"/>
              <a:t>̄ = (5 + 10 + 15 + 20 + 25) / 5 = 15</a:t>
            </a:r>
            <a:r>
              <a:rPr lang="en-US" sz="3200" dirty="0"/>
              <a:t/>
            </a:r>
            <a:br>
              <a:rPr lang="en-US" sz="3200" dirty="0"/>
            </a:br>
            <a:endParaRPr lang="en-US" sz="3200" dirty="0" smtClean="0"/>
          </a:p>
          <a:p>
            <a:pPr algn="l"/>
            <a:r>
              <a:rPr lang="en-US" sz="3200" dirty="0" smtClean="0"/>
              <a:t>Y</a:t>
            </a:r>
            <a:r>
              <a:rPr lang="en-US" sz="3200" dirty="0"/>
              <a:t>̄ = (10 + 20 + 30 + 40 + 50) / 5 = 30</a:t>
            </a:r>
            <a:endParaRPr lang="ar-SA" sz="3200" dirty="0"/>
          </a:p>
        </p:txBody>
      </p:sp>
    </p:spTree>
    <p:extLst>
      <p:ext uri="{BB962C8B-B14F-4D97-AF65-F5344CB8AC3E}">
        <p14:creationId xmlns:p14="http://schemas.microsoft.com/office/powerpoint/2010/main" val="3011458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smtClean="0"/>
              <a:t>Second</a:t>
            </a:r>
            <a:endParaRPr lang="ar-SA" dirty="0"/>
          </a:p>
        </p:txBody>
      </p:sp>
      <p:sp>
        <p:nvSpPr>
          <p:cNvPr id="3" name="عنصر نائب للمحتوى 2"/>
          <p:cNvSpPr>
            <a:spLocks noGrp="1"/>
          </p:cNvSpPr>
          <p:nvPr>
            <p:ph idx="1"/>
          </p:nvPr>
        </p:nvSpPr>
        <p:spPr/>
        <p:txBody>
          <a:bodyPr/>
          <a:lstStyle/>
          <a:p>
            <a:pPr algn="l"/>
            <a:r>
              <a:rPr lang="en-US" sz="2800" dirty="0" smtClean="0"/>
              <a:t>calculate </a:t>
            </a:r>
            <a:r>
              <a:rPr lang="en-US" sz="2800" dirty="0"/>
              <a:t>the predicted values of Y using the linear regression equation. In this example, let's assume the equation is Y = 2X.</a:t>
            </a:r>
            <a:br>
              <a:rPr lang="en-US" sz="2800" dirty="0"/>
            </a:br>
            <a:endParaRPr lang="en-US" sz="2800" dirty="0" smtClean="0"/>
          </a:p>
          <a:p>
            <a:pPr algn="l"/>
            <a:r>
              <a:rPr lang="en-US" sz="2800" dirty="0" smtClean="0"/>
              <a:t>Ŷ </a:t>
            </a:r>
            <a:r>
              <a:rPr lang="en-US" sz="2800" dirty="0"/>
              <a:t>= 2 * </a:t>
            </a:r>
            <a:r>
              <a:rPr lang="en-US" sz="2800" dirty="0" smtClean="0"/>
              <a:t>X</a:t>
            </a:r>
          </a:p>
          <a:p>
            <a:pPr algn="l"/>
            <a:endParaRPr lang="en-US" sz="2800" dirty="0"/>
          </a:p>
          <a:p>
            <a:pPr algn="l"/>
            <a:r>
              <a:rPr lang="en-US" sz="2800" dirty="0"/>
              <a:t>Ŷ: [10, 20, 30, 40, 50]</a:t>
            </a:r>
          </a:p>
          <a:p>
            <a:pPr algn="l"/>
            <a:endParaRPr lang="ar-SA" dirty="0"/>
          </a:p>
        </p:txBody>
      </p:sp>
    </p:spTree>
    <p:extLst>
      <p:ext uri="{BB962C8B-B14F-4D97-AF65-F5344CB8AC3E}">
        <p14:creationId xmlns:p14="http://schemas.microsoft.com/office/powerpoint/2010/main" val="2815480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endParaRPr lang="ar-SA"/>
          </a:p>
        </p:txBody>
      </p:sp>
      <p:sp>
        <p:nvSpPr>
          <p:cNvPr id="3" name="عنصر نائب للمحتوى 2"/>
          <p:cNvSpPr>
            <a:spLocks noGrp="1"/>
          </p:cNvSpPr>
          <p:nvPr>
            <p:ph idx="1"/>
          </p:nvPr>
        </p:nvSpPr>
        <p:spPr/>
        <p:txBody>
          <a:bodyPr>
            <a:normAutofit fontScale="92500" lnSpcReduction="20000"/>
          </a:bodyPr>
          <a:lstStyle/>
          <a:p>
            <a:pPr algn="l"/>
            <a:r>
              <a:rPr lang="en-US" sz="2400" dirty="0"/>
              <a:t>we can calculate the Pearson correlation coefficient using the formula mentioned above:</a:t>
            </a:r>
          </a:p>
          <a:p>
            <a:pPr algn="l"/>
            <a:endParaRPr lang="en-US" sz="2400" dirty="0" smtClean="0"/>
          </a:p>
          <a:p>
            <a:pPr algn="l"/>
            <a:r>
              <a:rPr lang="en-US" sz="2400" dirty="0" smtClean="0"/>
              <a:t>r </a:t>
            </a:r>
            <a:r>
              <a:rPr lang="en-US" sz="2400" dirty="0"/>
              <a:t>= ((5-15)(10-10) + (10-15)(20-20) + (15-15)(30-30) + (20-15)(40-40) + (25-15)(50-50)) / √((5-15)² + (10-15)² + (15-15)² + (20-15)² + (25-15)²) * ((10-10)² + (20-20)² + (30-30)² + (40-40)² + (50-50)²)</a:t>
            </a:r>
          </a:p>
          <a:p>
            <a:pPr algn="l"/>
            <a:endParaRPr lang="ar-SA" sz="2400" dirty="0" smtClean="0"/>
          </a:p>
          <a:p>
            <a:pPr algn="l"/>
            <a:r>
              <a:rPr lang="en-US" sz="2400" dirty="0" smtClean="0"/>
              <a:t>r </a:t>
            </a:r>
            <a:r>
              <a:rPr lang="en-US" sz="2400" dirty="0"/>
              <a:t>= (0 + 0 + 0 + 0 + 0) / √(100 + 25 + 0 + 25 + 100) * (0 + 0 + 0 + 0 + 0)</a:t>
            </a:r>
          </a:p>
          <a:p>
            <a:pPr algn="l"/>
            <a:endParaRPr lang="en-US" sz="2400" dirty="0" smtClean="0"/>
          </a:p>
          <a:p>
            <a:pPr algn="l"/>
            <a:r>
              <a:rPr lang="en-US" sz="2400" dirty="0" smtClean="0"/>
              <a:t>r </a:t>
            </a:r>
            <a:r>
              <a:rPr lang="en-US" sz="2400" dirty="0"/>
              <a:t>= 0 / √250 * </a:t>
            </a:r>
            <a:r>
              <a:rPr lang="en-US" sz="2400" dirty="0" smtClean="0"/>
              <a:t>0</a:t>
            </a:r>
          </a:p>
          <a:p>
            <a:pPr algn="l"/>
            <a:endParaRPr lang="en-US" sz="2400" dirty="0"/>
          </a:p>
          <a:p>
            <a:pPr algn="l"/>
            <a:r>
              <a:rPr lang="en-US" sz="2400" dirty="0"/>
              <a:t>r = 0</a:t>
            </a:r>
          </a:p>
          <a:p>
            <a:pPr algn="l"/>
            <a:endParaRPr lang="ar-SA" sz="2400" dirty="0"/>
          </a:p>
        </p:txBody>
      </p:sp>
    </p:spTree>
    <p:extLst>
      <p:ext uri="{BB962C8B-B14F-4D97-AF65-F5344CB8AC3E}">
        <p14:creationId xmlns:p14="http://schemas.microsoft.com/office/powerpoint/2010/main" val="3935382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smtClean="0"/>
              <a:t>Resulting</a:t>
            </a:r>
            <a:endParaRPr lang="ar-SA" dirty="0"/>
          </a:p>
        </p:txBody>
      </p:sp>
      <p:sp>
        <p:nvSpPr>
          <p:cNvPr id="3" name="عنصر نائب للمحتوى 2"/>
          <p:cNvSpPr>
            <a:spLocks noGrp="1"/>
          </p:cNvSpPr>
          <p:nvPr>
            <p:ph idx="1"/>
          </p:nvPr>
        </p:nvSpPr>
        <p:spPr>
          <a:xfrm>
            <a:off x="467544" y="1484784"/>
            <a:ext cx="7620000" cy="1584176"/>
          </a:xfrm>
        </p:spPr>
        <p:txBody>
          <a:bodyPr>
            <a:normAutofit/>
          </a:bodyPr>
          <a:lstStyle/>
          <a:p>
            <a:pPr algn="l"/>
            <a:r>
              <a:rPr lang="en-US" sz="2800" dirty="0"/>
              <a:t>The resulting Pearson correlation coefficient (r) is 0, which indicates no linear relationship between </a:t>
            </a:r>
            <a:r>
              <a:rPr lang="en-US" sz="2800" dirty="0" smtClean="0"/>
              <a:t>X </a:t>
            </a:r>
            <a:r>
              <a:rPr lang="en-US" sz="2800" dirty="0"/>
              <a:t>and Y.</a:t>
            </a:r>
            <a:endParaRPr lang="ar-SA" sz="2800" dirty="0"/>
          </a:p>
        </p:txBody>
      </p:sp>
      <p:pic>
        <p:nvPicPr>
          <p:cNvPr id="4" name="صورة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2996952"/>
            <a:ext cx="7297168" cy="3476552"/>
          </a:xfrm>
          <a:prstGeom prst="rect">
            <a:avLst/>
          </a:prstGeom>
        </p:spPr>
      </p:pic>
    </p:spTree>
    <p:extLst>
      <p:ext uri="{BB962C8B-B14F-4D97-AF65-F5344CB8AC3E}">
        <p14:creationId xmlns:p14="http://schemas.microsoft.com/office/powerpoint/2010/main" val="1473851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sz="3200" dirty="0" smtClean="0"/>
              <a:t>Strength of Pearson </a:t>
            </a:r>
            <a:r>
              <a:rPr lang="en-US" sz="3200" dirty="0"/>
              <a:t>correlation coefficient</a:t>
            </a:r>
            <a:r>
              <a:rPr lang="ar-SA" sz="3200" dirty="0" smtClean="0"/>
              <a:t>  </a:t>
            </a:r>
            <a:endParaRPr lang="ar-SA" sz="3200" dirty="0"/>
          </a:p>
        </p:txBody>
      </p:sp>
      <p:sp>
        <p:nvSpPr>
          <p:cNvPr id="3" name="عنصر نائب للمحتوى 2"/>
          <p:cNvSpPr>
            <a:spLocks noGrp="1"/>
          </p:cNvSpPr>
          <p:nvPr>
            <p:ph idx="1"/>
          </p:nvPr>
        </p:nvSpPr>
        <p:spPr>
          <a:xfrm>
            <a:off x="457200" y="1600200"/>
            <a:ext cx="7620000" cy="4997152"/>
          </a:xfrm>
        </p:spPr>
        <p:txBody>
          <a:bodyPr>
            <a:normAutofit fontScale="92500"/>
          </a:bodyPr>
          <a:lstStyle/>
          <a:p>
            <a:r>
              <a:rPr lang="ar-SA" dirty="0"/>
              <a:t>قوة وضعف معامل الارتباط بيرسون يتم تقديرها بشكل عام بناءً على القيمة المطلقة للمعامل. </a:t>
            </a:r>
          </a:p>
          <a:p>
            <a:r>
              <a:rPr lang="ar-SA" dirty="0"/>
              <a:t>1. إذا كانت القيمة المطلقة لمعامل الارتباط (</a:t>
            </a:r>
            <a:r>
              <a:rPr lang="en-US" dirty="0"/>
              <a:t>r) </a:t>
            </a:r>
            <a:r>
              <a:rPr lang="ar-SA" dirty="0"/>
              <a:t>تقرب من الصفر (قريبة من 0)، فإن الارتباط يكون ضعيفًا. وهذا يعني أنه لا يوجد ارتباط خطي قوي بين المتغيرين.</a:t>
            </a:r>
          </a:p>
          <a:p>
            <a:endParaRPr lang="ar-SA" dirty="0"/>
          </a:p>
          <a:p>
            <a:r>
              <a:rPr lang="ar-SA" dirty="0"/>
              <a:t>2. إذا كانت القيمة المطلقة لمعامل الارتباط (</a:t>
            </a:r>
            <a:r>
              <a:rPr lang="en-US" dirty="0"/>
              <a:t>r) </a:t>
            </a:r>
            <a:r>
              <a:rPr lang="ar-SA" dirty="0"/>
              <a:t>تقترب من 1، فإن الارتباط يكون قويًا. وهذا يعني أن هناك ارتباط خطي قوي بين المتغيرين، حيث يتحركون معًا بنفس الاتجاه بشكل متسق.</a:t>
            </a:r>
          </a:p>
          <a:p>
            <a:endParaRPr lang="ar-SA" dirty="0"/>
          </a:p>
          <a:p>
            <a:r>
              <a:rPr lang="ar-SA" dirty="0"/>
              <a:t>3. إذا كانت القيمة المطلقة لمعامل الارتباط (</a:t>
            </a:r>
            <a:r>
              <a:rPr lang="en-US" dirty="0"/>
              <a:t>r) </a:t>
            </a:r>
            <a:r>
              <a:rPr lang="ar-SA" dirty="0"/>
              <a:t>تساوي 1، فإن الارتباط يكون مثاليًا. وهذا يعني أن هناك ارتباط خطي مثالي بين المتغيرين، حيث يتحركون معًا بشكل متسق وثابت</a:t>
            </a:r>
            <a:r>
              <a:rPr lang="ar-SA" dirty="0" smtClean="0"/>
              <a:t>.</a:t>
            </a:r>
          </a:p>
          <a:p>
            <a:endParaRPr lang="ar-SA" dirty="0" smtClean="0"/>
          </a:p>
          <a:p>
            <a:r>
              <a:rPr lang="ar-SA" dirty="0"/>
              <a:t>4</a:t>
            </a:r>
            <a:r>
              <a:rPr lang="ar-SA" dirty="0" smtClean="0"/>
              <a:t>. </a:t>
            </a:r>
            <a:r>
              <a:rPr lang="ar-SA" dirty="0"/>
              <a:t>إذا كانت القيمة المطلقة لمعامل الارتباط (</a:t>
            </a:r>
            <a:r>
              <a:rPr lang="en-US" dirty="0"/>
              <a:t>r) </a:t>
            </a:r>
            <a:r>
              <a:rPr lang="ar-SA" dirty="0"/>
              <a:t>تساوي </a:t>
            </a:r>
            <a:r>
              <a:rPr lang="ar-SA" dirty="0" smtClean="0"/>
              <a:t>1-، فإن</a:t>
            </a:r>
            <a:r>
              <a:rPr lang="ar-SA" dirty="0"/>
              <a:t>ه</a:t>
            </a:r>
            <a:r>
              <a:rPr lang="ar-SA" dirty="0" smtClean="0"/>
              <a:t> </a:t>
            </a:r>
            <a:r>
              <a:rPr lang="ar-SA" dirty="0"/>
              <a:t>يشير إلى وجود علاقة خطية ضعيفة وسلبية بين </a:t>
            </a:r>
            <a:r>
              <a:rPr lang="en-US" dirty="0"/>
              <a:t>X </a:t>
            </a:r>
            <a:r>
              <a:rPr lang="ar-SA" dirty="0"/>
              <a:t>و </a:t>
            </a:r>
            <a:r>
              <a:rPr lang="en-US" dirty="0"/>
              <a:t>Y.</a:t>
            </a:r>
            <a:endParaRPr lang="ar-SA" dirty="0" smtClean="0"/>
          </a:p>
          <a:p>
            <a:endParaRPr lang="ar-SA" dirty="0"/>
          </a:p>
          <a:p>
            <a:endParaRPr lang="ar-SA" dirty="0"/>
          </a:p>
        </p:txBody>
      </p:sp>
    </p:spTree>
    <p:extLst>
      <p:ext uri="{BB962C8B-B14F-4D97-AF65-F5344CB8AC3E}">
        <p14:creationId xmlns:p14="http://schemas.microsoft.com/office/powerpoint/2010/main" val="36206059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تجاور">
  <a:themeElements>
    <a:clrScheme name="تجاور">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تجاور">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58</TotalTime>
  <Words>1008</Words>
  <Application>Microsoft Office PowerPoint</Application>
  <PresentationFormat>عرض على الشاشة (3:4)‏</PresentationFormat>
  <Paragraphs>78</Paragraphs>
  <Slides>13</Slides>
  <Notes>0</Notes>
  <HiddenSlides>0</HiddenSlides>
  <MMClips>0</MMClips>
  <ScaleCrop>false</ScaleCrop>
  <HeadingPairs>
    <vt:vector size="4" baseType="variant">
      <vt:variant>
        <vt:lpstr>نسق</vt:lpstr>
      </vt:variant>
      <vt:variant>
        <vt:i4>1</vt:i4>
      </vt:variant>
      <vt:variant>
        <vt:lpstr>عناوين الشرائح</vt:lpstr>
      </vt:variant>
      <vt:variant>
        <vt:i4>13</vt:i4>
      </vt:variant>
    </vt:vector>
  </HeadingPairs>
  <TitlesOfParts>
    <vt:vector size="14" baseType="lpstr">
      <vt:lpstr>تجاور</vt:lpstr>
      <vt:lpstr>Pearson correlation coefficient</vt:lpstr>
      <vt:lpstr>Pearson correlation coefficient</vt:lpstr>
      <vt:lpstr>Calculate Pearson correlation coefficient</vt:lpstr>
      <vt:lpstr>Calculate Pearson correlation coefficient</vt:lpstr>
      <vt:lpstr>First</vt:lpstr>
      <vt:lpstr>Second</vt:lpstr>
      <vt:lpstr>عرض تقديمي في PowerPoint</vt:lpstr>
      <vt:lpstr>Resulting</vt:lpstr>
      <vt:lpstr>Strength of Pearson correlation coefficient  </vt:lpstr>
      <vt:lpstr>Using this algorithm</vt:lpstr>
      <vt:lpstr>خطوات عمل الخوارزمية</vt:lpstr>
      <vt:lpstr>خطوات عمل الخوارزمية</vt:lpstr>
      <vt:lpstr>خطوات عمل الخوارزمية</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Pearson correlation coefficient</dc:title>
  <dc:creator>Admin</dc:creator>
  <cp:lastModifiedBy>Admin</cp:lastModifiedBy>
  <cp:revision>11</cp:revision>
  <dcterms:created xsi:type="dcterms:W3CDTF">2024-02-13T19:16:51Z</dcterms:created>
  <dcterms:modified xsi:type="dcterms:W3CDTF">2024-02-13T20:26:01Z</dcterms:modified>
</cp:coreProperties>
</file>