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2"/>
  </p:sldMasterIdLst>
  <p:notesMasterIdLst>
    <p:notesMasterId r:id="rId14"/>
  </p:notesMasterIdLst>
  <p:sldIdLst>
    <p:sldId id="269" r:id="rId3"/>
    <p:sldId id="270" r:id="rId4"/>
    <p:sldId id="278" r:id="rId5"/>
    <p:sldId id="306" r:id="rId6"/>
    <p:sldId id="276" r:id="rId7"/>
    <p:sldId id="305" r:id="rId8"/>
    <p:sldId id="307" r:id="rId9"/>
    <p:sldId id="308" r:id="rId10"/>
    <p:sldId id="257" r:id="rId11"/>
    <p:sldId id="273" r:id="rId12"/>
    <p:sldId id="272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13D"/>
    <a:srgbClr val="002060"/>
    <a:srgbClr val="176490"/>
    <a:srgbClr val="080624"/>
    <a:srgbClr val="894694"/>
    <a:srgbClr val="5F677B"/>
    <a:srgbClr val="ED2F53"/>
    <a:srgbClr val="E7255A"/>
    <a:srgbClr val="F9C7D4"/>
    <a:srgbClr val="42A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1344" autoAdjust="0"/>
  </p:normalViewPr>
  <p:slideViewPr>
    <p:cSldViewPr snapToGrid="0">
      <p:cViewPr varScale="1">
        <p:scale>
          <a:sx n="72" d="100"/>
          <a:sy n="72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CDCBE-BC26-46C9-A87E-C8DF144EC4EB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A0F9C-C92F-41E8-880E-79E6BB546B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58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A0F9C-C92F-41E8-880E-79E6BB546BF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592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www.presentation-powerpoint.com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A0F9C-C92F-41E8-880E-79E6BB546BF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204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www.presentation-powerpoint.com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A0F9C-C92F-41E8-880E-79E6BB546BF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953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www.presentation-powerpoint.com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A0F9C-C92F-41E8-880E-79E6BB546BF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503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www.presentation-powerpoint.com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A0F9C-C92F-41E8-880E-79E6BB546BF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614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www.presentation-powerpoint.com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A0F9C-C92F-41E8-880E-79E6BB546BF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600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www.presentation-powerpoint.com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A0F9C-C92F-41E8-880E-79E6BB546BF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886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www.presentation-powerpoint.com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A0F9C-C92F-41E8-880E-79E6BB546BF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16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www.presentation-powerpoint.com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A0F9C-C92F-41E8-880E-79E6BB546BF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332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www.presentation-powerpoint.com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A0F9C-C92F-41E8-880E-79E6BB546BF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038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www.presentation-powerpoint.com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A0F9C-C92F-41E8-880E-79E6BB546BF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14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1068FA9-660D-46A3-9FD6-2730BA6F2B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5660" y="191069"/>
            <a:ext cx="1624084" cy="1624084"/>
          </a:xfrm>
          <a:custGeom>
            <a:avLst/>
            <a:gdLst>
              <a:gd name="connsiteX0" fmla="*/ 812042 w 1624084"/>
              <a:gd name="connsiteY0" fmla="*/ 0 h 1624084"/>
              <a:gd name="connsiteX1" fmla="*/ 1624084 w 1624084"/>
              <a:gd name="connsiteY1" fmla="*/ 812042 h 1624084"/>
              <a:gd name="connsiteX2" fmla="*/ 812042 w 1624084"/>
              <a:gd name="connsiteY2" fmla="*/ 1624084 h 1624084"/>
              <a:gd name="connsiteX3" fmla="*/ 0 w 1624084"/>
              <a:gd name="connsiteY3" fmla="*/ 812042 h 1624084"/>
              <a:gd name="connsiteX4" fmla="*/ 812042 w 1624084"/>
              <a:gd name="connsiteY4" fmla="*/ 0 h 162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084" h="1624084">
                <a:moveTo>
                  <a:pt x="812042" y="0"/>
                </a:moveTo>
                <a:cubicBezTo>
                  <a:pt x="1260520" y="0"/>
                  <a:pt x="1624084" y="363564"/>
                  <a:pt x="1624084" y="812042"/>
                </a:cubicBezTo>
                <a:cubicBezTo>
                  <a:pt x="1624084" y="1260520"/>
                  <a:pt x="1260520" y="1624084"/>
                  <a:pt x="812042" y="1624084"/>
                </a:cubicBezTo>
                <a:cubicBezTo>
                  <a:pt x="363564" y="1624084"/>
                  <a:pt x="0" y="1260520"/>
                  <a:pt x="0" y="812042"/>
                </a:cubicBezTo>
                <a:cubicBezTo>
                  <a:pt x="0" y="363564"/>
                  <a:pt x="363564" y="0"/>
                  <a:pt x="8120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fr-FR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45A909C-343A-4950-AF75-AACF797383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22257" y="191069"/>
            <a:ext cx="1624084" cy="1624084"/>
          </a:xfrm>
          <a:custGeom>
            <a:avLst/>
            <a:gdLst>
              <a:gd name="connsiteX0" fmla="*/ 812042 w 1624084"/>
              <a:gd name="connsiteY0" fmla="*/ 0 h 1624084"/>
              <a:gd name="connsiteX1" fmla="*/ 1624084 w 1624084"/>
              <a:gd name="connsiteY1" fmla="*/ 812042 h 1624084"/>
              <a:gd name="connsiteX2" fmla="*/ 812042 w 1624084"/>
              <a:gd name="connsiteY2" fmla="*/ 1624084 h 1624084"/>
              <a:gd name="connsiteX3" fmla="*/ 0 w 1624084"/>
              <a:gd name="connsiteY3" fmla="*/ 812042 h 1624084"/>
              <a:gd name="connsiteX4" fmla="*/ 812042 w 1624084"/>
              <a:gd name="connsiteY4" fmla="*/ 0 h 162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084" h="1624084">
                <a:moveTo>
                  <a:pt x="812042" y="0"/>
                </a:moveTo>
                <a:cubicBezTo>
                  <a:pt x="1260520" y="0"/>
                  <a:pt x="1624084" y="363564"/>
                  <a:pt x="1624084" y="812042"/>
                </a:cubicBezTo>
                <a:cubicBezTo>
                  <a:pt x="1624084" y="1260520"/>
                  <a:pt x="1260520" y="1624084"/>
                  <a:pt x="812042" y="1624084"/>
                </a:cubicBezTo>
                <a:cubicBezTo>
                  <a:pt x="363564" y="1624084"/>
                  <a:pt x="0" y="1260520"/>
                  <a:pt x="0" y="812042"/>
                </a:cubicBezTo>
                <a:cubicBezTo>
                  <a:pt x="0" y="363564"/>
                  <a:pt x="363564" y="0"/>
                  <a:pt x="8120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92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96AEE-C8EF-4AA9-B61A-79D6CA3B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FC3DF-A546-4E3F-9152-33B908655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316A-F806-436E-ADD8-A6655395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6244-5025-461E-878B-3ECA368D59B1}" type="datetime1">
              <a:rPr lang="fr-FR" smtClean="0"/>
              <a:t>28/05/2022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2E15C-C58D-473F-BCB3-6DECFC6A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8B17D-BA75-47CC-8B3C-08027324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DE6-6023-4F1B-83B8-5B1409609C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18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F15AA-13D8-4A53-9BB6-E577A61FB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0F8BB-58FA-44A6-BE8F-F1E4E02AC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A978A-D527-49B5-B262-4B2AF16D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2D6C-B97B-4C9E-920B-D3DD00BA469C}" type="datetime1">
              <a:rPr lang="fr-FR" smtClean="0"/>
              <a:t>28/05/2022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00AE6-DEEC-4EFB-A3B3-974B92D5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97A62-10F2-44B8-B049-D70E1D12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DE6-6023-4F1B-83B8-5B1409609C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80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76BD-0D3F-4BCA-81DB-8C18DDB2F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C0526-24A2-409B-8AFD-E0AE89F06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1FC37-4B27-4BA9-AD20-DA8C4BC5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BA4B-2665-43AF-924D-33D39E081787}" type="datetime1">
              <a:rPr lang="fr-FR" smtClean="0"/>
              <a:t>28/05/2022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939D0-A10C-46D1-8683-9DBF1F6F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647D9-D1E2-433D-8479-DD8CD3F3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DE6-6023-4F1B-83B8-5B1409609C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927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2E02-3C45-4A0C-BE23-D715A52C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153FA-5FE0-4F2A-8F04-050A8D3D7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1FE58-D18A-4381-8AAF-AF9A0B5C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88D4-25ED-4281-BA26-745929DE7A1E}" type="datetime1">
              <a:rPr lang="fr-FR" smtClean="0"/>
              <a:t>28/05/2022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033D2-B363-4F7A-B56C-5AC7F264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85AF3-0172-4DA1-815B-25ADC489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DE6-6023-4F1B-83B8-5B1409609C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769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94AC6A9-20D3-462F-BC6B-3920C76CB2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7999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596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AF5706-CDE6-46EE-AEA1-B66A079567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6446" y="1717325"/>
            <a:ext cx="3921588" cy="3921589"/>
          </a:xfrm>
          <a:custGeom>
            <a:avLst/>
            <a:gdLst>
              <a:gd name="connsiteX0" fmla="*/ 1960795 w 3921588"/>
              <a:gd name="connsiteY0" fmla="*/ 0 h 3921589"/>
              <a:gd name="connsiteX1" fmla="*/ 2322959 w 3921588"/>
              <a:gd name="connsiteY1" fmla="*/ 150014 h 3921589"/>
              <a:gd name="connsiteX2" fmla="*/ 3771575 w 3921588"/>
              <a:gd name="connsiteY2" fmla="*/ 1598630 h 3921589"/>
              <a:gd name="connsiteX3" fmla="*/ 3771575 w 3921588"/>
              <a:gd name="connsiteY3" fmla="*/ 2322959 h 3921589"/>
              <a:gd name="connsiteX4" fmla="*/ 2322959 w 3921588"/>
              <a:gd name="connsiteY4" fmla="*/ 3771576 h 3921589"/>
              <a:gd name="connsiteX5" fmla="*/ 1598630 w 3921588"/>
              <a:gd name="connsiteY5" fmla="*/ 3771576 h 3921589"/>
              <a:gd name="connsiteX6" fmla="*/ 150014 w 3921588"/>
              <a:gd name="connsiteY6" fmla="*/ 2322959 h 3921589"/>
              <a:gd name="connsiteX7" fmla="*/ 150014 w 3921588"/>
              <a:gd name="connsiteY7" fmla="*/ 1598630 h 3921589"/>
              <a:gd name="connsiteX8" fmla="*/ 1598630 w 3921588"/>
              <a:gd name="connsiteY8" fmla="*/ 150014 h 3921589"/>
              <a:gd name="connsiteX9" fmla="*/ 1960795 w 3921588"/>
              <a:gd name="connsiteY9" fmla="*/ 0 h 392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1588" h="3921589">
                <a:moveTo>
                  <a:pt x="1960795" y="0"/>
                </a:moveTo>
                <a:cubicBezTo>
                  <a:pt x="2091873" y="0"/>
                  <a:pt x="2222950" y="50005"/>
                  <a:pt x="2322959" y="150014"/>
                </a:cubicBezTo>
                <a:lnTo>
                  <a:pt x="3771575" y="1598630"/>
                </a:lnTo>
                <a:cubicBezTo>
                  <a:pt x="3971593" y="1798648"/>
                  <a:pt x="3971593" y="2122941"/>
                  <a:pt x="3771575" y="2322959"/>
                </a:cubicBezTo>
                <a:lnTo>
                  <a:pt x="2322959" y="3771576"/>
                </a:lnTo>
                <a:cubicBezTo>
                  <a:pt x="2122941" y="3971594"/>
                  <a:pt x="1798648" y="3971594"/>
                  <a:pt x="1598630" y="3771576"/>
                </a:cubicBezTo>
                <a:lnTo>
                  <a:pt x="150014" y="2322959"/>
                </a:lnTo>
                <a:cubicBezTo>
                  <a:pt x="-50004" y="2122941"/>
                  <a:pt x="-50004" y="1798648"/>
                  <a:pt x="150014" y="1598630"/>
                </a:cubicBezTo>
                <a:lnTo>
                  <a:pt x="1598630" y="150014"/>
                </a:lnTo>
                <a:cubicBezTo>
                  <a:pt x="1698639" y="50005"/>
                  <a:pt x="1829717" y="0"/>
                  <a:pt x="19607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920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8C4F27B-0599-41FD-B840-8C6275FA49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2856" y="1732225"/>
            <a:ext cx="3393551" cy="3393550"/>
          </a:xfrm>
          <a:custGeom>
            <a:avLst/>
            <a:gdLst>
              <a:gd name="connsiteX0" fmla="*/ 1696776 w 3393551"/>
              <a:gd name="connsiteY0" fmla="*/ 0 h 3393550"/>
              <a:gd name="connsiteX1" fmla="*/ 2010176 w 3393551"/>
              <a:gd name="connsiteY1" fmla="*/ 129814 h 3393550"/>
              <a:gd name="connsiteX2" fmla="*/ 3263738 w 3393551"/>
              <a:gd name="connsiteY2" fmla="*/ 1383376 h 3393550"/>
              <a:gd name="connsiteX3" fmla="*/ 3263738 w 3393551"/>
              <a:gd name="connsiteY3" fmla="*/ 2010175 h 3393550"/>
              <a:gd name="connsiteX4" fmla="*/ 2010176 w 3393551"/>
              <a:gd name="connsiteY4" fmla="*/ 3263737 h 3393550"/>
              <a:gd name="connsiteX5" fmla="*/ 1383377 w 3393551"/>
              <a:gd name="connsiteY5" fmla="*/ 3263737 h 3393550"/>
              <a:gd name="connsiteX6" fmla="*/ 129815 w 3393551"/>
              <a:gd name="connsiteY6" fmla="*/ 2010175 h 3393550"/>
              <a:gd name="connsiteX7" fmla="*/ 129815 w 3393551"/>
              <a:gd name="connsiteY7" fmla="*/ 1383376 h 3393550"/>
              <a:gd name="connsiteX8" fmla="*/ 1383377 w 3393551"/>
              <a:gd name="connsiteY8" fmla="*/ 129814 h 3393550"/>
              <a:gd name="connsiteX9" fmla="*/ 1696776 w 3393551"/>
              <a:gd name="connsiteY9" fmla="*/ 0 h 339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93551" h="3393550">
                <a:moveTo>
                  <a:pt x="1696776" y="0"/>
                </a:moveTo>
                <a:cubicBezTo>
                  <a:pt x="1810205" y="0"/>
                  <a:pt x="1923633" y="43271"/>
                  <a:pt x="2010176" y="129814"/>
                </a:cubicBezTo>
                <a:lnTo>
                  <a:pt x="3263738" y="1383376"/>
                </a:lnTo>
                <a:cubicBezTo>
                  <a:pt x="3436823" y="1556461"/>
                  <a:pt x="3436823" y="1837089"/>
                  <a:pt x="3263738" y="2010175"/>
                </a:cubicBezTo>
                <a:lnTo>
                  <a:pt x="2010176" y="3263737"/>
                </a:lnTo>
                <a:cubicBezTo>
                  <a:pt x="1837090" y="3436822"/>
                  <a:pt x="1556462" y="3436822"/>
                  <a:pt x="1383377" y="3263737"/>
                </a:cubicBezTo>
                <a:lnTo>
                  <a:pt x="129815" y="2010175"/>
                </a:lnTo>
                <a:cubicBezTo>
                  <a:pt x="-43271" y="1837089"/>
                  <a:pt x="-43271" y="1556461"/>
                  <a:pt x="129815" y="1383376"/>
                </a:cubicBezTo>
                <a:lnTo>
                  <a:pt x="1383377" y="129814"/>
                </a:lnTo>
                <a:cubicBezTo>
                  <a:pt x="1469920" y="43271"/>
                  <a:pt x="1583348" y="0"/>
                  <a:pt x="169677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fr-FR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545123-29D0-4CF7-86C1-B90BA61D44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99224" y="1732225"/>
            <a:ext cx="3393551" cy="3393550"/>
          </a:xfrm>
          <a:custGeom>
            <a:avLst/>
            <a:gdLst>
              <a:gd name="connsiteX0" fmla="*/ 1696776 w 3393551"/>
              <a:gd name="connsiteY0" fmla="*/ 0 h 3393550"/>
              <a:gd name="connsiteX1" fmla="*/ 2010176 w 3393551"/>
              <a:gd name="connsiteY1" fmla="*/ 129814 h 3393550"/>
              <a:gd name="connsiteX2" fmla="*/ 3263738 w 3393551"/>
              <a:gd name="connsiteY2" fmla="*/ 1383376 h 3393550"/>
              <a:gd name="connsiteX3" fmla="*/ 3263738 w 3393551"/>
              <a:gd name="connsiteY3" fmla="*/ 2010175 h 3393550"/>
              <a:gd name="connsiteX4" fmla="*/ 2010176 w 3393551"/>
              <a:gd name="connsiteY4" fmla="*/ 3263737 h 3393550"/>
              <a:gd name="connsiteX5" fmla="*/ 1383377 w 3393551"/>
              <a:gd name="connsiteY5" fmla="*/ 3263737 h 3393550"/>
              <a:gd name="connsiteX6" fmla="*/ 129815 w 3393551"/>
              <a:gd name="connsiteY6" fmla="*/ 2010175 h 3393550"/>
              <a:gd name="connsiteX7" fmla="*/ 129815 w 3393551"/>
              <a:gd name="connsiteY7" fmla="*/ 1383376 h 3393550"/>
              <a:gd name="connsiteX8" fmla="*/ 1383377 w 3393551"/>
              <a:gd name="connsiteY8" fmla="*/ 129814 h 3393550"/>
              <a:gd name="connsiteX9" fmla="*/ 1696776 w 3393551"/>
              <a:gd name="connsiteY9" fmla="*/ 0 h 339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93551" h="3393550">
                <a:moveTo>
                  <a:pt x="1696776" y="0"/>
                </a:moveTo>
                <a:cubicBezTo>
                  <a:pt x="1810205" y="0"/>
                  <a:pt x="1923633" y="43271"/>
                  <a:pt x="2010176" y="129814"/>
                </a:cubicBezTo>
                <a:lnTo>
                  <a:pt x="3263738" y="1383376"/>
                </a:lnTo>
                <a:cubicBezTo>
                  <a:pt x="3436823" y="1556461"/>
                  <a:pt x="3436823" y="1837089"/>
                  <a:pt x="3263738" y="2010175"/>
                </a:cubicBezTo>
                <a:lnTo>
                  <a:pt x="2010176" y="3263737"/>
                </a:lnTo>
                <a:cubicBezTo>
                  <a:pt x="1837090" y="3436822"/>
                  <a:pt x="1556462" y="3436822"/>
                  <a:pt x="1383377" y="3263737"/>
                </a:cubicBezTo>
                <a:lnTo>
                  <a:pt x="129815" y="2010175"/>
                </a:lnTo>
                <a:cubicBezTo>
                  <a:pt x="-43271" y="1837089"/>
                  <a:pt x="-43271" y="1556461"/>
                  <a:pt x="129815" y="1383376"/>
                </a:cubicBezTo>
                <a:lnTo>
                  <a:pt x="1383377" y="129814"/>
                </a:lnTo>
                <a:cubicBezTo>
                  <a:pt x="1469920" y="43271"/>
                  <a:pt x="1583348" y="0"/>
                  <a:pt x="169677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fr-FR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745DEEE-F43F-4C20-AE68-3E8E2605AE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35592" y="1732225"/>
            <a:ext cx="3393551" cy="3393550"/>
          </a:xfrm>
          <a:custGeom>
            <a:avLst/>
            <a:gdLst>
              <a:gd name="connsiteX0" fmla="*/ 1696776 w 3393551"/>
              <a:gd name="connsiteY0" fmla="*/ 0 h 3393550"/>
              <a:gd name="connsiteX1" fmla="*/ 2010176 w 3393551"/>
              <a:gd name="connsiteY1" fmla="*/ 129814 h 3393550"/>
              <a:gd name="connsiteX2" fmla="*/ 3263738 w 3393551"/>
              <a:gd name="connsiteY2" fmla="*/ 1383376 h 3393550"/>
              <a:gd name="connsiteX3" fmla="*/ 3263738 w 3393551"/>
              <a:gd name="connsiteY3" fmla="*/ 2010175 h 3393550"/>
              <a:gd name="connsiteX4" fmla="*/ 2010176 w 3393551"/>
              <a:gd name="connsiteY4" fmla="*/ 3263737 h 3393550"/>
              <a:gd name="connsiteX5" fmla="*/ 1383377 w 3393551"/>
              <a:gd name="connsiteY5" fmla="*/ 3263737 h 3393550"/>
              <a:gd name="connsiteX6" fmla="*/ 129815 w 3393551"/>
              <a:gd name="connsiteY6" fmla="*/ 2010175 h 3393550"/>
              <a:gd name="connsiteX7" fmla="*/ 129815 w 3393551"/>
              <a:gd name="connsiteY7" fmla="*/ 1383376 h 3393550"/>
              <a:gd name="connsiteX8" fmla="*/ 1383377 w 3393551"/>
              <a:gd name="connsiteY8" fmla="*/ 129814 h 3393550"/>
              <a:gd name="connsiteX9" fmla="*/ 1696776 w 3393551"/>
              <a:gd name="connsiteY9" fmla="*/ 0 h 339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93551" h="3393550">
                <a:moveTo>
                  <a:pt x="1696776" y="0"/>
                </a:moveTo>
                <a:cubicBezTo>
                  <a:pt x="1810205" y="0"/>
                  <a:pt x="1923633" y="43271"/>
                  <a:pt x="2010176" y="129814"/>
                </a:cubicBezTo>
                <a:lnTo>
                  <a:pt x="3263738" y="1383376"/>
                </a:lnTo>
                <a:cubicBezTo>
                  <a:pt x="3436823" y="1556461"/>
                  <a:pt x="3436823" y="1837089"/>
                  <a:pt x="3263738" y="2010175"/>
                </a:cubicBezTo>
                <a:lnTo>
                  <a:pt x="2010176" y="3263737"/>
                </a:lnTo>
                <a:cubicBezTo>
                  <a:pt x="1837090" y="3436822"/>
                  <a:pt x="1556462" y="3436822"/>
                  <a:pt x="1383377" y="3263737"/>
                </a:cubicBezTo>
                <a:lnTo>
                  <a:pt x="129815" y="2010175"/>
                </a:lnTo>
                <a:cubicBezTo>
                  <a:pt x="-43271" y="1837089"/>
                  <a:pt x="-43271" y="1556461"/>
                  <a:pt x="129815" y="1383376"/>
                </a:cubicBezTo>
                <a:lnTo>
                  <a:pt x="1383377" y="129814"/>
                </a:lnTo>
                <a:cubicBezTo>
                  <a:pt x="1469920" y="43271"/>
                  <a:pt x="1583348" y="0"/>
                  <a:pt x="169677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1950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ACFA2E-B1AD-4A15-9382-12247FF88E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68661" y="5662"/>
            <a:ext cx="3606221" cy="6846679"/>
          </a:xfrm>
          <a:custGeom>
            <a:avLst/>
            <a:gdLst>
              <a:gd name="connsiteX0" fmla="*/ 3423341 w 3606221"/>
              <a:gd name="connsiteY0" fmla="*/ 0 h 6846679"/>
              <a:gd name="connsiteX1" fmla="*/ 3594130 w 3606221"/>
              <a:gd name="connsiteY1" fmla="*/ 16369 h 6846679"/>
              <a:gd name="connsiteX2" fmla="*/ 3606221 w 3606221"/>
              <a:gd name="connsiteY2" fmla="*/ 19952 h 6846679"/>
              <a:gd name="connsiteX3" fmla="*/ 3606221 w 3606221"/>
              <a:gd name="connsiteY3" fmla="*/ 6826727 h 6846679"/>
              <a:gd name="connsiteX4" fmla="*/ 3594130 w 3606221"/>
              <a:gd name="connsiteY4" fmla="*/ 6830310 h 6846679"/>
              <a:gd name="connsiteX5" fmla="*/ 2791039 w 3606221"/>
              <a:gd name="connsiteY5" fmla="*/ 6584772 h 6846679"/>
              <a:gd name="connsiteX6" fmla="*/ 261909 w 3606221"/>
              <a:gd name="connsiteY6" fmla="*/ 4055642 h 6846679"/>
              <a:gd name="connsiteX7" fmla="*/ 261909 w 3606221"/>
              <a:gd name="connsiteY7" fmla="*/ 2791038 h 6846679"/>
              <a:gd name="connsiteX8" fmla="*/ 2791039 w 3606221"/>
              <a:gd name="connsiteY8" fmla="*/ 261908 h 6846679"/>
              <a:gd name="connsiteX9" fmla="*/ 3423341 w 3606221"/>
              <a:gd name="connsiteY9" fmla="*/ 0 h 684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06221" h="6846679">
                <a:moveTo>
                  <a:pt x="3423341" y="0"/>
                </a:moveTo>
                <a:cubicBezTo>
                  <a:pt x="3480553" y="0"/>
                  <a:pt x="3537765" y="5456"/>
                  <a:pt x="3594130" y="16369"/>
                </a:cubicBezTo>
                <a:lnTo>
                  <a:pt x="3606221" y="19952"/>
                </a:lnTo>
                <a:lnTo>
                  <a:pt x="3606221" y="6826727"/>
                </a:lnTo>
                <a:lnTo>
                  <a:pt x="3594130" y="6830310"/>
                </a:lnTo>
                <a:cubicBezTo>
                  <a:pt x="3312307" y="6884875"/>
                  <a:pt x="3009296" y="6803029"/>
                  <a:pt x="2791039" y="6584772"/>
                </a:cubicBezTo>
                <a:lnTo>
                  <a:pt x="261909" y="4055642"/>
                </a:lnTo>
                <a:cubicBezTo>
                  <a:pt x="-87302" y="3706431"/>
                  <a:pt x="-87302" y="3140249"/>
                  <a:pt x="261909" y="2791038"/>
                </a:cubicBezTo>
                <a:lnTo>
                  <a:pt x="2791039" y="261908"/>
                </a:lnTo>
                <a:cubicBezTo>
                  <a:pt x="2965645" y="87302"/>
                  <a:pt x="3194493" y="0"/>
                  <a:pt x="342334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98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48526-0FC6-40F4-95D5-481DE4E0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4212-D3CE-4A3D-B460-A4CC716B0E9C}" type="datetime1">
              <a:rPr lang="fr-FR" smtClean="0"/>
              <a:t>28/05/2022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E3F22-2035-43BE-92D8-303B8590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71BF2-377C-46F3-8EBD-20E33B5E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DE6-6023-4F1B-83B8-5B1409609C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099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980F-F21D-49ED-9926-FDD4C24C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9BEC7-76AD-4E77-84F2-59E6072F0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856A9-39DE-405D-B78F-33B91F234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EAA0A-B49F-4FE5-98AF-5FEA8004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83D3-966B-400D-A439-3A5592584D0F}" type="datetime1">
              <a:rPr lang="fr-FR" smtClean="0"/>
              <a:t>28/05/2022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438D8-A749-47CE-9964-610C2FA6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B8298-6EC3-4C52-AD76-94E000F7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DE6-6023-4F1B-83B8-5B1409609C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28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5F096DD-557A-46F0-A991-8311C242EF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7832" y="1534598"/>
            <a:ext cx="4248000" cy="42480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5769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5A39-1872-436A-A2E7-6AE42B26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7123B-21CA-47C7-BF08-8FF558E42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6B924-601B-4A92-9608-A19DB93CA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7328F-A020-48AF-96DA-C426EF70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786D-0F31-4C56-B23C-672F56F9D7EF}" type="datetime1">
              <a:rPr lang="fr-FR" smtClean="0"/>
              <a:t>28/05/2022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825E5-EC89-46BA-9B6F-A727942C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A5063-46B6-492D-AE1A-B6405AF2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DE6-6023-4F1B-83B8-5B1409609C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04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96AEE-C8EF-4AA9-B61A-79D6CA3B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FC3DF-A546-4E3F-9152-33B908655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316A-F806-436E-ADD8-A6655395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6244-5025-461E-878B-3ECA368D59B1}" type="datetime1">
              <a:rPr lang="fr-FR" smtClean="0"/>
              <a:t>28/05/2022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2E15C-C58D-473F-BCB3-6DECFC6A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8B17D-BA75-47CC-8B3C-08027324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DE6-6023-4F1B-83B8-5B1409609C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1816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F15AA-13D8-4A53-9BB6-E577A61FB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0F8BB-58FA-44A6-BE8F-F1E4E02AC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A978A-D527-49B5-B262-4B2AF16D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2D6C-B97B-4C9E-920B-D3DD00BA469C}" type="datetime1">
              <a:rPr lang="fr-FR" smtClean="0"/>
              <a:t>28/05/2022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00AE6-DEEC-4EFB-A3B3-974B92D5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97A62-10F2-44B8-B049-D70E1D12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DE6-6023-4F1B-83B8-5B1409609C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80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71CBD45-AF2F-4B20-B039-AEE97FFC46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4688" y="1763713"/>
            <a:ext cx="5323965" cy="2062162"/>
          </a:xfrm>
        </p:spPr>
        <p:txBody>
          <a:bodyPr/>
          <a:lstStyle/>
          <a:p>
            <a:endParaRPr lang="fr-FR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6310A901-6641-4ECC-AA96-FAA0CB1D328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60216" y="4289315"/>
            <a:ext cx="5307717" cy="2062162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59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43434AD-4896-4651-8566-3A14AD5985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4113" y="1725613"/>
            <a:ext cx="5410200" cy="4656137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92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B56B-3AD1-4549-B34F-0EEBBC69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103B5-E735-45AA-A4CF-043AA26A0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3E6B1-93D9-453E-8FE4-18D4FB93D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1558E-44FF-4F3A-9632-CFDE0AB63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22521-C2FF-4569-8BC9-28A960FA9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BC1AF-7150-46BE-A9F2-F2CF84F8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0200-7A7C-4525-AD77-9CDAF11F0E0B}" type="datetime1">
              <a:rPr lang="fr-FR" smtClean="0"/>
              <a:t>28/05/2022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96E9F-873D-4CB0-9E1E-4B604084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791AB-226B-49E6-8DC3-7A89527E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DE6-6023-4F1B-83B8-5B1409609C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95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5BC7-3057-480A-B931-EEA5A3ED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4F777-33A8-424D-BAD3-68563CB0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11D8-D40A-48C6-9674-3B281DCF1DEE}" type="datetime1">
              <a:rPr lang="fr-FR" smtClean="0"/>
              <a:t>28/05/2022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62D09-D05C-41B8-B628-4110B701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34EBB-368C-474F-BAE4-A35184F4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DE6-6023-4F1B-83B8-5B1409609C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9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48526-0FC6-40F4-95D5-481DE4E0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4212-D3CE-4A3D-B460-A4CC716B0E9C}" type="datetime1">
              <a:rPr lang="fr-FR" smtClean="0"/>
              <a:t>28/05/2022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E3F22-2035-43BE-92D8-303B8590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71BF2-377C-46F3-8EBD-20E33B5E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DE6-6023-4F1B-83B8-5B1409609C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09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980F-F21D-49ED-9926-FDD4C24C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9BEC7-76AD-4E77-84F2-59E6072F0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856A9-39DE-405D-B78F-33B91F234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EAA0A-B49F-4FE5-98AF-5FEA8004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83D3-966B-400D-A439-3A5592584D0F}" type="datetime1">
              <a:rPr lang="fr-FR" smtClean="0"/>
              <a:t>28/05/2022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438D8-A749-47CE-9964-610C2FA6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B8298-6EC3-4C52-AD76-94E000F7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DE6-6023-4F1B-83B8-5B1409609C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28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5A39-1872-436A-A2E7-6AE42B26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7123B-21CA-47C7-BF08-8FF558E42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6B924-601B-4A92-9608-A19DB93CA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7328F-A020-48AF-96DA-C426EF70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786D-0F31-4C56-B23C-672F56F9D7EF}" type="datetime1">
              <a:rPr lang="fr-FR" smtClean="0"/>
              <a:t>28/05/2022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825E5-EC89-46BA-9B6F-A727942C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A5063-46B6-492D-AE1A-B6405AF2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DE6-6023-4F1B-83B8-5B1409609C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04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presentation-powerpoint.com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www.presentation-powerpoint.com/" TargetMode="Externa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612C2-DF99-4C83-B1D8-1458F204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9BEF3-2E1F-423D-A1DB-C01D5A5B2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1A97E-557E-44D4-998F-519E1C91D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5CB1D-9A49-45B7-BA4D-DA9A42D8627D}" type="datetime1">
              <a:rPr lang="fr-FR" smtClean="0"/>
              <a:t>28/05/2022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E225C-D54C-4CD4-B985-401D163C8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36B32-161C-46F4-9DC0-0606ACE88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66DE6-6023-4F1B-83B8-5B1409609C05}" type="slidenum">
              <a:rPr lang="fr-FR" smtClean="0"/>
              <a:t>‹#›</a:t>
            </a:fld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60963-3746-47A1-88C7-42058068A1F3}"/>
              </a:ext>
            </a:extLst>
          </p:cNvPr>
          <p:cNvSpPr txBox="1"/>
          <p:nvPr userDrawn="1"/>
        </p:nvSpPr>
        <p:spPr>
          <a:xfrm>
            <a:off x="0" y="6959084"/>
            <a:ext cx="43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14"/>
              </a:rPr>
              <a:t>www.presentation-powerpoint.com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660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612C2-DF99-4C83-B1D8-1458F204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9BEF3-2E1F-423D-A1DB-C01D5A5B2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1A97E-557E-44D4-998F-519E1C91D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5CB1D-9A49-45B7-BA4D-DA9A42D8627D}" type="datetime1">
              <a:rPr lang="fr-FR" smtClean="0"/>
              <a:t>28/05/2022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E225C-D54C-4CD4-B985-401D163C8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36B32-161C-46F4-9DC0-0606ACE88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66DE6-6023-4F1B-83B8-5B1409609C05}" type="slidenum">
              <a:rPr lang="fr-FR" smtClean="0"/>
              <a:t>‹#›</a:t>
            </a:fld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D7B99-E2E0-429C-9209-B6AF022A5C11}"/>
              </a:ext>
            </a:extLst>
          </p:cNvPr>
          <p:cNvSpPr txBox="1"/>
          <p:nvPr userDrawn="1"/>
        </p:nvSpPr>
        <p:spPr>
          <a:xfrm>
            <a:off x="0" y="7070271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13"/>
              </a:rPr>
              <a:t>www.presentation-powerpoint.com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660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ueuromed.org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faehamdaoui/K-means-clustering/blob/main/k-means_parallel.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wafaehamdaoui/K-means-clustering/blob/main/k-means_sequential.c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54A2A9F-D96E-46A5-B739-6FF90DF8144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0056"/>
            <a:ext cx="2853337" cy="1610769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81FD224-42E5-4949-9946-6F03B141922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87126" y="812682"/>
            <a:ext cx="1624084" cy="76551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68C6D8-5690-4DCD-B1D5-58DF624ADA47}"/>
              </a:ext>
            </a:extLst>
          </p:cNvPr>
          <p:cNvSpPr/>
          <p:nvPr/>
        </p:nvSpPr>
        <p:spPr>
          <a:xfrm>
            <a:off x="3985485" y="2528483"/>
            <a:ext cx="4221028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cs typeface="Times New Roman"/>
              </a:rPr>
              <a:t>Présentation du Projet 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5126F-A26D-440B-9BE0-BAE56E2FF560}"/>
              </a:ext>
            </a:extLst>
          </p:cNvPr>
          <p:cNvSpPr/>
          <p:nvPr/>
        </p:nvSpPr>
        <p:spPr>
          <a:xfrm>
            <a:off x="689775" y="5577760"/>
            <a:ext cx="3537315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fr-BE" sz="2000" b="1" dirty="0">
                <a:cs typeface="Calibri"/>
              </a:rPr>
              <a:t>Réalisé par </a:t>
            </a:r>
            <a:r>
              <a:rPr lang="fr-BE" sz="2000" dirty="0">
                <a:cs typeface="Calibri"/>
              </a:rPr>
              <a:t>: HAMDAOUI </a:t>
            </a:r>
            <a:r>
              <a:rPr lang="fr-BE" sz="2000" dirty="0" err="1">
                <a:cs typeface="Calibri"/>
              </a:rPr>
              <a:t>Wafae</a:t>
            </a:r>
            <a:endParaRPr lang="fr-BE" sz="200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55E9A-2B8A-4C43-8023-48C570EA6E04}"/>
              </a:ext>
            </a:extLst>
          </p:cNvPr>
          <p:cNvSpPr txBox="1"/>
          <p:nvPr/>
        </p:nvSpPr>
        <p:spPr>
          <a:xfrm>
            <a:off x="7533951" y="5579722"/>
            <a:ext cx="3968274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fr-BE" sz="2000" b="1" dirty="0"/>
              <a:t>Encadré par : </a:t>
            </a:r>
            <a:r>
              <a:rPr lang="fr-BE" sz="2000" dirty="0"/>
              <a:t>Pr. ABBAD </a:t>
            </a:r>
            <a:r>
              <a:rPr lang="fr-BE" sz="2000" dirty="0" err="1"/>
              <a:t>Zakariae</a:t>
            </a:r>
            <a:endParaRPr lang="en-US" sz="2000" dirty="0" err="1">
              <a:cs typeface="Calibri"/>
            </a:endParaRPr>
          </a:p>
          <a:p>
            <a:r>
              <a:rPr lang="fr-BE" sz="2000" dirty="0"/>
              <a:t>                        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923E95-B98C-4500-9D21-0AB3C512CF1C}"/>
              </a:ext>
            </a:extLst>
          </p:cNvPr>
          <p:cNvSpPr txBox="1"/>
          <p:nvPr/>
        </p:nvSpPr>
        <p:spPr>
          <a:xfrm>
            <a:off x="0" y="3611107"/>
            <a:ext cx="12211664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fr-FR" sz="4400" b="1" dirty="0">
                <a:solidFill>
                  <a:srgbClr val="002060"/>
                </a:solidFill>
                <a:effectLst>
                  <a:reflection blurRad="6350" stA="53000" endA="300" endPos="35500" dir="5400000" sy="-90000" algn="bl"/>
                </a:effectLst>
                <a:ea typeface="Open Sans Condensed"/>
                <a:cs typeface="Open Sans Condensed"/>
              </a:rPr>
              <a:t>K-</a:t>
            </a:r>
            <a:r>
              <a:rPr lang="fr-FR" sz="4400" b="1" dirty="0" err="1">
                <a:solidFill>
                  <a:srgbClr val="002060"/>
                </a:solidFill>
                <a:effectLst>
                  <a:reflection blurRad="6350" stA="53000" endA="300" endPos="35500" dir="5400000" sy="-90000" algn="bl"/>
                </a:effectLst>
                <a:ea typeface="Open Sans Condensed"/>
                <a:cs typeface="Open Sans Condensed"/>
              </a:rPr>
              <a:t>means</a:t>
            </a:r>
            <a:r>
              <a:rPr lang="fr-FR" sz="4400" b="1" dirty="0">
                <a:solidFill>
                  <a:srgbClr val="002060"/>
                </a:solidFill>
                <a:effectLst>
                  <a:reflection blurRad="6350" stA="53000" endA="300" endPos="35500" dir="5400000" sy="-90000" algn="bl"/>
                </a:effectLst>
                <a:ea typeface="Open Sans Condensed"/>
                <a:cs typeface="Open Sans Condensed"/>
              </a:rPr>
              <a:t> Clustering</a:t>
            </a:r>
            <a:endParaRPr lang="fr-FR" sz="4400" b="1" dirty="0">
              <a:solidFill>
                <a:srgbClr val="002060"/>
              </a:solidFill>
              <a:effectLst>
                <a:reflection blurRad="6350" stA="53000" endA="300" endPos="35500" dir="5400000" sy="-90000" algn="bl"/>
              </a:effectLst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945D80-C73F-4E31-86C6-531F07CE4643}"/>
              </a:ext>
            </a:extLst>
          </p:cNvPr>
          <p:cNvSpPr txBox="1"/>
          <p:nvPr/>
        </p:nvSpPr>
        <p:spPr>
          <a:xfrm>
            <a:off x="2842856" y="926297"/>
            <a:ext cx="6103620" cy="67710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283464" algn="ctr" fontAlgn="ctr"/>
            <a:r>
              <a:rPr lang="fr-FR" sz="2000" b="1" dirty="0">
                <a:ea typeface="Open Sans Condensed" panose="020B0806030504020204" pitchFamily="34" charset="0"/>
                <a:cs typeface="Open Sans Condensed" panose="020B0806030504020204" pitchFamily="34" charset="0"/>
              </a:rPr>
              <a:t>Université Euro-méditerranéenne de Fès</a:t>
            </a:r>
          </a:p>
          <a:p>
            <a:pPr marL="283464" algn="ctr" fontAlgn="ctr">
              <a:spcBef>
                <a:spcPts val="0"/>
              </a:spcBef>
              <a:spcAft>
                <a:spcPts val="0"/>
              </a:spcAft>
            </a:pPr>
            <a:r>
              <a:rPr lang="fr-FR" u="sng" dirty="0">
                <a:hlinkClick r:id="rId5"/>
              </a:rPr>
              <a:t> </a:t>
            </a:r>
            <a:endParaRPr lang="fr-FR" sz="3200" b="1" i="0" strike="noStrike" dirty="0">
              <a:solidFill>
                <a:schemeClr val="tx1"/>
              </a:solidFill>
              <a:effectLst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66AEFF-0AE5-4695-89F9-A39D66C12C34}"/>
              </a:ext>
            </a:extLst>
          </p:cNvPr>
          <p:cNvSpPr txBox="1"/>
          <p:nvPr/>
        </p:nvSpPr>
        <p:spPr>
          <a:xfrm>
            <a:off x="2193555" y="6203366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lang="fr-FR" sz="1800" b="1" u="none" strike="noStrike" dirty="0">
                <a:solidFill>
                  <a:schemeClr val="tx1"/>
                </a:solidFill>
                <a:effectLst/>
                <a:ea typeface="Open Sans Condensed" panose="020B0806030504020204" pitchFamily="34" charset="0"/>
                <a:cs typeface="Open Sans Condensed" panose="020B0806030504020204" pitchFamily="34" charset="0"/>
              </a:rPr>
              <a:t>Année Universitaire 2021-2022</a:t>
            </a:r>
            <a:endParaRPr lang="fr-FR" sz="2800" b="1" i="0" u="none" strike="noStrike" dirty="0">
              <a:solidFill>
                <a:schemeClr val="tx1"/>
              </a:solidFill>
              <a:effectLst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  <p:bldP spid="13" grpId="0"/>
      <p:bldP spid="15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04222D-839B-4897-B766-1BDDA6151B3E}"/>
              </a:ext>
            </a:extLst>
          </p:cNvPr>
          <p:cNvGrpSpPr/>
          <p:nvPr/>
        </p:nvGrpSpPr>
        <p:grpSpPr>
          <a:xfrm>
            <a:off x="0" y="239561"/>
            <a:ext cx="3435222" cy="830997"/>
            <a:chOff x="3793781" y="239561"/>
            <a:chExt cx="3435222" cy="8309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538072-00DC-4AEC-B488-A72F8939CC52}"/>
                </a:ext>
              </a:extLst>
            </p:cNvPr>
            <p:cNvSpPr/>
            <p:nvPr/>
          </p:nvSpPr>
          <p:spPr>
            <a:xfrm>
              <a:off x="3793781" y="448825"/>
              <a:ext cx="194872" cy="47968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2060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16D100-2806-4E6D-AF4B-AD1C5842B980}"/>
                </a:ext>
              </a:extLst>
            </p:cNvPr>
            <p:cNvSpPr txBox="1"/>
            <p:nvPr/>
          </p:nvSpPr>
          <p:spPr>
            <a:xfrm>
              <a:off x="4040630" y="239561"/>
              <a:ext cx="3188373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71755" marR="148590"/>
              <a:r>
                <a:rPr lang="fr-FR" sz="4800" b="1" dirty="0">
                  <a:solidFill>
                    <a:srgbClr val="002060"/>
                  </a:solidFill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Conc</a:t>
              </a:r>
              <a:r>
                <a:rPr lang="fr-FR" sz="4800" b="1" dirty="0"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lusion</a:t>
              </a:r>
              <a:endParaRPr lang="fr-FR" sz="5400" b="1" dirty="0"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D0386F2-6F80-45E2-B6FE-430080DB530D}"/>
              </a:ext>
            </a:extLst>
          </p:cNvPr>
          <p:cNvSpPr/>
          <p:nvPr/>
        </p:nvSpPr>
        <p:spPr>
          <a:xfrm>
            <a:off x="246849" y="1835311"/>
            <a:ext cx="11219246" cy="3600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 dirty="0">
                <a:solidFill>
                  <a:schemeClr val="tx1"/>
                </a:solidFill>
                <a:ea typeface="+mn-lt"/>
                <a:cs typeface="+mn-lt"/>
              </a:rPr>
              <a:t>Dans cette </a:t>
            </a:r>
            <a:r>
              <a:rPr lang="fr-FR" sz="2400" dirty="0" err="1">
                <a:solidFill>
                  <a:schemeClr val="tx1"/>
                </a:solidFill>
                <a:ea typeface="+mn-lt"/>
                <a:cs typeface="+mn-lt"/>
              </a:rPr>
              <a:t>presentation</a:t>
            </a:r>
            <a:r>
              <a:rPr lang="fr-FR" sz="2400" dirty="0">
                <a:solidFill>
                  <a:schemeClr val="tx1"/>
                </a:solidFill>
                <a:ea typeface="+mn-lt"/>
                <a:cs typeface="+mn-lt"/>
              </a:rPr>
              <a:t>, nous avons découvert le principe de fonctionnement de </a:t>
            </a:r>
            <a:r>
              <a:rPr lang="fr-FR" sz="2400" b="1" dirty="0">
                <a:solidFill>
                  <a:schemeClr val="tx1"/>
                </a:solidFill>
                <a:ea typeface="+mn-lt"/>
                <a:cs typeface="+mn-lt"/>
              </a:rPr>
              <a:t>K-</a:t>
            </a:r>
            <a:r>
              <a:rPr lang="fr-FR" sz="2400" b="1" dirty="0" err="1">
                <a:solidFill>
                  <a:schemeClr val="tx1"/>
                </a:solidFill>
                <a:ea typeface="+mn-lt"/>
                <a:cs typeface="+mn-lt"/>
              </a:rPr>
              <a:t>Means</a:t>
            </a:r>
            <a:r>
              <a:rPr lang="fr-FR" sz="2400" b="1" dirty="0">
                <a:solidFill>
                  <a:schemeClr val="tx1"/>
                </a:solidFill>
                <a:ea typeface="+mn-lt"/>
                <a:cs typeface="+mn-lt"/>
              </a:rPr>
              <a:t>. </a:t>
            </a:r>
            <a:r>
              <a:rPr lang="fr-FR" sz="2400" dirty="0">
                <a:solidFill>
                  <a:schemeClr val="tx1"/>
                </a:solidFill>
                <a:ea typeface="+mn-lt"/>
                <a:cs typeface="+mn-lt"/>
              </a:rPr>
              <a:t>Il s’agit d’un algorithme d’apprentissage non supervisé dédié au clustering non hiérarchique. </a:t>
            </a:r>
            <a:endParaRPr lang="fr-FR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fr-FR" sz="24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fr-FR" sz="2400" dirty="0">
                <a:solidFill>
                  <a:schemeClr val="tx1"/>
                </a:solidFill>
                <a:ea typeface="+mn-lt"/>
                <a:cs typeface="+mn-lt"/>
              </a:rPr>
              <a:t>Malgré ses nombreux </a:t>
            </a:r>
            <a:r>
              <a:rPr lang="fr-FR" sz="2400" dirty="0" err="1">
                <a:solidFill>
                  <a:schemeClr val="tx1"/>
                </a:solidFill>
                <a:ea typeface="+mn-lt"/>
                <a:cs typeface="+mn-lt"/>
              </a:rPr>
              <a:t>avatages</a:t>
            </a:r>
            <a:r>
              <a:rPr lang="fr-FR" sz="2400" dirty="0">
                <a:solidFill>
                  <a:schemeClr val="tx1"/>
                </a:solidFill>
                <a:ea typeface="+mn-lt"/>
                <a:cs typeface="+mn-lt"/>
              </a:rPr>
              <a:t> , K-</a:t>
            </a:r>
            <a:r>
              <a:rPr lang="fr-FR" sz="2400" dirty="0" err="1">
                <a:solidFill>
                  <a:schemeClr val="tx1"/>
                </a:solidFill>
                <a:ea typeface="+mn-lt"/>
                <a:cs typeface="+mn-lt"/>
              </a:rPr>
              <a:t>Means</a:t>
            </a:r>
            <a:r>
              <a:rPr lang="fr-FR" sz="2400" dirty="0">
                <a:solidFill>
                  <a:schemeClr val="tx1"/>
                </a:solidFill>
                <a:ea typeface="+mn-lt"/>
                <a:cs typeface="+mn-lt"/>
              </a:rPr>
              <a:t> montre certaines limites , à savoir :</a:t>
            </a:r>
            <a:endParaRPr lang="fr-FR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fr-FR" dirty="0">
                <a:solidFill>
                  <a:schemeClr val="tx1"/>
                </a:solidFill>
                <a:cs typeface="Calibri"/>
              </a:rPr>
              <a:t>On ne peut l'utiliser que lorsque l'on peut définir la valeur moyenne du cluster , ce qui peut ne pas convenir à certaines applications.</a:t>
            </a:r>
          </a:p>
          <a:p>
            <a:pPr marL="285750" indent="-285750">
              <a:buFont typeface="Wingdings"/>
              <a:buChar char="ü"/>
            </a:pPr>
            <a:r>
              <a:rPr lang="fr-FR" dirty="0">
                <a:solidFill>
                  <a:schemeClr val="tx1"/>
                </a:solidFill>
                <a:ea typeface="+mn-lt"/>
                <a:cs typeface="+mn-lt"/>
              </a:rPr>
              <a:t>Dans ce algorithme K-</a:t>
            </a:r>
            <a:r>
              <a:rPr lang="fr-FR" dirty="0" err="1">
                <a:solidFill>
                  <a:schemeClr val="tx1"/>
                </a:solidFill>
                <a:ea typeface="+mn-lt"/>
                <a:cs typeface="+mn-lt"/>
              </a:rPr>
              <a:t>Means</a:t>
            </a:r>
            <a:r>
              <a:rPr lang="fr-FR" dirty="0">
                <a:solidFill>
                  <a:schemeClr val="tx1"/>
                </a:solidFill>
                <a:ea typeface="+mn-lt"/>
                <a:cs typeface="+mn-lt"/>
              </a:rPr>
              <a:t> , on donne K à l'avance , et le choix de cette valeur K est très difficile à estimer . </a:t>
            </a:r>
            <a:r>
              <a:rPr lang="fr-FR" dirty="0" err="1">
                <a:solidFill>
                  <a:schemeClr val="tx1"/>
                </a:solidFill>
                <a:ea typeface="+mn-lt"/>
                <a:cs typeface="+mn-lt"/>
              </a:rPr>
              <a:t>Souvant</a:t>
            </a:r>
            <a:r>
              <a:rPr lang="fr-FR" dirty="0">
                <a:solidFill>
                  <a:schemeClr val="tx1"/>
                </a:solidFill>
                <a:ea typeface="+mn-lt"/>
                <a:cs typeface="+mn-lt"/>
              </a:rPr>
              <a:t> , on ne sait pas à l'avance en combien de catégories on doit diviser un ensemble de données</a:t>
            </a:r>
          </a:p>
          <a:p>
            <a:pPr marL="285750" indent="-285750">
              <a:buFont typeface="Wingdings"/>
              <a:buChar char="ü"/>
            </a:pPr>
            <a:r>
              <a:rPr lang="fr-FR" dirty="0">
                <a:solidFill>
                  <a:schemeClr val="tx1"/>
                </a:solidFill>
              </a:rPr>
              <a:t>...</a:t>
            </a:r>
            <a:br>
              <a:rPr lang="fr-FR" dirty="0"/>
            </a:br>
            <a:endParaRPr lang="fr-FR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FA5302-53FD-446F-B43B-5B48E377169C}"/>
              </a:ext>
            </a:extLst>
          </p:cNvPr>
          <p:cNvSpPr/>
          <p:nvPr/>
        </p:nvSpPr>
        <p:spPr>
          <a:xfrm>
            <a:off x="437832" y="1417367"/>
            <a:ext cx="2836984" cy="1172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94858A-05BB-4E75-AEC0-EC793D049995}"/>
              </a:ext>
            </a:extLst>
          </p:cNvPr>
          <p:cNvSpPr/>
          <p:nvPr/>
        </p:nvSpPr>
        <p:spPr>
          <a:xfrm>
            <a:off x="11704704" y="6387367"/>
            <a:ext cx="334108" cy="3341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A4509884-6A22-4F46-AA06-B97050BA9BF2}"/>
              </a:ext>
            </a:extLst>
          </p:cNvPr>
          <p:cNvSpPr txBox="1">
            <a:spLocks/>
          </p:cNvSpPr>
          <p:nvPr/>
        </p:nvSpPr>
        <p:spPr>
          <a:xfrm>
            <a:off x="11694656" y="6383983"/>
            <a:ext cx="334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92EC78-BBA7-416B-B6F3-CD0AF1B601EC}" type="slidenum">
              <a:rPr lang="fr-FR" sz="1100" b="1" smtClean="0">
                <a:solidFill>
                  <a:schemeClr val="bg1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rPr>
              <a:pPr/>
              <a:t>10</a:t>
            </a:fld>
            <a:endParaRPr lang="fr-FR" sz="1100" b="1" dirty="0">
              <a:solidFill>
                <a:schemeClr val="bg1"/>
              </a:solidFill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023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366DA6-D05E-4D78-8517-CEF86166ABF4}"/>
              </a:ext>
            </a:extLst>
          </p:cNvPr>
          <p:cNvSpPr txBox="1"/>
          <p:nvPr/>
        </p:nvSpPr>
        <p:spPr>
          <a:xfrm>
            <a:off x="2357119" y="3829407"/>
            <a:ext cx="699516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400" b="1" dirty="0">
                <a:solidFill>
                  <a:srgbClr val="002060"/>
                </a:solidFill>
                <a:cs typeface="Times New Roman" panose="02020603050405020304" pitchFamily="18" charset="0"/>
              </a:rPr>
              <a:t>MERCI</a:t>
            </a:r>
            <a:r>
              <a:rPr lang="fr-FR" sz="40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fr-FR" sz="4000" dirty="0">
                <a:cs typeface="Times New Roman" panose="02020603050405020304" pitchFamily="18" charset="0"/>
              </a:rPr>
              <a:t>POUR VOTRE ATTENTION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2FC58-3F31-4A1E-B4CA-0ED749657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13" y="1489710"/>
            <a:ext cx="3894773" cy="242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63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5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5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801E200-3E11-4A88-9A08-3CFC3959FF61}"/>
              </a:ext>
            </a:extLst>
          </p:cNvPr>
          <p:cNvGrpSpPr/>
          <p:nvPr/>
        </p:nvGrpSpPr>
        <p:grpSpPr>
          <a:xfrm>
            <a:off x="0" y="257147"/>
            <a:ext cx="1769341" cy="830997"/>
            <a:chOff x="4866230" y="257147"/>
            <a:chExt cx="1769341" cy="8309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BED028-7774-435D-8D19-91B0090FE067}"/>
                </a:ext>
              </a:extLst>
            </p:cNvPr>
            <p:cNvSpPr/>
            <p:nvPr/>
          </p:nvSpPr>
          <p:spPr>
            <a:xfrm>
              <a:off x="4866230" y="461385"/>
              <a:ext cx="194872" cy="47968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A50B21-2920-4151-B61C-8974713D45DA}"/>
                </a:ext>
              </a:extLst>
            </p:cNvPr>
            <p:cNvSpPr txBox="1"/>
            <p:nvPr/>
          </p:nvSpPr>
          <p:spPr>
            <a:xfrm>
              <a:off x="5085147" y="257147"/>
              <a:ext cx="1550424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fr-FR" sz="4800" b="1" dirty="0">
                  <a:effectLst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PLAN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A56B8E-73CA-44E5-8AD1-55CA82E4D8B6}"/>
              </a:ext>
            </a:extLst>
          </p:cNvPr>
          <p:cNvGrpSpPr/>
          <p:nvPr/>
        </p:nvGrpSpPr>
        <p:grpSpPr>
          <a:xfrm>
            <a:off x="649177" y="1206131"/>
            <a:ext cx="2847756" cy="606678"/>
            <a:chOff x="1279440" y="1362812"/>
            <a:chExt cx="2847756" cy="60667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54FC84-185F-44FC-8D3D-4230EC24A909}"/>
                </a:ext>
              </a:extLst>
            </p:cNvPr>
            <p:cNvSpPr txBox="1"/>
            <p:nvPr/>
          </p:nvSpPr>
          <p:spPr>
            <a:xfrm>
              <a:off x="1864204" y="1384715"/>
              <a:ext cx="2262992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fr-FR" sz="3200" dirty="0"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Introduction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07D2CC6-5A86-4380-8757-D9DEAF5AC048}"/>
                </a:ext>
              </a:extLst>
            </p:cNvPr>
            <p:cNvGrpSpPr/>
            <p:nvPr/>
          </p:nvGrpSpPr>
          <p:grpSpPr>
            <a:xfrm>
              <a:off x="1279440" y="1362812"/>
              <a:ext cx="496839" cy="584775"/>
              <a:chOff x="1279440" y="1362812"/>
              <a:chExt cx="496839" cy="58477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D95DC66-60C8-41DC-A88F-F334123D28A4}"/>
                  </a:ext>
                </a:extLst>
              </p:cNvPr>
              <p:cNvSpPr/>
              <p:nvPr/>
            </p:nvSpPr>
            <p:spPr>
              <a:xfrm>
                <a:off x="1279440" y="1403939"/>
                <a:ext cx="496839" cy="49683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F5269F-CDCB-4A61-A168-7372AB9C3993}"/>
                  </a:ext>
                </a:extLst>
              </p:cNvPr>
              <p:cNvSpPr txBox="1"/>
              <p:nvPr/>
            </p:nvSpPr>
            <p:spPr>
              <a:xfrm>
                <a:off x="1317883" y="1362812"/>
                <a:ext cx="393056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3200" b="1" dirty="0">
                    <a:solidFill>
                      <a:schemeClr val="bg1"/>
                    </a:solidFill>
                    <a:effectLst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1</a:t>
                </a:r>
                <a:endParaRPr lang="fr-FR" sz="2800" b="1" dirty="0">
                  <a:solidFill>
                    <a:schemeClr val="bg1"/>
                  </a:solidFill>
                  <a:effectLst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147E94-4E0B-421E-898A-B06BE3A39C7E}"/>
              </a:ext>
            </a:extLst>
          </p:cNvPr>
          <p:cNvGrpSpPr/>
          <p:nvPr/>
        </p:nvGrpSpPr>
        <p:grpSpPr>
          <a:xfrm>
            <a:off x="651380" y="1953552"/>
            <a:ext cx="5896908" cy="1015663"/>
            <a:chOff x="1279439" y="2061228"/>
            <a:chExt cx="5896908" cy="109302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AE0046-B30E-43E2-9DB1-1B027F03B80B}"/>
                </a:ext>
              </a:extLst>
            </p:cNvPr>
            <p:cNvSpPr txBox="1"/>
            <p:nvPr/>
          </p:nvSpPr>
          <p:spPr>
            <a:xfrm>
              <a:off x="1776279" y="2061228"/>
              <a:ext cx="5400068" cy="1093026"/>
            </a:xfrm>
            <a:prstGeom prst="rect">
              <a:avLst/>
            </a:prstGeom>
            <a:noFill/>
          </p:spPr>
          <p:txBody>
            <a:bodyPr wrap="none" lIns="91440" tIns="45720" rIns="91440" bIns="45720" anchor="t">
              <a:spAutoFit/>
            </a:bodyPr>
            <a:lstStyle/>
            <a:p>
              <a:pPr marL="71755" marR="148590"/>
              <a:r>
                <a:rPr lang="fr-FR" sz="2800" dirty="0">
                  <a:ea typeface="Open Sans Condensed"/>
                  <a:cs typeface="Calibri"/>
                </a:rPr>
                <a:t>Qu’est</a:t>
              </a:r>
              <a:r>
                <a:rPr lang="fr-FR" sz="2800" dirty="0"/>
                <a:t> ce que K-</a:t>
              </a:r>
              <a:r>
                <a:rPr lang="fr-FR" sz="2800" dirty="0" err="1"/>
                <a:t>means</a:t>
              </a:r>
              <a:r>
                <a:rPr lang="fr-FR" sz="2800" dirty="0"/>
                <a:t> clustering?</a:t>
              </a:r>
              <a:endParaRPr lang="fr-FR" sz="2800" dirty="0" err="1"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  <a:p>
              <a:pPr marL="71755" marR="148590"/>
              <a:r>
                <a:rPr lang="fr-FR" sz="3200" dirty="0">
                  <a:ea typeface="Open Sans Condensed"/>
                  <a:cs typeface="Open Sans Condensed"/>
                </a:rPr>
                <a:t>  </a:t>
              </a:r>
              <a:endParaRPr lang="fr-FR" sz="3200"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B620A36-3F07-467D-8337-5880EC4E1BF1}"/>
                </a:ext>
              </a:extLst>
            </p:cNvPr>
            <p:cNvGrpSpPr/>
            <p:nvPr/>
          </p:nvGrpSpPr>
          <p:grpSpPr>
            <a:xfrm>
              <a:off x="1279439" y="2066860"/>
              <a:ext cx="496839" cy="584775"/>
              <a:chOff x="1279440" y="1362812"/>
              <a:chExt cx="496839" cy="584775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3640E8E-B590-4D08-8217-18DAFDB73EC3}"/>
                  </a:ext>
                </a:extLst>
              </p:cNvPr>
              <p:cNvSpPr/>
              <p:nvPr/>
            </p:nvSpPr>
            <p:spPr>
              <a:xfrm>
                <a:off x="1279440" y="1403939"/>
                <a:ext cx="496839" cy="49683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E9307D-03B8-4911-BB86-E595FB388EF3}"/>
                  </a:ext>
                </a:extLst>
              </p:cNvPr>
              <p:cNvSpPr txBox="1"/>
              <p:nvPr/>
            </p:nvSpPr>
            <p:spPr>
              <a:xfrm>
                <a:off x="1317883" y="1362812"/>
                <a:ext cx="393056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3200" b="1" dirty="0">
                    <a:solidFill>
                      <a:schemeClr val="bg1"/>
                    </a:solidFill>
                    <a:effectLst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2</a:t>
                </a:r>
                <a:endParaRPr lang="fr-FR" sz="2800" b="1" dirty="0">
                  <a:solidFill>
                    <a:schemeClr val="bg1"/>
                  </a:solidFill>
                  <a:effectLst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A9A858-BDF5-4C48-9B2C-5ACBA603C724}"/>
              </a:ext>
            </a:extLst>
          </p:cNvPr>
          <p:cNvGrpSpPr/>
          <p:nvPr/>
        </p:nvGrpSpPr>
        <p:grpSpPr>
          <a:xfrm>
            <a:off x="649177" y="2688197"/>
            <a:ext cx="6721687" cy="800219"/>
            <a:chOff x="1279438" y="2765167"/>
            <a:chExt cx="6721687" cy="80021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AED9A2-0BED-470F-8553-04339C8DEACF}"/>
                </a:ext>
              </a:extLst>
            </p:cNvPr>
            <p:cNvSpPr txBox="1"/>
            <p:nvPr/>
          </p:nvSpPr>
          <p:spPr>
            <a:xfrm>
              <a:off x="1776279" y="2765167"/>
              <a:ext cx="6224846" cy="800219"/>
            </a:xfrm>
            <a:prstGeom prst="rect">
              <a:avLst/>
            </a:prstGeom>
            <a:noFill/>
          </p:spPr>
          <p:txBody>
            <a:bodyPr wrap="none" lIns="91440" tIns="45720" rIns="91440" bIns="45720" anchor="t">
              <a:spAutoFit/>
            </a:bodyPr>
            <a:lstStyle/>
            <a:p>
              <a:r>
                <a:rPr lang="fr-FR" sz="2800" dirty="0"/>
                <a:t>Fonctionnement de l’algorithme K-</a:t>
              </a:r>
              <a:r>
                <a:rPr lang="fr-FR" sz="2800" dirty="0" err="1"/>
                <a:t>Means</a:t>
              </a:r>
              <a:endParaRPr lang="en-US" sz="2800" dirty="0" err="1"/>
            </a:p>
            <a:p>
              <a:pPr marL="71755" marR="148590"/>
              <a:endParaRPr lang="fr-FR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2BE16C3-8259-47F9-BC05-5285001C9D0B}"/>
                </a:ext>
              </a:extLst>
            </p:cNvPr>
            <p:cNvGrpSpPr/>
            <p:nvPr/>
          </p:nvGrpSpPr>
          <p:grpSpPr>
            <a:xfrm>
              <a:off x="1279438" y="2770908"/>
              <a:ext cx="496839" cy="584775"/>
              <a:chOff x="1279440" y="1362812"/>
              <a:chExt cx="496839" cy="58477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2D19BE6-1ED9-4139-BCC0-A89E6E1186C3}"/>
                  </a:ext>
                </a:extLst>
              </p:cNvPr>
              <p:cNvSpPr/>
              <p:nvPr/>
            </p:nvSpPr>
            <p:spPr>
              <a:xfrm>
                <a:off x="1279440" y="1403939"/>
                <a:ext cx="496839" cy="49683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81593D-1054-4E05-8801-8EF9D08F33FB}"/>
                  </a:ext>
                </a:extLst>
              </p:cNvPr>
              <p:cNvSpPr txBox="1"/>
              <p:nvPr/>
            </p:nvSpPr>
            <p:spPr>
              <a:xfrm>
                <a:off x="1317883" y="1362812"/>
                <a:ext cx="393056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3200" b="1" dirty="0">
                    <a:solidFill>
                      <a:schemeClr val="bg1"/>
                    </a:solidFill>
                    <a:effectLst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3</a:t>
                </a:r>
                <a:endParaRPr lang="fr-FR" sz="2800" b="1" dirty="0">
                  <a:solidFill>
                    <a:schemeClr val="bg1"/>
                  </a:solidFill>
                  <a:effectLst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F4BD85-20C1-4894-AAB2-3416A3DF1F68}"/>
              </a:ext>
            </a:extLst>
          </p:cNvPr>
          <p:cNvGrpSpPr/>
          <p:nvPr/>
        </p:nvGrpSpPr>
        <p:grpSpPr>
          <a:xfrm>
            <a:off x="649177" y="3357412"/>
            <a:ext cx="10429370" cy="648520"/>
            <a:chOff x="1279437" y="3381710"/>
            <a:chExt cx="10679211" cy="6485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53BE57-9304-465C-9BDF-C3E9321F2DEA}"/>
                </a:ext>
              </a:extLst>
            </p:cNvPr>
            <p:cNvSpPr txBox="1"/>
            <p:nvPr/>
          </p:nvSpPr>
          <p:spPr>
            <a:xfrm>
              <a:off x="1749379" y="3381710"/>
              <a:ext cx="10209269" cy="584775"/>
            </a:xfrm>
            <a:prstGeom prst="rect">
              <a:avLst/>
            </a:prstGeom>
            <a:noFill/>
          </p:spPr>
          <p:txBody>
            <a:bodyPr wrap="none" lIns="91440" tIns="45720" rIns="91440" bIns="45720" anchor="t">
              <a:spAutoFit/>
            </a:bodyPr>
            <a:lstStyle/>
            <a:p>
              <a:pPr marL="71755" marR="148590"/>
              <a:r>
                <a:rPr lang="fr-FR" sz="3200" dirty="0">
                  <a:ea typeface="Open Sans Condensed"/>
                  <a:cs typeface="Open Sans Condensed"/>
                </a:rPr>
                <a:t>Comparaison entre le code séquentiel et le code parallèle</a:t>
              </a:r>
              <a:endParaRPr lang="en-US" dirty="0" err="1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EEEE3D4-3D2E-4AEE-A636-57BD0F304C90}"/>
                </a:ext>
              </a:extLst>
            </p:cNvPr>
            <p:cNvGrpSpPr/>
            <p:nvPr/>
          </p:nvGrpSpPr>
          <p:grpSpPr>
            <a:xfrm>
              <a:off x="1279437" y="3445455"/>
              <a:ext cx="496839" cy="584775"/>
              <a:chOff x="1279440" y="1333311"/>
              <a:chExt cx="496839" cy="58477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29C9FCD-D6B2-46AE-957E-B0E3D17EC3EF}"/>
                  </a:ext>
                </a:extLst>
              </p:cNvPr>
              <p:cNvSpPr/>
              <p:nvPr/>
            </p:nvSpPr>
            <p:spPr>
              <a:xfrm>
                <a:off x="1279440" y="1403939"/>
                <a:ext cx="496839" cy="49683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63B8E8C-0FAA-481C-8FC4-1D9F842C05C7}"/>
                  </a:ext>
                </a:extLst>
              </p:cNvPr>
              <p:cNvSpPr txBox="1"/>
              <p:nvPr/>
            </p:nvSpPr>
            <p:spPr>
              <a:xfrm>
                <a:off x="1303162" y="1333311"/>
                <a:ext cx="42249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3200" b="1" dirty="0">
                    <a:solidFill>
                      <a:schemeClr val="bg1"/>
                    </a:solidFill>
                    <a:effectLst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4</a:t>
                </a:r>
                <a:endParaRPr lang="fr-FR" sz="2800" b="1" dirty="0">
                  <a:solidFill>
                    <a:schemeClr val="bg1"/>
                  </a:solidFill>
                  <a:effectLst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ED4E46-E733-48D2-B49C-7F971A1794AA}"/>
              </a:ext>
            </a:extLst>
          </p:cNvPr>
          <p:cNvGrpSpPr/>
          <p:nvPr/>
        </p:nvGrpSpPr>
        <p:grpSpPr>
          <a:xfrm>
            <a:off x="652574" y="4009414"/>
            <a:ext cx="11210047" cy="716601"/>
            <a:chOff x="1347388" y="4058733"/>
            <a:chExt cx="7916666" cy="37427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DBEBA3-CB9E-4637-B41A-8ED5323F4B55}"/>
                </a:ext>
              </a:extLst>
            </p:cNvPr>
            <p:cNvSpPr txBox="1"/>
            <p:nvPr/>
          </p:nvSpPr>
          <p:spPr>
            <a:xfrm>
              <a:off x="1714872" y="4058733"/>
              <a:ext cx="7549182" cy="305421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71755" marR="148590"/>
              <a:r>
                <a:rPr lang="fr-FR" sz="3200" dirty="0">
                  <a:ea typeface="Open Sans Condensed"/>
                  <a:cs typeface="Open Sans Condensed"/>
                </a:rPr>
                <a:t>Quelques Applications de l'algorithme K-</a:t>
              </a:r>
              <a:r>
                <a:rPr lang="fr-FR" sz="3200" dirty="0" err="1">
                  <a:ea typeface="Open Sans Condensed"/>
                  <a:cs typeface="Open Sans Condensed"/>
                </a:rPr>
                <a:t>means</a:t>
              </a:r>
              <a:endParaRPr lang="fr-FR" sz="3200" dirty="0" err="1"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BA7F63A-A658-4DF3-911B-4CD5A35E5EE0}"/>
                </a:ext>
              </a:extLst>
            </p:cNvPr>
            <p:cNvGrpSpPr/>
            <p:nvPr/>
          </p:nvGrpSpPr>
          <p:grpSpPr>
            <a:xfrm>
              <a:off x="1347388" y="5008376"/>
              <a:ext cx="380701" cy="2793089"/>
              <a:chOff x="1347392" y="2192184"/>
              <a:chExt cx="380701" cy="2793089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B7DE7DB-75E3-4918-889C-FF66A6EF3DB5}"/>
                  </a:ext>
                </a:extLst>
              </p:cNvPr>
              <p:cNvSpPr/>
              <p:nvPr/>
            </p:nvSpPr>
            <p:spPr>
              <a:xfrm>
                <a:off x="1347392" y="2473165"/>
                <a:ext cx="380701" cy="25121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99AE0E-206F-4325-AAF8-9415BC51E46B}"/>
                  </a:ext>
                </a:extLst>
              </p:cNvPr>
              <p:cNvSpPr txBox="1"/>
              <p:nvPr/>
            </p:nvSpPr>
            <p:spPr>
              <a:xfrm>
                <a:off x="1391806" y="2192184"/>
                <a:ext cx="313002" cy="800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3200" b="1" dirty="0">
                    <a:solidFill>
                      <a:schemeClr val="bg1"/>
                    </a:solidFill>
                    <a:effectLst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5</a:t>
                </a:r>
                <a:endParaRPr lang="fr-FR" sz="2800" b="1" dirty="0">
                  <a:solidFill>
                    <a:schemeClr val="bg1"/>
                  </a:solidFill>
                  <a:effectLst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ACFD22-67AA-40F4-92DB-98B089608F6F}"/>
              </a:ext>
            </a:extLst>
          </p:cNvPr>
          <p:cNvGrpSpPr/>
          <p:nvPr/>
        </p:nvGrpSpPr>
        <p:grpSpPr>
          <a:xfrm>
            <a:off x="649177" y="4955755"/>
            <a:ext cx="2505727" cy="1602462"/>
            <a:chOff x="1279435" y="4873927"/>
            <a:chExt cx="2505727" cy="163121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970A00-690D-4310-88D2-37ECBCC49FDC}"/>
                </a:ext>
              </a:extLst>
            </p:cNvPr>
            <p:cNvSpPr txBox="1"/>
            <p:nvPr/>
          </p:nvSpPr>
          <p:spPr>
            <a:xfrm>
              <a:off x="1776279" y="4873927"/>
              <a:ext cx="2008883" cy="1631216"/>
            </a:xfrm>
            <a:prstGeom prst="rect">
              <a:avLst/>
            </a:prstGeom>
            <a:noFill/>
          </p:spPr>
          <p:txBody>
            <a:bodyPr wrap="none" lIns="91440" tIns="45720" rIns="91440" bIns="45720" anchor="t">
              <a:spAutoFit/>
            </a:bodyPr>
            <a:lstStyle/>
            <a:p>
              <a:r>
                <a:rPr lang="fr-FR" sz="3200" dirty="0">
                  <a:ea typeface="Open Sans Condensed"/>
                  <a:cs typeface="Calibri"/>
                </a:rPr>
                <a:t>Conclusion</a:t>
              </a:r>
              <a:endParaRPr lang="fr-FR" sz="3200" dirty="0">
                <a:ea typeface="Open Sans Condensed"/>
                <a:cs typeface="+mn-lt"/>
              </a:endParaRPr>
            </a:p>
            <a:p>
              <a:pPr marL="71755" marR="148590"/>
              <a:endParaRPr lang="fr-FR" sz="3200" dirty="0">
                <a:solidFill>
                  <a:srgbClr val="002060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  <a:p>
              <a:pPr marL="71755" marR="148590"/>
              <a:endParaRPr lang="fr-FR" sz="3600" dirty="0"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105C57F-2448-4A0B-A83B-CFAC9C68C8BE}"/>
                </a:ext>
              </a:extLst>
            </p:cNvPr>
            <p:cNvGrpSpPr/>
            <p:nvPr/>
          </p:nvGrpSpPr>
          <p:grpSpPr>
            <a:xfrm>
              <a:off x="1279435" y="4883052"/>
              <a:ext cx="496839" cy="584775"/>
              <a:chOff x="1279440" y="1362812"/>
              <a:chExt cx="496839" cy="58477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CA48F76-D801-41CE-9764-A34C31E2F1F4}"/>
                  </a:ext>
                </a:extLst>
              </p:cNvPr>
              <p:cNvSpPr/>
              <p:nvPr/>
            </p:nvSpPr>
            <p:spPr>
              <a:xfrm>
                <a:off x="1279440" y="1403939"/>
                <a:ext cx="496839" cy="49683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4CCBB5F-271C-40E5-BF01-A58E31B4F3F1}"/>
                  </a:ext>
                </a:extLst>
              </p:cNvPr>
              <p:cNvSpPr txBox="1"/>
              <p:nvPr/>
            </p:nvSpPr>
            <p:spPr>
              <a:xfrm>
                <a:off x="1317883" y="1362812"/>
                <a:ext cx="393056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3200" b="1" dirty="0">
                    <a:solidFill>
                      <a:schemeClr val="bg1"/>
                    </a:solidFill>
                    <a:effectLst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6</a:t>
                </a:r>
                <a:endParaRPr lang="fr-FR" sz="2800" b="1" dirty="0">
                  <a:solidFill>
                    <a:schemeClr val="bg1"/>
                  </a:solidFill>
                  <a:effectLst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C712D6A8-7A17-4D66-ACC6-ABE48C3E34EC}"/>
              </a:ext>
            </a:extLst>
          </p:cNvPr>
          <p:cNvSpPr/>
          <p:nvPr/>
        </p:nvSpPr>
        <p:spPr>
          <a:xfrm>
            <a:off x="11704704" y="6387367"/>
            <a:ext cx="334108" cy="3341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Slide Number Placeholder 3">
            <a:extLst>
              <a:ext uri="{FF2B5EF4-FFF2-40B4-BE49-F238E27FC236}">
                <a16:creationId xmlns:a16="http://schemas.microsoft.com/office/drawing/2014/main" id="{CFB0000C-E1AB-42AE-AC7D-5F4A086ADC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32165" y="6371858"/>
            <a:ext cx="279186" cy="365125"/>
          </a:xfrm>
        </p:spPr>
        <p:txBody>
          <a:bodyPr/>
          <a:lstStyle/>
          <a:p>
            <a:fld id="{0E92EC78-BBA7-416B-B6F3-CD0AF1B601EC}" type="slidenum">
              <a:rPr lang="fr-FR" sz="1400" b="1" smtClean="0">
                <a:solidFill>
                  <a:schemeClr val="bg1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rPr>
              <a:t>2</a:t>
            </a:fld>
            <a:endParaRPr lang="fr-FR" sz="1400" b="1" dirty="0">
              <a:solidFill>
                <a:schemeClr val="bg1"/>
              </a:solidFill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47" name="TextBox 40">
            <a:extLst>
              <a:ext uri="{FF2B5EF4-FFF2-40B4-BE49-F238E27FC236}">
                <a16:creationId xmlns:a16="http://schemas.microsoft.com/office/drawing/2014/main" id="{805602C3-7B4F-4EB8-A5A7-C21695D845B2}"/>
              </a:ext>
            </a:extLst>
          </p:cNvPr>
          <p:cNvSpPr txBox="1"/>
          <p:nvPr/>
        </p:nvSpPr>
        <p:spPr>
          <a:xfrm>
            <a:off x="8988315" y="1166419"/>
            <a:ext cx="40716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71755" marR="148590"/>
            <a:endParaRPr lang="fr-FR" sz="3600" dirty="0"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589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04222D-839B-4897-B766-1BDDA6151B3E}"/>
              </a:ext>
            </a:extLst>
          </p:cNvPr>
          <p:cNvGrpSpPr/>
          <p:nvPr/>
        </p:nvGrpSpPr>
        <p:grpSpPr>
          <a:xfrm>
            <a:off x="0" y="239561"/>
            <a:ext cx="3840397" cy="830997"/>
            <a:chOff x="3793781" y="239561"/>
            <a:chExt cx="3840397" cy="8309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538072-00DC-4AEC-B488-A72F8939CC52}"/>
                </a:ext>
              </a:extLst>
            </p:cNvPr>
            <p:cNvSpPr/>
            <p:nvPr/>
          </p:nvSpPr>
          <p:spPr>
            <a:xfrm>
              <a:off x="3793781" y="448825"/>
              <a:ext cx="194872" cy="47968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2060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16D100-2806-4E6D-AF4B-AD1C5842B980}"/>
                </a:ext>
              </a:extLst>
            </p:cNvPr>
            <p:cNvSpPr txBox="1"/>
            <p:nvPr/>
          </p:nvSpPr>
          <p:spPr>
            <a:xfrm>
              <a:off x="4040630" y="239561"/>
              <a:ext cx="3593548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71755" marR="148590"/>
              <a:r>
                <a:rPr lang="fr-FR" sz="48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Intro</a:t>
              </a:r>
              <a:r>
                <a:rPr lang="fr-FR" sz="4800" b="1" dirty="0"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duction</a:t>
              </a:r>
              <a:endParaRPr lang="fr-FR" sz="5400" b="1" dirty="0"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9AF36F0-5988-48AE-A9F4-C0D660ED77AD}"/>
              </a:ext>
            </a:extLst>
          </p:cNvPr>
          <p:cNvSpPr/>
          <p:nvPr/>
        </p:nvSpPr>
        <p:spPr>
          <a:xfrm>
            <a:off x="11704704" y="6387367"/>
            <a:ext cx="334108" cy="3341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1446E59-A449-493B-AF4E-653363D132D5}"/>
              </a:ext>
            </a:extLst>
          </p:cNvPr>
          <p:cNvSpPr txBox="1">
            <a:spLocks/>
          </p:cNvSpPr>
          <p:nvPr/>
        </p:nvSpPr>
        <p:spPr>
          <a:xfrm>
            <a:off x="11732165" y="6371858"/>
            <a:ext cx="279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92EC78-BBA7-416B-B6F3-CD0AF1B601EC}" type="slidenum">
              <a:rPr lang="fr-FR" sz="1400" b="1" smtClean="0">
                <a:solidFill>
                  <a:schemeClr val="bg1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rPr>
              <a:pPr/>
              <a:t>3</a:t>
            </a:fld>
            <a:endParaRPr lang="fr-FR" sz="1400" b="1" dirty="0">
              <a:solidFill>
                <a:schemeClr val="bg1"/>
              </a:solidFill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4B41226-E002-4D51-A120-50F299A9D24D}"/>
              </a:ext>
            </a:extLst>
          </p:cNvPr>
          <p:cNvSpPr txBox="1"/>
          <p:nvPr/>
        </p:nvSpPr>
        <p:spPr>
          <a:xfrm>
            <a:off x="4828617" y="1371550"/>
            <a:ext cx="6837016" cy="49398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100" dirty="0">
                <a:ea typeface="Calibri"/>
                <a:cs typeface="Calibri"/>
              </a:rPr>
              <a:t>Beaucoup de choses autour de nous peuvent être catégorisées pour être utilisables et plus spécifiques ce qui a entrainé l'apparition de nouvelles techniques de classification automatique: l'apprentissage automatique supervisé et non supervisé. L'une des techniques d'apprentissage automatique les plus utilisées est le clustering et parmi les algorithmes de clustering ,le plus simple à implémenté et qui permet d'obtenir un clustering efficace , nous trouvons l'algorithme des K-</a:t>
            </a:r>
            <a:r>
              <a:rPr lang="fr-FR" sz="2100" dirty="0" err="1">
                <a:ea typeface="Calibri"/>
                <a:cs typeface="Calibri"/>
              </a:rPr>
              <a:t>Means</a:t>
            </a:r>
            <a:r>
              <a:rPr lang="fr-FR" sz="2100" dirty="0">
                <a:ea typeface="Calibri"/>
                <a:cs typeface="Calibri"/>
              </a:rPr>
              <a:t>. </a:t>
            </a:r>
          </a:p>
          <a:p>
            <a:r>
              <a:rPr lang="fr-FR" sz="2100" dirty="0">
                <a:ea typeface="Calibri"/>
                <a:cs typeface="Calibri"/>
              </a:rPr>
              <a:t>Mais ces Algorithmes </a:t>
            </a:r>
            <a:r>
              <a:rPr lang="fr-FR" sz="2100" dirty="0">
                <a:ea typeface="+mn-lt"/>
                <a:cs typeface="+mn-lt"/>
              </a:rPr>
              <a:t>nécessitent des données volumineuses et un traitement très long ce qui a entrainé l'apparition de nouvelles techniques de parallèlisation des codes (OPENMP MPI ...).</a:t>
            </a:r>
            <a:endParaRPr lang="fr-FR" sz="2100" dirty="0">
              <a:ea typeface="Calibri"/>
              <a:cs typeface="Calibri"/>
            </a:endParaRPr>
          </a:p>
          <a:p>
            <a:endParaRPr lang="fr-FR" sz="2100" dirty="0">
              <a:ea typeface="Calibri"/>
              <a:cs typeface="Calibri"/>
            </a:endParaRPr>
          </a:p>
          <a:p>
            <a:r>
              <a:rPr lang="fr-FR" sz="2100" dirty="0">
                <a:ea typeface="Calibri"/>
                <a:cs typeface="Calibri"/>
              </a:rPr>
              <a:t>Comment fonctionne le K-</a:t>
            </a:r>
            <a:r>
              <a:rPr lang="fr-FR" sz="2100" dirty="0" err="1">
                <a:ea typeface="Calibri"/>
                <a:cs typeface="Calibri"/>
              </a:rPr>
              <a:t>Means</a:t>
            </a:r>
            <a:r>
              <a:rPr lang="fr-FR" sz="2100" dirty="0">
                <a:ea typeface="Calibri"/>
                <a:cs typeface="Calibri"/>
              </a:rPr>
              <a:t> clustering ?</a:t>
            </a:r>
          </a:p>
        </p:txBody>
      </p:sp>
      <p:pic>
        <p:nvPicPr>
          <p:cNvPr id="18" name="Picture 18" descr="Qr code&#10;&#10;Description automatically generated">
            <a:extLst>
              <a:ext uri="{FF2B5EF4-FFF2-40B4-BE49-F238E27FC236}">
                <a16:creationId xmlns:a16="http://schemas.microsoft.com/office/drawing/2014/main" id="{D0211D86-1FF7-0489-9867-A9FB25B6312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3465" r="3465"/>
          <a:stretch/>
        </p:blipFill>
        <p:spPr>
          <a:xfrm>
            <a:off x="6511" y="1712072"/>
            <a:ext cx="5010001" cy="3663014"/>
          </a:xfrm>
        </p:spPr>
      </p:pic>
    </p:spTree>
    <p:extLst>
      <p:ext uri="{BB962C8B-B14F-4D97-AF65-F5344CB8AC3E}">
        <p14:creationId xmlns:p14="http://schemas.microsoft.com/office/powerpoint/2010/main" val="2202546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04222D-839B-4897-B766-1BDDA6151B3E}"/>
              </a:ext>
            </a:extLst>
          </p:cNvPr>
          <p:cNvGrpSpPr/>
          <p:nvPr/>
        </p:nvGrpSpPr>
        <p:grpSpPr>
          <a:xfrm>
            <a:off x="0" y="239561"/>
            <a:ext cx="5599276" cy="830997"/>
            <a:chOff x="3793781" y="239561"/>
            <a:chExt cx="5599276" cy="8309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538072-00DC-4AEC-B488-A72F8939CC52}"/>
                </a:ext>
              </a:extLst>
            </p:cNvPr>
            <p:cNvSpPr/>
            <p:nvPr/>
          </p:nvSpPr>
          <p:spPr>
            <a:xfrm>
              <a:off x="3793781" y="448825"/>
              <a:ext cx="194872" cy="47968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2060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16D100-2806-4E6D-AF4B-AD1C5842B980}"/>
                </a:ext>
              </a:extLst>
            </p:cNvPr>
            <p:cNvSpPr txBox="1"/>
            <p:nvPr/>
          </p:nvSpPr>
          <p:spPr>
            <a:xfrm>
              <a:off x="4040630" y="239561"/>
              <a:ext cx="5352427" cy="830997"/>
            </a:xfrm>
            <a:prstGeom prst="rect">
              <a:avLst/>
            </a:prstGeom>
            <a:noFill/>
          </p:spPr>
          <p:txBody>
            <a:bodyPr wrap="none" lIns="91440" tIns="45720" rIns="91440" bIns="45720" anchor="t">
              <a:spAutoFit/>
            </a:bodyPr>
            <a:lstStyle/>
            <a:p>
              <a:pPr marL="71755" marR="148590"/>
              <a:r>
                <a:rPr lang="fr-FR" sz="48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 Condensed"/>
                  <a:cs typeface="Open Sans Condensed"/>
                </a:rPr>
                <a:t>K-</a:t>
              </a:r>
              <a:r>
                <a:rPr lang="fr-FR" sz="48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 Condensed"/>
                  <a:cs typeface="Open Sans Condensed"/>
                </a:rPr>
                <a:t>Means</a:t>
              </a:r>
              <a:r>
                <a:rPr lang="fr-FR" sz="48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 Condensed"/>
                  <a:cs typeface="Open Sans Condensed"/>
                </a:rPr>
                <a:t> Clustering</a:t>
              </a:r>
              <a:endParaRPr lang="fr-FR" sz="4800" b="1" dirty="0">
                <a:solidFill>
                  <a:schemeClr val="tx1">
                    <a:lumMod val="95000"/>
                    <a:lumOff val="5000"/>
                  </a:schemeClr>
                </a:solidFill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9AF36F0-5988-48AE-A9F4-C0D660ED77AD}"/>
              </a:ext>
            </a:extLst>
          </p:cNvPr>
          <p:cNvSpPr/>
          <p:nvPr/>
        </p:nvSpPr>
        <p:spPr>
          <a:xfrm>
            <a:off x="11704704" y="6387367"/>
            <a:ext cx="334108" cy="3341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1446E59-A449-493B-AF4E-653363D132D5}"/>
              </a:ext>
            </a:extLst>
          </p:cNvPr>
          <p:cNvSpPr txBox="1">
            <a:spLocks/>
          </p:cNvSpPr>
          <p:nvPr/>
        </p:nvSpPr>
        <p:spPr>
          <a:xfrm>
            <a:off x="11732165" y="6371858"/>
            <a:ext cx="279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92EC78-BBA7-416B-B6F3-CD0AF1B601EC}" type="slidenum">
              <a:rPr lang="fr-FR" sz="1400" b="1" smtClean="0">
                <a:solidFill>
                  <a:schemeClr val="bg1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rPr>
              <a:pPr/>
              <a:t>4</a:t>
            </a:fld>
            <a:endParaRPr lang="fr-FR" sz="1400" b="1" dirty="0">
              <a:solidFill>
                <a:schemeClr val="bg1"/>
              </a:solidFill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4B41226-E002-4D51-A120-50F299A9D24D}"/>
              </a:ext>
            </a:extLst>
          </p:cNvPr>
          <p:cNvSpPr txBox="1"/>
          <p:nvPr/>
        </p:nvSpPr>
        <p:spPr>
          <a:xfrm>
            <a:off x="4828617" y="1371550"/>
            <a:ext cx="6837016" cy="36471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100" dirty="0">
                <a:ea typeface="Calibri"/>
                <a:cs typeface="Calibri"/>
              </a:rPr>
              <a:t>Le clustering consiste à regrouper selon un lien (critère) de similarité, une grande quantité de données en plusieurs sous-ensembles appelés clusters . Les éléments contenus dans un cluster sont similaires les uns aux autres .</a:t>
            </a:r>
          </a:p>
          <a:p>
            <a:r>
              <a:rPr lang="fr-FR" sz="2100" dirty="0">
                <a:ea typeface="Calibri"/>
                <a:cs typeface="Calibri"/>
              </a:rPr>
              <a:t>La plupart des techniques de clustering utilisent la distance euclidienne comme mesure de similarité.</a:t>
            </a:r>
          </a:p>
          <a:p>
            <a:endParaRPr lang="fr-FR" sz="2100" dirty="0">
              <a:ea typeface="Calibri"/>
              <a:cs typeface="Calibri"/>
            </a:endParaRPr>
          </a:p>
          <a:p>
            <a:r>
              <a:rPr lang="fr-FR" sz="2100" dirty="0">
                <a:ea typeface="Calibri"/>
                <a:cs typeface="Calibri"/>
              </a:rPr>
              <a:t>K-</a:t>
            </a:r>
            <a:r>
              <a:rPr lang="fr-FR" sz="2100" dirty="0" err="1">
                <a:ea typeface="Calibri"/>
                <a:cs typeface="Calibri"/>
              </a:rPr>
              <a:t>Means</a:t>
            </a:r>
            <a:r>
              <a:rPr lang="fr-FR" sz="2100" dirty="0">
                <a:ea typeface="Calibri"/>
                <a:cs typeface="Calibri"/>
              </a:rPr>
              <a:t> est un algorithme de clustering qui suit une procédure simple consistant à classer un ensemble de données dans un nombre de clusters défini par "k" qui est fixé au préalable.</a:t>
            </a:r>
          </a:p>
        </p:txBody>
      </p:sp>
      <p:pic>
        <p:nvPicPr>
          <p:cNvPr id="18" name="Picture 18" descr="Qr code&#10;&#10;Description automatically generated">
            <a:extLst>
              <a:ext uri="{FF2B5EF4-FFF2-40B4-BE49-F238E27FC236}">
                <a16:creationId xmlns:a16="http://schemas.microsoft.com/office/drawing/2014/main" id="{D0211D86-1FF7-0489-9867-A9FB25B6312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3465" r="3465"/>
          <a:stretch/>
        </p:blipFill>
        <p:spPr>
          <a:xfrm>
            <a:off x="6511" y="1712072"/>
            <a:ext cx="5010001" cy="3663014"/>
          </a:xfrm>
        </p:spPr>
      </p:pic>
    </p:spTree>
    <p:extLst>
      <p:ext uri="{BB962C8B-B14F-4D97-AF65-F5344CB8AC3E}">
        <p14:creationId xmlns:p14="http://schemas.microsoft.com/office/powerpoint/2010/main" val="1042548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C0877E-05CA-4294-A80C-B56AECBCDB5E}"/>
              </a:ext>
            </a:extLst>
          </p:cNvPr>
          <p:cNvGrpSpPr/>
          <p:nvPr/>
        </p:nvGrpSpPr>
        <p:grpSpPr>
          <a:xfrm>
            <a:off x="420345" y="1141947"/>
            <a:ext cx="11588250" cy="6370975"/>
            <a:chOff x="-64136" y="1249501"/>
            <a:chExt cx="6373551" cy="49017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0567A8-2C7D-484E-B840-A53BA1892EA9}"/>
                </a:ext>
              </a:extLst>
            </p:cNvPr>
            <p:cNvSpPr/>
            <p:nvPr/>
          </p:nvSpPr>
          <p:spPr>
            <a:xfrm>
              <a:off x="-63259" y="1249501"/>
              <a:ext cx="6372674" cy="49017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fr-FR" sz="2400" b="1" dirty="0">
                  <a:solidFill>
                    <a:schemeClr val="tx1"/>
                  </a:solidFill>
                  <a:ea typeface="+mn-lt"/>
                  <a:cs typeface="+mn-lt"/>
                </a:rPr>
                <a:t>Entrée :</a:t>
              </a:r>
              <a:endParaRPr lang="fr-FR">
                <a:solidFill>
                  <a:schemeClr val="tx1"/>
                </a:solidFill>
                <a:ea typeface="+mn-lt"/>
                <a:cs typeface="+mn-lt"/>
              </a:endParaRPr>
            </a:p>
            <a:p>
              <a:pPr marL="342900" indent="-342900">
                <a:buFont typeface="Wingdings"/>
                <a:buChar char="ü"/>
              </a:pPr>
              <a:r>
                <a:rPr lang="fr-FR" sz="2400" dirty="0">
                  <a:solidFill>
                    <a:schemeClr val="tx1"/>
                  </a:solidFill>
                  <a:ea typeface="+mn-lt"/>
                  <a:cs typeface="+mn-lt"/>
                </a:rPr>
                <a:t>   K le nombre de cluster à former</a:t>
              </a:r>
              <a:endParaRPr lang="fr-FR">
                <a:solidFill>
                  <a:schemeClr val="tx1"/>
                </a:solidFill>
                <a:ea typeface="+mn-lt"/>
                <a:cs typeface="+mn-lt"/>
              </a:endParaRPr>
            </a:p>
            <a:p>
              <a:pPr marL="342900" indent="-342900">
                <a:buFont typeface="Wingdings"/>
                <a:buChar char="ü"/>
              </a:pPr>
              <a:r>
                <a:rPr lang="fr-FR" sz="2400" dirty="0">
                  <a:solidFill>
                    <a:schemeClr val="tx1"/>
                  </a:solidFill>
                  <a:ea typeface="+mn-lt"/>
                  <a:cs typeface="+mn-lt"/>
                </a:rPr>
                <a:t>Le Training Set (matrice de données)</a:t>
              </a:r>
              <a:endParaRPr lang="fr-FR" sz="2400" dirty="0">
                <a:solidFill>
                  <a:schemeClr val="tx1"/>
                </a:solidFill>
                <a:cs typeface="Calibri" panose="020F0502020204030204"/>
              </a:endParaRPr>
            </a:p>
            <a:p>
              <a:pPr marL="342900" indent="-342900">
                <a:buFont typeface="Wingdings"/>
                <a:buChar char="ü"/>
              </a:pPr>
              <a:endParaRPr lang="fr-FR" sz="2400" dirty="0">
                <a:solidFill>
                  <a:schemeClr val="tx1"/>
                </a:solidFill>
                <a:ea typeface="+mn-lt"/>
                <a:cs typeface="+mn-lt"/>
              </a:endParaRPr>
            </a:p>
            <a:p>
              <a:r>
                <a:rPr lang="fr-FR" sz="2400" b="1" dirty="0">
                  <a:solidFill>
                    <a:schemeClr val="tx1"/>
                  </a:solidFill>
                  <a:ea typeface="+mn-lt"/>
                  <a:cs typeface="+mn-lt"/>
                </a:rPr>
                <a:t>DEBUT</a:t>
              </a:r>
              <a:endParaRPr lang="fr-FR">
                <a:solidFill>
                  <a:schemeClr val="tx1"/>
                </a:solidFill>
                <a:ea typeface="+mn-lt"/>
                <a:cs typeface="+mn-lt"/>
              </a:endParaRPr>
            </a:p>
            <a:p>
              <a:r>
                <a:rPr lang="fr-FR" sz="2400" dirty="0">
                  <a:solidFill>
                    <a:schemeClr val="tx1"/>
                  </a:solidFill>
                  <a:ea typeface="+mn-lt"/>
                  <a:cs typeface="+mn-lt"/>
                </a:rPr>
                <a:t>Choisir aléatoirement K points (une ligne de la matrice de données). Ces points sont les centres des clusters .</a:t>
              </a:r>
              <a:endParaRPr lang="fr-FR" dirty="0">
                <a:solidFill>
                  <a:schemeClr val="tx1"/>
                </a:solidFill>
                <a:cs typeface="Calibri" panose="020F0502020204030204"/>
              </a:endParaRPr>
            </a:p>
            <a:p>
              <a:endParaRPr lang="fr-FR" sz="2400" b="1" dirty="0">
                <a:solidFill>
                  <a:schemeClr val="tx1"/>
                </a:solidFill>
                <a:ea typeface="+mn-lt"/>
                <a:cs typeface="+mn-lt"/>
              </a:endParaRPr>
            </a:p>
            <a:p>
              <a:r>
                <a:rPr lang="fr-FR" sz="2400" b="1" dirty="0">
                  <a:solidFill>
                    <a:schemeClr val="tx1"/>
                  </a:solidFill>
                  <a:ea typeface="+mn-lt"/>
                  <a:cs typeface="+mn-lt"/>
                </a:rPr>
                <a:t>REPETER</a:t>
              </a:r>
              <a:endParaRPr lang="fr-FR">
                <a:solidFill>
                  <a:schemeClr val="tx1"/>
                </a:solidFill>
                <a:ea typeface="+mn-lt"/>
                <a:cs typeface="+mn-lt"/>
              </a:endParaRPr>
            </a:p>
            <a:p>
              <a:pPr marL="342900" indent="-342900">
                <a:buFont typeface="Wingdings"/>
                <a:buChar char="ü"/>
              </a:pPr>
              <a:r>
                <a:rPr lang="fr-FR" sz="2400" dirty="0">
                  <a:solidFill>
                    <a:schemeClr val="tx1"/>
                  </a:solidFill>
                  <a:ea typeface="+mn-lt"/>
                  <a:cs typeface="+mn-lt"/>
                </a:rPr>
                <a:t>Affecter chaque point  au groupe dont il est le plus proche au son centre</a:t>
              </a:r>
              <a:endParaRPr lang="fr-FR">
                <a:solidFill>
                  <a:schemeClr val="tx1"/>
                </a:solidFill>
                <a:cs typeface="Calibri" panose="020F0502020204030204"/>
              </a:endParaRPr>
            </a:p>
            <a:p>
              <a:pPr marL="342900" indent="-342900">
                <a:buFont typeface="Wingdings"/>
                <a:buChar char="ü"/>
              </a:pPr>
              <a:r>
                <a:rPr lang="fr-FR" sz="2400" dirty="0">
                  <a:solidFill>
                    <a:schemeClr val="tx1"/>
                  </a:solidFill>
                  <a:ea typeface="+mn-lt"/>
                  <a:cs typeface="+mn-lt"/>
                </a:rPr>
                <a:t>Recalculer le centre de chaque cluster  et modifier le centre</a:t>
              </a:r>
              <a:endParaRPr lang="fr-FR" dirty="0">
                <a:solidFill>
                  <a:schemeClr val="tx1"/>
                </a:solidFill>
                <a:cs typeface="Calibri" panose="020F0502020204030204"/>
              </a:endParaRPr>
            </a:p>
            <a:p>
              <a:r>
                <a:rPr lang="fr-FR" sz="2400" b="1" dirty="0">
                  <a:solidFill>
                    <a:schemeClr val="tx1"/>
                  </a:solidFill>
                  <a:ea typeface="+mn-lt"/>
                  <a:cs typeface="+mn-lt"/>
                </a:rPr>
                <a:t>JUSQU‘A </a:t>
              </a:r>
              <a:r>
                <a:rPr lang="fr-FR" sz="2400" dirty="0">
                  <a:solidFill>
                    <a:schemeClr val="tx1"/>
                  </a:solidFill>
                  <a:ea typeface="+mn-lt"/>
                  <a:cs typeface="+mn-lt"/>
                </a:rPr>
                <a:t>    CONVERGENCE</a:t>
              </a:r>
              <a:endParaRPr lang="fr-FR">
                <a:solidFill>
                  <a:schemeClr val="tx1"/>
                </a:solidFill>
                <a:cs typeface="Calibri" panose="020F0502020204030204"/>
              </a:endParaRPr>
            </a:p>
            <a:p>
              <a:r>
                <a:rPr lang="fr-FR" sz="2400" b="1" dirty="0">
                  <a:solidFill>
                    <a:schemeClr val="tx1"/>
                  </a:solidFill>
                  <a:ea typeface="+mn-lt"/>
                  <a:cs typeface="+mn-lt"/>
                </a:rPr>
                <a:t>OU</a:t>
              </a:r>
              <a:r>
                <a:rPr lang="fr-FR" sz="2400" dirty="0">
                  <a:solidFill>
                    <a:schemeClr val="tx1"/>
                  </a:solidFill>
                  <a:ea typeface="+mn-lt"/>
                  <a:cs typeface="+mn-lt"/>
                </a:rPr>
                <a:t>               Stabilisation </a:t>
              </a:r>
              <a:endParaRPr lang="fr-FR" sz="2400">
                <a:solidFill>
                  <a:schemeClr val="tx1"/>
                </a:solidFill>
                <a:cs typeface="Calibri" panose="020F0502020204030204"/>
              </a:endParaRPr>
            </a:p>
            <a:p>
              <a:endParaRPr lang="fr-FR" sz="2400" dirty="0">
                <a:solidFill>
                  <a:schemeClr val="tx1"/>
                </a:solidFill>
                <a:ea typeface="+mn-lt"/>
                <a:cs typeface="+mn-lt"/>
              </a:endParaRPr>
            </a:p>
            <a:p>
              <a:r>
                <a:rPr lang="fr-FR" sz="2400" b="1" dirty="0">
                  <a:solidFill>
                    <a:schemeClr val="tx1"/>
                  </a:solidFill>
                  <a:ea typeface="+mn-lt"/>
                  <a:cs typeface="+mn-lt"/>
                </a:rPr>
                <a:t>FIN ALGORITHME</a:t>
              </a:r>
              <a:endParaRPr lang="fr-FR" dirty="0">
                <a:solidFill>
                  <a:schemeClr val="tx1"/>
                </a:solidFill>
                <a:cs typeface="Calibri" panose="020F0502020204030204"/>
              </a:endParaRPr>
            </a:p>
            <a:p>
              <a:pPr marL="285750" indent="-285750">
                <a:buFont typeface="Arial,Sans-Serif"/>
                <a:buChar char="•"/>
              </a:pPr>
              <a:endParaRPr lang="fr-FR" sz="2400" dirty="0">
                <a:solidFill>
                  <a:schemeClr val="tx1"/>
                </a:solidFill>
                <a:cs typeface="Calibri"/>
              </a:endParaRPr>
            </a:p>
            <a:p>
              <a:endParaRPr lang="fr-FR" sz="2400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613DB0-3884-49C8-94D0-C350CFB56814}"/>
                </a:ext>
              </a:extLst>
            </p:cNvPr>
            <p:cNvSpPr/>
            <p:nvPr/>
          </p:nvSpPr>
          <p:spPr>
            <a:xfrm>
              <a:off x="-64136" y="1280714"/>
              <a:ext cx="101602" cy="4025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>
              <a:spAutoFit/>
            </a:bodyPr>
            <a:lstStyle/>
            <a:p>
              <a:endParaRPr lang="fr-FR" sz="2800" b="1" dirty="0">
                <a:solidFill>
                  <a:schemeClr val="tx1"/>
                </a:solidFill>
                <a:ea typeface="Open San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ACA4AF-2959-48D7-9EE7-BEC06CEEAAE9}"/>
              </a:ext>
            </a:extLst>
          </p:cNvPr>
          <p:cNvGrpSpPr/>
          <p:nvPr/>
        </p:nvGrpSpPr>
        <p:grpSpPr>
          <a:xfrm>
            <a:off x="0" y="239561"/>
            <a:ext cx="5626207" cy="707886"/>
            <a:chOff x="3793781" y="239561"/>
            <a:chExt cx="5626207" cy="70788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937942-DB40-4CA1-9E5C-0D935E4BD1B3}"/>
                </a:ext>
              </a:extLst>
            </p:cNvPr>
            <p:cNvSpPr/>
            <p:nvPr/>
          </p:nvSpPr>
          <p:spPr>
            <a:xfrm>
              <a:off x="3793781" y="448825"/>
              <a:ext cx="194872" cy="47968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2060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A42709-F6EB-4B3A-91B5-9F59F55AD187}"/>
                </a:ext>
              </a:extLst>
            </p:cNvPr>
            <p:cNvSpPr txBox="1"/>
            <p:nvPr/>
          </p:nvSpPr>
          <p:spPr>
            <a:xfrm>
              <a:off x="4040630" y="239561"/>
              <a:ext cx="5379358" cy="707886"/>
            </a:xfrm>
            <a:prstGeom prst="rect">
              <a:avLst/>
            </a:prstGeom>
            <a:noFill/>
          </p:spPr>
          <p:txBody>
            <a:bodyPr wrap="none" lIns="91440" tIns="45720" rIns="91440" bIns="45720" anchor="t">
              <a:spAutoFit/>
            </a:bodyPr>
            <a:lstStyle/>
            <a:p>
              <a:pPr marL="71755" marR="148590"/>
              <a:r>
                <a:rPr lang="fr-FR" sz="4000" dirty="0">
                  <a:latin typeface="Calibri"/>
                  <a:cs typeface="Calibri"/>
                </a:rPr>
                <a:t>L'Algorithme K-</a:t>
              </a:r>
              <a:r>
                <a:rPr lang="fr-FR" sz="4000" dirty="0" err="1">
                  <a:latin typeface="Calibri"/>
                  <a:cs typeface="Calibri"/>
                </a:rPr>
                <a:t>Means</a:t>
              </a:r>
              <a:r>
                <a:rPr lang="fr-FR" sz="4000" dirty="0">
                  <a:latin typeface="Calibri"/>
                  <a:cs typeface="Calibri"/>
                </a:rPr>
                <a:t> : </a:t>
              </a:r>
              <a:endParaRPr lang="fr-FR" sz="4000" dirty="0">
                <a:latin typeface="Calibri"/>
                <a:ea typeface="Open Sans Condensed" panose="020B0806030504020204" pitchFamily="34" charset="0"/>
                <a:cs typeface="Calibri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A2A70F5-C660-4388-AF3A-A23F99C1B84A}"/>
              </a:ext>
            </a:extLst>
          </p:cNvPr>
          <p:cNvSpPr/>
          <p:nvPr/>
        </p:nvSpPr>
        <p:spPr>
          <a:xfrm>
            <a:off x="11704704" y="6387367"/>
            <a:ext cx="334108" cy="3341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F68C8DE-D0E7-465A-BB42-597C5B0E01D9}"/>
              </a:ext>
            </a:extLst>
          </p:cNvPr>
          <p:cNvSpPr txBox="1">
            <a:spLocks/>
          </p:cNvSpPr>
          <p:nvPr/>
        </p:nvSpPr>
        <p:spPr>
          <a:xfrm>
            <a:off x="11732165" y="6371858"/>
            <a:ext cx="279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92EC78-BBA7-416B-B6F3-CD0AF1B601EC}" type="slidenum">
              <a:rPr lang="fr-FR" sz="1400" b="1" smtClean="0">
                <a:solidFill>
                  <a:schemeClr val="bg1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rPr>
              <a:pPr/>
              <a:t>5</a:t>
            </a:fld>
            <a:endParaRPr lang="fr-FR" sz="1400" b="1" dirty="0">
              <a:solidFill>
                <a:schemeClr val="bg1"/>
              </a:solidFill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522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04222D-839B-4897-B766-1BDDA6151B3E}"/>
              </a:ext>
            </a:extLst>
          </p:cNvPr>
          <p:cNvGrpSpPr/>
          <p:nvPr/>
        </p:nvGrpSpPr>
        <p:grpSpPr>
          <a:xfrm>
            <a:off x="244415" y="340203"/>
            <a:ext cx="4611121" cy="830997"/>
            <a:chOff x="3793781" y="239561"/>
            <a:chExt cx="4611121" cy="8309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538072-00DC-4AEC-B488-A72F8939CC52}"/>
                </a:ext>
              </a:extLst>
            </p:cNvPr>
            <p:cNvSpPr/>
            <p:nvPr/>
          </p:nvSpPr>
          <p:spPr>
            <a:xfrm>
              <a:off x="3793781" y="448825"/>
              <a:ext cx="194872" cy="47968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2060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16D100-2806-4E6D-AF4B-AD1C5842B980}"/>
                </a:ext>
              </a:extLst>
            </p:cNvPr>
            <p:cNvSpPr txBox="1"/>
            <p:nvPr/>
          </p:nvSpPr>
          <p:spPr>
            <a:xfrm>
              <a:off x="4040630" y="239561"/>
              <a:ext cx="4364272" cy="830997"/>
            </a:xfrm>
            <a:prstGeom prst="rect">
              <a:avLst/>
            </a:prstGeom>
            <a:noFill/>
          </p:spPr>
          <p:txBody>
            <a:bodyPr wrap="none" lIns="91440" tIns="45720" rIns="91440" bIns="45720" anchor="t">
              <a:spAutoFit/>
            </a:bodyPr>
            <a:lstStyle/>
            <a:p>
              <a:pPr marL="71755" marR="148590"/>
              <a:r>
                <a:rPr lang="fr-FR" sz="4800" b="1" dirty="0">
                  <a:solidFill>
                    <a:srgbClr val="002060"/>
                  </a:solidFill>
                  <a:ea typeface="Open Sans Condensed"/>
                  <a:cs typeface="Open Sans Condensed"/>
                </a:rPr>
                <a:t>Comparaison : </a:t>
              </a:r>
              <a:endParaRPr lang="fr-FR" sz="4800" b="1" dirty="0">
                <a:solidFill>
                  <a:srgbClr val="002060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9AF36F0-5988-48AE-A9F4-C0D660ED77AD}"/>
              </a:ext>
            </a:extLst>
          </p:cNvPr>
          <p:cNvSpPr/>
          <p:nvPr/>
        </p:nvSpPr>
        <p:spPr>
          <a:xfrm>
            <a:off x="11704704" y="6387367"/>
            <a:ext cx="334108" cy="3341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1446E59-A449-493B-AF4E-653363D132D5}"/>
              </a:ext>
            </a:extLst>
          </p:cNvPr>
          <p:cNvSpPr txBox="1">
            <a:spLocks/>
          </p:cNvSpPr>
          <p:nvPr/>
        </p:nvSpPr>
        <p:spPr>
          <a:xfrm>
            <a:off x="11732165" y="6371858"/>
            <a:ext cx="279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92EC78-BBA7-416B-B6F3-CD0AF1B601EC}" type="slidenum">
              <a:rPr lang="fr-FR" sz="1400" b="1" smtClean="0">
                <a:solidFill>
                  <a:schemeClr val="bg1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rPr>
              <a:pPr/>
              <a:t>6</a:t>
            </a:fld>
            <a:endParaRPr lang="fr-FR" sz="1400" b="1" dirty="0">
              <a:solidFill>
                <a:schemeClr val="bg1"/>
              </a:solidFill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497515-D8B0-98BE-479F-E08E88321D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cs typeface="Calibri"/>
              </a:rPr>
              <a:t>Code </a:t>
            </a:r>
            <a:r>
              <a:rPr lang="en-US" sz="3200" dirty="0" err="1">
                <a:solidFill>
                  <a:srgbClr val="002060"/>
                </a:solidFill>
                <a:cs typeface="Calibri"/>
              </a:rPr>
              <a:t>Séquenciel</a:t>
            </a:r>
            <a:endParaRPr lang="en-US" sz="3200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01EB5E-5092-721B-2F7D-A49D32490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4087" y="1681163"/>
            <a:ext cx="5183188" cy="823912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  <a:ea typeface="Calibri" panose="020F0502020204030204"/>
                <a:cs typeface="Calibri" panose="020F0502020204030204"/>
              </a:rPr>
              <a:t>Code </a:t>
            </a:r>
            <a:r>
              <a:rPr lang="en-US" sz="3200" dirty="0" err="1">
                <a:solidFill>
                  <a:srgbClr val="002060"/>
                </a:solidFill>
                <a:ea typeface="Calibri" panose="020F0502020204030204"/>
                <a:cs typeface="Calibri" panose="020F0502020204030204"/>
              </a:rPr>
              <a:t>parallèle</a:t>
            </a:r>
            <a:endParaRPr lang="en-US" sz="3200" dirty="0">
              <a:solidFill>
                <a:srgbClr val="002060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BD5F2C-0974-32D6-4887-725723C49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5973" y="2505075"/>
            <a:ext cx="5039415" cy="21318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3"/>
              </a:rPr>
              <a:t>K-means-clustering/k-means_parallel.c at main · wafaehamdaoui/K-means-clustering (github.com)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0B4CAB1-7EB8-3098-6BF1-10CBCD8E2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72646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4"/>
              </a:rPr>
              <a:t>K-means-clustering/k-means_sequential.c at main · wafaehamdaoui/K-means-clustering (github.com)</a:t>
            </a:r>
            <a:endParaRPr lang="en-US" dirty="0">
              <a:ea typeface="Calibri"/>
              <a:cs typeface="Calibri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7988ECA-A630-180A-F455-2F96491D1ED8}"/>
              </a:ext>
            </a:extLst>
          </p:cNvPr>
          <p:cNvCxnSpPr/>
          <p:nvPr/>
        </p:nvCxnSpPr>
        <p:spPr>
          <a:xfrm>
            <a:off x="5768196" y="1979763"/>
            <a:ext cx="28755" cy="34505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977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613DB0-3884-49C8-94D0-C350CFB56814}"/>
              </a:ext>
            </a:extLst>
          </p:cNvPr>
          <p:cNvSpPr/>
          <p:nvPr/>
        </p:nvSpPr>
        <p:spPr>
          <a:xfrm>
            <a:off x="420345" y="1182516"/>
            <a:ext cx="184731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spAutoFit/>
          </a:bodyPr>
          <a:lstStyle/>
          <a:p>
            <a:endParaRPr lang="fr-FR" sz="2800" b="1" dirty="0">
              <a:solidFill>
                <a:schemeClr val="tx1"/>
              </a:solidFill>
              <a:ea typeface="Open San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ACA4AF-2959-48D7-9EE7-BEC06CEEAAE9}"/>
              </a:ext>
            </a:extLst>
          </p:cNvPr>
          <p:cNvGrpSpPr/>
          <p:nvPr/>
        </p:nvGrpSpPr>
        <p:grpSpPr>
          <a:xfrm>
            <a:off x="0" y="239561"/>
            <a:ext cx="654012" cy="789590"/>
            <a:chOff x="3793781" y="239561"/>
            <a:chExt cx="654012" cy="7895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937942-DB40-4CA1-9E5C-0D935E4BD1B3}"/>
                </a:ext>
              </a:extLst>
            </p:cNvPr>
            <p:cNvSpPr/>
            <p:nvPr/>
          </p:nvSpPr>
          <p:spPr>
            <a:xfrm>
              <a:off x="3793781" y="448825"/>
              <a:ext cx="238004" cy="58032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2060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A42709-F6EB-4B3A-91B5-9F59F55AD187}"/>
                </a:ext>
              </a:extLst>
            </p:cNvPr>
            <p:cNvSpPr txBox="1"/>
            <p:nvPr/>
          </p:nvSpPr>
          <p:spPr>
            <a:xfrm>
              <a:off x="4040630" y="239561"/>
              <a:ext cx="407163" cy="707886"/>
            </a:xfrm>
            <a:prstGeom prst="rect">
              <a:avLst/>
            </a:prstGeom>
            <a:noFill/>
          </p:spPr>
          <p:txBody>
            <a:bodyPr wrap="none" lIns="91440" tIns="45720" rIns="91440" bIns="45720" anchor="t">
              <a:spAutoFit/>
            </a:bodyPr>
            <a:lstStyle/>
            <a:p>
              <a:pPr marL="71755" marR="148590"/>
              <a:endParaRPr lang="fr-FR" sz="4000">
                <a:latin typeface="Calibri"/>
                <a:ea typeface="Open Sans Condensed" panose="020B0806030504020204" pitchFamily="34" charset="0"/>
                <a:cs typeface="Calibri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A2A70F5-C660-4388-AF3A-A23F99C1B84A}"/>
              </a:ext>
            </a:extLst>
          </p:cNvPr>
          <p:cNvSpPr/>
          <p:nvPr/>
        </p:nvSpPr>
        <p:spPr>
          <a:xfrm>
            <a:off x="11704704" y="6387367"/>
            <a:ext cx="334108" cy="3341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F68C8DE-D0E7-465A-BB42-597C5B0E01D9}"/>
              </a:ext>
            </a:extLst>
          </p:cNvPr>
          <p:cNvSpPr txBox="1">
            <a:spLocks/>
          </p:cNvSpPr>
          <p:nvPr/>
        </p:nvSpPr>
        <p:spPr>
          <a:xfrm>
            <a:off x="11732165" y="6371858"/>
            <a:ext cx="279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92EC78-BBA7-416B-B6F3-CD0AF1B601EC}" type="slidenum">
              <a:rPr lang="fr-FR" sz="1400" b="1" smtClean="0">
                <a:solidFill>
                  <a:schemeClr val="bg1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rPr>
              <a:pPr/>
              <a:t>7</a:t>
            </a:fld>
            <a:endParaRPr lang="fr-FR" sz="1400" b="1" dirty="0">
              <a:solidFill>
                <a:schemeClr val="bg1"/>
              </a:solidFill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11AFC2-9F59-0D1D-A69C-09D814A9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92" y="1851803"/>
            <a:ext cx="3673445" cy="910087"/>
          </a:xfrm>
        </p:spPr>
        <p:txBody>
          <a:bodyPr>
            <a:normAutofit/>
          </a:bodyPr>
          <a:lstStyle/>
          <a:p>
            <a:r>
              <a:rPr lang="en-US" sz="2800" b="1" dirty="0">
                <a:cs typeface="Calibri"/>
              </a:rPr>
              <a:t>Commentaire1 !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135A47E-0B63-3907-D68F-434296470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0392" y="2761891"/>
            <a:ext cx="3443408" cy="34090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La </a:t>
            </a:r>
            <a:r>
              <a:rPr lang="en-US" sz="2400" dirty="0" err="1">
                <a:ea typeface="+mn-lt"/>
                <a:cs typeface="+mn-lt"/>
              </a:rPr>
              <a:t>différence</a:t>
            </a:r>
            <a:r>
              <a:rPr lang="en-US" sz="2400" dirty="0">
                <a:ea typeface="+mn-lt"/>
                <a:cs typeface="+mn-lt"/>
              </a:rPr>
              <a:t> entre le temps de </a:t>
            </a:r>
            <a:r>
              <a:rPr lang="en-US" sz="2400" dirty="0" err="1">
                <a:ea typeface="+mn-lt"/>
                <a:cs typeface="+mn-lt"/>
              </a:rPr>
              <a:t>calcul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différents</a:t>
            </a:r>
            <a:r>
              <a:rPr lang="en-US" sz="2400" dirty="0">
                <a:ea typeface="+mn-lt"/>
                <a:cs typeface="+mn-lt"/>
              </a:rPr>
              <a:t> jeux de </a:t>
            </a:r>
            <a:r>
              <a:rPr lang="en-US" sz="2400" dirty="0" err="1">
                <a:ea typeface="+mn-lt"/>
                <a:cs typeface="+mn-lt"/>
              </a:rPr>
              <a:t>données</a:t>
            </a:r>
            <a:r>
              <a:rPr lang="en-US" sz="2400" dirty="0">
                <a:ea typeface="+mn-lt"/>
                <a:cs typeface="+mn-lt"/>
              </a:rPr>
              <a:t> sur un </a:t>
            </a:r>
            <a:r>
              <a:rPr lang="en-US" sz="2400" dirty="0" err="1">
                <a:ea typeface="+mn-lt"/>
                <a:cs typeface="+mn-lt"/>
              </a:rPr>
              <a:t>nombre</a:t>
            </a:r>
            <a:r>
              <a:rPr lang="en-US" sz="2400" dirty="0">
                <a:ea typeface="+mn-lt"/>
                <a:cs typeface="+mn-lt"/>
              </a:rPr>
              <a:t> fixe de threads </a:t>
            </a:r>
            <a:r>
              <a:rPr lang="en-US" sz="2400" dirty="0" err="1">
                <a:ea typeface="+mn-lt"/>
                <a:cs typeface="+mn-lt"/>
              </a:rPr>
              <a:t>est</a:t>
            </a:r>
            <a:r>
              <a:rPr lang="en-US" sz="2400" dirty="0">
                <a:ea typeface="+mn-lt"/>
                <a:cs typeface="+mn-lt"/>
              </a:rPr>
              <a:t> different </a:t>
            </a:r>
            <a:r>
              <a:rPr lang="en-US" sz="2400" dirty="0" err="1">
                <a:ea typeface="+mn-lt"/>
                <a:cs typeface="+mn-lt"/>
              </a:rPr>
              <a:t>en</a:t>
            </a:r>
            <a:r>
              <a:rPr lang="en-US" sz="2400" dirty="0">
                <a:ea typeface="+mn-lt"/>
                <a:cs typeface="+mn-lt"/>
              </a:rPr>
              <a:t> raison de la </a:t>
            </a:r>
            <a:r>
              <a:rPr lang="en-US" sz="2400" dirty="0" err="1">
                <a:ea typeface="+mn-lt"/>
                <a:cs typeface="+mn-lt"/>
              </a:rPr>
              <a:t>répartition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inégale</a:t>
            </a:r>
            <a:r>
              <a:rPr lang="en-US" sz="2400" dirty="0">
                <a:ea typeface="+mn-lt"/>
                <a:cs typeface="+mn-lt"/>
              </a:rPr>
              <a:t> des points pour </a:t>
            </a:r>
            <a:r>
              <a:rPr lang="en-US" sz="2400" dirty="0" err="1">
                <a:ea typeface="+mn-lt"/>
                <a:cs typeface="+mn-lt"/>
              </a:rPr>
              <a:t>chacun</a:t>
            </a:r>
            <a:r>
              <a:rPr lang="en-US" sz="2400" dirty="0">
                <a:ea typeface="+mn-lt"/>
                <a:cs typeface="+mn-lt"/>
              </a:rPr>
              <a:t> des </a:t>
            </a:r>
            <a:r>
              <a:rPr lang="en-US" sz="2400" dirty="0" err="1">
                <a:ea typeface="+mn-lt"/>
                <a:cs typeface="+mn-lt"/>
              </a:rPr>
              <a:t>fils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respectifs</a:t>
            </a:r>
            <a:r>
              <a:rPr lang="en-US" sz="2400" dirty="0">
                <a:ea typeface="+mn-lt"/>
                <a:cs typeface="+mn-lt"/>
              </a:rPr>
              <a:t>. 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3F7082-C102-ED38-0CB9-DB30FE57E8CC}"/>
              </a:ext>
            </a:extLst>
          </p:cNvPr>
          <p:cNvSpPr txBox="1"/>
          <p:nvPr/>
        </p:nvSpPr>
        <p:spPr>
          <a:xfrm>
            <a:off x="318735" y="340203"/>
            <a:ext cx="3579441" cy="707886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marL="71755" marR="148590"/>
            <a:r>
              <a:rPr lang="fr-FR" sz="4000" b="1" dirty="0">
                <a:solidFill>
                  <a:srgbClr val="002060"/>
                </a:solidFill>
                <a:latin typeface="Calibri"/>
                <a:cs typeface="Calibri"/>
              </a:rPr>
              <a:t>Comparaison : </a:t>
            </a:r>
            <a:endParaRPr 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643EB5A-EA71-3A35-F730-0CCB9F224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342635"/>
              </p:ext>
            </p:extLst>
          </p:nvPr>
        </p:nvGraphicFramePr>
        <p:xfrm>
          <a:off x="4664765" y="1974572"/>
          <a:ext cx="6816845" cy="41963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3369">
                  <a:extLst>
                    <a:ext uri="{9D8B030D-6E8A-4147-A177-3AD203B41FA5}">
                      <a16:colId xmlns:a16="http://schemas.microsoft.com/office/drawing/2014/main" val="3133312435"/>
                    </a:ext>
                  </a:extLst>
                </a:gridCol>
                <a:gridCol w="1363369">
                  <a:extLst>
                    <a:ext uri="{9D8B030D-6E8A-4147-A177-3AD203B41FA5}">
                      <a16:colId xmlns:a16="http://schemas.microsoft.com/office/drawing/2014/main" val="2247858614"/>
                    </a:ext>
                  </a:extLst>
                </a:gridCol>
                <a:gridCol w="1363369">
                  <a:extLst>
                    <a:ext uri="{9D8B030D-6E8A-4147-A177-3AD203B41FA5}">
                      <a16:colId xmlns:a16="http://schemas.microsoft.com/office/drawing/2014/main" val="1479520149"/>
                    </a:ext>
                  </a:extLst>
                </a:gridCol>
                <a:gridCol w="1363369">
                  <a:extLst>
                    <a:ext uri="{9D8B030D-6E8A-4147-A177-3AD203B41FA5}">
                      <a16:colId xmlns:a16="http://schemas.microsoft.com/office/drawing/2014/main" val="593985776"/>
                    </a:ext>
                  </a:extLst>
                </a:gridCol>
                <a:gridCol w="1363369">
                  <a:extLst>
                    <a:ext uri="{9D8B030D-6E8A-4147-A177-3AD203B41FA5}">
                      <a16:colId xmlns:a16="http://schemas.microsoft.com/office/drawing/2014/main" val="2094002500"/>
                    </a:ext>
                  </a:extLst>
                </a:gridCol>
              </a:tblGrid>
              <a:tr h="7360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</a:rPr>
                        <a:t>Nombre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de clusters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Nombre</a:t>
                      </a:r>
                      <a:r>
                        <a:rPr lang="en-US" sz="1400" dirty="0">
                          <a:effectLst/>
                        </a:rPr>
                        <a:t> de </a:t>
                      </a:r>
                      <a:r>
                        <a:rPr lang="en-US" sz="1400" dirty="0" err="1">
                          <a:effectLst/>
                        </a:rPr>
                        <a:t>données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Nombre de thread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Temps d’execution sequenciel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Temps d’execution parallel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5652729"/>
                  </a:ext>
                </a:extLst>
              </a:tr>
              <a:tr h="3844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10 000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3663004"/>
                  </a:ext>
                </a:extLst>
              </a:tr>
              <a:tr h="3844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50 000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4974462"/>
                  </a:ext>
                </a:extLst>
              </a:tr>
              <a:tr h="3844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100 000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14.37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9739539"/>
                  </a:ext>
                </a:extLst>
              </a:tr>
              <a:tr h="3844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200 000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31.65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4712298"/>
                  </a:ext>
                </a:extLst>
              </a:tr>
              <a:tr h="3844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400 000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64.87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0757326"/>
                  </a:ext>
                </a:extLst>
              </a:tr>
              <a:tr h="3844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500 000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121.79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13.62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1851321"/>
                  </a:ext>
                </a:extLst>
              </a:tr>
              <a:tr h="3844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600 000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127.30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5385579"/>
                  </a:ext>
                </a:extLst>
              </a:tr>
              <a:tr h="3844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800 000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130.67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26.42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293886"/>
                  </a:ext>
                </a:extLst>
              </a:tr>
              <a:tr h="3844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1 000 000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207.84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24.28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8614055"/>
                  </a:ext>
                </a:extLst>
              </a:tr>
            </a:tbl>
          </a:graphicData>
        </a:graphic>
      </p:graphicFrame>
      <p:sp>
        <p:nvSpPr>
          <p:cNvPr id="13" name="Rectangle 1">
            <a:extLst>
              <a:ext uri="{FF2B5EF4-FFF2-40B4-BE49-F238E27FC236}">
                <a16:creationId xmlns:a16="http://schemas.microsoft.com/office/drawing/2014/main" id="{EE7E5BFC-7A4C-31F0-323F-22F6EAFDC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25474" y="-22605"/>
            <a:ext cx="13317896" cy="479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7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613DB0-3884-49C8-94D0-C350CFB56814}"/>
              </a:ext>
            </a:extLst>
          </p:cNvPr>
          <p:cNvSpPr/>
          <p:nvPr/>
        </p:nvSpPr>
        <p:spPr>
          <a:xfrm>
            <a:off x="420345" y="1182516"/>
            <a:ext cx="184731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spAutoFit/>
          </a:bodyPr>
          <a:lstStyle/>
          <a:p>
            <a:endParaRPr lang="fr-FR" sz="2800" b="1" dirty="0">
              <a:solidFill>
                <a:schemeClr val="tx1"/>
              </a:solidFill>
              <a:ea typeface="Open San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ACA4AF-2959-48D7-9EE7-BEC06CEEAAE9}"/>
              </a:ext>
            </a:extLst>
          </p:cNvPr>
          <p:cNvGrpSpPr/>
          <p:nvPr/>
        </p:nvGrpSpPr>
        <p:grpSpPr>
          <a:xfrm>
            <a:off x="57509" y="368958"/>
            <a:ext cx="3883799" cy="707886"/>
            <a:chOff x="3793781" y="340203"/>
            <a:chExt cx="3883799" cy="70788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937942-DB40-4CA1-9E5C-0D935E4BD1B3}"/>
                </a:ext>
              </a:extLst>
            </p:cNvPr>
            <p:cNvSpPr/>
            <p:nvPr/>
          </p:nvSpPr>
          <p:spPr>
            <a:xfrm>
              <a:off x="3793781" y="448825"/>
              <a:ext cx="209249" cy="58032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2060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A42709-F6EB-4B3A-91B5-9F59F55AD187}"/>
                </a:ext>
              </a:extLst>
            </p:cNvPr>
            <p:cNvSpPr txBox="1"/>
            <p:nvPr/>
          </p:nvSpPr>
          <p:spPr>
            <a:xfrm>
              <a:off x="4098139" y="340203"/>
              <a:ext cx="3579441" cy="707886"/>
            </a:xfrm>
            <a:prstGeom prst="rect">
              <a:avLst/>
            </a:prstGeom>
            <a:noFill/>
          </p:spPr>
          <p:txBody>
            <a:bodyPr wrap="none" lIns="91440" tIns="45720" rIns="91440" bIns="45720" anchor="t">
              <a:spAutoFit/>
            </a:bodyPr>
            <a:lstStyle/>
            <a:p>
              <a:pPr marL="71755" marR="148590"/>
              <a:r>
                <a:rPr lang="fr-FR" sz="4000" b="1" dirty="0">
                  <a:solidFill>
                    <a:srgbClr val="002060"/>
                  </a:solidFill>
                  <a:latin typeface="Calibri"/>
                  <a:cs typeface="Calibri"/>
                </a:rPr>
                <a:t>Comparaison : 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A2A70F5-C660-4388-AF3A-A23F99C1B84A}"/>
              </a:ext>
            </a:extLst>
          </p:cNvPr>
          <p:cNvSpPr/>
          <p:nvPr/>
        </p:nvSpPr>
        <p:spPr>
          <a:xfrm>
            <a:off x="11704704" y="6387367"/>
            <a:ext cx="334108" cy="3341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F68C8DE-D0E7-465A-BB42-597C5B0E01D9}"/>
              </a:ext>
            </a:extLst>
          </p:cNvPr>
          <p:cNvSpPr txBox="1">
            <a:spLocks/>
          </p:cNvSpPr>
          <p:nvPr/>
        </p:nvSpPr>
        <p:spPr>
          <a:xfrm>
            <a:off x="11732165" y="6371858"/>
            <a:ext cx="279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92EC78-BBA7-416B-B6F3-CD0AF1B601EC}" type="slidenum">
              <a:rPr lang="fr-FR" sz="1400" b="1" smtClean="0">
                <a:solidFill>
                  <a:schemeClr val="bg1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rPr>
              <a:pPr/>
              <a:t>8</a:t>
            </a:fld>
            <a:endParaRPr lang="fr-FR" sz="1400" b="1" dirty="0">
              <a:solidFill>
                <a:schemeClr val="bg1"/>
              </a:solidFill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11AFC2-9F59-0D1D-A69C-09D814A9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92" y="1851803"/>
            <a:ext cx="3673445" cy="910087"/>
          </a:xfrm>
        </p:spPr>
        <p:txBody>
          <a:bodyPr>
            <a:normAutofit/>
          </a:bodyPr>
          <a:lstStyle/>
          <a:p>
            <a:r>
              <a:rPr lang="en-US" sz="2800" b="1" dirty="0">
                <a:cs typeface="Calibri"/>
              </a:rPr>
              <a:t>Commentaire2 !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135A47E-0B63-3907-D68F-434296470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6655" y="2761891"/>
            <a:ext cx="2753296" cy="34090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Le temps de </a:t>
            </a:r>
            <a:r>
              <a:rPr lang="en-US" sz="2400" dirty="0" err="1">
                <a:ea typeface="+mn-lt"/>
                <a:cs typeface="+mn-lt"/>
              </a:rPr>
              <a:t>calcul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l’algorithme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diminue</a:t>
            </a:r>
            <a:r>
              <a:rPr lang="en-US" sz="2400" dirty="0">
                <a:ea typeface="+mn-lt"/>
                <a:cs typeface="+mn-lt"/>
              </a:rPr>
              <a:t> à </a:t>
            </a:r>
            <a:r>
              <a:rPr lang="en-US" sz="2400" dirty="0" err="1">
                <a:ea typeface="+mn-lt"/>
                <a:cs typeface="+mn-lt"/>
              </a:rPr>
              <a:t>mesure</a:t>
            </a:r>
            <a:r>
              <a:rPr lang="en-US" sz="2400" dirty="0">
                <a:ea typeface="+mn-lt"/>
                <a:cs typeface="+mn-lt"/>
              </a:rPr>
              <a:t> que le </a:t>
            </a:r>
            <a:r>
              <a:rPr lang="en-US" sz="2400" dirty="0" err="1">
                <a:ea typeface="+mn-lt"/>
                <a:cs typeface="+mn-lt"/>
              </a:rPr>
              <a:t>nombre</a:t>
            </a:r>
            <a:r>
              <a:rPr lang="en-US" sz="2400" dirty="0">
                <a:ea typeface="+mn-lt"/>
                <a:cs typeface="+mn-lt"/>
              </a:rPr>
              <a:t> de threads </a:t>
            </a:r>
            <a:r>
              <a:rPr lang="en-US" sz="2400" dirty="0" err="1">
                <a:ea typeface="+mn-lt"/>
                <a:cs typeface="+mn-lt"/>
              </a:rPr>
              <a:t>augmente</a:t>
            </a:r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cs typeface="Calibri"/>
            </a:endParaRP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5DD10E1D-5505-E662-AF3F-6521DCEE70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262199"/>
              </p:ext>
            </p:extLst>
          </p:nvPr>
        </p:nvGraphicFramePr>
        <p:xfrm>
          <a:off x="4216146" y="1851803"/>
          <a:ext cx="7011508" cy="38996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502">
                  <a:extLst>
                    <a:ext uri="{9D8B030D-6E8A-4147-A177-3AD203B41FA5}">
                      <a16:colId xmlns:a16="http://schemas.microsoft.com/office/drawing/2014/main" val="3637093282"/>
                    </a:ext>
                  </a:extLst>
                </a:gridCol>
                <a:gridCol w="1752502">
                  <a:extLst>
                    <a:ext uri="{9D8B030D-6E8A-4147-A177-3AD203B41FA5}">
                      <a16:colId xmlns:a16="http://schemas.microsoft.com/office/drawing/2014/main" val="488014966"/>
                    </a:ext>
                  </a:extLst>
                </a:gridCol>
                <a:gridCol w="1753252">
                  <a:extLst>
                    <a:ext uri="{9D8B030D-6E8A-4147-A177-3AD203B41FA5}">
                      <a16:colId xmlns:a16="http://schemas.microsoft.com/office/drawing/2014/main" val="4184664828"/>
                    </a:ext>
                  </a:extLst>
                </a:gridCol>
                <a:gridCol w="1753252">
                  <a:extLst>
                    <a:ext uri="{9D8B030D-6E8A-4147-A177-3AD203B41FA5}">
                      <a16:colId xmlns:a16="http://schemas.microsoft.com/office/drawing/2014/main" val="2608092202"/>
                    </a:ext>
                  </a:extLst>
                </a:gridCol>
              </a:tblGrid>
              <a:tr h="5520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Nombre de clusters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Nombre de données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Nombre de thread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Temps d’execution parallel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856326"/>
                  </a:ext>
                </a:extLst>
              </a:tr>
              <a:tr h="4716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1 000 000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206.98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0079795"/>
                  </a:ext>
                </a:extLst>
              </a:tr>
              <a:tr h="4716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1 000 000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116.00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2288589"/>
                  </a:ext>
                </a:extLst>
              </a:tr>
              <a:tr h="4716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1 000 000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95.67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6682824"/>
                  </a:ext>
                </a:extLst>
              </a:tr>
              <a:tr h="4716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1 000 000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63.73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1195779"/>
                  </a:ext>
                </a:extLst>
              </a:tr>
              <a:tr h="4716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1 000 000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47.29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0705278"/>
                  </a:ext>
                </a:extLst>
              </a:tr>
              <a:tr h="5175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1 000 000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46.37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6900445"/>
                  </a:ext>
                </a:extLst>
              </a:tr>
              <a:tr h="4716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1 000 000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49.33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96217"/>
                  </a:ext>
                </a:extLst>
              </a:tr>
            </a:tbl>
          </a:graphicData>
        </a:graphic>
      </p:graphicFrame>
      <p:sp>
        <p:nvSpPr>
          <p:cNvPr id="17" name="Rectangle 2">
            <a:extLst>
              <a:ext uri="{FF2B5EF4-FFF2-40B4-BE49-F238E27FC236}">
                <a16:creationId xmlns:a16="http://schemas.microsoft.com/office/drawing/2014/main" id="{AC4587EC-992D-C249-35BF-12C03E396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15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879EE03-98CE-4CDE-9F9D-10BC1B2AE1BC}"/>
              </a:ext>
            </a:extLst>
          </p:cNvPr>
          <p:cNvGrpSpPr/>
          <p:nvPr/>
        </p:nvGrpSpPr>
        <p:grpSpPr>
          <a:xfrm>
            <a:off x="513159" y="1817796"/>
            <a:ext cx="3000038" cy="4216100"/>
            <a:chOff x="306569" y="1664677"/>
            <a:chExt cx="3000038" cy="400323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7EAF7B6-BE86-4588-915C-C5EDDA203CB0}"/>
                </a:ext>
              </a:extLst>
            </p:cNvPr>
            <p:cNvGrpSpPr/>
            <p:nvPr/>
          </p:nvGrpSpPr>
          <p:grpSpPr>
            <a:xfrm>
              <a:off x="306569" y="1664677"/>
              <a:ext cx="3000038" cy="4003238"/>
              <a:chOff x="820527" y="1756117"/>
              <a:chExt cx="3000038" cy="4003238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551F1DB-7CAF-473D-BBF5-B0FAA0D10A00}"/>
                  </a:ext>
                </a:extLst>
              </p:cNvPr>
              <p:cNvSpPr/>
              <p:nvPr/>
            </p:nvSpPr>
            <p:spPr>
              <a:xfrm>
                <a:off x="820527" y="1756117"/>
                <a:ext cx="3000038" cy="40032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83F121-7479-409D-A5A9-E589C16AA792}"/>
                  </a:ext>
                </a:extLst>
              </p:cNvPr>
              <p:cNvSpPr/>
              <p:nvPr/>
            </p:nvSpPr>
            <p:spPr>
              <a:xfrm>
                <a:off x="1027117" y="2235471"/>
                <a:ext cx="2606040" cy="89916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D350063-3478-46B1-A59E-CE5DAAB959DE}"/>
                  </a:ext>
                </a:extLst>
              </p:cNvPr>
              <p:cNvSpPr/>
              <p:nvPr/>
            </p:nvSpPr>
            <p:spPr>
              <a:xfrm>
                <a:off x="1028479" y="2256404"/>
                <a:ext cx="2502685" cy="7890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spAutoFit/>
              </a:bodyPr>
              <a:lstStyle/>
              <a:p>
                <a:pPr algn="ctr" rtl="1"/>
                <a:r>
                  <a:rPr lang="fr-FR" sz="2400" b="1" dirty="0">
                    <a:solidFill>
                      <a:schemeClr val="bg1"/>
                    </a:solidFill>
                    <a:ea typeface="Open Sans"/>
                    <a:cs typeface="Mothanna"/>
                  </a:rPr>
                  <a:t>La Segmentation de La clientèle</a:t>
                </a:r>
                <a:endParaRPr lang="fr-FR" sz="2400" b="1" dirty="0">
                  <a:solidFill>
                    <a:schemeClr val="bg1"/>
                  </a:solidFill>
                  <a:ea typeface="Open Sans" panose="020B0606030504020204" pitchFamily="34" charset="0"/>
                  <a:cs typeface="Mothanna" panose="02000503000000000000" pitchFamily="2" charset="-78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5741D48-CB2F-47FF-B4B7-9C53E9A95C3B}"/>
                  </a:ext>
                </a:extLst>
              </p:cNvPr>
              <p:cNvSpPr/>
              <p:nvPr/>
            </p:nvSpPr>
            <p:spPr>
              <a:xfrm>
                <a:off x="1027117" y="3483225"/>
                <a:ext cx="2793448" cy="22761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t"/>
              <a:lstStyle/>
              <a:p>
                <a:r>
                  <a:rPr lang="fr-FR" sz="2000" dirty="0">
                    <a:solidFill>
                      <a:schemeClr val="tx1"/>
                    </a:solidFill>
                    <a:ea typeface="Open Sans"/>
                    <a:cs typeface="Calibri"/>
                  </a:rPr>
                  <a:t>On regroupe les clients afin de mieux adapter les produits et les offres</a:t>
                </a:r>
                <a:endParaRPr lang="fr-FR" sz="2000" dirty="0">
                  <a:solidFill>
                    <a:schemeClr val="tx1"/>
                  </a:solidFill>
                  <a:ea typeface="Open Sans" panose="020B0606030504020204" pitchFamily="34" charset="0"/>
                  <a:cs typeface="Calibri"/>
                </a:endParaRPr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D83BC31-2FE3-4855-9A6B-747A408F616D}"/>
                </a:ext>
              </a:extLst>
            </p:cNvPr>
            <p:cNvCxnSpPr/>
            <p:nvPr/>
          </p:nvCxnSpPr>
          <p:spPr>
            <a:xfrm>
              <a:off x="1134357" y="3186784"/>
              <a:ext cx="12164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92ADBB-96A1-475D-90B1-5294C9D871F5}"/>
              </a:ext>
            </a:extLst>
          </p:cNvPr>
          <p:cNvGrpSpPr/>
          <p:nvPr/>
        </p:nvGrpSpPr>
        <p:grpSpPr>
          <a:xfrm>
            <a:off x="4596396" y="1817795"/>
            <a:ext cx="3000038" cy="4216101"/>
            <a:chOff x="306569" y="1664677"/>
            <a:chExt cx="3000038" cy="400323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14889B1-104F-4AAF-AA74-CAC6E1B4EDA6}"/>
                </a:ext>
              </a:extLst>
            </p:cNvPr>
            <p:cNvGrpSpPr/>
            <p:nvPr/>
          </p:nvGrpSpPr>
          <p:grpSpPr>
            <a:xfrm>
              <a:off x="306569" y="1664677"/>
              <a:ext cx="3000038" cy="4003238"/>
              <a:chOff x="820527" y="1756117"/>
              <a:chExt cx="3000038" cy="400323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901067D-9F77-4598-9205-8679CEA8EA3C}"/>
                  </a:ext>
                </a:extLst>
              </p:cNvPr>
              <p:cNvSpPr/>
              <p:nvPr/>
            </p:nvSpPr>
            <p:spPr>
              <a:xfrm>
                <a:off x="820527" y="1756117"/>
                <a:ext cx="3000038" cy="40032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D0CBF01-585F-4C0D-98CB-21C72DAFB826}"/>
                  </a:ext>
                </a:extLst>
              </p:cNvPr>
              <p:cNvSpPr/>
              <p:nvPr/>
            </p:nvSpPr>
            <p:spPr>
              <a:xfrm>
                <a:off x="1027117" y="2235471"/>
                <a:ext cx="2606040" cy="89916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1E02BA3-717C-4ABD-A39B-2365F20E593A}"/>
                  </a:ext>
                </a:extLst>
              </p:cNvPr>
              <p:cNvSpPr/>
              <p:nvPr/>
            </p:nvSpPr>
            <p:spPr>
              <a:xfrm>
                <a:off x="1001998" y="2256402"/>
                <a:ext cx="2526893" cy="8026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spAutoFit/>
              </a:bodyPr>
              <a:lstStyle/>
              <a:p>
                <a:pPr algn="ctr" rtl="1"/>
                <a:r>
                  <a:rPr lang="fr-FR" sz="2400" b="1" dirty="0">
                    <a:solidFill>
                      <a:schemeClr val="bg1"/>
                    </a:solidFill>
                    <a:ea typeface="Open Sans"/>
                    <a:cs typeface="Mothanna"/>
                  </a:rPr>
                  <a:t>La détection d'anomalies</a:t>
                </a:r>
                <a:endParaRPr lang="fr-FR" sz="2400" b="1" dirty="0">
                  <a:solidFill>
                    <a:schemeClr val="bg1"/>
                  </a:solidFill>
                  <a:ea typeface="Open Sans" panose="020B0606030504020204" pitchFamily="34" charset="0"/>
                  <a:cs typeface="Mothanna" panose="02000503000000000000" pitchFamily="2" charset="-78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148D4A4-D7C5-431A-B9F6-F5892DBF7B0B}"/>
                  </a:ext>
                </a:extLst>
              </p:cNvPr>
              <p:cNvSpPr/>
              <p:nvPr/>
            </p:nvSpPr>
            <p:spPr>
              <a:xfrm>
                <a:off x="1234576" y="3482996"/>
                <a:ext cx="2171941" cy="2102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t"/>
              <a:lstStyle/>
              <a:p>
                <a:r>
                  <a:rPr lang="fr-FR" sz="2000" dirty="0">
                    <a:solidFill>
                      <a:schemeClr val="tx1"/>
                    </a:solidFill>
                    <a:ea typeface="Open Sans"/>
                    <a:cs typeface="Open Sans"/>
                  </a:rPr>
                  <a:t>Trouver ce qui n'est pas similaire ou les aberrations des clusters</a:t>
                </a:r>
                <a:endParaRPr lang="fr-FR" sz="20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C392287-23ED-441A-B8E8-36BD8E276986}"/>
                </a:ext>
              </a:extLst>
            </p:cNvPr>
            <p:cNvCxnSpPr/>
            <p:nvPr/>
          </p:nvCxnSpPr>
          <p:spPr>
            <a:xfrm>
              <a:off x="1335640" y="3186784"/>
              <a:ext cx="8426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C6B0DAC-28C5-46D9-AD30-D256045F7444}"/>
              </a:ext>
            </a:extLst>
          </p:cNvPr>
          <p:cNvGrpSpPr/>
          <p:nvPr/>
        </p:nvGrpSpPr>
        <p:grpSpPr>
          <a:xfrm>
            <a:off x="8708387" y="1817795"/>
            <a:ext cx="3000038" cy="4216109"/>
            <a:chOff x="306569" y="1664677"/>
            <a:chExt cx="3000038" cy="400323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3F1812E-3294-4081-BC4A-138238BDB8E1}"/>
                </a:ext>
              </a:extLst>
            </p:cNvPr>
            <p:cNvGrpSpPr/>
            <p:nvPr/>
          </p:nvGrpSpPr>
          <p:grpSpPr>
            <a:xfrm>
              <a:off x="306569" y="1664677"/>
              <a:ext cx="3000038" cy="4003238"/>
              <a:chOff x="820527" y="1756117"/>
              <a:chExt cx="3000038" cy="4003238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8D5D240-6358-47E2-8242-20B331DC11F2}"/>
                  </a:ext>
                </a:extLst>
              </p:cNvPr>
              <p:cNvSpPr/>
              <p:nvPr/>
            </p:nvSpPr>
            <p:spPr>
              <a:xfrm>
                <a:off x="820527" y="1756117"/>
                <a:ext cx="3000038" cy="40032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7AB9C89-D2BB-4CF1-9D9B-B523B9495940}"/>
                  </a:ext>
                </a:extLst>
              </p:cNvPr>
              <p:cNvSpPr/>
              <p:nvPr/>
            </p:nvSpPr>
            <p:spPr>
              <a:xfrm>
                <a:off x="1027117" y="2235471"/>
                <a:ext cx="2606040" cy="89916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5CD6A67-7F35-4798-8373-055882A04901}"/>
                  </a:ext>
                </a:extLst>
              </p:cNvPr>
              <p:cNvSpPr/>
              <p:nvPr/>
            </p:nvSpPr>
            <p:spPr>
              <a:xfrm>
                <a:off x="1114039" y="2263228"/>
                <a:ext cx="2417826" cy="789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spAutoFit/>
              </a:bodyPr>
              <a:lstStyle/>
              <a:p>
                <a:pPr algn="ctr" rtl="1"/>
                <a:r>
                  <a:rPr lang="fr-FR" sz="2400" b="1" dirty="0">
                    <a:solidFill>
                      <a:schemeClr val="bg1"/>
                    </a:solidFill>
                    <a:ea typeface="Open Sans"/>
                    <a:cs typeface="Mothanna"/>
                  </a:rPr>
                  <a:t>Le regroupement d'images</a:t>
                </a:r>
                <a:endParaRPr lang="fr-FR" sz="2400" b="1" dirty="0">
                  <a:solidFill>
                    <a:schemeClr val="bg1"/>
                  </a:solidFill>
                  <a:ea typeface="Open Sans" panose="020B0606030504020204" pitchFamily="34" charset="0"/>
                  <a:cs typeface="Mothanna" panose="02000503000000000000" pitchFamily="2" charset="-78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8554A09-A2E6-4E5E-9027-F8D61DAF91B6}"/>
                  </a:ext>
                </a:extLst>
              </p:cNvPr>
              <p:cNvSpPr/>
              <p:nvPr/>
            </p:nvSpPr>
            <p:spPr>
              <a:xfrm>
                <a:off x="1237469" y="3500175"/>
                <a:ext cx="2438493" cy="22591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t"/>
              <a:lstStyle/>
              <a:p>
                <a:r>
                  <a:rPr lang="fr-FR" sz="2000" dirty="0">
                    <a:solidFill>
                      <a:schemeClr val="tx1"/>
                    </a:solidFill>
                    <a:ea typeface="Open Sans"/>
                    <a:cs typeface="Calibri"/>
                  </a:rPr>
                  <a:t>Regroupement des images ou les couleurs similaires dans une image</a:t>
                </a:r>
                <a:endParaRPr lang="en-US" sz="2000" dirty="0">
                  <a:solidFill>
                    <a:schemeClr val="tx1"/>
                  </a:solidFill>
                  <a:ea typeface="Open Sans"/>
                  <a:cs typeface="Calibri" panose="020F0502020204030204"/>
                </a:endParaRPr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0C3944F-4BEE-4059-915B-640D709C862B}"/>
                </a:ext>
              </a:extLst>
            </p:cNvPr>
            <p:cNvCxnSpPr/>
            <p:nvPr/>
          </p:nvCxnSpPr>
          <p:spPr>
            <a:xfrm>
              <a:off x="1335640" y="3186784"/>
              <a:ext cx="8426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B49257E-C920-4A83-90CB-128C81CDA4CD}"/>
              </a:ext>
            </a:extLst>
          </p:cNvPr>
          <p:cNvSpPr/>
          <p:nvPr/>
        </p:nvSpPr>
        <p:spPr>
          <a:xfrm>
            <a:off x="11704704" y="6387367"/>
            <a:ext cx="334108" cy="3341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DD7F1CCE-F810-4636-8D93-4CF7865F4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32165" y="6371858"/>
            <a:ext cx="279186" cy="365125"/>
          </a:xfrm>
        </p:spPr>
        <p:txBody>
          <a:bodyPr/>
          <a:lstStyle/>
          <a:p>
            <a:fld id="{0E92EC78-BBA7-416B-B6F3-CD0AF1B601EC}" type="slidenum">
              <a:rPr lang="fr-FR" sz="1400" b="1" smtClean="0">
                <a:solidFill>
                  <a:schemeClr val="bg1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rPr>
              <a:t>9</a:t>
            </a:fld>
            <a:endParaRPr lang="fr-FR" sz="1400" b="1" dirty="0">
              <a:solidFill>
                <a:schemeClr val="bg1"/>
              </a:solidFill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59DE5A9-5029-4B95-8C13-82982FA2290F}"/>
              </a:ext>
            </a:extLst>
          </p:cNvPr>
          <p:cNvGrpSpPr/>
          <p:nvPr/>
        </p:nvGrpSpPr>
        <p:grpSpPr>
          <a:xfrm>
            <a:off x="0" y="239561"/>
            <a:ext cx="6339869" cy="1323439"/>
            <a:chOff x="3793781" y="239561"/>
            <a:chExt cx="3901838" cy="14141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86A9DEF-48A0-4089-95B5-8896EDA92C8E}"/>
                </a:ext>
              </a:extLst>
            </p:cNvPr>
            <p:cNvSpPr/>
            <p:nvPr/>
          </p:nvSpPr>
          <p:spPr>
            <a:xfrm>
              <a:off x="3793781" y="448825"/>
              <a:ext cx="194872" cy="47968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2060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2CD0B93-5D9A-434A-BC30-907F781C8B2E}"/>
                </a:ext>
              </a:extLst>
            </p:cNvPr>
            <p:cNvSpPr txBox="1"/>
            <p:nvPr/>
          </p:nvSpPr>
          <p:spPr>
            <a:xfrm>
              <a:off x="4040630" y="239561"/>
              <a:ext cx="3654989" cy="141410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71755" marR="148590"/>
              <a:r>
                <a:rPr lang="fr-FR" sz="4000" b="1" dirty="0">
                  <a:solidFill>
                    <a:srgbClr val="002060"/>
                  </a:solidFill>
                  <a:ea typeface="Open Sans Condensed"/>
                  <a:cs typeface="Open Sans Condensed"/>
                </a:rPr>
                <a:t>L'application de l'Algorithme  K-</a:t>
              </a:r>
              <a:r>
                <a:rPr lang="fr-FR" sz="4000" b="1" dirty="0" err="1">
                  <a:solidFill>
                    <a:srgbClr val="002060"/>
                  </a:solidFill>
                  <a:ea typeface="Open Sans Condensed"/>
                  <a:cs typeface="Open Sans Condensed"/>
                </a:rPr>
                <a:t>Means</a:t>
              </a:r>
              <a:r>
                <a:rPr lang="fr-FR" sz="4000" b="1" dirty="0">
                  <a:solidFill>
                    <a:srgbClr val="002060"/>
                  </a:solidFill>
                  <a:ea typeface="Open Sans Condensed"/>
                  <a:cs typeface="Open Sans Condensed"/>
                </a:rPr>
                <a:t> </a:t>
              </a:r>
              <a:endParaRPr lang="fr-FR" sz="4000" b="1" dirty="0">
                <a:solidFill>
                  <a:srgbClr val="002060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4019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789</Words>
  <Application>Microsoft Office PowerPoint</Application>
  <PresentationFormat>Widescreen</PresentationFormat>
  <Paragraphs>186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Arial,Sans-Serif</vt:lpstr>
      <vt:lpstr>Calibri Light</vt:lpstr>
      <vt:lpstr>Arial</vt:lpstr>
      <vt:lpstr>Wingdings</vt:lpstr>
      <vt:lpstr>Calibri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Commentaire1 !</vt:lpstr>
      <vt:lpstr>Commentaire2 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www.presentation-powerpoint.com</dc:title>
  <dc:creator>YUSF</dc:creator>
  <cp:keywords>www.presentation-powerpoint.com</cp:keywords>
  <cp:lastModifiedBy>Hello</cp:lastModifiedBy>
  <cp:revision>1445</cp:revision>
  <dcterms:created xsi:type="dcterms:W3CDTF">2018-11-30T14:16:14Z</dcterms:created>
  <dcterms:modified xsi:type="dcterms:W3CDTF">2022-05-28T14:42:57Z</dcterms:modified>
  <cp:category>www.presentation-powerpoint.com</cp:category>
</cp:coreProperties>
</file>