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2"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varScale="1">
        <p:scale>
          <a:sx n="73" d="100"/>
          <a:sy n="73" d="100"/>
        </p:scale>
        <p:origin x="72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7/8/2023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1485" y="1590762"/>
            <a:ext cx="8911687" cy="1280890"/>
          </a:xfrm>
        </p:spPr>
        <p:txBody>
          <a:bodyPr/>
          <a:lstStyle/>
          <a:p>
            <a:r>
              <a:rPr lang="fr-FR" dirty="0" smtClean="0"/>
              <a:t>Introduction</a:t>
            </a:r>
            <a:endParaRPr lang="fr-FR" dirty="0"/>
          </a:p>
        </p:txBody>
      </p:sp>
      <p:sp>
        <p:nvSpPr>
          <p:cNvPr id="3" name="Content Placeholder 2"/>
          <p:cNvSpPr>
            <a:spLocks noGrp="1"/>
          </p:cNvSpPr>
          <p:nvPr>
            <p:ph idx="1"/>
          </p:nvPr>
        </p:nvSpPr>
        <p:spPr>
          <a:xfrm>
            <a:off x="1599200" y="1964732"/>
            <a:ext cx="8915400" cy="3777622"/>
          </a:xfrm>
        </p:spPr>
        <p:txBody>
          <a:bodyPr/>
          <a:lstStyle/>
          <a:p>
            <a:pPr marL="0" indent="0">
              <a:buNone/>
            </a:pPr>
            <a:endParaRPr lang="en-US" dirty="0" smtClean="0"/>
          </a:p>
          <a:p>
            <a:pPr>
              <a:buFont typeface="Wingdings" panose="05000000000000000000" pitchFamily="2" charset="2"/>
              <a:buChar char="Ø"/>
            </a:pPr>
            <a:r>
              <a:rPr lang="en-US" sz="2000" dirty="0" smtClean="0">
                <a:latin typeface="Century Gothic" panose="020B0502020202020204" pitchFamily="34" charset="0"/>
                <a:cs typeface="Arial" panose="020B0604020202020204" pitchFamily="34" charset="0"/>
              </a:rPr>
              <a:t>Databases </a:t>
            </a:r>
            <a:r>
              <a:rPr lang="en-US" sz="2000" dirty="0">
                <a:latin typeface="Century Gothic" panose="020B0502020202020204" pitchFamily="34" charset="0"/>
                <a:cs typeface="Arial" panose="020B0604020202020204" pitchFamily="34" charset="0"/>
              </a:rPr>
              <a:t>play a crucial role in managing and organizing data for various applications. Two prominent approaches to database management are SQL (Structured Query Language) and NoSQL (Not only SQL). While SQL databases have been widely used for decades, NoSQL databases emerged as an alternative to address the limitations of traditional relational databases. Understanding the differences between SQL and NoSQL is essential for selecting the most suitable database solution for specific needs.</a:t>
            </a:r>
            <a:endParaRPr lang="fr-FR" sz="2000" dirty="0">
              <a:latin typeface="Century Gothic" panose="020B0502020202020204" pitchFamily="34" charset="0"/>
              <a:cs typeface="Arial" panose="020B0604020202020204" pitchFamily="34" charset="0"/>
            </a:endParaRPr>
          </a:p>
        </p:txBody>
      </p:sp>
      <p:sp>
        <p:nvSpPr>
          <p:cNvPr id="4" name="Title 1"/>
          <p:cNvSpPr txBox="1">
            <a:spLocks/>
          </p:cNvSpPr>
          <p:nvPr/>
        </p:nvSpPr>
        <p:spPr>
          <a:xfrm>
            <a:off x="1687875" y="595948"/>
            <a:ext cx="8915399" cy="226278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smtClean="0">
                <a:solidFill>
                  <a:schemeClr val="accent4">
                    <a:lumMod val="60000"/>
                    <a:lumOff val="40000"/>
                  </a:schemeClr>
                </a:solidFill>
              </a:rPr>
              <a:t>NOSQL VS SQL</a:t>
            </a:r>
            <a:endParaRPr lang="fr-FR" dirty="0">
              <a:solidFill>
                <a:schemeClr val="accent4">
                  <a:lumMod val="60000"/>
                  <a:lumOff val="40000"/>
                </a:schemeClr>
              </a:solidFill>
            </a:endParaRPr>
          </a:p>
        </p:txBody>
      </p:sp>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55326"/>
            <a:ext cx="12192000" cy="1867988"/>
          </a:xfrm>
          <a:prstGeom prst="rect">
            <a:avLst/>
          </a:prstGeom>
        </p:spPr>
      </p:pic>
    </p:spTree>
    <p:extLst>
      <p:ext uri="{BB962C8B-B14F-4D97-AF65-F5344CB8AC3E}">
        <p14:creationId xmlns:p14="http://schemas.microsoft.com/office/powerpoint/2010/main" val="686510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4468" y="702487"/>
            <a:ext cx="10117235" cy="1280890"/>
          </a:xfrm>
        </p:spPr>
        <p:txBody>
          <a:bodyPr/>
          <a:lstStyle/>
          <a:p>
            <a:r>
              <a:rPr lang="fr-FR" dirty="0" err="1" smtClean="0"/>
              <a:t>Difference</a:t>
            </a:r>
            <a:r>
              <a:rPr lang="fr-FR" dirty="0" smtClean="0"/>
              <a:t> </a:t>
            </a:r>
            <a:r>
              <a:rPr lang="fr-FR" dirty="0" err="1" smtClean="0"/>
              <a:t>between</a:t>
            </a:r>
            <a:r>
              <a:rPr lang="fr-FR" dirty="0" smtClean="0"/>
              <a:t> </a:t>
            </a:r>
            <a:r>
              <a:rPr lang="fr-FR" dirty="0" err="1" smtClean="0"/>
              <a:t>MongoDB</a:t>
            </a:r>
            <a:r>
              <a:rPr lang="fr-FR" dirty="0" smtClean="0"/>
              <a:t> and SQL</a:t>
            </a:r>
            <a:endParaRPr lang="fr-FR" dirty="0"/>
          </a:p>
        </p:txBody>
      </p:sp>
      <p:sp>
        <p:nvSpPr>
          <p:cNvPr id="3" name="Content Placeholder 2"/>
          <p:cNvSpPr>
            <a:spLocks noGrp="1"/>
          </p:cNvSpPr>
          <p:nvPr>
            <p:ph idx="1"/>
          </p:nvPr>
        </p:nvSpPr>
        <p:spPr>
          <a:xfrm>
            <a:off x="1968674" y="1859280"/>
            <a:ext cx="8915400" cy="4619898"/>
          </a:xfrm>
        </p:spPr>
        <p:txBody>
          <a:bodyPr>
            <a:normAutofit/>
          </a:bodyPr>
          <a:lstStyle/>
          <a:p>
            <a:pPr>
              <a:buFont typeface="Wingdings" panose="05000000000000000000" pitchFamily="2" charset="2"/>
              <a:buChar char="Ø"/>
            </a:pPr>
            <a:r>
              <a:rPr lang="en-US" dirty="0"/>
              <a:t>SQL (Structured Query Language) and NoSQL (Not only SQL) are two different approaches to managing and organizing data in databases. Here are the key differences between </a:t>
            </a:r>
            <a:r>
              <a:rPr lang="en-US" dirty="0" smtClean="0"/>
              <a:t>them:</a:t>
            </a:r>
          </a:p>
          <a:p>
            <a:pPr>
              <a:buFont typeface="Wingdings" panose="05000000000000000000" pitchFamily="2" charset="2"/>
              <a:buChar char="§"/>
            </a:pPr>
            <a:r>
              <a:rPr lang="en-US" b="1" u="sng" dirty="0" smtClean="0"/>
              <a:t>MongoDB ( NoSQL):</a:t>
            </a:r>
          </a:p>
          <a:p>
            <a:pPr marL="0" indent="0">
              <a:buNone/>
            </a:pPr>
            <a:r>
              <a:rPr lang="fr-FR" dirty="0"/>
              <a:t> </a:t>
            </a:r>
            <a:r>
              <a:rPr lang="fr-FR" dirty="0" err="1"/>
              <a:t>MongoDB</a:t>
            </a:r>
            <a:r>
              <a:rPr lang="fr-FR" dirty="0"/>
              <a:t> </a:t>
            </a:r>
            <a:r>
              <a:rPr lang="fr-FR" dirty="0" err="1"/>
              <a:t>is</a:t>
            </a:r>
            <a:r>
              <a:rPr lang="fr-FR" dirty="0"/>
              <a:t> a source-</a:t>
            </a:r>
            <a:r>
              <a:rPr lang="fr-FR" dirty="0" err="1"/>
              <a:t>available</a:t>
            </a:r>
            <a:r>
              <a:rPr lang="fr-FR" dirty="0"/>
              <a:t> cross-</a:t>
            </a:r>
            <a:r>
              <a:rPr lang="fr-FR" dirty="0" err="1"/>
              <a:t>platform</a:t>
            </a:r>
            <a:r>
              <a:rPr lang="fr-FR" dirty="0"/>
              <a:t> document-</a:t>
            </a:r>
            <a:r>
              <a:rPr lang="fr-FR" dirty="0" err="1"/>
              <a:t>oriented</a:t>
            </a:r>
            <a:r>
              <a:rPr lang="fr-FR" dirty="0"/>
              <a:t> </a:t>
            </a:r>
            <a:r>
              <a:rPr lang="fr-FR" dirty="0" err="1"/>
              <a:t>database</a:t>
            </a:r>
            <a:r>
              <a:rPr lang="fr-FR" dirty="0"/>
              <a:t> program. </a:t>
            </a:r>
            <a:r>
              <a:rPr lang="fr-FR" dirty="0" err="1"/>
              <a:t>Classified</a:t>
            </a:r>
            <a:r>
              <a:rPr lang="fr-FR" dirty="0"/>
              <a:t> as a </a:t>
            </a:r>
            <a:r>
              <a:rPr lang="fr-FR" dirty="0" err="1"/>
              <a:t>NoSQL</a:t>
            </a:r>
            <a:r>
              <a:rPr lang="fr-FR" dirty="0"/>
              <a:t> </a:t>
            </a:r>
            <a:r>
              <a:rPr lang="fr-FR" dirty="0" err="1"/>
              <a:t>database</a:t>
            </a:r>
            <a:r>
              <a:rPr lang="fr-FR" dirty="0"/>
              <a:t> program, </a:t>
            </a:r>
            <a:r>
              <a:rPr lang="fr-FR" dirty="0" err="1"/>
              <a:t>MongoDB</a:t>
            </a:r>
            <a:r>
              <a:rPr lang="fr-FR" dirty="0"/>
              <a:t> uses JSON-</a:t>
            </a:r>
            <a:r>
              <a:rPr lang="fr-FR" dirty="0" err="1"/>
              <a:t>like</a:t>
            </a:r>
            <a:r>
              <a:rPr lang="fr-FR" dirty="0"/>
              <a:t> documents </a:t>
            </a:r>
            <a:r>
              <a:rPr lang="fr-FR" dirty="0" err="1"/>
              <a:t>with</a:t>
            </a:r>
            <a:r>
              <a:rPr lang="fr-FR" dirty="0"/>
              <a:t> </a:t>
            </a:r>
            <a:r>
              <a:rPr lang="fr-FR" dirty="0" err="1"/>
              <a:t>optional</a:t>
            </a:r>
            <a:r>
              <a:rPr lang="fr-FR" dirty="0"/>
              <a:t> </a:t>
            </a:r>
            <a:r>
              <a:rPr lang="fr-FR" dirty="0" err="1"/>
              <a:t>schemas</a:t>
            </a:r>
            <a:r>
              <a:rPr lang="fr-FR" dirty="0"/>
              <a:t>. </a:t>
            </a:r>
            <a:r>
              <a:rPr lang="fr-FR" dirty="0" err="1"/>
              <a:t>MongoDB</a:t>
            </a:r>
            <a:r>
              <a:rPr lang="fr-FR" dirty="0"/>
              <a:t> </a:t>
            </a:r>
            <a:r>
              <a:rPr lang="fr-FR" dirty="0" err="1"/>
              <a:t>is</a:t>
            </a:r>
            <a:r>
              <a:rPr lang="fr-FR" dirty="0"/>
              <a:t> </a:t>
            </a:r>
            <a:r>
              <a:rPr lang="fr-FR" dirty="0" err="1"/>
              <a:t>developed</a:t>
            </a:r>
            <a:r>
              <a:rPr lang="fr-FR" dirty="0"/>
              <a:t> by </a:t>
            </a:r>
            <a:r>
              <a:rPr lang="fr-FR" dirty="0" err="1"/>
              <a:t>MongoDB</a:t>
            </a:r>
            <a:r>
              <a:rPr lang="fr-FR" dirty="0"/>
              <a:t> Inc. and </a:t>
            </a:r>
            <a:r>
              <a:rPr lang="fr-FR" dirty="0" err="1"/>
              <a:t>licensed</a:t>
            </a:r>
            <a:r>
              <a:rPr lang="fr-FR" dirty="0"/>
              <a:t> </a:t>
            </a:r>
            <a:r>
              <a:rPr lang="fr-FR" dirty="0" err="1"/>
              <a:t>under</a:t>
            </a:r>
            <a:r>
              <a:rPr lang="fr-FR" dirty="0"/>
              <a:t> the Server </a:t>
            </a:r>
            <a:r>
              <a:rPr lang="fr-FR" dirty="0" err="1"/>
              <a:t>Side</a:t>
            </a:r>
            <a:r>
              <a:rPr lang="fr-FR" dirty="0"/>
              <a:t> Public License (SSPL).</a:t>
            </a:r>
            <a:endParaRPr lang="en-US" dirty="0" smtClean="0"/>
          </a:p>
          <a:p>
            <a:pPr marL="0" indent="0">
              <a:buNone/>
            </a:pPr>
            <a:endParaRPr lang="en-US" dirty="0" smtClean="0"/>
          </a:p>
          <a:p>
            <a:pPr marL="0" indent="0">
              <a:buNone/>
            </a:pPr>
            <a:r>
              <a:rPr lang="en-US" dirty="0"/>
              <a:t>MongoDB's combination of flexibility, scalability, and powerful querying capabilities makes it a popular choice for managing unstructured or semi-structured data in a wide range of applications.</a:t>
            </a:r>
            <a:endParaRPr lang="en-US" b="1" u="sng" dirty="0" smtClean="0"/>
          </a:p>
          <a:p>
            <a:pPr>
              <a:buFont typeface="Wingdings" panose="05000000000000000000" pitchFamily="2" charset="2"/>
              <a:buChar char="§"/>
            </a:pPr>
            <a:endParaRPr lang="en-US" b="1" u="sng" dirty="0"/>
          </a:p>
        </p:txBody>
      </p:sp>
    </p:spTree>
    <p:extLst>
      <p:ext uri="{BB962C8B-B14F-4D97-AF65-F5344CB8AC3E}">
        <p14:creationId xmlns:p14="http://schemas.microsoft.com/office/powerpoint/2010/main" val="2519038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7955" y="748937"/>
            <a:ext cx="8915400" cy="5586549"/>
          </a:xfrm>
        </p:spPr>
        <p:txBody>
          <a:bodyPr>
            <a:normAutofit/>
          </a:bodyPr>
          <a:lstStyle/>
          <a:p>
            <a:pPr>
              <a:buFont typeface="Wingdings" panose="05000000000000000000" pitchFamily="2" charset="2"/>
              <a:buChar char="§"/>
            </a:pPr>
            <a:endParaRPr lang="en-US" u="sng" dirty="0"/>
          </a:p>
          <a:p>
            <a:pPr>
              <a:buFont typeface="Wingdings" panose="05000000000000000000" pitchFamily="2" charset="2"/>
              <a:buChar char="§"/>
            </a:pPr>
            <a:endParaRPr lang="fr-FR" dirty="0"/>
          </a:p>
        </p:txBody>
      </p:sp>
      <p:pic>
        <p:nvPicPr>
          <p:cNvPr id="1026" name="Picture 2" descr="Tyrosine Kinase Inhibitors Market Global Trends, Market Share, Industry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854" y="748937"/>
            <a:ext cx="11034938" cy="5153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012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9944" y="757647"/>
            <a:ext cx="9807439" cy="5878284"/>
          </a:xfrm>
        </p:spPr>
        <p:txBody>
          <a:bodyPr>
            <a:normAutofit/>
          </a:bodyPr>
          <a:lstStyle/>
          <a:p>
            <a:pPr>
              <a:buFont typeface="Wingdings" panose="05000000000000000000" pitchFamily="2" charset="2"/>
              <a:buChar char="§"/>
            </a:pPr>
            <a:r>
              <a:rPr lang="fr-FR" sz="2000" b="1" u="sng" dirty="0" smtClean="0"/>
              <a:t>SQL:</a:t>
            </a:r>
            <a:endParaRPr lang="fr-FR" sz="2000" b="1" u="sng" dirty="0"/>
          </a:p>
          <a:p>
            <a:pPr marL="0" indent="0">
              <a:buNone/>
            </a:pPr>
            <a:r>
              <a:rPr lang="en-US" dirty="0"/>
              <a:t>SQL (Structured Query Language) is a programming language used for managing and manipulating relational </a:t>
            </a:r>
            <a:r>
              <a:rPr lang="en-US" dirty="0" smtClean="0"/>
              <a:t>databases </a:t>
            </a:r>
            <a:r>
              <a:rPr lang="en-US" dirty="0"/>
              <a:t>.</a:t>
            </a:r>
            <a:endParaRPr lang="en-US" dirty="0" smtClean="0"/>
          </a:p>
          <a:p>
            <a:pPr marL="0" indent="0">
              <a:buNone/>
            </a:pPr>
            <a:r>
              <a:rPr lang="en-US" dirty="0" smtClean="0"/>
              <a:t>SQL </a:t>
            </a:r>
            <a:r>
              <a:rPr lang="en-US" dirty="0"/>
              <a:t>is widely used in various industries for data storage, retrieval, and management. It is essential for working with relational databases and plays a crucial role in applications that require efficient data handling, complex querying, and data analysis</a:t>
            </a:r>
            <a:r>
              <a:rPr lang="en-US" dirty="0" smtClean="0"/>
              <a:t>.</a:t>
            </a:r>
          </a:p>
          <a:p>
            <a:pPr marL="0" indent="0">
              <a:buNone/>
            </a:pPr>
            <a:r>
              <a:rPr lang="fr-FR" dirty="0"/>
              <a:t> It uses </a:t>
            </a:r>
            <a:r>
              <a:rPr lang="fr-FR" dirty="0" err="1"/>
              <a:t>commands</a:t>
            </a:r>
            <a:r>
              <a:rPr lang="fr-FR" dirty="0"/>
              <a:t> </a:t>
            </a:r>
            <a:r>
              <a:rPr lang="fr-FR" dirty="0" err="1"/>
              <a:t>such</a:t>
            </a:r>
            <a:r>
              <a:rPr lang="fr-FR" dirty="0"/>
              <a:t> as "select", "insert", "update", "</a:t>
            </a:r>
            <a:r>
              <a:rPr lang="fr-FR" dirty="0" err="1"/>
              <a:t>delete</a:t>
            </a:r>
            <a:r>
              <a:rPr lang="fr-FR" dirty="0"/>
              <a:t>". </a:t>
            </a:r>
            <a:r>
              <a:rPr lang="fr-FR" dirty="0" err="1"/>
              <a:t>Some</a:t>
            </a:r>
            <a:r>
              <a:rPr lang="fr-FR" dirty="0"/>
              <a:t> </a:t>
            </a:r>
            <a:r>
              <a:rPr lang="fr-FR" dirty="0" err="1"/>
              <a:t>common</a:t>
            </a:r>
            <a:r>
              <a:rPr lang="fr-FR" dirty="0"/>
              <a:t> </a:t>
            </a:r>
            <a:r>
              <a:rPr lang="fr-FR" dirty="0" err="1"/>
              <a:t>relational</a:t>
            </a:r>
            <a:r>
              <a:rPr lang="fr-FR" dirty="0"/>
              <a:t> </a:t>
            </a:r>
            <a:r>
              <a:rPr lang="fr-FR" dirty="0" err="1"/>
              <a:t>database</a:t>
            </a:r>
            <a:r>
              <a:rPr lang="fr-FR" dirty="0"/>
              <a:t> management </a:t>
            </a:r>
            <a:r>
              <a:rPr lang="fr-FR" dirty="0" err="1"/>
              <a:t>systems</a:t>
            </a:r>
            <a:r>
              <a:rPr lang="fr-FR" dirty="0"/>
              <a:t> </a:t>
            </a:r>
            <a:r>
              <a:rPr lang="fr-FR" dirty="0" err="1"/>
              <a:t>that</a:t>
            </a:r>
            <a:r>
              <a:rPr lang="fr-FR" dirty="0"/>
              <a:t> use SQL are: Oracle, MySQL, Microsoft SQL Server, PostgreSQL, etc</a:t>
            </a:r>
            <a:r>
              <a:rPr lang="fr-FR" dirty="0" smtClean="0"/>
              <a:t>.</a:t>
            </a:r>
          </a:p>
          <a:p>
            <a:pPr marL="0" indent="0">
              <a:buNone/>
            </a:pPr>
            <a:endParaRPr lang="fr-FR" b="1" u="sng" dirty="0"/>
          </a:p>
        </p:txBody>
      </p:sp>
      <p:pic>
        <p:nvPicPr>
          <p:cNvPr id="2050" name="Picture 2" descr="https://image2.slideserve.com/4369260/introduction-to-sql-server-l.jpg"/>
          <p:cNvPicPr>
            <a:picLocks noChangeAspect="1" noChangeArrowheads="1"/>
          </p:cNvPicPr>
          <p:nvPr/>
        </p:nvPicPr>
        <p:blipFill rotWithShape="1">
          <a:blip r:embed="rId2">
            <a:extLst>
              <a:ext uri="{28A0092B-C50C-407E-A947-70E740481C1C}">
                <a14:useLocalDpi xmlns:a14="http://schemas.microsoft.com/office/drawing/2010/main" val="0"/>
              </a:ext>
            </a:extLst>
          </a:blip>
          <a:srcRect l="-1450" t="24206" r="5149" b="15852"/>
          <a:stretch/>
        </p:blipFill>
        <p:spPr bwMode="auto">
          <a:xfrm>
            <a:off x="1489165" y="3879670"/>
            <a:ext cx="10332720" cy="2625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473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4204383823"/>
              </p:ext>
            </p:extLst>
          </p:nvPr>
        </p:nvGraphicFramePr>
        <p:xfrm>
          <a:off x="1815738" y="122147"/>
          <a:ext cx="8878797" cy="6567303"/>
        </p:xfrm>
        <a:graphic>
          <a:graphicData uri="http://schemas.openxmlformats.org/drawingml/2006/table">
            <a:tbl>
              <a:tblPr firstRow="1" bandRow="1">
                <a:tableStyleId>{5C22544A-7EE6-4342-B048-85BDC9FD1C3A}</a:tableStyleId>
              </a:tblPr>
              <a:tblGrid>
                <a:gridCol w="2959599">
                  <a:extLst>
                    <a:ext uri="{9D8B030D-6E8A-4147-A177-3AD203B41FA5}">
                      <a16:colId xmlns:a16="http://schemas.microsoft.com/office/drawing/2014/main" val="147044312"/>
                    </a:ext>
                  </a:extLst>
                </a:gridCol>
                <a:gridCol w="2959599">
                  <a:extLst>
                    <a:ext uri="{9D8B030D-6E8A-4147-A177-3AD203B41FA5}">
                      <a16:colId xmlns:a16="http://schemas.microsoft.com/office/drawing/2014/main" val="721935862"/>
                    </a:ext>
                  </a:extLst>
                </a:gridCol>
                <a:gridCol w="2959599">
                  <a:extLst>
                    <a:ext uri="{9D8B030D-6E8A-4147-A177-3AD203B41FA5}">
                      <a16:colId xmlns:a16="http://schemas.microsoft.com/office/drawing/2014/main" val="3738991388"/>
                    </a:ext>
                  </a:extLst>
                </a:gridCol>
              </a:tblGrid>
              <a:tr h="345428">
                <a:tc>
                  <a:txBody>
                    <a:bodyPr/>
                    <a:lstStyle/>
                    <a:p>
                      <a:r>
                        <a:rPr lang="fr-FR" sz="1800" b="1" i="0" kern="1200" dirty="0" smtClean="0">
                          <a:solidFill>
                            <a:schemeClr val="lt1"/>
                          </a:solidFill>
                          <a:effectLst/>
                          <a:latin typeface="+mn-lt"/>
                          <a:ea typeface="+mn-ea"/>
                          <a:cs typeface="+mn-cs"/>
                        </a:rPr>
                        <a:t>Aspect</a:t>
                      </a:r>
                      <a:endParaRPr lang="fr-FR" dirty="0"/>
                    </a:p>
                  </a:txBody>
                  <a:tcPr/>
                </a:tc>
                <a:tc>
                  <a:txBody>
                    <a:bodyPr/>
                    <a:lstStyle/>
                    <a:p>
                      <a:r>
                        <a:rPr lang="fr-FR" sz="1800" b="1" i="0" kern="1200" dirty="0" smtClean="0">
                          <a:solidFill>
                            <a:schemeClr val="lt1"/>
                          </a:solidFill>
                          <a:effectLst/>
                          <a:latin typeface="+mn-lt"/>
                          <a:ea typeface="+mn-ea"/>
                          <a:cs typeface="+mn-cs"/>
                        </a:rPr>
                        <a:t>SQL</a:t>
                      </a:r>
                      <a:endParaRPr lang="fr-FR" dirty="0"/>
                    </a:p>
                  </a:txBody>
                  <a:tcPr/>
                </a:tc>
                <a:tc>
                  <a:txBody>
                    <a:bodyPr/>
                    <a:lstStyle/>
                    <a:p>
                      <a:r>
                        <a:rPr lang="en-CA" sz="1800" b="1" i="0" kern="1200" noProof="0" dirty="0" smtClean="0">
                          <a:solidFill>
                            <a:schemeClr val="lt1"/>
                          </a:solidFill>
                          <a:effectLst/>
                          <a:latin typeface="+mn-lt"/>
                          <a:ea typeface="+mn-ea"/>
                          <a:cs typeface="+mn-cs"/>
                        </a:rPr>
                        <a:t>MongoDB</a:t>
                      </a:r>
                      <a:endParaRPr lang="en-CA" noProof="0" dirty="0"/>
                    </a:p>
                  </a:txBody>
                  <a:tcPr/>
                </a:tc>
                <a:extLst>
                  <a:ext uri="{0D108BD9-81ED-4DB2-BD59-A6C34878D82A}">
                    <a16:rowId xmlns:a16="http://schemas.microsoft.com/office/drawing/2014/main" val="3209784881"/>
                  </a:ext>
                </a:extLst>
              </a:tr>
              <a:tr h="604500">
                <a:tc>
                  <a:txBody>
                    <a:bodyPr/>
                    <a:lstStyle/>
                    <a:p>
                      <a:pPr fontAlgn="base"/>
                      <a:r>
                        <a:rPr lang="fr-FR" sz="1400" dirty="0">
                          <a:effectLst/>
                        </a:rPr>
                        <a:t>Data Model</a:t>
                      </a:r>
                    </a:p>
                  </a:txBody>
                  <a:tcPr anchor="ctr"/>
                </a:tc>
                <a:tc>
                  <a:txBody>
                    <a:bodyPr/>
                    <a:lstStyle/>
                    <a:p>
                      <a:pPr fontAlgn="base"/>
                      <a:r>
                        <a:rPr lang="fr-FR" sz="1400" dirty="0" err="1">
                          <a:effectLst/>
                        </a:rPr>
                        <a:t>Relational</a:t>
                      </a:r>
                      <a:endParaRPr lang="fr-FR" sz="1400" dirty="0">
                        <a:effectLst/>
                      </a:endParaRPr>
                    </a:p>
                  </a:txBody>
                  <a:tcPr anchor="ctr"/>
                </a:tc>
                <a:tc>
                  <a:txBody>
                    <a:bodyPr/>
                    <a:lstStyle/>
                    <a:p>
                      <a:pPr fontAlgn="base"/>
                      <a:r>
                        <a:rPr lang="fr-FR" sz="1400" dirty="0">
                          <a:effectLst/>
                        </a:rPr>
                        <a:t>Document-</a:t>
                      </a:r>
                      <a:r>
                        <a:rPr lang="fr-FR" sz="1400" dirty="0" err="1">
                          <a:effectLst/>
                        </a:rPr>
                        <a:t>oriented</a:t>
                      </a:r>
                      <a:r>
                        <a:rPr lang="fr-FR" sz="1400" dirty="0">
                          <a:effectLst/>
                        </a:rPr>
                        <a:t> (</a:t>
                      </a:r>
                      <a:r>
                        <a:rPr lang="fr-FR" sz="1400" dirty="0" err="1">
                          <a:effectLst/>
                        </a:rPr>
                        <a:t>NoSQL</a:t>
                      </a:r>
                      <a:r>
                        <a:rPr lang="fr-FR" sz="1400" dirty="0">
                          <a:effectLst/>
                        </a:rPr>
                        <a:t>)</a:t>
                      </a:r>
                    </a:p>
                  </a:txBody>
                  <a:tcPr anchor="ctr"/>
                </a:tc>
                <a:extLst>
                  <a:ext uri="{0D108BD9-81ED-4DB2-BD59-A6C34878D82A}">
                    <a16:rowId xmlns:a16="http://schemas.microsoft.com/office/drawing/2014/main" val="319382581"/>
                  </a:ext>
                </a:extLst>
              </a:tr>
              <a:tr h="345428">
                <a:tc>
                  <a:txBody>
                    <a:bodyPr/>
                    <a:lstStyle/>
                    <a:p>
                      <a:pPr fontAlgn="base"/>
                      <a:r>
                        <a:rPr lang="fr-FR" sz="1400" dirty="0" err="1">
                          <a:effectLst/>
                        </a:rPr>
                        <a:t>Schema</a:t>
                      </a:r>
                      <a:endParaRPr lang="fr-FR" sz="1400" dirty="0">
                        <a:effectLst/>
                      </a:endParaRPr>
                    </a:p>
                  </a:txBody>
                  <a:tcPr anchor="ctr"/>
                </a:tc>
                <a:tc>
                  <a:txBody>
                    <a:bodyPr/>
                    <a:lstStyle/>
                    <a:p>
                      <a:pPr fontAlgn="base"/>
                      <a:r>
                        <a:rPr lang="fr-FR" sz="1400">
                          <a:effectLst/>
                        </a:rPr>
                        <a:t>Predefined schema</a:t>
                      </a:r>
                    </a:p>
                  </a:txBody>
                  <a:tcPr anchor="ctr"/>
                </a:tc>
                <a:tc>
                  <a:txBody>
                    <a:bodyPr/>
                    <a:lstStyle/>
                    <a:p>
                      <a:pPr fontAlgn="base"/>
                      <a:r>
                        <a:rPr lang="fr-FR" sz="1400">
                          <a:effectLst/>
                        </a:rPr>
                        <a:t>Flexible schema</a:t>
                      </a:r>
                    </a:p>
                  </a:txBody>
                  <a:tcPr anchor="ctr"/>
                </a:tc>
                <a:extLst>
                  <a:ext uri="{0D108BD9-81ED-4DB2-BD59-A6C34878D82A}">
                    <a16:rowId xmlns:a16="http://schemas.microsoft.com/office/drawing/2014/main" val="87008621"/>
                  </a:ext>
                </a:extLst>
              </a:tr>
              <a:tr h="604500">
                <a:tc>
                  <a:txBody>
                    <a:bodyPr/>
                    <a:lstStyle/>
                    <a:p>
                      <a:pPr fontAlgn="base"/>
                      <a:r>
                        <a:rPr lang="fr-FR" sz="1400" dirty="0" err="1">
                          <a:effectLst/>
                        </a:rPr>
                        <a:t>Query</a:t>
                      </a:r>
                      <a:r>
                        <a:rPr lang="fr-FR" sz="1400" dirty="0">
                          <a:effectLst/>
                        </a:rPr>
                        <a:t> </a:t>
                      </a:r>
                      <a:r>
                        <a:rPr lang="fr-FR" sz="1400" dirty="0" err="1">
                          <a:effectLst/>
                        </a:rPr>
                        <a:t>Language</a:t>
                      </a:r>
                      <a:endParaRPr lang="fr-FR" sz="1400" dirty="0">
                        <a:effectLst/>
                      </a:endParaRPr>
                    </a:p>
                  </a:txBody>
                  <a:tcPr anchor="ctr"/>
                </a:tc>
                <a:tc>
                  <a:txBody>
                    <a:bodyPr/>
                    <a:lstStyle/>
                    <a:p>
                      <a:pPr fontAlgn="base"/>
                      <a:r>
                        <a:rPr lang="fr-FR" sz="1400">
                          <a:effectLst/>
                        </a:rPr>
                        <a:t>SQL (Structured Query Language)</a:t>
                      </a:r>
                    </a:p>
                  </a:txBody>
                  <a:tcPr anchor="ctr"/>
                </a:tc>
                <a:tc>
                  <a:txBody>
                    <a:bodyPr/>
                    <a:lstStyle/>
                    <a:p>
                      <a:pPr fontAlgn="base"/>
                      <a:r>
                        <a:rPr lang="fr-FR" sz="1400" dirty="0" err="1">
                          <a:effectLst/>
                        </a:rPr>
                        <a:t>MongoDB</a:t>
                      </a:r>
                      <a:r>
                        <a:rPr lang="fr-FR" sz="1400" dirty="0">
                          <a:effectLst/>
                        </a:rPr>
                        <a:t> </a:t>
                      </a:r>
                      <a:r>
                        <a:rPr lang="fr-FR" sz="1400" dirty="0" err="1">
                          <a:effectLst/>
                        </a:rPr>
                        <a:t>Query</a:t>
                      </a:r>
                      <a:r>
                        <a:rPr lang="fr-FR" sz="1400" dirty="0">
                          <a:effectLst/>
                        </a:rPr>
                        <a:t> </a:t>
                      </a:r>
                      <a:r>
                        <a:rPr lang="fr-FR" sz="1400" dirty="0" err="1">
                          <a:effectLst/>
                        </a:rPr>
                        <a:t>Language</a:t>
                      </a:r>
                      <a:r>
                        <a:rPr lang="fr-FR" sz="1400" dirty="0">
                          <a:effectLst/>
                        </a:rPr>
                        <a:t> (MQL)</a:t>
                      </a:r>
                    </a:p>
                  </a:txBody>
                  <a:tcPr anchor="ctr"/>
                </a:tc>
                <a:extLst>
                  <a:ext uri="{0D108BD9-81ED-4DB2-BD59-A6C34878D82A}">
                    <a16:rowId xmlns:a16="http://schemas.microsoft.com/office/drawing/2014/main" val="122709034"/>
                  </a:ext>
                </a:extLst>
              </a:tr>
              <a:tr h="604500">
                <a:tc>
                  <a:txBody>
                    <a:bodyPr/>
                    <a:lstStyle/>
                    <a:p>
                      <a:pPr fontAlgn="base"/>
                      <a:r>
                        <a:rPr lang="fr-FR" sz="1400" dirty="0" err="1">
                          <a:effectLst/>
                        </a:rPr>
                        <a:t>Scalability</a:t>
                      </a:r>
                      <a:endParaRPr lang="fr-FR" sz="1400" dirty="0">
                        <a:effectLst/>
                      </a:endParaRPr>
                    </a:p>
                  </a:txBody>
                  <a:tcPr anchor="ctr"/>
                </a:tc>
                <a:tc>
                  <a:txBody>
                    <a:bodyPr/>
                    <a:lstStyle/>
                    <a:p>
                      <a:pPr fontAlgn="base"/>
                      <a:r>
                        <a:rPr lang="fr-FR" sz="1400">
                          <a:effectLst/>
                        </a:rPr>
                        <a:t>Vertical scaling</a:t>
                      </a:r>
                    </a:p>
                  </a:txBody>
                  <a:tcPr anchor="ctr"/>
                </a:tc>
                <a:tc>
                  <a:txBody>
                    <a:bodyPr/>
                    <a:lstStyle/>
                    <a:p>
                      <a:pPr fontAlgn="base"/>
                      <a:r>
                        <a:rPr lang="fr-FR" sz="1400">
                          <a:effectLst/>
                        </a:rPr>
                        <a:t>Horizontal scaling (sharding)</a:t>
                      </a:r>
                    </a:p>
                  </a:txBody>
                  <a:tcPr anchor="ctr"/>
                </a:tc>
                <a:extLst>
                  <a:ext uri="{0D108BD9-81ED-4DB2-BD59-A6C34878D82A}">
                    <a16:rowId xmlns:a16="http://schemas.microsoft.com/office/drawing/2014/main" val="3558507977"/>
                  </a:ext>
                </a:extLst>
              </a:tr>
              <a:tr h="604500">
                <a:tc>
                  <a:txBody>
                    <a:bodyPr/>
                    <a:lstStyle/>
                    <a:p>
                      <a:pPr fontAlgn="base"/>
                      <a:r>
                        <a:rPr lang="fr-FR" sz="1400" dirty="0">
                          <a:effectLst/>
                        </a:rPr>
                        <a:t>Transactions</a:t>
                      </a:r>
                    </a:p>
                  </a:txBody>
                  <a:tcPr anchor="ctr"/>
                </a:tc>
                <a:tc>
                  <a:txBody>
                    <a:bodyPr/>
                    <a:lstStyle/>
                    <a:p>
                      <a:pPr fontAlgn="base"/>
                      <a:r>
                        <a:rPr lang="fr-FR" sz="1400" dirty="0">
                          <a:effectLst/>
                        </a:rPr>
                        <a:t>ACID-</a:t>
                      </a:r>
                      <a:r>
                        <a:rPr lang="fr-FR" sz="1400" dirty="0" err="1">
                          <a:effectLst/>
                        </a:rPr>
                        <a:t>compliant</a:t>
                      </a:r>
                      <a:endParaRPr lang="fr-FR" sz="1400" dirty="0">
                        <a:effectLst/>
                      </a:endParaRPr>
                    </a:p>
                  </a:txBody>
                  <a:tcPr anchor="ctr"/>
                </a:tc>
                <a:tc>
                  <a:txBody>
                    <a:bodyPr/>
                    <a:lstStyle/>
                    <a:p>
                      <a:pPr fontAlgn="base"/>
                      <a:r>
                        <a:rPr lang="fr-FR" sz="1400">
                          <a:effectLst/>
                        </a:rPr>
                        <a:t>Multi-document ACID transactions</a:t>
                      </a:r>
                    </a:p>
                  </a:txBody>
                  <a:tcPr anchor="ctr"/>
                </a:tc>
                <a:extLst>
                  <a:ext uri="{0D108BD9-81ED-4DB2-BD59-A6C34878D82A}">
                    <a16:rowId xmlns:a16="http://schemas.microsoft.com/office/drawing/2014/main" val="2523533239"/>
                  </a:ext>
                </a:extLst>
              </a:tr>
              <a:tr h="604500">
                <a:tc>
                  <a:txBody>
                    <a:bodyPr/>
                    <a:lstStyle/>
                    <a:p>
                      <a:pPr fontAlgn="base"/>
                      <a:r>
                        <a:rPr lang="fr-FR" sz="1400">
                          <a:effectLst/>
                        </a:rPr>
                        <a:t>Indexing</a:t>
                      </a:r>
                    </a:p>
                  </a:txBody>
                  <a:tcPr anchor="ctr"/>
                </a:tc>
                <a:tc>
                  <a:txBody>
                    <a:bodyPr/>
                    <a:lstStyle/>
                    <a:p>
                      <a:pPr fontAlgn="base"/>
                      <a:r>
                        <a:rPr lang="fr-FR" sz="1400" dirty="0">
                          <a:effectLst/>
                        </a:rPr>
                        <a:t>Supports </a:t>
                      </a:r>
                      <a:r>
                        <a:rPr lang="fr-FR" sz="1400" dirty="0" err="1">
                          <a:effectLst/>
                        </a:rPr>
                        <a:t>various</a:t>
                      </a:r>
                      <a:r>
                        <a:rPr lang="fr-FR" sz="1400" dirty="0">
                          <a:effectLst/>
                        </a:rPr>
                        <a:t> index types</a:t>
                      </a:r>
                    </a:p>
                  </a:txBody>
                  <a:tcPr anchor="ctr"/>
                </a:tc>
                <a:tc>
                  <a:txBody>
                    <a:bodyPr/>
                    <a:lstStyle/>
                    <a:p>
                      <a:pPr fontAlgn="base"/>
                      <a:r>
                        <a:rPr lang="fr-FR" sz="1400">
                          <a:effectLst/>
                        </a:rPr>
                        <a:t>Supports various index types</a:t>
                      </a:r>
                    </a:p>
                  </a:txBody>
                  <a:tcPr anchor="ctr"/>
                </a:tc>
                <a:extLst>
                  <a:ext uri="{0D108BD9-81ED-4DB2-BD59-A6C34878D82A}">
                    <a16:rowId xmlns:a16="http://schemas.microsoft.com/office/drawing/2014/main" val="478686490"/>
                  </a:ext>
                </a:extLst>
              </a:tr>
              <a:tr h="604500">
                <a:tc>
                  <a:txBody>
                    <a:bodyPr/>
                    <a:lstStyle/>
                    <a:p>
                      <a:pPr fontAlgn="base"/>
                      <a:r>
                        <a:rPr lang="fr-FR" sz="1400">
                          <a:effectLst/>
                        </a:rPr>
                        <a:t>Replication</a:t>
                      </a:r>
                    </a:p>
                  </a:txBody>
                  <a:tcPr anchor="ctr"/>
                </a:tc>
                <a:tc>
                  <a:txBody>
                    <a:bodyPr/>
                    <a:lstStyle/>
                    <a:p>
                      <a:pPr fontAlgn="base"/>
                      <a:r>
                        <a:rPr lang="fr-FR" sz="1400" dirty="0">
                          <a:effectLst/>
                        </a:rPr>
                        <a:t>Supports </a:t>
                      </a:r>
                      <a:r>
                        <a:rPr lang="fr-FR" sz="1400" dirty="0" err="1">
                          <a:effectLst/>
                        </a:rPr>
                        <a:t>replication</a:t>
                      </a:r>
                      <a:endParaRPr lang="fr-FR" sz="1400" dirty="0">
                        <a:effectLst/>
                      </a:endParaRPr>
                    </a:p>
                  </a:txBody>
                  <a:tcPr anchor="ctr"/>
                </a:tc>
                <a:tc>
                  <a:txBody>
                    <a:bodyPr/>
                    <a:lstStyle/>
                    <a:p>
                      <a:pPr fontAlgn="base"/>
                      <a:r>
                        <a:rPr lang="fr-FR" sz="1400">
                          <a:effectLst/>
                        </a:rPr>
                        <a:t>Supports replication (replica sets)</a:t>
                      </a:r>
                    </a:p>
                  </a:txBody>
                  <a:tcPr anchor="ctr"/>
                </a:tc>
                <a:extLst>
                  <a:ext uri="{0D108BD9-81ED-4DB2-BD59-A6C34878D82A}">
                    <a16:rowId xmlns:a16="http://schemas.microsoft.com/office/drawing/2014/main" val="1146630310"/>
                  </a:ext>
                </a:extLst>
              </a:tr>
              <a:tr h="604500">
                <a:tc>
                  <a:txBody>
                    <a:bodyPr/>
                    <a:lstStyle/>
                    <a:p>
                      <a:pPr fontAlgn="base"/>
                      <a:r>
                        <a:rPr lang="fr-FR" sz="1400">
                          <a:effectLst/>
                        </a:rPr>
                        <a:t>Data Structure</a:t>
                      </a:r>
                    </a:p>
                  </a:txBody>
                  <a:tcPr anchor="ctr"/>
                </a:tc>
                <a:tc>
                  <a:txBody>
                    <a:bodyPr/>
                    <a:lstStyle/>
                    <a:p>
                      <a:pPr fontAlgn="base"/>
                      <a:r>
                        <a:rPr lang="en-US" sz="1400" dirty="0">
                          <a:effectLst/>
                        </a:rPr>
                        <a:t>Tables with rows and columns</a:t>
                      </a:r>
                    </a:p>
                  </a:txBody>
                  <a:tcPr anchor="ctr"/>
                </a:tc>
                <a:tc>
                  <a:txBody>
                    <a:bodyPr/>
                    <a:lstStyle/>
                    <a:p>
                      <a:pPr fontAlgn="base"/>
                      <a:r>
                        <a:rPr lang="fr-FR" sz="1400">
                          <a:effectLst/>
                        </a:rPr>
                        <a:t>Documents with flexible structure</a:t>
                      </a:r>
                    </a:p>
                  </a:txBody>
                  <a:tcPr anchor="ctr"/>
                </a:tc>
                <a:extLst>
                  <a:ext uri="{0D108BD9-81ED-4DB2-BD59-A6C34878D82A}">
                    <a16:rowId xmlns:a16="http://schemas.microsoft.com/office/drawing/2014/main" val="4039193656"/>
                  </a:ext>
                </a:extLst>
              </a:tr>
              <a:tr h="345428">
                <a:tc>
                  <a:txBody>
                    <a:bodyPr/>
                    <a:lstStyle/>
                    <a:p>
                      <a:pPr fontAlgn="base"/>
                      <a:r>
                        <a:rPr lang="fr-FR" sz="1400" dirty="0" err="1">
                          <a:effectLst/>
                        </a:rPr>
                        <a:t>Complex</a:t>
                      </a:r>
                      <a:r>
                        <a:rPr lang="fr-FR" sz="1400" dirty="0">
                          <a:effectLst/>
                        </a:rPr>
                        <a:t> </a:t>
                      </a:r>
                      <a:r>
                        <a:rPr lang="fr-FR" sz="1400" dirty="0" err="1">
                          <a:effectLst/>
                        </a:rPr>
                        <a:t>Relationships</a:t>
                      </a:r>
                      <a:endParaRPr lang="fr-FR" sz="1400" dirty="0">
                        <a:effectLst/>
                      </a:endParaRPr>
                    </a:p>
                  </a:txBody>
                  <a:tcPr anchor="ctr"/>
                </a:tc>
                <a:tc>
                  <a:txBody>
                    <a:bodyPr/>
                    <a:lstStyle/>
                    <a:p>
                      <a:pPr fontAlgn="base"/>
                      <a:r>
                        <a:rPr lang="fr-FR" sz="1400">
                          <a:effectLst/>
                        </a:rPr>
                        <a:t>Well-suited</a:t>
                      </a:r>
                    </a:p>
                  </a:txBody>
                  <a:tcPr anchor="ctr"/>
                </a:tc>
                <a:tc>
                  <a:txBody>
                    <a:bodyPr/>
                    <a:lstStyle/>
                    <a:p>
                      <a:pPr fontAlgn="base"/>
                      <a:r>
                        <a:rPr lang="fr-FR" sz="1400" dirty="0" err="1">
                          <a:effectLst/>
                        </a:rPr>
                        <a:t>Less</a:t>
                      </a:r>
                      <a:r>
                        <a:rPr lang="fr-FR" sz="1400" dirty="0">
                          <a:effectLst/>
                        </a:rPr>
                        <a:t> </a:t>
                      </a:r>
                      <a:r>
                        <a:rPr lang="fr-FR" sz="1400" dirty="0" err="1">
                          <a:effectLst/>
                        </a:rPr>
                        <a:t>suitable</a:t>
                      </a:r>
                      <a:endParaRPr lang="fr-FR" sz="1400" dirty="0">
                        <a:effectLst/>
                      </a:endParaRPr>
                    </a:p>
                  </a:txBody>
                  <a:tcPr anchor="ctr"/>
                </a:tc>
                <a:extLst>
                  <a:ext uri="{0D108BD9-81ED-4DB2-BD59-A6C34878D82A}">
                    <a16:rowId xmlns:a16="http://schemas.microsoft.com/office/drawing/2014/main" val="3380121047"/>
                  </a:ext>
                </a:extLst>
              </a:tr>
              <a:tr h="674687">
                <a:tc>
                  <a:txBody>
                    <a:bodyPr/>
                    <a:lstStyle/>
                    <a:p>
                      <a:pPr fontAlgn="base"/>
                      <a:r>
                        <a:rPr lang="fr-FR" sz="1400">
                          <a:effectLst/>
                        </a:rPr>
                        <a:t>Use Cases</a:t>
                      </a:r>
                    </a:p>
                  </a:txBody>
                  <a:tcPr anchor="ctr"/>
                </a:tc>
                <a:tc>
                  <a:txBody>
                    <a:bodyPr/>
                    <a:lstStyle/>
                    <a:p>
                      <a:pPr fontAlgn="base"/>
                      <a:r>
                        <a:rPr lang="fr-FR" sz="1400">
                          <a:effectLst/>
                        </a:rPr>
                        <a:t>Structured data, complex relationships</a:t>
                      </a:r>
                    </a:p>
                  </a:txBody>
                  <a:tcPr anchor="ctr"/>
                </a:tc>
                <a:tc>
                  <a:txBody>
                    <a:bodyPr/>
                    <a:lstStyle/>
                    <a:p>
                      <a:pPr fontAlgn="base"/>
                      <a:r>
                        <a:rPr lang="en-US" sz="1400" dirty="0">
                          <a:effectLst/>
                        </a:rPr>
                        <a:t>Unstructured or semi-structured data, high scalability</a:t>
                      </a:r>
                    </a:p>
                  </a:txBody>
                  <a:tcPr anchor="ctr"/>
                </a:tc>
                <a:extLst>
                  <a:ext uri="{0D108BD9-81ED-4DB2-BD59-A6C34878D82A}">
                    <a16:rowId xmlns:a16="http://schemas.microsoft.com/office/drawing/2014/main" val="403890432"/>
                  </a:ext>
                </a:extLst>
              </a:tr>
              <a:tr h="604500">
                <a:tc>
                  <a:txBody>
                    <a:bodyPr/>
                    <a:lstStyle/>
                    <a:p>
                      <a:pPr fontAlgn="base"/>
                      <a:r>
                        <a:rPr lang="fr-FR" sz="1400">
                          <a:effectLst/>
                        </a:rPr>
                        <a:t>Examples</a:t>
                      </a:r>
                    </a:p>
                  </a:txBody>
                  <a:tcPr anchor="ctr"/>
                </a:tc>
                <a:tc>
                  <a:txBody>
                    <a:bodyPr/>
                    <a:lstStyle/>
                    <a:p>
                      <a:pPr fontAlgn="base"/>
                      <a:r>
                        <a:rPr lang="fr-FR" sz="1400">
                          <a:effectLst/>
                        </a:rPr>
                        <a:t>MySQL, PostgreSQL, Oracle</a:t>
                      </a:r>
                    </a:p>
                  </a:txBody>
                  <a:tcPr anchor="ctr"/>
                </a:tc>
                <a:tc>
                  <a:txBody>
                    <a:bodyPr/>
                    <a:lstStyle/>
                    <a:p>
                      <a:pPr fontAlgn="base"/>
                      <a:r>
                        <a:rPr lang="fr-FR" sz="1400" dirty="0" err="1">
                          <a:effectLst/>
                        </a:rPr>
                        <a:t>MongoDB</a:t>
                      </a:r>
                      <a:endParaRPr lang="fr-FR" sz="1400" dirty="0">
                        <a:effectLst/>
                      </a:endParaRPr>
                    </a:p>
                  </a:txBody>
                  <a:tcPr anchor="ctr"/>
                </a:tc>
                <a:extLst>
                  <a:ext uri="{0D108BD9-81ED-4DB2-BD59-A6C34878D82A}">
                    <a16:rowId xmlns:a16="http://schemas.microsoft.com/office/drawing/2014/main" val="1656853634"/>
                  </a:ext>
                </a:extLst>
              </a:tr>
            </a:tbl>
          </a:graphicData>
        </a:graphic>
      </p:graphicFrame>
    </p:spTree>
    <p:extLst>
      <p:ext uri="{BB962C8B-B14F-4D97-AF65-F5344CB8AC3E}">
        <p14:creationId xmlns:p14="http://schemas.microsoft.com/office/powerpoint/2010/main" val="343066926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2715</TotalTime>
  <Words>399</Words>
  <Application>Microsoft Office PowerPoint</Application>
  <PresentationFormat>Widescreen</PresentationFormat>
  <Paragraphs>50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Century Gothic</vt:lpstr>
      <vt:lpstr>Wingdings</vt:lpstr>
      <vt:lpstr>Wingdings 3</vt:lpstr>
      <vt:lpstr>Wisp</vt:lpstr>
      <vt:lpstr>Introduction</vt:lpstr>
      <vt:lpstr>Difference between MongoDB and SQL</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VS SQL</dc:title>
  <dc:creator>asus</dc:creator>
  <cp:lastModifiedBy>asus</cp:lastModifiedBy>
  <cp:revision>13</cp:revision>
  <dcterms:created xsi:type="dcterms:W3CDTF">2023-07-08T14:43:26Z</dcterms:created>
  <dcterms:modified xsi:type="dcterms:W3CDTF">2023-07-10T11:58:47Z</dcterms:modified>
</cp:coreProperties>
</file>