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+Wzi5KudoLq18hq1SNgL0WwDP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0538AA-1C1E-4B74-93AE-0A3944B52623}">
  <a:tblStyle styleId="{430538AA-1C1E-4B74-93AE-0A3944B526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5876A01-92BA-4A2F-A3BB-E6B7A155D84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22610D-6A33-4A88-A306-235FBF1BCC86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3bf72ebb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3bf72ebbc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f3bf72ebbc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f94bb994a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f94bb994a_1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11f94bb994a_1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3bf72eb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3bf72ebb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f3bf72ebb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3bf72ebb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3bf72ebbc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f3bf72ebbc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f36a60d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f36a60d7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1f36a60d7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3bf72ebb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3bf72ebbc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f3bf72ebbc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</a:t>
            </a:r>
            <a:endParaRPr/>
          </a:p>
        </p:txBody>
      </p:sp>
      <p:sp>
        <p:nvSpPr>
          <p:cNvPr id="168" name="Google Shape;16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su.zoom.us/rec/play/U2z4tW-d0AW06WZquIqr6YKqfkFit3pP8jxYYfHSkypXzh12JP7hr04SdGFCX6JQZDgRTXIhV_FMA5kc.Z-Itta0EKFslCkbi?continueMode=tru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922050" y="171850"/>
            <a:ext cx="10607100" cy="12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000" b="1">
                <a:latin typeface="Arial"/>
                <a:ea typeface="Arial"/>
                <a:cs typeface="Arial"/>
                <a:sym typeface="Arial"/>
              </a:rPr>
              <a:t>Redesigning Bandpass filter</a:t>
            </a:r>
            <a:endParaRPr sz="5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3140400" y="2199000"/>
            <a:ext cx="5717700" cy="30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600" b="1"/>
              <a:t>Wafeeq Jaleel</a:t>
            </a:r>
            <a:endParaRPr sz="3600" b="1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600" b="1"/>
              <a:t>Tianxiang He</a:t>
            </a:r>
            <a:endParaRPr sz="3600" b="1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3600" b="1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600" b="1"/>
              <a:t>College of Engineering</a:t>
            </a:r>
            <a:endParaRPr sz="3600" b="1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600" b="1"/>
              <a:t>The Ohio State University</a:t>
            </a:r>
            <a:endParaRPr sz="3600" b="1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600" b="1"/>
              <a:t>March 28th, 2022</a:t>
            </a:r>
            <a:endParaRPr sz="3600" b="1"/>
          </a:p>
        </p:txBody>
      </p:sp>
      <p:pic>
        <p:nvPicPr>
          <p:cNvPr id="90" name="Google Shape;9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413" y="4893362"/>
            <a:ext cx="4377774" cy="291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8175" y="5412613"/>
            <a:ext cx="1879275" cy="18792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The total cost for 15000 units is $2079.29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 printed circuit board cost for 15000 unit is $450.18 and the shipping cost is $20.19.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 estimated arrival time is two weeks.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3bf72ebbc_0_37"/>
          <p:cNvSpPr txBox="1">
            <a:spLocks noGrp="1"/>
          </p:cNvSpPr>
          <p:nvPr>
            <p:ph type="title"/>
          </p:nvPr>
        </p:nvSpPr>
        <p:spPr>
          <a:xfrm>
            <a:off x="749375" y="6316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197"/>
              <a:buFont typeface="Arial"/>
              <a:buNone/>
            </a:pPr>
            <a:r>
              <a:rPr lang="en-US" sz="4044">
                <a:latin typeface="Arial"/>
                <a:ea typeface="Arial"/>
                <a:cs typeface="Arial"/>
                <a:sym typeface="Arial"/>
              </a:rPr>
              <a:t>The final design achieves low cost while meeting the company’s requirements</a:t>
            </a:r>
            <a:endParaRPr sz="4044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f3bf72ebbc_0_37"/>
          <p:cNvSpPr txBox="1">
            <a:spLocks noGrp="1"/>
          </p:cNvSpPr>
          <p:nvPr>
            <p:ph type="body" idx="1"/>
          </p:nvPr>
        </p:nvSpPr>
        <p:spPr>
          <a:xfrm>
            <a:off x="749375" y="2820425"/>
            <a:ext cx="5708100" cy="36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Potential issue:</a:t>
            </a:r>
            <a:endParaRPr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20nF capacitors are not very common on the market.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gf3bf72ebbc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0000" y="2505600"/>
            <a:ext cx="5945200" cy="27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f3bf72ebbc_0_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98" name="Google Shape;198;gf3bf72ebbc_0_37"/>
          <p:cNvSpPr txBox="1"/>
          <p:nvPr/>
        </p:nvSpPr>
        <p:spPr>
          <a:xfrm>
            <a:off x="749375" y="5746625"/>
            <a:ext cx="5152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Any Question?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f94bb994a_1_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05" name="Google Shape;205;g11f94bb994a_1_4"/>
          <p:cNvSpPr txBox="1"/>
          <p:nvPr/>
        </p:nvSpPr>
        <p:spPr>
          <a:xfrm>
            <a:off x="205550" y="878275"/>
            <a:ext cx="1126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https://osu.zoom.us/rec/play/U2z4tW-d0AW06WZquIqr6YKqfkFit3pP8jxYYfHSkypXzh12JP7hr04SdGFCX6JQZDgRTXIhV_FMA5kc.Z-Itta0EKFslCkbi?continueMode=true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gf3bf72ebb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900" y="1483837"/>
            <a:ext cx="7767701" cy="503417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f3bf72ebbc_0_0"/>
          <p:cNvSpPr txBox="1">
            <a:spLocks noGrp="1"/>
          </p:cNvSpPr>
          <p:nvPr>
            <p:ph type="ctrTitle"/>
          </p:nvPr>
        </p:nvSpPr>
        <p:spPr>
          <a:xfrm>
            <a:off x="813375" y="71075"/>
            <a:ext cx="10913100" cy="1225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Bandpass filter is a device that only allows frequencies in certain range to pass.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f3bf72ebbc_0_0"/>
          <p:cNvSpPr txBox="1"/>
          <p:nvPr/>
        </p:nvSpPr>
        <p:spPr>
          <a:xfrm>
            <a:off x="2807525" y="6011400"/>
            <a:ext cx="14391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8761D"/>
                </a:solidFill>
              </a:rPr>
              <a:t>Center </a:t>
            </a:r>
            <a:endParaRPr sz="2000" b="1">
              <a:solidFill>
                <a:srgbClr val="38761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38761D"/>
                </a:solidFill>
              </a:rPr>
              <a:t>frequency</a:t>
            </a:r>
            <a:endParaRPr sz="2000" b="1">
              <a:solidFill>
                <a:srgbClr val="38761D"/>
              </a:solidFill>
            </a:endParaRPr>
          </a:p>
        </p:txBody>
      </p:sp>
      <p:cxnSp>
        <p:nvCxnSpPr>
          <p:cNvPr id="101" name="Google Shape;101;gf3bf72ebbc_0_0"/>
          <p:cNvCxnSpPr>
            <a:stCxn id="102" idx="1"/>
          </p:cNvCxnSpPr>
          <p:nvPr/>
        </p:nvCxnSpPr>
        <p:spPr>
          <a:xfrm flipH="1">
            <a:off x="6503350" y="4000925"/>
            <a:ext cx="1438800" cy="739800"/>
          </a:xfrm>
          <a:prstGeom prst="straightConnector1">
            <a:avLst/>
          </a:prstGeom>
          <a:noFill/>
          <a:ln w="76200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gf3bf72ebbc_0_0"/>
          <p:cNvCxnSpPr/>
          <p:nvPr/>
        </p:nvCxnSpPr>
        <p:spPr>
          <a:xfrm rot="10800000" flipH="1">
            <a:off x="4246625" y="6290250"/>
            <a:ext cx="1421400" cy="313200"/>
          </a:xfrm>
          <a:prstGeom prst="straightConnector1">
            <a:avLst/>
          </a:prstGeom>
          <a:noFill/>
          <a:ln w="76200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02;gf3bf72ebbc_0_0"/>
          <p:cNvSpPr txBox="1"/>
          <p:nvPr/>
        </p:nvSpPr>
        <p:spPr>
          <a:xfrm>
            <a:off x="7942150" y="3600725"/>
            <a:ext cx="1616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9900FF"/>
                </a:solidFill>
              </a:rPr>
              <a:t>-3db Bandwidth</a:t>
            </a:r>
            <a:endParaRPr sz="2000" b="1">
              <a:solidFill>
                <a:srgbClr val="9900FF"/>
              </a:solidFill>
            </a:endParaRPr>
          </a:p>
        </p:txBody>
      </p:sp>
      <p:sp>
        <p:nvSpPr>
          <p:cNvPr id="104" name="Google Shape;104;gf3bf72ebbc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gf3bf72ebbc_0_16"/>
          <p:cNvGraphicFramePr/>
          <p:nvPr/>
        </p:nvGraphicFramePr>
        <p:xfrm>
          <a:off x="1115175" y="2391388"/>
          <a:ext cx="9961650" cy="1369700"/>
        </p:xfrm>
        <a:graphic>
          <a:graphicData uri="http://schemas.openxmlformats.org/drawingml/2006/table">
            <a:tbl>
              <a:tblPr>
                <a:noFill/>
                <a:tableStyleId>{430538AA-1C1E-4B74-93AE-0A3944B52623}</a:tableStyleId>
              </a:tblPr>
              <a:tblGrid>
                <a:gridCol w="332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4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lt1"/>
                          </a:solidFill>
                        </a:rPr>
                        <a:t>Center frequency</a:t>
                      </a:r>
                      <a:endParaRPr sz="3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200kHz</a:t>
                      </a:r>
                      <a:endParaRPr sz="30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4500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</a:rPr>
                        <a:t>±5%</a:t>
                      </a:r>
                      <a:endParaRPr sz="30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lt1"/>
                          </a:solidFill>
                        </a:rPr>
                        <a:t>-3db Bandwidth</a:t>
                      </a:r>
                      <a:endParaRPr sz="3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50kHz</a:t>
                      </a:r>
                      <a:endParaRPr sz="30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Maximum</a:t>
                      </a:r>
                      <a:endParaRPr sz="30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1" name="Google Shape;111;gf3bf72ebbc_0_16"/>
          <p:cNvSpPr txBox="1"/>
          <p:nvPr/>
        </p:nvSpPr>
        <p:spPr>
          <a:xfrm>
            <a:off x="1016250" y="387225"/>
            <a:ext cx="10159500" cy="13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The Acme Company proposed a bandpass filter circuit for the team to design.</a:t>
            </a:r>
            <a:endParaRPr sz="3600"/>
          </a:p>
        </p:txBody>
      </p:sp>
      <p:sp>
        <p:nvSpPr>
          <p:cNvPr id="112" name="Google Shape;112;gf3bf72ebbc_0_16"/>
          <p:cNvSpPr txBox="1"/>
          <p:nvPr/>
        </p:nvSpPr>
        <p:spPr>
          <a:xfrm>
            <a:off x="1115175" y="4229225"/>
            <a:ext cx="10060500" cy="20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Once the final design is complete, 15000 units of this specific filter will be ordered through Digi-Key.</a:t>
            </a:r>
            <a:endParaRPr sz="3600"/>
          </a:p>
        </p:txBody>
      </p:sp>
      <p:sp>
        <p:nvSpPr>
          <p:cNvPr id="113" name="Google Shape;113;gf3bf72ebbc_0_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971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TopSpice was used to simulate bode plot for the circuit and record center frequency and bandwidth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00" y="2328950"/>
            <a:ext cx="3494401" cy="195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8425" y="1946475"/>
            <a:ext cx="7789348" cy="3547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"/>
          <p:cNvSpPr/>
          <p:nvPr/>
        </p:nvSpPr>
        <p:spPr>
          <a:xfrm>
            <a:off x="8745350" y="2420125"/>
            <a:ext cx="317700" cy="224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"/>
          <p:cNvSpPr/>
          <p:nvPr/>
        </p:nvSpPr>
        <p:spPr>
          <a:xfrm>
            <a:off x="9492850" y="2466775"/>
            <a:ext cx="429900" cy="130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5" name="Google Shape;125;p2"/>
          <p:cNvSpPr txBox="1"/>
          <p:nvPr/>
        </p:nvSpPr>
        <p:spPr>
          <a:xfrm>
            <a:off x="485875" y="5288325"/>
            <a:ext cx="3083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Center Frequency: 117 kHz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Bandwidth: 28kHz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The resistor and capacitor were modified to determine the values that meets the specification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2" name="Google Shape;132;p3"/>
          <p:cNvGraphicFramePr/>
          <p:nvPr/>
        </p:nvGraphicFramePr>
        <p:xfrm>
          <a:off x="1277331" y="2059036"/>
          <a:ext cx="9911225" cy="3828075"/>
        </p:xfrm>
        <a:graphic>
          <a:graphicData uri="http://schemas.openxmlformats.org/drawingml/2006/table">
            <a:tbl>
              <a:tblPr firstRow="1" firstCol="1" bandRow="1">
                <a:noFill/>
                <a:tableStyleId>{25876A01-92BA-4A2F-A3BB-E6B7A155D84E}</a:tableStyleId>
              </a:tblPr>
              <a:tblGrid>
                <a:gridCol w="159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9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9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9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Test number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Capacitor (nF)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Resistor (Ω)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Inductor (µH)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Bandwidth (kHz)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Center Frequency (kHz)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56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50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33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56.71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120.45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56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100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33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28.35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117.93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3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56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200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33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14.18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117.29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4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20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50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33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158.78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211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5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100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50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33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31.76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89.04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6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20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100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33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79.39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199.89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7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20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150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33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52.93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197.7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8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20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200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33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39.69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196.9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3" name="Google Shape;13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f36a60d73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The finalized resistor value is 160Ω, capacitor value is 20nF and inductor value is 33uH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g11f36a60d73_0_0" descr="Chart, line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32730" t="7740" r="8590"/>
          <a:stretch/>
        </p:blipFill>
        <p:spPr>
          <a:xfrm>
            <a:off x="5101450" y="1562050"/>
            <a:ext cx="6433500" cy="49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1f36a60d73_0_0"/>
          <p:cNvSpPr/>
          <p:nvPr/>
        </p:nvSpPr>
        <p:spPr>
          <a:xfrm>
            <a:off x="8460017" y="2027187"/>
            <a:ext cx="472500" cy="22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11f36a60d73_0_0"/>
          <p:cNvSpPr/>
          <p:nvPr/>
        </p:nvSpPr>
        <p:spPr>
          <a:xfrm>
            <a:off x="9500564" y="2027187"/>
            <a:ext cx="472500" cy="2259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g11f36a60d73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6724" y="2642675"/>
            <a:ext cx="4033326" cy="25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11f36a60d73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3bf72ebbc_0_31"/>
          <p:cNvSpPr txBox="1">
            <a:spLocks noGrp="1"/>
          </p:cNvSpPr>
          <p:nvPr>
            <p:ph type="title"/>
          </p:nvPr>
        </p:nvSpPr>
        <p:spPr>
          <a:xfrm>
            <a:off x="783750" y="347350"/>
            <a:ext cx="11335200" cy="1820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The final design has a center frequency value of 195.906KHz and -3dB bandwidth of 49.6179KHz.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1" name="Google Shape;151;gf3bf72ebbc_0_31"/>
          <p:cNvGraphicFramePr/>
          <p:nvPr/>
        </p:nvGraphicFramePr>
        <p:xfrm>
          <a:off x="990800" y="2604588"/>
          <a:ext cx="9961650" cy="1369700"/>
        </p:xfrm>
        <a:graphic>
          <a:graphicData uri="http://schemas.openxmlformats.org/drawingml/2006/table">
            <a:tbl>
              <a:tblPr>
                <a:noFill/>
                <a:tableStyleId>{430538AA-1C1E-4B74-93AE-0A3944B52623}</a:tableStyleId>
              </a:tblPr>
              <a:tblGrid>
                <a:gridCol w="332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4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lt1"/>
                          </a:solidFill>
                        </a:rPr>
                        <a:t>Center frequency</a:t>
                      </a:r>
                      <a:endParaRPr sz="3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200kHz</a:t>
                      </a:r>
                      <a:endParaRPr sz="30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4500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</a:rPr>
                        <a:t>±5%</a:t>
                      </a:r>
                      <a:endParaRPr sz="30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lt1"/>
                          </a:solidFill>
                        </a:rPr>
                        <a:t>-3db Bandwidth</a:t>
                      </a:r>
                      <a:endParaRPr sz="3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50kHz</a:t>
                      </a:r>
                      <a:endParaRPr sz="30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Maximum</a:t>
                      </a:r>
                      <a:endParaRPr sz="30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2" name="Google Shape;152;gf3bf72ebbc_0_31"/>
          <p:cNvSpPr txBox="1"/>
          <p:nvPr/>
        </p:nvSpPr>
        <p:spPr>
          <a:xfrm>
            <a:off x="783750" y="4620100"/>
            <a:ext cx="10624500" cy="13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F0000"/>
                </a:solidFill>
              </a:rPr>
              <a:t>Encountered problem: </a:t>
            </a:r>
            <a:r>
              <a:rPr lang="en-US" sz="3600">
                <a:solidFill>
                  <a:schemeClr val="dk1"/>
                </a:solidFill>
              </a:rPr>
              <a:t>the calculated center frequency value is different using two approaches.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53" name="Google Shape;153;gf3bf72ebbc_0_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Google Shape;159;p4"/>
          <p:cNvGraphicFramePr/>
          <p:nvPr/>
        </p:nvGraphicFramePr>
        <p:xfrm>
          <a:off x="643467" y="2208573"/>
          <a:ext cx="10905075" cy="2425100"/>
        </p:xfrm>
        <a:graphic>
          <a:graphicData uri="http://schemas.openxmlformats.org/drawingml/2006/table">
            <a:tbl>
              <a:tblPr>
                <a:noFill/>
                <a:tableStyleId>{6E22610D-6A33-4A88-A306-235FBF1BCC86}</a:tableStyleId>
              </a:tblPr>
              <a:tblGrid>
                <a:gridCol w="293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4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</a:rPr>
                        <a:t>Component</a:t>
                      </a:r>
                      <a:endParaRPr sz="1800" i="0" u="none" strike="noStrike" cap="none"/>
                    </a:p>
                  </a:txBody>
                  <a:tcPr marL="103350" marR="103350" marT="143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</a:rPr>
                        <a:t>In stock Quantity</a:t>
                      </a:r>
                      <a:endParaRPr sz="1800" i="0" u="none" strike="noStrike" cap="none"/>
                    </a:p>
                  </a:txBody>
                  <a:tcPr marL="103350" marR="103350" marT="143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</a:rPr>
                        <a:t>unit price</a:t>
                      </a:r>
                      <a:endParaRPr sz="1800" i="0" u="none" strike="noStrike" cap="none"/>
                    </a:p>
                  </a:txBody>
                  <a:tcPr marL="103350" marR="103350" marT="143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</a:rPr>
                        <a:t>Total price</a:t>
                      </a:r>
                      <a:endParaRPr sz="1800" i="0" u="none" strike="noStrike" cap="none"/>
                    </a:p>
                  </a:txBody>
                  <a:tcPr marL="103350" marR="103350" marT="143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</a:rPr>
                        <a:t>Shipping cost</a:t>
                      </a:r>
                      <a:endParaRPr sz="1800" i="0" u="none" strike="noStrike" cap="none"/>
                    </a:p>
                  </a:txBody>
                  <a:tcPr marL="103350" marR="103350" marT="143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 u="none" strike="noStrike" cap="none">
                          <a:solidFill>
                            <a:srgbClr val="000000"/>
                          </a:solidFill>
                        </a:rPr>
                        <a:t>160</a:t>
                      </a:r>
                      <a:r>
                        <a:rPr lang="en-US" sz="1800"/>
                        <a:t>Ω</a:t>
                      </a:r>
                      <a:r>
                        <a:rPr lang="en-US" sz="1800" i="0" u="none" strike="noStrike" cap="none">
                          <a:solidFill>
                            <a:srgbClr val="000000"/>
                          </a:solidFill>
                        </a:rPr>
                        <a:t> resistor</a:t>
                      </a:r>
                      <a:endParaRPr sz="1800" i="0" u="none" strike="noStrike" cap="none"/>
                    </a:p>
                  </a:txBody>
                  <a:tcPr marL="103350" marR="103350" marT="143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 u="none" strike="noStrike" cap="none">
                          <a:solidFill>
                            <a:srgbClr val="000000"/>
                          </a:solidFill>
                        </a:rPr>
                        <a:t>37487</a:t>
                      </a:r>
                      <a:endParaRPr sz="1800" i="0" u="none" strike="noStrike" cap="none"/>
                    </a:p>
                  </a:txBody>
                  <a:tcPr marL="103350" marR="103350" marT="143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 u="none" strike="noStrike" cap="none">
                          <a:solidFill>
                            <a:srgbClr val="000000"/>
                          </a:solidFill>
                        </a:rPr>
                        <a:t>$   0.01078</a:t>
                      </a:r>
                      <a:endParaRPr sz="1800" i="0" u="none" strike="noStrike" cap="none"/>
                    </a:p>
                  </a:txBody>
                  <a:tcPr marL="103350" marR="103350" marT="143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 u="none" strike="noStrike" cap="none">
                          <a:solidFill>
                            <a:srgbClr val="000000"/>
                          </a:solidFill>
                        </a:rPr>
                        <a:t>$161.70</a:t>
                      </a:r>
                      <a:endParaRPr sz="1800" i="0" u="none" strike="noStrike" cap="none"/>
                    </a:p>
                  </a:txBody>
                  <a:tcPr marL="103350" marR="103350" marT="143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 u="none" strike="noStrike" cap="none">
                          <a:solidFill>
                            <a:srgbClr val="000000"/>
                          </a:solidFill>
                        </a:rPr>
                        <a:t>$6.99</a:t>
                      </a:r>
                      <a:endParaRPr sz="1800" i="0" u="none" strike="noStrike" cap="none"/>
                    </a:p>
                  </a:txBody>
                  <a:tcPr marL="103350" marR="103350" marT="143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 nF</a:t>
                      </a:r>
                      <a:r>
                        <a:rPr lang="en-US" sz="1800" i="0" u="none" strike="noStrike" cap="none">
                          <a:solidFill>
                            <a:srgbClr val="000000"/>
                          </a:solidFill>
                        </a:rPr>
                        <a:t> capacitor</a:t>
                      </a:r>
                      <a:endParaRPr sz="1800" i="0" u="none" strike="noStrike" cap="none"/>
                    </a:p>
                  </a:txBody>
                  <a:tcPr marL="103350" marR="103350" marT="143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 u="none" strike="noStrike" cap="none">
                          <a:solidFill>
                            <a:srgbClr val="000000"/>
                          </a:solidFill>
                        </a:rPr>
                        <a:t>64528</a:t>
                      </a:r>
                      <a:endParaRPr sz="1800" i="0" u="none" strike="noStrike" cap="none"/>
                    </a:p>
                  </a:txBody>
                  <a:tcPr marL="103350" marR="103350" marT="143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 u="none" strike="noStrike" cap="none">
                          <a:solidFill>
                            <a:srgbClr val="000000"/>
                          </a:solidFill>
                        </a:rPr>
                        <a:t>$   0.06026</a:t>
                      </a:r>
                      <a:endParaRPr sz="1800" i="0" u="none" strike="noStrike" cap="none"/>
                    </a:p>
                  </a:txBody>
                  <a:tcPr marL="103350" marR="103350" marT="143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 u="none" strike="noStrike" cap="none">
                          <a:solidFill>
                            <a:srgbClr val="000000"/>
                          </a:solidFill>
                        </a:rPr>
                        <a:t>$903.90</a:t>
                      </a:r>
                      <a:endParaRPr sz="1800" i="0" u="none" strike="noStrike" cap="none"/>
                    </a:p>
                  </a:txBody>
                  <a:tcPr marL="103350" marR="103350" marT="143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 u="none" strike="noStrike" cap="none">
                          <a:solidFill>
                            <a:srgbClr val="000000"/>
                          </a:solidFill>
                        </a:rPr>
                        <a:t>$6.99</a:t>
                      </a:r>
                      <a:endParaRPr sz="1800" i="0" u="none" strike="noStrike" cap="none"/>
                    </a:p>
                  </a:txBody>
                  <a:tcPr marL="103350" marR="103350" marT="143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 u="none" strike="noStrike" cap="none">
                          <a:solidFill>
                            <a:srgbClr val="000000"/>
                          </a:solidFill>
                        </a:rPr>
                        <a:t>33uH inductor</a:t>
                      </a:r>
                      <a:endParaRPr sz="1800" i="0" u="none" strike="noStrike" cap="none"/>
                    </a:p>
                  </a:txBody>
                  <a:tcPr marL="103350" marR="103350" marT="143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 u="none" strike="noStrike" cap="none">
                          <a:solidFill>
                            <a:srgbClr val="000000"/>
                          </a:solidFill>
                        </a:rPr>
                        <a:t>17390</a:t>
                      </a:r>
                      <a:endParaRPr sz="1800" i="0" u="none" strike="noStrike" cap="none"/>
                    </a:p>
                  </a:txBody>
                  <a:tcPr marL="103350" marR="103350" marT="143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 u="none" strike="noStrike" cap="none">
                          <a:solidFill>
                            <a:srgbClr val="000000"/>
                          </a:solidFill>
                        </a:rPr>
                        <a:t>$   0.03478</a:t>
                      </a:r>
                      <a:endParaRPr sz="1800" i="0" u="none" strike="noStrike" cap="none"/>
                    </a:p>
                  </a:txBody>
                  <a:tcPr marL="103350" marR="103350" marT="143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 u="none" strike="noStrike" cap="none">
                          <a:solidFill>
                            <a:srgbClr val="000000"/>
                          </a:solidFill>
                        </a:rPr>
                        <a:t>$521.73</a:t>
                      </a:r>
                      <a:endParaRPr sz="1800" i="0" u="none" strike="noStrike" cap="none"/>
                    </a:p>
                  </a:txBody>
                  <a:tcPr marL="103350" marR="103350" marT="143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 u="none" strike="noStrike" cap="none">
                          <a:solidFill>
                            <a:srgbClr val="000000"/>
                          </a:solidFill>
                        </a:rPr>
                        <a:t>$6.99</a:t>
                      </a:r>
                      <a:endParaRPr sz="1800" i="0" u="none" strike="noStrike" cap="none"/>
                    </a:p>
                  </a:txBody>
                  <a:tcPr marL="103350" marR="103350" marT="143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0" name="Google Shape;160;p4"/>
          <p:cNvGraphicFramePr/>
          <p:nvPr/>
        </p:nvGraphicFramePr>
        <p:xfrm>
          <a:off x="643464" y="4633645"/>
          <a:ext cx="10905075" cy="640090"/>
        </p:xfrm>
        <a:graphic>
          <a:graphicData uri="http://schemas.openxmlformats.org/drawingml/2006/table">
            <a:tbl>
              <a:tblPr>
                <a:noFill/>
                <a:tableStyleId>{6E22610D-6A33-4A88-A306-235FBF1BCC86}</a:tableStyleId>
              </a:tblPr>
              <a:tblGrid>
                <a:gridCol w="1090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Total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(Shipping + Price)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1" name="Google Shape;161;p4"/>
          <p:cNvGraphicFramePr/>
          <p:nvPr/>
        </p:nvGraphicFramePr>
        <p:xfrm>
          <a:off x="2963869" y="4633645"/>
          <a:ext cx="382900" cy="640075"/>
        </p:xfrm>
        <a:graphic>
          <a:graphicData uri="http://schemas.openxmlformats.org/drawingml/2006/table">
            <a:tbl>
              <a:tblPr>
                <a:noFill/>
                <a:tableStyleId>{6E22610D-6A33-4A88-A306-235FBF1BCC86}</a:tableStyleId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2" name="Google Shape;162;p4"/>
          <p:cNvSpPr txBox="1"/>
          <p:nvPr/>
        </p:nvSpPr>
        <p:spPr>
          <a:xfrm>
            <a:off x="504550" y="541925"/>
            <a:ext cx="11174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The electronic parts are selected from Digikey</a:t>
            </a:r>
            <a:endParaRPr sz="3600"/>
          </a:p>
        </p:txBody>
      </p:sp>
      <p:sp>
        <p:nvSpPr>
          <p:cNvPr id="163" name="Google Shape;163;p4"/>
          <p:cNvSpPr txBox="1"/>
          <p:nvPr/>
        </p:nvSpPr>
        <p:spPr>
          <a:xfrm>
            <a:off x="10128125" y="4722825"/>
            <a:ext cx="1214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$1608.30</a:t>
            </a:r>
            <a:endParaRPr sz="1800"/>
          </a:p>
        </p:txBody>
      </p:sp>
      <p:sp>
        <p:nvSpPr>
          <p:cNvPr id="164" name="Google Shape;16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The printed circuit board was designed using KiCad software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5" descr="Graphical user interface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33044" y="2095626"/>
            <a:ext cx="4254500" cy="30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11502" y="2095626"/>
            <a:ext cx="4831751" cy="342170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5"/>
          <p:cNvSpPr/>
          <p:nvPr/>
        </p:nvSpPr>
        <p:spPr>
          <a:xfrm>
            <a:off x="9133726" y="1828800"/>
            <a:ext cx="143838" cy="863029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9688120" y="3272318"/>
            <a:ext cx="1068536" cy="154113"/>
          </a:xfrm>
          <a:prstGeom prst="lef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5"/>
          <p:cNvSpPr/>
          <p:nvPr/>
        </p:nvSpPr>
        <p:spPr>
          <a:xfrm rot="-900537">
            <a:off x="8835775" y="3632326"/>
            <a:ext cx="226032" cy="1196528"/>
          </a:xfrm>
          <a:prstGeom prst="up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5"/>
          <p:cNvSpPr/>
          <p:nvPr/>
        </p:nvSpPr>
        <p:spPr>
          <a:xfrm rot="3511506">
            <a:off x="6524113" y="2563403"/>
            <a:ext cx="1089061" cy="2774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5"/>
          <p:cNvSpPr txBox="1"/>
          <p:nvPr/>
        </p:nvSpPr>
        <p:spPr>
          <a:xfrm>
            <a:off x="8948791" y="1479479"/>
            <a:ext cx="9276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Resistor</a:t>
            </a:r>
            <a:endParaRPr/>
          </a:p>
        </p:txBody>
      </p:sp>
      <p:sp>
        <p:nvSpPr>
          <p:cNvPr id="178" name="Google Shape;178;p5"/>
          <p:cNvSpPr txBox="1"/>
          <p:nvPr/>
        </p:nvSpPr>
        <p:spPr>
          <a:xfrm>
            <a:off x="6000717" y="1743321"/>
            <a:ext cx="147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Source</a:t>
            </a:r>
            <a:endParaRPr/>
          </a:p>
        </p:txBody>
      </p:sp>
      <p:sp>
        <p:nvSpPr>
          <p:cNvPr id="179" name="Google Shape;179;p5"/>
          <p:cNvSpPr txBox="1"/>
          <p:nvPr/>
        </p:nvSpPr>
        <p:spPr>
          <a:xfrm>
            <a:off x="10837815" y="3164708"/>
            <a:ext cx="10785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Capacitor</a:t>
            </a:r>
            <a:endParaRPr/>
          </a:p>
        </p:txBody>
      </p:sp>
      <p:sp>
        <p:nvSpPr>
          <p:cNvPr id="180" name="Google Shape;180;p5"/>
          <p:cNvSpPr txBox="1"/>
          <p:nvPr/>
        </p:nvSpPr>
        <p:spPr>
          <a:xfrm>
            <a:off x="8684698" y="4809700"/>
            <a:ext cx="9823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Inductor</a:t>
            </a:r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</Words>
  <Application>Microsoft Office PowerPoint</Application>
  <PresentationFormat>Widescreen</PresentationFormat>
  <Paragraphs>150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Redesigning Bandpass filter</vt:lpstr>
      <vt:lpstr>Bandpass filter is a device that only allows frequencies in certain range to pass.</vt:lpstr>
      <vt:lpstr>PowerPoint Presentation</vt:lpstr>
      <vt:lpstr>TopSpice was used to simulate bode plot for the circuit and record center frequency and bandwidth</vt:lpstr>
      <vt:lpstr>The resistor and capacitor were modified to determine the values that meets the specification</vt:lpstr>
      <vt:lpstr>The finalized resistor value is 160Ω, capacitor value is 20nF and inductor value is 33uH</vt:lpstr>
      <vt:lpstr>The final design has a center frequency value of 195.906KHz and -3dB bandwidth of 49.6179KHz.</vt:lpstr>
      <vt:lpstr>PowerPoint Presentation</vt:lpstr>
      <vt:lpstr>The printed circuit board was designed using KiCad software</vt:lpstr>
      <vt:lpstr>The total cost for 15000 units is $2079.29</vt:lpstr>
      <vt:lpstr> The final design achieves low cost while meeting the company’s requirements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Redesigning Bandpass filter</dc:title>
  <dc:creator>wafeeq Jaleel</dc:creator>
  <cp:lastModifiedBy>Jaleel, Wafeeq A.</cp:lastModifiedBy>
  <cp:revision>1</cp:revision>
  <dcterms:created xsi:type="dcterms:W3CDTF">2022-03-25T13:33:15Z</dcterms:created>
  <dcterms:modified xsi:type="dcterms:W3CDTF">2022-03-29T00:18:51Z</dcterms:modified>
</cp:coreProperties>
</file>