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5" r:id="rId5"/>
    <p:sldId id="260" r:id="rId6"/>
    <p:sldId id="274" r:id="rId7"/>
    <p:sldId id="261" r:id="rId8"/>
    <p:sldId id="262" r:id="rId9"/>
    <p:sldId id="263" r:id="rId10"/>
    <p:sldId id="264" r:id="rId11"/>
    <p:sldId id="265"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BE64DA-AB94-4B9C-8BC8-A3525DAF24F8}" type="datetimeFigureOut">
              <a:rPr lang="en-US" smtClean="0"/>
              <a:t>02-Apr-19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3385304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BE64DA-AB94-4B9C-8BC8-A3525DAF24F8}" type="datetimeFigureOut">
              <a:rPr lang="en-US" smtClean="0"/>
              <a:t>02-Apr-19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33510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E64DA-AB94-4B9C-8BC8-A3525DAF24F8}" type="datetimeFigureOut">
              <a:rPr lang="en-US" smtClean="0"/>
              <a:t>02-Apr-19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371866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E64DA-AB94-4B9C-8BC8-A3525DAF24F8}" type="datetimeFigureOut">
              <a:rPr lang="en-US" smtClean="0"/>
              <a:t>02-Apr-19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157162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E64DA-AB94-4B9C-8BC8-A3525DAF24F8}" type="datetimeFigureOut">
              <a:rPr lang="en-US" smtClean="0"/>
              <a:t>02-Apr-19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34661737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BE64DA-AB94-4B9C-8BC8-A3525DAF24F8}" type="datetimeFigureOut">
              <a:rPr lang="en-US" smtClean="0"/>
              <a:t>02-Apr-19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38333194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BE64DA-AB94-4B9C-8BC8-A3525DAF24F8}" type="datetimeFigureOut">
              <a:rPr lang="en-US" smtClean="0"/>
              <a:t>02-Apr-19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21659872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BE64DA-AB94-4B9C-8BC8-A3525DAF24F8}" type="datetimeFigureOut">
              <a:rPr lang="en-US" smtClean="0"/>
              <a:t>02-Apr-19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408973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BE64DA-AB94-4B9C-8BC8-A3525DAF24F8}" type="datetimeFigureOut">
              <a:rPr lang="en-US" smtClean="0"/>
              <a:t>02-Apr-19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299553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E64DA-AB94-4B9C-8BC8-A3525DAF24F8}" type="datetimeFigureOut">
              <a:rPr lang="en-US" smtClean="0"/>
              <a:t>02-Apr-19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387386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1BE64DA-AB94-4B9C-8BC8-A3525DAF24F8}" type="datetimeFigureOut">
              <a:rPr lang="en-US" smtClean="0"/>
              <a:t>02-Apr-19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349716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BE64DA-AB94-4B9C-8BC8-A3525DAF24F8}" type="datetimeFigureOut">
              <a:rPr lang="en-US" smtClean="0"/>
              <a:t>02-Apr-19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4D707-13BA-4DB3-B36A-00A20AB8B1A6}" type="slidenum">
              <a:rPr lang="en-US" smtClean="0"/>
              <a:t>‹#›</a:t>
            </a:fld>
            <a:endParaRPr lang="en-US"/>
          </a:p>
        </p:txBody>
      </p:sp>
    </p:spTree>
    <p:extLst>
      <p:ext uri="{BB962C8B-B14F-4D97-AF65-F5344CB8AC3E}">
        <p14:creationId xmlns:p14="http://schemas.microsoft.com/office/powerpoint/2010/main" val="181802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E64DA-AB94-4B9C-8BC8-A3525DAF24F8}" type="datetimeFigureOut">
              <a:rPr lang="en-US" smtClean="0"/>
              <a:t>02-Apr-19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4D707-13BA-4DB3-B36A-00A20AB8B1A6}" type="slidenum">
              <a:rPr lang="en-US" smtClean="0"/>
              <a:t>‹#›</a:t>
            </a:fld>
            <a:endParaRPr lang="en-US"/>
          </a:p>
        </p:txBody>
      </p:sp>
    </p:spTree>
    <p:extLst>
      <p:ext uri="{BB962C8B-B14F-4D97-AF65-F5344CB8AC3E}">
        <p14:creationId xmlns:p14="http://schemas.microsoft.com/office/powerpoint/2010/main" val="84572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5300" y="-3328640"/>
            <a:ext cx="6096000" cy="10741402"/>
          </a:xfrm>
          <a:prstGeom prst="rect">
            <a:avLst/>
          </a:prstGeom>
        </p:spPr>
        <p:txBody>
          <a:bodyPr>
            <a:spAutoFit/>
          </a:bodyPr>
          <a:lstStyle/>
          <a:p>
            <a:pPr algn="ctr">
              <a:lnSpc>
                <a:spcPct val="200000"/>
              </a:lnSpc>
            </a:pPr>
            <a:endParaRPr lang="en-US" b="1" dirty="0" smtClean="0">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200000"/>
              </a:lnSpc>
            </a:pPr>
            <a:endParaRPr lang="en-US" b="1" dirty="0">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200000"/>
              </a:lnSpc>
            </a:pPr>
            <a:endParaRPr lang="en-US" b="1" dirty="0" smtClean="0">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200000"/>
              </a:lnSpc>
            </a:pPr>
            <a:endParaRPr lang="en-US" b="1" dirty="0">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200000"/>
              </a:lnSpc>
            </a:pPr>
            <a:endParaRPr lang="en-US" b="1" dirty="0" smtClean="0">
              <a:latin typeface="Bookman Old Style" panose="02050604050505020204" pitchFamily="18" charset="0"/>
              <a:ea typeface="Calibri" panose="020F0502020204030204" pitchFamily="34" charset="0"/>
              <a:cs typeface="Times New Roman" panose="02020603050405020304" pitchFamily="18" charset="0"/>
            </a:endParaRPr>
          </a:p>
          <a:p>
            <a:pPr>
              <a:lnSpc>
                <a:spcPct val="200000"/>
              </a:lnSpc>
            </a:pPr>
            <a:endParaRPr lang="en-US" b="1" dirty="0" smtClean="0">
              <a:latin typeface="Bookman Old Style" panose="02050604050505020204" pitchFamily="18" charset="0"/>
              <a:ea typeface="Calibri" panose="020F0502020204030204" pitchFamily="34" charset="0"/>
              <a:cs typeface="Times New Roman" panose="02020603050405020304" pitchFamily="18" charset="0"/>
            </a:endParaRPr>
          </a:p>
          <a:p>
            <a:pPr>
              <a:lnSpc>
                <a:spcPct val="200000"/>
              </a:lnSpc>
            </a:pPr>
            <a:endParaRPr lang="en-US" sz="1400" b="1" dirty="0" smtClean="0">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200000"/>
              </a:lnSpc>
            </a:pPr>
            <a:r>
              <a:rPr lang="en-US" sz="1400" b="1" dirty="0">
                <a:latin typeface="Bookman Old Style" panose="02050604050505020204" pitchFamily="18" charset="0"/>
                <a:ea typeface="Calibri" panose="020F0502020204030204" pitchFamily="34" charset="0"/>
                <a:cs typeface="Times New Roman" panose="02020603050405020304" pitchFamily="18" charset="0"/>
              </a:rPr>
              <a:t>DEVELOPMENT  OF AN  ONLINE </a:t>
            </a:r>
            <a:r>
              <a:rPr lang="en-US" sz="1400" b="1" dirty="0" smtClean="0">
                <a:latin typeface="Bookman Old Style" panose="02050604050505020204" pitchFamily="18" charset="0"/>
                <a:ea typeface="Calibri" panose="020F0502020204030204" pitchFamily="34" charset="0"/>
                <a:cs typeface="Times New Roman" panose="02020603050405020304" pitchFamily="18" charset="0"/>
              </a:rPr>
              <a:t>ASSIGNMENT SUBMISSION </a:t>
            </a:r>
            <a:r>
              <a:rPr lang="en-US" sz="1400" b="1" dirty="0">
                <a:latin typeface="Bookman Old Style" panose="02050604050505020204" pitchFamily="18" charset="0"/>
                <a:ea typeface="Calibri" panose="020F0502020204030204" pitchFamily="34" charset="0"/>
                <a:cs typeface="Times New Roman" panose="02020603050405020304" pitchFamily="18" charset="0"/>
              </a:rPr>
              <a:t>MANAGEMENT SYSTEM </a:t>
            </a:r>
          </a:p>
          <a:p>
            <a:pPr algn="ctr">
              <a:lnSpc>
                <a:spcPct val="200000"/>
              </a:lnSpc>
            </a:pPr>
            <a:r>
              <a:rPr lang="en-US" sz="1400" b="1" dirty="0">
                <a:latin typeface="Bookman Old Style" panose="02050604050505020204" pitchFamily="18" charset="0"/>
                <a:ea typeface="Calibri" panose="020F0502020204030204" pitchFamily="34" charset="0"/>
                <a:cs typeface="Times New Roman" panose="02020603050405020304" pitchFamily="18" charset="0"/>
              </a:rPr>
              <a:t>A CASE STUDY OF DEPARTMENT OF COMPUTER SCIENCE, ADEKUNLE AJASIN UNIVERSITY.</a:t>
            </a:r>
          </a:p>
          <a:p>
            <a:pPr algn="ctr">
              <a:lnSpc>
                <a:spcPct val="200000"/>
              </a:lnSpc>
            </a:pPr>
            <a:r>
              <a:rPr lang="en-US" sz="1400" b="1" dirty="0">
                <a:latin typeface="Bookman Old Style" panose="02050604050505020204" pitchFamily="18" charset="0"/>
                <a:ea typeface="Calibri" panose="020F0502020204030204" pitchFamily="34" charset="0"/>
                <a:cs typeface="Times New Roman" panose="02020603050405020304" pitchFamily="18" charset="0"/>
              </a:rPr>
              <a:t> </a:t>
            </a:r>
            <a:r>
              <a:rPr lang="en-US" sz="1400" b="1" dirty="0" smtClean="0">
                <a:latin typeface="Bookman Old Style" panose="02050604050505020204" pitchFamily="18" charset="0"/>
                <a:ea typeface="Calibri" panose="020F0502020204030204" pitchFamily="34" charset="0"/>
                <a:cs typeface="Times New Roman" panose="02020603050405020304" pitchFamily="18" charset="0"/>
              </a:rPr>
              <a:t>BY</a:t>
            </a:r>
          </a:p>
          <a:p>
            <a:pPr algn="ctr">
              <a:lnSpc>
                <a:spcPct val="200000"/>
              </a:lnSpc>
            </a:pPr>
            <a:endParaRPr lang="en-US" sz="1400" b="1" dirty="0" smtClean="0">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200000"/>
              </a:lnSpc>
            </a:pP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b="1" dirty="0" smtClean="0"/>
              <a:t>	    </a:t>
            </a:r>
            <a:r>
              <a:rPr lang="en-US" b="1" dirty="0"/>
              <a:t> </a:t>
            </a:r>
            <a:r>
              <a:rPr lang="en-US" b="1" dirty="0" smtClean="0"/>
              <a:t> </a:t>
            </a:r>
            <a:r>
              <a:rPr lang="en-US" b="1" dirty="0" smtClean="0"/>
              <a:t>  </a:t>
            </a:r>
            <a:r>
              <a:rPr lang="en-US" b="1" dirty="0" smtClean="0"/>
              <a:t>OYELOLA </a:t>
            </a:r>
            <a:r>
              <a:rPr lang="en-US" b="1" dirty="0"/>
              <a:t>EMMANUEL OLUWAFEMI</a:t>
            </a:r>
            <a:endParaRPr lang="en-US" dirty="0"/>
          </a:p>
          <a:p>
            <a:pPr algn="ctr">
              <a:lnSpc>
                <a:spcPct val="200000"/>
              </a:lnSpc>
            </a:pPr>
            <a:r>
              <a:rPr lang="en-US" sz="1400" b="1" dirty="0" smtClean="0">
                <a:latin typeface="Bookman Old Style" panose="02050604050505020204" pitchFamily="18" charset="0"/>
                <a:ea typeface="Calibri" panose="020F0502020204030204" pitchFamily="34" charset="0"/>
                <a:cs typeface="Times New Roman" panose="02020603050405020304" pitchFamily="18" charset="0"/>
              </a:rPr>
              <a:t> MATRIC </a:t>
            </a:r>
            <a:r>
              <a:rPr lang="en-US" sz="1400" b="1" dirty="0">
                <a:latin typeface="Bookman Old Style" panose="02050604050505020204" pitchFamily="18" charset="0"/>
                <a:ea typeface="Calibri" panose="020F0502020204030204" pitchFamily="34" charset="0"/>
                <a:cs typeface="Times New Roman" panose="02020603050405020304" pitchFamily="18" charset="0"/>
              </a:rPr>
              <a:t>NO: </a:t>
            </a:r>
            <a:r>
              <a:rPr lang="en-US" sz="1400" b="1" dirty="0" smtClean="0">
                <a:latin typeface="Bookman Old Style" panose="02050604050505020204" pitchFamily="18" charset="0"/>
                <a:ea typeface="Calibri" panose="020F0502020204030204" pitchFamily="34" charset="0"/>
                <a:cs typeface="Times New Roman" panose="02020603050405020304" pitchFamily="18" charset="0"/>
              </a:rPr>
              <a:t>140404141</a:t>
            </a:r>
          </a:p>
          <a:p>
            <a:pPr algn="ctr">
              <a:lnSpc>
                <a:spcPct val="200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pPr>
            <a:r>
              <a:rPr lang="en-US" sz="1400" b="1" dirty="0">
                <a:latin typeface="Bookman Old Style" panose="02050604050505020204" pitchFamily="18" charset="0"/>
                <a:ea typeface="Calibri" panose="020F0502020204030204" pitchFamily="34" charset="0"/>
                <a:cs typeface="Times New Roman" panose="02020603050405020304" pitchFamily="18"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lvl="5" algn="ctr"/>
            <a:r>
              <a:rPr lang="en-US" b="1" dirty="0" smtClean="0"/>
              <a:t>      SUPERVISOR:</a:t>
            </a:r>
          </a:p>
          <a:p>
            <a:pPr lvl="5" algn="ctr"/>
            <a:endParaRPr lang="en-US" dirty="0" smtClean="0"/>
          </a:p>
          <a:p>
            <a:pPr lvl="5" algn="ctr"/>
            <a:r>
              <a:rPr lang="en-US" b="1" dirty="0" smtClean="0"/>
              <a:t>DR</a:t>
            </a:r>
            <a:r>
              <a:rPr lang="en-US" b="1" dirty="0"/>
              <a:t>. A.O AKINGBESOTE</a:t>
            </a:r>
            <a:endParaRPr lang="en-US" dirty="0"/>
          </a:p>
          <a:p>
            <a:pPr algn="ctr">
              <a:lnSpc>
                <a:spcPct val="200000"/>
              </a:lnSpc>
            </a:pP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pPr>
            <a:r>
              <a:rPr lang="en-US" b="1" dirty="0">
                <a:latin typeface="Bookman Old Style" panose="02050604050505020204" pitchFamily="18" charset="0"/>
                <a:ea typeface="Calibri" panose="020F0502020204030204" pitchFamily="34"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200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Pc 1\Desktop\AAUA.jpg"/>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578" t="-2596" r="3872"/>
          <a:stretch/>
        </p:blipFill>
        <p:spPr bwMode="auto">
          <a:xfrm>
            <a:off x="140245" y="50488"/>
            <a:ext cx="987328" cy="1016312"/>
          </a:xfrm>
          <a:prstGeom prst="rect">
            <a:avLst/>
          </a:prstGeom>
          <a:noFill/>
          <a:ln>
            <a:noFill/>
          </a:ln>
        </p:spPr>
      </p:pic>
    </p:spTree>
    <p:extLst>
      <p:ext uri="{BB962C8B-B14F-4D97-AF65-F5344CB8AC3E}">
        <p14:creationId xmlns:p14="http://schemas.microsoft.com/office/powerpoint/2010/main" val="3568915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IMPLEMENTATION APPROACH</a:t>
            </a:r>
            <a:endParaRPr lang="en-US" sz="2800" b="1" dirty="0"/>
          </a:p>
        </p:txBody>
      </p:sp>
      <p:sp>
        <p:nvSpPr>
          <p:cNvPr id="3" name="Content Placeholder 2"/>
          <p:cNvSpPr>
            <a:spLocks noGrp="1"/>
          </p:cNvSpPr>
          <p:nvPr>
            <p:ph idx="1"/>
          </p:nvPr>
        </p:nvSpPr>
        <p:spPr/>
        <p:txBody>
          <a:bodyPr>
            <a:normAutofit fontScale="85000" lnSpcReduction="10000"/>
          </a:bodyPr>
          <a:lstStyle/>
          <a:p>
            <a:pPr marL="0" indent="0">
              <a:lnSpc>
                <a:spcPct val="260000"/>
              </a:lnSpc>
              <a:buNone/>
            </a:pPr>
            <a:r>
              <a:rPr lang="en-US" sz="2000" dirty="0" smtClean="0">
                <a:solidFill>
                  <a:prstClr val="black"/>
                </a:solidFill>
                <a:latin typeface="Times New Roman" panose="02020603050405020304" pitchFamily="18" charset="0"/>
                <a:cs typeface="Times New Roman" panose="02020603050405020304" pitchFamily="18" charset="0"/>
              </a:rPr>
              <a:t>The </a:t>
            </a:r>
            <a:r>
              <a:rPr lang="en-US" sz="2000" dirty="0">
                <a:solidFill>
                  <a:prstClr val="black"/>
                </a:solidFill>
                <a:latin typeface="Times New Roman" panose="02020603050405020304" pitchFamily="18" charset="0"/>
                <a:cs typeface="Times New Roman" panose="02020603050405020304" pitchFamily="18" charset="0"/>
              </a:rPr>
              <a:t>implementation approach adopted for this study was a web-based approach. For this, PHP was used for </a:t>
            </a:r>
            <a:r>
              <a:rPr lang="en-US" sz="2000" dirty="0" smtClean="0">
                <a:solidFill>
                  <a:prstClr val="black"/>
                </a:solidFill>
                <a:latin typeface="Times New Roman" panose="02020603050405020304" pitchFamily="18" charset="0"/>
                <a:cs typeface="Times New Roman" panose="02020603050405020304" pitchFamily="18" charset="0"/>
              </a:rPr>
              <a:t>the server side scripting</a:t>
            </a:r>
            <a:r>
              <a:rPr lang="en-US" sz="2000" dirty="0">
                <a:solidFill>
                  <a:prstClr val="black"/>
                </a:solidFill>
                <a:latin typeface="Times New Roman" panose="02020603050405020304" pitchFamily="18" charset="0"/>
                <a:cs typeface="Times New Roman" panose="02020603050405020304" pitchFamily="18" charset="0"/>
              </a:rPr>
              <a:t>, while </a:t>
            </a:r>
            <a:r>
              <a:rPr lang="en-US" sz="2000" dirty="0" err="1" smtClean="0">
                <a:solidFill>
                  <a:prstClr val="black"/>
                </a:solidFill>
                <a:latin typeface="Times New Roman" panose="02020603050405020304" pitchFamily="18" charset="0"/>
                <a:cs typeface="Times New Roman" panose="02020603050405020304" pitchFamily="18" charset="0"/>
              </a:rPr>
              <a:t>MariaDB</a:t>
            </a:r>
            <a:r>
              <a:rPr lang="en-US" sz="2000" dirty="0" smtClean="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was used for the database. Other tools for the implementation include HTML, for the application interface, CSS, for the styling and Bootstrap, for the formatting and responsiveness of the </a:t>
            </a:r>
            <a:r>
              <a:rPr lang="en-US" sz="2000" dirty="0" smtClean="0">
                <a:solidFill>
                  <a:prstClr val="black"/>
                </a:solidFill>
                <a:latin typeface="Times New Roman" panose="02020603050405020304" pitchFamily="18" charset="0"/>
                <a:cs typeface="Times New Roman" panose="02020603050405020304" pitchFamily="18" charset="0"/>
              </a:rPr>
              <a:t>webpages.</a:t>
            </a:r>
          </a:p>
          <a:p>
            <a:pPr marL="0" indent="0">
              <a:lnSpc>
                <a:spcPct val="260000"/>
              </a:lnSpc>
              <a:buNone/>
            </a:pPr>
            <a:r>
              <a:rPr lang="en-US" sz="2000" dirty="0">
                <a:solidFill>
                  <a:prstClr val="black"/>
                </a:solidFill>
                <a:latin typeface="Times New Roman" panose="02020603050405020304" pitchFamily="18" charset="0"/>
                <a:cs typeface="Times New Roman" panose="02020603050405020304" pitchFamily="18" charset="0"/>
              </a:rPr>
              <a:t>Software Development Life Cycle (SDLC) Rapid Application development model (RAD) was adopted as the implementation procedure used for this system. The model emphasizes ‘fast/quick’ design approach to solution development, this model emphasizes component-based construction in rapid software development approach.</a:t>
            </a:r>
            <a:endParaRPr lang="en-US" sz="2000" dirty="0" smtClean="0">
              <a:solidFill>
                <a:prstClr val="black"/>
              </a:solidFill>
              <a:latin typeface="Times New Roman" panose="02020603050405020304" pitchFamily="18" charset="0"/>
              <a:cs typeface="Times New Roman" panose="02020603050405020304" pitchFamily="18" charset="0"/>
            </a:endParaRPr>
          </a:p>
          <a:p>
            <a:pPr marL="0" indent="0">
              <a:lnSpc>
                <a:spcPct val="26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552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normAutofit/>
          </a:bodyPr>
          <a:lstStyle/>
          <a:p>
            <a:pPr algn="ctr"/>
            <a:r>
              <a:rPr lang="en-US" sz="2800" b="1" dirty="0" smtClean="0"/>
              <a:t>IMPLEMENTATION</a:t>
            </a:r>
            <a:endParaRPr lang="en-US" sz="2800" b="1" dirty="0"/>
          </a:p>
        </p:txBody>
      </p:sp>
      <p:pic>
        <p:nvPicPr>
          <p:cNvPr id="7" name="Content Placeholder 6" descr="C:\Users\EMMANUEL PC\Pictures\Screenshots\Screenshot (2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9265" y="952727"/>
            <a:ext cx="3471160" cy="2888970"/>
          </a:xfrm>
          <a:prstGeom prst="rect">
            <a:avLst/>
          </a:prstGeom>
          <a:noFill/>
          <a:ln>
            <a:noFill/>
          </a:ln>
        </p:spPr>
      </p:pic>
      <p:pic>
        <p:nvPicPr>
          <p:cNvPr id="3" name="Picture 2"/>
          <p:cNvPicPr>
            <a:picLocks noChangeAspect="1"/>
          </p:cNvPicPr>
          <p:nvPr/>
        </p:nvPicPr>
        <p:blipFill>
          <a:blip r:embed="rId3"/>
          <a:stretch>
            <a:fillRect/>
          </a:stretch>
        </p:blipFill>
        <p:spPr>
          <a:xfrm>
            <a:off x="4159897" y="976252"/>
            <a:ext cx="3407959" cy="2725652"/>
          </a:xfrm>
          <a:prstGeom prst="rect">
            <a:avLst/>
          </a:prstGeom>
        </p:spPr>
      </p:pic>
      <p:pic>
        <p:nvPicPr>
          <p:cNvPr id="5" name="Picture 4"/>
          <p:cNvPicPr>
            <a:picLocks noChangeAspect="1"/>
          </p:cNvPicPr>
          <p:nvPr/>
        </p:nvPicPr>
        <p:blipFill>
          <a:blip r:embed="rId4"/>
          <a:stretch>
            <a:fillRect/>
          </a:stretch>
        </p:blipFill>
        <p:spPr>
          <a:xfrm>
            <a:off x="7790907" y="922910"/>
            <a:ext cx="4277705" cy="2948603"/>
          </a:xfrm>
          <a:prstGeom prst="rect">
            <a:avLst/>
          </a:prstGeom>
        </p:spPr>
      </p:pic>
      <p:pic>
        <p:nvPicPr>
          <p:cNvPr id="6" name="Picture 5"/>
          <p:cNvPicPr>
            <a:picLocks noChangeAspect="1"/>
          </p:cNvPicPr>
          <p:nvPr/>
        </p:nvPicPr>
        <p:blipFill>
          <a:blip r:embed="rId5"/>
          <a:stretch>
            <a:fillRect/>
          </a:stretch>
        </p:blipFill>
        <p:spPr>
          <a:xfrm>
            <a:off x="439505" y="3851068"/>
            <a:ext cx="3859102" cy="3176291"/>
          </a:xfrm>
          <a:prstGeom prst="rect">
            <a:avLst/>
          </a:prstGeom>
        </p:spPr>
      </p:pic>
      <p:pic>
        <p:nvPicPr>
          <p:cNvPr id="8" name="Picture 7"/>
          <p:cNvPicPr>
            <a:picLocks noChangeAspect="1"/>
          </p:cNvPicPr>
          <p:nvPr/>
        </p:nvPicPr>
        <p:blipFill>
          <a:blip r:embed="rId6"/>
          <a:stretch>
            <a:fillRect/>
          </a:stretch>
        </p:blipFill>
        <p:spPr>
          <a:xfrm>
            <a:off x="4298607" y="3810317"/>
            <a:ext cx="3984062" cy="319368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2669" y="3701904"/>
            <a:ext cx="4016684" cy="3302096"/>
          </a:xfrm>
          <a:prstGeom prst="rect">
            <a:avLst/>
          </a:prstGeom>
        </p:spPr>
      </p:pic>
    </p:spTree>
    <p:extLst>
      <p:ext uri="{BB962C8B-B14F-4D97-AF65-F5344CB8AC3E}">
        <p14:creationId xmlns:p14="http://schemas.microsoft.com/office/powerpoint/2010/main" val="309894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CONCLUSION</a:t>
            </a:r>
            <a:endParaRPr lang="en-US" sz="2800" b="1" dirty="0"/>
          </a:p>
        </p:txBody>
      </p:sp>
      <p:sp>
        <p:nvSpPr>
          <p:cNvPr id="3" name="Content Placeholder 2"/>
          <p:cNvSpPr>
            <a:spLocks noGrp="1"/>
          </p:cNvSpPr>
          <p:nvPr>
            <p:ph idx="1"/>
          </p:nvPr>
        </p:nvSpPr>
        <p:spPr/>
        <p:txBody>
          <a:bodyPr>
            <a:normAutofit/>
          </a:bodyPr>
          <a:lstStyle/>
          <a:p>
            <a:pPr marL="0" indent="0">
              <a:lnSpc>
                <a:spcPct val="150000"/>
              </a:lnSpc>
              <a:buNone/>
            </a:pPr>
            <a:r>
              <a:rPr lang="en-US" sz="1700" dirty="0" smtClean="0">
                <a:latin typeface="Bookman Old Style" panose="02050604050505020204" pitchFamily="18" charset="0"/>
              </a:rPr>
              <a:t>In deciding what a school management system should look like, it’s important to look closely at systems that have successfully been deployed in challenging environments and any available evaluation data. </a:t>
            </a:r>
          </a:p>
          <a:p>
            <a:pPr marL="0" indent="0">
              <a:lnSpc>
                <a:spcPct val="150000"/>
              </a:lnSpc>
              <a:buNone/>
            </a:pPr>
            <a:r>
              <a:rPr lang="en-US" sz="1700" dirty="0" smtClean="0">
                <a:latin typeface="Bookman Old Style" panose="02050604050505020204" pitchFamily="18" charset="0"/>
              </a:rPr>
              <a:t>This study has been able to emphasize the need to implement and deploy an online assignment submission management system. The researcher, being optimistic about the rationale behind this study, hereby recommends that the proposed system should be fully adopted in the department of Computer Science at the university.</a:t>
            </a:r>
            <a:endParaRPr lang="en-US" sz="1700" dirty="0">
              <a:latin typeface="Bookman Old Style" panose="02050604050505020204" pitchFamily="18" charset="0"/>
            </a:endParaRPr>
          </a:p>
        </p:txBody>
      </p:sp>
    </p:spTree>
    <p:extLst>
      <p:ext uri="{BB962C8B-B14F-4D97-AF65-F5344CB8AC3E}">
        <p14:creationId xmlns:p14="http://schemas.microsoft.com/office/powerpoint/2010/main" val="140974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400" b="1" dirty="0" smtClean="0"/>
              <a:t>BACKGROUND TO THE STUDY</a:t>
            </a:r>
            <a:endParaRPr lang="en-US" sz="2400" b="1" dirty="0"/>
          </a:p>
        </p:txBody>
      </p:sp>
      <p:sp>
        <p:nvSpPr>
          <p:cNvPr id="5" name="Content Placeholder 4"/>
          <p:cNvSpPr>
            <a:spLocks noGrp="1"/>
          </p:cNvSpPr>
          <p:nvPr>
            <p:ph idx="1"/>
          </p:nvPr>
        </p:nvSpPr>
        <p:spPr>
          <a:xfrm>
            <a:off x="838200" y="1524000"/>
            <a:ext cx="10515600" cy="4342228"/>
          </a:xfrm>
        </p:spPr>
        <p:txBody>
          <a:bodyPr>
            <a:noAutofit/>
          </a:bodyPr>
          <a:lstStyle/>
          <a:p>
            <a:pPr marL="0" indent="0">
              <a:lnSpc>
                <a:spcPct val="200000"/>
              </a:lnSpc>
              <a:buNone/>
            </a:pPr>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online assignment </a:t>
            </a:r>
            <a:r>
              <a:rPr lang="en-US" sz="1800" dirty="0" smtClean="0">
                <a:latin typeface="Times New Roman" panose="02020603050405020304" pitchFamily="18" charset="0"/>
                <a:cs typeface="Times New Roman" panose="02020603050405020304" pitchFamily="18" charset="0"/>
              </a:rPr>
              <a:t>system </a:t>
            </a:r>
            <a:r>
              <a:rPr lang="en-US" sz="1800" dirty="0">
                <a:latin typeface="Times New Roman" panose="02020603050405020304" pitchFamily="18" charset="0"/>
                <a:cs typeface="Times New Roman" panose="02020603050405020304" pitchFamily="18" charset="0"/>
              </a:rPr>
              <a:t>is a system contained within a learning environment. The functionality of the standard assignment handling module has been extended to cater for all the </a:t>
            </a:r>
            <a:r>
              <a:rPr lang="en-US" sz="1800" dirty="0" smtClean="0">
                <a:latin typeface="Times New Roman" panose="02020603050405020304" pitchFamily="18" charset="0"/>
                <a:cs typeface="Times New Roman" panose="02020603050405020304" pitchFamily="18" charset="0"/>
              </a:rPr>
              <a:t>department’s </a:t>
            </a:r>
            <a:r>
              <a:rPr lang="en-US" sz="1800" dirty="0">
                <a:latin typeface="Times New Roman" panose="02020603050405020304" pitchFamily="18" charset="0"/>
                <a:cs typeface="Times New Roman" panose="02020603050405020304" pitchFamily="18" charset="0"/>
              </a:rPr>
              <a:t>needs in terms of receiving assignments from </a:t>
            </a:r>
            <a:r>
              <a:rPr lang="en-US" sz="1800" dirty="0" smtClean="0">
                <a:latin typeface="Times New Roman" panose="02020603050405020304" pitchFamily="18" charset="0"/>
                <a:cs typeface="Times New Roman" panose="02020603050405020304" pitchFamily="18" charset="0"/>
              </a:rPr>
              <a:t>students and making </a:t>
            </a:r>
            <a:r>
              <a:rPr lang="en-US" sz="1800" dirty="0">
                <a:latin typeface="Times New Roman" panose="02020603050405020304" pitchFamily="18" charset="0"/>
                <a:cs typeface="Times New Roman" panose="02020603050405020304" pitchFamily="18" charset="0"/>
              </a:rPr>
              <a:t>them available to tutors to </a:t>
            </a:r>
            <a:r>
              <a:rPr lang="en-US" sz="1800" dirty="0" smtClean="0">
                <a:latin typeface="Times New Roman" panose="02020603050405020304" pitchFamily="18" charset="0"/>
                <a:cs typeface="Times New Roman" panose="02020603050405020304" pitchFamily="18" charset="0"/>
              </a:rPr>
              <a:t>mark.</a:t>
            </a:r>
          </a:p>
          <a:p>
            <a:pPr marL="0" indent="0" algn="just">
              <a:lnSpc>
                <a:spcPct val="200000"/>
              </a:lnSpc>
              <a:buNone/>
            </a:pPr>
            <a:r>
              <a:rPr lang="en-US" sz="1800" dirty="0">
                <a:latin typeface="Times New Roman" panose="02020603050405020304" pitchFamily="18" charset="0"/>
                <a:cs typeface="Times New Roman" panose="02020603050405020304" pitchFamily="18" charset="0"/>
              </a:rPr>
              <a:t>Assignment management involves collecting, marking, and redistributing to </a:t>
            </a:r>
            <a:r>
              <a:rPr lang="en-US" sz="1800" dirty="0" smtClean="0">
                <a:latin typeface="Times New Roman" panose="02020603050405020304" pitchFamily="18" charset="0"/>
                <a:cs typeface="Times New Roman" panose="02020603050405020304" pitchFamily="18" charset="0"/>
              </a:rPr>
              <a:t>students. The process is broken </a:t>
            </a:r>
            <a:r>
              <a:rPr lang="en-US" sz="1800" dirty="0">
                <a:latin typeface="Times New Roman" panose="02020603050405020304" pitchFamily="18" charset="0"/>
                <a:cs typeface="Times New Roman" panose="02020603050405020304" pitchFamily="18" charset="0"/>
              </a:rPr>
              <a:t>down into four stages, which are: submission, marking, recording and return. Online assignment submission and management (OASM) involves the use of the World-Wide Web, the Internet and computers to aid these processes (Jones, 2003</a:t>
            </a:r>
            <a:r>
              <a:rPr 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3156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t>BACKGROUND TO THE </a:t>
            </a:r>
            <a:r>
              <a:rPr lang="en-US" sz="2400" b="1" dirty="0" smtClean="0"/>
              <a:t>STUDY (CONTD.)</a:t>
            </a:r>
            <a:endParaRPr lang="en-US" sz="2400" dirty="0"/>
          </a:p>
        </p:txBody>
      </p:sp>
      <p:sp>
        <p:nvSpPr>
          <p:cNvPr id="3" name="Content Placeholder 2"/>
          <p:cNvSpPr>
            <a:spLocks noGrp="1"/>
          </p:cNvSpPr>
          <p:nvPr>
            <p:ph idx="1"/>
          </p:nvPr>
        </p:nvSpPr>
        <p:spPr/>
        <p:txBody>
          <a:bodyPr>
            <a:noAutofit/>
          </a:bodyPr>
          <a:lstStyle/>
          <a:p>
            <a:pPr marL="0" indent="0">
              <a:lnSpc>
                <a:spcPct val="200000"/>
              </a:lnSpc>
              <a:buNone/>
            </a:pPr>
            <a:r>
              <a:rPr lang="en-US" sz="1800" dirty="0">
                <a:latin typeface="Times New Roman" panose="02020603050405020304" pitchFamily="18" charset="0"/>
                <a:cs typeface="Times New Roman" panose="02020603050405020304" pitchFamily="18" charset="0"/>
              </a:rPr>
              <a:t>In view of this, the unrealistic </a:t>
            </a:r>
            <a:r>
              <a:rPr lang="en-US" sz="1800" dirty="0" smtClean="0">
                <a:latin typeface="Times New Roman" panose="02020603050405020304" pitchFamily="18" charset="0"/>
                <a:cs typeface="Times New Roman" panose="02020603050405020304" pitchFamily="18" charset="0"/>
              </a:rPr>
              <a:t>approach(</a:t>
            </a:r>
            <a:r>
              <a:rPr lang="en-US" sz="1800" dirty="0" err="1" smtClean="0">
                <a:latin typeface="Times New Roman" panose="02020603050405020304" pitchFamily="18" charset="0"/>
                <a:cs typeface="Times New Roman" panose="02020603050405020304" pitchFamily="18" charset="0"/>
              </a:rPr>
              <a:t>es</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considered by the traditional or conventional system in processing assignments; promoted the problems the new system is proposing to unravel. The problems mentioned above may arise due to:</a:t>
            </a:r>
          </a:p>
          <a:p>
            <a:pPr lvl="0">
              <a:lnSpc>
                <a:spcPct val="200000"/>
              </a:lnSpc>
            </a:pPr>
            <a:r>
              <a:rPr lang="en-US" sz="1800" dirty="0">
                <a:latin typeface="Times New Roman" panose="02020603050405020304" pitchFamily="18" charset="0"/>
                <a:cs typeface="Times New Roman" panose="02020603050405020304" pitchFamily="18" charset="0"/>
              </a:rPr>
              <a:t>Distance</a:t>
            </a:r>
          </a:p>
          <a:p>
            <a:pPr>
              <a:lnSpc>
                <a:spcPct val="200000"/>
              </a:lnSpc>
            </a:pPr>
            <a:r>
              <a:rPr lang="en-US" sz="1800" dirty="0">
                <a:latin typeface="Times New Roman" panose="02020603050405020304" pitchFamily="18" charset="0"/>
                <a:cs typeface="Times New Roman" panose="02020603050405020304" pitchFamily="18" charset="0"/>
              </a:rPr>
              <a:t>Format of the assignment (written or printed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etc</a:t>
            </a:r>
            <a:r>
              <a:rPr lang="en-US" sz="1800" dirty="0" smtClean="0">
                <a:latin typeface="Times New Roman" panose="02020603050405020304" pitchFamily="18" charset="0"/>
                <a:cs typeface="Times New Roman" panose="02020603050405020304" pitchFamily="18" charset="0"/>
              </a:rPr>
              <a:t>.</a:t>
            </a:r>
          </a:p>
          <a:p>
            <a:pPr marL="0" indent="0">
              <a:lnSpc>
                <a:spcPct val="200000"/>
              </a:lnSpc>
              <a:buNone/>
            </a:pPr>
            <a:r>
              <a:rPr lang="en-US" sz="1800" dirty="0">
                <a:latin typeface="Times New Roman" panose="02020603050405020304" pitchFamily="18" charset="0"/>
                <a:cs typeface="Times New Roman" panose="02020603050405020304" pitchFamily="18" charset="0"/>
              </a:rPr>
              <a:t>The Centre for Entrepreneurship and Development </a:t>
            </a:r>
            <a:r>
              <a:rPr lang="en-US" sz="1800" dirty="0" smtClean="0">
                <a:latin typeface="Times New Roman" panose="02020603050405020304" pitchFamily="18" charset="0"/>
                <a:cs typeface="Times New Roman" panose="02020603050405020304" pitchFamily="18" charset="0"/>
              </a:rPr>
              <a:t>Study </a:t>
            </a:r>
            <a:r>
              <a:rPr lang="en-US" sz="1800" dirty="0">
                <a:latin typeface="Times New Roman" panose="02020603050405020304" pitchFamily="18" charset="0"/>
                <a:cs typeface="Times New Roman" panose="02020603050405020304" pitchFamily="18" charset="0"/>
              </a:rPr>
              <a:t>in Adekunle Ajasin University also implored the use of this system during the 2014/2015 school session to facilitate effective grading of the assignments due to the large number of students offering the course.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767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936" y="168178"/>
            <a:ext cx="10515600" cy="1325563"/>
          </a:xfrm>
        </p:spPr>
        <p:txBody>
          <a:bodyPr>
            <a:normAutofit/>
          </a:bodyPr>
          <a:lstStyle/>
          <a:p>
            <a:pPr algn="ctr"/>
            <a:r>
              <a:rPr lang="en-US" sz="3200" dirty="0" smtClean="0"/>
              <a:t>RELATED WORKS</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9518573"/>
              </p:ext>
            </p:extLst>
          </p:nvPr>
        </p:nvGraphicFramePr>
        <p:xfrm>
          <a:off x="1" y="1041004"/>
          <a:ext cx="11943470" cy="5598947"/>
        </p:xfrm>
        <a:graphic>
          <a:graphicData uri="http://schemas.openxmlformats.org/drawingml/2006/table">
            <a:tbl>
              <a:tblPr firstRow="1" bandRow="1">
                <a:tableStyleId>{5C22544A-7EE6-4342-B048-85BDC9FD1C3A}</a:tableStyleId>
              </a:tblPr>
              <a:tblGrid>
                <a:gridCol w="693707">
                  <a:extLst>
                    <a:ext uri="{9D8B030D-6E8A-4147-A177-3AD203B41FA5}">
                      <a16:colId xmlns:a16="http://schemas.microsoft.com/office/drawing/2014/main" val="921138892"/>
                    </a:ext>
                  </a:extLst>
                </a:gridCol>
                <a:gridCol w="1599326">
                  <a:extLst>
                    <a:ext uri="{9D8B030D-6E8A-4147-A177-3AD203B41FA5}">
                      <a16:colId xmlns:a16="http://schemas.microsoft.com/office/drawing/2014/main" val="2059704377"/>
                    </a:ext>
                  </a:extLst>
                </a:gridCol>
                <a:gridCol w="1406769">
                  <a:extLst>
                    <a:ext uri="{9D8B030D-6E8A-4147-A177-3AD203B41FA5}">
                      <a16:colId xmlns:a16="http://schemas.microsoft.com/office/drawing/2014/main" val="2868643070"/>
                    </a:ext>
                  </a:extLst>
                </a:gridCol>
                <a:gridCol w="1758462">
                  <a:extLst>
                    <a:ext uri="{9D8B030D-6E8A-4147-A177-3AD203B41FA5}">
                      <a16:colId xmlns:a16="http://schemas.microsoft.com/office/drawing/2014/main" val="3233400101"/>
                    </a:ext>
                  </a:extLst>
                </a:gridCol>
                <a:gridCol w="3334043">
                  <a:extLst>
                    <a:ext uri="{9D8B030D-6E8A-4147-A177-3AD203B41FA5}">
                      <a16:colId xmlns:a16="http://schemas.microsoft.com/office/drawing/2014/main" val="3780134353"/>
                    </a:ext>
                  </a:extLst>
                </a:gridCol>
                <a:gridCol w="3151163">
                  <a:extLst>
                    <a:ext uri="{9D8B030D-6E8A-4147-A177-3AD203B41FA5}">
                      <a16:colId xmlns:a16="http://schemas.microsoft.com/office/drawing/2014/main" val="2469259831"/>
                    </a:ext>
                  </a:extLst>
                </a:gridCol>
              </a:tblGrid>
              <a:tr h="865071">
                <a:tc>
                  <a:txBody>
                    <a:bodyPr/>
                    <a:lstStyle/>
                    <a:p>
                      <a:r>
                        <a:rPr lang="en-US" dirty="0" smtClean="0"/>
                        <a:t>S/N</a:t>
                      </a:r>
                      <a:endParaRPr lang="en-US" dirty="0"/>
                    </a:p>
                  </a:txBody>
                  <a:tcPr/>
                </a:tc>
                <a:tc>
                  <a:txBody>
                    <a:bodyPr/>
                    <a:lstStyle/>
                    <a:p>
                      <a:r>
                        <a:rPr lang="en-US" dirty="0" smtClean="0"/>
                        <a:t> </a:t>
                      </a:r>
                      <a:r>
                        <a:rPr lang="en-US" baseline="0" dirty="0" smtClean="0"/>
                        <a:t> </a:t>
                      </a:r>
                      <a:r>
                        <a:rPr lang="en-US" dirty="0" smtClean="0"/>
                        <a:t>AUTHOR</a:t>
                      </a:r>
                      <a:endParaRPr lang="en-US" dirty="0"/>
                    </a:p>
                  </a:txBody>
                  <a:tcPr/>
                </a:tc>
                <a:tc>
                  <a:txBody>
                    <a:bodyPr/>
                    <a:lstStyle/>
                    <a:p>
                      <a:r>
                        <a:rPr lang="en-US" dirty="0" smtClean="0"/>
                        <a:t>   ARTICLE</a:t>
                      </a:r>
                      <a:endParaRPr lang="en-US" dirty="0"/>
                    </a:p>
                  </a:txBody>
                  <a:tcPr/>
                </a:tc>
                <a:tc>
                  <a:txBody>
                    <a:bodyPr/>
                    <a:lstStyle/>
                    <a:p>
                      <a:r>
                        <a:rPr lang="en-US" dirty="0" smtClean="0"/>
                        <a:t>     AIM</a:t>
                      </a:r>
                      <a:endParaRPr lang="en-US" dirty="0"/>
                    </a:p>
                  </a:txBody>
                  <a:tcPr/>
                </a:tc>
                <a:tc>
                  <a:txBody>
                    <a:bodyPr/>
                    <a:lstStyle/>
                    <a:p>
                      <a:r>
                        <a:rPr lang="en-US" dirty="0" smtClean="0"/>
                        <a:t>                   STRENGTH         </a:t>
                      </a:r>
                      <a:endParaRPr lang="en-US" dirty="0"/>
                    </a:p>
                  </a:txBody>
                  <a:tcPr/>
                </a:tc>
                <a:tc>
                  <a:txBody>
                    <a:bodyPr/>
                    <a:lstStyle/>
                    <a:p>
                      <a:r>
                        <a:rPr lang="en-US" dirty="0" smtClean="0"/>
                        <a:t>LIMITATIONS</a:t>
                      </a:r>
                      <a:endParaRPr lang="en-US" dirty="0"/>
                    </a:p>
                  </a:txBody>
                  <a:tcPr/>
                </a:tc>
                <a:extLst>
                  <a:ext uri="{0D108BD9-81ED-4DB2-BD59-A6C34878D82A}">
                    <a16:rowId xmlns:a16="http://schemas.microsoft.com/office/drawing/2014/main" val="4179188913"/>
                  </a:ext>
                </a:extLst>
              </a:tr>
              <a:tr h="2272030">
                <a:tc>
                  <a:txBody>
                    <a:bodyPr/>
                    <a:lstStyle/>
                    <a:p>
                      <a:r>
                        <a:rPr lang="en-US" dirty="0" smtClean="0"/>
                        <a:t>1</a:t>
                      </a:r>
                      <a:endParaRPr lang="en-US" dirty="0"/>
                    </a:p>
                  </a:txBody>
                  <a:tcPr/>
                </a:tc>
                <a:tc>
                  <a:txBody>
                    <a:bodyPr/>
                    <a:lstStyle/>
                    <a:p>
                      <a:r>
                        <a:rPr lang="en-US" dirty="0" smtClean="0"/>
                        <a:t>David Jones and Sandy Behrens, (2003)</a:t>
                      </a:r>
                      <a:endParaRPr lang="en-US" dirty="0"/>
                    </a:p>
                  </a:txBody>
                  <a:tcPr/>
                </a:tc>
                <a:tc>
                  <a:txBody>
                    <a:bodyPr/>
                    <a:lstStyle/>
                    <a:p>
                      <a:r>
                        <a:rPr lang="en-US" dirty="0" smtClean="0"/>
                        <a:t>Online Assignment Management: An Evolutionary Tale</a:t>
                      </a:r>
                      <a:endParaRPr lang="en-US" dirty="0"/>
                    </a:p>
                  </a:txBody>
                  <a:tcPr/>
                </a:tc>
                <a:tc>
                  <a:txBody>
                    <a:bodyPr/>
                    <a:lstStyle/>
                    <a:p>
                      <a:r>
                        <a:rPr lang="en-US" dirty="0" smtClean="0"/>
                        <a:t>Proposing a model that encapsulates the issues, challenges and opportunities encountered when OASM is adopted by a wider range.</a:t>
                      </a:r>
                      <a:endParaRPr lang="en-US" dirty="0"/>
                    </a:p>
                  </a:txBody>
                  <a:tcPr/>
                </a:tc>
                <a:tc>
                  <a:txBody>
                    <a:bodyPr/>
                    <a:lstStyle/>
                    <a:p>
                      <a:r>
                        <a:rPr lang="en-US" dirty="0" smtClean="0"/>
                        <a:t>The most obvious advantage offered by the OASM is that it offers faster transportation than traditional</a:t>
                      </a:r>
                      <a:r>
                        <a:rPr lang="en-US" baseline="0" dirty="0" smtClean="0"/>
                        <a:t> and</a:t>
                      </a:r>
                      <a:r>
                        <a:rPr lang="en-US" dirty="0" smtClean="0"/>
                        <a:t> physical methods. </a:t>
                      </a:r>
                      <a:endParaRPr lang="en-US" dirty="0"/>
                    </a:p>
                  </a:txBody>
                  <a:tcPr/>
                </a:tc>
                <a:tc>
                  <a:txBody>
                    <a:bodyPr/>
                    <a:lstStyle/>
                    <a:p>
                      <a:r>
                        <a:rPr lang="en-US" dirty="0" smtClean="0"/>
                        <a:t>Much of the reported work is limited to small-scale use.</a:t>
                      </a:r>
                      <a:endParaRPr lang="en-US" dirty="0"/>
                    </a:p>
                  </a:txBody>
                  <a:tcPr/>
                </a:tc>
                <a:extLst>
                  <a:ext uri="{0D108BD9-81ED-4DB2-BD59-A6C34878D82A}">
                    <a16:rowId xmlns:a16="http://schemas.microsoft.com/office/drawing/2014/main" val="3483143296"/>
                  </a:ext>
                </a:extLst>
              </a:tr>
              <a:tr h="1899236">
                <a:tc>
                  <a:txBody>
                    <a:bodyPr/>
                    <a:lstStyle/>
                    <a:p>
                      <a:r>
                        <a:rPr lang="en-US" dirty="0" smtClean="0"/>
                        <a:t>2</a:t>
                      </a:r>
                      <a:endParaRPr lang="en-US" dirty="0"/>
                    </a:p>
                  </a:txBody>
                  <a:tcPr/>
                </a:tc>
                <a:tc>
                  <a:txBody>
                    <a:bodyPr/>
                    <a:lstStyle/>
                    <a:p>
                      <a:r>
                        <a:rPr lang="en-US" sz="1800" b="0" i="0" kern="1200" dirty="0" smtClean="0">
                          <a:solidFill>
                            <a:schemeClr val="dk1"/>
                          </a:solidFill>
                          <a:effectLst/>
                          <a:latin typeface="+mn-lt"/>
                          <a:ea typeface="+mn-ea"/>
                          <a:cs typeface="+mn-cs"/>
                        </a:rPr>
                        <a:t>S. Swetha et al, </a:t>
                      </a:r>
                      <a:r>
                        <a:rPr lang="en-US" sz="1800" b="0" i="0" kern="1200" baseline="0" dirty="0" smtClean="0">
                          <a:solidFill>
                            <a:schemeClr val="dk1"/>
                          </a:solidFill>
                          <a:effectLst/>
                          <a:latin typeface="+mn-lt"/>
                          <a:ea typeface="+mn-ea"/>
                          <a:cs typeface="+mn-cs"/>
                        </a:rPr>
                        <a:t>(2017)</a:t>
                      </a:r>
                      <a:r>
                        <a:rPr lang="en-US" dirty="0" smtClean="0"/>
                        <a:t/>
                      </a:r>
                      <a:br>
                        <a:rPr lang="en-US" dirty="0" smtClean="0"/>
                      </a:br>
                      <a:endParaRPr lang="en-US" dirty="0"/>
                    </a:p>
                  </a:txBody>
                  <a:tcPr/>
                </a:tc>
                <a:tc>
                  <a:txBody>
                    <a:bodyPr/>
                    <a:lstStyle/>
                    <a:p>
                      <a:r>
                        <a:rPr lang="en-US" sz="1600" b="0" i="0" kern="1200" dirty="0" smtClean="0">
                          <a:solidFill>
                            <a:schemeClr val="dk1"/>
                          </a:solidFill>
                          <a:effectLst/>
                          <a:latin typeface="+mn-lt"/>
                          <a:ea typeface="+mn-ea"/>
                          <a:cs typeface="+mn-cs"/>
                        </a:rPr>
                        <a:t>Online Assignment Management</a:t>
                      </a:r>
                      <a:br>
                        <a:rPr lang="en-US" sz="1600" b="0" i="0" kern="1200" dirty="0" smtClean="0">
                          <a:solidFill>
                            <a:schemeClr val="dk1"/>
                          </a:solidFill>
                          <a:effectLst/>
                          <a:latin typeface="+mn-lt"/>
                          <a:ea typeface="+mn-ea"/>
                          <a:cs typeface="+mn-cs"/>
                        </a:rPr>
                      </a:br>
                      <a:r>
                        <a:rPr lang="en-US" sz="1600" b="0" i="0" kern="1200" dirty="0" smtClean="0">
                          <a:solidFill>
                            <a:schemeClr val="dk1"/>
                          </a:solidFill>
                          <a:effectLst/>
                          <a:latin typeface="+mn-lt"/>
                          <a:ea typeface="+mn-ea"/>
                          <a:cs typeface="+mn-cs"/>
                        </a:rPr>
                        <a:t>System</a:t>
                      </a:r>
                      <a:r>
                        <a:rPr lang="en-US" sz="1600" dirty="0" smtClean="0"/>
                        <a:t> </a:t>
                      </a:r>
                      <a:r>
                        <a:rPr lang="en-US" dirty="0" smtClean="0"/>
                        <a:t/>
                      </a:r>
                      <a:br>
                        <a:rPr lang="en-US" dirty="0" smtClean="0"/>
                      </a:br>
                      <a:endParaRPr lang="en-US" dirty="0"/>
                    </a:p>
                  </a:txBody>
                  <a:tcPr/>
                </a:tc>
                <a:tc>
                  <a:txBody>
                    <a:bodyPr/>
                    <a:lstStyle/>
                    <a:p>
                      <a:r>
                        <a:rPr lang="en-US" dirty="0" smtClean="0"/>
                        <a:t>To develop a secure system that provides a platform for submission of assignments.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This system reduced the stress associated with manual marking of large assignments and facilitated a more effective means of submission for students.</a:t>
                      </a:r>
                    </a:p>
                    <a:p>
                      <a:endParaRPr lang="en-US" dirty="0"/>
                    </a:p>
                  </a:txBody>
                  <a:tcPr/>
                </a:tc>
                <a:tc>
                  <a:txBody>
                    <a:bodyPr/>
                    <a:lstStyle/>
                    <a:p>
                      <a:r>
                        <a:rPr lang="en-US" sz="1800" b="0" i="0" kern="1200" dirty="0" smtClean="0">
                          <a:solidFill>
                            <a:schemeClr val="dk1"/>
                          </a:solidFill>
                          <a:effectLst/>
                          <a:latin typeface="+mn-lt"/>
                          <a:ea typeface="+mn-ea"/>
                          <a:cs typeface="+mn-cs"/>
                        </a:rPr>
                        <a:t>The current system could not meet all the real world</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scenarios.</a:t>
                      </a:r>
                      <a:r>
                        <a:rPr lang="en-US" dirty="0" smtClean="0"/>
                        <a:t/>
                      </a:r>
                      <a:br>
                        <a:rPr lang="en-US" dirty="0" smtClean="0"/>
                      </a:br>
                      <a:endParaRPr lang="en-US" dirty="0"/>
                    </a:p>
                  </a:txBody>
                  <a:tcPr/>
                </a:tc>
                <a:extLst>
                  <a:ext uri="{0D108BD9-81ED-4DB2-BD59-A6C34878D82A}">
                    <a16:rowId xmlns:a16="http://schemas.microsoft.com/office/drawing/2014/main" val="502762739"/>
                  </a:ext>
                </a:extLst>
              </a:tr>
            </a:tbl>
          </a:graphicData>
        </a:graphic>
      </p:graphicFrame>
    </p:spTree>
    <p:extLst>
      <p:ext uri="{BB962C8B-B14F-4D97-AF65-F5344CB8AC3E}">
        <p14:creationId xmlns:p14="http://schemas.microsoft.com/office/powerpoint/2010/main" val="3184486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t>STATEMENT OF THE PROBLEM</a:t>
            </a:r>
            <a:endParaRPr lang="en-US" sz="2400" b="1" dirty="0"/>
          </a:p>
        </p:txBody>
      </p:sp>
      <p:sp>
        <p:nvSpPr>
          <p:cNvPr id="3" name="Content Placeholder 2"/>
          <p:cNvSpPr>
            <a:spLocks noGrp="1"/>
          </p:cNvSpPr>
          <p:nvPr>
            <p:ph idx="1"/>
          </p:nvPr>
        </p:nvSpPr>
        <p:spPr/>
        <p:txBody>
          <a:bodyPr>
            <a:normAutofit/>
          </a:bodyPr>
          <a:lstStyle/>
          <a:p>
            <a:pPr marL="0" indent="0">
              <a:lnSpc>
                <a:spcPct val="150000"/>
              </a:lnSpc>
              <a:buNone/>
            </a:pPr>
            <a:r>
              <a:rPr lang="en-US" sz="1700" dirty="0">
                <a:latin typeface="Bookman Old Style" panose="02050604050505020204" pitchFamily="18" charset="0"/>
              </a:rPr>
              <a:t>From previous research on this topic, it has been detected that many failures in courses taught in tertiary institutions can be attributed to the following:</a:t>
            </a:r>
          </a:p>
          <a:p>
            <a:pPr lvl="0">
              <a:lnSpc>
                <a:spcPct val="150000"/>
              </a:lnSpc>
            </a:pPr>
            <a:r>
              <a:rPr lang="en-US" sz="1700" dirty="0">
                <a:latin typeface="Bookman Old Style" panose="02050604050505020204" pitchFamily="18" charset="0"/>
              </a:rPr>
              <a:t>Carelessness of the course representative or the teaching assistant who failed to submit an assignment to the lecturer for </a:t>
            </a:r>
            <a:r>
              <a:rPr lang="en-US" sz="1700" dirty="0" smtClean="0">
                <a:latin typeface="Bookman Old Style" panose="02050604050505020204" pitchFamily="18" charset="0"/>
              </a:rPr>
              <a:t>marking.</a:t>
            </a:r>
            <a:endParaRPr lang="en-US" sz="1700" dirty="0">
              <a:latin typeface="Bookman Old Style" panose="02050604050505020204" pitchFamily="18" charset="0"/>
            </a:endParaRPr>
          </a:p>
          <a:p>
            <a:pPr lvl="0">
              <a:lnSpc>
                <a:spcPct val="150000"/>
              </a:lnSpc>
            </a:pPr>
            <a:r>
              <a:rPr lang="en-US" sz="1700" dirty="0">
                <a:latin typeface="Bookman Old Style" panose="02050604050505020204" pitchFamily="18" charset="0"/>
              </a:rPr>
              <a:t>The possibility of an assignment going missing or getting damaged, even after submission to the lecturer.</a:t>
            </a:r>
          </a:p>
          <a:p>
            <a:pPr>
              <a:lnSpc>
                <a:spcPct val="150000"/>
              </a:lnSpc>
            </a:pPr>
            <a:r>
              <a:rPr lang="en-US" sz="1700" dirty="0">
                <a:latin typeface="Bookman Old Style" panose="02050604050505020204" pitchFamily="18" charset="0"/>
              </a:rPr>
              <a:t>Bulky assignments could discourage a student from submitting due to financial constraints brought about by the high cost of </a:t>
            </a:r>
            <a:r>
              <a:rPr lang="en-US" sz="1700" dirty="0" smtClean="0">
                <a:latin typeface="Bookman Old Style" panose="02050604050505020204" pitchFamily="18" charset="0"/>
              </a:rPr>
              <a:t>printing such </a:t>
            </a:r>
            <a:r>
              <a:rPr lang="en-US" sz="1700" dirty="0">
                <a:latin typeface="Bookman Old Style" panose="02050604050505020204" pitchFamily="18" charset="0"/>
              </a:rPr>
              <a:t>an assignment.</a:t>
            </a:r>
          </a:p>
        </p:txBody>
      </p:sp>
    </p:spTree>
    <p:extLst>
      <p:ext uri="{BB962C8B-B14F-4D97-AF65-F5344CB8AC3E}">
        <p14:creationId xmlns:p14="http://schemas.microsoft.com/office/powerpoint/2010/main" val="573684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MOTIVATION FOR THE STUDY</a:t>
            </a:r>
            <a:endParaRPr lang="en-US" sz="2800" b="1" dirty="0"/>
          </a:p>
        </p:txBody>
      </p:sp>
      <p:sp>
        <p:nvSpPr>
          <p:cNvPr id="3" name="Content Placeholder 2"/>
          <p:cNvSpPr>
            <a:spLocks noGrp="1"/>
          </p:cNvSpPr>
          <p:nvPr>
            <p:ph idx="1"/>
          </p:nvPr>
        </p:nvSpPr>
        <p:spPr/>
        <p:txBody>
          <a:bodyPr>
            <a:normAutofit/>
          </a:bodyPr>
          <a:lstStyle/>
          <a:p>
            <a:pPr marL="0" indent="0">
              <a:lnSpc>
                <a:spcPct val="150000"/>
              </a:lnSpc>
              <a:buNone/>
            </a:pPr>
            <a:r>
              <a:rPr lang="en-US" sz="1700" dirty="0">
                <a:latin typeface="Bookman Old Style" panose="02050604050505020204" pitchFamily="18" charset="0"/>
              </a:rPr>
              <a:t>The traditional system of submitting assignments in educational institutions can prove to be ineffective at times and can also be overbearing to certain students in the form of financial constraints. </a:t>
            </a:r>
          </a:p>
          <a:p>
            <a:pPr marL="0" indent="0">
              <a:lnSpc>
                <a:spcPct val="150000"/>
              </a:lnSpc>
              <a:buNone/>
            </a:pPr>
            <a:r>
              <a:rPr lang="en-US" sz="1700" dirty="0">
                <a:latin typeface="Bookman Old Style" panose="02050604050505020204" pitchFamily="18" charset="0"/>
              </a:rPr>
              <a:t>Being a student and having experienced these difficulties before, I proposed to develop this research work in order to fully exploit the present technological advancements to facilitate a better, cheaper and more effective system for submitting assignments.</a:t>
            </a:r>
          </a:p>
        </p:txBody>
      </p:sp>
    </p:spTree>
    <p:extLst>
      <p:ext uri="{BB962C8B-B14F-4D97-AF65-F5344CB8AC3E}">
        <p14:creationId xmlns:p14="http://schemas.microsoft.com/office/powerpoint/2010/main" val="4157229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t>AIM AND OBJECTIVES</a:t>
            </a:r>
            <a:endParaRPr lang="en-US" sz="2400" b="1" dirty="0"/>
          </a:p>
        </p:txBody>
      </p:sp>
      <p:sp>
        <p:nvSpPr>
          <p:cNvPr id="3" name="Content Placeholder 2"/>
          <p:cNvSpPr>
            <a:spLocks noGrp="1"/>
          </p:cNvSpPr>
          <p:nvPr>
            <p:ph idx="1"/>
          </p:nvPr>
        </p:nvSpPr>
        <p:spPr>
          <a:xfrm>
            <a:off x="542779" y="1178512"/>
            <a:ext cx="10515600" cy="4351338"/>
          </a:xfrm>
        </p:spPr>
        <p:txBody>
          <a:bodyPr>
            <a:normAutofit/>
          </a:bodyPr>
          <a:lstStyle/>
          <a:p>
            <a:pPr marL="0" indent="0">
              <a:lnSpc>
                <a:spcPct val="150000"/>
              </a:lnSpc>
              <a:buNone/>
            </a:pPr>
            <a:r>
              <a:rPr lang="en-US" sz="1700" b="1" dirty="0" smtClean="0">
                <a:latin typeface="Bookman Old Style" panose="02050604050505020204" pitchFamily="18" charset="0"/>
              </a:rPr>
              <a:t>AIM:</a:t>
            </a:r>
          </a:p>
          <a:p>
            <a:pPr marL="0" indent="0">
              <a:lnSpc>
                <a:spcPct val="150000"/>
              </a:lnSpc>
              <a:buNone/>
            </a:pPr>
            <a:r>
              <a:rPr lang="en-US" sz="1700" dirty="0">
                <a:latin typeface="Bookman Old Style" panose="02050604050505020204" pitchFamily="18" charset="0"/>
              </a:rPr>
              <a:t>The aim of this study is to develop an online system that will promote assignment submission and facilitate better </a:t>
            </a:r>
            <a:r>
              <a:rPr lang="en-US" sz="1700" dirty="0" smtClean="0">
                <a:latin typeface="Bookman Old Style" panose="02050604050505020204" pitchFamily="18" charset="0"/>
              </a:rPr>
              <a:t>recording </a:t>
            </a:r>
            <a:r>
              <a:rPr lang="en-US" sz="1700" dirty="0">
                <a:latin typeface="Bookman Old Style" panose="02050604050505020204" pitchFamily="18" charset="0"/>
              </a:rPr>
              <a:t>and feedback </a:t>
            </a:r>
            <a:r>
              <a:rPr lang="en-US" sz="1700" dirty="0" smtClean="0">
                <a:latin typeface="Bookman Old Style" panose="02050604050505020204" pitchFamily="18" charset="0"/>
              </a:rPr>
              <a:t>between </a:t>
            </a:r>
            <a:r>
              <a:rPr lang="en-US" sz="1700" dirty="0">
                <a:latin typeface="Bookman Old Style" panose="02050604050505020204" pitchFamily="18" charset="0"/>
              </a:rPr>
              <a:t>students </a:t>
            </a:r>
            <a:r>
              <a:rPr lang="en-US" sz="1700" dirty="0" smtClean="0">
                <a:latin typeface="Bookman Old Style" panose="02050604050505020204" pitchFamily="18" charset="0"/>
              </a:rPr>
              <a:t>and </a:t>
            </a:r>
            <a:r>
              <a:rPr lang="en-US" sz="1700" dirty="0">
                <a:latin typeface="Bookman Old Style" panose="02050604050505020204" pitchFamily="18" charset="0"/>
              </a:rPr>
              <a:t>the lecturer</a:t>
            </a:r>
            <a:r>
              <a:rPr lang="en-US" sz="1700" dirty="0" smtClean="0">
                <a:latin typeface="Bookman Old Style" panose="02050604050505020204" pitchFamily="18" charset="0"/>
              </a:rPr>
              <a:t>.</a:t>
            </a:r>
          </a:p>
          <a:p>
            <a:pPr marL="0" indent="0">
              <a:lnSpc>
                <a:spcPct val="150000"/>
              </a:lnSpc>
              <a:buNone/>
            </a:pPr>
            <a:endParaRPr lang="en-US" sz="1700" b="1" dirty="0">
              <a:latin typeface="Bookman Old Style" panose="02050604050505020204" pitchFamily="18" charset="0"/>
            </a:endParaRPr>
          </a:p>
          <a:p>
            <a:pPr marL="0" indent="0">
              <a:lnSpc>
                <a:spcPct val="150000"/>
              </a:lnSpc>
              <a:buNone/>
            </a:pPr>
            <a:r>
              <a:rPr lang="en-US" sz="1700" b="1" dirty="0" smtClean="0">
                <a:latin typeface="Bookman Old Style" panose="02050604050505020204" pitchFamily="18" charset="0"/>
              </a:rPr>
              <a:t>OBJECTIVES:</a:t>
            </a:r>
          </a:p>
          <a:p>
            <a:pPr marL="0" indent="0">
              <a:lnSpc>
                <a:spcPct val="150000"/>
              </a:lnSpc>
              <a:buNone/>
            </a:pPr>
            <a:r>
              <a:rPr lang="en-US" sz="1700" dirty="0">
                <a:latin typeface="Bookman Old Style" panose="02050604050505020204" pitchFamily="18" charset="0"/>
              </a:rPr>
              <a:t>The objectives of this project are:</a:t>
            </a:r>
          </a:p>
          <a:p>
            <a:pPr lvl="0">
              <a:lnSpc>
                <a:spcPct val="150000"/>
              </a:lnSpc>
            </a:pPr>
            <a:r>
              <a:rPr lang="en-US" sz="1700" dirty="0" smtClean="0">
                <a:latin typeface="Bookman Old Style" panose="02050604050505020204" pitchFamily="18" charset="0"/>
              </a:rPr>
              <a:t>To </a:t>
            </a:r>
            <a:r>
              <a:rPr lang="en-US" sz="1700" dirty="0">
                <a:latin typeface="Bookman Old Style" panose="02050604050505020204" pitchFamily="18" charset="0"/>
              </a:rPr>
              <a:t>eradicate the possibility of losing or damaging assignments.</a:t>
            </a:r>
          </a:p>
          <a:p>
            <a:pPr>
              <a:lnSpc>
                <a:spcPct val="150000"/>
              </a:lnSpc>
            </a:pPr>
            <a:r>
              <a:rPr lang="en-US" sz="1700" dirty="0">
                <a:latin typeface="Bookman Old Style" panose="02050604050505020204" pitchFamily="18" charset="0"/>
              </a:rPr>
              <a:t>To </a:t>
            </a:r>
            <a:r>
              <a:rPr lang="en-US" sz="1700" dirty="0" smtClean="0">
                <a:latin typeface="Bookman Old Style" panose="02050604050505020204" pitchFamily="18" charset="0"/>
              </a:rPr>
              <a:t>reduce </a:t>
            </a:r>
            <a:r>
              <a:rPr lang="en-US" sz="1700" dirty="0">
                <a:latin typeface="Bookman Old Style" panose="02050604050505020204" pitchFamily="18" charset="0"/>
              </a:rPr>
              <a:t>the cost of submitting assignments.</a:t>
            </a:r>
            <a:endParaRPr lang="en-US" sz="1700" b="1" dirty="0">
              <a:latin typeface="Bookman Old Style" panose="02050604050505020204" pitchFamily="18" charset="0"/>
            </a:endParaRPr>
          </a:p>
        </p:txBody>
      </p:sp>
    </p:spTree>
    <p:extLst>
      <p:ext uri="{BB962C8B-B14F-4D97-AF65-F5344CB8AC3E}">
        <p14:creationId xmlns:p14="http://schemas.microsoft.com/office/powerpoint/2010/main" val="228418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2800" b="1" dirty="0" smtClean="0"/>
              <a:t>METHODOLOGY </a:t>
            </a:r>
            <a:endParaRPr lang="en-US" sz="2800" b="1" dirty="0"/>
          </a:p>
        </p:txBody>
      </p:sp>
      <p:sp>
        <p:nvSpPr>
          <p:cNvPr id="3" name="Content Placeholder 2"/>
          <p:cNvSpPr>
            <a:spLocks noGrp="1"/>
          </p:cNvSpPr>
          <p:nvPr>
            <p:ph idx="1"/>
          </p:nvPr>
        </p:nvSpPr>
        <p:spPr>
          <a:xfrm>
            <a:off x="838200" y="911224"/>
            <a:ext cx="10515600" cy="584126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research </a:t>
            </a:r>
            <a:r>
              <a:rPr lang="en-US" sz="2000" dirty="0" smtClean="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employed in this </a:t>
            </a:r>
            <a:r>
              <a:rPr lang="en-US" sz="2000" dirty="0" smtClean="0">
                <a:latin typeface="Times New Roman" panose="02020603050405020304" pitchFamily="18" charset="0"/>
                <a:cs typeface="Times New Roman" panose="02020603050405020304" pitchFamily="18" charset="0"/>
              </a:rPr>
              <a:t>project are </a:t>
            </a:r>
            <a:r>
              <a:rPr lang="en-US" sz="2000" dirty="0">
                <a:latin typeface="Times New Roman" panose="02020603050405020304" pitchFamily="18" charset="0"/>
                <a:cs typeface="Times New Roman" panose="02020603050405020304" pitchFamily="18" charset="0"/>
              </a:rPr>
              <a:t>based </a:t>
            </a:r>
            <a:r>
              <a:rPr lang="en-US" sz="2000" dirty="0" smtClean="0">
                <a:latin typeface="Times New Roman" panose="02020603050405020304" pitchFamily="18" charset="0"/>
                <a:cs typeface="Times New Roman" panose="02020603050405020304" pitchFamily="18" charset="0"/>
              </a:rPr>
              <a:t>on:</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Q</a:t>
            </a:r>
            <a:r>
              <a:rPr lang="en-US" sz="2000" dirty="0" smtClean="0">
                <a:latin typeface="Times New Roman" panose="02020603050405020304" pitchFamily="18" charset="0"/>
                <a:cs typeface="Times New Roman" panose="02020603050405020304" pitchFamily="18" charset="0"/>
              </a:rPr>
              <a:t>ualitative </a:t>
            </a:r>
            <a:r>
              <a:rPr lang="en-US" sz="2000" dirty="0">
                <a:latin typeface="Times New Roman" panose="02020603050405020304" pitchFamily="18" charset="0"/>
                <a:cs typeface="Times New Roman" panose="02020603050405020304" pitchFamily="18" charset="0"/>
              </a:rPr>
              <a:t>technique (which takes a look at the system in view</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smtClean="0">
                <a:latin typeface="Times New Roman" panose="02020603050405020304" pitchFamily="18" charset="0"/>
                <a:cs typeface="Times New Roman" panose="02020603050405020304" pitchFamily="18" charset="0"/>
              </a:rPr>
              <a:t>The observation of the current system. </a:t>
            </a:r>
            <a:endParaRPr lang="en-US" sz="2000" dirty="0" smtClean="0">
              <a:latin typeface="Times New Roman" panose="02020603050405020304" pitchFamily="18" charset="0"/>
              <a:cs typeface="Times New Roman" panose="02020603050405020304" pitchFamily="18" charset="0"/>
            </a:endParaRPr>
          </a:p>
          <a:p>
            <a:pPr lvl="1">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7962" y="2504049"/>
            <a:ext cx="10747717" cy="3742006"/>
          </a:xfrm>
          <a:prstGeom prst="rect">
            <a:avLst/>
          </a:prstGeom>
        </p:spPr>
      </p:pic>
    </p:spTree>
    <p:extLst>
      <p:ext uri="{BB962C8B-B14F-4D97-AF65-F5344CB8AC3E}">
        <p14:creationId xmlns:p14="http://schemas.microsoft.com/office/powerpoint/2010/main" val="3776421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ARCHITECTURAL MODEL</a:t>
            </a:r>
            <a:endParaRPr lang="en-US" sz="28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79964"/>
            <a:ext cx="10363200" cy="5105400"/>
          </a:xfrm>
          <a:effectLst>
            <a:softEdge rad="12700"/>
          </a:effectLst>
        </p:spPr>
      </p:pic>
    </p:spTree>
    <p:extLst>
      <p:ext uri="{BB962C8B-B14F-4D97-AF65-F5344CB8AC3E}">
        <p14:creationId xmlns:p14="http://schemas.microsoft.com/office/powerpoint/2010/main" val="1893324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14479</TotalTime>
  <Words>836</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Calibri Light</vt:lpstr>
      <vt:lpstr>Times New Roman</vt:lpstr>
      <vt:lpstr>Office Theme</vt:lpstr>
      <vt:lpstr>PowerPoint Presentation</vt:lpstr>
      <vt:lpstr>BACKGROUND TO THE STUDY</vt:lpstr>
      <vt:lpstr>BACKGROUND TO THE STUDY (CONTD.)</vt:lpstr>
      <vt:lpstr>RELATED WORKS</vt:lpstr>
      <vt:lpstr>STATEMENT OF THE PROBLEM</vt:lpstr>
      <vt:lpstr>MOTIVATION FOR THE STUDY</vt:lpstr>
      <vt:lpstr>AIM AND OBJECTIVES</vt:lpstr>
      <vt:lpstr>METHODOLOGY </vt:lpstr>
      <vt:lpstr>ARCHITECTURAL MODEL</vt:lpstr>
      <vt:lpstr>IMPLEMENTATION APPROACH</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Babakayode Lateef-Ibrahim</dc:creator>
  <cp:lastModifiedBy>EMMANUEL PC</cp:lastModifiedBy>
  <cp:revision>52</cp:revision>
  <dcterms:created xsi:type="dcterms:W3CDTF">2018-04-04T19:24:42Z</dcterms:created>
  <dcterms:modified xsi:type="dcterms:W3CDTF">2019-04-02T19:45:43Z</dcterms:modified>
</cp:coreProperties>
</file>