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919" r:id="rId6"/>
    <p:sldId id="1095" r:id="rId7"/>
    <p:sldId id="933" r:id="rId8"/>
    <p:sldId id="1101" r:id="rId9"/>
    <p:sldId id="887" r:id="rId10"/>
    <p:sldId id="888" r:id="rId11"/>
    <p:sldId id="891" r:id="rId12"/>
    <p:sldId id="1015" r:id="rId13"/>
    <p:sldId id="1016" r:id="rId14"/>
    <p:sldId id="918" r:id="rId15"/>
    <p:sldId id="889" r:id="rId16"/>
    <p:sldId id="890" r:id="rId17"/>
    <p:sldId id="806" r:id="rId18"/>
    <p:sldId id="875" r:id="rId19"/>
    <p:sldId id="808" r:id="rId20"/>
    <p:sldId id="811" r:id="rId21"/>
    <p:sldId id="917" r:id="rId22"/>
    <p:sldId id="871" r:id="rId23"/>
    <p:sldId id="1085" r:id="rId24"/>
    <p:sldId id="868" r:id="rId25"/>
    <p:sldId id="893" r:id="rId26"/>
    <p:sldId id="894" r:id="rId27"/>
    <p:sldId id="895" r:id="rId28"/>
    <p:sldId id="896" r:id="rId29"/>
    <p:sldId id="897" r:id="rId30"/>
    <p:sldId id="898" r:id="rId31"/>
    <p:sldId id="899" r:id="rId32"/>
    <p:sldId id="935" r:id="rId33"/>
    <p:sldId id="901" r:id="rId34"/>
    <p:sldId id="902" r:id="rId35"/>
    <p:sldId id="903" r:id="rId36"/>
    <p:sldId id="904" r:id="rId37"/>
    <p:sldId id="905" r:id="rId38"/>
    <p:sldId id="906" r:id="rId39"/>
    <p:sldId id="920" r:id="rId40"/>
    <p:sldId id="908" r:id="rId41"/>
    <p:sldId id="909" r:id="rId42"/>
    <p:sldId id="910" r:id="rId43"/>
    <p:sldId id="911" r:id="rId44"/>
    <p:sldId id="912" r:id="rId45"/>
    <p:sldId id="847" r:id="rId46"/>
    <p:sldId id="913" r:id="rId47"/>
    <p:sldId id="914" r:id="rId48"/>
    <p:sldId id="928" r:id="rId49"/>
    <p:sldId id="915" r:id="rId50"/>
    <p:sldId id="916" r:id="rId51"/>
    <p:sldId id="922" r:id="rId52"/>
    <p:sldId id="923" r:id="rId53"/>
    <p:sldId id="924" r:id="rId54"/>
    <p:sldId id="925" r:id="rId55"/>
    <p:sldId id="846" r:id="rId56"/>
    <p:sldId id="926" r:id="rId57"/>
    <p:sldId id="927" r:id="rId58"/>
    <p:sldId id="929" r:id="rId59"/>
    <p:sldId id="857" r:id="rId60"/>
    <p:sldId id="859" r:id="rId61"/>
    <p:sldId id="863" r:id="rId62"/>
    <p:sldId id="864" r:id="rId63"/>
    <p:sldId id="865" r:id="rId64"/>
    <p:sldId id="866" r:id="rId65"/>
    <p:sldId id="934" r:id="rId66"/>
    <p:sldId id="932" r:id="rId67"/>
    <p:sldId id="1178" r:id="rId68"/>
    <p:sldId id="867" r:id="rId69"/>
    <p:sldId id="946" r:id="rId70"/>
    <p:sldId id="947" r:id="rId71"/>
    <p:sldId id="1086" r:id="rId72"/>
    <p:sldId id="1269" r:id="rId73"/>
    <p:sldId id="1270" r:id="rId74"/>
    <p:sldId id="1271" r:id="rId75"/>
    <p:sldId id="1272" r:id="rId76"/>
    <p:sldId id="1273" r:id="rId77"/>
    <p:sldId id="1274" r:id="rId78"/>
    <p:sldId id="1275" r:id="rId79"/>
    <p:sldId id="1276" r:id="rId80"/>
    <p:sldId id="1277" r:id="rId81"/>
    <p:sldId id="1177" r:id="rId82"/>
  </p:sldIdLst>
  <p:sldSz cx="9144000" cy="6858000" type="screen4x3"/>
  <p:notesSz cx="6858000" cy="9144000"/>
  <p:custDataLst>
    <p:tags r:id="rId8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990033"/>
    <a:srgbClr val="0000FF"/>
    <a:srgbClr val="CC3300"/>
    <a:srgbClr val="0066FF"/>
    <a:srgbClr val="0066CC"/>
    <a:srgbClr val="FF0000"/>
    <a:srgbClr val="004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1" autoAdjust="0"/>
    <p:restoredTop sz="42857" autoAdjust="0"/>
  </p:normalViewPr>
  <p:slideViewPr>
    <p:cSldViewPr showGuides="1">
      <p:cViewPr varScale="1">
        <p:scale>
          <a:sx n="36" d="100"/>
          <a:sy n="36" d="100"/>
        </p:scale>
        <p:origin x="2309" y="38"/>
      </p:cViewPr>
      <p:guideLst>
        <p:guide orient="horz" pos="2217"/>
        <p:guide pos="2880"/>
      </p:guideLst>
    </p:cSldViewPr>
  </p:slideViewPr>
  <p:outlineViewPr>
    <p:cViewPr>
      <p:scale>
        <a:sx n="33" d="100"/>
        <a:sy n="33" d="100"/>
      </p:scale>
      <p:origin x="0" y="-470"/>
    </p:cViewPr>
  </p:outlineViewPr>
  <p:notesTextViewPr>
    <p:cViewPr>
      <p:scale>
        <a:sx n="100" d="100"/>
        <a:sy n="100" d="100"/>
      </p:scale>
      <p:origin x="0" y="0"/>
    </p:cViewPr>
  </p:notesTextViewPr>
  <p:sorterViewPr showFormatting="0">
    <p:cViewPr>
      <p:scale>
        <a:sx n="100" d="100"/>
        <a:sy n="100" d="100"/>
      </p:scale>
      <p:origin x="0" y="-13096"/>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tags" Target="tags/tag25.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264DA54-74F0-418C-AA5F-D820AEAADBAA}"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p:sp>
      <p:sp>
        <p:nvSpPr>
          <p:cNvPr id="5122"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p:sp>
      <p:sp>
        <p:nvSpPr>
          <p:cNvPr id="21506" name="文本占位符 2"/>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p:sp>
      <p:sp>
        <p:nvSpPr>
          <p:cNvPr id="23554" name="文本占位符 2"/>
          <p:cNvSpPr>
            <a:spLocks noGrp="1"/>
          </p:cNvSpPr>
          <p:nvPr>
            <p:ph type="body"/>
          </p:nvPr>
        </p:nvSpPr>
        <p:spPr/>
        <p:txBody>
          <a:bodyPr wrap="square" lIns="91440" tIns="45720" rIns="91440" bIns="45720" anchor="t" anchorCtr="0"/>
          <a:lstStyle/>
          <a:p>
            <a:pPr lvl="0"/>
            <a:endParaRPr lang="zh-CN" altLang="en-US"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p:sp>
      <p:sp>
        <p:nvSpPr>
          <p:cNvPr id="25602"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p:sp>
      <p:sp>
        <p:nvSpPr>
          <p:cNvPr id="35842" name="Rectangle 3"/>
          <p:cNvSpPr>
            <a:spLocks noGrp="1"/>
          </p:cNvSpPr>
          <p:nvPr>
            <p:ph type="body"/>
          </p:nvPr>
        </p:nvSpPr>
        <p:spPr/>
        <p:txBody>
          <a:bodyPr wrap="square" lIns="91440" tIns="45720" rIns="91440" bIns="45720" anchor="t" anchorCtr="0"/>
          <a:lstStyle/>
          <a:p>
            <a:pPr lvl="0"/>
            <a:endParaRPr lang="zh-CN" altLang="en-US" dirty="0"/>
          </a:p>
          <a:p>
            <a:pPr lvl="0"/>
            <a:endParaRPr lang="zh-CN" altLang="en-US"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a:solidFill>
            <a:srgbClr val="FFFFFF"/>
          </a:solidFill>
        </p:spPr>
      </p:sp>
      <p:sp>
        <p:nvSpPr>
          <p:cNvPr id="37890" name="Rectangle 3"/>
          <p:cNvSpPr>
            <a:spLocks noGrp="1"/>
          </p:cNvSpPr>
          <p:nvPr>
            <p:ph type="body"/>
          </p:nvPr>
        </p:nvSpPr>
        <p:spPr>
          <a:xfrm>
            <a:off x="914400" y="4343400"/>
            <a:ext cx="5029200" cy="4114800"/>
          </a:xfrm>
          <a:solidFill>
            <a:srgbClr val="FFFFFF"/>
          </a:solidFill>
          <a:ln>
            <a:solidFill>
              <a:srgbClr val="000000"/>
            </a:solidFill>
            <a:miter/>
          </a:ln>
        </p:spPr>
        <p:txBody>
          <a:bodyPr wrap="square" lIns="91424" tIns="45711" rIns="91424" bIns="45711" anchor="t" anchorCtr="0"/>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p:sp>
      <p:sp>
        <p:nvSpPr>
          <p:cNvPr id="39938" name="Rectangle 3"/>
          <p:cNvSpPr>
            <a:spLocks noGrp="1"/>
          </p:cNvSpPr>
          <p:nvPr>
            <p:ph type="body"/>
          </p:nvPr>
        </p:nvSpPr>
        <p:spPr/>
        <p:txBody>
          <a:bodyPr wrap="square" lIns="91440" tIns="45720" rIns="91440" bIns="45720" anchor="t" anchorCtr="0"/>
          <a:lstStyle/>
          <a:p>
            <a:pPr lvl="0"/>
            <a:endParaRPr lang="zh-CN" altLang="en-US" sz="1300"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p:sp>
      <p:sp>
        <p:nvSpPr>
          <p:cNvPr id="41986" name="文本占位符 2"/>
          <p:cNvSpPr>
            <a:spLocks noGrp="1"/>
          </p:cNvSpPr>
          <p:nvPr>
            <p:ph type="body"/>
          </p:nvPr>
        </p:nvSpPr>
        <p:spPr/>
        <p:txBody>
          <a:bodyPr wrap="square" lIns="91440" tIns="45720" rIns="91440" bIns="45720" anchor="t" anchorCtr="0"/>
          <a:lstStyle/>
          <a:p>
            <a:pPr lvl="0"/>
            <a:endParaRPr lang="zh-CN" altLang="en-US" dirty="0">
              <a:solidFill>
                <a:srgbClr val="0000CC"/>
              </a:solidFill>
              <a:latin typeface="微软雅黑" panose="020B0503020204020204" pitchFamily="34" charset="-122"/>
              <a:ea typeface="微软雅黑" panose="020B0503020204020204" pitchFamily="34" charset="-122"/>
            </a:endParaRPr>
          </a:p>
          <a:p>
            <a:pPr lvl="0"/>
            <a:endParaRPr lang="zh-CN" altLang="en-US"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p:sp>
      <p:sp>
        <p:nvSpPr>
          <p:cNvPr id="44034" name="文本占位符 2"/>
          <p:cNvSpPr>
            <a:spLocks noGrp="1"/>
          </p:cNvSpPr>
          <p:nvPr>
            <p:ph type="body"/>
          </p:nvPr>
        </p:nvSpPr>
        <p:spPr/>
        <p:txBody>
          <a:bodyPr wrap="square" lIns="91440" tIns="45720" rIns="91440" bIns="45720" anchor="t" anchorCtr="0"/>
          <a:lstStyle/>
          <a:p>
            <a:pPr lvl="0"/>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p:sp>
      <p:sp>
        <p:nvSpPr>
          <p:cNvPr id="46082" name="文本占位符 2"/>
          <p:cNvSpPr>
            <a:spLocks noGrp="1"/>
          </p:cNvSpPr>
          <p:nvPr>
            <p:ph type="body"/>
          </p:nvPr>
        </p:nvSpPr>
        <p:spPr/>
        <p:txBody>
          <a:bodyPr wrap="square" lIns="91440" tIns="45720" rIns="91440" bIns="45720" anchor="t" anchorCtr="0"/>
          <a:lstStyle/>
          <a:p>
            <a:pPr lvl="0"/>
            <a:endParaRPr lang="en-US" altLang="zh-CN" dirty="0">
              <a:solidFill>
                <a:srgbClr val="FF0000"/>
              </a:solidFill>
              <a:latin typeface="微软雅黑" panose="020B0503020204020204" pitchFamily="34" charset="-122"/>
              <a:ea typeface="微软雅黑" panose="020B0503020204020204" pitchFamily="34" charset="-122"/>
            </a:endParaRPr>
          </a:p>
          <a:p>
            <a:pPr lvl="0"/>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p:sp>
      <p:sp>
        <p:nvSpPr>
          <p:cNvPr id="48130" name="文本占位符 2"/>
          <p:cNvSpPr>
            <a:spLocks noGrp="1"/>
          </p:cNvSpPr>
          <p:nvPr>
            <p:ph type="body"/>
          </p:nvPr>
        </p:nvSpPr>
        <p:spPr/>
        <p:txBody>
          <a:bodyPr wrap="square" lIns="91440" tIns="45720" rIns="91440" bIns="45720" anchor="t" anchorCtr="0"/>
          <a:lstStyle/>
          <a:p>
            <a:pPr lvl="0"/>
            <a:endParaRPr lang="zh-CN" altLang="en-US"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p:sp>
      <p:sp>
        <p:nvSpPr>
          <p:cNvPr id="50178" name="备注占位符 2"/>
          <p:cNvSpPr>
            <a:spLocks noGrp="1"/>
          </p:cNvSpPr>
          <p:nvPr>
            <p:ph type="body"/>
          </p:nvPr>
        </p:nvSpPr>
        <p:spPr/>
        <p:txBody>
          <a:bodyPr wrap="square" lIns="91440" tIns="45720" rIns="91440" bIns="45720" anchor="t" anchorCtr="0"/>
          <a:lstStyle/>
          <a:p>
            <a:pPr lvl="0"/>
            <a:endParaRPr lang="zh-CN" altLang="en-US" dirty="0">
              <a:sym typeface="+mn-ea"/>
            </a:endParaRPr>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fld>
            <a:endParaRPr lang="en-US" altLang="zh-CN"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TextEdit="1"/>
          </p:cNvSpPr>
          <p:nvPr>
            <p:ph type="sldImg"/>
          </p:nvPr>
        </p:nvSpPr>
        <p:spPr/>
      </p:sp>
      <p:sp>
        <p:nvSpPr>
          <p:cNvPr id="52226"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p:sp>
      <p:sp>
        <p:nvSpPr>
          <p:cNvPr id="56322"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p:sp>
      <p:sp>
        <p:nvSpPr>
          <p:cNvPr id="77826"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TextEdit="1"/>
          </p:cNvSpPr>
          <p:nvPr>
            <p:ph type="sldImg"/>
          </p:nvPr>
        </p:nvSpPr>
        <p:spPr/>
      </p:sp>
      <p:sp>
        <p:nvSpPr>
          <p:cNvPr id="79874" name="Rectangle 3"/>
          <p:cNvSpPr>
            <a:spLocks noGrp="1"/>
          </p:cNvSpPr>
          <p:nvPr>
            <p:ph type="body"/>
          </p:nvPr>
        </p:nvSpPr>
        <p:spPr/>
        <p:txBody>
          <a:bodyPr wrap="square" lIns="91440" tIns="45720" rIns="91440" bIns="45720" anchor="t" anchorCtr="0"/>
          <a:lstStyle/>
          <a:p>
            <a:pPr lvl="0"/>
            <a:endParaRPr lang="zh-CN" altLang="en-US" b="1" dirty="0">
              <a:solidFill>
                <a:schemeClr val="accent2"/>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342900" indent="-342900" algn="l" eaLnBrk="0" hangingPunct="0"/>
            <a:endParaRPr lang="zh-CN" altLang="en-US" b="1" dirty="0">
              <a:solidFill>
                <a:srgbClr val="008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a:xfrm>
            <a:off x="1143000" y="576263"/>
            <a:ext cx="4586288" cy="3440112"/>
          </a:xfrm>
        </p:spPr>
      </p:sp>
      <p:sp>
        <p:nvSpPr>
          <p:cNvPr id="87042" name="Rectangle 3"/>
          <p:cNvSpPr>
            <a:spLocks noGrp="1"/>
          </p:cNvSpPr>
          <p:nvPr>
            <p:ph type="body"/>
          </p:nvPr>
        </p:nvSpPr>
        <p:spPr>
          <a:xfrm>
            <a:off x="517525" y="4341813"/>
            <a:ext cx="5908675" cy="4116387"/>
          </a:xfrm>
        </p:spPr>
        <p:txBody>
          <a:bodyPr wrap="square" lIns="90045" tIns="44232" rIns="90045" bIns="44232" anchor="t" anchorCtr="0"/>
          <a:lstStyle/>
          <a:p>
            <a:pPr marL="209550" lvl="0" indent="-209550">
              <a:spcBef>
                <a:spcPct val="50000"/>
              </a:spcBef>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p:sp>
      <p:sp>
        <p:nvSpPr>
          <p:cNvPr id="8194" name="文本占位符 2"/>
          <p:cNvSpPr>
            <a:spLocks noGrp="1"/>
          </p:cNvSpPr>
          <p:nvPr>
            <p:ph type="body"/>
          </p:nvPr>
        </p:nvSpPr>
        <p:spPr/>
        <p:txBody>
          <a:bodyPr wrap="square" lIns="91440" tIns="45720" rIns="91440" bIns="45720" anchor="t" anchorCtr="0"/>
          <a:lstStyle/>
          <a:p>
            <a:pPr lvl="0"/>
            <a:endParaRPr lang="zh-CN" altLang="en-US" dirty="0"/>
          </a:p>
          <a:p>
            <a:pPr lvl="0"/>
            <a:endParaRPr lang="zh-CN" altLang="en-US" dirty="0"/>
          </a:p>
          <a:p>
            <a:pPr lvl="0"/>
            <a:endParaRPr lang="zh-CN" altLang="en-US" dirty="0"/>
          </a:p>
          <a:p>
            <a:pPr lvl="0"/>
            <a:endParaRPr lang="zh-CN" altLang="en-US" dirty="0"/>
          </a:p>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CC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CC3300"/>
              </a:solidFill>
              <a:ea typeface="微软雅黑" panose="020B0503020204020204" pitchFamily="34" charset="-122"/>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solidFill>
                <a:srgbClr val="008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a:xfrm>
            <a:off x="1144588" y="576263"/>
            <a:ext cx="4586287" cy="3440112"/>
          </a:xfrm>
        </p:spPr>
      </p:sp>
      <p:sp>
        <p:nvSpPr>
          <p:cNvPr id="103426"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zh-CN" altLang="en-US" sz="2200" b="1"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a:xfrm>
            <a:off x="1144588" y="576263"/>
            <a:ext cx="4586287" cy="3440112"/>
          </a:xfrm>
        </p:spPr>
      </p:sp>
      <p:sp>
        <p:nvSpPr>
          <p:cNvPr id="105474"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a:xfrm>
            <a:off x="1144588" y="576263"/>
            <a:ext cx="4586287" cy="3440112"/>
          </a:xfrm>
        </p:spPr>
      </p:sp>
      <p:sp>
        <p:nvSpPr>
          <p:cNvPr id="111618"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a:xfrm>
            <a:off x="1144588" y="576263"/>
            <a:ext cx="4586287" cy="3440112"/>
          </a:xfrm>
        </p:spPr>
      </p:sp>
      <p:sp>
        <p:nvSpPr>
          <p:cNvPr id="113666"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a:xfrm>
            <a:off x="1144588" y="576263"/>
            <a:ext cx="4586287" cy="3440112"/>
          </a:xfrm>
        </p:spPr>
      </p:sp>
      <p:sp>
        <p:nvSpPr>
          <p:cNvPr id="115714"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a:xfrm>
            <a:off x="1144588" y="576263"/>
            <a:ext cx="4586287" cy="3440112"/>
          </a:xfrm>
        </p:spPr>
      </p:sp>
      <p:sp>
        <p:nvSpPr>
          <p:cNvPr id="117762" name="Rectangle 3"/>
          <p:cNvSpPr>
            <a:spLocks noGrp="1"/>
          </p:cNvSpPr>
          <p:nvPr>
            <p:ph type="body"/>
          </p:nvPr>
        </p:nvSpPr>
        <p:spPr>
          <a:xfrm>
            <a:off x="515938" y="4343400"/>
            <a:ext cx="5910262" cy="4114800"/>
          </a:xfrm>
        </p:spPr>
        <p:txBody>
          <a:bodyPr wrap="square" lIns="90045" tIns="44232" rIns="90045" bIns="44232" anchor="t" anchorCtr="0"/>
          <a:lstStyle/>
          <a:p>
            <a:pPr lvl="0">
              <a:spcBef>
                <a:spcPct val="0"/>
              </a:spcBef>
            </a:pPr>
            <a:endParaRPr lang="en-US" altLang="zh-CN" sz="1800" dirty="0">
              <a:latin typeface="Helvetica" pitchFamily="34" charset="0"/>
            </a:endParaRPr>
          </a:p>
          <a:p>
            <a:pPr lvl="0">
              <a:spcBef>
                <a:spcPct val="0"/>
              </a:spcBef>
            </a:pPr>
            <a:endParaRPr lang="en-US" altLang="zh-CN" sz="1800" dirty="0">
              <a:latin typeface="Helvetica" pitchFamily="34" charset="0"/>
            </a:endParaRPr>
          </a:p>
          <a:p>
            <a:pPr lvl="0">
              <a:spcBef>
                <a:spcPct val="0"/>
              </a:spcBef>
            </a:pPr>
            <a:endParaRPr lang="en-US" altLang="zh-CN" sz="1800" dirty="0">
              <a:latin typeface="Helvetica" pitchFamily="34" charset="0"/>
            </a:endParaRPr>
          </a:p>
          <a:p>
            <a:pPr lvl="0">
              <a:spcBef>
                <a:spcPct val="0"/>
              </a:spcBef>
            </a:pPr>
            <a:endParaRPr lang="en-US" altLang="zh-CN" sz="1800" dirty="0">
              <a:latin typeface="Helvetica"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TextEdit="1"/>
          </p:cNvSpPr>
          <p:nvPr>
            <p:ph type="sldImg"/>
          </p:nvPr>
        </p:nvSpPr>
        <p:spPr>
          <a:xfrm>
            <a:off x="1144588" y="576263"/>
            <a:ext cx="4586287" cy="3440112"/>
          </a:xfrm>
        </p:spPr>
      </p:sp>
      <p:sp>
        <p:nvSpPr>
          <p:cNvPr id="119810"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TextEdit="1"/>
          </p:cNvSpPr>
          <p:nvPr>
            <p:ph type="sldImg"/>
          </p:nvPr>
        </p:nvSpPr>
        <p:spPr>
          <a:xfrm>
            <a:off x="1144588" y="576263"/>
            <a:ext cx="4586287" cy="3440112"/>
          </a:xfrm>
        </p:spPr>
      </p:sp>
      <p:sp>
        <p:nvSpPr>
          <p:cNvPr id="122882"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p:sp>
      <p:sp>
        <p:nvSpPr>
          <p:cNvPr id="10242"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TextEdit="1"/>
          </p:cNvSpPr>
          <p:nvPr>
            <p:ph type="sldImg"/>
          </p:nvPr>
        </p:nvSpPr>
        <p:spPr>
          <a:xfrm>
            <a:off x="1144588" y="576263"/>
            <a:ext cx="4586287" cy="3440112"/>
          </a:xfrm>
        </p:spPr>
      </p:sp>
      <p:sp>
        <p:nvSpPr>
          <p:cNvPr id="124930"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a:xfrm>
            <a:off x="1144588" y="576263"/>
            <a:ext cx="4586287" cy="3440112"/>
          </a:xfrm>
        </p:spPr>
      </p:sp>
      <p:sp>
        <p:nvSpPr>
          <p:cNvPr id="126978" name="Rectangle 3"/>
          <p:cNvSpPr>
            <a:spLocks noGrp="1"/>
          </p:cNvSpPr>
          <p:nvPr>
            <p:ph type="body"/>
          </p:nvPr>
        </p:nvSpPr>
        <p:spPr>
          <a:xfrm>
            <a:off x="515938" y="4343400"/>
            <a:ext cx="5910262" cy="4114800"/>
          </a:xfrm>
        </p:spPr>
        <p:txBody>
          <a:bodyPr wrap="square" lIns="90045" tIns="44232" rIns="90045" bIns="44232" anchor="t" anchorCtr="0"/>
          <a:lstStyle/>
          <a:p>
            <a:pPr lvl="0"/>
            <a:endParaRPr lang="en-US"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p:sp>
      <p:sp>
        <p:nvSpPr>
          <p:cNvPr id="12290"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p:sp>
      <p:sp>
        <p:nvSpPr>
          <p:cNvPr id="14338" name="文本占位符 2"/>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188913"/>
            <a:ext cx="6029325" cy="586581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188913"/>
            <a:ext cx="6029325" cy="586581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188913"/>
            <a:ext cx="8229600" cy="561975"/>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68313" y="836613"/>
            <a:ext cx="8229600" cy="5218112"/>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Line 7"/>
          <p:cNvSpPr/>
          <p:nvPr userDrawn="1"/>
        </p:nvSpPr>
        <p:spPr>
          <a:xfrm>
            <a:off x="323850" y="692150"/>
            <a:ext cx="8496300" cy="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188913"/>
            <a:ext cx="8229600" cy="561975"/>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2051" name="Rectangle 3"/>
          <p:cNvSpPr>
            <a:spLocks noGrp="1"/>
          </p:cNvSpPr>
          <p:nvPr>
            <p:ph type="body"/>
          </p:nvPr>
        </p:nvSpPr>
        <p:spPr>
          <a:xfrm>
            <a:off x="468313" y="836613"/>
            <a:ext cx="8229600" cy="5218112"/>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2C698A30-B92F-4BD2-AA05-1F72CEF91C1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Line 7"/>
          <p:cNvSpPr/>
          <p:nvPr userDrawn="1"/>
        </p:nvSpPr>
        <p:spPr>
          <a:xfrm>
            <a:off x="323850" y="692150"/>
            <a:ext cx="8496300" cy="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slide" Target="slide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7.xml"/><Relationship Id="rId2" Type="http://schemas.openxmlformats.org/officeDocument/2006/relationships/hyperlink" Target="https://baike.baidu.com/item/%E5%9F%BA%E5%87%86" TargetMode="External"/><Relationship Id="rId1" Type="http://schemas.openxmlformats.org/officeDocument/2006/relationships/hyperlink" Target="https://baike.baidu.com/item/%E5%B0%8F%E6%95%B0" TargetMode="Externa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tags" Target="../tags/tag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4" Type="http://schemas.openxmlformats.org/officeDocument/2006/relationships/notesSlide" Target="../notesSlides/notesSlide63.xml"/><Relationship Id="rId23" Type="http://schemas.openxmlformats.org/officeDocument/2006/relationships/slideLayout" Target="../slideLayouts/slideLayout7.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476250" y="204788"/>
            <a:ext cx="8145463" cy="5969000"/>
          </a:xfrm>
        </p:spPr>
        <p:txBody>
          <a:bodyPr vert="horz" wrap="square" lIns="91440" tIns="45720" rIns="91440" bIns="45720" anchor="ctr" anchorCtr="0"/>
          <a:lstStyle/>
          <a:p>
            <a:pPr eaLnBrk="1" hangingPunct="1">
              <a:lnSpc>
                <a:spcPct val="135000"/>
              </a:lnSpc>
              <a:buClrTx/>
              <a:buSzTx/>
              <a:buFontTx/>
            </a:pPr>
            <a:br>
              <a:rPr lang="en-US" altLang="zh-CN" dirty="0"/>
            </a:br>
            <a:br>
              <a:rPr lang="zh-CN" altLang="en-US" dirty="0">
                <a:solidFill>
                  <a:srgbClr val="FF0000"/>
                </a:solidFill>
              </a:rPr>
            </a:br>
            <a:r>
              <a:rPr lang="zh-CN" altLang="en-US" dirty="0">
                <a:solidFill>
                  <a:srgbClr val="FF0000"/>
                </a:solidFill>
              </a:rPr>
              <a:t>第一章 计算机系统概论</a:t>
            </a:r>
            <a:br>
              <a:rPr lang="zh-CN" altLang="en-US" dirty="0">
                <a:solidFill>
                  <a:srgbClr val="FF0000"/>
                </a:solidFill>
              </a:rPr>
            </a:br>
            <a:br>
              <a:rPr lang="zh-CN" altLang="en-US" dirty="0"/>
            </a:br>
            <a:r>
              <a:rPr lang="zh-CN" altLang="en-US" dirty="0"/>
              <a:t> </a:t>
            </a:r>
            <a:r>
              <a:rPr lang="zh-CN" altLang="en-US" sz="3200" dirty="0">
                <a:solidFill>
                  <a:srgbClr val="3333CC"/>
                </a:solidFill>
                <a:latin typeface="黑体" panose="02010609060101010101" pitchFamily="49" charset="-122"/>
              </a:rPr>
              <a:t>“</a:t>
            </a:r>
            <a:r>
              <a:rPr lang="zh-CN" altLang="en-US" sz="3200" dirty="0">
                <a:solidFill>
                  <a:srgbClr val="3333CC"/>
                </a:solidFill>
              </a:rPr>
              <a:t>计算机系统基础</a:t>
            </a:r>
            <a:r>
              <a:rPr lang="zh-CN" altLang="en-US" sz="3200" dirty="0">
                <a:solidFill>
                  <a:srgbClr val="3333CC"/>
                </a:solidFill>
                <a:latin typeface="黑体" panose="02010609060101010101" pitchFamily="49" charset="-122"/>
              </a:rPr>
              <a:t>”</a:t>
            </a:r>
            <a:r>
              <a:rPr lang="zh-CN" altLang="en-US" sz="3200" dirty="0">
                <a:solidFill>
                  <a:srgbClr val="3333CC"/>
                </a:solidFill>
              </a:rPr>
              <a:t>课程的由来</a:t>
            </a:r>
            <a:br>
              <a:rPr lang="zh-CN" altLang="en-US" sz="3200" dirty="0">
                <a:solidFill>
                  <a:srgbClr val="3333CC"/>
                </a:solidFill>
              </a:rPr>
            </a:br>
            <a:r>
              <a:rPr lang="zh-CN" altLang="en-US" sz="3200" dirty="0">
                <a:solidFill>
                  <a:srgbClr val="3333CC"/>
                </a:solidFill>
                <a:latin typeface="黑体" panose="02010609060101010101" pitchFamily="49" charset="-122"/>
              </a:rPr>
              <a:t>“</a:t>
            </a:r>
            <a:r>
              <a:rPr lang="zh-CN" altLang="en-US" sz="3200" dirty="0">
                <a:solidFill>
                  <a:srgbClr val="3333CC"/>
                </a:solidFill>
              </a:rPr>
              <a:t>计算机系统基础</a:t>
            </a:r>
            <a:r>
              <a:rPr lang="zh-CN" altLang="en-US" sz="3200" dirty="0">
                <a:solidFill>
                  <a:srgbClr val="3333CC"/>
                </a:solidFill>
                <a:latin typeface="黑体" panose="02010609060101010101" pitchFamily="49" charset="-122"/>
              </a:rPr>
              <a:t>”</a:t>
            </a:r>
            <a:r>
              <a:rPr lang="zh-CN" altLang="en-US" sz="3200" dirty="0">
                <a:solidFill>
                  <a:srgbClr val="3333CC"/>
                </a:solidFill>
              </a:rPr>
              <a:t>课程内容概要</a:t>
            </a:r>
            <a:br>
              <a:rPr lang="zh-CN" altLang="en-US" sz="3200" dirty="0">
                <a:solidFill>
                  <a:srgbClr val="3333CC"/>
                </a:solidFill>
              </a:rPr>
            </a:br>
            <a:r>
              <a:rPr lang="zh-CN" altLang="en-US" sz="3200" dirty="0">
                <a:solidFill>
                  <a:srgbClr val="3333CC"/>
                </a:solidFill>
              </a:rPr>
              <a:t>计算机系统概述</a:t>
            </a:r>
            <a:br>
              <a:rPr lang="zh-CN" altLang="en-US" sz="3200" dirty="0">
                <a:solidFill>
                  <a:srgbClr val="3333CC"/>
                </a:solidFill>
              </a:rPr>
            </a:br>
            <a:r>
              <a:rPr lang="zh-CN" altLang="en-US" sz="3200" dirty="0">
                <a:solidFill>
                  <a:srgbClr val="3333CC"/>
                </a:solidFill>
              </a:rPr>
              <a:t>计算机性能评价</a:t>
            </a:r>
            <a:endParaRPr lang="en-US" altLang="zh-CN" sz="3200" dirty="0">
              <a:solidFill>
                <a:srgbClr val="33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后 PC 时代计算机教学面临的挑战</a:t>
            </a:r>
            <a:endParaRPr lang="zh-CN" altLang="en-US" sz="3200" dirty="0"/>
          </a:p>
        </p:txBody>
      </p:sp>
      <p:pic>
        <p:nvPicPr>
          <p:cNvPr id="17410" name="图片 1"/>
          <p:cNvPicPr>
            <a:picLocks noChangeAspect="1"/>
          </p:cNvPicPr>
          <p:nvPr/>
        </p:nvPicPr>
        <p:blipFill>
          <a:blip r:embed="rId1"/>
          <a:stretch>
            <a:fillRect/>
          </a:stretch>
        </p:blipFill>
        <p:spPr>
          <a:xfrm>
            <a:off x="296863" y="954088"/>
            <a:ext cx="8472487" cy="5427662"/>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主要内容</a:t>
            </a:r>
            <a:endParaRPr lang="zh-CN" altLang="en-US" sz="3200" dirty="0"/>
          </a:p>
        </p:txBody>
      </p:sp>
      <p:sp>
        <p:nvSpPr>
          <p:cNvPr id="15362" name="Rectangle 3"/>
          <p:cNvSpPr>
            <a:spLocks noGrp="1"/>
          </p:cNvSpPr>
          <p:nvPr>
            <p:ph type="body"/>
          </p:nvPr>
        </p:nvSpPr>
        <p:spPr>
          <a:xfrm>
            <a:off x="431800" y="998538"/>
            <a:ext cx="8370888" cy="5626100"/>
          </a:xfrm>
        </p:spPr>
        <p:txBody>
          <a:bodyPr vert="horz" wrap="square" lIns="91440" tIns="45720" rIns="91440" bIns="45720" anchor="t" anchorCtr="0"/>
          <a:lstStyle/>
          <a:p>
            <a:pPr>
              <a:spcBef>
                <a:spcPts val="1600"/>
              </a:spcBef>
            </a:pPr>
            <a:r>
              <a:rPr lang="zh-CN" altLang="en-US" sz="2800" dirty="0">
                <a:ea typeface="黑体" panose="02010609060101010101" pitchFamily="49" charset="-122"/>
              </a:rPr>
              <a:t>课程的由来</a:t>
            </a:r>
            <a:endParaRPr lang="zh-CN" altLang="en-US" sz="2800" dirty="0">
              <a:ea typeface="黑体" panose="02010609060101010101" pitchFamily="49" charset="-122"/>
            </a:endParaRPr>
          </a:p>
          <a:p>
            <a:pPr>
              <a:spcBef>
                <a:spcPts val="1600"/>
              </a:spcBef>
            </a:pPr>
            <a:r>
              <a:rPr lang="zh-CN" altLang="en-US" sz="2800" dirty="0">
                <a:solidFill>
                  <a:srgbClr val="FF0000"/>
                </a:solidFill>
                <a:ea typeface="黑体" panose="02010609060101010101" pitchFamily="49" charset="-122"/>
              </a:rPr>
              <a:t>课程内容概要</a:t>
            </a:r>
            <a:endParaRPr lang="zh-CN" altLang="en-US" sz="2800" dirty="0">
              <a:solidFill>
                <a:srgbClr val="FF0000"/>
              </a:solidFill>
              <a:ea typeface="黑体" panose="02010609060101010101" pitchFamily="49" charset="-122"/>
            </a:endParaRPr>
          </a:p>
          <a:p>
            <a:pPr>
              <a:spcBef>
                <a:spcPts val="1600"/>
              </a:spcBef>
            </a:pPr>
            <a:r>
              <a:rPr lang="zh-CN" altLang="en-US" sz="2800" dirty="0">
                <a:ea typeface="黑体" panose="02010609060101010101" pitchFamily="49" charset="-122"/>
              </a:rPr>
              <a:t>课程教学安排及考试安排</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硬件和软件的基本组成</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程序的开发和执行过程</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计算机系统层次结构</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计算机性能评价</a:t>
            </a:r>
            <a:endParaRPr lang="zh-CN" altLang="en-US" sz="2800" dirty="0">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p:cNvPicPr>
          <p:nvPr/>
        </p:nvPicPr>
        <p:blipFill>
          <a:blip r:embed="rId1"/>
          <a:stretch>
            <a:fillRect/>
          </a:stretch>
        </p:blipFill>
        <p:spPr>
          <a:xfrm>
            <a:off x="2636838" y="1493838"/>
            <a:ext cx="6256337" cy="5084762"/>
          </a:xfrm>
          <a:prstGeom prst="rect">
            <a:avLst/>
          </a:prstGeom>
          <a:noFill/>
          <a:ln w="9525">
            <a:noFill/>
          </a:ln>
        </p:spPr>
      </p:pic>
      <p:sp>
        <p:nvSpPr>
          <p:cNvPr id="20482" name="Rectangle 3"/>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什么是计算机系统？</a:t>
            </a:r>
            <a:endParaRPr lang="zh-CN" altLang="en-US" sz="3600" dirty="0"/>
          </a:p>
        </p:txBody>
      </p:sp>
      <p:sp>
        <p:nvSpPr>
          <p:cNvPr id="533508" name="Rectangle 4"/>
          <p:cNvSpPr>
            <a:spLocks noGrp="1"/>
          </p:cNvSpPr>
          <p:nvPr>
            <p:ph idx="1"/>
          </p:nvPr>
        </p:nvSpPr>
        <p:spPr>
          <a:xfrm>
            <a:off x="250825" y="1177925"/>
            <a:ext cx="2384425" cy="3465513"/>
          </a:xfrm>
        </p:spPr>
        <p:txBody>
          <a:bodyPr vert="horz" wrap="square" lIns="91440" tIns="45720" rIns="91440" bIns="45720" anchor="t" anchorCtr="0"/>
          <a:lstStyle/>
          <a:p>
            <a:pPr>
              <a:lnSpc>
                <a:spcPct val="100000"/>
              </a:lnSpc>
              <a:spcBef>
                <a:spcPct val="30000"/>
              </a:spcBef>
              <a:buNone/>
            </a:pPr>
            <a:r>
              <a:rPr lang="zh-CN" altLang="en-US" sz="2200" dirty="0">
                <a:solidFill>
                  <a:srgbClr val="FF0000"/>
                </a:solidFill>
                <a:latin typeface="微软雅黑" panose="020B0503020204020204" pitchFamily="34" charset="-122"/>
                <a:ea typeface="微软雅黑" panose="020B0503020204020204" pitchFamily="34" charset="-122"/>
              </a:rPr>
              <a:t>程序执行结果</a:t>
            </a:r>
            <a:endParaRPr lang="zh-CN" altLang="en-US" sz="220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30000"/>
              </a:spcBef>
              <a:buNone/>
            </a:pPr>
            <a:r>
              <a:rPr lang="zh-CN" altLang="en-US" sz="2200" dirty="0">
                <a:solidFill>
                  <a:srgbClr val="FF0000"/>
                </a:solidFill>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不仅取决于</a:t>
            </a:r>
            <a:endParaRPr lang="zh-CN" altLang="en-US" sz="2200" dirty="0">
              <a:latin typeface="微软雅黑" panose="020B0503020204020204" pitchFamily="34" charset="-122"/>
              <a:ea typeface="微软雅黑" panose="020B0503020204020204" pitchFamily="34" charset="-122"/>
            </a:endParaRPr>
          </a:p>
          <a:p>
            <a:pPr>
              <a:lnSpc>
                <a:spcPct val="100000"/>
              </a:lnSpc>
              <a:spcBef>
                <a:spcPct val="30000"/>
              </a:spcBef>
              <a:buNone/>
            </a:pPr>
            <a:r>
              <a:rPr lang="zh-CN" altLang="en-US" sz="2200" dirty="0">
                <a:solidFill>
                  <a:srgbClr val="008000"/>
                </a:solidFill>
                <a:latin typeface="微软雅黑" panose="020B0503020204020204" pitchFamily="34" charset="-122"/>
                <a:ea typeface="微软雅黑" panose="020B0503020204020204" pitchFamily="34" charset="-122"/>
              </a:rPr>
              <a:t>算法、程序编写</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None/>
            </a:pPr>
            <a:r>
              <a:rPr lang="zh-CN" altLang="en-US" sz="2200" dirty="0">
                <a:latin typeface="微软雅黑" panose="020B0503020204020204" pitchFamily="34" charset="-122"/>
                <a:ea typeface="微软雅黑" panose="020B0503020204020204" pitchFamily="34" charset="-122"/>
              </a:rPr>
              <a:t>    而且取决于</a:t>
            </a:r>
            <a:endParaRPr lang="zh-CN" altLang="en-US" sz="2200" dirty="0">
              <a:latin typeface="微软雅黑" panose="020B0503020204020204" pitchFamily="34" charset="-122"/>
              <a:ea typeface="微软雅黑" panose="020B0503020204020204" pitchFamily="34" charset="-122"/>
            </a:endParaRPr>
          </a:p>
          <a:p>
            <a:pPr>
              <a:lnSpc>
                <a:spcPct val="100000"/>
              </a:lnSpc>
              <a:spcBef>
                <a:spcPct val="30000"/>
              </a:spcBef>
              <a:buNone/>
            </a:pPr>
            <a:r>
              <a:rPr lang="zh-CN" altLang="en-US" sz="2200" dirty="0">
                <a:solidFill>
                  <a:srgbClr val="008000"/>
                </a:solidFill>
                <a:latin typeface="微软雅黑" panose="020B0503020204020204" pitchFamily="34" charset="-122"/>
                <a:ea typeface="微软雅黑" panose="020B0503020204020204" pitchFamily="34" charset="-122"/>
              </a:rPr>
              <a:t>语言处理系统</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None/>
            </a:pPr>
            <a:r>
              <a:rPr lang="zh-CN" altLang="en-US" sz="2200" dirty="0">
                <a:solidFill>
                  <a:srgbClr val="008000"/>
                </a:solidFill>
                <a:latin typeface="微软雅黑" panose="020B0503020204020204" pitchFamily="34" charset="-122"/>
                <a:ea typeface="微软雅黑" panose="020B0503020204020204" pitchFamily="34" charset="-122"/>
              </a:rPr>
              <a:t>操作系统</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None/>
            </a:pPr>
            <a:r>
              <a:rPr lang="en-US" altLang="zh-CN" sz="2200" dirty="0">
                <a:solidFill>
                  <a:srgbClr val="008000"/>
                </a:solidFill>
                <a:latin typeface="微软雅黑" panose="020B0503020204020204" pitchFamily="34" charset="-122"/>
                <a:ea typeface="微软雅黑" panose="020B0503020204020204" pitchFamily="34" charset="-122"/>
              </a:rPr>
              <a:t>ISA</a:t>
            </a:r>
            <a:endParaRPr lang="en-US" altLang="zh-CN"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None/>
            </a:pPr>
            <a:r>
              <a:rPr lang="zh-CN" altLang="en-US" sz="2200" dirty="0">
                <a:solidFill>
                  <a:srgbClr val="008000"/>
                </a:solidFill>
                <a:latin typeface="微软雅黑" panose="020B0503020204020204" pitchFamily="34" charset="-122"/>
                <a:ea typeface="微软雅黑" panose="020B0503020204020204" pitchFamily="34" charset="-122"/>
              </a:rPr>
              <a:t>微体系结构</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30000"/>
              </a:lnSpc>
              <a:spcBef>
                <a:spcPct val="30000"/>
              </a:spcBef>
              <a:buNone/>
            </a:pPr>
            <a:endParaRPr lang="en-US" altLang="zh-CN" sz="2200" dirty="0">
              <a:solidFill>
                <a:srgbClr val="008000"/>
              </a:solidFill>
              <a:latin typeface="微软雅黑" panose="020B0503020204020204" pitchFamily="34" charset="-122"/>
              <a:ea typeface="微软雅黑" panose="020B0503020204020204" pitchFamily="34" charset="-122"/>
            </a:endParaRPr>
          </a:p>
        </p:txBody>
      </p:sp>
      <p:sp>
        <p:nvSpPr>
          <p:cNvPr id="20484" name="Rectangle 5"/>
          <p:cNvSpPr/>
          <p:nvPr/>
        </p:nvSpPr>
        <p:spPr>
          <a:xfrm>
            <a:off x="4032250" y="863600"/>
            <a:ext cx="3600450" cy="457200"/>
          </a:xfrm>
          <a:prstGeom prst="rect">
            <a:avLst/>
          </a:prstGeom>
          <a:noFill/>
          <a:ln w="9525">
            <a:noFill/>
          </a:ln>
        </p:spPr>
        <p:txBody>
          <a:bodyPr wrap="none" anchor="ctr" anchorCtr="0">
            <a:spAutoFit/>
          </a:bodyPr>
          <a:lstStyle/>
          <a:p>
            <a:pPr eaLnBrk="0" hangingPunct="0"/>
            <a:r>
              <a:rPr lang="zh-CN" altLang="en-US" sz="2400" b="1" dirty="0">
                <a:solidFill>
                  <a:srgbClr val="FF0000"/>
                </a:solidFill>
                <a:latin typeface="Arial" panose="020B0604020202020204" pitchFamily="34" charset="0"/>
                <a:ea typeface="微软雅黑" panose="020B0503020204020204" pitchFamily="34" charset="-122"/>
              </a:rPr>
              <a:t>计算机系统</a:t>
            </a:r>
            <a:r>
              <a:rPr lang="zh-CN" altLang="en-US" sz="2400" b="1" dirty="0">
                <a:solidFill>
                  <a:schemeClr val="accent2"/>
                </a:solidFill>
                <a:latin typeface="Arial" panose="020B0604020202020204" pitchFamily="34" charset="0"/>
                <a:ea typeface="微软雅黑" panose="020B0503020204020204" pitchFamily="34" charset="-122"/>
              </a:rPr>
              <a:t>抽象层的转换</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0485" name="Rectangle 6"/>
          <p:cNvSpPr/>
          <p:nvPr/>
        </p:nvSpPr>
        <p:spPr>
          <a:xfrm>
            <a:off x="3222625" y="2214563"/>
            <a:ext cx="3959225" cy="1035050"/>
          </a:xfrm>
          <a:prstGeom prst="rect">
            <a:avLst/>
          </a:prstGeom>
          <a:solidFill>
            <a:srgbClr val="339966">
              <a:alpha val="23921"/>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33511" name="Text Box 7"/>
          <p:cNvSpPr txBox="1"/>
          <p:nvPr/>
        </p:nvSpPr>
        <p:spPr>
          <a:xfrm>
            <a:off x="250825" y="4868863"/>
            <a:ext cx="2295525" cy="1600200"/>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不同计算机课程处于不同层次</a:t>
            </a:r>
            <a:endParaRPr lang="zh-CN" altLang="en-US" sz="2200" b="1" dirty="0">
              <a:latin typeface="Arial" panose="020B0604020202020204" pitchFamily="34" charset="0"/>
              <a:ea typeface="微软雅黑" panose="020B0503020204020204" pitchFamily="34" charset="-122"/>
            </a:endParaRPr>
          </a:p>
          <a:p>
            <a:pPr>
              <a:spcBef>
                <a:spcPct val="50000"/>
              </a:spcBef>
            </a:pPr>
            <a:r>
              <a:rPr lang="zh-CN" altLang="en-US" sz="2200" b="1" dirty="0">
                <a:latin typeface="Arial" panose="020B0604020202020204" pitchFamily="34" charset="0"/>
                <a:ea typeface="微软雅黑" panose="020B0503020204020204" pitchFamily="34" charset="-122"/>
              </a:rPr>
              <a:t>必须将各层次关联起来解决问题</a:t>
            </a:r>
            <a:endParaRPr lang="zh-CN" altLang="en-US" sz="22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3508">
                                            <p:txEl>
                                              <p:pRg st="0" end="0"/>
                                            </p:txEl>
                                          </p:spTgt>
                                        </p:tgtEl>
                                        <p:attrNameLst>
                                          <p:attrName>style.visibility</p:attrName>
                                        </p:attrNameLst>
                                      </p:cBhvr>
                                      <p:to>
                                        <p:strVal val="visible"/>
                                      </p:to>
                                    </p:set>
                                    <p:animEffect transition="in" filter="blinds(horizontal)">
                                      <p:cBhvr>
                                        <p:cTn id="7" dur="500"/>
                                        <p:tgtEl>
                                          <p:spTgt spid="533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3508">
                                            <p:txEl>
                                              <p:pRg st="1" end="1"/>
                                            </p:txEl>
                                          </p:spTgt>
                                        </p:tgtEl>
                                        <p:attrNameLst>
                                          <p:attrName>style.visibility</p:attrName>
                                        </p:attrNameLst>
                                      </p:cBhvr>
                                      <p:to>
                                        <p:strVal val="visible"/>
                                      </p:to>
                                    </p:set>
                                    <p:animEffect transition="in" filter="blinds(horizontal)">
                                      <p:cBhvr>
                                        <p:cTn id="12" dur="500"/>
                                        <p:tgtEl>
                                          <p:spTgt spid="533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3508">
                                            <p:txEl>
                                              <p:pRg st="2" end="2"/>
                                            </p:txEl>
                                          </p:spTgt>
                                        </p:tgtEl>
                                        <p:attrNameLst>
                                          <p:attrName>style.visibility</p:attrName>
                                        </p:attrNameLst>
                                      </p:cBhvr>
                                      <p:to>
                                        <p:strVal val="visible"/>
                                      </p:to>
                                    </p:set>
                                    <p:animEffect transition="in" filter="blinds(horizontal)">
                                      <p:cBhvr>
                                        <p:cTn id="17" dur="500"/>
                                        <p:tgtEl>
                                          <p:spTgt spid="5335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3508">
                                            <p:txEl>
                                              <p:pRg st="3" end="3"/>
                                            </p:txEl>
                                          </p:spTgt>
                                        </p:tgtEl>
                                        <p:attrNameLst>
                                          <p:attrName>style.visibility</p:attrName>
                                        </p:attrNameLst>
                                      </p:cBhvr>
                                      <p:to>
                                        <p:strVal val="visible"/>
                                      </p:to>
                                    </p:set>
                                    <p:animEffect transition="in" filter="blinds(horizontal)">
                                      <p:cBhvr>
                                        <p:cTn id="22" dur="500"/>
                                        <p:tgtEl>
                                          <p:spTgt spid="5335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3508">
                                            <p:txEl>
                                              <p:pRg st="4" end="4"/>
                                            </p:txEl>
                                          </p:spTgt>
                                        </p:tgtEl>
                                        <p:attrNameLst>
                                          <p:attrName>style.visibility</p:attrName>
                                        </p:attrNameLst>
                                      </p:cBhvr>
                                      <p:to>
                                        <p:strVal val="visible"/>
                                      </p:to>
                                    </p:set>
                                    <p:animEffect transition="in" filter="blinds(horizontal)">
                                      <p:cBhvr>
                                        <p:cTn id="27" dur="500"/>
                                        <p:tgtEl>
                                          <p:spTgt spid="5335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3508">
                                            <p:txEl>
                                              <p:pRg st="5" end="5"/>
                                            </p:txEl>
                                          </p:spTgt>
                                        </p:tgtEl>
                                        <p:attrNameLst>
                                          <p:attrName>style.visibility</p:attrName>
                                        </p:attrNameLst>
                                      </p:cBhvr>
                                      <p:to>
                                        <p:strVal val="visible"/>
                                      </p:to>
                                    </p:set>
                                    <p:animEffect transition="in" filter="blinds(horizontal)">
                                      <p:cBhvr>
                                        <p:cTn id="32" dur="500"/>
                                        <p:tgtEl>
                                          <p:spTgt spid="5335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33508">
                                            <p:txEl>
                                              <p:pRg st="6" end="6"/>
                                            </p:txEl>
                                          </p:spTgt>
                                        </p:tgtEl>
                                        <p:attrNameLst>
                                          <p:attrName>style.visibility</p:attrName>
                                        </p:attrNameLst>
                                      </p:cBhvr>
                                      <p:to>
                                        <p:strVal val="visible"/>
                                      </p:to>
                                    </p:set>
                                    <p:animEffect transition="in" filter="blinds(horizontal)">
                                      <p:cBhvr>
                                        <p:cTn id="37" dur="500"/>
                                        <p:tgtEl>
                                          <p:spTgt spid="53350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3508">
                                            <p:txEl>
                                              <p:pRg st="7" end="7"/>
                                            </p:txEl>
                                          </p:spTgt>
                                        </p:tgtEl>
                                        <p:attrNameLst>
                                          <p:attrName>style.visibility</p:attrName>
                                        </p:attrNameLst>
                                      </p:cBhvr>
                                      <p:to>
                                        <p:strVal val="visible"/>
                                      </p:to>
                                    </p:set>
                                    <p:animEffect transition="in" filter="blinds(horizontal)">
                                      <p:cBhvr>
                                        <p:cTn id="42" dur="500"/>
                                        <p:tgtEl>
                                          <p:spTgt spid="53350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33511">
                                            <p:txEl>
                                              <p:pRg st="0" end="0"/>
                                            </p:txEl>
                                          </p:spTgt>
                                        </p:tgtEl>
                                        <p:attrNameLst>
                                          <p:attrName>style.visibility</p:attrName>
                                        </p:attrNameLst>
                                      </p:cBhvr>
                                      <p:to>
                                        <p:strVal val="visible"/>
                                      </p:to>
                                    </p:set>
                                    <p:animEffect transition="in" filter="blinds(horizontal)">
                                      <p:cBhvr>
                                        <p:cTn id="47" dur="500"/>
                                        <p:tgtEl>
                                          <p:spTgt spid="5335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33511">
                                            <p:txEl>
                                              <p:pRg st="1" end="1"/>
                                            </p:txEl>
                                          </p:spTgt>
                                        </p:tgtEl>
                                        <p:attrNameLst>
                                          <p:attrName>style.visibility</p:attrName>
                                        </p:attrNameLst>
                                      </p:cBhvr>
                                      <p:to>
                                        <p:strVal val="visible"/>
                                      </p:to>
                                    </p:set>
                                    <p:animEffect transition="in" filter="blinds(horizontal)">
                                      <p:cBhvr>
                                        <p:cTn id="52" dur="500"/>
                                        <p:tgtEl>
                                          <p:spTgt spid="5335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p:cNvPicPr>
          <p:nvPr/>
        </p:nvPicPr>
        <p:blipFill>
          <a:blip r:embed="rId1"/>
          <a:stretch>
            <a:fillRect/>
          </a:stretch>
        </p:blipFill>
        <p:spPr>
          <a:xfrm>
            <a:off x="6462713" y="1630363"/>
            <a:ext cx="2476500" cy="5129212"/>
          </a:xfrm>
          <a:prstGeom prst="rect">
            <a:avLst/>
          </a:prstGeom>
          <a:noFill/>
          <a:ln w="9525">
            <a:noFill/>
          </a:ln>
        </p:spPr>
      </p:pic>
      <p:sp>
        <p:nvSpPr>
          <p:cNvPr id="22530" name="Rectangle 3"/>
          <p:cNvSpPr>
            <a:spLocks noGrp="1"/>
          </p:cNvSpPr>
          <p:nvPr>
            <p:ph type="title"/>
          </p:nvPr>
        </p:nvSpPr>
        <p:spPr>
          <a:xfrm>
            <a:off x="457200" y="53975"/>
            <a:ext cx="8229600" cy="561975"/>
          </a:xfrm>
        </p:spPr>
        <p:txBody>
          <a:bodyPr vert="horz" wrap="square" lIns="91440" tIns="45720" rIns="91440" bIns="45720" anchor="ctr" anchorCtr="0"/>
          <a:lstStyle/>
          <a:p>
            <a:r>
              <a:rPr lang="zh-CN" altLang="en-US" dirty="0">
                <a:latin typeface="黑体" panose="02010609060101010101" pitchFamily="49" charset="-122"/>
              </a:rPr>
              <a:t>“</a:t>
            </a:r>
            <a:r>
              <a:rPr lang="zh-CN" altLang="en-US" dirty="0"/>
              <a:t>计算机系统基础</a:t>
            </a:r>
            <a:r>
              <a:rPr lang="zh-CN" altLang="en-US" dirty="0">
                <a:latin typeface="黑体" panose="02010609060101010101" pitchFamily="49" charset="-122"/>
              </a:rPr>
              <a:t>”</a:t>
            </a:r>
            <a:r>
              <a:rPr lang="zh-CN" altLang="en-US" dirty="0"/>
              <a:t>内容提要</a:t>
            </a:r>
            <a:endParaRPr lang="zh-CN" altLang="en-US" dirty="0"/>
          </a:p>
        </p:txBody>
      </p:sp>
      <p:sp>
        <p:nvSpPr>
          <p:cNvPr id="22531" name="Rectangle 4"/>
          <p:cNvSpPr/>
          <p:nvPr/>
        </p:nvSpPr>
        <p:spPr>
          <a:xfrm>
            <a:off x="6281738" y="1089025"/>
            <a:ext cx="2622550" cy="457200"/>
          </a:xfrm>
          <a:prstGeom prst="rect">
            <a:avLst/>
          </a:prstGeom>
          <a:noFill/>
          <a:ln w="9525">
            <a:noFill/>
          </a:ln>
        </p:spPr>
        <p:txBody>
          <a:bodyPr wrap="none" anchor="ctr" anchorCtr="0">
            <a:spAutoFit/>
          </a:bodyPr>
          <a:lstStyle/>
          <a:p>
            <a:pPr eaLnBrk="0" hangingPunct="0"/>
            <a:r>
              <a:rPr lang="zh-CN" altLang="en-US" sz="2400" b="1" dirty="0">
                <a:solidFill>
                  <a:srgbClr val="FF0000"/>
                </a:solidFill>
                <a:latin typeface="Arial" panose="020B0604020202020204" pitchFamily="34" charset="0"/>
                <a:ea typeface="微软雅黑" panose="020B0503020204020204" pitchFamily="34" charset="-122"/>
              </a:rPr>
              <a:t>计算机系统</a:t>
            </a:r>
            <a:r>
              <a:rPr lang="zh-CN" altLang="en-US" sz="2400" b="1" dirty="0">
                <a:solidFill>
                  <a:schemeClr val="accent2"/>
                </a:solidFill>
                <a:latin typeface="Arial" panose="020B0604020202020204" pitchFamily="34" charset="0"/>
                <a:ea typeface="微软雅黑" panose="020B0503020204020204" pitchFamily="34" charset="-122"/>
              </a:rPr>
              <a:t>抽象层</a:t>
            </a:r>
            <a:endParaRPr lang="zh-CN" altLang="en-US" dirty="0">
              <a:latin typeface="Arial" panose="020B0604020202020204" pitchFamily="34" charset="0"/>
              <a:ea typeface="宋体" panose="02010600030101010101" pitchFamily="2" charset="-122"/>
            </a:endParaRPr>
          </a:p>
        </p:txBody>
      </p:sp>
      <p:sp>
        <p:nvSpPr>
          <p:cNvPr id="534533" name="Rectangle 5"/>
          <p:cNvSpPr>
            <a:spLocks noGrp="1"/>
          </p:cNvSpPr>
          <p:nvPr>
            <p:ph idx="1"/>
          </p:nvPr>
        </p:nvSpPr>
        <p:spPr>
          <a:xfrm>
            <a:off x="296863" y="819150"/>
            <a:ext cx="5805487" cy="5472113"/>
          </a:xfrm>
        </p:spPr>
        <p:txBody>
          <a:bodyPr vert="horz" wrap="square" lIns="91440" tIns="45720" rIns="91440" bIns="45720" anchor="t" anchorCtr="0"/>
          <a:lstStyle/>
          <a:p>
            <a:pPr>
              <a:buNone/>
            </a:pPr>
            <a:r>
              <a:rPr lang="zh-CN" altLang="en-US" sz="2200" dirty="0">
                <a:solidFill>
                  <a:srgbClr val="FF0000"/>
                </a:solidFill>
                <a:latin typeface="微软雅黑" panose="020B0503020204020204" pitchFamily="34" charset="-122"/>
                <a:ea typeface="微软雅黑" panose="020B0503020204020204" pitchFamily="34" charset="-122"/>
              </a:rPr>
              <a:t>课程目标：</a:t>
            </a:r>
            <a:r>
              <a:rPr lang="zh-CN" altLang="en-US" sz="2200" dirty="0">
                <a:solidFill>
                  <a:srgbClr val="008000"/>
                </a:solidFill>
                <a:latin typeface="微软雅黑" panose="020B0503020204020204" pitchFamily="34" charset="-122"/>
                <a:ea typeface="微软雅黑" panose="020B0503020204020204" pitchFamily="34" charset="-122"/>
              </a:rPr>
              <a:t>清楚理解计算机是如何生成和运行可执行文件的！</a:t>
            </a:r>
            <a:endParaRPr lang="zh-CN" altLang="en-US" sz="2200" dirty="0">
              <a:solidFill>
                <a:srgbClr val="008000"/>
              </a:solidFill>
              <a:latin typeface="微软雅黑" panose="020B0503020204020204" pitchFamily="34" charset="-122"/>
              <a:ea typeface="微软雅黑" panose="020B0503020204020204" pitchFamily="34" charset="-122"/>
            </a:endParaRPr>
          </a:p>
          <a:p>
            <a:pPr>
              <a:buNone/>
            </a:pPr>
            <a:r>
              <a:rPr lang="zh-CN" altLang="en-US" sz="2200" dirty="0">
                <a:latin typeface="微软雅黑" panose="020B0503020204020204" pitchFamily="34" charset="-122"/>
                <a:ea typeface="微软雅黑" panose="020B0503020204020204" pitchFamily="34" charset="-122"/>
              </a:rPr>
              <a:t>重点在高级语言以下各抽象层</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语言程序设计层</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数据的机器级表示、运算</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语句和过程调用的机器级表示</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操作系统、编译和链接的部分内容</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solidFill>
                  <a:srgbClr val="FF0000"/>
                </a:solidFill>
                <a:latin typeface="微软雅黑" panose="020B0503020204020204" pitchFamily="34" charset="-122"/>
                <a:ea typeface="微软雅黑" panose="020B0503020204020204" pitchFamily="34" charset="-122"/>
              </a:rPr>
              <a:t>指令集体系结构（</a:t>
            </a:r>
            <a:r>
              <a:rPr lang="en-US" altLang="zh-CN" sz="2200" dirty="0">
                <a:solidFill>
                  <a:srgbClr val="FF0000"/>
                </a:solidFill>
                <a:latin typeface="微软雅黑" panose="020B0503020204020204" pitchFamily="34" charset="-122"/>
                <a:ea typeface="微软雅黑" panose="020B0503020204020204" pitchFamily="34" charset="-122"/>
              </a:rPr>
              <a:t>ISA</a:t>
            </a:r>
            <a:r>
              <a:rPr lang="zh-CN" altLang="en-US" sz="2200" dirty="0">
                <a:solidFill>
                  <a:srgbClr val="FF0000"/>
                </a:solidFill>
                <a:latin typeface="微软雅黑" panose="020B0503020204020204" pitchFamily="34" charset="-122"/>
                <a:ea typeface="微软雅黑" panose="020B0503020204020204" pitchFamily="34" charset="-122"/>
              </a:rPr>
              <a:t>）和汇编层 </a:t>
            </a:r>
            <a:endParaRPr lang="zh-CN" altLang="en-US" sz="2200" dirty="0">
              <a:solidFill>
                <a:srgbClr val="FF0000"/>
              </a:solidFill>
              <a:latin typeface="微软雅黑" panose="020B0503020204020204" pitchFamily="34" charset="-122"/>
              <a:ea typeface="微软雅黑" panose="020B0503020204020204" pitchFamily="34" charset="-122"/>
            </a:endParaRPr>
          </a:p>
          <a:p>
            <a:pPr lvl="2"/>
            <a:r>
              <a:rPr lang="zh-CN" altLang="en-US" sz="2200" dirty="0">
                <a:solidFill>
                  <a:srgbClr val="008000"/>
                </a:solidFill>
                <a:latin typeface="微软雅黑" panose="020B0503020204020204" pitchFamily="34" charset="-122"/>
                <a:ea typeface="微软雅黑" panose="020B0503020204020204" pitchFamily="34" charset="-122"/>
              </a:rPr>
              <a:t>指令系统、机器代码、汇编语言</a:t>
            </a:r>
            <a:endParaRPr lang="zh-CN" altLang="en-US" sz="2200" dirty="0">
              <a:solidFill>
                <a:srgbClr val="0080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微体系结构及硬件层</a:t>
            </a:r>
            <a:endParaRPr lang="zh-CN" altLang="en-US" sz="2200" dirty="0">
              <a:latin typeface="微软雅黑" panose="020B0503020204020204" pitchFamily="34" charset="-122"/>
              <a:ea typeface="微软雅黑" panose="020B0503020204020204" pitchFamily="34" charset="-122"/>
            </a:endParaRPr>
          </a:p>
          <a:p>
            <a:pPr lvl="2"/>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的通用结构</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层次结构存储系统</a:t>
            </a:r>
            <a:endParaRPr lang="en-US" altLang="zh-CN" sz="2200" dirty="0">
              <a:latin typeface="微软雅黑" panose="020B0503020204020204" pitchFamily="34" charset="-122"/>
              <a:ea typeface="微软雅黑" panose="020B0503020204020204" pitchFamily="34" charset="-122"/>
            </a:endParaRPr>
          </a:p>
        </p:txBody>
      </p:sp>
      <p:sp>
        <p:nvSpPr>
          <p:cNvPr id="534534" name="Rectangle 6"/>
          <p:cNvSpPr/>
          <p:nvPr/>
        </p:nvSpPr>
        <p:spPr>
          <a:xfrm>
            <a:off x="6507163" y="2800350"/>
            <a:ext cx="2384425" cy="495300"/>
          </a:xfrm>
          <a:prstGeom prst="rect">
            <a:avLst/>
          </a:prstGeom>
          <a:solidFill>
            <a:srgbClr val="008080">
              <a:alpha val="25098"/>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34535" name="Rectangle 7"/>
          <p:cNvSpPr/>
          <p:nvPr/>
        </p:nvSpPr>
        <p:spPr>
          <a:xfrm>
            <a:off x="6507163" y="3294063"/>
            <a:ext cx="2384425" cy="539750"/>
          </a:xfrm>
          <a:prstGeom prst="rect">
            <a:avLst/>
          </a:prstGeom>
          <a:solidFill>
            <a:srgbClr val="993366">
              <a:alpha val="25098"/>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34536" name="Line 8"/>
          <p:cNvSpPr/>
          <p:nvPr/>
        </p:nvSpPr>
        <p:spPr>
          <a:xfrm>
            <a:off x="5472113" y="4194175"/>
            <a:ext cx="1035050" cy="0"/>
          </a:xfrm>
          <a:prstGeom prst="line">
            <a:avLst/>
          </a:prstGeom>
          <a:ln w="57150" cap="flat" cmpd="sng">
            <a:solidFill>
              <a:srgbClr val="FF0000"/>
            </a:solidFill>
            <a:prstDash val="solid"/>
            <a:round/>
            <a:headEnd type="none" w="med" len="med"/>
            <a:tailEnd type="none" w="med" len="med"/>
          </a:ln>
        </p:spPr>
      </p:sp>
      <p:sp>
        <p:nvSpPr>
          <p:cNvPr id="534537" name="Rectangle 9"/>
          <p:cNvSpPr/>
          <p:nvPr/>
        </p:nvSpPr>
        <p:spPr>
          <a:xfrm>
            <a:off x="6507163" y="4464050"/>
            <a:ext cx="2384425" cy="1079500"/>
          </a:xfrm>
          <a:prstGeom prst="rect">
            <a:avLst/>
          </a:prstGeom>
          <a:solidFill>
            <a:srgbClr val="FFFF00">
              <a:alpha val="25098"/>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534538" name="Group 10"/>
          <p:cNvGrpSpPr/>
          <p:nvPr/>
        </p:nvGrpSpPr>
        <p:grpSpPr>
          <a:xfrm>
            <a:off x="5786438" y="2573338"/>
            <a:ext cx="406400" cy="1620837"/>
            <a:chOff x="3645" y="1621"/>
            <a:chExt cx="256" cy="1021"/>
          </a:xfrm>
        </p:grpSpPr>
        <p:sp>
          <p:nvSpPr>
            <p:cNvPr id="22538" name="Line 11"/>
            <p:cNvSpPr/>
            <p:nvPr/>
          </p:nvSpPr>
          <p:spPr>
            <a:xfrm flipV="1">
              <a:off x="3787" y="2103"/>
              <a:ext cx="0" cy="539"/>
            </a:xfrm>
            <a:prstGeom prst="line">
              <a:avLst/>
            </a:prstGeom>
            <a:ln w="57150" cap="flat" cmpd="sng">
              <a:solidFill>
                <a:srgbClr val="0066CC"/>
              </a:solidFill>
              <a:prstDash val="solid"/>
              <a:round/>
              <a:headEnd type="none" w="med" len="med"/>
              <a:tailEnd type="triangle" w="med" len="med"/>
            </a:ln>
          </p:spPr>
        </p:sp>
        <p:sp>
          <p:nvSpPr>
            <p:cNvPr id="22539" name="Text Box 12"/>
            <p:cNvSpPr txBox="1"/>
            <p:nvPr/>
          </p:nvSpPr>
          <p:spPr>
            <a:xfrm>
              <a:off x="3645" y="1621"/>
              <a:ext cx="256" cy="500"/>
            </a:xfrm>
            <a:prstGeom prst="rect">
              <a:avLst/>
            </a:prstGeom>
            <a:noFill/>
            <a:ln w="9525">
              <a:noFill/>
            </a:ln>
          </p:spPr>
          <p:txBody>
            <a:bodyPr anchor="t" anchorCtr="0">
              <a:spAutoFit/>
            </a:bodyPr>
            <a:lstStyle/>
            <a:p>
              <a:pPr>
                <a:spcBef>
                  <a:spcPct val="50000"/>
                </a:spcBef>
              </a:pPr>
              <a:r>
                <a:rPr lang="zh-CN" altLang="en-US" sz="2300" b="1" dirty="0">
                  <a:latin typeface="Arial" panose="020B0604020202020204" pitchFamily="34" charset="0"/>
                  <a:ea typeface="微软雅黑" panose="020B0503020204020204" pitchFamily="34" charset="-122"/>
                </a:rPr>
                <a:t>软件</a:t>
              </a:r>
              <a:endParaRPr lang="zh-CN" altLang="en-US" sz="2300" b="1" dirty="0">
                <a:latin typeface="Arial" panose="020B0604020202020204" pitchFamily="34" charset="0"/>
                <a:ea typeface="微软雅黑" panose="020B0503020204020204" pitchFamily="34" charset="-122"/>
              </a:endParaRPr>
            </a:p>
          </p:txBody>
        </p:sp>
      </p:grpSp>
      <p:grpSp>
        <p:nvGrpSpPr>
          <p:cNvPr id="534541" name="Group 13"/>
          <p:cNvGrpSpPr/>
          <p:nvPr/>
        </p:nvGrpSpPr>
        <p:grpSpPr>
          <a:xfrm>
            <a:off x="5786438" y="4194175"/>
            <a:ext cx="406400" cy="1649413"/>
            <a:chOff x="3645" y="2642"/>
            <a:chExt cx="256" cy="1039"/>
          </a:xfrm>
        </p:grpSpPr>
        <p:sp>
          <p:nvSpPr>
            <p:cNvPr id="22541" name="Line 14"/>
            <p:cNvSpPr/>
            <p:nvPr/>
          </p:nvSpPr>
          <p:spPr>
            <a:xfrm flipV="1">
              <a:off x="3787" y="2642"/>
              <a:ext cx="0" cy="539"/>
            </a:xfrm>
            <a:prstGeom prst="line">
              <a:avLst/>
            </a:prstGeom>
            <a:ln w="57150" cap="flat" cmpd="sng">
              <a:solidFill>
                <a:srgbClr val="0066CC"/>
              </a:solidFill>
              <a:prstDash val="solid"/>
              <a:round/>
              <a:headEnd type="triangle" w="med" len="med"/>
              <a:tailEnd type="none" w="med" len="med"/>
            </a:ln>
          </p:spPr>
        </p:sp>
        <p:sp>
          <p:nvSpPr>
            <p:cNvPr id="22542" name="Text Box 15"/>
            <p:cNvSpPr txBox="1"/>
            <p:nvPr/>
          </p:nvSpPr>
          <p:spPr>
            <a:xfrm>
              <a:off x="3645" y="3181"/>
              <a:ext cx="256" cy="500"/>
            </a:xfrm>
            <a:prstGeom prst="rect">
              <a:avLst/>
            </a:prstGeom>
            <a:noFill/>
            <a:ln w="9525">
              <a:noFill/>
            </a:ln>
          </p:spPr>
          <p:txBody>
            <a:bodyPr anchor="t" anchorCtr="0">
              <a:spAutoFit/>
            </a:bodyPr>
            <a:lstStyle/>
            <a:p>
              <a:pPr>
                <a:spcBef>
                  <a:spcPct val="50000"/>
                </a:spcBef>
              </a:pPr>
              <a:r>
                <a:rPr lang="zh-CN" altLang="en-US" sz="2300" b="1" dirty="0">
                  <a:latin typeface="Arial" panose="020B0604020202020204" pitchFamily="34" charset="0"/>
                  <a:ea typeface="微软雅黑" panose="020B0503020204020204" pitchFamily="34" charset="-122"/>
                </a:rPr>
                <a:t>硬件</a:t>
              </a:r>
              <a:endParaRPr lang="zh-CN" altLang="en-US" sz="2300" b="1" dirty="0">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4533">
                                            <p:txEl>
                                              <p:pRg st="0" end="0"/>
                                            </p:txEl>
                                          </p:spTgt>
                                        </p:tgtEl>
                                        <p:attrNameLst>
                                          <p:attrName>style.visibility</p:attrName>
                                        </p:attrNameLst>
                                      </p:cBhvr>
                                      <p:to>
                                        <p:strVal val="visible"/>
                                      </p:to>
                                    </p:set>
                                    <p:animEffect transition="in" filter="blinds(horizontal)">
                                      <p:cBhvr>
                                        <p:cTn id="7" dur="500"/>
                                        <p:tgtEl>
                                          <p:spTgt spid="5345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4533">
                                            <p:txEl>
                                              <p:pRg st="1" end="1"/>
                                            </p:txEl>
                                          </p:spTgt>
                                        </p:tgtEl>
                                        <p:attrNameLst>
                                          <p:attrName>style.visibility</p:attrName>
                                        </p:attrNameLst>
                                      </p:cBhvr>
                                      <p:to>
                                        <p:strVal val="visible"/>
                                      </p:to>
                                    </p:set>
                                    <p:animEffect transition="in" filter="blinds(horizontal)">
                                      <p:cBhvr>
                                        <p:cTn id="12" dur="500"/>
                                        <p:tgtEl>
                                          <p:spTgt spid="5345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4533">
                                            <p:txEl>
                                              <p:pRg st="2" end="2"/>
                                            </p:txEl>
                                          </p:spTgt>
                                        </p:tgtEl>
                                        <p:attrNameLst>
                                          <p:attrName>style.visibility</p:attrName>
                                        </p:attrNameLst>
                                      </p:cBhvr>
                                      <p:to>
                                        <p:strVal val="visible"/>
                                      </p:to>
                                    </p:set>
                                    <p:animEffect transition="in" filter="blinds(horizontal)">
                                      <p:cBhvr>
                                        <p:cTn id="17" dur="500"/>
                                        <p:tgtEl>
                                          <p:spTgt spid="53453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4533">
                                            <p:txEl>
                                              <p:pRg st="3" end="3"/>
                                            </p:txEl>
                                          </p:spTgt>
                                        </p:tgtEl>
                                        <p:attrNameLst>
                                          <p:attrName>style.visibility</p:attrName>
                                        </p:attrNameLst>
                                      </p:cBhvr>
                                      <p:to>
                                        <p:strVal val="visible"/>
                                      </p:to>
                                    </p:set>
                                    <p:animEffect transition="in" filter="blinds(horizontal)">
                                      <p:cBhvr>
                                        <p:cTn id="20" dur="500"/>
                                        <p:tgtEl>
                                          <p:spTgt spid="53453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4533">
                                            <p:txEl>
                                              <p:pRg st="4" end="4"/>
                                            </p:txEl>
                                          </p:spTgt>
                                        </p:tgtEl>
                                        <p:attrNameLst>
                                          <p:attrName>style.visibility</p:attrName>
                                        </p:attrNameLst>
                                      </p:cBhvr>
                                      <p:to>
                                        <p:strVal val="visible"/>
                                      </p:to>
                                    </p:set>
                                    <p:animEffect transition="in" filter="blinds(horizontal)">
                                      <p:cBhvr>
                                        <p:cTn id="23" dur="500"/>
                                        <p:tgtEl>
                                          <p:spTgt spid="53453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34534"/>
                                        </p:tgtEl>
                                        <p:attrNameLst>
                                          <p:attrName>style.visibility</p:attrName>
                                        </p:attrNameLst>
                                      </p:cBhvr>
                                      <p:to>
                                        <p:strVal val="visible"/>
                                      </p:to>
                                    </p:set>
                                    <p:animEffect transition="in" filter="blinds(horizontal)">
                                      <p:cBhvr>
                                        <p:cTn id="28" dur="500"/>
                                        <p:tgtEl>
                                          <p:spTgt spid="53453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34533">
                                            <p:txEl>
                                              <p:pRg st="5" end="5"/>
                                            </p:txEl>
                                          </p:spTgt>
                                        </p:tgtEl>
                                        <p:attrNameLst>
                                          <p:attrName>style.visibility</p:attrName>
                                        </p:attrNameLst>
                                      </p:cBhvr>
                                      <p:to>
                                        <p:strVal val="visible"/>
                                      </p:to>
                                    </p:set>
                                    <p:animEffect transition="in" filter="blinds(horizontal)">
                                      <p:cBhvr>
                                        <p:cTn id="33" dur="500"/>
                                        <p:tgtEl>
                                          <p:spTgt spid="53453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34535"/>
                                        </p:tgtEl>
                                        <p:attrNameLst>
                                          <p:attrName>style.visibility</p:attrName>
                                        </p:attrNameLst>
                                      </p:cBhvr>
                                      <p:to>
                                        <p:strVal val="visible"/>
                                      </p:to>
                                    </p:set>
                                    <p:animEffect transition="in" filter="blinds(horizontal)">
                                      <p:cBhvr>
                                        <p:cTn id="38" dur="500"/>
                                        <p:tgtEl>
                                          <p:spTgt spid="53453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34533">
                                            <p:txEl>
                                              <p:pRg st="6" end="6"/>
                                            </p:txEl>
                                          </p:spTgt>
                                        </p:tgtEl>
                                        <p:attrNameLst>
                                          <p:attrName>style.visibility</p:attrName>
                                        </p:attrNameLst>
                                      </p:cBhvr>
                                      <p:to>
                                        <p:strVal val="visible"/>
                                      </p:to>
                                    </p:set>
                                    <p:animEffect transition="in" filter="blinds(horizontal)">
                                      <p:cBhvr>
                                        <p:cTn id="43" dur="500"/>
                                        <p:tgtEl>
                                          <p:spTgt spid="534533">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34533">
                                            <p:txEl>
                                              <p:pRg st="7" end="7"/>
                                            </p:txEl>
                                          </p:spTgt>
                                        </p:tgtEl>
                                        <p:attrNameLst>
                                          <p:attrName>style.visibility</p:attrName>
                                        </p:attrNameLst>
                                      </p:cBhvr>
                                      <p:to>
                                        <p:strVal val="visible"/>
                                      </p:to>
                                    </p:set>
                                    <p:animEffect transition="in" filter="blinds(horizontal)">
                                      <p:cBhvr>
                                        <p:cTn id="46" dur="500"/>
                                        <p:tgtEl>
                                          <p:spTgt spid="53453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34536"/>
                                        </p:tgtEl>
                                        <p:attrNameLst>
                                          <p:attrName>style.visibility</p:attrName>
                                        </p:attrNameLst>
                                      </p:cBhvr>
                                      <p:to>
                                        <p:strVal val="visible"/>
                                      </p:to>
                                    </p:set>
                                    <p:animEffect transition="in" filter="blinds(horizontal)">
                                      <p:cBhvr>
                                        <p:cTn id="51" dur="500"/>
                                        <p:tgtEl>
                                          <p:spTgt spid="53453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534533">
                                            <p:txEl>
                                              <p:pRg st="8" end="8"/>
                                            </p:txEl>
                                          </p:spTgt>
                                        </p:tgtEl>
                                        <p:attrNameLst>
                                          <p:attrName>style.visibility</p:attrName>
                                        </p:attrNameLst>
                                      </p:cBhvr>
                                      <p:to>
                                        <p:strVal val="visible"/>
                                      </p:to>
                                    </p:set>
                                    <p:animEffect transition="in" filter="blinds(horizontal)">
                                      <p:cBhvr>
                                        <p:cTn id="56" dur="500"/>
                                        <p:tgtEl>
                                          <p:spTgt spid="534533">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534533">
                                            <p:txEl>
                                              <p:pRg st="9" end="9"/>
                                            </p:txEl>
                                          </p:spTgt>
                                        </p:tgtEl>
                                        <p:attrNameLst>
                                          <p:attrName>style.visibility</p:attrName>
                                        </p:attrNameLst>
                                      </p:cBhvr>
                                      <p:to>
                                        <p:strVal val="visible"/>
                                      </p:to>
                                    </p:set>
                                    <p:animEffect transition="in" filter="blinds(horizontal)">
                                      <p:cBhvr>
                                        <p:cTn id="59" dur="500"/>
                                        <p:tgtEl>
                                          <p:spTgt spid="534533">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34533">
                                            <p:txEl>
                                              <p:pRg st="10" end="10"/>
                                            </p:txEl>
                                          </p:spTgt>
                                        </p:tgtEl>
                                        <p:attrNameLst>
                                          <p:attrName>style.visibility</p:attrName>
                                        </p:attrNameLst>
                                      </p:cBhvr>
                                      <p:to>
                                        <p:strVal val="visible"/>
                                      </p:to>
                                    </p:set>
                                    <p:animEffect transition="in" filter="blinds(horizontal)">
                                      <p:cBhvr>
                                        <p:cTn id="62" dur="500"/>
                                        <p:tgtEl>
                                          <p:spTgt spid="53453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34537"/>
                                        </p:tgtEl>
                                        <p:attrNameLst>
                                          <p:attrName>style.visibility</p:attrName>
                                        </p:attrNameLst>
                                      </p:cBhvr>
                                      <p:to>
                                        <p:strVal val="visible"/>
                                      </p:to>
                                    </p:set>
                                    <p:animEffect transition="in" filter="blinds(horizontal)">
                                      <p:cBhvr>
                                        <p:cTn id="67" dur="500"/>
                                        <p:tgtEl>
                                          <p:spTgt spid="53453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34538"/>
                                        </p:tgtEl>
                                        <p:attrNameLst>
                                          <p:attrName>style.visibility</p:attrName>
                                        </p:attrNameLst>
                                      </p:cBhvr>
                                      <p:to>
                                        <p:strVal val="visible"/>
                                      </p:to>
                                    </p:set>
                                    <p:animEffect transition="in" filter="blinds(horizontal)">
                                      <p:cBhvr>
                                        <p:cTn id="72" dur="500"/>
                                        <p:tgtEl>
                                          <p:spTgt spid="53453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34541"/>
                                        </p:tgtEl>
                                        <p:attrNameLst>
                                          <p:attrName>style.visibility</p:attrName>
                                        </p:attrNameLst>
                                      </p:cBhvr>
                                      <p:to>
                                        <p:strVal val="visible"/>
                                      </p:to>
                                    </p:set>
                                    <p:animEffect transition="in" filter="blinds(horizontal)">
                                      <p:cBhvr>
                                        <p:cTn id="77" dur="500"/>
                                        <p:tgtEl>
                                          <p:spTgt spid="534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4" grpId="0" animBg="1"/>
      <p:bldP spid="534535" grpId="0" animBg="1"/>
      <p:bldP spid="5345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计算机系统基础</a:t>
            </a:r>
            <a:r>
              <a:rPr lang="en-US" altLang="zh-CN" sz="3200" dirty="0">
                <a:latin typeface="黑体" panose="02010609060101010101" pitchFamily="49" charset="-122"/>
              </a:rPr>
              <a:t>—</a:t>
            </a:r>
            <a:r>
              <a:rPr lang="zh-CN" altLang="en-US" sz="3200" dirty="0">
                <a:solidFill>
                  <a:srgbClr val="0066CC"/>
                </a:solidFill>
              </a:rPr>
              <a:t>从程序员角度认识系统</a:t>
            </a:r>
            <a:endParaRPr lang="zh-CN" altLang="en-US" sz="3200" dirty="0">
              <a:solidFill>
                <a:srgbClr val="0066CC"/>
              </a:solidFill>
            </a:endParaRPr>
          </a:p>
        </p:txBody>
      </p:sp>
      <p:sp>
        <p:nvSpPr>
          <p:cNvPr id="412675" name="Rectangle 3"/>
          <p:cNvSpPr>
            <a:spLocks noGrp="1"/>
          </p:cNvSpPr>
          <p:nvPr>
            <p:ph idx="1"/>
          </p:nvPr>
        </p:nvSpPr>
        <p:spPr>
          <a:xfrm>
            <a:off x="385763" y="728663"/>
            <a:ext cx="8461375" cy="5849937"/>
          </a:xfrm>
        </p:spPr>
        <p:txBody>
          <a:bodyPr vert="horz" wrap="square" lIns="91440" tIns="45720" rIns="91440" bIns="45720" anchor="t" anchorCtr="0"/>
          <a:lstStyle/>
          <a:p>
            <a:pPr>
              <a:spcBef>
                <a:spcPct val="30000"/>
              </a:spcBef>
            </a:pPr>
            <a:r>
              <a:rPr lang="zh-CN" altLang="en-US" sz="2200" dirty="0">
                <a:latin typeface="微软雅黑" panose="020B0503020204020204" pitchFamily="34" charset="-122"/>
                <a:ea typeface="微软雅黑" panose="020B0503020204020204" pitchFamily="34" charset="-122"/>
              </a:rPr>
              <a:t>培养目标：</a:t>
            </a:r>
            <a:endParaRPr lang="zh-CN" altLang="en-US" sz="2200" dirty="0">
              <a:latin typeface="微软雅黑" panose="020B0503020204020204" pitchFamily="34" charset="-122"/>
              <a:ea typeface="微软雅黑" panose="020B0503020204020204" pitchFamily="34" charset="-122"/>
            </a:endParaRPr>
          </a:p>
          <a:p>
            <a:pPr>
              <a:spcBef>
                <a:spcPct val="30000"/>
              </a:spcBef>
              <a:buNone/>
            </a:pPr>
            <a:r>
              <a:rPr lang="zh-CN" altLang="en-US" sz="2200" dirty="0">
                <a:solidFill>
                  <a:srgbClr val="996600"/>
                </a:solidFill>
                <a:latin typeface="微软雅黑" panose="020B0503020204020204" pitchFamily="34" charset="-122"/>
                <a:ea typeface="微软雅黑" panose="020B0503020204020204" pitchFamily="34" charset="-122"/>
              </a:rPr>
              <a:t>    培养学生的</a:t>
            </a:r>
            <a:r>
              <a:rPr lang="zh-CN" altLang="en-US" sz="2200" dirty="0">
                <a:solidFill>
                  <a:srgbClr val="FF0000"/>
                </a:solidFill>
                <a:latin typeface="微软雅黑" panose="020B0503020204020204" pitchFamily="34" charset="-122"/>
                <a:ea typeface="微软雅黑" panose="020B0503020204020204" pitchFamily="34" charset="-122"/>
              </a:rPr>
              <a:t>系统能力</a:t>
            </a:r>
            <a:r>
              <a:rPr lang="zh-CN" altLang="en-US" sz="2200" dirty="0">
                <a:solidFill>
                  <a:srgbClr val="996600"/>
                </a:solidFill>
                <a:latin typeface="微软雅黑" panose="020B0503020204020204" pitchFamily="34" charset="-122"/>
                <a:ea typeface="微软雅黑" panose="020B0503020204020204" pitchFamily="34" charset="-122"/>
              </a:rPr>
              <a:t>，使其成为一个</a:t>
            </a:r>
            <a:r>
              <a:rPr lang="zh-CN" altLang="en-US" sz="2200" dirty="0">
                <a:solidFill>
                  <a:srgbClr val="FF0000"/>
                </a:solidFill>
                <a:latin typeface="微软雅黑" panose="020B0503020204020204" pitchFamily="34" charset="-122"/>
                <a:ea typeface="微软雅黑" panose="020B0503020204020204" pitchFamily="34" charset="-122"/>
              </a:rPr>
              <a:t>“高效”程序员</a:t>
            </a:r>
            <a:r>
              <a:rPr lang="zh-CN" altLang="en-US" sz="2200" dirty="0">
                <a:solidFill>
                  <a:srgbClr val="996600"/>
                </a:solidFill>
                <a:latin typeface="微软雅黑" panose="020B0503020204020204" pitchFamily="34" charset="-122"/>
                <a:ea typeface="微软雅黑" panose="020B0503020204020204" pitchFamily="34" charset="-122"/>
              </a:rPr>
              <a:t>，在程序调试、性能提升、程序移植和健壮性等方面成为高手；建立扎实的计算机系统概念，为后续的</a:t>
            </a:r>
            <a:r>
              <a:rPr lang="en-US" altLang="zh-CN" sz="2200" dirty="0">
                <a:solidFill>
                  <a:srgbClr val="996600"/>
                </a:solidFill>
                <a:latin typeface="微软雅黑" panose="020B0503020204020204" pitchFamily="34" charset="-122"/>
                <a:ea typeface="微软雅黑" panose="020B0503020204020204" pitchFamily="34" charset="-122"/>
              </a:rPr>
              <a:t>OS</a:t>
            </a:r>
            <a:r>
              <a:rPr lang="zh-CN" altLang="en-US" sz="2200" dirty="0">
                <a:solidFill>
                  <a:srgbClr val="996600"/>
                </a:solidFill>
                <a:latin typeface="微软雅黑" panose="020B0503020204020204" pitchFamily="34" charset="-122"/>
                <a:ea typeface="微软雅黑" panose="020B0503020204020204" pitchFamily="34" charset="-122"/>
              </a:rPr>
              <a:t>、编译、体系结构等课程打下坚实基础</a:t>
            </a:r>
            <a:endParaRPr lang="zh-CN" altLang="en-US" sz="2200" dirty="0">
              <a:latin typeface="微软雅黑" panose="020B0503020204020204" pitchFamily="34" charset="-122"/>
              <a:ea typeface="微软雅黑" panose="020B0503020204020204" pitchFamily="34" charset="-122"/>
            </a:endParaRPr>
          </a:p>
          <a:p>
            <a:pPr>
              <a:spcBef>
                <a:spcPct val="30000"/>
              </a:spcBef>
            </a:pPr>
            <a:r>
              <a:rPr lang="zh-CN" altLang="en-US" sz="2200" dirty="0">
                <a:latin typeface="微软雅黑" panose="020B0503020204020204" pitchFamily="34" charset="-122"/>
                <a:ea typeface="微软雅黑" panose="020B0503020204020204" pitchFamily="34" charset="-122"/>
              </a:rPr>
              <a:t>以 </a:t>
            </a:r>
            <a:r>
              <a:rPr lang="en-US" altLang="zh-CN" sz="2200" dirty="0">
                <a:solidFill>
                  <a:srgbClr val="008000"/>
                </a:solidFill>
                <a:latin typeface="微软雅黑" panose="020B0503020204020204" pitchFamily="34" charset="-122"/>
                <a:ea typeface="微软雅黑" panose="020B0503020204020204" pitchFamily="34" charset="-122"/>
              </a:rPr>
              <a:t>IA-32+Linux+C+gcc</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为平台</a:t>
            </a:r>
            <a:r>
              <a:rPr lang="zh-CN" altLang="en-US" sz="2200" dirty="0">
                <a:solidFill>
                  <a:srgbClr val="007434"/>
                </a:solidFill>
                <a:latin typeface="微软雅黑" panose="020B0503020204020204" pitchFamily="34" charset="-122"/>
                <a:ea typeface="微软雅黑" panose="020B0503020204020204" pitchFamily="34" charset="-122"/>
              </a:rPr>
              <a:t>（开源项目平台）</a:t>
            </a:r>
            <a:endParaRPr lang="zh-CN" altLang="en-US" sz="2200" dirty="0">
              <a:solidFill>
                <a:srgbClr val="007434"/>
              </a:solidFill>
              <a:latin typeface="微软雅黑" panose="020B0503020204020204" pitchFamily="34" charset="-122"/>
              <a:ea typeface="微软雅黑" panose="020B0503020204020204" pitchFamily="34" charset="-122"/>
            </a:endParaRPr>
          </a:p>
          <a:p>
            <a:pPr>
              <a:spcBef>
                <a:spcPct val="30000"/>
              </a:spcBef>
              <a:buNone/>
            </a:pPr>
            <a:r>
              <a:rPr lang="zh-CN" altLang="en-US" sz="2200" dirty="0">
                <a:solidFill>
                  <a:srgbClr val="0000FF"/>
                </a:solidFill>
                <a:ea typeface="微软雅黑" panose="020B0503020204020204" pitchFamily="34" charset="-122"/>
              </a:rPr>
              <a:t>    主要内容：描述程序执行的底层机制</a:t>
            </a:r>
            <a:endParaRPr lang="en-US" altLang="zh-CN" sz="2200" dirty="0">
              <a:solidFill>
                <a:srgbClr val="0000FF"/>
              </a:solidFill>
              <a:ea typeface="微软雅黑" panose="020B0503020204020204" pitchFamily="34" charset="-122"/>
            </a:endParaRPr>
          </a:p>
          <a:p>
            <a:pPr>
              <a:spcBef>
                <a:spcPct val="30000"/>
              </a:spcBef>
            </a:pPr>
            <a:r>
              <a:rPr lang="zh-CN" altLang="en-US" sz="2200" dirty="0">
                <a:latin typeface="微软雅黑" panose="020B0503020204020204" pitchFamily="34" charset="-122"/>
                <a:ea typeface="微软雅黑" panose="020B0503020204020204" pitchFamily="34" charset="-122"/>
              </a:rPr>
              <a:t>思路：</a:t>
            </a:r>
            <a:endParaRPr lang="zh-CN" altLang="en-US" sz="2200" dirty="0">
              <a:latin typeface="微软雅黑" panose="020B0503020204020204" pitchFamily="34" charset="-122"/>
              <a:ea typeface="微软雅黑" panose="020B0503020204020204" pitchFamily="34" charset="-122"/>
            </a:endParaRPr>
          </a:p>
          <a:p>
            <a:pPr>
              <a:spcBef>
                <a:spcPct val="30000"/>
              </a:spcBef>
              <a:buNone/>
            </a:pPr>
            <a:r>
              <a:rPr lang="zh-CN" altLang="en-US" sz="2200" dirty="0">
                <a:solidFill>
                  <a:srgbClr val="CC3300"/>
                </a:solidFill>
                <a:latin typeface="微软雅黑" panose="020B0503020204020204" pitchFamily="34" charset="-122"/>
                <a:ea typeface="微软雅黑" panose="020B0503020204020204" pitchFamily="34" charset="-122"/>
              </a:rPr>
              <a:t>    </a:t>
            </a:r>
            <a:r>
              <a:rPr lang="zh-CN" altLang="en-US" sz="2200" dirty="0">
                <a:solidFill>
                  <a:srgbClr val="996600"/>
                </a:solidFill>
                <a:latin typeface="微软雅黑" panose="020B0503020204020204" pitchFamily="34" charset="-122"/>
                <a:ea typeface="微软雅黑" panose="020B0503020204020204" pitchFamily="34" charset="-122"/>
              </a:rPr>
              <a:t>在程序与执行机制之间</a:t>
            </a:r>
            <a:r>
              <a:rPr lang="zh-CN" altLang="en-US" sz="2200" dirty="0">
                <a:solidFill>
                  <a:srgbClr val="FF0000"/>
                </a:solidFill>
                <a:latin typeface="微软雅黑" panose="020B0503020204020204" pitchFamily="34" charset="-122"/>
                <a:ea typeface="微软雅黑" panose="020B0503020204020204" pitchFamily="34" charset="-122"/>
              </a:rPr>
              <a:t>建立关联</a:t>
            </a:r>
            <a:r>
              <a:rPr lang="zh-CN" altLang="en-US" sz="2200" dirty="0">
                <a:solidFill>
                  <a:srgbClr val="9966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强化理解</a:t>
            </a:r>
            <a:r>
              <a:rPr lang="zh-CN" altLang="en-US" sz="2200" dirty="0">
                <a:solidFill>
                  <a:srgbClr val="996600"/>
                </a:solidFill>
                <a:latin typeface="微软雅黑" panose="020B0503020204020204" pitchFamily="34" charset="-122"/>
                <a:ea typeface="微软雅黑" panose="020B0503020204020204" pitchFamily="34" charset="-122"/>
              </a:rPr>
              <a:t>而不是记忆</a:t>
            </a:r>
            <a:endParaRPr lang="zh-CN" altLang="en-US" sz="2200" dirty="0">
              <a:solidFill>
                <a:srgbClr val="996600"/>
              </a:solidFill>
              <a:latin typeface="微软雅黑" panose="020B0503020204020204" pitchFamily="34" charset="-122"/>
              <a:ea typeface="微软雅黑" panose="020B0503020204020204" pitchFamily="34" charset="-122"/>
            </a:endParaRPr>
          </a:p>
          <a:p>
            <a:pPr>
              <a:spcBef>
                <a:spcPct val="30000"/>
              </a:spcBef>
              <a:buNone/>
            </a:pPr>
            <a:r>
              <a:rPr lang="zh-CN" altLang="en-US" sz="1800" dirty="0">
                <a:solidFill>
                  <a:srgbClr val="996600"/>
                </a:solidFill>
                <a:latin typeface="微软雅黑" panose="020B0503020204020204" pitchFamily="34" charset="-122"/>
                <a:ea typeface="微软雅黑" panose="020B0503020204020204" pitchFamily="34" charset="-122"/>
              </a:rPr>
              <a:t>    </a:t>
            </a:r>
            <a:endParaRPr lang="zh-CN" altLang="en-US" sz="1800" dirty="0">
              <a:solidFill>
                <a:srgbClr val="007434"/>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linds(horizontal)">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linds(horizontal)">
                                      <p:cBhvr>
                                        <p:cTn id="12" dur="500"/>
                                        <p:tgtEl>
                                          <p:spTgt spid="412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linds(horizontal)">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2675">
                                            <p:txEl>
                                              <p:charRg st="189" end="189"/>
                                            </p:txEl>
                                          </p:spTgt>
                                        </p:tgtEl>
                                        <p:attrNameLst>
                                          <p:attrName>style.visibility</p:attrName>
                                        </p:attrNameLst>
                                      </p:cBhvr>
                                      <p:to>
                                        <p:strVal val="visible"/>
                                      </p:to>
                                    </p:set>
                                    <p:animEffect transition="in" filter="blinds(horizontal)">
                                      <p:cBhvr>
                                        <p:cTn id="22" dur="500"/>
                                        <p:tgtEl>
                                          <p:spTgt spid="412675">
                                            <p:txEl>
                                              <p:charRg st="189" end="1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2675">
                                            <p:txEl>
                                              <p:charRg st="189" end="189"/>
                                            </p:txEl>
                                          </p:spTgt>
                                        </p:tgtEl>
                                        <p:attrNameLst>
                                          <p:attrName>style.visibility</p:attrName>
                                        </p:attrNameLst>
                                      </p:cBhvr>
                                      <p:to>
                                        <p:strVal val="visible"/>
                                      </p:to>
                                    </p:set>
                                    <p:animEffect transition="in" filter="blinds(horizontal)">
                                      <p:cBhvr>
                                        <p:cTn id="27" dur="500"/>
                                        <p:tgtEl>
                                          <p:spTgt spid="412675">
                                            <p:txEl>
                                              <p:charRg st="189" end="1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2675">
                                            <p:txEl>
                                              <p:charRg st="189" end="189"/>
                                            </p:txEl>
                                          </p:spTgt>
                                        </p:tgtEl>
                                        <p:attrNameLst>
                                          <p:attrName>style.visibility</p:attrName>
                                        </p:attrNameLst>
                                      </p:cBhvr>
                                      <p:to>
                                        <p:strVal val="visible"/>
                                      </p:to>
                                    </p:set>
                                    <p:animEffect transition="in" filter="blinds(horizontal)">
                                      <p:cBhvr>
                                        <p:cTn id="32" dur="500"/>
                                        <p:tgtEl>
                                          <p:spTgt spid="412675">
                                            <p:txEl>
                                              <p:charRg st="189" end="18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2675">
                                            <p:txEl>
                                              <p:charRg st="189" end="189"/>
                                            </p:txEl>
                                          </p:spTgt>
                                        </p:tgtEl>
                                        <p:attrNameLst>
                                          <p:attrName>style.visibility</p:attrName>
                                        </p:attrNameLst>
                                      </p:cBhvr>
                                      <p:to>
                                        <p:strVal val="visible"/>
                                      </p:to>
                                    </p:set>
                                    <p:animEffect transition="in" filter="blinds(horizontal)">
                                      <p:cBhvr>
                                        <p:cTn id="37" dur="500"/>
                                        <p:tgtEl>
                                          <p:spTgt spid="412675">
                                            <p:txEl>
                                              <p:charRg st="189" end="18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12675">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12675">
                                            <p:txEl>
                                              <p:pRg st="4" end="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12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146" name="Picture 2"/>
          <p:cNvPicPr>
            <a:picLocks noChangeAspect="1"/>
          </p:cNvPicPr>
          <p:nvPr/>
        </p:nvPicPr>
        <p:blipFill>
          <a:blip r:embed="rId1"/>
          <a:stretch>
            <a:fillRect/>
          </a:stretch>
        </p:blipFill>
        <p:spPr>
          <a:xfrm>
            <a:off x="3402013" y="2889250"/>
            <a:ext cx="5626100" cy="2339975"/>
          </a:xfrm>
          <a:prstGeom prst="rect">
            <a:avLst/>
          </a:prstGeom>
          <a:noFill/>
          <a:ln w="9525">
            <a:noFill/>
          </a:ln>
        </p:spPr>
      </p:pic>
      <p:sp>
        <p:nvSpPr>
          <p:cNvPr id="24578" name="Rectangle 3"/>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课程内容概要</a:t>
            </a:r>
            <a:endParaRPr lang="zh-CN" altLang="en-US" sz="3600" dirty="0"/>
          </a:p>
        </p:txBody>
      </p:sp>
      <p:sp>
        <p:nvSpPr>
          <p:cNvPr id="24579" name="Rectangle 4"/>
          <p:cNvSpPr/>
          <p:nvPr/>
        </p:nvSpPr>
        <p:spPr>
          <a:xfrm>
            <a:off x="179388" y="819150"/>
            <a:ext cx="4167187" cy="2835275"/>
          </a:xfrm>
          <a:prstGeom prst="rect">
            <a:avLst/>
          </a:prstGeom>
          <a:noFill/>
          <a:ln w="9525">
            <a:noFill/>
          </a:ln>
        </p:spPr>
        <p:txBody>
          <a:bodyPr anchor="t" anchorCtr="0"/>
          <a:lstStyle/>
          <a:p>
            <a:pPr marL="342900" indent="-342900" eaLnBrk="0" hangingPunct="0">
              <a:spcBef>
                <a:spcPct val="10000"/>
              </a:spcBef>
            </a:pPr>
            <a:r>
              <a:rPr lang="en-US" altLang="zh-CN" sz="2200" b="1" dirty="0">
                <a:solidFill>
                  <a:schemeClr val="accent2"/>
                </a:solidFill>
                <a:latin typeface="Arial" panose="020B0604020202020204" pitchFamily="34" charset="0"/>
                <a:ea typeface="宋体" panose="02010600030101010101" pitchFamily="2" charset="-122"/>
              </a:rPr>
              <a:t>/*---sum.c---*/</a:t>
            </a:r>
            <a:endParaRPr lang="en-US" altLang="zh-CN" sz="2200" b="1" dirty="0">
              <a:solidFill>
                <a:schemeClr val="accent2"/>
              </a:solidFill>
              <a:latin typeface="Arial" panose="020B0604020202020204" pitchFamily="34" charset="0"/>
              <a:ea typeface="宋体" panose="02010600030101010101" pitchFamily="2" charset="-122"/>
            </a:endParaRPr>
          </a:p>
          <a:p>
            <a:pPr marL="342900" indent="-342900" eaLnBrk="0" hangingPunct="0">
              <a:lnSpc>
                <a:spcPct val="115000"/>
              </a:lnSpc>
              <a:spcBef>
                <a:spcPct val="20000"/>
              </a:spcBef>
            </a:pPr>
            <a:r>
              <a:rPr lang="en-US" altLang="zh-CN" sz="2200" b="1" dirty="0">
                <a:latin typeface="Arial" panose="020B0604020202020204" pitchFamily="34" charset="0"/>
                <a:ea typeface="宋体" panose="02010600030101010101" pitchFamily="2" charset="-122"/>
              </a:rPr>
              <a:t>int sum(int a[ ], unsigned len)</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	int 	i</a:t>
            </a:r>
            <a:r>
              <a:rPr lang="zh-CN" altLang="en-US" sz="2200" b="1" dirty="0">
                <a:latin typeface="Arial" panose="020B0604020202020204" pitchFamily="34" charset="0"/>
                <a:ea typeface="宋体" panose="02010600030101010101" pitchFamily="2" charset="-122"/>
              </a:rPr>
              <a:t>，</a:t>
            </a:r>
            <a:r>
              <a:rPr lang="en-US" altLang="zh-CN" sz="2200" b="1" dirty="0">
                <a:latin typeface="Arial" panose="020B0604020202020204" pitchFamily="34" charset="0"/>
                <a:ea typeface="宋体" panose="02010600030101010101" pitchFamily="2" charset="-122"/>
              </a:rPr>
              <a:t>sum = 0;</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	for	(i = 0; i &lt;= len–1; i++)</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      	sum += a[i];</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	return sum;</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p:txBody>
      </p:sp>
      <p:sp>
        <p:nvSpPr>
          <p:cNvPr id="24580" name="Rectangle 5"/>
          <p:cNvSpPr/>
          <p:nvPr/>
        </p:nvSpPr>
        <p:spPr>
          <a:xfrm>
            <a:off x="206375" y="3833813"/>
            <a:ext cx="3376613" cy="2835275"/>
          </a:xfrm>
          <a:prstGeom prst="rect">
            <a:avLst/>
          </a:prstGeom>
          <a:noFill/>
          <a:ln w="9525">
            <a:noFill/>
          </a:ln>
        </p:spPr>
        <p:txBody>
          <a:bodyPr anchor="t" anchorCtr="0"/>
          <a:lstStyle/>
          <a:p>
            <a:pPr marL="342900" indent="-342900" eaLnBrk="0" hangingPunct="0">
              <a:spcBef>
                <a:spcPct val="10000"/>
              </a:spcBef>
            </a:pPr>
            <a:r>
              <a:rPr lang="en-US" altLang="zh-CN" sz="2200" b="1" dirty="0">
                <a:solidFill>
                  <a:schemeClr val="accent2"/>
                </a:solidFill>
                <a:latin typeface="Arial" panose="020B0604020202020204" pitchFamily="34" charset="0"/>
                <a:ea typeface="宋体" panose="02010600030101010101" pitchFamily="2" charset="-122"/>
              </a:rPr>
              <a:t>/*---main.c---*/</a:t>
            </a:r>
            <a:endParaRPr lang="en-US" altLang="zh-CN" sz="2200" b="1" dirty="0">
              <a:solidFill>
                <a:schemeClr val="accent2"/>
              </a:solidFill>
              <a:latin typeface="Arial" panose="020B0604020202020204" pitchFamily="34" charset="0"/>
              <a:ea typeface="宋体" panose="02010600030101010101" pitchFamily="2" charset="-122"/>
            </a:endParaRPr>
          </a:p>
          <a:p>
            <a:pPr marL="342900" indent="-342900" eaLnBrk="0" hangingPunct="0">
              <a:spcBef>
                <a:spcPct val="10000"/>
              </a:spcBef>
            </a:pPr>
            <a:r>
              <a:rPr lang="en-US" altLang="zh-CN" sz="2200" b="1" dirty="0">
                <a:latin typeface="Arial" panose="020B0604020202020204" pitchFamily="34" charset="0"/>
                <a:ea typeface="宋体" panose="02010600030101010101" pitchFamily="2" charset="-122"/>
              </a:rPr>
              <a:t>int main()</a:t>
            </a:r>
            <a:endParaRPr lang="zh-CN" altLang="en-US"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	int 	a[1]={100};</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	int sum; sum=sum(a,0);</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    printf(“%d”,sum);</a:t>
            </a:r>
            <a:endParaRPr lang="en-US" altLang="zh-CN" sz="2200" b="1" dirty="0">
              <a:latin typeface="Arial" panose="020B0604020202020204" pitchFamily="34" charset="0"/>
              <a:ea typeface="宋体" panose="02010600030101010101" pitchFamily="2" charset="-122"/>
            </a:endParaRPr>
          </a:p>
          <a:p>
            <a:pPr marL="342900" indent="-342900" eaLnBrk="0" hangingPunct="0"/>
            <a:r>
              <a:rPr lang="en-US" altLang="zh-CN" sz="2200" b="1" dirty="0">
                <a:latin typeface="Arial" panose="020B0604020202020204" pitchFamily="34"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p:txBody>
      </p:sp>
      <p:grpSp>
        <p:nvGrpSpPr>
          <p:cNvPr id="518150" name="Group 6"/>
          <p:cNvGrpSpPr/>
          <p:nvPr/>
        </p:nvGrpSpPr>
        <p:grpSpPr>
          <a:xfrm>
            <a:off x="2006600" y="819150"/>
            <a:ext cx="5310188" cy="4454525"/>
            <a:chOff x="1264" y="516"/>
            <a:chExt cx="3345" cy="2806"/>
          </a:xfrm>
        </p:grpSpPr>
        <p:sp>
          <p:nvSpPr>
            <p:cNvPr id="24582" name="Line 7"/>
            <p:cNvSpPr/>
            <p:nvPr/>
          </p:nvSpPr>
          <p:spPr>
            <a:xfrm>
              <a:off x="1264" y="3294"/>
              <a:ext cx="312" cy="0"/>
            </a:xfrm>
            <a:prstGeom prst="line">
              <a:avLst/>
            </a:prstGeom>
            <a:ln w="38100" cap="flat" cmpd="sng">
              <a:solidFill>
                <a:srgbClr val="FF0000"/>
              </a:solidFill>
              <a:prstDash val="solid"/>
              <a:round/>
              <a:headEnd type="none" w="med" len="med"/>
              <a:tailEnd type="none" w="med" len="med"/>
            </a:ln>
          </p:spPr>
        </p:sp>
        <p:sp>
          <p:nvSpPr>
            <p:cNvPr id="24583" name="Line 8"/>
            <p:cNvSpPr/>
            <p:nvPr/>
          </p:nvSpPr>
          <p:spPr>
            <a:xfrm flipV="1">
              <a:off x="1576" y="686"/>
              <a:ext cx="1786" cy="2636"/>
            </a:xfrm>
            <a:prstGeom prst="line">
              <a:avLst/>
            </a:prstGeom>
            <a:ln w="9525" cap="flat" cmpd="sng">
              <a:solidFill>
                <a:srgbClr val="FF0000"/>
              </a:solidFill>
              <a:prstDash val="solid"/>
              <a:round/>
              <a:headEnd type="none" w="med" len="med"/>
              <a:tailEnd type="triangle" w="med" len="med"/>
            </a:ln>
          </p:spPr>
        </p:sp>
        <p:sp>
          <p:nvSpPr>
            <p:cNvPr id="24584" name="Text Box 9"/>
            <p:cNvSpPr txBox="1"/>
            <p:nvPr/>
          </p:nvSpPr>
          <p:spPr>
            <a:xfrm>
              <a:off x="3334" y="516"/>
              <a:ext cx="1275" cy="250"/>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数据的表示</a:t>
              </a:r>
              <a:endParaRPr lang="zh-CN" altLang="en-US" sz="2000" b="1" dirty="0">
                <a:solidFill>
                  <a:srgbClr val="FF0000"/>
                </a:solidFill>
                <a:latin typeface="Arial" panose="020B0604020202020204" pitchFamily="34" charset="0"/>
                <a:ea typeface="微软雅黑" panose="020B0503020204020204" pitchFamily="34" charset="-122"/>
              </a:endParaRPr>
            </a:p>
          </p:txBody>
        </p:sp>
      </p:grpSp>
      <p:grpSp>
        <p:nvGrpSpPr>
          <p:cNvPr id="518154" name="Group 10"/>
          <p:cNvGrpSpPr/>
          <p:nvPr/>
        </p:nvGrpSpPr>
        <p:grpSpPr>
          <a:xfrm>
            <a:off x="1150938" y="1223963"/>
            <a:ext cx="6165850" cy="1755775"/>
            <a:chOff x="725" y="771"/>
            <a:chExt cx="3884" cy="1106"/>
          </a:xfrm>
        </p:grpSpPr>
        <p:sp>
          <p:nvSpPr>
            <p:cNvPr id="24586" name="Line 11"/>
            <p:cNvSpPr/>
            <p:nvPr/>
          </p:nvSpPr>
          <p:spPr>
            <a:xfrm>
              <a:off x="725" y="1877"/>
              <a:ext cx="993" cy="0"/>
            </a:xfrm>
            <a:prstGeom prst="line">
              <a:avLst/>
            </a:prstGeom>
            <a:ln w="38100" cap="flat" cmpd="sng">
              <a:solidFill>
                <a:srgbClr val="0066FF"/>
              </a:solidFill>
              <a:prstDash val="solid"/>
              <a:round/>
              <a:headEnd type="none" w="med" len="med"/>
              <a:tailEnd type="none" w="med" len="med"/>
            </a:ln>
          </p:spPr>
        </p:sp>
        <p:sp>
          <p:nvSpPr>
            <p:cNvPr id="24587" name="Line 12"/>
            <p:cNvSpPr/>
            <p:nvPr/>
          </p:nvSpPr>
          <p:spPr>
            <a:xfrm flipV="1">
              <a:off x="1718" y="941"/>
              <a:ext cx="1644" cy="936"/>
            </a:xfrm>
            <a:prstGeom prst="line">
              <a:avLst/>
            </a:prstGeom>
            <a:ln w="9525" cap="flat" cmpd="sng">
              <a:solidFill>
                <a:srgbClr val="0066FF"/>
              </a:solidFill>
              <a:prstDash val="solid"/>
              <a:round/>
              <a:headEnd type="none" w="med" len="med"/>
              <a:tailEnd type="triangle" w="med" len="med"/>
            </a:ln>
          </p:spPr>
        </p:sp>
        <p:sp>
          <p:nvSpPr>
            <p:cNvPr id="24588" name="Text Box 13"/>
            <p:cNvSpPr txBox="1"/>
            <p:nvPr/>
          </p:nvSpPr>
          <p:spPr>
            <a:xfrm>
              <a:off x="3334" y="771"/>
              <a:ext cx="1275" cy="250"/>
            </a:xfrm>
            <a:prstGeom prst="rect">
              <a:avLst/>
            </a:prstGeom>
            <a:noFill/>
            <a:ln w="9525">
              <a:noFill/>
            </a:ln>
          </p:spPr>
          <p:txBody>
            <a:bodyPr anchor="t" anchorCtr="0">
              <a:spAutoFit/>
            </a:bodyPr>
            <a:lstStyle/>
            <a:p>
              <a:pPr>
                <a:spcBef>
                  <a:spcPct val="50000"/>
                </a:spcBef>
              </a:pPr>
              <a:r>
                <a:rPr lang="zh-CN" altLang="en-US" sz="2000" b="1" dirty="0">
                  <a:solidFill>
                    <a:srgbClr val="0066CC"/>
                  </a:solidFill>
                  <a:latin typeface="Arial" panose="020B0604020202020204" pitchFamily="34" charset="0"/>
                  <a:ea typeface="微软雅黑" panose="020B0503020204020204" pitchFamily="34" charset="-122"/>
                </a:rPr>
                <a:t>数据的运算</a:t>
              </a:r>
              <a:endParaRPr lang="zh-CN" altLang="en-US" sz="2000" b="1" dirty="0">
                <a:solidFill>
                  <a:srgbClr val="0066CC"/>
                </a:solidFill>
                <a:latin typeface="Arial" panose="020B0604020202020204" pitchFamily="34" charset="0"/>
                <a:ea typeface="微软雅黑" panose="020B0503020204020204" pitchFamily="34" charset="-122"/>
              </a:endParaRPr>
            </a:p>
          </p:txBody>
        </p:sp>
      </p:grpSp>
      <p:grpSp>
        <p:nvGrpSpPr>
          <p:cNvPr id="518158" name="Group 14"/>
          <p:cNvGrpSpPr/>
          <p:nvPr/>
        </p:nvGrpSpPr>
        <p:grpSpPr>
          <a:xfrm>
            <a:off x="565150" y="1673225"/>
            <a:ext cx="8145463" cy="1035050"/>
            <a:chOff x="356" y="1054"/>
            <a:chExt cx="5131" cy="652"/>
          </a:xfrm>
        </p:grpSpPr>
        <p:sp>
          <p:nvSpPr>
            <p:cNvPr id="24590" name="Line 15"/>
            <p:cNvSpPr/>
            <p:nvPr/>
          </p:nvSpPr>
          <p:spPr>
            <a:xfrm flipV="1">
              <a:off x="356" y="1678"/>
              <a:ext cx="2041" cy="0"/>
            </a:xfrm>
            <a:prstGeom prst="line">
              <a:avLst/>
            </a:prstGeom>
            <a:ln w="38100" cap="flat" cmpd="sng">
              <a:solidFill>
                <a:srgbClr val="FF0000"/>
              </a:solidFill>
              <a:prstDash val="solid"/>
              <a:round/>
              <a:headEnd type="none" w="med" len="med"/>
              <a:tailEnd type="none" w="med" len="med"/>
            </a:ln>
          </p:spPr>
        </p:sp>
        <p:sp>
          <p:nvSpPr>
            <p:cNvPr id="24591" name="Line 16"/>
            <p:cNvSpPr/>
            <p:nvPr/>
          </p:nvSpPr>
          <p:spPr>
            <a:xfrm flipV="1">
              <a:off x="2397" y="1168"/>
              <a:ext cx="964" cy="538"/>
            </a:xfrm>
            <a:prstGeom prst="line">
              <a:avLst/>
            </a:prstGeom>
            <a:ln w="9525" cap="flat" cmpd="sng">
              <a:solidFill>
                <a:srgbClr val="FF0000"/>
              </a:solidFill>
              <a:prstDash val="solid"/>
              <a:round/>
              <a:headEnd type="none" w="med" len="med"/>
              <a:tailEnd type="triangle" w="med" len="med"/>
            </a:ln>
          </p:spPr>
        </p:sp>
        <p:sp>
          <p:nvSpPr>
            <p:cNvPr id="24592" name="Text Box 17"/>
            <p:cNvSpPr txBox="1"/>
            <p:nvPr/>
          </p:nvSpPr>
          <p:spPr>
            <a:xfrm>
              <a:off x="3305" y="1054"/>
              <a:ext cx="2182" cy="250"/>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各类语句的转换与表示</a:t>
              </a:r>
              <a:r>
                <a:rPr lang="en-US" altLang="zh-CN" sz="2000" b="1" dirty="0">
                  <a:solidFill>
                    <a:srgbClr val="FF0000"/>
                  </a:solidFill>
                  <a:latin typeface="Arial" panose="020B0604020202020204" pitchFamily="34" charset="0"/>
                  <a:ea typeface="微软雅黑" panose="020B0503020204020204" pitchFamily="34" charset="-122"/>
                </a:rPr>
                <a:t>(</a:t>
              </a:r>
              <a:r>
                <a:rPr lang="zh-CN" altLang="en-US" sz="2000" b="1" dirty="0">
                  <a:solidFill>
                    <a:srgbClr val="FF0000"/>
                  </a:solidFill>
                  <a:latin typeface="Arial" panose="020B0604020202020204" pitchFamily="34" charset="0"/>
                  <a:ea typeface="微软雅黑" panose="020B0503020204020204" pitchFamily="34" charset="-122"/>
                </a:rPr>
                <a:t>指令</a:t>
              </a:r>
              <a:r>
                <a:rPr lang="en-US" altLang="zh-CN" sz="2000" b="1" dirty="0">
                  <a:solidFill>
                    <a:srgbClr val="FF0000"/>
                  </a:solidFill>
                  <a:latin typeface="Arial" panose="020B0604020202020204" pitchFamily="34" charset="0"/>
                  <a:ea typeface="微软雅黑" panose="020B0503020204020204" pitchFamily="34" charset="-122"/>
                </a:rPr>
                <a:t>)</a:t>
              </a:r>
              <a:endParaRPr lang="en-US" altLang="zh-CN" sz="2000" b="1" dirty="0">
                <a:solidFill>
                  <a:srgbClr val="FF0000"/>
                </a:solidFill>
                <a:latin typeface="Arial" panose="020B0604020202020204" pitchFamily="34" charset="0"/>
                <a:ea typeface="微软雅黑" panose="020B0503020204020204" pitchFamily="34" charset="-122"/>
              </a:endParaRPr>
            </a:p>
          </p:txBody>
        </p:sp>
      </p:grpSp>
      <p:grpSp>
        <p:nvGrpSpPr>
          <p:cNvPr id="518162" name="Group 18"/>
          <p:cNvGrpSpPr/>
          <p:nvPr/>
        </p:nvGrpSpPr>
        <p:grpSpPr>
          <a:xfrm>
            <a:off x="566738" y="2079625"/>
            <a:ext cx="8369300" cy="3194050"/>
            <a:chOff x="357" y="1310"/>
            <a:chExt cx="5272" cy="2012"/>
          </a:xfrm>
        </p:grpSpPr>
        <p:sp>
          <p:nvSpPr>
            <p:cNvPr id="24594" name="Line 19"/>
            <p:cNvSpPr/>
            <p:nvPr/>
          </p:nvSpPr>
          <p:spPr>
            <a:xfrm>
              <a:off x="357" y="3322"/>
              <a:ext cx="794" cy="0"/>
            </a:xfrm>
            <a:prstGeom prst="line">
              <a:avLst/>
            </a:prstGeom>
            <a:ln w="38100" cap="flat" cmpd="sng">
              <a:solidFill>
                <a:srgbClr val="0066FF"/>
              </a:solidFill>
              <a:prstDash val="solid"/>
              <a:round/>
              <a:headEnd type="none" w="med" len="med"/>
              <a:tailEnd type="none" w="med" len="med"/>
            </a:ln>
          </p:spPr>
        </p:sp>
        <p:sp>
          <p:nvSpPr>
            <p:cNvPr id="24595" name="Line 20"/>
            <p:cNvSpPr/>
            <p:nvPr/>
          </p:nvSpPr>
          <p:spPr>
            <a:xfrm flipV="1">
              <a:off x="1094" y="1423"/>
              <a:ext cx="2211" cy="1899"/>
            </a:xfrm>
            <a:prstGeom prst="line">
              <a:avLst/>
            </a:prstGeom>
            <a:ln w="9525" cap="flat" cmpd="sng">
              <a:solidFill>
                <a:srgbClr val="0066FF"/>
              </a:solidFill>
              <a:prstDash val="solid"/>
              <a:round/>
              <a:headEnd type="none" w="med" len="med"/>
              <a:tailEnd type="triangle" w="med" len="med"/>
            </a:ln>
          </p:spPr>
        </p:sp>
        <p:sp>
          <p:nvSpPr>
            <p:cNvPr id="24596" name="Text Box 21"/>
            <p:cNvSpPr txBox="1"/>
            <p:nvPr/>
          </p:nvSpPr>
          <p:spPr>
            <a:xfrm>
              <a:off x="3277" y="1310"/>
              <a:ext cx="2352" cy="250"/>
            </a:xfrm>
            <a:prstGeom prst="rect">
              <a:avLst/>
            </a:prstGeom>
            <a:noFill/>
            <a:ln w="9525">
              <a:noFill/>
            </a:ln>
          </p:spPr>
          <p:txBody>
            <a:bodyPr anchor="t" anchorCtr="0">
              <a:spAutoFit/>
            </a:bodyPr>
            <a:lstStyle/>
            <a:p>
              <a:pPr>
                <a:spcBef>
                  <a:spcPct val="50000"/>
                </a:spcBef>
              </a:pPr>
              <a:r>
                <a:rPr lang="zh-CN" altLang="en-US" sz="2000" b="1" dirty="0">
                  <a:solidFill>
                    <a:srgbClr val="0066CC"/>
                  </a:solidFill>
                  <a:latin typeface="Arial" panose="020B0604020202020204" pitchFamily="34" charset="0"/>
                  <a:ea typeface="微软雅黑" panose="020B0503020204020204" pitchFamily="34" charset="-122"/>
                </a:rPr>
                <a:t>各类复杂数据类型的转换表示</a:t>
              </a:r>
              <a:endParaRPr lang="en-US" altLang="zh-CN" sz="2000" b="1" dirty="0">
                <a:solidFill>
                  <a:srgbClr val="0066CC"/>
                </a:solidFill>
                <a:latin typeface="Arial" panose="020B0604020202020204" pitchFamily="34" charset="0"/>
                <a:ea typeface="微软雅黑" panose="020B0503020204020204" pitchFamily="34" charset="-122"/>
              </a:endParaRPr>
            </a:p>
          </p:txBody>
        </p:sp>
      </p:grpSp>
      <p:grpSp>
        <p:nvGrpSpPr>
          <p:cNvPr id="518166" name="Group 22"/>
          <p:cNvGrpSpPr/>
          <p:nvPr/>
        </p:nvGrpSpPr>
        <p:grpSpPr>
          <a:xfrm>
            <a:off x="1376363" y="2484438"/>
            <a:ext cx="7559675" cy="3419475"/>
            <a:chOff x="867" y="1565"/>
            <a:chExt cx="4762" cy="2154"/>
          </a:xfrm>
        </p:grpSpPr>
        <p:sp>
          <p:nvSpPr>
            <p:cNvPr id="24598" name="Line 23"/>
            <p:cNvSpPr/>
            <p:nvPr/>
          </p:nvSpPr>
          <p:spPr>
            <a:xfrm>
              <a:off x="867" y="3719"/>
              <a:ext cx="737" cy="0"/>
            </a:xfrm>
            <a:prstGeom prst="line">
              <a:avLst/>
            </a:prstGeom>
            <a:ln w="38100" cap="flat" cmpd="sng">
              <a:solidFill>
                <a:srgbClr val="FF0000"/>
              </a:solidFill>
              <a:prstDash val="solid"/>
              <a:round/>
              <a:headEnd type="none" w="med" len="med"/>
              <a:tailEnd type="none" w="med" len="med"/>
            </a:ln>
          </p:spPr>
        </p:sp>
        <p:sp>
          <p:nvSpPr>
            <p:cNvPr id="24599" name="Line 24"/>
            <p:cNvSpPr/>
            <p:nvPr/>
          </p:nvSpPr>
          <p:spPr>
            <a:xfrm flipV="1">
              <a:off x="1604" y="1678"/>
              <a:ext cx="1701" cy="2041"/>
            </a:xfrm>
            <a:prstGeom prst="line">
              <a:avLst/>
            </a:prstGeom>
            <a:ln w="9525" cap="flat" cmpd="sng">
              <a:solidFill>
                <a:srgbClr val="FF0000"/>
              </a:solidFill>
              <a:prstDash val="solid"/>
              <a:round/>
              <a:headEnd type="none" w="med" len="med"/>
              <a:tailEnd type="triangle" w="med" len="med"/>
            </a:ln>
          </p:spPr>
        </p:sp>
        <p:sp>
          <p:nvSpPr>
            <p:cNvPr id="24600" name="Text Box 25"/>
            <p:cNvSpPr txBox="1"/>
            <p:nvPr/>
          </p:nvSpPr>
          <p:spPr>
            <a:xfrm>
              <a:off x="3277" y="1565"/>
              <a:ext cx="2352" cy="250"/>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过程（函数）调用的转换表示</a:t>
              </a:r>
              <a:endParaRPr lang="en-US" altLang="zh-CN" sz="2000" b="1" dirty="0">
                <a:solidFill>
                  <a:srgbClr val="FF0000"/>
                </a:solidFill>
                <a:latin typeface="Arial" panose="020B0604020202020204" pitchFamily="34" charset="0"/>
                <a:ea typeface="微软雅黑" panose="020B0503020204020204" pitchFamily="34" charset="-122"/>
              </a:endParaRPr>
            </a:p>
          </p:txBody>
        </p:sp>
      </p:grpSp>
      <p:sp>
        <p:nvSpPr>
          <p:cNvPr id="518170" name="Text Box 26"/>
          <p:cNvSpPr txBox="1"/>
          <p:nvPr/>
        </p:nvSpPr>
        <p:spPr>
          <a:xfrm>
            <a:off x="4841875" y="5229225"/>
            <a:ext cx="3733800" cy="1401763"/>
          </a:xfrm>
          <a:prstGeom prst="rect">
            <a:avLst/>
          </a:prstGeom>
          <a:noFill/>
          <a:ln w="9525">
            <a:noFill/>
          </a:ln>
        </p:spPr>
        <p:txBody>
          <a:bodyPr anchor="t" anchorCtr="0">
            <a:spAutoFit/>
          </a:bodyPr>
          <a:lstStyle/>
          <a:p>
            <a:pPr>
              <a:spcBef>
                <a:spcPct val="10000"/>
              </a:spcBef>
            </a:pPr>
            <a:r>
              <a:rPr lang="zh-CN" altLang="en-US" sz="2000" b="1" dirty="0">
                <a:solidFill>
                  <a:srgbClr val="FF0000"/>
                </a:solidFill>
                <a:latin typeface="微软雅黑" panose="020B0503020204020204" pitchFamily="34" charset="-122"/>
                <a:ea typeface="微软雅黑" panose="020B0503020204020204" pitchFamily="34" charset="-122"/>
              </a:rPr>
              <a:t>链接（</a:t>
            </a:r>
            <a:r>
              <a:rPr lang="en-US" altLang="zh-CN" sz="2000" b="1" dirty="0">
                <a:solidFill>
                  <a:srgbClr val="FF0000"/>
                </a:solidFill>
                <a:latin typeface="微软雅黑" panose="020B0503020204020204" pitchFamily="34" charset="-122"/>
                <a:ea typeface="微软雅黑" panose="020B0503020204020204" pitchFamily="34" charset="-122"/>
              </a:rPr>
              <a:t>linker</a:t>
            </a:r>
            <a:r>
              <a:rPr lang="zh-CN" altLang="en-US" sz="2000" b="1" dirty="0">
                <a:solidFill>
                  <a:srgbClr val="FF0000"/>
                </a:solidFill>
                <a:latin typeface="微软雅黑" panose="020B0503020204020204" pitchFamily="34" charset="-122"/>
                <a:ea typeface="微软雅黑" panose="020B0503020204020204" pitchFamily="34" charset="-122"/>
              </a:rPr>
              <a:t>）和加载</a:t>
            </a:r>
            <a:endParaRPr lang="zh-CN" altLang="en-US" sz="2000" b="1" dirty="0">
              <a:solidFill>
                <a:srgbClr val="FF0000"/>
              </a:solidFill>
              <a:latin typeface="微软雅黑" panose="020B0503020204020204" pitchFamily="34" charset="-122"/>
              <a:ea typeface="微软雅黑" panose="020B0503020204020204" pitchFamily="34" charset="-122"/>
            </a:endParaRPr>
          </a:p>
          <a:p>
            <a:pPr>
              <a:spcBef>
                <a:spcPct val="10000"/>
              </a:spcBef>
            </a:pPr>
            <a:r>
              <a:rPr lang="zh-CN" altLang="en-US" sz="2000" b="1" dirty="0">
                <a:solidFill>
                  <a:srgbClr val="0066CC"/>
                </a:solidFill>
                <a:latin typeface="微软雅黑" panose="020B0503020204020204" pitchFamily="34" charset="-122"/>
                <a:ea typeface="微软雅黑" panose="020B0503020204020204" pitchFamily="34" charset="-122"/>
              </a:rPr>
              <a:t>程序执行（存储器访问）</a:t>
            </a:r>
            <a:endParaRPr lang="zh-CN" altLang="en-US" sz="2000" b="1" dirty="0">
              <a:solidFill>
                <a:srgbClr val="0066CC"/>
              </a:solidFill>
              <a:latin typeface="微软雅黑" panose="020B0503020204020204" pitchFamily="34" charset="-122"/>
              <a:ea typeface="微软雅黑" panose="020B0503020204020204" pitchFamily="34" charset="-122"/>
            </a:endParaRPr>
          </a:p>
          <a:p>
            <a:pPr>
              <a:spcBef>
                <a:spcPct val="10000"/>
              </a:spcBef>
            </a:pPr>
            <a:r>
              <a:rPr lang="zh-CN" altLang="en-US" sz="2000" b="1" dirty="0">
                <a:solidFill>
                  <a:srgbClr val="FF0000"/>
                </a:solidFill>
                <a:latin typeface="微软雅黑" panose="020B0503020204020204" pitchFamily="34" charset="-122"/>
                <a:ea typeface="微软雅黑" panose="020B0503020204020204" pitchFamily="34" charset="-122"/>
              </a:rPr>
              <a:t>异常和中断处理</a:t>
            </a:r>
            <a:endParaRPr lang="zh-CN" altLang="en-US" sz="2000" b="1" dirty="0">
              <a:solidFill>
                <a:srgbClr val="FF0000"/>
              </a:solidFill>
              <a:latin typeface="微软雅黑" panose="020B0503020204020204" pitchFamily="34" charset="-122"/>
              <a:ea typeface="微软雅黑" panose="020B0503020204020204" pitchFamily="34" charset="-122"/>
            </a:endParaRPr>
          </a:p>
          <a:p>
            <a:pPr>
              <a:spcBef>
                <a:spcPct val="10000"/>
              </a:spcBef>
            </a:pPr>
            <a:r>
              <a:rPr lang="zh-CN" altLang="en-US" sz="2000" b="1" dirty="0">
                <a:solidFill>
                  <a:srgbClr val="0066CC"/>
                </a:solidFill>
                <a:latin typeface="微软雅黑" panose="020B0503020204020204" pitchFamily="34" charset="-122"/>
                <a:ea typeface="微软雅黑" panose="020B0503020204020204" pitchFamily="34" charset="-122"/>
              </a:rPr>
              <a:t>输入输出</a:t>
            </a:r>
            <a:r>
              <a:rPr lang="en-US" altLang="zh-CN" sz="2000" b="1" dirty="0">
                <a:solidFill>
                  <a:srgbClr val="0066CC"/>
                </a:solidFill>
                <a:latin typeface="微软雅黑" panose="020B0503020204020204" pitchFamily="34" charset="-122"/>
                <a:ea typeface="微软雅黑" panose="020B0503020204020204" pitchFamily="34" charset="-122"/>
              </a:rPr>
              <a:t>(I/O)</a:t>
            </a:r>
            <a:endParaRPr lang="zh-CN" altLang="en-US" sz="2000" b="1" dirty="0">
              <a:solidFill>
                <a:srgbClr val="0066CC"/>
              </a:solidFill>
              <a:latin typeface="微软雅黑" panose="020B0503020204020204" pitchFamily="34" charset="-122"/>
              <a:ea typeface="微软雅黑" panose="020B0503020204020204" pitchFamily="34" charset="-122"/>
            </a:endParaRPr>
          </a:p>
        </p:txBody>
      </p:sp>
      <p:sp>
        <p:nvSpPr>
          <p:cNvPr id="518171" name="Line 27"/>
          <p:cNvSpPr/>
          <p:nvPr/>
        </p:nvSpPr>
        <p:spPr>
          <a:xfrm>
            <a:off x="2816225" y="6264275"/>
            <a:ext cx="2025650" cy="179388"/>
          </a:xfrm>
          <a:prstGeom prst="line">
            <a:avLst/>
          </a:prstGeom>
          <a:ln w="9525" cap="flat" cmpd="sng">
            <a:solidFill>
              <a:srgbClr val="0066FF"/>
            </a:solidFill>
            <a:prstDash val="solid"/>
            <a:round/>
            <a:headEnd type="none" w="med" len="med"/>
            <a:tailEnd type="triangle" w="med" len="med"/>
          </a:ln>
        </p:spPr>
      </p:sp>
      <p:sp>
        <p:nvSpPr>
          <p:cNvPr id="518172" name="Line 28"/>
          <p:cNvSpPr/>
          <p:nvPr/>
        </p:nvSpPr>
        <p:spPr>
          <a:xfrm>
            <a:off x="566738" y="6264275"/>
            <a:ext cx="2205037" cy="0"/>
          </a:xfrm>
          <a:prstGeom prst="line">
            <a:avLst/>
          </a:prstGeom>
          <a:ln w="38100" cap="flat" cmpd="sng">
            <a:solidFill>
              <a:srgbClr val="0066FF"/>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8150"/>
                                        </p:tgtEl>
                                        <p:attrNameLst>
                                          <p:attrName>style.visibility</p:attrName>
                                        </p:attrNameLst>
                                      </p:cBhvr>
                                      <p:to>
                                        <p:strVal val="visible"/>
                                      </p:to>
                                    </p:set>
                                    <p:animEffect transition="in" filter="blinds(horizontal)">
                                      <p:cBhvr>
                                        <p:cTn id="7" dur="500"/>
                                        <p:tgtEl>
                                          <p:spTgt spid="518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8154"/>
                                        </p:tgtEl>
                                        <p:attrNameLst>
                                          <p:attrName>style.visibility</p:attrName>
                                        </p:attrNameLst>
                                      </p:cBhvr>
                                      <p:to>
                                        <p:strVal val="visible"/>
                                      </p:to>
                                    </p:set>
                                    <p:animEffect transition="in" filter="blinds(horizontal)">
                                      <p:cBhvr>
                                        <p:cTn id="12" dur="500"/>
                                        <p:tgtEl>
                                          <p:spTgt spid="5181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8158"/>
                                        </p:tgtEl>
                                        <p:attrNameLst>
                                          <p:attrName>style.visibility</p:attrName>
                                        </p:attrNameLst>
                                      </p:cBhvr>
                                      <p:to>
                                        <p:strVal val="visible"/>
                                      </p:to>
                                    </p:set>
                                    <p:animEffect transition="in" filter="blinds(horizontal)">
                                      <p:cBhvr>
                                        <p:cTn id="17" dur="500"/>
                                        <p:tgtEl>
                                          <p:spTgt spid="5181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8162"/>
                                        </p:tgtEl>
                                        <p:attrNameLst>
                                          <p:attrName>style.visibility</p:attrName>
                                        </p:attrNameLst>
                                      </p:cBhvr>
                                      <p:to>
                                        <p:strVal val="visible"/>
                                      </p:to>
                                    </p:set>
                                    <p:animEffect transition="in" filter="blinds(horizontal)">
                                      <p:cBhvr>
                                        <p:cTn id="22" dur="500"/>
                                        <p:tgtEl>
                                          <p:spTgt spid="5181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8166"/>
                                        </p:tgtEl>
                                        <p:attrNameLst>
                                          <p:attrName>style.visibility</p:attrName>
                                        </p:attrNameLst>
                                      </p:cBhvr>
                                      <p:to>
                                        <p:strVal val="visible"/>
                                      </p:to>
                                    </p:set>
                                    <p:animEffect transition="in" filter="blinds(horizontal)">
                                      <p:cBhvr>
                                        <p:cTn id="27" dur="500"/>
                                        <p:tgtEl>
                                          <p:spTgt spid="5181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8170">
                                            <p:txEl>
                                              <p:pRg st="0" end="0"/>
                                            </p:txEl>
                                          </p:spTgt>
                                        </p:tgtEl>
                                        <p:attrNameLst>
                                          <p:attrName>style.visibility</p:attrName>
                                        </p:attrNameLst>
                                      </p:cBhvr>
                                      <p:to>
                                        <p:strVal val="visible"/>
                                      </p:to>
                                    </p:set>
                                    <p:animEffect transition="in" filter="blinds(horizontal)">
                                      <p:cBhvr>
                                        <p:cTn id="32" dur="500"/>
                                        <p:tgtEl>
                                          <p:spTgt spid="51817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8170">
                                            <p:txEl>
                                              <p:pRg st="1" end="1"/>
                                            </p:txEl>
                                          </p:spTgt>
                                        </p:tgtEl>
                                        <p:attrNameLst>
                                          <p:attrName>style.visibility</p:attrName>
                                        </p:attrNameLst>
                                      </p:cBhvr>
                                      <p:to>
                                        <p:strVal val="visible"/>
                                      </p:to>
                                    </p:set>
                                    <p:animEffect transition="in" filter="blinds(horizontal)">
                                      <p:cBhvr>
                                        <p:cTn id="37" dur="500"/>
                                        <p:tgtEl>
                                          <p:spTgt spid="51817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8146"/>
                                        </p:tgtEl>
                                        <p:attrNameLst>
                                          <p:attrName>style.visibility</p:attrName>
                                        </p:attrNameLst>
                                      </p:cBhvr>
                                      <p:to>
                                        <p:strVal val="visible"/>
                                      </p:to>
                                    </p:set>
                                    <p:animEffect transition="in" filter="blinds(horizontal)">
                                      <p:cBhvr>
                                        <p:cTn id="42" dur="500"/>
                                        <p:tgtEl>
                                          <p:spTgt spid="5181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8170">
                                            <p:txEl>
                                              <p:pRg st="2" end="2"/>
                                            </p:txEl>
                                          </p:spTgt>
                                        </p:tgtEl>
                                        <p:attrNameLst>
                                          <p:attrName>style.visibility</p:attrName>
                                        </p:attrNameLst>
                                      </p:cBhvr>
                                      <p:to>
                                        <p:strVal val="visible"/>
                                      </p:to>
                                    </p:set>
                                    <p:animEffect transition="in" filter="blinds(horizontal)">
                                      <p:cBhvr>
                                        <p:cTn id="47" dur="500"/>
                                        <p:tgtEl>
                                          <p:spTgt spid="51817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18172"/>
                                        </p:tgtEl>
                                        <p:attrNameLst>
                                          <p:attrName>style.visibility</p:attrName>
                                        </p:attrNameLst>
                                      </p:cBhvr>
                                      <p:to>
                                        <p:strVal val="visible"/>
                                      </p:to>
                                    </p:set>
                                    <p:animEffect transition="in" filter="blinds(horizontal)">
                                      <p:cBhvr>
                                        <p:cTn id="52" dur="500"/>
                                        <p:tgtEl>
                                          <p:spTgt spid="518172"/>
                                        </p:tgtEl>
                                      </p:cBhvr>
                                    </p:animEffect>
                                  </p:childTnLst>
                                </p:cTn>
                              </p:par>
                              <p:par>
                                <p:cTn id="53" presetID="3" presetClass="entr" presetSubtype="10" fill="hold" nodeType="withEffect">
                                  <p:stCondLst>
                                    <p:cond delay="0"/>
                                  </p:stCondLst>
                                  <p:childTnLst>
                                    <p:set>
                                      <p:cBhvr>
                                        <p:cTn id="54" dur="1" fill="hold">
                                          <p:stCondLst>
                                            <p:cond delay="0"/>
                                          </p:stCondLst>
                                        </p:cTn>
                                        <p:tgtEl>
                                          <p:spTgt spid="518171"/>
                                        </p:tgtEl>
                                        <p:attrNameLst>
                                          <p:attrName>style.visibility</p:attrName>
                                        </p:attrNameLst>
                                      </p:cBhvr>
                                      <p:to>
                                        <p:strVal val="visible"/>
                                      </p:to>
                                    </p:set>
                                    <p:animEffect transition="in" filter="blinds(horizontal)">
                                      <p:cBhvr>
                                        <p:cTn id="55" dur="500"/>
                                        <p:tgtEl>
                                          <p:spTgt spid="51817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18170">
                                            <p:txEl>
                                              <p:pRg st="3" end="3"/>
                                            </p:txEl>
                                          </p:spTgt>
                                        </p:tgtEl>
                                        <p:attrNameLst>
                                          <p:attrName>style.visibility</p:attrName>
                                        </p:attrNameLst>
                                      </p:cBhvr>
                                      <p:to>
                                        <p:strVal val="visible"/>
                                      </p:to>
                                    </p:set>
                                    <p:animEffect transition="in" filter="blinds(horizontal)">
                                      <p:cBhvr>
                                        <p:cTn id="60" dur="500"/>
                                        <p:tgtEl>
                                          <p:spTgt spid="518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dirty="0"/>
              <a:t>课程内容概要</a:t>
            </a:r>
            <a:endParaRPr lang="zh-CN" altLang="en-US" dirty="0"/>
          </a:p>
        </p:txBody>
      </p:sp>
      <p:sp>
        <p:nvSpPr>
          <p:cNvPr id="414723" name="Rectangle 3"/>
          <p:cNvSpPr>
            <a:spLocks noGrp="1"/>
          </p:cNvSpPr>
          <p:nvPr>
            <p:ph idx="1"/>
          </p:nvPr>
        </p:nvSpPr>
        <p:spPr>
          <a:xfrm>
            <a:off x="296863" y="836613"/>
            <a:ext cx="8685212" cy="5741987"/>
          </a:xfrm>
        </p:spPr>
        <p:txBody>
          <a:bodyPr vert="horz" wrap="square" lIns="91440" tIns="45720" rIns="91440" bIns="45720" anchor="t" anchorCtr="0"/>
          <a:lstStyle/>
          <a:p>
            <a:pPr>
              <a:buNone/>
            </a:pPr>
            <a:r>
              <a:rPr lang="zh-CN" altLang="en-US" sz="2200" dirty="0">
                <a:solidFill>
                  <a:srgbClr val="FF0000"/>
                </a:solidFill>
                <a:latin typeface="微软雅黑" panose="020B0503020204020204" pitchFamily="34" charset="-122"/>
                <a:ea typeface="微软雅黑" panose="020B0503020204020204" pitchFamily="34" charset="-122"/>
              </a:rPr>
              <a:t>三个主题：</a:t>
            </a:r>
            <a:endParaRPr lang="zh-CN" altLang="en-US" sz="2200" dirty="0">
              <a:solidFill>
                <a:srgbClr val="FF0000"/>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表示（</a:t>
            </a:r>
            <a:r>
              <a:rPr lang="en-US" altLang="zh-CN" sz="2000" dirty="0">
                <a:latin typeface="微软雅黑" panose="020B0503020204020204" pitchFamily="34" charset="-122"/>
                <a:ea typeface="微软雅黑" panose="020B0503020204020204" pitchFamily="34" charset="-122"/>
              </a:rPr>
              <a:t>Representation</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不同数据类型（包括带符号整数、无符号整数、浮点数、数组、结构等）在寄存器或存储器中如何表示和存储？</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指令如何表示和编码（译码）？</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存储地址（指针）如何表示以及如何生成复杂数据结构中数据元素的地址？</a:t>
            </a:r>
            <a:endParaRPr lang="en-US" altLang="zh-CN"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转换（</a:t>
            </a:r>
            <a:r>
              <a:rPr lang="en-US" altLang="zh-CN" sz="2000" dirty="0">
                <a:latin typeface="微软雅黑" panose="020B0503020204020204" pitchFamily="34" charset="-122"/>
                <a:ea typeface="微软雅黑" panose="020B0503020204020204" pitchFamily="34" charset="-122"/>
              </a:rPr>
              <a:t>Translation</a:t>
            </a:r>
            <a:r>
              <a:rPr lang="zh-CN" altLang="en-US" sz="2000" dirty="0">
                <a:latin typeface="微软雅黑" panose="020B0503020204020204" pitchFamily="34" charset="-122"/>
                <a:ea typeface="微软雅黑" panose="020B0503020204020204" pitchFamily="34" charset="-122"/>
              </a:rPr>
              <a:t>）和链接（</a:t>
            </a:r>
            <a:r>
              <a:rPr lang="en-US" altLang="zh-CN" sz="2000" dirty="0">
                <a:latin typeface="微软雅黑" panose="020B0503020204020204" pitchFamily="34" charset="-122"/>
                <a:ea typeface="微软雅黑" panose="020B0503020204020204" pitchFamily="34" charset="-122"/>
              </a:rPr>
              <a:t>Link</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高级语言程序对应的机器级代码是怎样的？如何合并成可执行文件？</a:t>
            </a:r>
            <a:endParaRPr lang="en-US" altLang="zh-CN"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执行控制流（</a:t>
            </a:r>
            <a:r>
              <a:rPr lang="en-US" altLang="zh-CN" sz="2000" dirty="0">
                <a:latin typeface="微软雅黑" panose="020B0503020204020204" pitchFamily="34" charset="-122"/>
                <a:ea typeface="微软雅黑" panose="020B0503020204020204" pitchFamily="34" charset="-122"/>
              </a:rPr>
              <a:t>Control flow</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计算机能理解的“程序”是如何组织和控制的？</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如何在计算机中组织多个程序的并发执行？</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逻辑控制流中的异常事件及其处理</a:t>
            </a:r>
            <a:endParaRPr lang="zh-CN" altLang="en-US"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操作的执行控制流（用户态</a:t>
            </a:r>
            <a:r>
              <a:rPr lang="zh-CN" altLang="en-US" dirty="0">
                <a:ea typeface="微软雅黑" panose="020B0503020204020204" pitchFamily="34" charset="-122"/>
              </a:rPr>
              <a:t>→内核态</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2" dur="500"/>
                                        <p:tgtEl>
                                          <p:spTgt spid="41472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27" dur="500"/>
                                        <p:tgtEl>
                                          <p:spTgt spid="41472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2" dur="500"/>
                                        <p:tgtEl>
                                          <p:spTgt spid="41472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37" dur="500"/>
                                        <p:tgtEl>
                                          <p:spTgt spid="4147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2"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课程内容概要</a:t>
            </a:r>
            <a:endParaRPr lang="zh-CN" altLang="en-US" sz="3600" dirty="0"/>
          </a:p>
        </p:txBody>
      </p:sp>
      <p:sp>
        <p:nvSpPr>
          <p:cNvPr id="28674" name="Rectangle 3"/>
          <p:cNvSpPr>
            <a:spLocks noGrp="1"/>
          </p:cNvSpPr>
          <p:nvPr>
            <p:ph idx="1"/>
          </p:nvPr>
        </p:nvSpPr>
        <p:spPr>
          <a:xfrm>
            <a:off x="476250" y="1403350"/>
            <a:ext cx="8229600" cy="5218113"/>
          </a:xfrm>
        </p:spPr>
        <p:txBody>
          <a:bodyPr vert="horz" wrap="square" lIns="91440" tIns="45720" rIns="91440" bIns="45720" anchor="t" anchorCtr="0"/>
          <a:lstStyle/>
          <a:p>
            <a:pPr>
              <a:buNone/>
            </a:pPr>
            <a:r>
              <a:rPr lang="zh-CN" altLang="en-US" dirty="0">
                <a:solidFill>
                  <a:srgbClr val="FF0000"/>
                </a:solidFill>
                <a:latin typeface="微软雅黑" panose="020B0503020204020204" pitchFamily="34" charset="-122"/>
                <a:ea typeface="微软雅黑" panose="020B0503020204020204" pitchFamily="34" charset="-122"/>
              </a:rPr>
              <a:t>内容组织：两大部分</a:t>
            </a:r>
            <a:endParaRPr lang="zh-CN" altLang="en-US" dirty="0">
              <a:solidFill>
                <a:srgbClr val="FF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第一部分 系统概述和可执行文件的生成（</a:t>
            </a:r>
            <a:r>
              <a:rPr lang="zh-CN" altLang="en-US" dirty="0">
                <a:solidFill>
                  <a:srgbClr val="996600"/>
                </a:solidFill>
                <a:latin typeface="微软雅黑" panose="020B0503020204020204" pitchFamily="34" charset="-122"/>
                <a:ea typeface="微软雅黑" panose="020B0503020204020204" pitchFamily="34" charset="-122"/>
              </a:rPr>
              <a:t>表示和转换</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r>
              <a:rPr lang="zh-CN" altLang="en-US" dirty="0">
                <a:solidFill>
                  <a:srgbClr val="0066CC"/>
                </a:solidFill>
                <a:latin typeface="微软雅黑" panose="020B0503020204020204" pitchFamily="34" charset="-122"/>
                <a:ea typeface="微软雅黑" panose="020B0503020204020204" pitchFamily="34" charset="-122"/>
              </a:rPr>
              <a:t>计算机系统概述</a:t>
            </a:r>
            <a:endParaRPr lang="zh-CN" altLang="en-US" dirty="0">
              <a:solidFill>
                <a:srgbClr val="0066CC"/>
              </a:solidFill>
              <a:latin typeface="微软雅黑" panose="020B0503020204020204" pitchFamily="34" charset="-122"/>
              <a:ea typeface="微软雅黑" panose="020B0503020204020204" pitchFamily="34" charset="-122"/>
            </a:endParaRPr>
          </a:p>
          <a:p>
            <a:pPr lvl="1"/>
            <a:r>
              <a:rPr lang="zh-CN" altLang="en-US" dirty="0">
                <a:solidFill>
                  <a:srgbClr val="0066CC"/>
                </a:solidFill>
                <a:latin typeface="微软雅黑" panose="020B0503020204020204" pitchFamily="34" charset="-122"/>
                <a:ea typeface="微软雅黑" panose="020B0503020204020204" pitchFamily="34" charset="-122"/>
              </a:rPr>
              <a:t>数据的机器级表示与处理</a:t>
            </a:r>
            <a:endParaRPr lang="zh-CN" altLang="en-US" dirty="0">
              <a:solidFill>
                <a:srgbClr val="0066CC"/>
              </a:solidFill>
              <a:latin typeface="微软雅黑" panose="020B0503020204020204" pitchFamily="34" charset="-122"/>
              <a:ea typeface="微软雅黑" panose="020B0503020204020204" pitchFamily="34" charset="-122"/>
            </a:endParaRPr>
          </a:p>
          <a:p>
            <a:pPr lvl="1"/>
            <a:r>
              <a:rPr lang="zh-CN" altLang="en-US" dirty="0">
                <a:solidFill>
                  <a:srgbClr val="0066CC"/>
                </a:solidFill>
                <a:latin typeface="微软雅黑" panose="020B0503020204020204" pitchFamily="34" charset="-122"/>
                <a:ea typeface="微软雅黑" panose="020B0503020204020204" pitchFamily="34" charset="-122"/>
              </a:rPr>
              <a:t>程序的转换及机器级表示</a:t>
            </a:r>
            <a:endParaRPr lang="zh-CN" altLang="en-US" dirty="0">
              <a:solidFill>
                <a:srgbClr val="0066CC"/>
              </a:solidFill>
              <a:latin typeface="微软雅黑" panose="020B0503020204020204" pitchFamily="34" charset="-122"/>
              <a:ea typeface="微软雅黑" panose="020B0503020204020204" pitchFamily="34" charset="-122"/>
            </a:endParaRPr>
          </a:p>
          <a:p>
            <a:pPr lvl="1"/>
            <a:r>
              <a:rPr lang="zh-CN" altLang="en-US" dirty="0">
                <a:solidFill>
                  <a:srgbClr val="0066CC"/>
                </a:solidFill>
                <a:latin typeface="微软雅黑" panose="020B0503020204020204" pitchFamily="34" charset="-122"/>
                <a:ea typeface="微软雅黑" panose="020B0503020204020204" pitchFamily="34" charset="-122"/>
              </a:rPr>
              <a:t>程序的链接</a:t>
            </a:r>
            <a:endParaRPr lang="zh-CN" altLang="en-US" dirty="0">
              <a:solidFill>
                <a:srgbClr val="0066CC"/>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第二部分 可执行文件的运行（</a:t>
            </a:r>
            <a:r>
              <a:rPr lang="zh-CN" altLang="en-US" dirty="0">
                <a:solidFill>
                  <a:srgbClr val="996600"/>
                </a:solidFill>
                <a:latin typeface="微软雅黑" panose="020B0503020204020204" pitchFamily="34" charset="-122"/>
                <a:ea typeface="微软雅黑" panose="020B0503020204020204" pitchFamily="34" charset="-122"/>
              </a:rPr>
              <a:t>执行控制流</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r>
              <a:rPr lang="zh-CN" altLang="en-US" dirty="0">
                <a:solidFill>
                  <a:srgbClr val="0066CC"/>
                </a:solidFill>
                <a:latin typeface="微软雅黑" panose="020B0503020204020204" pitchFamily="34" charset="-122"/>
                <a:ea typeface="微软雅黑" panose="020B0503020204020204" pitchFamily="34" charset="-122"/>
              </a:rPr>
              <a:t>程序的执行</a:t>
            </a:r>
            <a:endParaRPr lang="zh-CN" altLang="en-US" dirty="0">
              <a:solidFill>
                <a:srgbClr val="0066CC"/>
              </a:solidFill>
              <a:latin typeface="微软雅黑" panose="020B0503020204020204" pitchFamily="34" charset="-122"/>
              <a:ea typeface="微软雅黑" panose="020B0503020204020204" pitchFamily="34" charset="-122"/>
            </a:endParaRPr>
          </a:p>
          <a:p>
            <a:pPr lvl="1"/>
            <a:r>
              <a:rPr lang="zh-CN" altLang="en-US" dirty="0">
                <a:solidFill>
                  <a:srgbClr val="0066CC"/>
                </a:solidFill>
                <a:latin typeface="微软雅黑" panose="020B0503020204020204" pitchFamily="34" charset="-122"/>
                <a:ea typeface="微软雅黑" panose="020B0503020204020204" pitchFamily="34" charset="-122"/>
              </a:rPr>
              <a:t>层次结构存储系统</a:t>
            </a:r>
            <a:endParaRPr lang="zh-CN" altLang="en-US" dirty="0">
              <a:solidFill>
                <a:srgbClr val="0066CC"/>
              </a:solidFill>
              <a:latin typeface="微软雅黑" panose="020B0503020204020204" pitchFamily="34" charset="-122"/>
              <a:ea typeface="微软雅黑" panose="020B0503020204020204" pitchFamily="34" charset="-122"/>
            </a:endParaRPr>
          </a:p>
          <a:p>
            <a:pPr lvl="1"/>
            <a:r>
              <a:rPr lang="zh-CN" altLang="en-US" dirty="0">
                <a:solidFill>
                  <a:srgbClr val="0066CC"/>
                </a:solidFill>
                <a:latin typeface="微软雅黑" panose="020B0503020204020204" pitchFamily="34" charset="-122"/>
                <a:ea typeface="微软雅黑" panose="020B0503020204020204" pitchFamily="34" charset="-122"/>
              </a:rPr>
              <a:t>异常控制流</a:t>
            </a:r>
            <a:endParaRPr lang="zh-CN" altLang="en-US" dirty="0">
              <a:solidFill>
                <a:srgbClr val="0066CC"/>
              </a:solidFill>
              <a:latin typeface="微软雅黑" panose="020B0503020204020204" pitchFamily="34" charset="-122"/>
              <a:ea typeface="微软雅黑" panose="020B0503020204020204" pitchFamily="34" charset="-122"/>
            </a:endParaRPr>
          </a:p>
          <a:p>
            <a:pPr lvl="1"/>
            <a:r>
              <a:rPr lang="en-US" altLang="zh-CN" dirty="0">
                <a:solidFill>
                  <a:srgbClr val="0066CC"/>
                </a:solidFill>
                <a:latin typeface="微软雅黑" panose="020B0503020204020204" pitchFamily="34" charset="-122"/>
                <a:ea typeface="微软雅黑" panose="020B0503020204020204" pitchFamily="34" charset="-122"/>
              </a:rPr>
              <a:t>I/O</a:t>
            </a:r>
            <a:r>
              <a:rPr lang="zh-CN" altLang="en-US" dirty="0">
                <a:solidFill>
                  <a:srgbClr val="0066CC"/>
                </a:solidFill>
                <a:latin typeface="微软雅黑" panose="020B0503020204020204" pitchFamily="34" charset="-122"/>
                <a:ea typeface="微软雅黑" panose="020B0503020204020204" pitchFamily="34" charset="-122"/>
              </a:rPr>
              <a:t>操作的实现</a:t>
            </a:r>
            <a:endParaRPr lang="zh-CN" altLang="en-US" dirty="0">
              <a:solidFill>
                <a:srgbClr val="0066CC"/>
              </a:solidFill>
              <a:latin typeface="微软雅黑" panose="020B0503020204020204" pitchFamily="34" charset="-122"/>
              <a:ea typeface="微软雅黑" panose="020B0503020204020204" pitchFamily="34" charset="-122"/>
            </a:endParaRPr>
          </a:p>
        </p:txBody>
      </p:sp>
      <p:sp>
        <p:nvSpPr>
          <p:cNvPr id="28675" name="Text Box 4"/>
          <p:cNvSpPr txBox="1"/>
          <p:nvPr/>
        </p:nvSpPr>
        <p:spPr>
          <a:xfrm>
            <a:off x="476250" y="819150"/>
            <a:ext cx="7021513" cy="427038"/>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微软雅黑" panose="020B0503020204020204" pitchFamily="34" charset="-122"/>
                <a:ea typeface="微软雅黑" panose="020B0503020204020204" pitchFamily="34" charset="-122"/>
              </a:rPr>
              <a:t>前导知识：</a:t>
            </a:r>
            <a:r>
              <a:rPr lang="en-US" altLang="zh-CN" sz="2200" b="1" dirty="0">
                <a:solidFill>
                  <a:srgbClr val="008000"/>
                </a:solidFill>
                <a:latin typeface="微软雅黑" panose="020B0503020204020204" pitchFamily="34" charset="-122"/>
                <a:ea typeface="微软雅黑" panose="020B0503020204020204" pitchFamily="34" charset="-122"/>
              </a:rPr>
              <a:t>C</a:t>
            </a:r>
            <a:r>
              <a:rPr lang="zh-CN" altLang="en-US" sz="2200" b="1" dirty="0">
                <a:solidFill>
                  <a:srgbClr val="008000"/>
                </a:solidFill>
                <a:latin typeface="微软雅黑" panose="020B0503020204020204" pitchFamily="34" charset="-122"/>
                <a:ea typeface="微软雅黑" panose="020B0503020204020204" pitchFamily="34" charset="-122"/>
              </a:rPr>
              <a:t>语言程序设计、数字逻辑电路基础</a:t>
            </a:r>
            <a:endParaRPr lang="zh-CN" altLang="en-US" sz="2200" b="1"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主要内容</a:t>
            </a:r>
            <a:endParaRPr lang="zh-CN" altLang="en-US" sz="3200" dirty="0"/>
          </a:p>
        </p:txBody>
      </p:sp>
      <p:sp>
        <p:nvSpPr>
          <p:cNvPr id="29698" name="Rectangle 3"/>
          <p:cNvSpPr>
            <a:spLocks noGrp="1"/>
          </p:cNvSpPr>
          <p:nvPr>
            <p:ph type="body"/>
          </p:nvPr>
        </p:nvSpPr>
        <p:spPr>
          <a:xfrm>
            <a:off x="431800" y="998538"/>
            <a:ext cx="8370888" cy="5626100"/>
          </a:xfrm>
        </p:spPr>
        <p:txBody>
          <a:bodyPr vert="horz" wrap="square" lIns="91440" tIns="45720" rIns="91440" bIns="45720" anchor="t" anchorCtr="0"/>
          <a:lstStyle/>
          <a:p>
            <a:pPr>
              <a:spcBef>
                <a:spcPts val="1600"/>
              </a:spcBef>
            </a:pPr>
            <a:r>
              <a:rPr lang="zh-CN" altLang="en-US" sz="2800" dirty="0">
                <a:ea typeface="黑体" panose="02010609060101010101" pitchFamily="49" charset="-122"/>
              </a:rPr>
              <a:t>课程的由来</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课程内容概要</a:t>
            </a:r>
            <a:endParaRPr lang="zh-CN" altLang="en-US" sz="2800" dirty="0">
              <a:ea typeface="黑体" panose="02010609060101010101" pitchFamily="49" charset="-122"/>
            </a:endParaRPr>
          </a:p>
          <a:p>
            <a:pPr>
              <a:spcBef>
                <a:spcPts val="1600"/>
              </a:spcBef>
            </a:pPr>
            <a:r>
              <a:rPr lang="zh-CN" altLang="en-US" sz="2800" dirty="0">
                <a:solidFill>
                  <a:srgbClr val="FF0000"/>
                </a:solidFill>
                <a:ea typeface="黑体" panose="02010609060101010101" pitchFamily="49" charset="-122"/>
              </a:rPr>
              <a:t>课程教学安排及考试安排</a:t>
            </a:r>
            <a:endParaRPr lang="zh-CN" altLang="en-US" sz="2800" dirty="0">
              <a:solidFill>
                <a:srgbClr val="FF0000"/>
              </a:solidFill>
              <a:ea typeface="黑体" panose="02010609060101010101" pitchFamily="49" charset="-122"/>
            </a:endParaRPr>
          </a:p>
          <a:p>
            <a:pPr>
              <a:spcBef>
                <a:spcPts val="1600"/>
              </a:spcBef>
            </a:pPr>
            <a:r>
              <a:rPr lang="zh-CN" altLang="en-US" sz="2800" dirty="0">
                <a:ea typeface="黑体" panose="02010609060101010101" pitchFamily="49" charset="-122"/>
              </a:rPr>
              <a:t>冯</a:t>
            </a:r>
            <a:r>
              <a:rPr lang="en-US" altLang="zh-CN" sz="2800" dirty="0">
                <a:ea typeface="黑体" panose="02010609060101010101" pitchFamily="49" charset="-122"/>
              </a:rPr>
              <a:t>.</a:t>
            </a:r>
            <a:r>
              <a:rPr lang="zh-CN" altLang="en-US" sz="2800" dirty="0">
                <a:ea typeface="黑体" panose="02010609060101010101" pitchFamily="49" charset="-122"/>
              </a:rPr>
              <a:t>诺依曼结构计算机特点</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程序的开发和执行过程</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计算机系统层次结构</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计算机性能评价</a:t>
            </a:r>
            <a:endParaRPr lang="zh-CN" altLang="en-US" sz="2800" dirty="0">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566738" y="98425"/>
            <a:ext cx="8229600" cy="561975"/>
          </a:xfrm>
        </p:spPr>
        <p:txBody>
          <a:bodyPr vert="horz" wrap="square" lIns="91440" tIns="45720" rIns="91440" bIns="45720" anchor="ctr" anchorCtr="0"/>
          <a:lstStyle/>
          <a:p>
            <a:r>
              <a:rPr lang="zh-CN" altLang="en-US" sz="3600" dirty="0"/>
              <a:t>课程基本信息</a:t>
            </a:r>
            <a:endParaRPr lang="zh-CN" altLang="en-US" sz="3600" dirty="0"/>
          </a:p>
        </p:txBody>
      </p:sp>
      <p:sp>
        <p:nvSpPr>
          <p:cNvPr id="514051" name="Rectangle 3"/>
          <p:cNvSpPr>
            <a:spLocks noGrp="1"/>
          </p:cNvSpPr>
          <p:nvPr>
            <p:ph type="body"/>
          </p:nvPr>
        </p:nvSpPr>
        <p:spPr>
          <a:xfrm>
            <a:off x="204788" y="782638"/>
            <a:ext cx="8642350" cy="5886450"/>
          </a:xfrm>
        </p:spPr>
        <p:txBody>
          <a:bodyPr vert="horz" wrap="square" lIns="91440" tIns="45720" rIns="91440" bIns="45720" anchor="t" anchorCtr="0"/>
          <a:lstStyle/>
          <a:p>
            <a:pPr>
              <a:lnSpc>
                <a:spcPct val="110000"/>
              </a:lnSpc>
            </a:pPr>
            <a:r>
              <a:rPr lang="zh-CN" altLang="en-US" sz="2000" dirty="0">
                <a:latin typeface="微软雅黑" panose="020B0503020204020204" pitchFamily="34" charset="-122"/>
                <a:ea typeface="微软雅黑" panose="020B0503020204020204" pitchFamily="34" charset="-122"/>
              </a:rPr>
              <a:t>课程名称</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计算机系统基础（</a:t>
            </a:r>
            <a:r>
              <a:rPr lang="en-US" altLang="zh-CN" dirty="0">
                <a:latin typeface="微软雅黑" panose="020B0503020204020204" pitchFamily="34" charset="-122"/>
                <a:ea typeface="微软雅黑" panose="020B0503020204020204" pitchFamily="34" charset="-122"/>
              </a:rPr>
              <a:t>Introduction to Computer Systems</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10000"/>
              </a:lnSpc>
            </a:pPr>
            <a:r>
              <a:rPr lang="en-US" altLang="zh-CN" sz="2000" dirty="0">
                <a:latin typeface="微软雅黑" panose="020B0503020204020204" pitchFamily="34" charset="-122"/>
                <a:ea typeface="微软雅黑" panose="020B0503020204020204" pitchFamily="34" charset="-122"/>
              </a:rPr>
              <a:t>MOOC</a:t>
            </a:r>
            <a:r>
              <a:rPr lang="zh-CN" altLang="en-US" sz="2000" dirty="0">
                <a:latin typeface="微软雅黑" panose="020B0503020204020204" pitchFamily="34" charset="-122"/>
                <a:ea typeface="微软雅黑" panose="020B0503020204020204" pitchFamily="34" charset="-122"/>
              </a:rPr>
              <a:t>网站</a:t>
            </a:r>
            <a:endParaRPr lang="zh-CN" altLang="en-US" sz="2000" dirty="0">
              <a:latin typeface="微软雅黑" panose="020B0503020204020204" pitchFamily="34" charset="-122"/>
              <a:ea typeface="微软雅黑" panose="020B0503020204020204" pitchFamily="34" charset="-122"/>
            </a:endParaRPr>
          </a:p>
          <a:p>
            <a:pPr marL="0" indent="0">
              <a:lnSpc>
                <a:spcPct val="110000"/>
              </a:lnSpc>
              <a:buNone/>
            </a:pPr>
            <a:endParaRPr lang="zh-CN" altLang="en-US" sz="2000" dirty="0">
              <a:latin typeface="微软雅黑" panose="020B0503020204020204" pitchFamily="34" charset="-122"/>
              <a:ea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rPr>
              <a:t>前导课程</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语言程序设计、</a:t>
            </a:r>
            <a:r>
              <a:rPr lang="zh-CN" altLang="en-US" dirty="0">
                <a:solidFill>
                  <a:srgbClr val="008000"/>
                </a:solidFill>
                <a:latin typeface="微软雅黑" panose="020B0503020204020204" pitchFamily="34" charset="-122"/>
                <a:ea typeface="微软雅黑" panose="020B0503020204020204" pitchFamily="34" charset="-122"/>
              </a:rPr>
              <a:t>（数字逻辑电路，不是必须的）</a:t>
            </a:r>
            <a:endParaRPr lang="zh-CN" altLang="en-US" dirty="0">
              <a:solidFill>
                <a:srgbClr val="008000"/>
              </a:solidFill>
              <a:latin typeface="微软雅黑" panose="020B0503020204020204" pitchFamily="34" charset="-122"/>
              <a:ea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rPr>
              <a:t>教材：</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计算机系统基础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，袁春风，机械工业出版社，</a:t>
            </a:r>
            <a:r>
              <a:rPr lang="en-US" altLang="zh-CN" dirty="0">
                <a:latin typeface="微软雅黑" panose="020B0503020204020204" pitchFamily="34" charset="-122"/>
                <a:ea typeface="微软雅黑" panose="020B0503020204020204" pitchFamily="34" charset="-122"/>
              </a:rPr>
              <a:t>2014.7</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sz="2000" dirty="0">
                <a:latin typeface="微软雅黑" panose="020B0503020204020204" pitchFamily="34" charset="-122"/>
                <a:ea typeface="微软雅黑" panose="020B0503020204020204" pitchFamily="34" charset="-122"/>
              </a:rPr>
              <a:t>主要参考书：</a:t>
            </a:r>
            <a:endParaRPr lang="zh-CN" altLang="en-US" sz="2000" dirty="0">
              <a:latin typeface="微软雅黑" panose="020B0503020204020204" pitchFamily="34" charset="-122"/>
              <a:ea typeface="微软雅黑" panose="020B0503020204020204" pitchFamily="34" charset="-122"/>
            </a:endParaRPr>
          </a:p>
          <a:p>
            <a:pPr lvl="1">
              <a:lnSpc>
                <a:spcPct val="11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深入理解计算机系统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Randal E. Bryant, david R. O’Hallaron</a:t>
            </a:r>
            <a:r>
              <a:rPr lang="zh-CN" altLang="en-US" dirty="0">
                <a:latin typeface="微软雅黑" panose="020B0503020204020204" pitchFamily="34" charset="-122"/>
                <a:ea typeface="微软雅黑" panose="020B0503020204020204" pitchFamily="34" charset="-122"/>
              </a:rPr>
              <a:t>著，龚奕利，雷迎春译，机械工业出版社，</a:t>
            </a:r>
            <a:r>
              <a:rPr lang="en-US" altLang="zh-CN" dirty="0">
                <a:latin typeface="微软雅黑" panose="020B0503020204020204" pitchFamily="34" charset="-122"/>
                <a:ea typeface="微软雅黑" panose="020B0503020204020204" pitchFamily="34" charset="-122"/>
              </a:rPr>
              <a:t>2011 </a:t>
            </a:r>
            <a:r>
              <a:rPr lang="zh-CN" altLang="en-US" dirty="0">
                <a:latin typeface="微软雅黑" panose="020B0503020204020204" pitchFamily="34" charset="-122"/>
                <a:ea typeface="微软雅黑" panose="020B0503020204020204" pitchFamily="34" charset="-122"/>
              </a:rPr>
              <a:t>年</a:t>
            </a:r>
            <a:endParaRPr lang="zh-CN" altLang="en-US" dirty="0">
              <a:latin typeface="微软雅黑" panose="020B0503020204020204" pitchFamily="34" charset="-122"/>
              <a:ea typeface="微软雅黑" panose="020B0503020204020204" pitchFamily="34" charset="-122"/>
            </a:endParaRPr>
          </a:p>
          <a:p>
            <a:pPr lvl="1">
              <a:lnSpc>
                <a:spcPct val="110000"/>
              </a:lnSpc>
            </a:pPr>
            <a:r>
              <a:rPr lang="en-US" altLang="zh-CN" dirty="0">
                <a:latin typeface="微软雅黑" panose="020B0503020204020204" pitchFamily="34" charset="-122"/>
                <a:ea typeface="微软雅黑" panose="020B0503020204020204" pitchFamily="34" charset="-122"/>
              </a:rPr>
              <a:t>Brian W. Kernighan, Dennis M. Ritchie, The C Programming Language ( second Edition)</a:t>
            </a:r>
            <a:r>
              <a:rPr lang="zh-CN" altLang="en-US" dirty="0">
                <a:latin typeface="微软雅黑" panose="020B0503020204020204" pitchFamily="34" charset="-122"/>
                <a:ea typeface="微软雅黑" panose="020B0503020204020204" pitchFamily="34" charset="-122"/>
              </a:rPr>
              <a:t>，北京：机械工业出版社，</a:t>
            </a:r>
            <a:r>
              <a:rPr lang="en-US" altLang="zh-CN" dirty="0">
                <a:latin typeface="微软雅黑" panose="020B0503020204020204" pitchFamily="34" charset="-122"/>
                <a:ea typeface="微软雅黑" panose="020B0503020204020204" pitchFamily="34" charset="-122"/>
              </a:rPr>
              <a:t>2006</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1" end="1"/>
                                            </p:txEl>
                                          </p:spTgt>
                                        </p:tgtEl>
                                        <p:attrNameLst>
                                          <p:attrName>style.visibility</p:attrName>
                                        </p:attrNameLst>
                                      </p:cBhvr>
                                      <p:to>
                                        <p:strVal val="visible"/>
                                      </p:to>
                                    </p:set>
                                    <p:animEffect transition="in" filter="blinds(horizontal)">
                                      <p:cBhvr>
                                        <p:cTn id="7" dur="500"/>
                                        <p:tgtEl>
                                          <p:spTgt spid="514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charRg st="206" end="229"/>
                                            </p:txEl>
                                          </p:spTgt>
                                        </p:tgtEl>
                                        <p:attrNameLst>
                                          <p:attrName>style.visibility</p:attrName>
                                        </p:attrNameLst>
                                      </p:cBhvr>
                                      <p:to>
                                        <p:strVal val="visible"/>
                                      </p:to>
                                    </p:set>
                                    <p:animEffect transition="in" filter="blinds(horizontal)">
                                      <p:cBhvr>
                                        <p:cTn id="12" dur="500"/>
                                        <p:tgtEl>
                                          <p:spTgt spid="514051">
                                            <p:txEl>
                                              <p:charRg st="206" end="2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charRg st="233" end="262"/>
                                            </p:txEl>
                                          </p:spTgt>
                                        </p:tgtEl>
                                        <p:attrNameLst>
                                          <p:attrName>style.visibility</p:attrName>
                                        </p:attrNameLst>
                                      </p:cBhvr>
                                      <p:to>
                                        <p:strVal val="visible"/>
                                      </p:to>
                                    </p:set>
                                    <p:animEffect transition="in" filter="blinds(horizontal)">
                                      <p:cBhvr>
                                        <p:cTn id="17" dur="500"/>
                                        <p:tgtEl>
                                          <p:spTgt spid="514051">
                                            <p:txEl>
                                              <p:charRg st="233" end="2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charRg st="269" end="303"/>
                                            </p:txEl>
                                          </p:spTgt>
                                        </p:tgtEl>
                                        <p:attrNameLst>
                                          <p:attrName>style.visibility</p:attrName>
                                        </p:attrNameLst>
                                      </p:cBhvr>
                                      <p:to>
                                        <p:strVal val="visible"/>
                                      </p:to>
                                    </p:set>
                                    <p:animEffect transition="in" filter="blinds(horizontal)">
                                      <p:cBhvr>
                                        <p:cTn id="22" dur="500"/>
                                        <p:tgtEl>
                                          <p:spTgt spid="514051">
                                            <p:txEl>
                                              <p:charRg st="269" end="3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charRg st="303" end="303"/>
                                            </p:txEl>
                                          </p:spTgt>
                                        </p:tgtEl>
                                        <p:attrNameLst>
                                          <p:attrName>style.visibility</p:attrName>
                                        </p:attrNameLst>
                                      </p:cBhvr>
                                      <p:to>
                                        <p:strVal val="visible"/>
                                      </p:to>
                                    </p:set>
                                    <p:animEffect transition="in" filter="blinds(horizontal)">
                                      <p:cBhvr>
                                        <p:cTn id="27" dur="500"/>
                                        <p:tgtEl>
                                          <p:spTgt spid="514051">
                                            <p:txEl>
                                              <p:charRg st="303" end="3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主要内容</a:t>
            </a:r>
            <a:endParaRPr lang="zh-CN" altLang="en-US" sz="3200" dirty="0"/>
          </a:p>
        </p:txBody>
      </p:sp>
      <p:sp>
        <p:nvSpPr>
          <p:cNvPr id="6146" name="Rectangle 3"/>
          <p:cNvSpPr>
            <a:spLocks noGrp="1"/>
          </p:cNvSpPr>
          <p:nvPr>
            <p:ph type="body"/>
          </p:nvPr>
        </p:nvSpPr>
        <p:spPr>
          <a:xfrm>
            <a:off x="431800" y="998538"/>
            <a:ext cx="8370888" cy="5626100"/>
          </a:xfrm>
        </p:spPr>
        <p:txBody>
          <a:bodyPr vert="horz" wrap="square" lIns="91440" tIns="45720" rIns="91440" bIns="45720" anchor="t" anchorCtr="0"/>
          <a:lstStyle/>
          <a:p>
            <a:pPr>
              <a:spcBef>
                <a:spcPts val="1600"/>
              </a:spcBef>
            </a:pPr>
            <a:r>
              <a:rPr lang="zh-CN" altLang="en-US" sz="2800" dirty="0">
                <a:solidFill>
                  <a:srgbClr val="FF0000"/>
                </a:solidFill>
                <a:ea typeface="黑体" panose="02010609060101010101" pitchFamily="49" charset="-122"/>
              </a:rPr>
              <a:t>课程的由来</a:t>
            </a:r>
            <a:endParaRPr lang="zh-CN" altLang="en-US" sz="2800" dirty="0">
              <a:solidFill>
                <a:srgbClr val="FF0000"/>
              </a:solidFill>
              <a:ea typeface="黑体" panose="02010609060101010101" pitchFamily="49" charset="-122"/>
            </a:endParaRPr>
          </a:p>
          <a:p>
            <a:pPr>
              <a:spcBef>
                <a:spcPts val="1600"/>
              </a:spcBef>
            </a:pPr>
            <a:r>
              <a:rPr lang="zh-CN" altLang="en-US" sz="2800" dirty="0">
                <a:ea typeface="黑体" panose="02010609060101010101" pitchFamily="49" charset="-122"/>
              </a:rPr>
              <a:t>课程内容概要</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课程教学安排</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冯</a:t>
            </a:r>
            <a:r>
              <a:rPr lang="en-US" altLang="zh-CN" sz="2800" dirty="0">
                <a:ea typeface="黑体" panose="02010609060101010101" pitchFamily="49" charset="-122"/>
              </a:rPr>
              <a:t>.</a:t>
            </a:r>
            <a:r>
              <a:rPr lang="zh-CN" altLang="en-US" sz="2800" dirty="0">
                <a:ea typeface="黑体" panose="02010609060101010101" pitchFamily="49" charset="-122"/>
              </a:rPr>
              <a:t>诺依曼结构计算机特点</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程序的开发和执行过程</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计算机系统层次结构</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计算机性能评价</a:t>
            </a:r>
            <a:endParaRPr lang="zh-CN" altLang="en-US" sz="2800" dirty="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5619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CC3300"/>
                </a:solidFill>
                <a:effectLst/>
                <a:uLnTx/>
                <a:uFillTx/>
                <a:latin typeface="微软雅黑" panose="020B0503020204020204" pitchFamily="34" charset="-122"/>
                <a:ea typeface="微软雅黑" panose="020B0503020204020204" pitchFamily="34" charset="-122"/>
                <a:cs typeface="+mj-cs"/>
              </a:rPr>
              <a:t>实验及考核方式</a:t>
            </a:r>
            <a:endParaRPr kumimoji="0" lang="en-US" altLang="zh-CN" sz="3600" b="1" i="0" u="none" strike="noStrike" kern="1200" cap="none" spc="0" normalizeH="0" baseline="0" noProof="0" dirty="0">
              <a:ln>
                <a:noFill/>
              </a:ln>
              <a:solidFill>
                <a:srgbClr val="CC3300"/>
              </a:solidFill>
              <a:effectLst/>
              <a:uLnTx/>
              <a:uFillTx/>
              <a:latin typeface="微软雅黑" panose="020B0503020204020204" pitchFamily="34" charset="-122"/>
              <a:ea typeface="微软雅黑" panose="020B0503020204020204" pitchFamily="34" charset="-122"/>
              <a:cs typeface="+mj-cs"/>
            </a:endParaRPr>
          </a:p>
        </p:txBody>
      </p:sp>
      <p:sp>
        <p:nvSpPr>
          <p:cNvPr id="22531" name="Rectangle 3"/>
          <p:cNvSpPr>
            <a:spLocks noGrp="1"/>
          </p:cNvSpPr>
          <p:nvPr>
            <p:ph idx="1"/>
          </p:nvPr>
        </p:nvSpPr>
        <p:spPr>
          <a:xfrm>
            <a:off x="457200" y="998538"/>
            <a:ext cx="8551863" cy="4392612"/>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实验类型</a:t>
            </a:r>
            <a:endParaRPr lang="zh-CN" altLang="en-US" dirty="0">
              <a:latin typeface="微软雅黑" panose="020B0503020204020204" pitchFamily="34" charset="-122"/>
              <a:ea typeface="微软雅黑" panose="020B0503020204020204" pitchFamily="34" charset="-122"/>
            </a:endParaRPr>
          </a:p>
          <a:p>
            <a:pPr lvl="1"/>
            <a:r>
              <a:rPr lang="zh-CN" altLang="en-US" sz="2400" dirty="0">
                <a:solidFill>
                  <a:srgbClr val="FF0000"/>
                </a:solidFill>
                <a:latin typeface="微软雅黑" panose="020B0503020204020204" pitchFamily="34" charset="-122"/>
                <a:ea typeface="微软雅黑" panose="020B0503020204020204" pitchFamily="34" charset="-122"/>
              </a:rPr>
              <a:t>分模块小实验</a:t>
            </a:r>
            <a:endParaRPr lang="zh-CN" altLang="en-US" sz="2400" dirty="0">
              <a:solidFill>
                <a:srgbClr val="FF0000"/>
              </a:solidFill>
              <a:latin typeface="微软雅黑" panose="020B0503020204020204" pitchFamily="34" charset="-122"/>
              <a:ea typeface="微软雅黑" panose="020B0503020204020204" pitchFamily="34" charset="-122"/>
            </a:endParaRPr>
          </a:p>
          <a:p>
            <a:pPr lvl="1">
              <a:buNone/>
            </a:pPr>
            <a:endParaRPr lang="zh-CN" altLang="en-US" sz="2400" dirty="0">
              <a:solidFill>
                <a:schemeClr val="accent2"/>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考核方式</a:t>
            </a:r>
            <a:endParaRPr lang="en-US" altLang="zh-CN"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实验：</a:t>
            </a:r>
            <a:r>
              <a:rPr lang="en-US" altLang="zh-CN" sz="2400" dirty="0">
                <a:latin typeface="微软雅黑" panose="020B0503020204020204" pitchFamily="34" charset="-122"/>
                <a:ea typeface="微软雅黑" panose="020B0503020204020204" pitchFamily="34" charset="-122"/>
              </a:rPr>
              <a:t>20%</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平时作业</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30%</a:t>
            </a:r>
            <a:endParaRPr lang="en-US" altLang="zh-CN"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期末考试（闭卷）：</a:t>
            </a:r>
            <a:r>
              <a:rPr lang="en-US" altLang="zh-CN" sz="2400" dirty="0">
                <a:latin typeface="微软雅黑" panose="020B0503020204020204" pitchFamily="34" charset="-122"/>
                <a:ea typeface="微软雅黑" panose="020B0503020204020204" pitchFamily="34" charset="-122"/>
              </a:rPr>
              <a:t>5</a:t>
            </a:r>
            <a:r>
              <a:rPr lang="en-US" altLang="zh-CN" sz="2400" dirty="0">
                <a:latin typeface="微软雅黑" panose="020B0503020204020204" pitchFamily="34" charset="-122"/>
                <a:ea typeface="微软雅黑" panose="020B0503020204020204" pitchFamily="34" charset="-122"/>
              </a:rPr>
              <a:t>0%</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主要内容</a:t>
            </a:r>
            <a:endParaRPr lang="zh-CN" altLang="en-US" sz="3200" dirty="0"/>
          </a:p>
        </p:txBody>
      </p:sp>
      <p:sp>
        <p:nvSpPr>
          <p:cNvPr id="33794" name="Rectangle 3"/>
          <p:cNvSpPr>
            <a:spLocks noGrp="1"/>
          </p:cNvSpPr>
          <p:nvPr>
            <p:ph type="body"/>
          </p:nvPr>
        </p:nvSpPr>
        <p:spPr>
          <a:xfrm>
            <a:off x="431800" y="998538"/>
            <a:ext cx="8370888" cy="5626100"/>
          </a:xfrm>
        </p:spPr>
        <p:txBody>
          <a:bodyPr vert="horz" wrap="square" lIns="91440" tIns="45720" rIns="91440" bIns="45720" anchor="t" anchorCtr="0"/>
          <a:lstStyle/>
          <a:p>
            <a:pPr>
              <a:spcBef>
                <a:spcPts val="1600"/>
              </a:spcBef>
            </a:pPr>
            <a:r>
              <a:rPr lang="zh-CN" altLang="en-US" sz="2800" dirty="0">
                <a:ea typeface="黑体" panose="02010609060101010101" pitchFamily="49" charset="-122"/>
              </a:rPr>
              <a:t>课程的由来</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课程内容概要</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课程教学安排及考试安排</a:t>
            </a:r>
            <a:endParaRPr lang="zh-CN" altLang="en-US" sz="2800" dirty="0">
              <a:ea typeface="黑体" panose="02010609060101010101" pitchFamily="49" charset="-122"/>
            </a:endParaRPr>
          </a:p>
          <a:p>
            <a:pPr>
              <a:spcBef>
                <a:spcPts val="1600"/>
              </a:spcBef>
            </a:pPr>
            <a:r>
              <a:rPr lang="zh-CN" altLang="en-US" sz="2800" dirty="0">
                <a:solidFill>
                  <a:srgbClr val="FF0000"/>
                </a:solidFill>
                <a:ea typeface="黑体" panose="02010609060101010101" pitchFamily="49" charset="-122"/>
              </a:rPr>
              <a:t>冯</a:t>
            </a:r>
            <a:r>
              <a:rPr lang="en-US" altLang="zh-CN" sz="2800" dirty="0">
                <a:solidFill>
                  <a:srgbClr val="FF0000"/>
                </a:solidFill>
                <a:ea typeface="黑体" panose="02010609060101010101" pitchFamily="49" charset="-122"/>
              </a:rPr>
              <a:t>.</a:t>
            </a:r>
            <a:r>
              <a:rPr lang="zh-CN" altLang="en-US" sz="2800" dirty="0">
                <a:solidFill>
                  <a:srgbClr val="FF0000"/>
                </a:solidFill>
                <a:ea typeface="黑体" panose="02010609060101010101" pitchFamily="49" charset="-122"/>
              </a:rPr>
              <a:t>诺依曼结构计算机特点</a:t>
            </a:r>
            <a:endParaRPr lang="en-US" altLang="zh-CN" sz="2800" dirty="0">
              <a:solidFill>
                <a:srgbClr val="FF0000"/>
              </a:solidFill>
              <a:ea typeface="黑体" panose="02010609060101010101" pitchFamily="49" charset="-122"/>
            </a:endParaRPr>
          </a:p>
          <a:p>
            <a:pPr>
              <a:spcBef>
                <a:spcPts val="1600"/>
              </a:spcBef>
            </a:pPr>
            <a:r>
              <a:rPr lang="zh-CN" altLang="en-US" sz="2800" dirty="0">
                <a:ea typeface="黑体" panose="02010609060101010101" pitchFamily="49" charset="-122"/>
              </a:rPr>
              <a:t>程序的开发和执行过程</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计算机系统层次结构</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计算机性能评价</a:t>
            </a:r>
            <a:endParaRPr lang="zh-CN" altLang="en-US" sz="2800" dirty="0">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026"/>
          <p:cNvSpPr>
            <a:spLocks noGrp="1"/>
          </p:cNvSpPr>
          <p:nvPr>
            <p:ph type="title"/>
          </p:nvPr>
        </p:nvSpPr>
        <p:spPr>
          <a:xfrm>
            <a:off x="2006600" y="98425"/>
            <a:ext cx="6165850" cy="600075"/>
          </a:xfrm>
        </p:spPr>
        <p:txBody>
          <a:bodyPr vert="horz" wrap="square" lIns="63500" tIns="25400" rIns="63500" bIns="25400" anchor="t" anchorCtr="0">
            <a:spAutoFit/>
          </a:bodyPr>
          <a:lstStyle/>
          <a:p>
            <a:r>
              <a:rPr lang="zh-CN" altLang="en-US" sz="3600" dirty="0"/>
              <a:t>第一台通用电子计算机的诞生</a:t>
            </a:r>
            <a:endParaRPr lang="zh-CN" altLang="en-US" sz="3600" dirty="0"/>
          </a:p>
        </p:txBody>
      </p:sp>
      <p:sp>
        <p:nvSpPr>
          <p:cNvPr id="34818" name="Rectangle 1027"/>
          <p:cNvSpPr>
            <a:spLocks noGrp="1"/>
          </p:cNvSpPr>
          <p:nvPr>
            <p:ph type="body"/>
          </p:nvPr>
        </p:nvSpPr>
        <p:spPr>
          <a:xfrm>
            <a:off x="250825" y="863600"/>
            <a:ext cx="8642350" cy="4432300"/>
          </a:xfrm>
        </p:spPr>
        <p:txBody>
          <a:bodyPr vert="horz" wrap="square" lIns="63500" tIns="25400" rIns="63500" bIns="25400" anchor="t" anchorCtr="0">
            <a:spAutoFit/>
          </a:bodyPr>
          <a:lstStyle/>
          <a:p>
            <a:pPr marL="203200" indent="-203200">
              <a:buNone/>
            </a:pPr>
            <a:r>
              <a:rPr lang="en-US" altLang="zh-CN" dirty="0">
                <a:latin typeface="微软雅黑" panose="020B0503020204020204" pitchFamily="34" charset="-122"/>
                <a:ea typeface="微软雅黑" panose="020B0503020204020204" pitchFamily="34" charset="-122"/>
              </a:rPr>
              <a:t>1935-1939</a:t>
            </a:r>
            <a:r>
              <a:rPr lang="zh-CN" altLang="en-US" dirty="0">
                <a:latin typeface="微软雅黑" panose="020B0503020204020204" pitchFamily="34" charset="-122"/>
                <a:ea typeface="微软雅黑" panose="020B0503020204020204" pitchFamily="34" charset="-122"/>
              </a:rPr>
              <a:t>年，第一台电子数字计算机</a:t>
            </a:r>
            <a:r>
              <a:rPr lang="zh-CN" altLang="en-US" dirty="0">
                <a:solidFill>
                  <a:srgbClr val="FF0000"/>
                </a:solidFill>
                <a:latin typeface="微软雅黑" panose="020B0503020204020204" pitchFamily="34" charset="-122"/>
                <a:ea typeface="微软雅黑" panose="020B0503020204020204" pitchFamily="34" charset="-122"/>
              </a:rPr>
              <a:t>样机（</a:t>
            </a:r>
            <a:r>
              <a:rPr lang="en-US" altLang="zh-CN" dirty="0">
                <a:solidFill>
                  <a:srgbClr val="FF0000"/>
                </a:solidFill>
                <a:latin typeface="微软雅黑" panose="020B0503020204020204" pitchFamily="34" charset="-122"/>
                <a:ea typeface="微软雅黑" panose="020B0503020204020204" pitchFamily="34" charset="-122"/>
              </a:rPr>
              <a:t>ABC</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研制成功</a:t>
            </a:r>
            <a:endParaRPr lang="en-US" altLang="zh-CN" dirty="0">
              <a:solidFill>
                <a:srgbClr val="FF0000"/>
              </a:solidFill>
              <a:latin typeface="微软雅黑" panose="020B0503020204020204" pitchFamily="34" charset="-122"/>
              <a:ea typeface="微软雅黑" panose="020B0503020204020204" pitchFamily="34" charset="-122"/>
            </a:endParaRPr>
          </a:p>
          <a:p>
            <a:pPr marL="203200" indent="-203200">
              <a:buNone/>
            </a:pPr>
            <a:r>
              <a:rPr lang="en-US" altLang="zh-CN" dirty="0">
                <a:latin typeface="微软雅黑" panose="020B0503020204020204" pitchFamily="34" charset="-122"/>
                <a:ea typeface="微软雅黑" panose="020B0503020204020204" pitchFamily="34" charset="-122"/>
              </a:rPr>
              <a:t>1946</a:t>
            </a:r>
            <a:r>
              <a:rPr lang="zh-CN" altLang="en-US" dirty="0">
                <a:latin typeface="微软雅黑" panose="020B0503020204020204" pitchFamily="34" charset="-122"/>
                <a:ea typeface="微软雅黑" panose="020B0503020204020204" pitchFamily="34" charset="-122"/>
              </a:rPr>
              <a:t>年，第1台</a:t>
            </a:r>
            <a:r>
              <a:rPr lang="zh-CN" altLang="en-US" dirty="0">
                <a:solidFill>
                  <a:srgbClr val="FF0000"/>
                </a:solidFill>
                <a:latin typeface="微软雅黑" panose="020B0503020204020204" pitchFamily="34" charset="-122"/>
                <a:ea typeface="微软雅黑" panose="020B0503020204020204" pitchFamily="34" charset="-122"/>
              </a:rPr>
              <a:t>实际使用的</a:t>
            </a:r>
            <a:r>
              <a:rPr lang="zh-CN" altLang="en-US" dirty="0">
                <a:latin typeface="微软雅黑" panose="020B0503020204020204" pitchFamily="34" charset="-122"/>
                <a:ea typeface="微软雅黑" panose="020B0503020204020204" pitchFamily="34" charset="-122"/>
              </a:rPr>
              <a:t>电子数字计算机 </a:t>
            </a:r>
            <a:r>
              <a:rPr lang="en-US" altLang="zh-CN" dirty="0">
                <a:solidFill>
                  <a:srgbClr val="FF0000"/>
                </a:solidFill>
                <a:latin typeface="微软雅黑" panose="020B0503020204020204" pitchFamily="34" charset="-122"/>
                <a:ea typeface="微软雅黑" panose="020B0503020204020204" pitchFamily="34" charset="-122"/>
              </a:rPr>
              <a:t>ENIAC</a:t>
            </a:r>
            <a:r>
              <a:rPr lang="zh-CN" altLang="en-US" dirty="0">
                <a:latin typeface="微软雅黑" panose="020B0503020204020204" pitchFamily="34" charset="-122"/>
                <a:ea typeface="微软雅黑" panose="020B0503020204020204" pitchFamily="34" charset="-122"/>
              </a:rPr>
              <a:t>诞生</a:t>
            </a:r>
            <a:endParaRPr lang="zh-CN" altLang="en-US" dirty="0">
              <a:latin typeface="微软雅黑" panose="020B0503020204020204" pitchFamily="34" charset="-122"/>
              <a:ea typeface="微软雅黑" panose="020B0503020204020204" pitchFamily="34" charset="-122"/>
            </a:endParaRPr>
          </a:p>
          <a:p>
            <a:pPr marL="685800" lvl="1" indent="-190500"/>
            <a:r>
              <a:rPr lang="zh-CN" altLang="en-US" sz="2400" dirty="0">
                <a:latin typeface="微软雅黑" panose="020B0503020204020204" pitchFamily="34" charset="-122"/>
                <a:ea typeface="微软雅黑" panose="020B0503020204020204" pitchFamily="34" charset="-122"/>
              </a:rPr>
              <a:t>由电子真空管组成</a:t>
            </a:r>
            <a:endParaRPr lang="zh-CN" altLang="en-US" sz="2400" dirty="0">
              <a:latin typeface="微软雅黑" panose="020B0503020204020204" pitchFamily="34" charset="-122"/>
              <a:ea typeface="微软雅黑" panose="020B0503020204020204" pitchFamily="34" charset="-122"/>
            </a:endParaRPr>
          </a:p>
          <a:p>
            <a:pPr marL="685800" lvl="1" indent="-190500"/>
            <a:r>
              <a:rPr lang="zh-CN" altLang="en-US" sz="2400" dirty="0">
                <a:latin typeface="微软雅黑" panose="020B0503020204020204" pitchFamily="34" charset="-122"/>
                <a:ea typeface="微软雅黑" panose="020B0503020204020204" pitchFamily="34" charset="-122"/>
              </a:rPr>
              <a:t>美国宾夕法尼亚大学研制</a:t>
            </a:r>
            <a:endParaRPr lang="zh-CN" altLang="en-US" sz="2400" dirty="0">
              <a:latin typeface="微软雅黑" panose="020B0503020204020204" pitchFamily="34" charset="-122"/>
              <a:ea typeface="微软雅黑" panose="020B0503020204020204" pitchFamily="34" charset="-122"/>
            </a:endParaRPr>
          </a:p>
          <a:p>
            <a:pPr marL="685800" lvl="1" indent="-190500"/>
            <a:r>
              <a:rPr lang="zh-CN" altLang="en-US" sz="2400" dirty="0">
                <a:latin typeface="微软雅黑" panose="020B0503020204020204" pitchFamily="34" charset="-122"/>
                <a:ea typeface="微软雅黑" panose="020B0503020204020204" pitchFamily="34" charset="-122"/>
              </a:rPr>
              <a:t>用于解决复杂弹道计算问题</a:t>
            </a:r>
            <a:endParaRPr lang="zh-CN" altLang="en-US" sz="2400" dirty="0">
              <a:latin typeface="微软雅黑" panose="020B0503020204020204" pitchFamily="34" charset="-122"/>
              <a:ea typeface="微软雅黑" panose="020B0503020204020204" pitchFamily="34" charset="-122"/>
            </a:endParaRPr>
          </a:p>
          <a:p>
            <a:pPr marL="685800" lvl="1" indent="-190500"/>
            <a:r>
              <a:rPr lang="zh-CN" altLang="en-US" sz="2400" dirty="0">
                <a:latin typeface="微软雅黑" panose="020B0503020204020204" pitchFamily="34" charset="-122"/>
                <a:ea typeface="微软雅黑" panose="020B0503020204020204" pitchFamily="34" charset="-122"/>
              </a:rPr>
              <a:t>5000次加法/</a:t>
            </a:r>
            <a:r>
              <a:rPr lang="en-US" altLang="zh-CN" sz="2400" dirty="0">
                <a:latin typeface="微软雅黑" panose="020B0503020204020204" pitchFamily="34" charset="-122"/>
                <a:ea typeface="微软雅黑" panose="020B0503020204020204" pitchFamily="34" charset="-122"/>
              </a:rPr>
              <a:t>s</a:t>
            </a:r>
            <a:endParaRPr lang="en-US" altLang="zh-CN" sz="2400" dirty="0">
              <a:latin typeface="微软雅黑" panose="020B0503020204020204" pitchFamily="34" charset="-122"/>
              <a:ea typeface="微软雅黑" panose="020B0503020204020204" pitchFamily="34" charset="-122"/>
            </a:endParaRPr>
          </a:p>
          <a:p>
            <a:pPr marL="685800" lvl="1" indent="-190500"/>
            <a:r>
              <a:rPr lang="zh-CN" altLang="en-US" sz="2400" dirty="0">
                <a:latin typeface="微软雅黑" panose="020B0503020204020204" pitchFamily="34" charset="-122"/>
                <a:ea typeface="微软雅黑" panose="020B0503020204020204" pitchFamily="34" charset="-122"/>
              </a:rPr>
              <a:t>平方、立方、</a:t>
            </a:r>
            <a:r>
              <a:rPr lang="en-US" altLang="zh-CN" sz="2400" dirty="0">
                <a:latin typeface="微软雅黑" panose="020B0503020204020204" pitchFamily="34" charset="-122"/>
                <a:ea typeface="微软雅黑" panose="020B0503020204020204" pitchFamily="34" charset="-122"/>
              </a:rPr>
              <a:t>sin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cos</a:t>
            </a:r>
            <a:r>
              <a:rPr lang="zh-CN" altLang="en-US" sz="2400" dirty="0">
                <a:latin typeface="微软雅黑" panose="020B0503020204020204" pitchFamily="34" charset="-122"/>
                <a:ea typeface="微软雅黑" panose="020B0503020204020204" pitchFamily="34" charset="-122"/>
              </a:rPr>
              <a:t>等</a:t>
            </a:r>
            <a:endParaRPr lang="zh-CN" altLang="en-US" sz="2400" dirty="0">
              <a:latin typeface="微软雅黑" panose="020B0503020204020204" pitchFamily="34" charset="-122"/>
              <a:ea typeface="微软雅黑" panose="020B0503020204020204" pitchFamily="34" charset="-122"/>
            </a:endParaRPr>
          </a:p>
          <a:p>
            <a:pPr marL="685800" lvl="1" indent="-190500"/>
            <a:r>
              <a:rPr lang="zh-CN" altLang="en-US" sz="2400" dirty="0">
                <a:latin typeface="微软雅黑" panose="020B0503020204020204" pitchFamily="34" charset="-122"/>
                <a:ea typeface="微软雅黑" panose="020B0503020204020204" pitchFamily="34" charset="-122"/>
              </a:rPr>
              <a:t>用</a:t>
            </a:r>
            <a:r>
              <a:rPr lang="zh-CN" altLang="en-US" sz="2400" dirty="0">
                <a:solidFill>
                  <a:srgbClr val="FF0000"/>
                </a:solidFill>
                <a:latin typeface="微软雅黑" panose="020B0503020204020204" pitchFamily="34" charset="-122"/>
                <a:ea typeface="微软雅黑" panose="020B0503020204020204" pitchFamily="34" charset="-122"/>
              </a:rPr>
              <a:t>十进制</a:t>
            </a:r>
            <a:r>
              <a:rPr lang="zh-CN" altLang="en-US" sz="2400" dirty="0">
                <a:latin typeface="微软雅黑" panose="020B0503020204020204" pitchFamily="34" charset="-122"/>
                <a:ea typeface="微软雅黑" panose="020B0503020204020204" pitchFamily="34" charset="-122"/>
              </a:rPr>
              <a:t>表示信息并运算</a:t>
            </a:r>
            <a:endParaRPr lang="zh-CN" altLang="en-US" sz="2400" dirty="0">
              <a:latin typeface="微软雅黑" panose="020B0503020204020204" pitchFamily="34" charset="-122"/>
              <a:ea typeface="微软雅黑" panose="020B0503020204020204" pitchFamily="34" charset="-122"/>
            </a:endParaRPr>
          </a:p>
          <a:p>
            <a:pPr marL="685800" lvl="1" indent="-190500"/>
            <a:r>
              <a:rPr lang="zh-CN" altLang="en-US" sz="2400" dirty="0">
                <a:latin typeface="微软雅黑" panose="020B0503020204020204" pitchFamily="34" charset="-122"/>
                <a:ea typeface="微软雅黑" panose="020B0503020204020204" pitchFamily="34" charset="-122"/>
              </a:rPr>
              <a:t>采用</a:t>
            </a:r>
            <a:r>
              <a:rPr lang="zh-CN" altLang="en-US" sz="2400" dirty="0">
                <a:solidFill>
                  <a:srgbClr val="FF0000"/>
                </a:solidFill>
                <a:latin typeface="微软雅黑" panose="020B0503020204020204" pitchFamily="34" charset="-122"/>
                <a:ea typeface="微软雅黑" panose="020B0503020204020204" pitchFamily="34" charset="-122"/>
              </a:rPr>
              <a:t>手动编程</a:t>
            </a:r>
            <a:r>
              <a:rPr lang="zh-CN" altLang="en-US" sz="2400" dirty="0">
                <a:latin typeface="微软雅黑" panose="020B0503020204020204" pitchFamily="34" charset="-122"/>
                <a:ea typeface="微软雅黑" panose="020B0503020204020204" pitchFamily="34" charset="-122"/>
              </a:rPr>
              <a:t>，通过设置开关和插拔电缆来实现</a:t>
            </a:r>
            <a:endParaRPr lang="zh-CN" altLang="en-US" sz="2400" dirty="0">
              <a:latin typeface="微软雅黑" panose="020B0503020204020204" pitchFamily="34" charset="-122"/>
              <a:ea typeface="微软雅黑" panose="020B0503020204020204" pitchFamily="34" charset="-122"/>
            </a:endParaRPr>
          </a:p>
        </p:txBody>
      </p:sp>
      <p:sp>
        <p:nvSpPr>
          <p:cNvPr id="34819" name="Rectangle 4"/>
          <p:cNvSpPr/>
          <p:nvPr/>
        </p:nvSpPr>
        <p:spPr>
          <a:xfrm>
            <a:off x="5427663" y="2228850"/>
            <a:ext cx="3284537" cy="2400300"/>
          </a:xfrm>
          <a:prstGeom prst="rect">
            <a:avLst/>
          </a:prstGeom>
          <a:noFill/>
          <a:ln w="9525">
            <a:noFill/>
          </a:ln>
        </p:spPr>
        <p:txBody>
          <a:bodyPr anchor="t" anchorCtr="0">
            <a:spAutoFit/>
          </a:bodyPr>
          <a:lstStyle/>
          <a:p>
            <a:r>
              <a:rPr lang="en-US" altLang="zh-CN" sz="2500" b="1" dirty="0">
                <a:solidFill>
                  <a:srgbClr val="FF0000"/>
                </a:solidFill>
                <a:latin typeface="微软雅黑" panose="020B0503020204020204" pitchFamily="34" charset="-122"/>
                <a:ea typeface="微软雅黑" panose="020B0503020204020204" pitchFamily="34" charset="-122"/>
              </a:rPr>
              <a:t>E</a:t>
            </a:r>
            <a:r>
              <a:rPr lang="en-US" altLang="zh-CN" sz="2500" b="1" dirty="0">
                <a:solidFill>
                  <a:srgbClr val="004821"/>
                </a:solidFill>
                <a:latin typeface="微软雅黑" panose="020B0503020204020204" pitchFamily="34" charset="-122"/>
                <a:ea typeface="微软雅黑" panose="020B0503020204020204" pitchFamily="34" charset="-122"/>
              </a:rPr>
              <a:t>lectronic</a:t>
            </a:r>
            <a:r>
              <a:rPr lang="en-US" altLang="zh-CN" sz="2500" b="1" dirty="0">
                <a:solidFill>
                  <a:srgbClr val="CC3300"/>
                </a:solidFill>
                <a:latin typeface="微软雅黑" panose="020B0503020204020204" pitchFamily="34" charset="-122"/>
                <a:ea typeface="微软雅黑" panose="020B0503020204020204" pitchFamily="34" charset="-122"/>
              </a:rPr>
              <a:t> </a:t>
            </a:r>
            <a:r>
              <a:rPr lang="en-US" altLang="zh-CN" sz="2500" b="1" dirty="0">
                <a:solidFill>
                  <a:srgbClr val="FF0000"/>
                </a:solidFill>
                <a:latin typeface="微软雅黑" panose="020B0503020204020204" pitchFamily="34" charset="-122"/>
                <a:ea typeface="微软雅黑" panose="020B0503020204020204" pitchFamily="34" charset="-122"/>
              </a:rPr>
              <a:t>N</a:t>
            </a:r>
            <a:r>
              <a:rPr lang="en-US" altLang="zh-CN" sz="2500" b="1" dirty="0">
                <a:solidFill>
                  <a:srgbClr val="004821"/>
                </a:solidFill>
                <a:latin typeface="微软雅黑" panose="020B0503020204020204" pitchFamily="34" charset="-122"/>
                <a:ea typeface="微软雅黑" panose="020B0503020204020204" pitchFamily="34" charset="-122"/>
              </a:rPr>
              <a:t>umerical</a:t>
            </a:r>
            <a:r>
              <a:rPr lang="en-US" altLang="zh-CN" sz="2500" b="1" dirty="0">
                <a:solidFill>
                  <a:srgbClr val="CC3300"/>
                </a:solidFill>
                <a:latin typeface="微软雅黑" panose="020B0503020204020204" pitchFamily="34" charset="-122"/>
                <a:ea typeface="微软雅黑" panose="020B0503020204020204" pitchFamily="34" charset="-122"/>
              </a:rPr>
              <a:t> </a:t>
            </a:r>
            <a:r>
              <a:rPr lang="en-US" altLang="zh-CN" sz="2500" b="1" dirty="0">
                <a:solidFill>
                  <a:srgbClr val="FF0000"/>
                </a:solidFill>
                <a:latin typeface="微软雅黑" panose="020B0503020204020204" pitchFamily="34" charset="-122"/>
                <a:ea typeface="微软雅黑" panose="020B0503020204020204" pitchFamily="34" charset="-122"/>
              </a:rPr>
              <a:t>I</a:t>
            </a:r>
            <a:r>
              <a:rPr lang="en-US" altLang="zh-CN" sz="2500" b="1" dirty="0">
                <a:solidFill>
                  <a:srgbClr val="004821"/>
                </a:solidFill>
                <a:latin typeface="微软雅黑" panose="020B0503020204020204" pitchFamily="34" charset="-122"/>
                <a:ea typeface="微软雅黑" panose="020B0503020204020204" pitchFamily="34" charset="-122"/>
              </a:rPr>
              <a:t>ntegrator</a:t>
            </a:r>
            <a:r>
              <a:rPr lang="en-US" altLang="zh-CN" sz="2500" b="1" dirty="0">
                <a:solidFill>
                  <a:srgbClr val="CC3300"/>
                </a:solidFill>
                <a:latin typeface="微软雅黑" panose="020B0503020204020204" pitchFamily="34" charset="-122"/>
                <a:ea typeface="微软雅黑" panose="020B0503020204020204" pitchFamily="34" charset="-122"/>
              </a:rPr>
              <a:t> </a:t>
            </a:r>
            <a:endParaRPr lang="en-US" altLang="zh-CN" sz="2500" b="1" dirty="0">
              <a:solidFill>
                <a:srgbClr val="CC3300"/>
              </a:solidFill>
              <a:latin typeface="微软雅黑" panose="020B0503020204020204" pitchFamily="34" charset="-122"/>
              <a:ea typeface="微软雅黑" panose="020B0503020204020204" pitchFamily="34" charset="-122"/>
            </a:endParaRPr>
          </a:p>
          <a:p>
            <a:r>
              <a:rPr lang="en-US" altLang="zh-CN" sz="2500" b="1" dirty="0">
                <a:solidFill>
                  <a:srgbClr val="FF0000"/>
                </a:solidFill>
                <a:latin typeface="微软雅黑" panose="020B0503020204020204" pitchFamily="34" charset="-122"/>
                <a:ea typeface="微软雅黑" panose="020B0503020204020204" pitchFamily="34" charset="-122"/>
              </a:rPr>
              <a:t>A</a:t>
            </a:r>
            <a:r>
              <a:rPr lang="en-US" altLang="zh-CN" sz="2500" b="1" dirty="0">
                <a:solidFill>
                  <a:srgbClr val="004821"/>
                </a:solidFill>
                <a:latin typeface="微软雅黑" panose="020B0503020204020204" pitchFamily="34" charset="-122"/>
                <a:ea typeface="微软雅黑" panose="020B0503020204020204" pitchFamily="34" charset="-122"/>
              </a:rPr>
              <a:t>nd</a:t>
            </a:r>
            <a:endParaRPr lang="en-US" altLang="zh-CN" sz="2500" b="1" dirty="0">
              <a:solidFill>
                <a:srgbClr val="004821"/>
              </a:solidFill>
              <a:latin typeface="微软雅黑" panose="020B0503020204020204" pitchFamily="34" charset="-122"/>
              <a:ea typeface="微软雅黑" panose="020B0503020204020204" pitchFamily="34" charset="-122"/>
            </a:endParaRPr>
          </a:p>
          <a:p>
            <a:r>
              <a:rPr lang="en-US" altLang="zh-CN" sz="2500" b="1" dirty="0">
                <a:solidFill>
                  <a:srgbClr val="FF0000"/>
                </a:solidFill>
                <a:latin typeface="微软雅黑" panose="020B0503020204020204" pitchFamily="34" charset="-122"/>
                <a:ea typeface="微软雅黑" panose="020B0503020204020204" pitchFamily="34" charset="-122"/>
              </a:rPr>
              <a:t>C</a:t>
            </a:r>
            <a:r>
              <a:rPr lang="en-US" altLang="zh-CN" sz="2500" b="1" dirty="0">
                <a:solidFill>
                  <a:srgbClr val="004821"/>
                </a:solidFill>
                <a:latin typeface="微软雅黑" panose="020B0503020204020204" pitchFamily="34" charset="-122"/>
                <a:ea typeface="微软雅黑" panose="020B0503020204020204" pitchFamily="34" charset="-122"/>
              </a:rPr>
              <a:t>omputer</a:t>
            </a:r>
            <a:endParaRPr lang="en-US" altLang="zh-CN" sz="2500" b="1" dirty="0">
              <a:solidFill>
                <a:srgbClr val="004821"/>
              </a:solidFill>
              <a:latin typeface="微软雅黑" panose="020B0503020204020204" pitchFamily="34" charset="-122"/>
              <a:ea typeface="微软雅黑" panose="020B0503020204020204" pitchFamily="34" charset="-122"/>
            </a:endParaRPr>
          </a:p>
          <a:p>
            <a:r>
              <a:rPr lang="zh-CN" altLang="en-US" sz="2500" b="1" dirty="0">
                <a:latin typeface="微软雅黑" panose="020B0503020204020204" pitchFamily="34" charset="-122"/>
                <a:ea typeface="微软雅黑" panose="020B0503020204020204" pitchFamily="34" charset="-122"/>
              </a:rPr>
              <a:t>电子数字积分计算机</a:t>
            </a:r>
            <a:endParaRPr lang="zh-CN" altLang="en-US" sz="2500" b="1"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6"/>
          <p:cNvSpPr>
            <a:spLocks noGrp="1"/>
          </p:cNvSpPr>
          <p:nvPr>
            <p:ph type="body" sz="half"/>
          </p:nvPr>
        </p:nvSpPr>
        <p:spPr>
          <a:xfrm>
            <a:off x="90488" y="98425"/>
            <a:ext cx="8937625" cy="549275"/>
          </a:xfrm>
          <a:solidFill>
            <a:srgbClr val="FFFFFF"/>
          </a:solidFill>
        </p:spPr>
        <p:txBody>
          <a:bodyPr vert="horz" wrap="square" lIns="91440" tIns="0" rIns="91440" bIns="0" anchor="t" anchorCtr="0">
            <a:spAutoFit/>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203200" lvl="0" indent="-203200">
              <a:lnSpc>
                <a:spcPct val="100000"/>
              </a:lnSpc>
              <a:spcBef>
                <a:spcPct val="0"/>
              </a:spcBef>
              <a:buClr>
                <a:schemeClr val="tx1"/>
              </a:buClr>
              <a:buNone/>
            </a:pPr>
            <a:r>
              <a:rPr lang="en-US" altLang="zh-CN" sz="3600" dirty="0">
                <a:solidFill>
                  <a:srgbClr val="CC3300"/>
                </a:solidFill>
                <a:ea typeface="黑体" panose="02010609060101010101" pitchFamily="49" charset="-122"/>
              </a:rPr>
              <a:t> </a:t>
            </a:r>
            <a:r>
              <a:rPr lang="en-US" altLang="zh-CN" sz="3000" dirty="0">
                <a:solidFill>
                  <a:srgbClr val="CC3300"/>
                </a:solidFill>
              </a:rPr>
              <a:t>Electronic Numerical Integrator And Computer</a:t>
            </a:r>
            <a:endParaRPr lang="en-US" altLang="zh-CN" sz="3000" dirty="0">
              <a:solidFill>
                <a:srgbClr val="CC3300"/>
              </a:solidFill>
            </a:endParaRPr>
          </a:p>
        </p:txBody>
      </p:sp>
      <p:pic>
        <p:nvPicPr>
          <p:cNvPr id="540675" name="Picture 1028" descr="eniac"/>
          <p:cNvPicPr>
            <a:picLocks noChangeAspect="1"/>
          </p:cNvPicPr>
          <p:nvPr/>
        </p:nvPicPr>
        <p:blipFill>
          <a:blip r:embed="rId1"/>
          <a:srcRect l="16225" r="3786"/>
          <a:stretch>
            <a:fillRect/>
          </a:stretch>
        </p:blipFill>
        <p:spPr>
          <a:xfrm>
            <a:off x="206375" y="728663"/>
            <a:ext cx="5354638" cy="3897312"/>
          </a:xfrm>
          <a:prstGeom prst="rect">
            <a:avLst/>
          </a:prstGeom>
          <a:noFill/>
          <a:ln w="9525">
            <a:noFill/>
          </a:ln>
        </p:spPr>
      </p:pic>
      <p:pic>
        <p:nvPicPr>
          <p:cNvPr id="540676" name="Picture 2" descr="Eniacw"/>
          <p:cNvPicPr>
            <a:picLocks noChangeAspect="1"/>
          </p:cNvPicPr>
          <p:nvPr/>
        </p:nvPicPr>
        <p:blipFill>
          <a:blip r:embed="rId2"/>
          <a:srcRect l="21893"/>
          <a:stretch>
            <a:fillRect/>
          </a:stretch>
        </p:blipFill>
        <p:spPr>
          <a:xfrm>
            <a:off x="3660775" y="2997200"/>
            <a:ext cx="5483225" cy="3860800"/>
          </a:xfrm>
          <a:prstGeom prst="rect">
            <a:avLst/>
          </a:prstGeom>
          <a:noFill/>
          <a:ln w="9525">
            <a:noFill/>
          </a:ln>
        </p:spPr>
      </p:pic>
      <p:sp>
        <p:nvSpPr>
          <p:cNvPr id="540677" name="Rectangle 5"/>
          <p:cNvSpPr/>
          <p:nvPr/>
        </p:nvSpPr>
        <p:spPr>
          <a:xfrm>
            <a:off x="5400675" y="1722438"/>
            <a:ext cx="3581400" cy="1006475"/>
          </a:xfrm>
          <a:prstGeom prst="rect">
            <a:avLst/>
          </a:prstGeom>
          <a:noFill/>
          <a:ln w="9525">
            <a:noFill/>
          </a:ln>
        </p:spPr>
        <p:txBody>
          <a:bodyPr anchor="t" anchorCtr="0">
            <a:spAutoFit/>
          </a:bodyPr>
          <a:lstStyle/>
          <a:p>
            <a:pPr lvl="1" indent="0" algn="l" rtl="0" eaLnBrk="1" fontAlgn="base" hangingPunct="1">
              <a:lnSpc>
                <a:spcPct val="125000"/>
              </a:lnSpc>
              <a:spcBef>
                <a:spcPct val="0"/>
              </a:spcBef>
              <a:spcAft>
                <a:spcPct val="0"/>
              </a:spcAft>
              <a:buNone/>
            </a:pPr>
            <a:r>
              <a:rPr lang="zh-CN" altLang="en-US" sz="2400" b="1" dirty="0">
                <a:solidFill>
                  <a:srgbClr val="0000CC"/>
                </a:solidFill>
                <a:latin typeface="微软雅黑" panose="020B0503020204020204" pitchFamily="34" charset="-122"/>
                <a:ea typeface="微软雅黑" panose="020B0503020204020204" pitchFamily="34" charset="-122"/>
              </a:rPr>
              <a:t>有18000多个真空管</a:t>
            </a:r>
            <a:endParaRPr lang="zh-CN" altLang="en-US" sz="2400" b="1" dirty="0">
              <a:solidFill>
                <a:srgbClr val="0000CC"/>
              </a:solidFill>
              <a:latin typeface="微软雅黑" panose="020B0503020204020204" pitchFamily="34" charset="-122"/>
              <a:ea typeface="微软雅黑" panose="020B0503020204020204" pitchFamily="34" charset="-122"/>
            </a:endParaRPr>
          </a:p>
          <a:p>
            <a:pPr lvl="1" indent="0" algn="l" rtl="0" eaLnBrk="1" fontAlgn="base" hangingPunct="1">
              <a:lnSpc>
                <a:spcPct val="125000"/>
              </a:lnSpc>
              <a:spcBef>
                <a:spcPct val="0"/>
              </a:spcBef>
              <a:spcAft>
                <a:spcPct val="0"/>
              </a:spcAft>
              <a:buNone/>
            </a:pPr>
            <a:r>
              <a:rPr lang="zh-CN" altLang="en-US" sz="2400" b="1" dirty="0">
                <a:solidFill>
                  <a:srgbClr val="0000CC"/>
                </a:solidFill>
                <a:latin typeface="微软雅黑" panose="020B0503020204020204" pitchFamily="34" charset="-122"/>
                <a:ea typeface="微软雅黑" panose="020B0503020204020204" pitchFamily="34" charset="-122"/>
              </a:rPr>
              <a:t>耗电</a:t>
            </a:r>
            <a:r>
              <a:rPr lang="en-US" altLang="zh-CN" sz="2400" b="1" dirty="0">
                <a:solidFill>
                  <a:srgbClr val="0000CC"/>
                </a:solidFill>
                <a:latin typeface="微软雅黑" panose="020B0503020204020204" pitchFamily="34" charset="-122"/>
                <a:ea typeface="微软雅黑" panose="020B0503020204020204" pitchFamily="34" charset="-122"/>
              </a:rPr>
              <a:t>160</a:t>
            </a:r>
            <a:r>
              <a:rPr lang="zh-CN" altLang="en-US" sz="2400" b="1" dirty="0">
                <a:solidFill>
                  <a:srgbClr val="0000CC"/>
                </a:solidFill>
                <a:latin typeface="微软雅黑" panose="020B0503020204020204" pitchFamily="34" charset="-122"/>
                <a:ea typeface="微软雅黑" panose="020B0503020204020204" pitchFamily="34" charset="-122"/>
              </a:rPr>
              <a:t>千瓦</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540678" name="Rectangle 6"/>
          <p:cNvSpPr/>
          <p:nvPr/>
        </p:nvSpPr>
        <p:spPr>
          <a:xfrm>
            <a:off x="5832475" y="773113"/>
            <a:ext cx="2995613" cy="1041400"/>
          </a:xfrm>
          <a:prstGeom prst="rect">
            <a:avLst/>
          </a:prstGeom>
          <a:noFill/>
          <a:ln w="9525">
            <a:noFill/>
          </a:ln>
        </p:spPr>
        <p:txBody>
          <a:bodyPr anchor="ctr" anchorCtr="0">
            <a:spAutoFit/>
          </a:bodyPr>
          <a:lstStyle/>
          <a:p>
            <a:pPr eaLnBrk="0" hangingPunct="0">
              <a:lnSpc>
                <a:spcPct val="130000"/>
              </a:lnSpc>
            </a:pPr>
            <a:r>
              <a:rPr lang="zh-CN" altLang="en-US" sz="2400" b="1" dirty="0">
                <a:solidFill>
                  <a:srgbClr val="0000CC"/>
                </a:solidFill>
                <a:latin typeface="微软雅黑" panose="020B0503020204020204" pitchFamily="34" charset="-122"/>
                <a:ea typeface="微软雅黑" panose="020B0503020204020204" pitchFamily="34" charset="-122"/>
              </a:rPr>
              <a:t>占地面积</a:t>
            </a:r>
            <a:r>
              <a:rPr lang="en-US" altLang="zh-CN" sz="2400" b="1" dirty="0">
                <a:solidFill>
                  <a:srgbClr val="0000CC"/>
                </a:solidFill>
                <a:latin typeface="微软雅黑" panose="020B0503020204020204" pitchFamily="34" charset="-122"/>
                <a:ea typeface="微软雅黑" panose="020B0503020204020204" pitchFamily="34" charset="-122"/>
              </a:rPr>
              <a:t>170</a:t>
            </a:r>
            <a:r>
              <a:rPr lang="zh-CN" altLang="en-US" sz="2400" b="1" dirty="0">
                <a:solidFill>
                  <a:srgbClr val="0000CC"/>
                </a:solidFill>
                <a:latin typeface="微软雅黑" panose="020B0503020204020204" pitchFamily="34" charset="-122"/>
                <a:ea typeface="微软雅黑" panose="020B0503020204020204" pitchFamily="34" charset="-122"/>
              </a:rPr>
              <a:t>平方米</a:t>
            </a:r>
            <a:endParaRPr lang="zh-CN" altLang="en-US" sz="2400" b="1" dirty="0">
              <a:solidFill>
                <a:srgbClr val="0000CC"/>
              </a:solidFill>
              <a:latin typeface="微软雅黑" panose="020B0503020204020204" pitchFamily="34" charset="-122"/>
              <a:ea typeface="微软雅黑" panose="020B0503020204020204" pitchFamily="34" charset="-122"/>
            </a:endParaRPr>
          </a:p>
          <a:p>
            <a:pPr eaLnBrk="0" hangingPunct="0">
              <a:lnSpc>
                <a:spcPct val="130000"/>
              </a:lnSpc>
            </a:pPr>
            <a:r>
              <a:rPr lang="zh-CN" altLang="en-US" sz="2400" b="1" dirty="0">
                <a:solidFill>
                  <a:srgbClr val="0000CC"/>
                </a:solidFill>
                <a:latin typeface="微软雅黑" panose="020B0503020204020204" pitchFamily="34" charset="-122"/>
                <a:ea typeface="微软雅黑" panose="020B0503020204020204" pitchFamily="34" charset="-122"/>
              </a:rPr>
              <a:t>重30吨</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540679" name="Rectangle 7"/>
          <p:cNvSpPr/>
          <p:nvPr/>
        </p:nvSpPr>
        <p:spPr>
          <a:xfrm>
            <a:off x="341313" y="4689475"/>
            <a:ext cx="2790825" cy="1920875"/>
          </a:xfrm>
          <a:prstGeom prst="rect">
            <a:avLst/>
          </a:prstGeom>
          <a:noFill/>
          <a:ln w="9525">
            <a:noFill/>
          </a:ln>
        </p:spPr>
        <p:txBody>
          <a:bodyPr anchor="t" anchorCtr="0">
            <a:spAutoFit/>
          </a:bodyPr>
          <a:lstStyle/>
          <a:p>
            <a:pPr>
              <a:lnSpc>
                <a:spcPct val="125000"/>
              </a:lnSpc>
            </a:pPr>
            <a:r>
              <a:rPr lang="zh-CN" altLang="en-US" sz="2400" b="1" dirty="0">
                <a:solidFill>
                  <a:srgbClr val="CC3300"/>
                </a:solidFill>
                <a:latin typeface="微软雅黑" panose="020B0503020204020204" pitchFamily="34" charset="-122"/>
                <a:ea typeface="微软雅黑" panose="020B0503020204020204" pitchFamily="34" charset="-122"/>
              </a:rPr>
              <a:t>该机正式运行到</a:t>
            </a:r>
            <a:r>
              <a:rPr lang="en-US" altLang="zh-CN" sz="2400" b="1" dirty="0">
                <a:solidFill>
                  <a:srgbClr val="CC3300"/>
                </a:solidFill>
                <a:latin typeface="微软雅黑" panose="020B0503020204020204" pitchFamily="34" charset="-122"/>
                <a:ea typeface="微软雅黑" panose="020B0503020204020204" pitchFamily="34" charset="-122"/>
              </a:rPr>
              <a:t>1955</a:t>
            </a:r>
            <a:r>
              <a:rPr lang="zh-CN" altLang="en-US" sz="2400" b="1" dirty="0">
                <a:solidFill>
                  <a:srgbClr val="CC3300"/>
                </a:solidFill>
                <a:latin typeface="微软雅黑" panose="020B0503020204020204" pitchFamily="34" charset="-122"/>
                <a:ea typeface="微软雅黑" panose="020B0503020204020204" pitchFamily="34" charset="-122"/>
              </a:rPr>
              <a:t>年</a:t>
            </a:r>
            <a:r>
              <a:rPr lang="en-US" altLang="zh-CN" sz="2400" b="1" dirty="0">
                <a:solidFill>
                  <a:srgbClr val="CC3300"/>
                </a:solidFill>
                <a:latin typeface="微软雅黑" panose="020B0503020204020204" pitchFamily="34" charset="-122"/>
                <a:ea typeface="微软雅黑" panose="020B0503020204020204" pitchFamily="34" charset="-122"/>
              </a:rPr>
              <a:t>10</a:t>
            </a:r>
            <a:r>
              <a:rPr lang="zh-CN" altLang="en-US" sz="2400" b="1" dirty="0">
                <a:solidFill>
                  <a:srgbClr val="CC3300"/>
                </a:solidFill>
                <a:latin typeface="微软雅黑" panose="020B0503020204020204" pitchFamily="34" charset="-122"/>
                <a:ea typeface="微软雅黑" panose="020B0503020204020204" pitchFamily="34" charset="-122"/>
              </a:rPr>
              <a:t>月</a:t>
            </a:r>
            <a:r>
              <a:rPr lang="en-US" altLang="zh-CN" sz="2400" b="1" dirty="0">
                <a:solidFill>
                  <a:srgbClr val="CC3300"/>
                </a:solidFill>
                <a:latin typeface="微软雅黑" panose="020B0503020204020204" pitchFamily="34" charset="-122"/>
                <a:ea typeface="微软雅黑" panose="020B0503020204020204" pitchFamily="34" charset="-122"/>
              </a:rPr>
              <a:t>2</a:t>
            </a:r>
            <a:r>
              <a:rPr lang="zh-CN" altLang="en-US" sz="2400" b="1" dirty="0">
                <a:solidFill>
                  <a:srgbClr val="CC3300"/>
                </a:solidFill>
                <a:latin typeface="微软雅黑" panose="020B0503020204020204" pitchFamily="34" charset="-122"/>
                <a:ea typeface="微软雅黑" panose="020B0503020204020204" pitchFamily="34" charset="-122"/>
              </a:rPr>
              <a:t>日，这十年间共运行</a:t>
            </a:r>
            <a:endParaRPr lang="zh-CN" altLang="en-US" sz="2400" b="1" dirty="0">
              <a:solidFill>
                <a:srgbClr val="CC3300"/>
              </a:solidFill>
              <a:latin typeface="微软雅黑" panose="020B0503020204020204" pitchFamily="34" charset="-122"/>
              <a:ea typeface="微软雅黑" panose="020B0503020204020204" pitchFamily="34" charset="-122"/>
            </a:endParaRPr>
          </a:p>
          <a:p>
            <a:pPr>
              <a:lnSpc>
                <a:spcPct val="125000"/>
              </a:lnSpc>
            </a:pPr>
            <a:r>
              <a:rPr lang="en-US" altLang="zh-CN" sz="2400" b="1" dirty="0">
                <a:solidFill>
                  <a:srgbClr val="CC3300"/>
                </a:solidFill>
                <a:latin typeface="微软雅黑" panose="020B0503020204020204" pitchFamily="34" charset="-122"/>
                <a:ea typeface="微软雅黑" panose="020B0503020204020204" pitchFamily="34" charset="-122"/>
              </a:rPr>
              <a:t>80 223</a:t>
            </a:r>
            <a:r>
              <a:rPr lang="zh-CN" altLang="en-US" sz="2400" b="1" dirty="0">
                <a:solidFill>
                  <a:srgbClr val="CC3300"/>
                </a:solidFill>
                <a:latin typeface="微软雅黑" panose="020B0503020204020204" pitchFamily="34" charset="-122"/>
                <a:ea typeface="微软雅黑" panose="020B0503020204020204" pitchFamily="34" charset="-122"/>
              </a:rPr>
              <a:t>个小时</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0675"/>
                                        </p:tgtEl>
                                        <p:attrNameLst>
                                          <p:attrName>style.visibility</p:attrName>
                                        </p:attrNameLst>
                                      </p:cBhvr>
                                      <p:to>
                                        <p:strVal val="visible"/>
                                      </p:to>
                                    </p:set>
                                    <p:animEffect transition="in" filter="blinds(horizontal)">
                                      <p:cBhvr>
                                        <p:cTn id="7" dur="500"/>
                                        <p:tgtEl>
                                          <p:spTgt spid="5406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0676"/>
                                        </p:tgtEl>
                                        <p:attrNameLst>
                                          <p:attrName>style.visibility</p:attrName>
                                        </p:attrNameLst>
                                      </p:cBhvr>
                                      <p:to>
                                        <p:strVal val="visible"/>
                                      </p:to>
                                    </p:set>
                                    <p:animEffect transition="in" filter="blinds(horizontal)">
                                      <p:cBhvr>
                                        <p:cTn id="12" dur="500"/>
                                        <p:tgtEl>
                                          <p:spTgt spid="5406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0678"/>
                                        </p:tgtEl>
                                        <p:attrNameLst>
                                          <p:attrName>style.visibility</p:attrName>
                                        </p:attrNameLst>
                                      </p:cBhvr>
                                      <p:to>
                                        <p:strVal val="visible"/>
                                      </p:to>
                                    </p:set>
                                    <p:animEffect transition="in" filter="blinds(horizontal)">
                                      <p:cBhvr>
                                        <p:cTn id="17" dur="500"/>
                                        <p:tgtEl>
                                          <p:spTgt spid="5406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0677"/>
                                        </p:tgtEl>
                                        <p:attrNameLst>
                                          <p:attrName>style.visibility</p:attrName>
                                        </p:attrNameLst>
                                      </p:cBhvr>
                                      <p:to>
                                        <p:strVal val="visible"/>
                                      </p:to>
                                    </p:set>
                                    <p:animEffect transition="in" filter="blinds(horizontal)">
                                      <p:cBhvr>
                                        <p:cTn id="22" dur="500"/>
                                        <p:tgtEl>
                                          <p:spTgt spid="5406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0679"/>
                                        </p:tgtEl>
                                        <p:attrNameLst>
                                          <p:attrName>style.visibility</p:attrName>
                                        </p:attrNameLst>
                                      </p:cBhvr>
                                      <p:to>
                                        <p:strVal val="visible"/>
                                      </p:to>
                                    </p:set>
                                    <p:animEffect transition="in" filter="blinds(horizontal)">
                                      <p:cBhvr>
                                        <p:cTn id="27" dur="500"/>
                                        <p:tgtEl>
                                          <p:spTgt spid="540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7" grpId="0"/>
      <p:bldP spid="540678" grpId="0"/>
      <p:bldP spid="5406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冯</a:t>
            </a:r>
            <a:r>
              <a:rPr lang="en-US" altLang="zh-CN" sz="3600" dirty="0">
                <a:latin typeface="黑体" panose="02010609060101010101" pitchFamily="49" charset="-122"/>
              </a:rPr>
              <a:t>·</a:t>
            </a:r>
            <a:r>
              <a:rPr lang="zh-CN" altLang="en-US" sz="3600" dirty="0"/>
              <a:t>诺依曼的故事</a:t>
            </a:r>
            <a:endParaRPr lang="zh-CN" altLang="en-US" sz="3600" dirty="0"/>
          </a:p>
        </p:txBody>
      </p:sp>
      <p:sp>
        <p:nvSpPr>
          <p:cNvPr id="542723" name="Rectangle 3"/>
          <p:cNvSpPr>
            <a:spLocks noGrp="1"/>
          </p:cNvSpPr>
          <p:nvPr>
            <p:ph idx="1"/>
          </p:nvPr>
        </p:nvSpPr>
        <p:spPr>
          <a:xfrm>
            <a:off x="161925" y="773113"/>
            <a:ext cx="5624513" cy="5761037"/>
          </a:xfrm>
        </p:spPr>
        <p:txBody>
          <a:bodyPr vert="horz" wrap="square" lIns="91440" tIns="45720" rIns="91440" bIns="45720" anchor="t" anchorCtr="0"/>
          <a:lstStyle/>
          <a:p>
            <a:r>
              <a:rPr lang="en-US" altLang="zh-CN" sz="2200" dirty="0">
                <a:latin typeface="微软雅黑" panose="020B0503020204020204" pitchFamily="34" charset="-122"/>
                <a:ea typeface="微软雅黑" panose="020B0503020204020204" pitchFamily="34" charset="-122"/>
              </a:rPr>
              <a:t>1944</a:t>
            </a:r>
            <a:r>
              <a:rPr lang="zh-CN" altLang="en-US" sz="2200" dirty="0">
                <a:latin typeface="微软雅黑" panose="020B0503020204020204" pitchFamily="34" charset="-122"/>
                <a:ea typeface="微软雅黑" panose="020B0503020204020204" pitchFamily="34" charset="-122"/>
              </a:rPr>
              <a:t>年，冯</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诺依曼参加原子弹的研制工作，涉及极为困难的计算。</a:t>
            </a:r>
            <a:endParaRPr lang="zh-CN" altLang="en-US"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1944</a:t>
            </a:r>
            <a:r>
              <a:rPr lang="zh-CN" altLang="en-US" sz="2200" dirty="0">
                <a:latin typeface="微软雅黑" panose="020B0503020204020204" pitchFamily="34" charset="-122"/>
                <a:ea typeface="微软雅黑" panose="020B0503020204020204" pitchFamily="34" charset="-122"/>
              </a:rPr>
              <a:t>年夏的一天，诺依曼巧遇美国弹道实验室的军方负责人戈尔斯坦，他正参与</a:t>
            </a:r>
            <a:r>
              <a:rPr lang="en-US" altLang="zh-CN" sz="2200" dirty="0">
                <a:latin typeface="微软雅黑" panose="020B0503020204020204" pitchFamily="34" charset="-122"/>
                <a:ea typeface="微软雅黑" panose="020B0503020204020204" pitchFamily="34" charset="-122"/>
              </a:rPr>
              <a:t>ENIAC</a:t>
            </a:r>
            <a:r>
              <a:rPr lang="zh-CN" altLang="en-US" sz="2200" dirty="0">
                <a:latin typeface="微软雅黑" panose="020B0503020204020204" pitchFamily="34" charset="-122"/>
                <a:ea typeface="微软雅黑" panose="020B0503020204020204" pitchFamily="34" charset="-122"/>
              </a:rPr>
              <a:t>的研制工作。</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冯</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诺依曼被戈尔斯坦介绍加入</a:t>
            </a:r>
            <a:r>
              <a:rPr lang="en-US" altLang="zh-CN" sz="2200" dirty="0">
                <a:latin typeface="微软雅黑" panose="020B0503020204020204" pitchFamily="34" charset="-122"/>
                <a:ea typeface="微软雅黑" panose="020B0503020204020204" pitchFamily="34" charset="-122"/>
              </a:rPr>
              <a:t>ENIAC</a:t>
            </a:r>
            <a:r>
              <a:rPr lang="zh-CN" altLang="en-US" sz="2200" dirty="0">
                <a:latin typeface="微软雅黑" panose="020B0503020204020204" pitchFamily="34" charset="-122"/>
                <a:ea typeface="微软雅黑" panose="020B0503020204020204" pitchFamily="34" charset="-122"/>
              </a:rPr>
              <a:t>研制组，</a:t>
            </a:r>
            <a:r>
              <a:rPr lang="en-US" altLang="zh-CN" sz="2200" dirty="0">
                <a:latin typeface="微软雅黑" panose="020B0503020204020204" pitchFamily="34" charset="-122"/>
                <a:ea typeface="微软雅黑" panose="020B0503020204020204" pitchFamily="34" charset="-122"/>
              </a:rPr>
              <a:t>1945</a:t>
            </a:r>
            <a:r>
              <a:rPr lang="zh-CN" altLang="en-US" sz="2200" dirty="0">
                <a:latin typeface="微软雅黑" panose="020B0503020204020204" pitchFamily="34" charset="-122"/>
                <a:ea typeface="微软雅黑" panose="020B0503020204020204" pitchFamily="34" charset="-122"/>
              </a:rPr>
              <a:t>年，他们在共同讨论的基础上，冯</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诺依曼以“关于</a:t>
            </a:r>
            <a:r>
              <a:rPr lang="en-US" altLang="zh-CN" sz="2200" dirty="0">
                <a:latin typeface="微软雅黑" panose="020B0503020204020204" pitchFamily="34" charset="-122"/>
                <a:ea typeface="微软雅黑" panose="020B0503020204020204" pitchFamily="34" charset="-122"/>
              </a:rPr>
              <a:t>EDVAC</a:t>
            </a:r>
            <a:r>
              <a:rPr lang="zh-CN" altLang="en-US" sz="2200" dirty="0">
                <a:latin typeface="微软雅黑" panose="020B0503020204020204" pitchFamily="34" charset="-122"/>
                <a:ea typeface="微软雅黑" panose="020B0503020204020204" pitchFamily="34" charset="-122"/>
              </a:rPr>
              <a:t>的报告草案”为题，起草了长达</a:t>
            </a:r>
            <a:r>
              <a:rPr lang="en-US" altLang="zh-CN" sz="2200" dirty="0">
                <a:latin typeface="微软雅黑" panose="020B0503020204020204" pitchFamily="34" charset="-122"/>
                <a:ea typeface="微软雅黑" panose="020B0503020204020204" pitchFamily="34" charset="-122"/>
              </a:rPr>
              <a:t>101</a:t>
            </a:r>
            <a:r>
              <a:rPr lang="zh-CN" altLang="en-US" sz="2200" dirty="0">
                <a:latin typeface="微软雅黑" panose="020B0503020204020204" pitchFamily="34" charset="-122"/>
                <a:ea typeface="微软雅黑" panose="020B0503020204020204" pitchFamily="34" charset="-122"/>
              </a:rPr>
              <a:t>页的总结报告，发表了全新的“</a:t>
            </a:r>
            <a:r>
              <a:rPr lang="zh-CN" altLang="en-US" sz="2200" dirty="0">
                <a:solidFill>
                  <a:srgbClr val="FF0000"/>
                </a:solidFill>
                <a:latin typeface="微软雅黑" panose="020B0503020204020204" pitchFamily="34" charset="-122"/>
                <a:ea typeface="微软雅黑" panose="020B0503020204020204" pitchFamily="34" charset="-122"/>
              </a:rPr>
              <a:t>存储程序通用电子计算机方案</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一向专搞理论研究的</a:t>
            </a:r>
            <a:r>
              <a:rPr lang="zh-CN" altLang="en-US" sz="2200" dirty="0">
                <a:solidFill>
                  <a:srgbClr val="0066CC"/>
                </a:solidFill>
                <a:latin typeface="微软雅黑" panose="020B0503020204020204" pitchFamily="34" charset="-122"/>
                <a:ea typeface="微软雅黑" panose="020B0503020204020204" pitchFamily="34" charset="-122"/>
              </a:rPr>
              <a:t>普林斯顿高等研究院</a:t>
            </a:r>
            <a:r>
              <a:rPr lang="zh-CN" altLang="en-US" sz="2200" dirty="0">
                <a:latin typeface="微软雅黑" panose="020B0503020204020204" pitchFamily="34" charset="-122"/>
                <a:ea typeface="微软雅黑" panose="020B0503020204020204" pitchFamily="34" charset="-122"/>
              </a:rPr>
              <a:t>批准让冯</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诺依曼建造计算机，其依据就是这份报告。</a:t>
            </a:r>
            <a:endParaRPr lang="zh-CN" altLang="en-US" sz="2200" dirty="0">
              <a:latin typeface="微软雅黑" panose="020B0503020204020204" pitchFamily="34" charset="-122"/>
              <a:ea typeface="微软雅黑" panose="020B0503020204020204" pitchFamily="34" charset="-122"/>
            </a:endParaRPr>
          </a:p>
        </p:txBody>
      </p:sp>
      <p:pic>
        <p:nvPicPr>
          <p:cNvPr id="38915" name="Picture 4"/>
          <p:cNvPicPr>
            <a:picLocks noChangeAspect="1"/>
          </p:cNvPicPr>
          <p:nvPr/>
        </p:nvPicPr>
        <p:blipFill>
          <a:blip r:embed="rId1"/>
          <a:stretch>
            <a:fillRect/>
          </a:stretch>
        </p:blipFill>
        <p:spPr>
          <a:xfrm>
            <a:off x="5921375" y="819150"/>
            <a:ext cx="3005138" cy="3735388"/>
          </a:xfrm>
          <a:prstGeom prst="rect">
            <a:avLst/>
          </a:prstGeom>
          <a:noFill/>
          <a:ln w="9525">
            <a:noFill/>
          </a:ln>
        </p:spPr>
      </p:pic>
      <p:sp>
        <p:nvSpPr>
          <p:cNvPr id="542725" name="Rectangle 5"/>
          <p:cNvSpPr/>
          <p:nvPr/>
        </p:nvSpPr>
        <p:spPr>
          <a:xfrm>
            <a:off x="6372225" y="4643438"/>
            <a:ext cx="2163763" cy="1917700"/>
          </a:xfrm>
          <a:prstGeom prst="rect">
            <a:avLst/>
          </a:prstGeom>
          <a:noFill/>
          <a:ln w="9525">
            <a:noFill/>
          </a:ln>
        </p:spPr>
        <p:txBody>
          <a:bodyPr anchor="t" anchorCtr="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E</a:t>
            </a:r>
            <a:r>
              <a:rPr lang="en-US" altLang="zh-CN" sz="2400" b="1" dirty="0">
                <a:latin typeface="微软雅黑" panose="020B0503020204020204" pitchFamily="34" charset="-122"/>
                <a:ea typeface="微软雅黑" panose="020B0503020204020204" pitchFamily="34" charset="-122"/>
              </a:rPr>
              <a:t>lectronic </a:t>
            </a:r>
            <a:r>
              <a:rPr lang="en-US" altLang="zh-CN" sz="2400" b="1" dirty="0">
                <a:solidFill>
                  <a:srgbClr val="FF0000"/>
                </a:solidFill>
                <a:latin typeface="微软雅黑" panose="020B0503020204020204" pitchFamily="34" charset="-122"/>
                <a:ea typeface="微软雅黑" panose="020B0503020204020204" pitchFamily="34" charset="-122"/>
              </a:rPr>
              <a:t>D</a:t>
            </a:r>
            <a:r>
              <a:rPr lang="en-US" altLang="zh-CN" sz="2400" b="1" dirty="0">
                <a:latin typeface="微软雅黑" panose="020B0503020204020204" pitchFamily="34" charset="-122"/>
                <a:ea typeface="微软雅黑" panose="020B0503020204020204" pitchFamily="34" charset="-122"/>
              </a:rPr>
              <a:t>iscrete </a:t>
            </a:r>
            <a:r>
              <a:rPr lang="en-US" altLang="zh-CN" sz="2400" b="1" dirty="0">
                <a:solidFill>
                  <a:srgbClr val="FF0000"/>
                </a:solidFill>
                <a:latin typeface="微软雅黑" panose="020B0503020204020204" pitchFamily="34" charset="-122"/>
                <a:ea typeface="微软雅黑" panose="020B0503020204020204" pitchFamily="34" charset="-122"/>
              </a:rPr>
              <a:t>V</a:t>
            </a:r>
            <a:r>
              <a:rPr lang="en-US" altLang="zh-CN" sz="2400" b="1" dirty="0">
                <a:latin typeface="微软雅黑" panose="020B0503020204020204" pitchFamily="34" charset="-122"/>
                <a:ea typeface="微软雅黑" panose="020B0503020204020204" pitchFamily="34" charset="-122"/>
              </a:rPr>
              <a:t>ariable </a:t>
            </a:r>
            <a:r>
              <a:rPr lang="en-US" altLang="zh-CN" sz="2400" b="1" dirty="0">
                <a:solidFill>
                  <a:srgbClr val="FF0000"/>
                </a:solidFill>
                <a:latin typeface="微软雅黑" panose="020B0503020204020204" pitchFamily="34" charset="-122"/>
                <a:ea typeface="微软雅黑" panose="020B0503020204020204" pitchFamily="34" charset="-122"/>
              </a:rPr>
              <a:t>A</a:t>
            </a:r>
            <a:r>
              <a:rPr lang="en-US" altLang="zh-CN" sz="2400" b="1" dirty="0">
                <a:latin typeface="微软雅黑" panose="020B0503020204020204" pitchFamily="34" charset="-122"/>
                <a:ea typeface="微软雅黑" panose="020B0503020204020204" pitchFamily="34" charset="-122"/>
              </a:rPr>
              <a:t>utomatic </a:t>
            </a:r>
            <a:r>
              <a:rPr lang="en-US" altLang="zh-CN" sz="2400" b="1" dirty="0">
                <a:solidFill>
                  <a:srgbClr val="FF0000"/>
                </a:solidFill>
                <a:latin typeface="微软雅黑" panose="020B0503020204020204" pitchFamily="34" charset="-122"/>
                <a:ea typeface="微软雅黑" panose="020B0503020204020204" pitchFamily="34" charset="-122"/>
              </a:rPr>
              <a:t>C</a:t>
            </a:r>
            <a:r>
              <a:rPr lang="en-US" altLang="zh-CN" sz="2400" b="1" dirty="0">
                <a:latin typeface="微软雅黑" panose="020B0503020204020204" pitchFamily="34" charset="-122"/>
                <a:ea typeface="微软雅黑" panose="020B0503020204020204" pitchFamily="34" charset="-122"/>
              </a:rPr>
              <a:t>omputer</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Effect transition="in" filter="blinds(horizontal)">
                                      <p:cBhvr>
                                        <p:cTn id="7" dur="500"/>
                                        <p:tgtEl>
                                          <p:spTgt spid="542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23">
                                            <p:txEl>
                                              <p:pRg st="1" end="1"/>
                                            </p:txEl>
                                          </p:spTgt>
                                        </p:tgtEl>
                                        <p:attrNameLst>
                                          <p:attrName>style.visibility</p:attrName>
                                        </p:attrNameLst>
                                      </p:cBhvr>
                                      <p:to>
                                        <p:strVal val="visible"/>
                                      </p:to>
                                    </p:set>
                                    <p:animEffect transition="in" filter="blinds(horizontal)">
                                      <p:cBhvr>
                                        <p:cTn id="12" dur="500"/>
                                        <p:tgtEl>
                                          <p:spTgt spid="542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23">
                                            <p:txEl>
                                              <p:pRg st="2" end="2"/>
                                            </p:txEl>
                                          </p:spTgt>
                                        </p:tgtEl>
                                        <p:attrNameLst>
                                          <p:attrName>style.visibility</p:attrName>
                                        </p:attrNameLst>
                                      </p:cBhvr>
                                      <p:to>
                                        <p:strVal val="visible"/>
                                      </p:to>
                                    </p:set>
                                    <p:animEffect transition="in" filter="blinds(horizontal)">
                                      <p:cBhvr>
                                        <p:cTn id="17" dur="500"/>
                                        <p:tgtEl>
                                          <p:spTgt spid="542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25"/>
                                        </p:tgtEl>
                                        <p:attrNameLst>
                                          <p:attrName>style.visibility</p:attrName>
                                        </p:attrNameLst>
                                      </p:cBhvr>
                                      <p:to>
                                        <p:strVal val="visible"/>
                                      </p:to>
                                    </p:set>
                                    <p:animEffect transition="in" filter="blinds(horizontal)">
                                      <p:cBhvr>
                                        <p:cTn id="22" dur="500"/>
                                        <p:tgtEl>
                                          <p:spTgt spid="5427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723">
                                            <p:txEl>
                                              <p:pRg st="3" end="3"/>
                                            </p:txEl>
                                          </p:spTgt>
                                        </p:tgtEl>
                                        <p:attrNameLst>
                                          <p:attrName>style.visibility</p:attrName>
                                        </p:attrNameLst>
                                      </p:cBhvr>
                                      <p:to>
                                        <p:strVal val="visible"/>
                                      </p:to>
                                    </p:set>
                                    <p:animEffect transition="in" filter="blinds(horizontal)">
                                      <p:cBhvr>
                                        <p:cTn id="27" dur="500"/>
                                        <p:tgtEl>
                                          <p:spTgt spid="542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026"/>
          <p:cNvSpPr>
            <a:spLocks noGrp="1"/>
          </p:cNvSpPr>
          <p:nvPr>
            <p:ph type="title"/>
          </p:nvPr>
        </p:nvSpPr>
        <p:spPr>
          <a:xfrm>
            <a:off x="2006600" y="98425"/>
            <a:ext cx="5715000" cy="600075"/>
          </a:xfrm>
        </p:spPr>
        <p:txBody>
          <a:bodyPr vert="horz" wrap="square" lIns="63500" tIns="25400" rIns="63500" bIns="25400" anchor="t" anchorCtr="0">
            <a:spAutoFit/>
          </a:bodyPr>
          <a:lstStyle/>
          <a:p>
            <a:r>
              <a:rPr lang="zh-CN" altLang="en-US" sz="3600" dirty="0"/>
              <a:t>现代计算机的原型</a:t>
            </a:r>
            <a:endParaRPr lang="zh-CN" altLang="en-US" sz="3600" dirty="0"/>
          </a:p>
        </p:txBody>
      </p:sp>
      <p:sp>
        <p:nvSpPr>
          <p:cNvPr id="305155" name="Rectangle 1027"/>
          <p:cNvSpPr>
            <a:spLocks noGrp="1"/>
          </p:cNvSpPr>
          <p:nvPr>
            <p:ph type="body"/>
          </p:nvPr>
        </p:nvSpPr>
        <p:spPr>
          <a:xfrm>
            <a:off x="206375" y="684213"/>
            <a:ext cx="8640763" cy="5710237"/>
          </a:xfrm>
        </p:spPr>
        <p:txBody>
          <a:bodyPr vert="horz" wrap="square" lIns="63500" tIns="25400" rIns="63500" bIns="25400" anchor="t" anchorCtr="0">
            <a:spAutoFit/>
          </a:bodyPr>
          <a:lstStyle/>
          <a:p>
            <a:pPr marL="203200" indent="-203200">
              <a:buNone/>
            </a:pPr>
            <a:r>
              <a:rPr lang="zh-CN" altLang="en-US" sz="2800" dirty="0">
                <a:latin typeface="微软雅黑" panose="020B0503020204020204" pitchFamily="34" charset="-122"/>
                <a:ea typeface="微软雅黑" panose="020B0503020204020204" pitchFamily="34" charset="-122"/>
              </a:rPr>
              <a:t> </a:t>
            </a:r>
            <a:r>
              <a:rPr lang="en-US" altLang="zh-CN" sz="2100" dirty="0">
                <a:solidFill>
                  <a:srgbClr val="0000CC"/>
                </a:solidFill>
                <a:latin typeface="微软雅黑" panose="020B0503020204020204" pitchFamily="34" charset="-122"/>
                <a:ea typeface="微软雅黑" panose="020B0503020204020204" pitchFamily="34" charset="-122"/>
              </a:rPr>
              <a:t>1946</a:t>
            </a:r>
            <a:r>
              <a:rPr lang="zh-CN" altLang="en-US" sz="2100" dirty="0">
                <a:solidFill>
                  <a:srgbClr val="0000CC"/>
                </a:solidFill>
                <a:latin typeface="微软雅黑" panose="020B0503020204020204" pitchFamily="34" charset="-122"/>
                <a:ea typeface="微软雅黑" panose="020B0503020204020204" pitchFamily="34" charset="-122"/>
              </a:rPr>
              <a:t>年，普林斯顿高等研究院（</a:t>
            </a:r>
            <a:r>
              <a:rPr lang="en-US" altLang="zh-CN" sz="2100" dirty="0">
                <a:solidFill>
                  <a:srgbClr val="0000CC"/>
                </a:solidFill>
                <a:latin typeface="微软雅黑" panose="020B0503020204020204" pitchFamily="34" charset="-122"/>
                <a:ea typeface="微软雅黑" panose="020B0503020204020204" pitchFamily="34" charset="-122"/>
              </a:rPr>
              <a:t>the Institute for Advance Study at Princeton</a:t>
            </a:r>
            <a:r>
              <a:rPr lang="zh-CN" altLang="en-US" sz="2100" dirty="0">
                <a:solidFill>
                  <a:srgbClr val="0000CC"/>
                </a:solidFill>
                <a:latin typeface="微软雅黑" panose="020B0503020204020204" pitchFamily="34" charset="-122"/>
                <a:ea typeface="微软雅黑" panose="020B0503020204020204" pitchFamily="34" charset="-122"/>
              </a:rPr>
              <a:t>，</a:t>
            </a:r>
            <a:r>
              <a:rPr lang="en-US" altLang="zh-CN" sz="2100" dirty="0">
                <a:solidFill>
                  <a:srgbClr val="0000CC"/>
                </a:solidFill>
                <a:latin typeface="微软雅黑" panose="020B0503020204020204" pitchFamily="34" charset="-122"/>
                <a:ea typeface="微软雅黑" panose="020B0503020204020204" pitchFamily="34" charset="-122"/>
              </a:rPr>
              <a:t>IAS </a:t>
            </a:r>
            <a:r>
              <a:rPr lang="zh-CN" altLang="en-US" sz="2100" dirty="0">
                <a:solidFill>
                  <a:srgbClr val="0000CC"/>
                </a:solidFill>
                <a:latin typeface="微软雅黑" panose="020B0503020204020204" pitchFamily="34" charset="-122"/>
                <a:ea typeface="微软雅黑" panose="020B0503020204020204" pitchFamily="34" charset="-122"/>
              </a:rPr>
              <a:t>）开始设计</a:t>
            </a:r>
            <a:r>
              <a:rPr lang="zh-CN" altLang="en-US" sz="2100" dirty="0">
                <a:solidFill>
                  <a:srgbClr val="FF0000"/>
                </a:solidFill>
                <a:latin typeface="微软雅黑" panose="020B0503020204020204" pitchFamily="34" charset="-122"/>
                <a:ea typeface="微软雅黑" panose="020B0503020204020204" pitchFamily="34" charset="-122"/>
              </a:rPr>
              <a:t>“存储程序”</a:t>
            </a:r>
            <a:r>
              <a:rPr lang="zh-CN" altLang="en-US" sz="2100" dirty="0">
                <a:solidFill>
                  <a:srgbClr val="0000CC"/>
                </a:solidFill>
                <a:latin typeface="微软雅黑" panose="020B0503020204020204" pitchFamily="34" charset="-122"/>
                <a:ea typeface="微软雅黑" panose="020B0503020204020204" pitchFamily="34" charset="-122"/>
              </a:rPr>
              <a:t>计算机，被称为</a:t>
            </a:r>
            <a:r>
              <a:rPr lang="en-US" altLang="zh-CN" sz="2100" dirty="0">
                <a:solidFill>
                  <a:srgbClr val="FF0000"/>
                </a:solidFill>
                <a:latin typeface="微软雅黑" panose="020B0503020204020204" pitchFamily="34" charset="-122"/>
                <a:ea typeface="微软雅黑" panose="020B0503020204020204" pitchFamily="34" charset="-122"/>
              </a:rPr>
              <a:t>IAS</a:t>
            </a:r>
            <a:r>
              <a:rPr lang="zh-CN" altLang="en-US" sz="2100" dirty="0">
                <a:solidFill>
                  <a:srgbClr val="FF0000"/>
                </a:solidFill>
                <a:latin typeface="微软雅黑" panose="020B0503020204020204" pitchFamily="34" charset="-122"/>
                <a:ea typeface="微软雅黑" panose="020B0503020204020204" pitchFamily="34" charset="-122"/>
              </a:rPr>
              <a:t>计算机</a:t>
            </a:r>
            <a:r>
              <a:rPr lang="zh-CN" altLang="en-US" sz="2100" dirty="0">
                <a:solidFill>
                  <a:srgbClr val="004821"/>
                </a:solidFill>
                <a:latin typeface="微软雅黑" panose="020B0503020204020204" pitchFamily="34" charset="-122"/>
                <a:ea typeface="微软雅黑" panose="020B0503020204020204" pitchFamily="34" charset="-122"/>
              </a:rPr>
              <a:t>（</a:t>
            </a:r>
            <a:r>
              <a:rPr lang="en-US" altLang="zh-CN" sz="2100" dirty="0">
                <a:solidFill>
                  <a:srgbClr val="004821"/>
                </a:solidFill>
                <a:latin typeface="微软雅黑" panose="020B0503020204020204" pitchFamily="34" charset="-122"/>
                <a:ea typeface="微软雅黑" panose="020B0503020204020204" pitchFamily="34" charset="-122"/>
              </a:rPr>
              <a:t>1951</a:t>
            </a:r>
            <a:r>
              <a:rPr lang="zh-CN" altLang="en-US" sz="2100" dirty="0">
                <a:solidFill>
                  <a:srgbClr val="004821"/>
                </a:solidFill>
                <a:latin typeface="微软雅黑" panose="020B0503020204020204" pitchFamily="34" charset="-122"/>
                <a:ea typeface="微软雅黑" panose="020B0503020204020204" pitchFamily="34" charset="-122"/>
              </a:rPr>
              <a:t>年才完成，它并不是第一台存储程序计算机，</a:t>
            </a:r>
            <a:r>
              <a:rPr lang="en-US" altLang="zh-CN" sz="2100" dirty="0">
                <a:solidFill>
                  <a:srgbClr val="004821"/>
                </a:solidFill>
                <a:latin typeface="微软雅黑" panose="020B0503020204020204" pitchFamily="34" charset="-122"/>
                <a:ea typeface="微软雅黑" panose="020B0503020204020204" pitchFamily="34" charset="-122"/>
              </a:rPr>
              <a:t>1949</a:t>
            </a:r>
            <a:r>
              <a:rPr lang="zh-CN" altLang="en-US" sz="2100" dirty="0">
                <a:solidFill>
                  <a:srgbClr val="004821"/>
                </a:solidFill>
                <a:latin typeface="微软雅黑" panose="020B0503020204020204" pitchFamily="34" charset="-122"/>
                <a:ea typeface="微软雅黑" panose="020B0503020204020204" pitchFamily="34" charset="-122"/>
              </a:rPr>
              <a:t>年由英国剑桥大学完成的</a:t>
            </a:r>
            <a:r>
              <a:rPr lang="en-US" altLang="zh-CN" sz="2100" dirty="0">
                <a:solidFill>
                  <a:srgbClr val="004821"/>
                </a:solidFill>
                <a:latin typeface="微软雅黑" panose="020B0503020204020204" pitchFamily="34" charset="-122"/>
                <a:ea typeface="微软雅黑" panose="020B0503020204020204" pitchFamily="34" charset="-122"/>
              </a:rPr>
              <a:t>EDSAC</a:t>
            </a:r>
            <a:r>
              <a:rPr lang="zh-CN" altLang="en-US" sz="2100" dirty="0">
                <a:solidFill>
                  <a:srgbClr val="004821"/>
                </a:solidFill>
                <a:latin typeface="微软雅黑" panose="020B0503020204020204" pitchFamily="34" charset="-122"/>
                <a:ea typeface="微软雅黑" panose="020B0503020204020204" pitchFamily="34" charset="-122"/>
              </a:rPr>
              <a:t>是第一台）</a:t>
            </a:r>
            <a:r>
              <a:rPr lang="zh-CN" altLang="en-US" sz="2100" dirty="0">
                <a:solidFill>
                  <a:srgbClr val="0000CC"/>
                </a:solidFill>
                <a:latin typeface="微软雅黑" panose="020B0503020204020204" pitchFamily="34" charset="-122"/>
                <a:ea typeface="微软雅黑" panose="020B0503020204020204" pitchFamily="34" charset="-122"/>
              </a:rPr>
              <a:t>。</a:t>
            </a:r>
            <a:endParaRPr lang="zh-CN" altLang="en-US" sz="2100" dirty="0">
              <a:solidFill>
                <a:srgbClr val="008000"/>
              </a:solidFill>
              <a:latin typeface="微软雅黑" panose="020B0503020204020204" pitchFamily="34" charset="-122"/>
              <a:ea typeface="微软雅黑" panose="020B0503020204020204" pitchFamily="34" charset="-122"/>
            </a:endParaRPr>
          </a:p>
          <a:p>
            <a:pPr marL="685800" lvl="1" indent="-190500"/>
            <a:r>
              <a:rPr lang="zh-CN" altLang="en-US" sz="2100" dirty="0">
                <a:solidFill>
                  <a:srgbClr val="008000"/>
                </a:solidFill>
                <a:latin typeface="微软雅黑" panose="020B0503020204020204" pitchFamily="34" charset="-122"/>
                <a:ea typeface="微软雅黑" panose="020B0503020204020204" pitchFamily="34" charset="-122"/>
              </a:rPr>
              <a:t>在那个报告中提出的计算机结构被称为</a:t>
            </a:r>
            <a:r>
              <a:rPr lang="zh-CN" altLang="en-US" sz="2100" dirty="0">
                <a:solidFill>
                  <a:srgbClr val="FF0000"/>
                </a:solidFill>
                <a:latin typeface="微软雅黑" panose="020B0503020204020204" pitchFamily="34" charset="-122"/>
                <a:ea typeface="微软雅黑" panose="020B0503020204020204" pitchFamily="34" charset="-122"/>
              </a:rPr>
              <a:t>冯·诺依曼结构。</a:t>
            </a:r>
            <a:endParaRPr lang="zh-CN" altLang="en-US" sz="2100" dirty="0">
              <a:solidFill>
                <a:srgbClr val="FF0000"/>
              </a:solidFill>
              <a:latin typeface="微软雅黑" panose="020B0503020204020204" pitchFamily="34" charset="-122"/>
              <a:ea typeface="微软雅黑" panose="020B0503020204020204" pitchFamily="34" charset="-122"/>
            </a:endParaRPr>
          </a:p>
          <a:p>
            <a:pPr marL="685800" lvl="1" indent="-190500"/>
            <a:r>
              <a:rPr lang="zh-CN" altLang="en-US" sz="2100" dirty="0">
                <a:solidFill>
                  <a:srgbClr val="008000"/>
                </a:solidFill>
                <a:latin typeface="微软雅黑" panose="020B0503020204020204" pitchFamily="34" charset="-122"/>
                <a:ea typeface="微软雅黑" panose="020B0503020204020204" pitchFamily="34" charset="-122"/>
              </a:rPr>
              <a:t>冯·诺依曼结构最重要的思想是什么？</a:t>
            </a:r>
            <a:endParaRPr lang="zh-CN" altLang="en-US" sz="2100" dirty="0">
              <a:solidFill>
                <a:srgbClr val="008000"/>
              </a:solidFill>
              <a:latin typeface="微软雅黑" panose="020B0503020204020204" pitchFamily="34" charset="-122"/>
              <a:ea typeface="微软雅黑" panose="020B0503020204020204" pitchFamily="34" charset="-122"/>
            </a:endParaRPr>
          </a:p>
          <a:p>
            <a:pPr marL="685800" lvl="1" indent="-190500">
              <a:buNone/>
            </a:pPr>
            <a:r>
              <a:rPr lang="zh-CN" altLang="en-US" sz="2100" dirty="0">
                <a:solidFill>
                  <a:srgbClr val="FF0000"/>
                </a:solidFill>
                <a:latin typeface="微软雅黑" panose="020B0503020204020204" pitchFamily="34" charset="-122"/>
                <a:ea typeface="微软雅黑" panose="020B0503020204020204" pitchFamily="34" charset="-122"/>
              </a:rPr>
              <a:t>“存储程序(</a:t>
            </a:r>
            <a:r>
              <a:rPr lang="en-US" altLang="zh-CN" sz="2100" dirty="0">
                <a:solidFill>
                  <a:srgbClr val="FF0000"/>
                </a:solidFill>
                <a:latin typeface="微软雅黑" panose="020B0503020204020204" pitchFamily="34" charset="-122"/>
                <a:ea typeface="微软雅黑" panose="020B0503020204020204" pitchFamily="34" charset="-122"/>
              </a:rPr>
              <a:t>Stored-program)</a:t>
            </a:r>
            <a:r>
              <a:rPr lang="zh-CN" altLang="en-US"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008000"/>
                </a:solidFill>
                <a:latin typeface="微软雅黑" panose="020B0503020204020204" pitchFamily="34" charset="-122"/>
                <a:ea typeface="微软雅黑" panose="020B0503020204020204" pitchFamily="34" charset="-122"/>
              </a:rPr>
              <a:t> 工作方式：</a:t>
            </a:r>
            <a:endParaRPr lang="zh-CN" altLang="en-US" sz="2100" dirty="0">
              <a:solidFill>
                <a:srgbClr val="008000"/>
              </a:solidFill>
              <a:latin typeface="微软雅黑" panose="020B0503020204020204" pitchFamily="34" charset="-122"/>
              <a:ea typeface="微软雅黑" panose="020B0503020204020204" pitchFamily="34" charset="-122"/>
            </a:endParaRPr>
          </a:p>
          <a:p>
            <a:pPr marL="685800" lvl="1" indent="-190500">
              <a:buNone/>
            </a:pPr>
            <a:r>
              <a:rPr lang="zh-CN" altLang="en-US" sz="2100" dirty="0">
                <a:solidFill>
                  <a:srgbClr val="008000"/>
                </a:solidFill>
                <a:latin typeface="微软雅黑" panose="020B0503020204020204" pitchFamily="34" charset="-122"/>
                <a:ea typeface="微软雅黑" panose="020B0503020204020204" pitchFamily="34" charset="-122"/>
              </a:rPr>
              <a:t>  </a:t>
            </a:r>
            <a:r>
              <a:rPr lang="zh-CN" altLang="en-US" sz="2100" dirty="0">
                <a:solidFill>
                  <a:schemeClr val="tx1"/>
                </a:solidFill>
                <a:latin typeface="微软雅黑" panose="020B0503020204020204" pitchFamily="34" charset="-122"/>
                <a:ea typeface="微软雅黑" panose="020B0503020204020204" pitchFamily="34" charset="-122"/>
              </a:rPr>
              <a:t>任何要计算机完成的工作都要先被编写成程序，然后将程序和原始数据送入主存并启动执行。一旦程序被启动，计算机应能在不需操作人员干预下，自动完成逐条取出指令和执行指令的任务。</a:t>
            </a:r>
            <a:endParaRPr lang="zh-CN" altLang="en-US" sz="2100" dirty="0">
              <a:solidFill>
                <a:schemeClr val="tx1"/>
              </a:solidFill>
              <a:latin typeface="微软雅黑" panose="020B0503020204020204" pitchFamily="34" charset="-122"/>
              <a:ea typeface="微软雅黑" panose="020B0503020204020204" pitchFamily="34" charset="-122"/>
            </a:endParaRPr>
          </a:p>
          <a:p>
            <a:pPr marL="685800" lvl="1" indent="-190500"/>
            <a:r>
              <a:rPr lang="zh-CN" altLang="en-US" sz="2100" dirty="0">
                <a:solidFill>
                  <a:srgbClr val="008000"/>
                </a:solidFill>
                <a:latin typeface="微软雅黑" panose="020B0503020204020204" pitchFamily="34" charset="-122"/>
                <a:ea typeface="微软雅黑" panose="020B0503020204020204" pitchFamily="34" charset="-122"/>
              </a:rPr>
              <a:t>冯·诺依曼结构计算机也称为冯·诺依曼机器（</a:t>
            </a:r>
            <a:r>
              <a:rPr lang="en-US" altLang="zh-CN" sz="2100" dirty="0">
                <a:solidFill>
                  <a:srgbClr val="008000"/>
                </a:solidFill>
                <a:latin typeface="微软雅黑" panose="020B0503020204020204" pitchFamily="34" charset="-122"/>
                <a:ea typeface="微软雅黑" panose="020B0503020204020204" pitchFamily="34" charset="-122"/>
              </a:rPr>
              <a:t>Von Neumann Machine）</a:t>
            </a:r>
            <a:r>
              <a:rPr lang="zh-CN" altLang="en-US" sz="2100" dirty="0">
                <a:solidFill>
                  <a:srgbClr val="008000"/>
                </a:solidFill>
                <a:latin typeface="微软雅黑" panose="020B0503020204020204" pitchFamily="34" charset="-122"/>
                <a:ea typeface="微软雅黑" panose="020B0503020204020204" pitchFamily="34" charset="-122"/>
              </a:rPr>
              <a:t>。</a:t>
            </a:r>
            <a:endParaRPr lang="zh-CN" altLang="en-US" sz="2100" dirty="0">
              <a:solidFill>
                <a:srgbClr val="008000"/>
              </a:solidFill>
              <a:latin typeface="微软雅黑" panose="020B0503020204020204" pitchFamily="34" charset="-122"/>
              <a:ea typeface="微软雅黑" panose="020B0503020204020204" pitchFamily="34" charset="-122"/>
            </a:endParaRPr>
          </a:p>
          <a:p>
            <a:pPr marL="685800" lvl="1" indent="-190500"/>
            <a:r>
              <a:rPr lang="zh-CN" altLang="en-US" sz="2100" dirty="0">
                <a:solidFill>
                  <a:srgbClr val="008000"/>
                </a:solidFill>
                <a:latin typeface="微软雅黑" panose="020B0503020204020204" pitchFamily="34" charset="-122"/>
                <a:ea typeface="微软雅黑" panose="020B0503020204020204" pitchFamily="34" charset="-122"/>
              </a:rPr>
              <a:t>几乎现代所有的通用计算机大都采用冯·诺依曼结构，因此，</a:t>
            </a:r>
            <a:r>
              <a:rPr lang="en-US" altLang="zh-CN" sz="2100" dirty="0">
                <a:solidFill>
                  <a:srgbClr val="008000"/>
                </a:solidFill>
                <a:latin typeface="微软雅黑" panose="020B0503020204020204" pitchFamily="34" charset="-122"/>
                <a:ea typeface="微软雅黑" panose="020B0503020204020204" pitchFamily="34" charset="-122"/>
              </a:rPr>
              <a:t>IAS</a:t>
            </a:r>
            <a:r>
              <a:rPr lang="zh-CN" altLang="en-US" sz="2100" dirty="0">
                <a:solidFill>
                  <a:srgbClr val="008000"/>
                </a:solidFill>
                <a:latin typeface="微软雅黑" panose="020B0503020204020204" pitchFamily="34" charset="-122"/>
                <a:ea typeface="微软雅黑" panose="020B0503020204020204" pitchFamily="34" charset="-122"/>
              </a:rPr>
              <a:t>计算机是现代计算机的原型机。</a:t>
            </a:r>
            <a:endParaRPr lang="zh-CN" altLang="en-US" sz="2100"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7" dur="500"/>
                                        <p:tgtEl>
                                          <p:spTgt spid="305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2" dur="500"/>
                                        <p:tgtEl>
                                          <p:spTgt spid="305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17" dur="500"/>
                                        <p:tgtEl>
                                          <p:spTgt spid="3051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2" dur="500"/>
                                        <p:tgtEl>
                                          <p:spTgt spid="3051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27" dur="500"/>
                                        <p:tgtEl>
                                          <p:spTgt spid="3051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2" dur="500"/>
                                        <p:tgtEl>
                                          <p:spTgt spid="305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p:nvPr/>
        </p:nvSpPr>
        <p:spPr>
          <a:xfrm>
            <a:off x="3716338" y="1763713"/>
            <a:ext cx="4770437" cy="3571875"/>
          </a:xfrm>
          <a:prstGeom prst="rect">
            <a:avLst/>
          </a:prstGeom>
          <a:noFill/>
          <a:ln w="9525">
            <a:noFill/>
          </a:ln>
        </p:spPr>
        <p:txBody>
          <a:bodyPr anchor="t" anchorCtr="0">
            <a:spAutoFit/>
          </a:bodyPr>
          <a:lstStyle/>
          <a:p>
            <a:pPr lvl="1" indent="0" algn="l" rtl="0" eaLnBrk="1" fontAlgn="base" hangingPunct="1">
              <a:lnSpc>
                <a:spcPct val="130000"/>
              </a:lnSpc>
              <a:spcBef>
                <a:spcPct val="0"/>
              </a:spcBef>
              <a:spcAft>
                <a:spcPct val="0"/>
              </a:spcAft>
              <a:buNone/>
            </a:pPr>
            <a:r>
              <a:rPr lang="zh-CN" altLang="en-US" sz="2200" b="1" dirty="0">
                <a:solidFill>
                  <a:srgbClr val="008000"/>
                </a:solidFill>
                <a:latin typeface="微软雅黑" panose="020B0503020204020204" pitchFamily="34" charset="-122"/>
                <a:ea typeface="微软雅黑" panose="020B0503020204020204" pitchFamily="34" charset="-122"/>
              </a:rPr>
              <a:t>冯</a:t>
            </a:r>
            <a:r>
              <a:rPr lang="en-US" altLang="zh-CN" sz="2200" b="1" dirty="0">
                <a:solidFill>
                  <a:srgbClr val="008000"/>
                </a:solidFill>
                <a:latin typeface="微软雅黑" panose="020B0503020204020204" pitchFamily="34" charset="-122"/>
                <a:ea typeface="微软雅黑" panose="020B0503020204020204" pitchFamily="34" charset="-122"/>
              </a:rPr>
              <a:t>·</a:t>
            </a:r>
            <a:r>
              <a:rPr lang="zh-CN" altLang="en-US" sz="2200" b="1" dirty="0">
                <a:solidFill>
                  <a:srgbClr val="008000"/>
                </a:solidFill>
                <a:latin typeface="微软雅黑" panose="020B0503020204020204" pitchFamily="34" charset="-122"/>
                <a:ea typeface="微软雅黑" panose="020B0503020204020204" pitchFamily="34" charset="-122"/>
              </a:rPr>
              <a:t>诺依曼结构计算机采用</a:t>
            </a:r>
            <a:r>
              <a:rPr lang="zh-CN" altLang="en-US" sz="2200" b="1" dirty="0">
                <a:solidFill>
                  <a:srgbClr val="FF0000"/>
                </a:solidFill>
                <a:latin typeface="微软雅黑" panose="020B0503020204020204" pitchFamily="34" charset="-122"/>
                <a:ea typeface="微软雅黑" panose="020B0503020204020204" pitchFamily="34" charset="-122"/>
              </a:rPr>
              <a:t>存储程序</a:t>
            </a:r>
            <a:r>
              <a:rPr lang="zh-CN" altLang="en-US" sz="2200" b="1" dirty="0">
                <a:solidFill>
                  <a:srgbClr val="008000"/>
                </a:solidFill>
                <a:latin typeface="微软雅黑" panose="020B0503020204020204" pitchFamily="34" charset="-122"/>
                <a:ea typeface="微软雅黑" panose="020B0503020204020204" pitchFamily="34" charset="-122"/>
              </a:rPr>
              <a:t> 工作方式：</a:t>
            </a:r>
            <a:endParaRPr lang="zh-CN" altLang="en-US" sz="2200" b="1" dirty="0">
              <a:solidFill>
                <a:srgbClr val="008000"/>
              </a:solidFill>
              <a:latin typeface="微软雅黑" panose="020B0503020204020204" pitchFamily="34" charset="-122"/>
              <a:ea typeface="微软雅黑" panose="020B0503020204020204" pitchFamily="34" charset="-122"/>
            </a:endParaRPr>
          </a:p>
          <a:p>
            <a:pPr lvl="1" indent="0" algn="l" rtl="0" eaLnBrk="1" fontAlgn="base" hangingPunct="1">
              <a:lnSpc>
                <a:spcPct val="130000"/>
              </a:lnSpc>
              <a:spcBef>
                <a:spcPct val="0"/>
              </a:spcBef>
              <a:spcAft>
                <a:spcPct val="0"/>
              </a:spcAft>
              <a:buNone/>
            </a:pPr>
            <a:r>
              <a:rPr lang="zh-CN" altLang="en-US" sz="2200" b="1" dirty="0">
                <a:solidFill>
                  <a:srgbClr val="008000"/>
                </a:solidFill>
                <a:latin typeface="微软雅黑" panose="020B0503020204020204" pitchFamily="34" charset="-122"/>
                <a:ea typeface="微软雅黑" panose="020B0503020204020204" pitchFamily="34" charset="-122"/>
              </a:rPr>
              <a:t>  </a:t>
            </a:r>
            <a:r>
              <a:rPr lang="zh-CN" altLang="en-US" sz="2200" b="1" dirty="0">
                <a:solidFill>
                  <a:schemeClr val="tx1"/>
                </a:solidFill>
                <a:latin typeface="微软雅黑" panose="020B0503020204020204" pitchFamily="34" charset="-122"/>
                <a:ea typeface="微软雅黑" panose="020B0503020204020204" pitchFamily="34" charset="-122"/>
              </a:rPr>
              <a:t>任何要计算机完成的工作都要先被编写成程序，然后将程序和原始数据送入主存并启动执行。一旦程序被启动，计算机应能在不需操作人员干预下，自动完成逐条取出指令和执行指令的任务。</a:t>
            </a:r>
            <a:endParaRPr lang="zh-CN" altLang="en-US" sz="2200" b="1" dirty="0">
              <a:solidFill>
                <a:schemeClr val="tx1"/>
              </a:solidFill>
              <a:latin typeface="微软雅黑" panose="020B0503020204020204" pitchFamily="34" charset="-122"/>
              <a:ea typeface="微软雅黑" panose="020B0503020204020204" pitchFamily="34" charset="-122"/>
            </a:endParaRPr>
          </a:p>
        </p:txBody>
      </p:sp>
      <p:sp>
        <p:nvSpPr>
          <p:cNvPr id="43010" name="Rectangle 3"/>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你认为冯</a:t>
            </a:r>
            <a:r>
              <a:rPr lang="zh-CN" altLang="en-US" sz="3600" dirty="0">
                <a:latin typeface="黑体" panose="02010609060101010101" pitchFamily="49" charset="-122"/>
              </a:rPr>
              <a:t>·</a:t>
            </a:r>
            <a:r>
              <a:rPr lang="zh-CN" altLang="en-US" sz="3600" dirty="0"/>
              <a:t>诺依曼结构是怎样的？</a:t>
            </a:r>
            <a:endParaRPr lang="zh-CN" altLang="en-US" sz="3600" dirty="0"/>
          </a:p>
        </p:txBody>
      </p:sp>
      <p:sp>
        <p:nvSpPr>
          <p:cNvPr id="545796" name="Rectangle 4"/>
          <p:cNvSpPr>
            <a:spLocks noGrp="1"/>
          </p:cNvSpPr>
          <p:nvPr>
            <p:ph idx="1"/>
          </p:nvPr>
        </p:nvSpPr>
        <p:spPr>
          <a:xfrm>
            <a:off x="206375" y="638175"/>
            <a:ext cx="3151188" cy="5218113"/>
          </a:xfrm>
        </p:spPr>
        <p:txBody>
          <a:bodyPr vert="horz" wrap="square" lIns="91440" tIns="45720" rIns="91440" bIns="45720" anchor="t" anchorCtr="0"/>
          <a:lstStyle/>
          <a:p>
            <a:pPr>
              <a:buSzPct val="80000"/>
              <a:buFont typeface="Wingdings" panose="05000000000000000000" pitchFamily="2" charset="2"/>
              <a:buChar char="l"/>
            </a:pPr>
            <a:r>
              <a:rPr lang="zh-CN" altLang="en-US" sz="2000" dirty="0">
                <a:ea typeface="微软雅黑" panose="020B0503020204020204" pitchFamily="34" charset="-122"/>
              </a:rPr>
              <a:t>应该有个主存，用来存放程序和数据</a:t>
            </a:r>
            <a:endParaRPr lang="zh-CN" altLang="en-US" sz="2000" dirty="0">
              <a:ea typeface="微软雅黑" panose="020B0503020204020204" pitchFamily="34" charset="-122"/>
            </a:endParaRPr>
          </a:p>
          <a:p>
            <a:pPr>
              <a:buSzPct val="80000"/>
              <a:buFont typeface="Wingdings" panose="05000000000000000000" pitchFamily="2" charset="2"/>
              <a:buChar char="l"/>
            </a:pPr>
            <a:r>
              <a:rPr lang="zh-CN" altLang="en-US" sz="2000" dirty="0">
                <a:ea typeface="微软雅黑" panose="020B0503020204020204" pitchFamily="34" charset="-122"/>
              </a:rPr>
              <a:t>应该有一个自动逐条取出指令的部件</a:t>
            </a:r>
            <a:endParaRPr lang="zh-CN" altLang="en-US" sz="2000" dirty="0">
              <a:ea typeface="微软雅黑" panose="020B0503020204020204" pitchFamily="34" charset="-122"/>
            </a:endParaRPr>
          </a:p>
          <a:p>
            <a:pPr>
              <a:buSzPct val="80000"/>
              <a:buFont typeface="Wingdings" panose="05000000000000000000" pitchFamily="2" charset="2"/>
              <a:buChar char="l"/>
            </a:pPr>
            <a:r>
              <a:rPr lang="zh-CN" altLang="en-US" sz="2000" dirty="0">
                <a:ea typeface="微软雅黑" panose="020B0503020204020204" pitchFamily="34" charset="-122"/>
              </a:rPr>
              <a:t>还应该有具体执行指令（即运算）的部件</a:t>
            </a:r>
            <a:endParaRPr lang="zh-CN" altLang="en-US" sz="2000" dirty="0">
              <a:ea typeface="微软雅黑" panose="020B0503020204020204" pitchFamily="34" charset="-122"/>
            </a:endParaRPr>
          </a:p>
          <a:p>
            <a:pPr>
              <a:buSzPct val="80000"/>
              <a:buFont typeface="Wingdings" panose="05000000000000000000" pitchFamily="2" charset="2"/>
              <a:buChar char="l"/>
            </a:pPr>
            <a:r>
              <a:rPr lang="zh-CN" altLang="en-US" sz="2000" dirty="0">
                <a:ea typeface="微软雅黑" panose="020B0503020204020204" pitchFamily="34" charset="-122"/>
              </a:rPr>
              <a:t>程序由指令构成</a:t>
            </a:r>
            <a:endParaRPr lang="zh-CN" altLang="en-US" sz="2000" dirty="0">
              <a:ea typeface="微软雅黑" panose="020B0503020204020204" pitchFamily="34" charset="-122"/>
            </a:endParaRPr>
          </a:p>
          <a:p>
            <a:pPr>
              <a:buSzPct val="80000"/>
              <a:buFont typeface="Wingdings" panose="05000000000000000000" pitchFamily="2" charset="2"/>
              <a:buChar char="l"/>
            </a:pPr>
            <a:r>
              <a:rPr lang="zh-CN" altLang="en-US" sz="2000" dirty="0">
                <a:ea typeface="微软雅黑" panose="020B0503020204020204" pitchFamily="34" charset="-122"/>
              </a:rPr>
              <a:t>指令描述如何对数据进行处理</a:t>
            </a:r>
            <a:endParaRPr lang="zh-CN" altLang="en-US" sz="2000" dirty="0">
              <a:ea typeface="微软雅黑" panose="020B0503020204020204" pitchFamily="34" charset="-122"/>
            </a:endParaRPr>
          </a:p>
          <a:p>
            <a:pPr>
              <a:buSzPct val="80000"/>
              <a:buFont typeface="Wingdings" panose="05000000000000000000" pitchFamily="2" charset="2"/>
              <a:buChar char="l"/>
            </a:pPr>
            <a:r>
              <a:rPr lang="zh-CN" altLang="en-US" sz="2000" dirty="0">
                <a:ea typeface="微软雅黑" panose="020B0503020204020204" pitchFamily="34" charset="-122"/>
              </a:rPr>
              <a:t>应该有将程序和原始数据输入计算机的部件</a:t>
            </a:r>
            <a:endParaRPr lang="zh-CN" altLang="en-US" sz="2000" dirty="0">
              <a:ea typeface="微软雅黑" panose="020B0503020204020204" pitchFamily="34" charset="-122"/>
            </a:endParaRPr>
          </a:p>
          <a:p>
            <a:pPr>
              <a:buSzPct val="80000"/>
              <a:buFont typeface="Wingdings" panose="05000000000000000000" pitchFamily="2" charset="2"/>
              <a:buChar char="l"/>
            </a:pPr>
            <a:r>
              <a:rPr lang="zh-CN" altLang="en-US" sz="2000" dirty="0">
                <a:ea typeface="微软雅黑" panose="020B0503020204020204" pitchFamily="34" charset="-122"/>
              </a:rPr>
              <a:t>应该有将运算结果输出计算机的部件</a:t>
            </a:r>
            <a:endParaRPr lang="zh-CN" altLang="en-US" sz="2000" dirty="0">
              <a:ea typeface="微软雅黑" panose="020B0503020204020204" pitchFamily="34" charset="-122"/>
            </a:endParaRPr>
          </a:p>
          <a:p>
            <a:pPr>
              <a:buSzPct val="80000"/>
              <a:buFont typeface="Wingdings" panose="05000000000000000000" pitchFamily="2" charset="2"/>
              <a:buChar char="l"/>
            </a:pPr>
            <a:endParaRPr lang="zh-CN" altLang="en-US" sz="2000" dirty="0">
              <a:ea typeface="微软雅黑" panose="020B0503020204020204" pitchFamily="34" charset="-122"/>
            </a:endParaRPr>
          </a:p>
          <a:p>
            <a:pPr>
              <a:buSzPct val="80000"/>
              <a:buFont typeface="Wingdings" panose="05000000000000000000" pitchFamily="2" charset="2"/>
              <a:buChar char="l"/>
            </a:pPr>
            <a:endParaRPr lang="zh-CN" altLang="en-US" sz="2000" dirty="0">
              <a:ea typeface="微软雅黑" panose="020B0503020204020204" pitchFamily="34" charset="-122"/>
            </a:endParaRPr>
          </a:p>
        </p:txBody>
      </p:sp>
      <p:sp>
        <p:nvSpPr>
          <p:cNvPr id="545797" name="Text Box 5"/>
          <p:cNvSpPr txBox="1"/>
          <p:nvPr/>
        </p:nvSpPr>
        <p:spPr>
          <a:xfrm>
            <a:off x="385763" y="5678488"/>
            <a:ext cx="2565400" cy="3968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你还能想出更多吗？</a:t>
            </a:r>
            <a:endParaRPr lang="zh-CN" altLang="en-US" sz="2000" b="1" dirty="0">
              <a:solidFill>
                <a:srgbClr val="FF0000"/>
              </a:solidFill>
              <a:latin typeface="Arial" panose="020B0604020202020204" pitchFamily="34" charset="0"/>
              <a:ea typeface="微软雅黑" panose="020B0503020204020204" pitchFamily="34" charset="-122"/>
            </a:endParaRPr>
          </a:p>
        </p:txBody>
      </p:sp>
      <p:sp>
        <p:nvSpPr>
          <p:cNvPr id="545798" name="Text Box 6"/>
          <p:cNvSpPr txBox="1"/>
          <p:nvPr/>
        </p:nvSpPr>
        <p:spPr>
          <a:xfrm>
            <a:off x="385763" y="6264275"/>
            <a:ext cx="2790825" cy="396875"/>
          </a:xfrm>
          <a:prstGeom prst="rect">
            <a:avLst/>
          </a:prstGeom>
          <a:noFill/>
          <a:ln w="9525">
            <a:noFill/>
          </a:ln>
        </p:spPr>
        <p:txBody>
          <a:bodyPr anchor="t" anchorCtr="0">
            <a:spAutoFit/>
          </a:bodyPr>
          <a:lstStyle/>
          <a:p>
            <a:pPr>
              <a:spcBef>
                <a:spcPct val="50000"/>
              </a:spcBef>
            </a:pPr>
            <a:r>
              <a:rPr lang="zh-CN" altLang="en-US" sz="2000" b="1" dirty="0">
                <a:solidFill>
                  <a:schemeClr val="accent2"/>
                </a:solidFill>
                <a:latin typeface="微软雅黑" panose="020B0503020204020204" pitchFamily="34" charset="-122"/>
                <a:ea typeface="微软雅黑" panose="020B0503020204020204" pitchFamily="34" charset="-122"/>
              </a:rPr>
              <a:t>你猜得八九不离十了</a:t>
            </a:r>
            <a:r>
              <a:rPr lang="zh-CN" altLang="en-US" sz="2000" b="1" dirty="0">
                <a:solidFill>
                  <a:schemeClr val="accent2"/>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grpSp>
        <p:nvGrpSpPr>
          <p:cNvPr id="545799" name="Group 7"/>
          <p:cNvGrpSpPr/>
          <p:nvPr/>
        </p:nvGrpSpPr>
        <p:grpSpPr>
          <a:xfrm>
            <a:off x="3357563" y="773113"/>
            <a:ext cx="5535612" cy="5859462"/>
            <a:chOff x="2115" y="487"/>
            <a:chExt cx="3487" cy="3691"/>
          </a:xfrm>
        </p:grpSpPr>
        <p:pic>
          <p:nvPicPr>
            <p:cNvPr id="43015" name="Picture 8"/>
            <p:cNvPicPr>
              <a:picLocks noChangeAspect="1"/>
            </p:cNvPicPr>
            <p:nvPr/>
          </p:nvPicPr>
          <p:blipFill>
            <a:blip r:embed="rId1"/>
            <a:stretch>
              <a:fillRect/>
            </a:stretch>
          </p:blipFill>
          <p:spPr>
            <a:xfrm>
              <a:off x="2115" y="487"/>
              <a:ext cx="3459" cy="3691"/>
            </a:xfrm>
            <a:prstGeom prst="rect">
              <a:avLst/>
            </a:prstGeom>
            <a:noFill/>
            <a:ln w="9525">
              <a:noFill/>
            </a:ln>
          </p:spPr>
        </p:pic>
        <p:sp>
          <p:nvSpPr>
            <p:cNvPr id="43016" name="Text Box 9"/>
            <p:cNvSpPr txBox="1"/>
            <p:nvPr/>
          </p:nvSpPr>
          <p:spPr>
            <a:xfrm>
              <a:off x="4309" y="3804"/>
              <a:ext cx="1293" cy="269"/>
            </a:xfrm>
            <a:prstGeom prst="rect">
              <a:avLst/>
            </a:prstGeom>
            <a:noFill/>
            <a:ln w="9525">
              <a:noFill/>
            </a:ln>
          </p:spPr>
          <p:txBody>
            <a:bodyPr anchor="t" anchorCtr="0">
              <a:spAutoFit/>
            </a:bodyPr>
            <a:lstStyle/>
            <a:p>
              <a:pPr>
                <a:spcBef>
                  <a:spcPct val="50000"/>
                </a:spcBef>
              </a:pPr>
              <a:r>
                <a:rPr lang="en-US" altLang="zh-CN" sz="2200" b="1" dirty="0">
                  <a:solidFill>
                    <a:srgbClr val="FF0000"/>
                  </a:solidFill>
                  <a:latin typeface="微软雅黑" panose="020B0503020204020204" pitchFamily="34" charset="-122"/>
                  <a:ea typeface="微软雅黑" panose="020B0503020204020204" pitchFamily="34" charset="-122"/>
                </a:rPr>
                <a:t>IAS</a:t>
              </a:r>
              <a:r>
                <a:rPr lang="zh-CN" altLang="en-US" sz="2200" b="1" dirty="0">
                  <a:solidFill>
                    <a:srgbClr val="FF0000"/>
                  </a:solidFill>
                  <a:latin typeface="微软雅黑" panose="020B0503020204020204" pitchFamily="34" charset="-122"/>
                  <a:ea typeface="微软雅黑" panose="020B0503020204020204" pitchFamily="34" charset="-122"/>
                </a:rPr>
                <a:t>计算机结构</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grpSp>
      <p:sp>
        <p:nvSpPr>
          <p:cNvPr id="545802" name="Rectangle 10"/>
          <p:cNvSpPr/>
          <p:nvPr/>
        </p:nvSpPr>
        <p:spPr>
          <a:xfrm>
            <a:off x="3986213" y="1133475"/>
            <a:ext cx="2565400" cy="2116138"/>
          </a:xfrm>
          <a:prstGeom prst="rect">
            <a:avLst/>
          </a:prstGeom>
          <a:noFill/>
          <a:ln w="28575" cap="flat" cmpd="sng">
            <a:solidFill>
              <a:srgbClr val="FF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45803" name="Rectangle 11"/>
          <p:cNvSpPr/>
          <p:nvPr/>
        </p:nvSpPr>
        <p:spPr>
          <a:xfrm>
            <a:off x="3716338" y="3833813"/>
            <a:ext cx="2835275" cy="2700337"/>
          </a:xfrm>
          <a:prstGeom prst="rect">
            <a:avLst/>
          </a:prstGeom>
          <a:noFill/>
          <a:ln w="28575" cap="flat" cmpd="sng">
            <a:solidFill>
              <a:srgbClr val="FF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5796">
                                            <p:txEl>
                                              <p:pRg st="0" end="0"/>
                                            </p:txEl>
                                          </p:spTgt>
                                        </p:tgtEl>
                                        <p:attrNameLst>
                                          <p:attrName>style.visibility</p:attrName>
                                        </p:attrNameLst>
                                      </p:cBhvr>
                                      <p:to>
                                        <p:strVal val="visible"/>
                                      </p:to>
                                    </p:set>
                                    <p:animEffect transition="in" filter="blinds(horizontal)">
                                      <p:cBhvr>
                                        <p:cTn id="7" dur="500"/>
                                        <p:tgtEl>
                                          <p:spTgt spid="545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5796">
                                            <p:txEl>
                                              <p:pRg st="1" end="1"/>
                                            </p:txEl>
                                          </p:spTgt>
                                        </p:tgtEl>
                                        <p:attrNameLst>
                                          <p:attrName>style.visibility</p:attrName>
                                        </p:attrNameLst>
                                      </p:cBhvr>
                                      <p:to>
                                        <p:strVal val="visible"/>
                                      </p:to>
                                    </p:set>
                                    <p:animEffect transition="in" filter="blinds(horizontal)">
                                      <p:cBhvr>
                                        <p:cTn id="12" dur="500"/>
                                        <p:tgtEl>
                                          <p:spTgt spid="545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5796">
                                            <p:txEl>
                                              <p:pRg st="2" end="2"/>
                                            </p:txEl>
                                          </p:spTgt>
                                        </p:tgtEl>
                                        <p:attrNameLst>
                                          <p:attrName>style.visibility</p:attrName>
                                        </p:attrNameLst>
                                      </p:cBhvr>
                                      <p:to>
                                        <p:strVal val="visible"/>
                                      </p:to>
                                    </p:set>
                                    <p:animEffect transition="in" filter="blinds(horizontal)">
                                      <p:cBhvr>
                                        <p:cTn id="17" dur="500"/>
                                        <p:tgtEl>
                                          <p:spTgt spid="5457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5796">
                                            <p:txEl>
                                              <p:pRg st="3" end="3"/>
                                            </p:txEl>
                                          </p:spTgt>
                                        </p:tgtEl>
                                        <p:attrNameLst>
                                          <p:attrName>style.visibility</p:attrName>
                                        </p:attrNameLst>
                                      </p:cBhvr>
                                      <p:to>
                                        <p:strVal val="visible"/>
                                      </p:to>
                                    </p:set>
                                    <p:animEffect transition="in" filter="blinds(horizontal)">
                                      <p:cBhvr>
                                        <p:cTn id="22" dur="500"/>
                                        <p:tgtEl>
                                          <p:spTgt spid="5457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5796">
                                            <p:txEl>
                                              <p:pRg st="4" end="4"/>
                                            </p:txEl>
                                          </p:spTgt>
                                        </p:tgtEl>
                                        <p:attrNameLst>
                                          <p:attrName>style.visibility</p:attrName>
                                        </p:attrNameLst>
                                      </p:cBhvr>
                                      <p:to>
                                        <p:strVal val="visible"/>
                                      </p:to>
                                    </p:set>
                                    <p:animEffect transition="in" filter="blinds(horizontal)">
                                      <p:cBhvr>
                                        <p:cTn id="27" dur="500"/>
                                        <p:tgtEl>
                                          <p:spTgt spid="5457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5796">
                                            <p:txEl>
                                              <p:pRg st="5" end="5"/>
                                            </p:txEl>
                                          </p:spTgt>
                                        </p:tgtEl>
                                        <p:attrNameLst>
                                          <p:attrName>style.visibility</p:attrName>
                                        </p:attrNameLst>
                                      </p:cBhvr>
                                      <p:to>
                                        <p:strVal val="visible"/>
                                      </p:to>
                                    </p:set>
                                    <p:animEffect transition="in" filter="blinds(horizontal)">
                                      <p:cBhvr>
                                        <p:cTn id="32" dur="500"/>
                                        <p:tgtEl>
                                          <p:spTgt spid="5457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5796">
                                            <p:txEl>
                                              <p:pRg st="6" end="6"/>
                                            </p:txEl>
                                          </p:spTgt>
                                        </p:tgtEl>
                                        <p:attrNameLst>
                                          <p:attrName>style.visibility</p:attrName>
                                        </p:attrNameLst>
                                      </p:cBhvr>
                                      <p:to>
                                        <p:strVal val="visible"/>
                                      </p:to>
                                    </p:set>
                                    <p:animEffect transition="in" filter="blinds(horizontal)">
                                      <p:cBhvr>
                                        <p:cTn id="37" dur="500"/>
                                        <p:tgtEl>
                                          <p:spTgt spid="5457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5797"/>
                                        </p:tgtEl>
                                        <p:attrNameLst>
                                          <p:attrName>style.visibility</p:attrName>
                                        </p:attrNameLst>
                                      </p:cBhvr>
                                      <p:to>
                                        <p:strVal val="visible"/>
                                      </p:to>
                                    </p:set>
                                    <p:animEffect transition="in" filter="blinds(horizontal)">
                                      <p:cBhvr>
                                        <p:cTn id="42" dur="500"/>
                                        <p:tgtEl>
                                          <p:spTgt spid="5457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5798"/>
                                        </p:tgtEl>
                                        <p:attrNameLst>
                                          <p:attrName>style.visibility</p:attrName>
                                        </p:attrNameLst>
                                      </p:cBhvr>
                                      <p:to>
                                        <p:strVal val="visible"/>
                                      </p:to>
                                    </p:set>
                                    <p:animEffect transition="in" filter="blinds(horizontal)">
                                      <p:cBhvr>
                                        <p:cTn id="47" dur="500"/>
                                        <p:tgtEl>
                                          <p:spTgt spid="54579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45799"/>
                                        </p:tgtEl>
                                        <p:attrNameLst>
                                          <p:attrName>style.visibility</p:attrName>
                                        </p:attrNameLst>
                                      </p:cBhvr>
                                      <p:to>
                                        <p:strVal val="visible"/>
                                      </p:to>
                                    </p:set>
                                    <p:animEffect transition="in" filter="blinds(horizontal)">
                                      <p:cBhvr>
                                        <p:cTn id="52" dur="500"/>
                                        <p:tgtEl>
                                          <p:spTgt spid="54579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45802"/>
                                        </p:tgtEl>
                                        <p:attrNameLst>
                                          <p:attrName>style.visibility</p:attrName>
                                        </p:attrNameLst>
                                      </p:cBhvr>
                                      <p:to>
                                        <p:strVal val="visible"/>
                                      </p:to>
                                    </p:set>
                                    <p:animEffect transition="in" filter="blinds(horizontal)">
                                      <p:cBhvr>
                                        <p:cTn id="57" dur="500"/>
                                        <p:tgtEl>
                                          <p:spTgt spid="5458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45803"/>
                                        </p:tgtEl>
                                        <p:attrNameLst>
                                          <p:attrName>style.visibility</p:attrName>
                                        </p:attrNameLst>
                                      </p:cBhvr>
                                      <p:to>
                                        <p:strVal val="visible"/>
                                      </p:to>
                                    </p:set>
                                    <p:animEffect transition="in" filter="blinds(horizontal)">
                                      <p:cBhvr>
                                        <p:cTn id="62" dur="500"/>
                                        <p:tgtEl>
                                          <p:spTgt spid="54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7" grpId="0"/>
      <p:bldP spid="545798" grpId="0"/>
      <p:bldP spid="545802" grpId="0" animBg="1"/>
      <p:bldP spid="5458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
          <p:cNvPicPr>
            <a:picLocks noChangeAspect="1"/>
          </p:cNvPicPr>
          <p:nvPr/>
        </p:nvPicPr>
        <p:blipFill>
          <a:blip r:embed="rId1"/>
          <a:stretch>
            <a:fillRect/>
          </a:stretch>
        </p:blipFill>
        <p:spPr>
          <a:xfrm>
            <a:off x="296863" y="730250"/>
            <a:ext cx="8596312" cy="4859338"/>
          </a:xfrm>
          <a:prstGeom prst="rect">
            <a:avLst/>
          </a:prstGeom>
          <a:noFill/>
          <a:ln w="9525">
            <a:noFill/>
          </a:ln>
        </p:spPr>
      </p:pic>
      <p:sp>
        <p:nvSpPr>
          <p:cNvPr id="45058" name="Rectangle 4"/>
          <p:cNvSpPr/>
          <p:nvPr/>
        </p:nvSpPr>
        <p:spPr>
          <a:xfrm>
            <a:off x="476250" y="122238"/>
            <a:ext cx="8229600" cy="561975"/>
          </a:xfrm>
          <a:prstGeom prst="rect">
            <a:avLst/>
          </a:prstGeom>
          <a:noFill/>
          <a:ln w="9525">
            <a:noFill/>
          </a:ln>
        </p:spPr>
        <p:txBody>
          <a:bodyPr anchor="ctr" anchorCtr="0"/>
          <a:lstStyle/>
          <a:p>
            <a:pPr algn="ctr" eaLnBrk="0" hangingPunct="0"/>
            <a:r>
              <a:rPr lang="zh-CN" altLang="en-US" sz="3600" b="1" dirty="0">
                <a:solidFill>
                  <a:srgbClr val="CC3300"/>
                </a:solidFill>
                <a:latin typeface="Arial" panose="020B0604020202020204" pitchFamily="34" charset="0"/>
                <a:ea typeface="黑体" panose="02010609060101010101" pitchFamily="49" charset="-122"/>
              </a:rPr>
              <a:t>冯</a:t>
            </a:r>
            <a:r>
              <a:rPr lang="en-US" altLang="zh-CN" sz="3600" b="1" dirty="0">
                <a:solidFill>
                  <a:srgbClr val="CC3300"/>
                </a:solidFill>
                <a:latin typeface="Arial" panose="020B0604020202020204" pitchFamily="34" charset="0"/>
                <a:ea typeface="黑体" panose="02010609060101010101" pitchFamily="49" charset="-122"/>
              </a:rPr>
              <a:t>.</a:t>
            </a:r>
            <a:r>
              <a:rPr lang="zh-CN" altLang="en-US" sz="3600" b="1" dirty="0">
                <a:solidFill>
                  <a:srgbClr val="CC3300"/>
                </a:solidFill>
                <a:latin typeface="Arial" panose="020B0604020202020204" pitchFamily="34" charset="0"/>
                <a:ea typeface="黑体" panose="02010609060101010101" pitchFamily="49" charset="-122"/>
              </a:rPr>
              <a:t>诺依曼结构计算机模型</a:t>
            </a:r>
            <a:endParaRPr lang="zh-CN" altLang="en-US" sz="3600" b="1" dirty="0">
              <a:solidFill>
                <a:srgbClr val="CC3300"/>
              </a:solidFill>
              <a:latin typeface="Arial" panose="020B0604020202020204" pitchFamily="34" charset="0"/>
              <a:ea typeface="黑体" panose="02010609060101010101" pitchFamily="49" charset="-122"/>
            </a:endParaRPr>
          </a:p>
        </p:txBody>
      </p:sp>
      <p:sp>
        <p:nvSpPr>
          <p:cNvPr id="546821" name="Text Box 5"/>
          <p:cNvSpPr txBox="1"/>
          <p:nvPr/>
        </p:nvSpPr>
        <p:spPr>
          <a:xfrm>
            <a:off x="206375" y="5561013"/>
            <a:ext cx="8415338" cy="1198562"/>
          </a:xfrm>
          <a:prstGeom prst="rect">
            <a:avLst/>
          </a:prstGeom>
          <a:noFill/>
          <a:ln w="9525">
            <a:noFill/>
          </a:ln>
        </p:spPr>
        <p:txBody>
          <a:bodyPr anchor="t" anchorCtr="0">
            <a:spAutoFit/>
          </a:bodyPr>
          <a:lstStyle/>
          <a:p>
            <a:pPr>
              <a:spcBef>
                <a:spcPct val="15000"/>
              </a:spcBef>
            </a:pPr>
            <a:r>
              <a:rPr lang="zh-CN" altLang="en-US" sz="2200" b="1" dirty="0">
                <a:solidFill>
                  <a:srgbClr val="0066FF"/>
                </a:solidFill>
                <a:latin typeface="Arial" panose="020B0604020202020204" pitchFamily="34" charset="0"/>
                <a:ea typeface="微软雅黑" panose="020B0503020204020204" pitchFamily="34" charset="-122"/>
              </a:rPr>
              <a:t>早期，部件之间用</a:t>
            </a:r>
            <a:r>
              <a:rPr lang="zh-CN" altLang="en-US" sz="2200" b="1" dirty="0">
                <a:solidFill>
                  <a:srgbClr val="FF0000"/>
                </a:solidFill>
                <a:latin typeface="Arial" panose="020B0604020202020204" pitchFamily="34" charset="0"/>
                <a:ea typeface="微软雅黑" panose="020B0503020204020204" pitchFamily="34" charset="-122"/>
              </a:rPr>
              <a:t>分散方式</a:t>
            </a:r>
            <a:r>
              <a:rPr lang="zh-CN" altLang="en-US" sz="2200" b="1" dirty="0">
                <a:solidFill>
                  <a:srgbClr val="0066FF"/>
                </a:solidFill>
                <a:latin typeface="Arial" panose="020B0604020202020204" pitchFamily="34" charset="0"/>
                <a:ea typeface="微软雅黑" panose="020B0503020204020204" pitchFamily="34" charset="-122"/>
              </a:rPr>
              <a:t>相连</a:t>
            </a:r>
            <a:endParaRPr lang="zh-CN" altLang="en-US" sz="2200" b="1" dirty="0">
              <a:solidFill>
                <a:srgbClr val="0066FF"/>
              </a:solidFill>
              <a:latin typeface="Arial" panose="020B0604020202020204" pitchFamily="34" charset="0"/>
              <a:ea typeface="微软雅黑" panose="020B0503020204020204" pitchFamily="34" charset="-122"/>
            </a:endParaRPr>
          </a:p>
          <a:p>
            <a:pPr>
              <a:spcBef>
                <a:spcPct val="15000"/>
              </a:spcBef>
            </a:pPr>
            <a:r>
              <a:rPr lang="zh-CN" altLang="en-US" sz="2200" b="1" dirty="0">
                <a:solidFill>
                  <a:srgbClr val="0066FF"/>
                </a:solidFill>
                <a:latin typeface="Arial" panose="020B0604020202020204" pitchFamily="34" charset="0"/>
                <a:ea typeface="微软雅黑" panose="020B0503020204020204" pitchFamily="34" charset="-122"/>
              </a:rPr>
              <a:t>现在，部件之间大多用</a:t>
            </a:r>
            <a:r>
              <a:rPr lang="zh-CN" altLang="en-US" sz="2200" b="1" dirty="0">
                <a:solidFill>
                  <a:srgbClr val="FF0000"/>
                </a:solidFill>
                <a:latin typeface="Arial" panose="020B0604020202020204" pitchFamily="34" charset="0"/>
                <a:ea typeface="微软雅黑" panose="020B0503020204020204" pitchFamily="34" charset="-122"/>
              </a:rPr>
              <a:t>总线方式</a:t>
            </a:r>
            <a:r>
              <a:rPr lang="zh-CN" altLang="en-US" sz="2200" b="1" dirty="0">
                <a:solidFill>
                  <a:srgbClr val="0066FF"/>
                </a:solidFill>
                <a:latin typeface="Arial" panose="020B0604020202020204" pitchFamily="34" charset="0"/>
                <a:ea typeface="微软雅黑" panose="020B0503020204020204" pitchFamily="34" charset="-122"/>
              </a:rPr>
              <a:t>相连</a:t>
            </a:r>
            <a:endParaRPr lang="zh-CN" altLang="en-US" sz="2200" b="1" dirty="0">
              <a:solidFill>
                <a:srgbClr val="0066FF"/>
              </a:solidFill>
              <a:latin typeface="Arial" panose="020B0604020202020204" pitchFamily="34" charset="0"/>
              <a:ea typeface="微软雅黑" panose="020B0503020204020204" pitchFamily="34" charset="-122"/>
            </a:endParaRPr>
          </a:p>
          <a:p>
            <a:pPr>
              <a:spcBef>
                <a:spcPct val="15000"/>
              </a:spcBef>
            </a:pPr>
            <a:r>
              <a:rPr lang="zh-CN" altLang="en-US" sz="2200" b="1" dirty="0">
                <a:solidFill>
                  <a:srgbClr val="0066FF"/>
                </a:solidFill>
                <a:latin typeface="Arial" panose="020B0604020202020204" pitchFamily="34" charset="0"/>
                <a:ea typeface="微软雅黑" panose="020B0503020204020204" pitchFamily="34" charset="-122"/>
              </a:rPr>
              <a:t>趋势，点对点</a:t>
            </a:r>
            <a:r>
              <a:rPr lang="zh-CN" altLang="en-US" sz="2200" b="1" dirty="0">
                <a:solidFill>
                  <a:srgbClr val="FF0000"/>
                </a:solidFill>
                <a:latin typeface="Arial" panose="020B0604020202020204" pitchFamily="34" charset="0"/>
                <a:ea typeface="微软雅黑" panose="020B0503020204020204" pitchFamily="34" charset="-122"/>
              </a:rPr>
              <a:t>（分散方式）</a:t>
            </a:r>
            <a:r>
              <a:rPr lang="zh-CN" altLang="en-US" sz="2200" b="1" dirty="0">
                <a:solidFill>
                  <a:srgbClr val="0066FF"/>
                </a:solidFill>
                <a:latin typeface="Arial" panose="020B0604020202020204" pitchFamily="34" charset="0"/>
                <a:ea typeface="微软雅黑" panose="020B0503020204020204" pitchFamily="34" charset="-122"/>
              </a:rPr>
              <a:t>高速连接</a:t>
            </a:r>
            <a:endParaRPr lang="zh-CN" altLang="en-US" sz="2200" b="1" dirty="0">
              <a:solidFill>
                <a:srgbClr val="0066FF"/>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1"/>
                                        </p:tgtEl>
                                        <p:attrNameLst>
                                          <p:attrName>style.visibility</p:attrName>
                                        </p:attrNameLst>
                                      </p:cBhvr>
                                      <p:to>
                                        <p:strVal val="visible"/>
                                      </p:to>
                                    </p:set>
                                    <p:animEffect transition="in" filter="blinds(horizontal)">
                                      <p:cBhvr>
                                        <p:cTn id="7" dur="500"/>
                                        <p:tgtEl>
                                          <p:spTgt spid="54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1381125" y="53975"/>
            <a:ext cx="6746875" cy="600075"/>
          </a:xfrm>
        </p:spPr>
        <p:txBody>
          <a:bodyPr vert="horz" wrap="square" lIns="63500" tIns="25400" rIns="63500" bIns="25400" anchor="t" anchorCtr="0">
            <a:spAutoFit/>
          </a:bodyPr>
          <a:lstStyle/>
          <a:p>
            <a:r>
              <a:rPr lang="zh-CN" altLang="en-US" sz="3600" dirty="0"/>
              <a:t>冯</a:t>
            </a:r>
            <a:r>
              <a:rPr lang="zh-CN" altLang="en-US" sz="3600" dirty="0">
                <a:latin typeface="黑体" panose="02010609060101010101" pitchFamily="49" charset="-122"/>
              </a:rPr>
              <a:t>·</a:t>
            </a:r>
            <a:r>
              <a:rPr lang="zh-CN" altLang="en-US" sz="3600" dirty="0"/>
              <a:t>诺依曼结构的主要思想</a:t>
            </a:r>
            <a:endParaRPr lang="zh-CN" altLang="en-US" sz="3600" dirty="0"/>
          </a:p>
        </p:txBody>
      </p:sp>
      <p:sp>
        <p:nvSpPr>
          <p:cNvPr id="312323" name="Text Box 3"/>
          <p:cNvSpPr txBox="1"/>
          <p:nvPr/>
        </p:nvSpPr>
        <p:spPr>
          <a:xfrm>
            <a:off x="385763" y="1268413"/>
            <a:ext cx="8178800" cy="5346700"/>
          </a:xfrm>
          <a:prstGeom prst="rect">
            <a:avLst/>
          </a:prstGeom>
          <a:noFill/>
          <a:ln w="9525">
            <a:noFill/>
          </a:ln>
        </p:spPr>
        <p:txBody>
          <a:bodyPr anchor="t" anchorCtr="0">
            <a:spAutoFit/>
          </a:bodyPr>
          <a:lstStyle/>
          <a:p>
            <a:pPr marL="457200" indent="-457200">
              <a:lnSpc>
                <a:spcPct val="110000"/>
              </a:lnSpc>
              <a:spcBef>
                <a:spcPct val="20000"/>
              </a:spcBef>
              <a:buAutoNum type="arabicPeriod"/>
            </a:pPr>
            <a:r>
              <a:rPr lang="zh-CN" altLang="en-US" sz="2200" b="1" dirty="0">
                <a:latin typeface="微软雅黑" panose="020B0503020204020204" pitchFamily="34" charset="-122"/>
                <a:ea typeface="微软雅黑" panose="020B0503020204020204" pitchFamily="34" charset="-122"/>
              </a:rPr>
              <a:t>计算机应由运算器、控制器、存储器、输入设备和输出设备五个基本部件组成。</a:t>
            </a:r>
            <a:endParaRPr lang="zh-CN" altLang="en-US" sz="2200" b="1" dirty="0">
              <a:latin typeface="微软雅黑" panose="020B0503020204020204" pitchFamily="34" charset="-122"/>
              <a:ea typeface="微软雅黑" panose="020B0503020204020204" pitchFamily="34" charset="-122"/>
            </a:endParaRPr>
          </a:p>
          <a:p>
            <a:pPr marL="457200" indent="-457200">
              <a:lnSpc>
                <a:spcPct val="110000"/>
              </a:lnSpc>
              <a:spcBef>
                <a:spcPct val="20000"/>
              </a:spcBef>
              <a:buAutoNum type="arabicPeriod"/>
            </a:pPr>
            <a:r>
              <a:rPr lang="zh-CN" altLang="en-US" sz="2200" b="1" dirty="0">
                <a:latin typeface="微软雅黑" panose="020B0503020204020204" pitchFamily="34" charset="-122"/>
                <a:ea typeface="微软雅黑" panose="020B0503020204020204" pitchFamily="34" charset="-122"/>
              </a:rPr>
              <a:t>各基本部件的功能是：</a:t>
            </a:r>
            <a:endParaRPr lang="zh-CN" altLang="en-US" sz="2200" b="1" dirty="0">
              <a:latin typeface="微软雅黑" panose="020B0503020204020204" pitchFamily="34" charset="-122"/>
              <a:ea typeface="微软雅黑" panose="020B0503020204020204" pitchFamily="34" charset="-122"/>
            </a:endParaRPr>
          </a:p>
          <a:p>
            <a:pPr marL="914400" lvl="1" indent="-457200" algn="l" rtl="0" eaLnBrk="1" fontAlgn="base" hangingPunct="1">
              <a:lnSpc>
                <a:spcPct val="110000"/>
              </a:lnSpc>
              <a:spcBef>
                <a:spcPct val="20000"/>
              </a:spcBef>
              <a:spcAft>
                <a:spcPct val="0"/>
              </a:spcAft>
              <a:buClr>
                <a:schemeClr val="tx1"/>
              </a:buClr>
              <a:buSzPct val="80000"/>
              <a:buChar char="•"/>
            </a:pPr>
            <a:r>
              <a:rPr lang="zh-CN" altLang="en-US" sz="2200" b="1" dirty="0">
                <a:solidFill>
                  <a:srgbClr val="FF3300"/>
                </a:solidFill>
                <a:latin typeface="微软雅黑" panose="020B0503020204020204" pitchFamily="34" charset="-122"/>
                <a:ea typeface="微软雅黑" panose="020B0503020204020204" pitchFamily="34" charset="-122"/>
              </a:rPr>
              <a:t>存储器</a:t>
            </a:r>
            <a:r>
              <a:rPr lang="zh-CN" altLang="en-US" sz="2200" b="1" dirty="0">
                <a:solidFill>
                  <a:schemeClr val="tx1"/>
                </a:solidFill>
                <a:latin typeface="微软雅黑" panose="020B0503020204020204" pitchFamily="34" charset="-122"/>
                <a:ea typeface="微软雅黑" panose="020B0503020204020204" pitchFamily="34" charset="-122"/>
              </a:rPr>
              <a:t>不仅能存放数据，而且也能存放指令，形式上两者没有区别，但计算机应能区分数据还是指令；</a:t>
            </a:r>
            <a:endParaRPr lang="zh-CN" altLang="en-US" sz="2200" b="1" dirty="0">
              <a:solidFill>
                <a:schemeClr val="tx1"/>
              </a:solidFill>
              <a:latin typeface="微软雅黑" panose="020B0503020204020204" pitchFamily="34" charset="-122"/>
              <a:ea typeface="微软雅黑" panose="020B0503020204020204" pitchFamily="34" charset="-122"/>
            </a:endParaRPr>
          </a:p>
          <a:p>
            <a:pPr marL="914400" lvl="1" indent="-457200" algn="l" rtl="0" eaLnBrk="1" fontAlgn="base" hangingPunct="1">
              <a:lnSpc>
                <a:spcPct val="110000"/>
              </a:lnSpc>
              <a:spcBef>
                <a:spcPct val="20000"/>
              </a:spcBef>
              <a:spcAft>
                <a:spcPct val="0"/>
              </a:spcAft>
              <a:buClr>
                <a:schemeClr val="tx1"/>
              </a:buClr>
              <a:buSzPct val="80000"/>
              <a:buChar char="•"/>
            </a:pPr>
            <a:r>
              <a:rPr lang="zh-CN" altLang="en-US" sz="2200" b="1" dirty="0">
                <a:solidFill>
                  <a:srgbClr val="FF3300"/>
                </a:solidFill>
                <a:latin typeface="微软雅黑" panose="020B0503020204020204" pitchFamily="34" charset="-122"/>
                <a:ea typeface="微软雅黑" panose="020B0503020204020204" pitchFamily="34" charset="-122"/>
              </a:rPr>
              <a:t>控制器</a:t>
            </a:r>
            <a:r>
              <a:rPr lang="zh-CN" altLang="en-US" sz="2200" b="1" dirty="0">
                <a:solidFill>
                  <a:schemeClr val="tx1"/>
                </a:solidFill>
                <a:latin typeface="微软雅黑" panose="020B0503020204020204" pitchFamily="34" charset="-122"/>
                <a:ea typeface="微软雅黑" panose="020B0503020204020204" pitchFamily="34" charset="-122"/>
              </a:rPr>
              <a:t>应能自动取出指令来执行；</a:t>
            </a:r>
            <a:endParaRPr lang="zh-CN" altLang="en-US" sz="2200" b="1" dirty="0">
              <a:solidFill>
                <a:schemeClr val="tx1"/>
              </a:solidFill>
              <a:latin typeface="微软雅黑" panose="020B0503020204020204" pitchFamily="34" charset="-122"/>
              <a:ea typeface="微软雅黑" panose="020B0503020204020204" pitchFamily="34" charset="-122"/>
            </a:endParaRPr>
          </a:p>
          <a:p>
            <a:pPr marL="914400" lvl="1" indent="-457200" algn="l" rtl="0" eaLnBrk="1" fontAlgn="base" hangingPunct="1">
              <a:lnSpc>
                <a:spcPct val="110000"/>
              </a:lnSpc>
              <a:spcBef>
                <a:spcPct val="20000"/>
              </a:spcBef>
              <a:spcAft>
                <a:spcPct val="0"/>
              </a:spcAft>
              <a:buClr>
                <a:schemeClr val="tx1"/>
              </a:buClr>
              <a:buSzPct val="80000"/>
              <a:buChar char="•"/>
            </a:pPr>
            <a:r>
              <a:rPr lang="zh-CN" altLang="en-US" sz="2200" b="1" dirty="0">
                <a:solidFill>
                  <a:srgbClr val="FF3300"/>
                </a:solidFill>
                <a:latin typeface="微软雅黑" panose="020B0503020204020204" pitchFamily="34" charset="-122"/>
                <a:ea typeface="微软雅黑" panose="020B0503020204020204" pitchFamily="34" charset="-122"/>
              </a:rPr>
              <a:t>运算器</a:t>
            </a:r>
            <a:r>
              <a:rPr lang="zh-CN" altLang="en-US" sz="2200" b="1" dirty="0">
                <a:solidFill>
                  <a:schemeClr val="tx1"/>
                </a:solidFill>
                <a:latin typeface="微软雅黑" panose="020B0503020204020204" pitchFamily="34" charset="-122"/>
                <a:ea typeface="微软雅黑" panose="020B0503020204020204" pitchFamily="34" charset="-122"/>
              </a:rPr>
              <a:t>应能进行加/减/乘/除四种基本算术运算，并且也能进行一些逻辑运算和附加运算；</a:t>
            </a:r>
            <a:endParaRPr lang="zh-CN" altLang="en-US" sz="2200" b="1" dirty="0">
              <a:solidFill>
                <a:schemeClr val="tx1"/>
              </a:solidFill>
              <a:latin typeface="微软雅黑" panose="020B0503020204020204" pitchFamily="34" charset="-122"/>
              <a:ea typeface="微软雅黑" panose="020B0503020204020204" pitchFamily="34" charset="-122"/>
            </a:endParaRPr>
          </a:p>
          <a:p>
            <a:pPr marL="914400" lvl="1" indent="-457200" algn="l" rtl="0" eaLnBrk="1" fontAlgn="base" hangingPunct="1">
              <a:lnSpc>
                <a:spcPct val="110000"/>
              </a:lnSpc>
              <a:spcBef>
                <a:spcPct val="20000"/>
              </a:spcBef>
              <a:spcAft>
                <a:spcPct val="0"/>
              </a:spcAft>
              <a:buClr>
                <a:schemeClr val="tx1"/>
              </a:buClr>
              <a:buSzPct val="80000"/>
              <a:buChar char="•"/>
            </a:pPr>
            <a:r>
              <a:rPr lang="zh-CN" altLang="en-US" sz="2200" b="1" dirty="0">
                <a:solidFill>
                  <a:schemeClr val="tx1"/>
                </a:solidFill>
                <a:latin typeface="微软雅黑" panose="020B0503020204020204" pitchFamily="34" charset="-122"/>
                <a:ea typeface="微软雅黑" panose="020B0503020204020204" pitchFamily="34" charset="-122"/>
              </a:rPr>
              <a:t>操作人员可以通过</a:t>
            </a:r>
            <a:r>
              <a:rPr lang="zh-CN" altLang="en-US" sz="2200" b="1" dirty="0">
                <a:solidFill>
                  <a:srgbClr val="FF3300"/>
                </a:solidFill>
                <a:latin typeface="微软雅黑" panose="020B0503020204020204" pitchFamily="34" charset="-122"/>
                <a:ea typeface="微软雅黑" panose="020B0503020204020204" pitchFamily="34" charset="-122"/>
              </a:rPr>
              <a:t>输入设备</a:t>
            </a:r>
            <a:r>
              <a:rPr lang="zh-CN" altLang="en-US" sz="2200" b="1" dirty="0">
                <a:solidFill>
                  <a:schemeClr val="tx1"/>
                </a:solidFill>
                <a:latin typeface="微软雅黑" panose="020B0503020204020204" pitchFamily="34" charset="-122"/>
                <a:ea typeface="微软雅黑" panose="020B0503020204020204" pitchFamily="34" charset="-122"/>
              </a:rPr>
              <a:t>、</a:t>
            </a:r>
            <a:r>
              <a:rPr lang="zh-CN" altLang="en-US" sz="2200" b="1" dirty="0">
                <a:solidFill>
                  <a:srgbClr val="FF3300"/>
                </a:solidFill>
                <a:latin typeface="微软雅黑" panose="020B0503020204020204" pitchFamily="34" charset="-122"/>
                <a:ea typeface="微软雅黑" panose="020B0503020204020204" pitchFamily="34" charset="-122"/>
              </a:rPr>
              <a:t>输出设备</a:t>
            </a:r>
            <a:r>
              <a:rPr lang="zh-CN" altLang="en-US" sz="2200" b="1" dirty="0">
                <a:solidFill>
                  <a:schemeClr val="tx1"/>
                </a:solidFill>
                <a:latin typeface="微软雅黑" panose="020B0503020204020204" pitchFamily="34" charset="-122"/>
                <a:ea typeface="微软雅黑" panose="020B0503020204020204" pitchFamily="34" charset="-122"/>
              </a:rPr>
              <a:t>和主机进行通信。</a:t>
            </a:r>
            <a:endParaRPr lang="zh-CN" altLang="en-US" sz="2200" b="1" dirty="0">
              <a:solidFill>
                <a:schemeClr val="tx1"/>
              </a:solidFill>
              <a:latin typeface="微软雅黑" panose="020B0503020204020204" pitchFamily="34" charset="-122"/>
              <a:ea typeface="微软雅黑" panose="020B0503020204020204" pitchFamily="34" charset="-122"/>
            </a:endParaRPr>
          </a:p>
          <a:p>
            <a:pPr marL="457200" indent="-457200">
              <a:lnSpc>
                <a:spcPct val="110000"/>
              </a:lnSpc>
              <a:spcBef>
                <a:spcPct val="20000"/>
              </a:spcBef>
              <a:buAutoNum type="arabicPeriod"/>
            </a:pPr>
            <a:r>
              <a:rPr lang="zh-CN" altLang="en-US" sz="2200" b="1" dirty="0">
                <a:latin typeface="微软雅黑" panose="020B0503020204020204" pitchFamily="34" charset="-122"/>
                <a:ea typeface="微软雅黑" panose="020B0503020204020204" pitchFamily="34" charset="-122"/>
              </a:rPr>
              <a:t>内部以</a:t>
            </a:r>
            <a:r>
              <a:rPr lang="zh-CN" altLang="en-US" sz="2200" b="1" dirty="0">
                <a:solidFill>
                  <a:srgbClr val="FF3300"/>
                </a:solidFill>
                <a:latin typeface="微软雅黑" panose="020B0503020204020204" pitchFamily="34" charset="-122"/>
                <a:ea typeface="微软雅黑" panose="020B0503020204020204" pitchFamily="34" charset="-122"/>
              </a:rPr>
              <a:t>二进制表示</a:t>
            </a:r>
            <a:r>
              <a:rPr lang="zh-CN" altLang="en-US" sz="2200" b="1" dirty="0">
                <a:latin typeface="微软雅黑" panose="020B0503020204020204" pitchFamily="34" charset="-122"/>
                <a:ea typeface="微软雅黑" panose="020B0503020204020204" pitchFamily="34" charset="-122"/>
              </a:rPr>
              <a:t>指令和数据。每条指令由操作码和地址码两部分组成。操作码指出操作类型，地址码指出操作数的地址。由一串指令组成程序。</a:t>
            </a:r>
            <a:endParaRPr lang="zh-CN" altLang="en-US" sz="2200" b="1" dirty="0">
              <a:latin typeface="微软雅黑" panose="020B0503020204020204" pitchFamily="34" charset="-122"/>
              <a:ea typeface="微软雅黑" panose="020B0503020204020204" pitchFamily="34" charset="-122"/>
            </a:endParaRPr>
          </a:p>
          <a:p>
            <a:pPr marL="457200" indent="-457200">
              <a:lnSpc>
                <a:spcPct val="110000"/>
              </a:lnSpc>
              <a:spcBef>
                <a:spcPct val="20000"/>
              </a:spcBef>
              <a:buAutoNum type="arabicPeriod"/>
            </a:pPr>
            <a:r>
              <a:rPr lang="zh-CN" altLang="en-US" sz="2200" b="1" dirty="0">
                <a:latin typeface="微软雅黑" panose="020B0503020204020204" pitchFamily="34" charset="-122"/>
                <a:ea typeface="微软雅黑" panose="020B0503020204020204" pitchFamily="34" charset="-122"/>
              </a:rPr>
              <a:t>采用</a:t>
            </a:r>
            <a:r>
              <a:rPr lang="zh-CN" altLang="en-US" sz="2200" b="1" dirty="0">
                <a:solidFill>
                  <a:srgbClr val="FF3300"/>
                </a:solidFill>
                <a:latin typeface="微软雅黑" panose="020B0503020204020204" pitchFamily="34" charset="-122"/>
                <a:ea typeface="微软雅黑" panose="020B0503020204020204" pitchFamily="34" charset="-122"/>
              </a:rPr>
              <a:t>“存储程序”</a:t>
            </a:r>
            <a:r>
              <a:rPr lang="zh-CN" altLang="en-US" sz="2200" b="1" dirty="0">
                <a:latin typeface="微软雅黑" panose="020B0503020204020204" pitchFamily="34" charset="-122"/>
                <a:ea typeface="微软雅黑" panose="020B0503020204020204" pitchFamily="34" charset="-122"/>
              </a:rPr>
              <a:t>工作方式。</a:t>
            </a:r>
            <a:endParaRPr lang="zh-CN" altLang="en-US" sz="2200" b="1" dirty="0">
              <a:latin typeface="微软雅黑" panose="020B0503020204020204" pitchFamily="34" charset="-122"/>
              <a:ea typeface="微软雅黑" panose="020B0503020204020204" pitchFamily="34" charset="-122"/>
            </a:endParaRPr>
          </a:p>
        </p:txBody>
      </p:sp>
      <p:sp>
        <p:nvSpPr>
          <p:cNvPr id="547844" name="Text Box 4"/>
          <p:cNvSpPr txBox="1"/>
          <p:nvPr/>
        </p:nvSpPr>
        <p:spPr>
          <a:xfrm>
            <a:off x="522288" y="819150"/>
            <a:ext cx="7966075" cy="396875"/>
          </a:xfrm>
          <a:prstGeom prst="rect">
            <a:avLst/>
          </a:prstGeom>
          <a:noFill/>
          <a:ln w="9525">
            <a:noFill/>
          </a:ln>
        </p:spPr>
        <p:txBody>
          <a:bodyPr anchor="t" anchorCtr="0">
            <a:spAutoFit/>
          </a:bodyPr>
          <a:lstStyle/>
          <a:p>
            <a:pPr>
              <a:spcBef>
                <a:spcPct val="50000"/>
              </a:spcBef>
            </a:pPr>
            <a:r>
              <a:rPr lang="zh-CN" altLang="en-US" sz="2000" b="1" dirty="0">
                <a:solidFill>
                  <a:schemeClr val="accent2"/>
                </a:solidFill>
                <a:latin typeface="Arial" panose="020B0604020202020204" pitchFamily="34" charset="0"/>
                <a:ea typeface="微软雅黑" panose="020B0503020204020204" pitchFamily="34" charset="-122"/>
              </a:rPr>
              <a:t>冯</a:t>
            </a:r>
            <a:r>
              <a:rPr lang="zh-CN" altLang="en-US" sz="2000" b="1" dirty="0">
                <a:solidFill>
                  <a:schemeClr val="accent2"/>
                </a:solidFill>
                <a:latin typeface="微软雅黑" panose="020B0503020204020204" pitchFamily="34" charset="-122"/>
                <a:ea typeface="微软雅黑" panose="020B0503020204020204" pitchFamily="34" charset="-122"/>
              </a:rPr>
              <a:t>·</a:t>
            </a:r>
            <a:r>
              <a:rPr lang="zh-CN" altLang="en-US" sz="2000" b="1" dirty="0">
                <a:solidFill>
                  <a:schemeClr val="accent2"/>
                </a:solidFill>
                <a:latin typeface="Arial" panose="020B0604020202020204" pitchFamily="34" charset="0"/>
                <a:ea typeface="微软雅黑" panose="020B0503020204020204" pitchFamily="34" charset="-122"/>
              </a:rPr>
              <a:t>诺依曼结构的主要思想是什么呢？</a:t>
            </a:r>
            <a:endParaRPr lang="zh-CN" altLang="en-US" sz="2000" b="1" dirty="0">
              <a:solidFill>
                <a:schemeClr val="accent2"/>
              </a:solidFill>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12" dur="500"/>
                                        <p:tgtEl>
                                          <p:spTgt spid="3123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7" dur="500"/>
                                        <p:tgtEl>
                                          <p:spTgt spid="3123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22" dur="500"/>
                                        <p:tgtEl>
                                          <p:spTgt spid="3123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7" dur="500"/>
                                        <p:tgtEl>
                                          <p:spTgt spid="3123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32" dur="500"/>
                                        <p:tgtEl>
                                          <p:spTgt spid="3123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7" dur="500"/>
                                        <p:tgtEl>
                                          <p:spTgt spid="3123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42" dur="500"/>
                                        <p:tgtEl>
                                          <p:spTgt spid="3123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7" dur="500"/>
                                        <p:tgtEl>
                                          <p:spTgt spid="31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61"/>
          <p:cNvSpPr txBox="1"/>
          <p:nvPr/>
        </p:nvSpPr>
        <p:spPr>
          <a:xfrm>
            <a:off x="387350" y="2303463"/>
            <a:ext cx="116998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GPRs</a:t>
            </a:r>
            <a:endParaRPr lang="en-US" altLang="zh-CN" sz="2400" b="1" dirty="0">
              <a:latin typeface="微软雅黑" panose="020B0503020204020204" pitchFamily="34" charset="-122"/>
              <a:ea typeface="微软雅黑" panose="020B0503020204020204" pitchFamily="34" charset="-122"/>
            </a:endParaRPr>
          </a:p>
        </p:txBody>
      </p:sp>
      <p:grpSp>
        <p:nvGrpSpPr>
          <p:cNvPr id="49154" name="Group 63"/>
          <p:cNvGrpSpPr/>
          <p:nvPr/>
        </p:nvGrpSpPr>
        <p:grpSpPr>
          <a:xfrm>
            <a:off x="877888" y="2803525"/>
            <a:ext cx="1035050" cy="1574800"/>
            <a:chOff x="2228" y="1678"/>
            <a:chExt cx="737" cy="992"/>
          </a:xfrm>
        </p:grpSpPr>
        <p:sp>
          <p:nvSpPr>
            <p:cNvPr id="49155" name="Rectangle 64"/>
            <p:cNvSpPr/>
            <p:nvPr/>
          </p:nvSpPr>
          <p:spPr>
            <a:xfrm>
              <a:off x="2228" y="1678"/>
              <a:ext cx="737" cy="99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9156" name="Line 65"/>
            <p:cNvSpPr/>
            <p:nvPr/>
          </p:nvSpPr>
          <p:spPr>
            <a:xfrm>
              <a:off x="2228" y="1933"/>
              <a:ext cx="736" cy="0"/>
            </a:xfrm>
            <a:prstGeom prst="line">
              <a:avLst/>
            </a:prstGeom>
            <a:ln w="9525" cap="flat" cmpd="sng">
              <a:solidFill>
                <a:schemeClr val="tx1"/>
              </a:solidFill>
              <a:prstDash val="solid"/>
              <a:round/>
              <a:headEnd type="none" w="med" len="med"/>
              <a:tailEnd type="none" w="med" len="med"/>
            </a:ln>
          </p:spPr>
        </p:sp>
        <p:sp>
          <p:nvSpPr>
            <p:cNvPr id="49157" name="Line 66"/>
            <p:cNvSpPr/>
            <p:nvPr/>
          </p:nvSpPr>
          <p:spPr>
            <a:xfrm>
              <a:off x="2228" y="2188"/>
              <a:ext cx="736" cy="0"/>
            </a:xfrm>
            <a:prstGeom prst="line">
              <a:avLst/>
            </a:prstGeom>
            <a:ln w="9525" cap="flat" cmpd="sng">
              <a:solidFill>
                <a:schemeClr val="tx1"/>
              </a:solidFill>
              <a:prstDash val="solid"/>
              <a:round/>
              <a:headEnd type="none" w="med" len="med"/>
              <a:tailEnd type="none" w="med" len="med"/>
            </a:ln>
          </p:spPr>
        </p:sp>
        <p:sp>
          <p:nvSpPr>
            <p:cNvPr id="49158" name="Line 67"/>
            <p:cNvSpPr/>
            <p:nvPr/>
          </p:nvSpPr>
          <p:spPr>
            <a:xfrm>
              <a:off x="2228" y="2415"/>
              <a:ext cx="736" cy="0"/>
            </a:xfrm>
            <a:prstGeom prst="line">
              <a:avLst/>
            </a:prstGeom>
            <a:ln w="9525" cap="flat" cmpd="sng">
              <a:solidFill>
                <a:schemeClr val="tx1"/>
              </a:solidFill>
              <a:prstDash val="solid"/>
              <a:round/>
              <a:headEnd type="none" w="med" len="med"/>
              <a:tailEnd type="none" w="med" len="med"/>
            </a:ln>
          </p:spPr>
        </p:sp>
      </p:grpSp>
      <p:sp>
        <p:nvSpPr>
          <p:cNvPr id="49159" name="Text Box 68"/>
          <p:cNvSpPr txBox="1"/>
          <p:nvPr/>
        </p:nvSpPr>
        <p:spPr>
          <a:xfrm>
            <a:off x="519113" y="2817813"/>
            <a:ext cx="315912"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49160" name="Text Box 69"/>
          <p:cNvSpPr txBox="1"/>
          <p:nvPr/>
        </p:nvSpPr>
        <p:spPr>
          <a:xfrm>
            <a:off x="520700" y="3203575"/>
            <a:ext cx="315913"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49161" name="Text Box 70"/>
          <p:cNvSpPr txBox="1"/>
          <p:nvPr/>
        </p:nvSpPr>
        <p:spPr>
          <a:xfrm>
            <a:off x="520700" y="3614738"/>
            <a:ext cx="315913"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p:txBody>
      </p:sp>
      <p:sp>
        <p:nvSpPr>
          <p:cNvPr id="49162" name="Text Box 71"/>
          <p:cNvSpPr txBox="1"/>
          <p:nvPr/>
        </p:nvSpPr>
        <p:spPr>
          <a:xfrm>
            <a:off x="519113" y="4064000"/>
            <a:ext cx="315912"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endParaRPr>
          </a:p>
        </p:txBody>
      </p:sp>
      <p:sp>
        <p:nvSpPr>
          <p:cNvPr id="49163" name="Rectangle 72"/>
          <p:cNvSpPr/>
          <p:nvPr/>
        </p:nvSpPr>
        <p:spPr>
          <a:xfrm>
            <a:off x="882650" y="2803525"/>
            <a:ext cx="1035050" cy="1574800"/>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49164" name="组合 25"/>
          <p:cNvGrpSpPr/>
          <p:nvPr/>
        </p:nvGrpSpPr>
        <p:grpSpPr>
          <a:xfrm>
            <a:off x="652463" y="4940300"/>
            <a:ext cx="1406525" cy="711200"/>
            <a:chOff x="1241560" y="5094186"/>
            <a:chExt cx="1484313" cy="649421"/>
          </a:xfrm>
        </p:grpSpPr>
        <p:grpSp>
          <p:nvGrpSpPr>
            <p:cNvPr id="49165" name="Group 19"/>
            <p:cNvGrpSpPr/>
            <p:nvPr/>
          </p:nvGrpSpPr>
          <p:grpSpPr>
            <a:xfrm rot="-5400000" flipH="1">
              <a:off x="1659004" y="4676738"/>
              <a:ext cx="649421" cy="1484313"/>
              <a:chOff x="3078" y="2330"/>
              <a:chExt cx="625" cy="1580"/>
            </a:xfrm>
          </p:grpSpPr>
          <p:sp>
            <p:nvSpPr>
              <p:cNvPr id="49166" name="Line 12"/>
              <p:cNvSpPr/>
              <p:nvPr/>
            </p:nvSpPr>
            <p:spPr>
              <a:xfrm flipH="1">
                <a:off x="3078" y="2330"/>
                <a:ext cx="9" cy="691"/>
              </a:xfrm>
              <a:prstGeom prst="line">
                <a:avLst/>
              </a:prstGeom>
              <a:ln w="25400" cap="flat" cmpd="sng">
                <a:solidFill>
                  <a:schemeClr val="tx1"/>
                </a:solidFill>
                <a:prstDash val="solid"/>
                <a:round/>
                <a:headEnd type="none" w="med" len="med"/>
                <a:tailEnd type="none" w="med" len="med"/>
              </a:ln>
            </p:spPr>
          </p:sp>
          <p:sp>
            <p:nvSpPr>
              <p:cNvPr id="49167" name="Line 13"/>
              <p:cNvSpPr/>
              <p:nvPr/>
            </p:nvSpPr>
            <p:spPr>
              <a:xfrm>
                <a:off x="3107" y="2330"/>
                <a:ext cx="592" cy="307"/>
              </a:xfrm>
              <a:prstGeom prst="line">
                <a:avLst/>
              </a:prstGeom>
              <a:ln w="25400" cap="flat" cmpd="sng">
                <a:solidFill>
                  <a:schemeClr val="tx1"/>
                </a:solidFill>
                <a:prstDash val="solid"/>
                <a:round/>
                <a:headEnd type="none" w="med" len="med"/>
                <a:tailEnd type="none" w="med" len="med"/>
              </a:ln>
            </p:spPr>
          </p:sp>
          <p:sp>
            <p:nvSpPr>
              <p:cNvPr id="49168" name="Line 14"/>
              <p:cNvSpPr/>
              <p:nvPr/>
            </p:nvSpPr>
            <p:spPr>
              <a:xfrm>
                <a:off x="3087" y="3018"/>
                <a:ext cx="213" cy="110"/>
              </a:xfrm>
              <a:prstGeom prst="line">
                <a:avLst/>
              </a:prstGeom>
              <a:ln w="25400" cap="flat" cmpd="sng">
                <a:solidFill>
                  <a:schemeClr val="tx1"/>
                </a:solidFill>
                <a:prstDash val="solid"/>
                <a:round/>
                <a:headEnd type="none" w="med" len="med"/>
                <a:tailEnd type="none" w="med" len="med"/>
              </a:ln>
            </p:spPr>
          </p:sp>
          <p:sp>
            <p:nvSpPr>
              <p:cNvPr id="49169" name="Line 16"/>
              <p:cNvSpPr/>
              <p:nvPr/>
            </p:nvSpPr>
            <p:spPr>
              <a:xfrm>
                <a:off x="3693" y="2644"/>
                <a:ext cx="10" cy="457"/>
              </a:xfrm>
              <a:prstGeom prst="line">
                <a:avLst/>
              </a:prstGeom>
              <a:ln w="25400" cap="flat" cmpd="sng">
                <a:solidFill>
                  <a:schemeClr val="tx1"/>
                </a:solidFill>
                <a:prstDash val="solid"/>
                <a:round/>
                <a:headEnd type="none" w="med" len="med"/>
                <a:tailEnd type="none" w="med" len="med"/>
              </a:ln>
            </p:spPr>
          </p:sp>
          <p:sp>
            <p:nvSpPr>
              <p:cNvPr id="49170" name="Line 18"/>
              <p:cNvSpPr/>
              <p:nvPr/>
            </p:nvSpPr>
            <p:spPr>
              <a:xfrm flipV="1">
                <a:off x="3120" y="3256"/>
                <a:ext cx="0" cy="654"/>
              </a:xfrm>
              <a:prstGeom prst="line">
                <a:avLst/>
              </a:prstGeom>
              <a:ln w="25400" cap="flat" cmpd="sng">
                <a:solidFill>
                  <a:schemeClr val="tx1"/>
                </a:solidFill>
                <a:prstDash val="solid"/>
                <a:round/>
                <a:headEnd type="none" w="med" len="med"/>
                <a:tailEnd type="none" w="med" len="med"/>
              </a:ln>
            </p:spPr>
          </p:sp>
          <p:sp>
            <p:nvSpPr>
              <p:cNvPr id="49171" name="Line 19"/>
              <p:cNvSpPr/>
              <p:nvPr/>
            </p:nvSpPr>
            <p:spPr>
              <a:xfrm flipV="1">
                <a:off x="3135" y="3549"/>
                <a:ext cx="564" cy="349"/>
              </a:xfrm>
              <a:prstGeom prst="line">
                <a:avLst/>
              </a:prstGeom>
              <a:ln w="25400" cap="flat" cmpd="sng">
                <a:solidFill>
                  <a:schemeClr val="tx1"/>
                </a:solidFill>
                <a:prstDash val="solid"/>
                <a:round/>
                <a:headEnd type="none" w="med" len="med"/>
                <a:tailEnd type="none" w="med" len="med"/>
              </a:ln>
            </p:spPr>
          </p:sp>
          <p:sp>
            <p:nvSpPr>
              <p:cNvPr id="49172" name="Line 20"/>
              <p:cNvSpPr/>
              <p:nvPr/>
            </p:nvSpPr>
            <p:spPr>
              <a:xfrm flipV="1">
                <a:off x="3121" y="3125"/>
                <a:ext cx="171" cy="124"/>
              </a:xfrm>
              <a:prstGeom prst="line">
                <a:avLst/>
              </a:prstGeom>
              <a:ln w="25400" cap="flat" cmpd="sng">
                <a:solidFill>
                  <a:schemeClr val="tx1"/>
                </a:solidFill>
                <a:prstDash val="solid"/>
                <a:round/>
                <a:headEnd type="none" w="med" len="med"/>
                <a:tailEnd type="none" w="med" len="med"/>
              </a:ln>
            </p:spPr>
          </p:sp>
          <p:sp>
            <p:nvSpPr>
              <p:cNvPr id="49173" name="Line 22"/>
              <p:cNvSpPr/>
              <p:nvPr/>
            </p:nvSpPr>
            <p:spPr>
              <a:xfrm flipV="1">
                <a:off x="3702" y="3067"/>
                <a:ext cx="0" cy="481"/>
              </a:xfrm>
              <a:prstGeom prst="line">
                <a:avLst/>
              </a:prstGeom>
              <a:ln w="25400" cap="flat" cmpd="sng">
                <a:solidFill>
                  <a:schemeClr val="tx1"/>
                </a:solidFill>
                <a:prstDash val="solid"/>
                <a:round/>
                <a:headEnd type="none" w="med" len="med"/>
                <a:tailEnd type="none" w="med" len="med"/>
              </a:ln>
            </p:spPr>
          </p:sp>
        </p:grpSp>
        <p:sp>
          <p:nvSpPr>
            <p:cNvPr id="49174" name="Rectangle 25"/>
            <p:cNvSpPr/>
            <p:nvPr/>
          </p:nvSpPr>
          <p:spPr>
            <a:xfrm flipH="1">
              <a:off x="1574496" y="5298266"/>
              <a:ext cx="859310" cy="422167"/>
            </a:xfrm>
            <a:prstGeom prst="rect">
              <a:avLst/>
            </a:prstGeom>
            <a:noFill/>
            <a:ln w="12700">
              <a:noFill/>
            </a:ln>
          </p:spPr>
          <p:txBody>
            <a:bodyPr lIns="90488" tIns="44450" rIns="90488" bIns="44450" anchor="t" anchorCtr="0">
              <a:spAutoFit/>
            </a:bodyPr>
            <a:lstStyle/>
            <a:p>
              <a:pPr eaLnBrk="0" hangingPunct="0">
                <a:lnSpc>
                  <a:spcPct val="90000"/>
                </a:lnSpc>
              </a:pPr>
              <a:r>
                <a:rPr lang="en-US" altLang="zh-CN" sz="2400" b="1" dirty="0">
                  <a:latin typeface="Arial" panose="020B0604020202020204" pitchFamily="34" charset="0"/>
                  <a:ea typeface="宋体" panose="02010600030101010101" pitchFamily="2" charset="-122"/>
                </a:rPr>
                <a:t>ALU</a:t>
              </a:r>
              <a:endParaRPr lang="en-US" altLang="zh-CN" sz="2400" b="1" dirty="0">
                <a:latin typeface="Arial" panose="020B0604020202020204" pitchFamily="34" charset="0"/>
                <a:ea typeface="Arial" panose="020B0604020202020204" pitchFamily="34" charset="0"/>
              </a:endParaRPr>
            </a:p>
          </p:txBody>
        </p:sp>
      </p:grpSp>
      <p:sp>
        <p:nvSpPr>
          <p:cNvPr id="49175" name="Line 30"/>
          <p:cNvSpPr/>
          <p:nvPr/>
        </p:nvSpPr>
        <p:spPr>
          <a:xfrm rot="-5400000" flipH="1">
            <a:off x="703263" y="4656138"/>
            <a:ext cx="565150" cy="0"/>
          </a:xfrm>
          <a:prstGeom prst="line">
            <a:avLst/>
          </a:prstGeom>
          <a:ln w="38100" cap="flat" cmpd="sng">
            <a:solidFill>
              <a:srgbClr val="3333CC"/>
            </a:solidFill>
            <a:prstDash val="solid"/>
            <a:round/>
            <a:headEnd type="none" w="med" len="med"/>
            <a:tailEnd type="triangle" w="med" len="med"/>
          </a:ln>
        </p:spPr>
      </p:sp>
      <p:sp>
        <p:nvSpPr>
          <p:cNvPr id="49176" name="Line 31"/>
          <p:cNvSpPr/>
          <p:nvPr/>
        </p:nvSpPr>
        <p:spPr>
          <a:xfrm rot="-5400000" flipH="1" flipV="1">
            <a:off x="1495425" y="4670425"/>
            <a:ext cx="593725" cy="0"/>
          </a:xfrm>
          <a:prstGeom prst="line">
            <a:avLst/>
          </a:prstGeom>
          <a:ln w="38100" cap="flat" cmpd="sng">
            <a:solidFill>
              <a:srgbClr val="3333CC"/>
            </a:solidFill>
            <a:prstDash val="solid"/>
            <a:round/>
            <a:headEnd type="none" w="med" len="med"/>
            <a:tailEnd type="triangle" w="med" len="med"/>
          </a:ln>
        </p:spPr>
      </p:sp>
      <p:sp>
        <p:nvSpPr>
          <p:cNvPr id="49177" name="Text Box 6"/>
          <p:cNvSpPr txBox="1"/>
          <p:nvPr/>
        </p:nvSpPr>
        <p:spPr>
          <a:xfrm>
            <a:off x="2971800" y="4208463"/>
            <a:ext cx="584200" cy="369887"/>
          </a:xfrm>
          <a:prstGeom prst="rect">
            <a:avLst/>
          </a:prstGeom>
          <a:solidFill>
            <a:srgbClr val="FF0000">
              <a:alpha val="18039"/>
            </a:srgbClr>
          </a:solidFill>
          <a:ln w="25400"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PC</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178" name="Text Box 13"/>
          <p:cNvSpPr txBox="1"/>
          <p:nvPr/>
        </p:nvSpPr>
        <p:spPr>
          <a:xfrm>
            <a:off x="4560888" y="4208463"/>
            <a:ext cx="781050" cy="369887"/>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MAR</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179" name="Text Box 14"/>
          <p:cNvSpPr txBox="1"/>
          <p:nvPr/>
        </p:nvSpPr>
        <p:spPr>
          <a:xfrm>
            <a:off x="4257675" y="2132013"/>
            <a:ext cx="1084263" cy="36830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MDR</a:t>
            </a:r>
            <a:endParaRPr lang="en-US" altLang="zh-CN" b="1" dirty="0">
              <a:solidFill>
                <a:schemeClr val="accent2"/>
              </a:solidFill>
              <a:latin typeface="微软雅黑" panose="020B0503020204020204" pitchFamily="34" charset="-122"/>
              <a:ea typeface="微软雅黑" panose="020B0503020204020204" pitchFamily="34" charset="-122"/>
            </a:endParaRPr>
          </a:p>
        </p:txBody>
      </p:sp>
      <p:sp>
        <p:nvSpPr>
          <p:cNvPr id="49180" name="Text Box 32"/>
          <p:cNvSpPr txBox="1"/>
          <p:nvPr/>
        </p:nvSpPr>
        <p:spPr>
          <a:xfrm>
            <a:off x="3040063" y="5233988"/>
            <a:ext cx="1508125" cy="40005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000" b="1" dirty="0">
                <a:latin typeface="微软雅黑" panose="020B0503020204020204" pitchFamily="34" charset="-122"/>
                <a:ea typeface="微软雅黑" panose="020B0503020204020204" pitchFamily="34" charset="-122"/>
              </a:rPr>
              <a:t>标志寄存器</a:t>
            </a:r>
            <a:endParaRPr lang="en-US" altLang="zh-CN" sz="2000" b="1" dirty="0">
              <a:latin typeface="微软雅黑" panose="020B0503020204020204" pitchFamily="34" charset="-122"/>
              <a:ea typeface="微软雅黑" panose="020B0503020204020204" pitchFamily="34" charset="-122"/>
            </a:endParaRPr>
          </a:p>
        </p:txBody>
      </p:sp>
      <p:sp>
        <p:nvSpPr>
          <p:cNvPr id="49181" name="Text Box 2"/>
          <p:cNvSpPr txBox="1"/>
          <p:nvPr/>
        </p:nvSpPr>
        <p:spPr>
          <a:xfrm>
            <a:off x="2852738" y="3209925"/>
            <a:ext cx="1358900" cy="466725"/>
          </a:xfrm>
          <a:prstGeom prst="rect">
            <a:avLst/>
          </a:prstGeom>
          <a:solidFill>
            <a:srgbClr val="0000FF">
              <a:alpha val="25882"/>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400" b="1" dirty="0">
                <a:latin typeface="微软雅黑" panose="020B0503020204020204" pitchFamily="34" charset="-122"/>
                <a:ea typeface="微软雅黑" panose="020B0503020204020204" pitchFamily="34" charset="-122"/>
              </a:rPr>
              <a:t> 控制器</a:t>
            </a:r>
            <a:endParaRPr lang="zh-CN" altLang="en-US" sz="2400" b="1" dirty="0">
              <a:latin typeface="微软雅黑" panose="020B0503020204020204" pitchFamily="34" charset="-122"/>
              <a:ea typeface="微软雅黑" panose="020B0503020204020204" pitchFamily="34" charset="-122"/>
            </a:endParaRPr>
          </a:p>
        </p:txBody>
      </p:sp>
      <p:grpSp>
        <p:nvGrpSpPr>
          <p:cNvPr id="49182" name="组合 42"/>
          <p:cNvGrpSpPr/>
          <p:nvPr/>
        </p:nvGrpSpPr>
        <p:grpSpPr>
          <a:xfrm>
            <a:off x="5334000" y="1765300"/>
            <a:ext cx="1179513" cy="752475"/>
            <a:chOff x="7442619" y="4868863"/>
            <a:chExt cx="1118160" cy="648200"/>
          </a:xfrm>
        </p:grpSpPr>
        <p:sp>
          <p:nvSpPr>
            <p:cNvPr id="49183" name="Text Box 55"/>
            <p:cNvSpPr txBox="1"/>
            <p:nvPr/>
          </p:nvSpPr>
          <p:spPr>
            <a:xfrm>
              <a:off x="7641184" y="4868863"/>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49184" name="AutoShape 56"/>
            <p:cNvSpPr/>
            <p:nvPr/>
          </p:nvSpPr>
          <p:spPr>
            <a:xfrm>
              <a:off x="7442619" y="5138739"/>
              <a:ext cx="1118160" cy="378324"/>
            </a:xfrm>
            <a:prstGeom prst="leftRightArrow">
              <a:avLst>
                <a:gd name="adj1" fmla="val 50000"/>
                <a:gd name="adj2" fmla="val 55882"/>
              </a:avLst>
            </a:prstGeom>
            <a:solidFill>
              <a:schemeClr val="bg1"/>
            </a:solidFill>
            <a:ln w="28575" cap="flat" cmpd="sng">
              <a:solidFill>
                <a:srgbClr val="3333CC"/>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49185" name="组合 43"/>
          <p:cNvGrpSpPr/>
          <p:nvPr/>
        </p:nvGrpSpPr>
        <p:grpSpPr>
          <a:xfrm>
            <a:off x="5381625" y="2933700"/>
            <a:ext cx="1077913" cy="703263"/>
            <a:chOff x="7482051" y="3223714"/>
            <a:chExt cx="1077320" cy="606260"/>
          </a:xfrm>
        </p:grpSpPr>
        <p:sp>
          <p:nvSpPr>
            <p:cNvPr id="49186" name="AutoShape 54"/>
            <p:cNvSpPr/>
            <p:nvPr/>
          </p:nvSpPr>
          <p:spPr>
            <a:xfrm>
              <a:off x="7482051" y="3475038"/>
              <a:ext cx="1077320" cy="354936"/>
            </a:xfrm>
            <a:prstGeom prst="leftRightArrow">
              <a:avLst>
                <a:gd name="adj1" fmla="val 50000"/>
                <a:gd name="adj2" fmla="val 53847"/>
              </a:avLst>
            </a:prstGeom>
            <a:solidFill>
              <a:schemeClr val="bg1"/>
            </a:solidFill>
            <a:ln w="28575" cap="flat" cmpd="sng">
              <a:solidFill>
                <a:srgbClr val="FF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9187" name="Text Box 57"/>
            <p:cNvSpPr txBox="1"/>
            <p:nvPr/>
          </p:nvSpPr>
          <p:spPr>
            <a:xfrm>
              <a:off x="7682024" y="3223714"/>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grpSp>
      <p:grpSp>
        <p:nvGrpSpPr>
          <p:cNvPr id="49188" name="组合 44"/>
          <p:cNvGrpSpPr/>
          <p:nvPr/>
        </p:nvGrpSpPr>
        <p:grpSpPr>
          <a:xfrm>
            <a:off x="5356225" y="3906838"/>
            <a:ext cx="1133475" cy="766762"/>
            <a:chOff x="7597835" y="1807906"/>
            <a:chExt cx="961535" cy="660644"/>
          </a:xfrm>
        </p:grpSpPr>
        <p:sp>
          <p:nvSpPr>
            <p:cNvPr id="49189" name="Text Box 53"/>
            <p:cNvSpPr txBox="1"/>
            <p:nvPr/>
          </p:nvSpPr>
          <p:spPr>
            <a:xfrm>
              <a:off x="7637346" y="1807906"/>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8000"/>
                  </a:solidFill>
                  <a:latin typeface="微软雅黑" panose="020B0503020204020204" pitchFamily="34" charset="-122"/>
                  <a:ea typeface="微软雅黑" panose="020B0503020204020204" pitchFamily="34" charset="-122"/>
                </a:rPr>
                <a:t>地址</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49190" name="AutoShape 58"/>
            <p:cNvSpPr/>
            <p:nvPr/>
          </p:nvSpPr>
          <p:spPr>
            <a:xfrm>
              <a:off x="7597835" y="2040659"/>
              <a:ext cx="961535" cy="427891"/>
            </a:xfrm>
            <a:prstGeom prst="rightArrow">
              <a:avLst>
                <a:gd name="adj1" fmla="val 50000"/>
                <a:gd name="adj2" fmla="val 58186"/>
              </a:avLst>
            </a:prstGeom>
            <a:solidFill>
              <a:schemeClr val="bg1"/>
            </a:solidFill>
            <a:ln w="28575" cap="flat" cmpd="sng">
              <a:solidFill>
                <a:srgbClr val="008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49191" name="Line 59"/>
          <p:cNvSpPr/>
          <p:nvPr/>
        </p:nvSpPr>
        <p:spPr>
          <a:xfrm rot="5400000" flipH="1" flipV="1">
            <a:off x="4768850" y="2889250"/>
            <a:ext cx="0" cy="1114425"/>
          </a:xfrm>
          <a:prstGeom prst="line">
            <a:avLst/>
          </a:prstGeom>
          <a:ln w="38100" cap="flat" cmpd="sng">
            <a:solidFill>
              <a:srgbClr val="FF3300"/>
            </a:solidFill>
            <a:prstDash val="dash"/>
            <a:round/>
            <a:headEnd type="none" w="med" len="med"/>
            <a:tailEnd type="triangle" w="med" len="med"/>
          </a:ln>
        </p:spPr>
      </p:sp>
      <p:sp>
        <p:nvSpPr>
          <p:cNvPr id="49192" name="Text Box 49"/>
          <p:cNvSpPr txBox="1"/>
          <p:nvPr/>
        </p:nvSpPr>
        <p:spPr>
          <a:xfrm>
            <a:off x="2735263" y="2130425"/>
            <a:ext cx="1144587" cy="376238"/>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    </a:t>
            </a:r>
            <a:endParaRPr lang="en-US" altLang="zh-CN" b="1" dirty="0">
              <a:solidFill>
                <a:schemeClr val="hlink"/>
              </a:solidFill>
              <a:latin typeface="微软雅黑" panose="020B0503020204020204" pitchFamily="34" charset="-122"/>
              <a:ea typeface="微软雅黑" panose="020B0503020204020204" pitchFamily="34" charset="-122"/>
            </a:endParaRPr>
          </a:p>
        </p:txBody>
      </p:sp>
      <p:sp>
        <p:nvSpPr>
          <p:cNvPr id="49193" name="矩形 46"/>
          <p:cNvSpPr/>
          <p:nvPr/>
        </p:nvSpPr>
        <p:spPr>
          <a:xfrm>
            <a:off x="2368550" y="2149475"/>
            <a:ext cx="493713"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IR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49194" name="Group 73"/>
          <p:cNvGrpSpPr/>
          <p:nvPr/>
        </p:nvGrpSpPr>
        <p:grpSpPr>
          <a:xfrm>
            <a:off x="6502400" y="1647825"/>
            <a:ext cx="1577975" cy="4052888"/>
            <a:chOff x="4125" y="1565"/>
            <a:chExt cx="994" cy="2553"/>
          </a:xfrm>
        </p:grpSpPr>
        <p:grpSp>
          <p:nvGrpSpPr>
            <p:cNvPr id="49195" name="Group 74"/>
            <p:cNvGrpSpPr/>
            <p:nvPr/>
          </p:nvGrpSpPr>
          <p:grpSpPr>
            <a:xfrm>
              <a:off x="4125" y="1565"/>
              <a:ext cx="994" cy="2553"/>
              <a:chOff x="4156" y="1565"/>
              <a:chExt cx="1026" cy="2553"/>
            </a:xfrm>
          </p:grpSpPr>
          <p:sp>
            <p:nvSpPr>
              <p:cNvPr id="49196" name="Text Box 75"/>
              <p:cNvSpPr txBox="1"/>
              <p:nvPr/>
            </p:nvSpPr>
            <p:spPr>
              <a:xfrm>
                <a:off x="4156" y="1565"/>
                <a:ext cx="737" cy="288"/>
              </a:xfrm>
              <a:prstGeom prst="rect">
                <a:avLst/>
              </a:prstGeom>
              <a:solidFill>
                <a:srgbClr val="0000FF">
                  <a:alpha val="25882"/>
                </a:srgbClr>
              </a:solid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存储器</a:t>
                </a:r>
                <a:endParaRPr lang="zh-CN" altLang="en-US" sz="2400" b="1" dirty="0">
                  <a:latin typeface="微软雅黑" panose="020B0503020204020204" pitchFamily="34" charset="-122"/>
                  <a:ea typeface="微软雅黑" panose="020B0503020204020204" pitchFamily="34" charset="-122"/>
                </a:endParaRPr>
              </a:p>
            </p:txBody>
          </p:sp>
          <p:grpSp>
            <p:nvGrpSpPr>
              <p:cNvPr id="49197" name="Group 76"/>
              <p:cNvGrpSpPr/>
              <p:nvPr/>
            </p:nvGrpSpPr>
            <p:grpSpPr>
              <a:xfrm>
                <a:off x="4156" y="1877"/>
                <a:ext cx="737" cy="2211"/>
                <a:chOff x="3447" y="1423"/>
                <a:chExt cx="879" cy="2211"/>
              </a:xfrm>
            </p:grpSpPr>
            <p:sp>
              <p:nvSpPr>
                <p:cNvPr id="49198" name="Rectangle 77"/>
                <p:cNvSpPr/>
                <p:nvPr/>
              </p:nvSpPr>
              <p:spPr>
                <a:xfrm>
                  <a:off x="3447" y="1423"/>
                  <a:ext cx="879" cy="2211"/>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9199" name="Line 78"/>
                <p:cNvSpPr/>
                <p:nvPr/>
              </p:nvSpPr>
              <p:spPr>
                <a:xfrm>
                  <a:off x="3447" y="1678"/>
                  <a:ext cx="878" cy="0"/>
                </a:xfrm>
                <a:prstGeom prst="line">
                  <a:avLst/>
                </a:prstGeom>
                <a:ln w="9525" cap="flat" cmpd="sng">
                  <a:solidFill>
                    <a:schemeClr val="tx1"/>
                  </a:solidFill>
                  <a:prstDash val="solid"/>
                  <a:round/>
                  <a:headEnd type="none" w="med" len="med"/>
                  <a:tailEnd type="none" w="med" len="med"/>
                </a:ln>
              </p:spPr>
            </p:sp>
            <p:sp>
              <p:nvSpPr>
                <p:cNvPr id="49200" name="Line 79"/>
                <p:cNvSpPr/>
                <p:nvPr/>
              </p:nvSpPr>
              <p:spPr>
                <a:xfrm>
                  <a:off x="3447" y="1962"/>
                  <a:ext cx="878" cy="0"/>
                </a:xfrm>
                <a:prstGeom prst="line">
                  <a:avLst/>
                </a:prstGeom>
                <a:ln w="9525" cap="flat" cmpd="sng">
                  <a:solidFill>
                    <a:schemeClr val="tx1"/>
                  </a:solidFill>
                  <a:prstDash val="solid"/>
                  <a:round/>
                  <a:headEnd type="none" w="med" len="med"/>
                  <a:tailEnd type="none" w="med" len="med"/>
                </a:ln>
              </p:spPr>
            </p:sp>
            <p:sp>
              <p:nvSpPr>
                <p:cNvPr id="49201" name="Line 80"/>
                <p:cNvSpPr/>
                <p:nvPr/>
              </p:nvSpPr>
              <p:spPr>
                <a:xfrm>
                  <a:off x="3447" y="2245"/>
                  <a:ext cx="878" cy="0"/>
                </a:xfrm>
                <a:prstGeom prst="line">
                  <a:avLst/>
                </a:prstGeom>
                <a:ln w="9525" cap="flat" cmpd="sng">
                  <a:solidFill>
                    <a:schemeClr val="tx1"/>
                  </a:solidFill>
                  <a:prstDash val="solid"/>
                  <a:round/>
                  <a:headEnd type="none" w="med" len="med"/>
                  <a:tailEnd type="none" w="med" len="med"/>
                </a:ln>
              </p:spPr>
            </p:sp>
            <p:sp>
              <p:nvSpPr>
                <p:cNvPr id="49202" name="Line 81"/>
                <p:cNvSpPr/>
                <p:nvPr/>
              </p:nvSpPr>
              <p:spPr>
                <a:xfrm>
                  <a:off x="3447" y="2529"/>
                  <a:ext cx="878" cy="0"/>
                </a:xfrm>
                <a:prstGeom prst="line">
                  <a:avLst/>
                </a:prstGeom>
                <a:ln w="9525" cap="flat" cmpd="sng">
                  <a:solidFill>
                    <a:schemeClr val="tx1"/>
                  </a:solidFill>
                  <a:prstDash val="solid"/>
                  <a:round/>
                  <a:headEnd type="none" w="med" len="med"/>
                  <a:tailEnd type="none" w="med" len="med"/>
                </a:ln>
              </p:spPr>
            </p:sp>
            <p:sp>
              <p:nvSpPr>
                <p:cNvPr id="49203" name="Line 82"/>
                <p:cNvSpPr/>
                <p:nvPr/>
              </p:nvSpPr>
              <p:spPr>
                <a:xfrm>
                  <a:off x="3447" y="2812"/>
                  <a:ext cx="878" cy="0"/>
                </a:xfrm>
                <a:prstGeom prst="line">
                  <a:avLst/>
                </a:prstGeom>
                <a:ln w="9525" cap="flat" cmpd="sng">
                  <a:solidFill>
                    <a:schemeClr val="tx1"/>
                  </a:solidFill>
                  <a:prstDash val="solid"/>
                  <a:round/>
                  <a:headEnd type="none" w="med" len="med"/>
                  <a:tailEnd type="none" w="med" len="med"/>
                </a:ln>
              </p:spPr>
            </p:sp>
            <p:sp>
              <p:nvSpPr>
                <p:cNvPr id="49204" name="Line 83"/>
                <p:cNvSpPr/>
                <p:nvPr/>
              </p:nvSpPr>
              <p:spPr>
                <a:xfrm>
                  <a:off x="3447" y="3096"/>
                  <a:ext cx="878" cy="0"/>
                </a:xfrm>
                <a:prstGeom prst="line">
                  <a:avLst/>
                </a:prstGeom>
                <a:ln w="9525" cap="flat" cmpd="sng">
                  <a:solidFill>
                    <a:schemeClr val="tx1"/>
                  </a:solidFill>
                  <a:prstDash val="solid"/>
                  <a:round/>
                  <a:headEnd type="none" w="med" len="med"/>
                  <a:tailEnd type="none" w="med" len="med"/>
                </a:ln>
              </p:spPr>
            </p:sp>
            <p:sp>
              <p:nvSpPr>
                <p:cNvPr id="49205" name="Line 84"/>
                <p:cNvSpPr/>
                <p:nvPr/>
              </p:nvSpPr>
              <p:spPr>
                <a:xfrm>
                  <a:off x="3447" y="3379"/>
                  <a:ext cx="878" cy="0"/>
                </a:xfrm>
                <a:prstGeom prst="line">
                  <a:avLst/>
                </a:prstGeom>
                <a:ln w="9525" cap="flat" cmpd="sng">
                  <a:solidFill>
                    <a:schemeClr val="tx1"/>
                  </a:solidFill>
                  <a:prstDash val="solid"/>
                  <a:round/>
                  <a:headEnd type="none" w="med" len="med"/>
                  <a:tailEnd type="none" w="med" len="med"/>
                </a:ln>
              </p:spPr>
            </p:sp>
          </p:grpSp>
          <p:sp>
            <p:nvSpPr>
              <p:cNvPr id="49206" name="Text Box 85"/>
              <p:cNvSpPr txBox="1"/>
              <p:nvPr/>
            </p:nvSpPr>
            <p:spPr>
              <a:xfrm>
                <a:off x="4864" y="1941"/>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0</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07" name="Text Box 86"/>
              <p:cNvSpPr txBox="1"/>
              <p:nvPr/>
            </p:nvSpPr>
            <p:spPr>
              <a:xfrm>
                <a:off x="4865" y="2160"/>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08" name="Text Box 87"/>
              <p:cNvSpPr txBox="1"/>
              <p:nvPr/>
            </p:nvSpPr>
            <p:spPr>
              <a:xfrm>
                <a:off x="4865" y="2472"/>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2</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09" name="Text Box 88"/>
              <p:cNvSpPr txBox="1"/>
              <p:nvPr/>
            </p:nvSpPr>
            <p:spPr>
              <a:xfrm>
                <a:off x="4864" y="2755"/>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3</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10" name="Text Box 90"/>
              <p:cNvSpPr txBox="1"/>
              <p:nvPr/>
            </p:nvSpPr>
            <p:spPr>
              <a:xfrm>
                <a:off x="4865" y="3322"/>
                <a:ext cx="199" cy="231"/>
              </a:xfrm>
              <a:prstGeom prst="rect">
                <a:avLst/>
              </a:prstGeom>
              <a:noFill/>
              <a:ln w="9525">
                <a:noFill/>
              </a:ln>
            </p:spPr>
            <p:txBody>
              <a:bodyPr anchor="t" anchorCtr="0">
                <a:spAutoFit/>
              </a:bodyPr>
              <a:lstStyle/>
              <a:p>
                <a:pPr marL="342900" indent="-342900" eaLnBrk="0" hangingPunct="0">
                  <a:spcBef>
                    <a:spcPct val="50000"/>
                  </a:spcBef>
                </a:pP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11" name="Text Box 91"/>
              <p:cNvSpPr txBox="1"/>
              <p:nvPr/>
            </p:nvSpPr>
            <p:spPr>
              <a:xfrm>
                <a:off x="4864" y="3578"/>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14</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49212" name="Text Box 92"/>
              <p:cNvSpPr txBox="1"/>
              <p:nvPr/>
            </p:nvSpPr>
            <p:spPr>
              <a:xfrm>
                <a:off x="4864" y="3885"/>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15</a:t>
                </a:r>
                <a:endParaRPr lang="en-US" altLang="zh-CN" b="1" dirty="0">
                  <a:solidFill>
                    <a:srgbClr val="008000"/>
                  </a:solidFill>
                  <a:latin typeface="微软雅黑" panose="020B0503020204020204" pitchFamily="34" charset="-122"/>
                  <a:ea typeface="微软雅黑" panose="020B0503020204020204" pitchFamily="34" charset="-122"/>
                </a:endParaRPr>
              </a:p>
            </p:txBody>
          </p:sp>
        </p:grpSp>
        <p:sp>
          <p:nvSpPr>
            <p:cNvPr id="49213" name="Rectangle 93"/>
            <p:cNvSpPr/>
            <p:nvPr/>
          </p:nvSpPr>
          <p:spPr>
            <a:xfrm>
              <a:off x="4127" y="1877"/>
              <a:ext cx="708" cy="2211"/>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70" name="直接连接符 69"/>
          <p:cNvCxnSpPr/>
          <p:nvPr/>
        </p:nvCxnSpPr>
        <p:spPr>
          <a:xfrm>
            <a:off x="3222625" y="2130425"/>
            <a:ext cx="0" cy="376238"/>
          </a:xfrm>
          <a:prstGeom prst="line">
            <a:avLst/>
          </a:prstGeom>
          <a:ln w="25400"/>
        </p:spPr>
        <p:style>
          <a:lnRef idx="1">
            <a:schemeClr val="dk1"/>
          </a:lnRef>
          <a:fillRef idx="0">
            <a:schemeClr val="dk1"/>
          </a:fillRef>
          <a:effectRef idx="0">
            <a:schemeClr val="dk1"/>
          </a:effectRef>
          <a:fontRef idx="minor">
            <a:schemeClr val="tx1"/>
          </a:fontRef>
        </p:style>
      </p:cxnSp>
      <p:sp>
        <p:nvSpPr>
          <p:cNvPr id="49215" name="矩形 70"/>
          <p:cNvSpPr/>
          <p:nvPr/>
        </p:nvSpPr>
        <p:spPr>
          <a:xfrm>
            <a:off x="2681288" y="2162175"/>
            <a:ext cx="571500"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OP</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9216" name="矩形 72"/>
          <p:cNvSpPr/>
          <p:nvPr/>
        </p:nvSpPr>
        <p:spPr>
          <a:xfrm>
            <a:off x="3219450" y="2132013"/>
            <a:ext cx="754063" cy="369887"/>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addr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49217" name="Group 7"/>
          <p:cNvGrpSpPr/>
          <p:nvPr/>
        </p:nvGrpSpPr>
        <p:grpSpPr>
          <a:xfrm>
            <a:off x="7993063" y="2663825"/>
            <a:ext cx="1028700" cy="831850"/>
            <a:chOff x="5035" y="1579"/>
            <a:chExt cx="648" cy="524"/>
          </a:xfrm>
        </p:grpSpPr>
        <p:sp>
          <p:nvSpPr>
            <p:cNvPr id="49218" name="Text Box 8"/>
            <p:cNvSpPr txBox="1"/>
            <p:nvPr/>
          </p:nvSpPr>
          <p:spPr>
            <a:xfrm>
              <a:off x="5261" y="1579"/>
              <a:ext cx="422"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输入</a:t>
              </a:r>
              <a:endParaRPr lang="zh-CN" altLang="en-US"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49219" name="AutoShape 9"/>
            <p:cNvSpPr/>
            <p:nvPr/>
          </p:nvSpPr>
          <p:spPr>
            <a:xfrm>
              <a:off x="5035" y="1791"/>
              <a:ext cx="199" cy="141"/>
            </a:xfrm>
            <a:prstGeom prst="leftRightArrow">
              <a:avLst>
                <a:gd name="adj1" fmla="val 50000"/>
                <a:gd name="adj2" fmla="val 2821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pPr marL="342900" indent="-342900" algn="ctr" eaLnBrk="0" hangingPunct="0"/>
              <a:endParaRPr lang="zh-CN" altLang="en-US" b="1" dirty="0">
                <a:solidFill>
                  <a:srgbClr val="CC3300"/>
                </a:solidFill>
                <a:latin typeface="微软雅黑" panose="020B0503020204020204" pitchFamily="34" charset="-122"/>
                <a:ea typeface="微软雅黑" panose="020B0503020204020204" pitchFamily="34" charset="-122"/>
              </a:endParaRPr>
            </a:p>
          </p:txBody>
        </p:sp>
      </p:grpSp>
      <p:grpSp>
        <p:nvGrpSpPr>
          <p:cNvPr id="49220" name="Group 10"/>
          <p:cNvGrpSpPr/>
          <p:nvPr/>
        </p:nvGrpSpPr>
        <p:grpSpPr>
          <a:xfrm>
            <a:off x="7991475" y="3968750"/>
            <a:ext cx="990600" cy="831850"/>
            <a:chOff x="5034" y="2415"/>
            <a:chExt cx="624" cy="524"/>
          </a:xfrm>
        </p:grpSpPr>
        <p:sp>
          <p:nvSpPr>
            <p:cNvPr id="49221" name="Text Box 11"/>
            <p:cNvSpPr txBox="1"/>
            <p:nvPr/>
          </p:nvSpPr>
          <p:spPr>
            <a:xfrm>
              <a:off x="5261" y="2415"/>
              <a:ext cx="397"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输出</a:t>
              </a:r>
              <a:endParaRPr lang="en-US" altLang="zh-CN"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49222" name="AutoShape 12"/>
            <p:cNvSpPr/>
            <p:nvPr/>
          </p:nvSpPr>
          <p:spPr>
            <a:xfrm>
              <a:off x="5034" y="2614"/>
              <a:ext cx="227" cy="141"/>
            </a:xfrm>
            <a:prstGeom prst="leftRightArrow">
              <a:avLst>
                <a:gd name="adj1" fmla="val 50000"/>
                <a:gd name="adj2" fmla="val 3218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81" name="直接连接符 80"/>
          <p:cNvCxnSpPr/>
          <p:nvPr/>
        </p:nvCxnSpPr>
        <p:spPr>
          <a:xfrm>
            <a:off x="7745413" y="4064000"/>
            <a:ext cx="0" cy="534988"/>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7092950" y="4070350"/>
            <a:ext cx="0" cy="534988"/>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49225" name="Line 39"/>
          <p:cNvSpPr/>
          <p:nvPr/>
        </p:nvSpPr>
        <p:spPr>
          <a:xfrm rot="-5400000">
            <a:off x="2044700" y="4375150"/>
            <a:ext cx="0" cy="3524250"/>
          </a:xfrm>
          <a:prstGeom prst="line">
            <a:avLst/>
          </a:prstGeom>
          <a:ln w="38100" cap="flat" cmpd="sng">
            <a:solidFill>
              <a:srgbClr val="3333CC"/>
            </a:solidFill>
            <a:prstDash val="solid"/>
            <a:round/>
            <a:headEnd type="none" w="med" len="med"/>
            <a:tailEnd type="none" w="med" len="med"/>
          </a:ln>
        </p:spPr>
      </p:sp>
      <p:sp>
        <p:nvSpPr>
          <p:cNvPr id="49226" name="Line 40"/>
          <p:cNvSpPr/>
          <p:nvPr/>
        </p:nvSpPr>
        <p:spPr>
          <a:xfrm rot="-5400000" flipV="1">
            <a:off x="3532188" y="5864225"/>
            <a:ext cx="504825" cy="0"/>
          </a:xfrm>
          <a:prstGeom prst="line">
            <a:avLst/>
          </a:prstGeom>
          <a:ln w="38100" cap="flat" cmpd="sng">
            <a:solidFill>
              <a:srgbClr val="3333CC"/>
            </a:solidFill>
            <a:prstDash val="solid"/>
            <a:round/>
            <a:headEnd type="none" w="med" len="med"/>
            <a:tailEnd type="triangle" w="med" len="med"/>
          </a:ln>
        </p:spPr>
      </p:sp>
      <p:sp>
        <p:nvSpPr>
          <p:cNvPr id="49227" name="Line 41"/>
          <p:cNvSpPr/>
          <p:nvPr/>
        </p:nvSpPr>
        <p:spPr>
          <a:xfrm rot="-5400000" flipH="1" flipV="1">
            <a:off x="1073150" y="5881688"/>
            <a:ext cx="517525" cy="0"/>
          </a:xfrm>
          <a:prstGeom prst="line">
            <a:avLst/>
          </a:prstGeom>
          <a:ln w="53975" cap="flat" cmpd="sng">
            <a:solidFill>
              <a:srgbClr val="3333CC"/>
            </a:solidFill>
            <a:prstDash val="solid"/>
            <a:round/>
            <a:headEnd type="none" w="med" len="med"/>
            <a:tailEnd type="triangle" w="med" len="med"/>
          </a:ln>
        </p:spPr>
      </p:sp>
      <p:sp>
        <p:nvSpPr>
          <p:cNvPr id="49228" name="Line 51"/>
          <p:cNvSpPr/>
          <p:nvPr/>
        </p:nvSpPr>
        <p:spPr>
          <a:xfrm flipV="1">
            <a:off x="276225" y="1736725"/>
            <a:ext cx="0" cy="4429125"/>
          </a:xfrm>
          <a:prstGeom prst="line">
            <a:avLst/>
          </a:prstGeom>
          <a:ln w="38100" cap="flat" cmpd="sng">
            <a:solidFill>
              <a:srgbClr val="0066FF"/>
            </a:solidFill>
            <a:prstDash val="solid"/>
            <a:round/>
            <a:headEnd type="none" w="med" len="med"/>
            <a:tailEnd type="none" w="med" len="med"/>
          </a:ln>
        </p:spPr>
      </p:sp>
      <p:sp>
        <p:nvSpPr>
          <p:cNvPr id="49229" name="Line 39"/>
          <p:cNvSpPr/>
          <p:nvPr/>
        </p:nvSpPr>
        <p:spPr>
          <a:xfrm rot="-5400000">
            <a:off x="2530475" y="-547687"/>
            <a:ext cx="19050" cy="4514850"/>
          </a:xfrm>
          <a:prstGeom prst="line">
            <a:avLst/>
          </a:prstGeom>
          <a:ln w="38100" cap="flat" cmpd="sng">
            <a:solidFill>
              <a:srgbClr val="3333CC"/>
            </a:solidFill>
            <a:prstDash val="solid"/>
            <a:round/>
            <a:headEnd type="none" w="med" len="med"/>
            <a:tailEnd type="none" w="med" len="med"/>
          </a:ln>
        </p:spPr>
      </p:sp>
      <p:sp>
        <p:nvSpPr>
          <p:cNvPr id="49230" name="Line 40"/>
          <p:cNvSpPr/>
          <p:nvPr/>
        </p:nvSpPr>
        <p:spPr>
          <a:xfrm rot="5400000" flipV="1">
            <a:off x="4545013" y="1916113"/>
            <a:ext cx="501650" cy="0"/>
          </a:xfrm>
          <a:prstGeom prst="line">
            <a:avLst/>
          </a:prstGeom>
          <a:ln w="38100" cap="flat" cmpd="sng">
            <a:solidFill>
              <a:srgbClr val="3333CC"/>
            </a:solidFill>
            <a:prstDash val="solid"/>
            <a:round/>
            <a:headEnd type="triangle" w="med" len="med"/>
            <a:tailEnd type="triangle" w="med" len="med"/>
          </a:ln>
        </p:spPr>
      </p:sp>
      <p:sp>
        <p:nvSpPr>
          <p:cNvPr id="49231" name="Line 40"/>
          <p:cNvSpPr/>
          <p:nvPr/>
        </p:nvSpPr>
        <p:spPr>
          <a:xfrm rot="5400000">
            <a:off x="927100" y="2276475"/>
            <a:ext cx="1079500" cy="0"/>
          </a:xfrm>
          <a:prstGeom prst="line">
            <a:avLst/>
          </a:prstGeom>
          <a:ln w="38100" cap="flat" cmpd="sng">
            <a:solidFill>
              <a:srgbClr val="3333CC"/>
            </a:solidFill>
            <a:prstDash val="solid"/>
            <a:round/>
            <a:headEnd type="triangle" w="med" len="med"/>
            <a:tailEnd type="triangle" w="med" len="med"/>
          </a:ln>
        </p:spPr>
      </p:sp>
      <p:sp>
        <p:nvSpPr>
          <p:cNvPr id="49232" name="Line 33"/>
          <p:cNvSpPr/>
          <p:nvPr/>
        </p:nvSpPr>
        <p:spPr>
          <a:xfrm flipH="1">
            <a:off x="3851275" y="2303463"/>
            <a:ext cx="396875" cy="0"/>
          </a:xfrm>
          <a:prstGeom prst="line">
            <a:avLst/>
          </a:prstGeom>
          <a:ln w="38100" cap="flat" cmpd="sng">
            <a:solidFill>
              <a:srgbClr val="3333CC"/>
            </a:solidFill>
            <a:prstDash val="solid"/>
            <a:round/>
            <a:headEnd type="none" w="med" len="med"/>
            <a:tailEnd type="triangle" w="med" len="med"/>
          </a:ln>
        </p:spPr>
      </p:sp>
      <p:sp>
        <p:nvSpPr>
          <p:cNvPr id="49233" name="Line 40"/>
          <p:cNvSpPr/>
          <p:nvPr/>
        </p:nvSpPr>
        <p:spPr>
          <a:xfrm rot="5400000" flipV="1">
            <a:off x="2673350" y="2852738"/>
            <a:ext cx="647700" cy="0"/>
          </a:xfrm>
          <a:prstGeom prst="line">
            <a:avLst/>
          </a:prstGeom>
          <a:ln w="38100" cap="flat" cmpd="sng">
            <a:solidFill>
              <a:srgbClr val="00B050"/>
            </a:solidFill>
            <a:prstDash val="solid"/>
            <a:round/>
            <a:headEnd type="none" w="med" len="med"/>
            <a:tailEnd type="triangle" w="med" len="med"/>
          </a:ln>
        </p:spPr>
      </p:sp>
      <p:sp>
        <p:nvSpPr>
          <p:cNvPr id="49234" name="Line 50"/>
          <p:cNvSpPr/>
          <p:nvPr/>
        </p:nvSpPr>
        <p:spPr>
          <a:xfrm rot="-10800000" flipH="1">
            <a:off x="3556000" y="4375150"/>
            <a:ext cx="1008063" cy="0"/>
          </a:xfrm>
          <a:prstGeom prst="line">
            <a:avLst/>
          </a:prstGeom>
          <a:ln w="38100" cap="flat" cmpd="sng">
            <a:solidFill>
              <a:schemeClr val="hlink"/>
            </a:solidFill>
            <a:prstDash val="solid"/>
            <a:round/>
            <a:headEnd type="none" w="med" len="med"/>
            <a:tailEnd type="triangle" w="med" len="med"/>
          </a:ln>
        </p:spPr>
      </p:sp>
      <p:sp>
        <p:nvSpPr>
          <p:cNvPr id="49235" name="Line 40"/>
          <p:cNvSpPr/>
          <p:nvPr/>
        </p:nvSpPr>
        <p:spPr>
          <a:xfrm rot="5400000" flipV="1">
            <a:off x="3336925" y="2713038"/>
            <a:ext cx="395288" cy="0"/>
          </a:xfrm>
          <a:prstGeom prst="line">
            <a:avLst/>
          </a:prstGeom>
          <a:ln w="38100" cap="flat" cmpd="sng">
            <a:solidFill>
              <a:srgbClr val="00B050"/>
            </a:solidFill>
            <a:prstDash val="solid"/>
            <a:round/>
            <a:headEnd type="none" w="med" len="med"/>
            <a:tailEnd type="none" w="med" len="med"/>
          </a:ln>
        </p:spPr>
      </p:sp>
      <p:sp>
        <p:nvSpPr>
          <p:cNvPr id="49236" name="Line 50"/>
          <p:cNvSpPr/>
          <p:nvPr/>
        </p:nvSpPr>
        <p:spPr>
          <a:xfrm rot="-10800000" flipH="1">
            <a:off x="3529013" y="2905125"/>
            <a:ext cx="1403350" cy="0"/>
          </a:xfrm>
          <a:prstGeom prst="line">
            <a:avLst/>
          </a:prstGeom>
          <a:ln w="38100" cap="flat" cmpd="sng">
            <a:solidFill>
              <a:schemeClr val="hlink"/>
            </a:solidFill>
            <a:prstDash val="solid"/>
            <a:round/>
            <a:headEnd type="none" w="med" len="med"/>
            <a:tailEnd type="none" w="med" len="med"/>
          </a:ln>
        </p:spPr>
      </p:sp>
      <p:sp>
        <p:nvSpPr>
          <p:cNvPr id="49237" name="Line 40"/>
          <p:cNvSpPr/>
          <p:nvPr/>
        </p:nvSpPr>
        <p:spPr>
          <a:xfrm rot="5400000">
            <a:off x="4265613" y="3554413"/>
            <a:ext cx="1331912" cy="0"/>
          </a:xfrm>
          <a:prstGeom prst="line">
            <a:avLst/>
          </a:prstGeom>
          <a:ln w="38100" cap="flat" cmpd="sng">
            <a:solidFill>
              <a:srgbClr val="00B050"/>
            </a:solidFill>
            <a:prstDash val="solid"/>
            <a:round/>
            <a:headEnd type="none" w="med" len="med"/>
            <a:tailEnd type="triangle" w="med" len="med"/>
          </a:ln>
        </p:spPr>
      </p:sp>
      <p:sp>
        <p:nvSpPr>
          <p:cNvPr id="49238" name="Line 59"/>
          <p:cNvSpPr/>
          <p:nvPr/>
        </p:nvSpPr>
        <p:spPr>
          <a:xfrm rot="5400000" flipV="1">
            <a:off x="2551113" y="3094038"/>
            <a:ext cx="0" cy="577850"/>
          </a:xfrm>
          <a:prstGeom prst="line">
            <a:avLst/>
          </a:prstGeom>
          <a:ln w="38100" cap="flat" cmpd="sng">
            <a:solidFill>
              <a:srgbClr val="FF3300"/>
            </a:solidFill>
            <a:prstDash val="dash"/>
            <a:round/>
            <a:headEnd type="none" w="med" len="med"/>
            <a:tailEnd type="none" w="med" len="med"/>
          </a:ln>
        </p:spPr>
      </p:sp>
      <p:sp>
        <p:nvSpPr>
          <p:cNvPr id="49239" name="Line 59"/>
          <p:cNvSpPr/>
          <p:nvPr/>
        </p:nvSpPr>
        <p:spPr>
          <a:xfrm rot="-5400000" flipH="1" flipV="1">
            <a:off x="2039938" y="5218113"/>
            <a:ext cx="0" cy="468312"/>
          </a:xfrm>
          <a:prstGeom prst="line">
            <a:avLst/>
          </a:prstGeom>
          <a:ln w="38100" cap="flat" cmpd="sng">
            <a:solidFill>
              <a:srgbClr val="FF3300"/>
            </a:solidFill>
            <a:prstDash val="dash"/>
            <a:round/>
            <a:headEnd type="none" w="med" len="med"/>
            <a:tailEnd type="triangle" w="med" len="med"/>
          </a:ln>
        </p:spPr>
      </p:sp>
      <p:sp>
        <p:nvSpPr>
          <p:cNvPr id="49240" name="Line 40"/>
          <p:cNvSpPr/>
          <p:nvPr/>
        </p:nvSpPr>
        <p:spPr>
          <a:xfrm rot="5400000">
            <a:off x="1247775" y="4408488"/>
            <a:ext cx="2052638" cy="0"/>
          </a:xfrm>
          <a:prstGeom prst="line">
            <a:avLst/>
          </a:prstGeom>
          <a:ln w="38100" cap="flat" cmpd="sng">
            <a:solidFill>
              <a:srgbClr val="FF0000"/>
            </a:solidFill>
            <a:prstDash val="dash"/>
            <a:round/>
            <a:headEnd type="none" w="med" len="med"/>
            <a:tailEnd type="none" w="med" len="med"/>
          </a:ln>
        </p:spPr>
      </p:sp>
      <p:sp>
        <p:nvSpPr>
          <p:cNvPr id="49241" name="Line 50"/>
          <p:cNvSpPr/>
          <p:nvPr/>
        </p:nvSpPr>
        <p:spPr>
          <a:xfrm rot="-10800000" flipH="1">
            <a:off x="2609850" y="5454650"/>
            <a:ext cx="431800" cy="0"/>
          </a:xfrm>
          <a:prstGeom prst="line">
            <a:avLst/>
          </a:prstGeom>
          <a:ln w="38100" cap="flat" cmpd="sng">
            <a:solidFill>
              <a:schemeClr val="hlink"/>
            </a:solidFill>
            <a:prstDash val="solid"/>
            <a:round/>
            <a:headEnd type="none" w="med" len="med"/>
            <a:tailEnd type="none" w="med" len="med"/>
          </a:ln>
        </p:spPr>
      </p:sp>
      <p:sp>
        <p:nvSpPr>
          <p:cNvPr id="49242" name="Line 40"/>
          <p:cNvSpPr/>
          <p:nvPr/>
        </p:nvSpPr>
        <p:spPr>
          <a:xfrm rot="5400000">
            <a:off x="1638300" y="4518025"/>
            <a:ext cx="1908175" cy="0"/>
          </a:xfrm>
          <a:prstGeom prst="line">
            <a:avLst/>
          </a:prstGeom>
          <a:ln w="38100" cap="flat" cmpd="sng">
            <a:solidFill>
              <a:srgbClr val="00B050"/>
            </a:solidFill>
            <a:prstDash val="solid"/>
            <a:round/>
            <a:headEnd type="none" w="med" len="med"/>
            <a:tailEnd type="none" w="med" len="med"/>
          </a:ln>
        </p:spPr>
      </p:sp>
      <p:sp>
        <p:nvSpPr>
          <p:cNvPr id="49243" name="Line 50"/>
          <p:cNvSpPr/>
          <p:nvPr/>
        </p:nvSpPr>
        <p:spPr>
          <a:xfrm rot="-10800000" flipH="1">
            <a:off x="2573338" y="3570288"/>
            <a:ext cx="288925" cy="0"/>
          </a:xfrm>
          <a:prstGeom prst="line">
            <a:avLst/>
          </a:prstGeom>
          <a:ln w="38100" cap="flat" cmpd="sng">
            <a:solidFill>
              <a:schemeClr val="hlink"/>
            </a:solidFill>
            <a:prstDash val="solid"/>
            <a:round/>
            <a:headEnd type="none" w="med" len="med"/>
            <a:tailEnd type="triangle" w="med" len="med"/>
          </a:ln>
        </p:spPr>
      </p:sp>
      <p:sp>
        <p:nvSpPr>
          <p:cNvPr id="49244" name="Line 59"/>
          <p:cNvSpPr/>
          <p:nvPr/>
        </p:nvSpPr>
        <p:spPr>
          <a:xfrm rot="5400000" flipH="1" flipV="1">
            <a:off x="6249988" y="5748338"/>
            <a:ext cx="0" cy="1117600"/>
          </a:xfrm>
          <a:prstGeom prst="line">
            <a:avLst/>
          </a:prstGeom>
          <a:ln w="38100" cap="flat" cmpd="sng">
            <a:solidFill>
              <a:srgbClr val="FF3300"/>
            </a:solidFill>
            <a:prstDash val="dash"/>
            <a:round/>
            <a:headEnd type="none" w="med" len="med"/>
            <a:tailEnd type="triangle" w="med" len="med"/>
          </a:ln>
        </p:spPr>
      </p:sp>
      <p:sp>
        <p:nvSpPr>
          <p:cNvPr id="49245" name="Text Box 57"/>
          <p:cNvSpPr txBox="1"/>
          <p:nvPr/>
        </p:nvSpPr>
        <p:spPr>
          <a:xfrm>
            <a:off x="6832600" y="6105525"/>
            <a:ext cx="1700213"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控制信号线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49246" name="Line 59"/>
          <p:cNvSpPr/>
          <p:nvPr/>
        </p:nvSpPr>
        <p:spPr>
          <a:xfrm rot="5400000" flipH="1" flipV="1">
            <a:off x="6243638" y="6154738"/>
            <a:ext cx="0" cy="1116012"/>
          </a:xfrm>
          <a:prstGeom prst="line">
            <a:avLst/>
          </a:prstGeom>
          <a:ln w="38100" cap="flat" cmpd="sng">
            <a:solidFill>
              <a:srgbClr val="0000FF"/>
            </a:solidFill>
            <a:prstDash val="solid"/>
            <a:round/>
            <a:headEnd type="none" w="med" len="med"/>
            <a:tailEnd type="triangle" w="med" len="med"/>
          </a:ln>
        </p:spPr>
      </p:sp>
      <p:sp>
        <p:nvSpPr>
          <p:cNvPr id="49247"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数据传送线</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16" name="矩形 115"/>
          <p:cNvSpPr/>
          <p:nvPr/>
        </p:nvSpPr>
        <p:spPr>
          <a:xfrm>
            <a:off x="161925" y="1042988"/>
            <a:ext cx="5172075" cy="5311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249" name="Text Box 57"/>
          <p:cNvSpPr txBox="1"/>
          <p:nvPr/>
        </p:nvSpPr>
        <p:spPr>
          <a:xfrm>
            <a:off x="207963" y="1111250"/>
            <a:ext cx="2563812"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中央处理器（</a:t>
            </a:r>
            <a:r>
              <a:rPr lang="en-US" altLang="zh-CN" sz="2000" b="1" dirty="0">
                <a:solidFill>
                  <a:srgbClr val="FF3300"/>
                </a:solidFill>
                <a:latin typeface="微软雅黑" panose="020B0503020204020204" pitchFamily="34" charset="-122"/>
                <a:ea typeface="微软雅黑" panose="020B0503020204020204" pitchFamily="34" charset="-122"/>
              </a:rPr>
              <a:t>CPU</a:t>
            </a:r>
            <a:r>
              <a:rPr lang="zh-CN" altLang="en-US" sz="2000" b="1" dirty="0">
                <a:solidFill>
                  <a:srgbClr val="FF3300"/>
                </a:solidFill>
                <a:latin typeface="微软雅黑" panose="020B0503020204020204" pitchFamily="34" charset="-122"/>
                <a:ea typeface="微软雅黑" panose="020B0503020204020204" pitchFamily="34" charset="-122"/>
              </a:rPr>
              <a:t>）</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118" name="Rectangle 99"/>
          <p:cNvSpPr txBox="1">
            <a:spLocks noChangeArrowheads="1"/>
          </p:cNvSpPr>
          <p:nvPr/>
        </p:nvSpPr>
        <p:spPr>
          <a:xfrm>
            <a:off x="457200" y="98425"/>
            <a:ext cx="8229600" cy="561975"/>
          </a:xfrm>
          <a:prstGeom prst="rect">
            <a:avLst/>
          </a:prstGeom>
        </p:spPr>
        <p:txBody>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CC3300"/>
                </a:solidFill>
                <a:effectLst/>
                <a:uLnTx/>
                <a:uFillTx/>
                <a:latin typeface="+mj-lt"/>
                <a:ea typeface="黑体" panose="02010609060101010101" pitchFamily="49" charset="-122"/>
                <a:cs typeface="+mj-cs"/>
              </a:rPr>
              <a:t>现代计算机结构模型</a:t>
            </a:r>
            <a:endParaRPr kumimoji="0" lang="zh-CN" altLang="en-US" sz="3600" b="1" i="0" u="none" strike="noStrike" kern="0" cap="none" spc="0" normalizeH="0" baseline="0" noProof="0" dirty="0">
              <a:ln>
                <a:noFill/>
              </a:ln>
              <a:solidFill>
                <a:srgbClr val="CC3300"/>
              </a:solidFill>
              <a:effectLst/>
              <a:uLnTx/>
              <a:uFillTx/>
              <a:latin typeface="+mj-lt"/>
              <a:ea typeface="黑体" panose="02010609060101010101" pitchFamily="49" charset="-122"/>
              <a:cs typeface="+mj-cs"/>
            </a:endParaRPr>
          </a:p>
        </p:txBody>
      </p:sp>
      <p:sp>
        <p:nvSpPr>
          <p:cNvPr id="49251" name="Text Box 61"/>
          <p:cNvSpPr txBox="1"/>
          <p:nvPr/>
        </p:nvSpPr>
        <p:spPr>
          <a:xfrm>
            <a:off x="836613" y="5627688"/>
            <a:ext cx="3397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F</a:t>
            </a:r>
            <a:endParaRPr lang="en-US" altLang="zh-CN" sz="2400" b="1" dirty="0">
              <a:latin typeface="微软雅黑" panose="020B0503020204020204" pitchFamily="34" charset="-122"/>
              <a:ea typeface="微软雅黑" panose="020B0503020204020204" pitchFamily="34" charset="-122"/>
            </a:endParaRPr>
          </a:p>
        </p:txBody>
      </p:sp>
      <p:sp>
        <p:nvSpPr>
          <p:cNvPr id="49252" name="Text Box 61"/>
          <p:cNvSpPr txBox="1"/>
          <p:nvPr/>
        </p:nvSpPr>
        <p:spPr>
          <a:xfrm>
            <a:off x="619125" y="4411663"/>
            <a:ext cx="61753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a:t>
            </a:r>
            <a:endParaRPr lang="en-US" altLang="zh-CN" sz="2400" b="1" dirty="0">
              <a:latin typeface="微软雅黑" panose="020B0503020204020204" pitchFamily="34" charset="-122"/>
              <a:ea typeface="微软雅黑" panose="020B0503020204020204" pitchFamily="34" charset="-122"/>
            </a:endParaRPr>
          </a:p>
        </p:txBody>
      </p:sp>
      <p:sp>
        <p:nvSpPr>
          <p:cNvPr id="49253" name="Text Box 61"/>
          <p:cNvSpPr txBox="1"/>
          <p:nvPr/>
        </p:nvSpPr>
        <p:spPr>
          <a:xfrm>
            <a:off x="1785938" y="4400550"/>
            <a:ext cx="6191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B</a:t>
            </a:r>
            <a:endParaRPr lang="en-US" altLang="zh-CN" sz="2400" b="1" dirty="0">
              <a:latin typeface="微软雅黑" panose="020B0503020204020204" pitchFamily="34" charset="-122"/>
              <a:ea typeface="微软雅黑" panose="020B0503020204020204" pitchFamily="34" charset="-122"/>
            </a:endParaRPr>
          </a:p>
        </p:txBody>
      </p:sp>
      <p:sp>
        <p:nvSpPr>
          <p:cNvPr id="49254" name="Text Box 61"/>
          <p:cNvSpPr txBox="1"/>
          <p:nvPr/>
        </p:nvSpPr>
        <p:spPr>
          <a:xfrm>
            <a:off x="1738313" y="5448300"/>
            <a:ext cx="1262062" cy="461963"/>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ALUop</a:t>
            </a:r>
            <a:endParaRPr lang="en-US" altLang="zh-CN" sz="2400" b="1" dirty="0">
              <a:latin typeface="微软雅黑" panose="020B0503020204020204" pitchFamily="34" charset="-122"/>
              <a:ea typeface="微软雅黑" panose="020B0503020204020204" pitchFamily="34" charset="-122"/>
            </a:endParaRPr>
          </a:p>
        </p:txBody>
      </p:sp>
      <p:sp>
        <p:nvSpPr>
          <p:cNvPr id="126" name="Rectangle 95"/>
          <p:cNvSpPr/>
          <p:nvPr/>
        </p:nvSpPr>
        <p:spPr>
          <a:xfrm>
            <a:off x="7405688" y="1185863"/>
            <a:ext cx="1595437" cy="431800"/>
          </a:xfrm>
          <a:prstGeom prst="rect">
            <a:avLst/>
          </a:prstGeom>
          <a:noFill/>
          <a:ln w="9525">
            <a:noFill/>
          </a:ln>
        </p:spPr>
        <p:txBody>
          <a:bodyPr wrap="none" anchor="t" anchorCtr="0">
            <a:spAutoFit/>
          </a:bodyPr>
          <a:lstStyle/>
          <a:p>
            <a:pPr marL="342900" indent="-342900" eaLnBrk="0" hangingPunct="0">
              <a:spcBef>
                <a:spcPct val="50000"/>
              </a:spcBef>
            </a:pPr>
            <a:r>
              <a:rPr lang="zh-CN" altLang="en-US" sz="2200" b="1" dirty="0">
                <a:solidFill>
                  <a:srgbClr val="3333CC"/>
                </a:solidFill>
                <a:latin typeface="微软雅黑" panose="020B0503020204020204" pitchFamily="34" charset="-122"/>
                <a:ea typeface="微软雅黑" panose="020B0503020204020204" pitchFamily="34" charset="-122"/>
              </a:rPr>
              <a:t>工厂、饭店</a:t>
            </a:r>
            <a:endParaRPr lang="zh-CN" altLang="en-US" sz="2200" b="1" dirty="0">
              <a:solidFill>
                <a:srgbClr val="3333CC"/>
              </a:solidFill>
              <a:latin typeface="微软雅黑" panose="020B0503020204020204" pitchFamily="34" charset="-122"/>
              <a:ea typeface="微软雅黑" panose="020B0503020204020204" pitchFamily="34" charset="-122"/>
            </a:endParaRPr>
          </a:p>
        </p:txBody>
      </p:sp>
      <p:sp>
        <p:nvSpPr>
          <p:cNvPr id="127" name="Text Box 96"/>
          <p:cNvSpPr txBox="1"/>
          <p:nvPr/>
        </p:nvSpPr>
        <p:spPr>
          <a:xfrm>
            <a:off x="341313" y="6400800"/>
            <a:ext cx="4095750" cy="457200"/>
          </a:xfrm>
          <a:prstGeom prst="rect">
            <a:avLst/>
          </a:prstGeom>
          <a:noFill/>
          <a:ln w="9525">
            <a:noFill/>
          </a:ln>
        </p:spPr>
        <p:txBody>
          <a:bodyPr anchor="t" anchorCtr="0">
            <a:spAutoFit/>
          </a:bodyPr>
          <a:lstStyle/>
          <a:p>
            <a:pPr marL="342900" indent="-342900" eaLnBrk="0" hangingPunct="0">
              <a:spcBef>
                <a:spcPct val="50000"/>
              </a:spcBef>
            </a:pPr>
            <a:r>
              <a:rPr lang="zh-CN" altLang="en-US" sz="2400" b="1" dirty="0">
                <a:solidFill>
                  <a:srgbClr val="3333CC"/>
                </a:solidFill>
                <a:latin typeface="微软雅黑" panose="020B0503020204020204" pitchFamily="34" charset="-122"/>
                <a:ea typeface="微软雅黑" panose="020B0503020204020204" pitchFamily="34" charset="-122"/>
              </a:rPr>
              <a:t>计算机是如何工作的呢？</a:t>
            </a:r>
            <a:endParaRPr lang="zh-CN" altLang="en-US" sz="2400" b="1" dirty="0">
              <a:solidFill>
                <a:srgbClr val="3333CC"/>
              </a:solidFill>
              <a:latin typeface="微软雅黑" panose="020B0503020204020204" pitchFamily="34" charset="-122"/>
              <a:ea typeface="微软雅黑" panose="020B0503020204020204" pitchFamily="34" charset="-122"/>
            </a:endParaRPr>
          </a:p>
        </p:txBody>
      </p:sp>
      <p:sp>
        <p:nvSpPr>
          <p:cNvPr id="128" name="Text Box 97"/>
          <p:cNvSpPr txBox="1"/>
          <p:nvPr/>
        </p:nvSpPr>
        <p:spPr>
          <a:xfrm>
            <a:off x="5214938" y="631825"/>
            <a:ext cx="3294062" cy="831850"/>
          </a:xfrm>
          <a:prstGeom prst="rect">
            <a:avLst/>
          </a:prstGeom>
          <a:noFill/>
          <a:ln w="9525">
            <a:noFill/>
          </a:ln>
        </p:spPr>
        <p:txBody>
          <a:bodyPr anchor="t" anchorCtr="0">
            <a:spAutoFit/>
          </a:bodyPr>
          <a:lstStyle/>
          <a:p>
            <a:pPr marL="342900" indent="-342900" eaLnBrk="0" hangingPunct="0">
              <a:spcBef>
                <a:spcPct val="10000"/>
              </a:spcBef>
            </a:pPr>
            <a:r>
              <a:rPr lang="zh-CN" altLang="en-US" sz="2400" b="1" dirty="0">
                <a:latin typeface="微软雅黑" panose="020B0503020204020204" pitchFamily="34" charset="-122"/>
                <a:ea typeface="微软雅黑" panose="020B0503020204020204" pitchFamily="34" charset="-122"/>
              </a:rPr>
              <a:t>   计算机相当于现实生活中的什么？</a:t>
            </a:r>
            <a:endParaRPr lang="zh-CN" altLang="en-US" sz="2400" b="1" dirty="0">
              <a:latin typeface="微软雅黑" panose="020B0503020204020204" pitchFamily="34" charset="-122"/>
              <a:ea typeface="微软雅黑" panose="020B0503020204020204" pitchFamily="34" charset="-122"/>
            </a:endParaRPr>
          </a:p>
        </p:txBody>
      </p:sp>
      <p:sp>
        <p:nvSpPr>
          <p:cNvPr id="49258" name="Line 59"/>
          <p:cNvSpPr/>
          <p:nvPr/>
        </p:nvSpPr>
        <p:spPr>
          <a:xfrm rot="10800000" flipH="1" flipV="1">
            <a:off x="3267075" y="3698875"/>
            <a:ext cx="0" cy="539750"/>
          </a:xfrm>
          <a:prstGeom prst="line">
            <a:avLst/>
          </a:prstGeom>
          <a:ln w="38100" cap="flat" cmpd="sng">
            <a:solidFill>
              <a:srgbClr val="FF3300"/>
            </a:solidFill>
            <a:prstDash val="dash"/>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blinds(horizontal)">
                                      <p:cBhvr>
                                        <p:cTn id="7" dur="5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blinds(horizontal)">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blinds(horizontal)">
                                      <p:cBhvr>
                                        <p:cTn id="1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用</a:t>
            </a:r>
            <a:r>
              <a:rPr lang="zh-CN" altLang="en-US" sz="3600" dirty="0">
                <a:latin typeface="黑体" panose="02010609060101010101" pitchFamily="49" charset="-122"/>
              </a:rPr>
              <a:t>“</a:t>
            </a:r>
            <a:r>
              <a:rPr lang="zh-CN" altLang="en-US" sz="3600" dirty="0"/>
              <a:t>系统思维</a:t>
            </a:r>
            <a:r>
              <a:rPr lang="zh-CN" altLang="en-US" sz="3600" dirty="0">
                <a:latin typeface="黑体" panose="02010609060101010101" pitchFamily="49" charset="-122"/>
              </a:rPr>
              <a:t>”</a:t>
            </a:r>
            <a:r>
              <a:rPr lang="zh-CN" altLang="en-US" sz="3600" dirty="0"/>
              <a:t>分析问题</a:t>
            </a:r>
            <a:endParaRPr lang="zh-CN" altLang="en-US" sz="3600" dirty="0"/>
          </a:p>
        </p:txBody>
      </p:sp>
      <p:sp>
        <p:nvSpPr>
          <p:cNvPr id="111619" name="Rectangle 3"/>
          <p:cNvSpPr>
            <a:spLocks noGrp="1"/>
          </p:cNvSpPr>
          <p:nvPr>
            <p:ph idx="1"/>
          </p:nvPr>
        </p:nvSpPr>
        <p:spPr>
          <a:xfrm>
            <a:off x="161925" y="684213"/>
            <a:ext cx="4814888" cy="2817812"/>
          </a:xfrm>
        </p:spPr>
        <p:txBody>
          <a:bodyPr vert="horz" wrap="square" lIns="91440" tIns="45720" rIns="91440" bIns="45720" anchor="t" anchorCtr="0"/>
          <a:lstStyle/>
          <a:p>
            <a:pPr>
              <a:lnSpc>
                <a:spcPct val="105000"/>
              </a:lnSpc>
              <a:spcBef>
                <a:spcPct val="0"/>
              </a:spcBef>
              <a:buNone/>
            </a:pPr>
            <a:r>
              <a:rPr lang="en-US" altLang="zh-CN" dirty="0"/>
              <a:t>sum(int a[ ], unsigned len)</a:t>
            </a:r>
            <a:endParaRPr lang="en-US" altLang="zh-CN" dirty="0"/>
          </a:p>
          <a:p>
            <a:pPr>
              <a:lnSpc>
                <a:spcPct val="105000"/>
              </a:lnSpc>
              <a:spcBef>
                <a:spcPct val="0"/>
              </a:spcBef>
              <a:buNone/>
            </a:pPr>
            <a:r>
              <a:rPr lang="en-US" altLang="zh-CN" dirty="0"/>
              <a:t>{</a:t>
            </a:r>
            <a:endParaRPr lang="en-US" altLang="zh-CN" dirty="0"/>
          </a:p>
          <a:p>
            <a:pPr>
              <a:lnSpc>
                <a:spcPct val="105000"/>
              </a:lnSpc>
              <a:spcBef>
                <a:spcPct val="0"/>
              </a:spcBef>
              <a:buNone/>
            </a:pPr>
            <a:r>
              <a:rPr lang="en-US" altLang="zh-CN" dirty="0"/>
              <a:t>	int 	i</a:t>
            </a:r>
            <a:r>
              <a:rPr lang="zh-CN" altLang="en-US" dirty="0"/>
              <a:t>，</a:t>
            </a:r>
            <a:r>
              <a:rPr lang="en-US" altLang="zh-CN" dirty="0"/>
              <a:t>sum = 0;</a:t>
            </a:r>
            <a:endParaRPr lang="en-US" altLang="zh-CN" dirty="0"/>
          </a:p>
          <a:p>
            <a:pPr>
              <a:lnSpc>
                <a:spcPct val="105000"/>
              </a:lnSpc>
              <a:spcBef>
                <a:spcPct val="0"/>
              </a:spcBef>
              <a:buNone/>
            </a:pPr>
            <a:r>
              <a:rPr lang="en-US" altLang="zh-CN" dirty="0"/>
              <a:t>	for	(i = 0; i &lt;= len–1; i++)</a:t>
            </a:r>
            <a:endParaRPr lang="en-US" altLang="zh-CN" dirty="0"/>
          </a:p>
          <a:p>
            <a:pPr>
              <a:lnSpc>
                <a:spcPct val="105000"/>
              </a:lnSpc>
              <a:spcBef>
                <a:spcPct val="0"/>
              </a:spcBef>
              <a:buNone/>
            </a:pPr>
            <a:r>
              <a:rPr lang="en-US" altLang="zh-CN" dirty="0"/>
              <a:t>      	sum += a[i];</a:t>
            </a:r>
            <a:endParaRPr lang="en-US" altLang="zh-CN" dirty="0"/>
          </a:p>
          <a:p>
            <a:pPr>
              <a:lnSpc>
                <a:spcPct val="105000"/>
              </a:lnSpc>
              <a:spcBef>
                <a:spcPct val="0"/>
              </a:spcBef>
              <a:buNone/>
            </a:pPr>
            <a:r>
              <a:rPr lang="en-US" altLang="zh-CN" dirty="0"/>
              <a:t>	return sum;</a:t>
            </a:r>
            <a:endParaRPr lang="en-US" altLang="zh-CN" dirty="0"/>
          </a:p>
          <a:p>
            <a:pPr>
              <a:lnSpc>
                <a:spcPct val="105000"/>
              </a:lnSpc>
              <a:spcBef>
                <a:spcPct val="0"/>
              </a:spcBef>
              <a:buNone/>
            </a:pPr>
            <a:r>
              <a:rPr lang="en-US" altLang="zh-CN" dirty="0"/>
              <a:t>}</a:t>
            </a:r>
            <a:endParaRPr lang="zh-CN" altLang="en-US" dirty="0"/>
          </a:p>
        </p:txBody>
      </p:sp>
      <p:sp>
        <p:nvSpPr>
          <p:cNvPr id="521220" name="Rectangle 4"/>
          <p:cNvSpPr/>
          <p:nvPr/>
        </p:nvSpPr>
        <p:spPr>
          <a:xfrm>
            <a:off x="4932363" y="863600"/>
            <a:ext cx="3779837" cy="173672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35000"/>
              </a:lnSpc>
              <a:spcBef>
                <a:spcPct val="35000"/>
              </a:spcBef>
              <a:buNone/>
            </a:pPr>
            <a:r>
              <a:rPr lang="zh-CN" altLang="en-US" sz="2000" dirty="0">
                <a:solidFill>
                  <a:schemeClr val="accent2"/>
                </a:solidFill>
                <a:latin typeface="微软雅黑" panose="020B0503020204020204" pitchFamily="34" charset="-122"/>
                <a:ea typeface="微软雅黑" panose="020B0503020204020204" pitchFamily="34" charset="-122"/>
              </a:rPr>
              <a:t>当参数</a:t>
            </a:r>
            <a:r>
              <a:rPr lang="en-US" altLang="zh-CN" sz="2000" dirty="0">
                <a:solidFill>
                  <a:schemeClr val="accent2"/>
                </a:solidFill>
                <a:latin typeface="微软雅黑" panose="020B0503020204020204" pitchFamily="34" charset="-122"/>
                <a:ea typeface="微软雅黑" panose="020B0503020204020204" pitchFamily="34" charset="-122"/>
              </a:rPr>
              <a:t>len</a:t>
            </a:r>
            <a:r>
              <a:rPr lang="zh-CN" altLang="en-US" sz="2000" dirty="0">
                <a:solidFill>
                  <a:schemeClr val="accent2"/>
                </a:solidFill>
                <a:latin typeface="微软雅黑" panose="020B0503020204020204" pitchFamily="34" charset="-122"/>
                <a:ea typeface="微软雅黑" panose="020B0503020204020204" pitchFamily="34" charset="-122"/>
              </a:rPr>
              <a:t>为</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时，返回值应该是</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，但是在机器上执行时，却发生访存异常。但</a:t>
            </a:r>
            <a:r>
              <a:rPr lang="zh-CN" altLang="en-US" sz="2000" dirty="0">
                <a:solidFill>
                  <a:srgbClr val="008000"/>
                </a:solidFill>
                <a:latin typeface="微软雅黑" panose="020B0503020204020204" pitchFamily="34" charset="-122"/>
                <a:ea typeface="微软雅黑" panose="020B0503020204020204" pitchFamily="34" charset="-122"/>
              </a:rPr>
              <a:t>当</a:t>
            </a:r>
            <a:r>
              <a:rPr lang="en-US" altLang="zh-CN" sz="2000" dirty="0">
                <a:solidFill>
                  <a:srgbClr val="008000"/>
                </a:solidFill>
                <a:latin typeface="微软雅黑" panose="020B0503020204020204" pitchFamily="34" charset="-122"/>
                <a:ea typeface="微软雅黑" panose="020B0503020204020204" pitchFamily="34" charset="-122"/>
              </a:rPr>
              <a:t>len</a:t>
            </a:r>
            <a:r>
              <a:rPr lang="zh-CN" altLang="en-US" sz="2000" dirty="0">
                <a:solidFill>
                  <a:srgbClr val="008000"/>
                </a:solidFill>
                <a:latin typeface="微软雅黑" panose="020B0503020204020204" pitchFamily="34" charset="-122"/>
                <a:ea typeface="微软雅黑" panose="020B0503020204020204" pitchFamily="34" charset="-122"/>
              </a:rPr>
              <a:t>为</a:t>
            </a:r>
            <a:r>
              <a:rPr lang="en-US" altLang="zh-CN" sz="2000" dirty="0">
                <a:solidFill>
                  <a:srgbClr val="008000"/>
                </a:solidFill>
                <a:latin typeface="微软雅黑" panose="020B0503020204020204" pitchFamily="34" charset="-122"/>
                <a:ea typeface="微软雅黑" panose="020B0503020204020204" pitchFamily="34" charset="-122"/>
              </a:rPr>
              <a:t>int</a:t>
            </a:r>
            <a:r>
              <a:rPr lang="zh-CN" altLang="en-US" sz="2000" dirty="0">
                <a:solidFill>
                  <a:srgbClr val="008000"/>
                </a:solidFill>
                <a:latin typeface="微软雅黑" panose="020B0503020204020204" pitchFamily="34" charset="-122"/>
                <a:ea typeface="微软雅黑" panose="020B0503020204020204" pitchFamily="34" charset="-122"/>
              </a:rPr>
              <a:t>型时则正常</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Why?</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521222" name="Text Box 6"/>
          <p:cNvSpPr txBox="1"/>
          <p:nvPr/>
        </p:nvSpPr>
        <p:spPr>
          <a:xfrm>
            <a:off x="206375" y="3743325"/>
            <a:ext cx="6886575" cy="4270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008000"/>
                </a:solidFill>
                <a:latin typeface="微软雅黑" panose="020B0503020204020204" pitchFamily="34" charset="-122"/>
                <a:ea typeface="微软雅黑" panose="020B0503020204020204" pitchFamily="34" charset="-122"/>
              </a:rPr>
              <a:t>当用</a:t>
            </a:r>
            <a:r>
              <a:rPr lang="en-US" altLang="zh-CN" sz="2200" dirty="0">
                <a:solidFill>
                  <a:srgbClr val="008000"/>
                </a:solidFill>
                <a:latin typeface="微软雅黑" panose="020B0503020204020204" pitchFamily="34" charset="-122"/>
                <a:ea typeface="微软雅黑" panose="020B0503020204020204" pitchFamily="34" charset="-122"/>
              </a:rPr>
              <a:t>len=0</a:t>
            </a:r>
            <a:r>
              <a:rPr lang="zh-CN" altLang="en-US" sz="2200" dirty="0">
                <a:solidFill>
                  <a:srgbClr val="008000"/>
                </a:solidFill>
                <a:latin typeface="微软雅黑" panose="020B0503020204020204" pitchFamily="34" charset="-122"/>
                <a:ea typeface="微软雅黑" panose="020B0503020204020204" pitchFamily="34" charset="-122"/>
              </a:rPr>
              <a:t>调用</a:t>
            </a:r>
            <a:r>
              <a:rPr lang="en-US" altLang="zh-CN" sz="2200" dirty="0">
                <a:solidFill>
                  <a:srgbClr val="008000"/>
                </a:solidFill>
                <a:latin typeface="微软雅黑" panose="020B0503020204020204" pitchFamily="34" charset="-122"/>
                <a:ea typeface="微软雅黑" panose="020B0503020204020204" pitchFamily="34" charset="-122"/>
              </a:rPr>
              <a:t>sum</a:t>
            </a:r>
            <a:r>
              <a:rPr lang="zh-CN" altLang="en-US" sz="2200" dirty="0">
                <a:solidFill>
                  <a:srgbClr val="008000"/>
                </a:solidFill>
                <a:latin typeface="微软雅黑" panose="020B0503020204020204" pitchFamily="34" charset="-122"/>
                <a:ea typeface="微软雅黑" panose="020B0503020204020204" pitchFamily="34" charset="-122"/>
              </a:rPr>
              <a:t>函数时，其返回值应该是多少？</a:t>
            </a:r>
            <a:endParaRPr lang="zh-CN" altLang="en-US" sz="2200" dirty="0">
              <a:solidFill>
                <a:srgbClr val="008000"/>
              </a:solidFill>
              <a:latin typeface="微软雅黑" panose="020B0503020204020204" pitchFamily="34" charset="-122"/>
              <a:ea typeface="微软雅黑" panose="020B0503020204020204" pitchFamily="34" charset="-122"/>
            </a:endParaRPr>
          </a:p>
        </p:txBody>
      </p:sp>
      <p:pic>
        <p:nvPicPr>
          <p:cNvPr id="521223" name="Picture 7"/>
          <p:cNvPicPr>
            <a:picLocks noChangeAspect="1"/>
          </p:cNvPicPr>
          <p:nvPr/>
        </p:nvPicPr>
        <p:blipFill>
          <a:blip r:embed="rId1"/>
          <a:stretch>
            <a:fillRect/>
          </a:stretch>
        </p:blipFill>
        <p:spPr>
          <a:xfrm>
            <a:off x="250825" y="3519488"/>
            <a:ext cx="8667750" cy="3159125"/>
          </a:xfrm>
          <a:prstGeom prst="rect">
            <a:avLst/>
          </a:prstGeom>
          <a:noFill/>
          <a:ln w="9525">
            <a:noFill/>
          </a:ln>
        </p:spPr>
      </p:pic>
      <p:sp>
        <p:nvSpPr>
          <p:cNvPr id="521224" name="Text Box 8"/>
          <p:cNvSpPr txBox="1"/>
          <p:nvPr/>
        </p:nvSpPr>
        <p:spPr>
          <a:xfrm>
            <a:off x="341313" y="4014788"/>
            <a:ext cx="3330575" cy="2751137"/>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15000"/>
              </a:spcBef>
              <a:buNone/>
            </a:pPr>
            <a:r>
              <a:rPr lang="zh-CN" altLang="en-US" sz="2200" dirty="0">
                <a:ea typeface="微软雅黑" panose="020B0503020204020204" pitchFamily="34" charset="-122"/>
              </a:rPr>
              <a:t>理解该问题需要知道：</a:t>
            </a:r>
            <a:endParaRPr lang="zh-CN" altLang="en-US" sz="2200" dirty="0">
              <a:ea typeface="微软雅黑" panose="020B0503020204020204" pitchFamily="34" charset="-122"/>
            </a:endParaRPr>
          </a:p>
          <a:p>
            <a:pPr marL="0" lvl="0" indent="0" eaLnBrk="1" hangingPunct="1">
              <a:lnSpc>
                <a:spcPct val="100000"/>
              </a:lnSpc>
              <a:spcBef>
                <a:spcPct val="15000"/>
              </a:spcBef>
              <a:buNone/>
            </a:pPr>
            <a:r>
              <a:rPr lang="zh-CN" altLang="en-US" sz="2200" dirty="0">
                <a:solidFill>
                  <a:srgbClr val="3366FF"/>
                </a:solidFill>
                <a:ea typeface="微软雅黑" panose="020B0503020204020204" pitchFamily="34" charset="-122"/>
              </a:rPr>
              <a:t>高级语言中运算规则</a:t>
            </a:r>
            <a:endParaRPr lang="zh-CN" altLang="en-US" sz="2200" dirty="0">
              <a:solidFill>
                <a:srgbClr val="3366FF"/>
              </a:solidFill>
              <a:ea typeface="微软雅黑" panose="020B0503020204020204" pitchFamily="34" charset="-122"/>
            </a:endParaRPr>
          </a:p>
          <a:p>
            <a:pPr marL="0" lvl="0" indent="0" eaLnBrk="1" hangingPunct="1">
              <a:lnSpc>
                <a:spcPct val="100000"/>
              </a:lnSpc>
              <a:spcBef>
                <a:spcPct val="15000"/>
              </a:spcBef>
              <a:buNone/>
            </a:pPr>
            <a:r>
              <a:rPr lang="zh-CN" altLang="en-US" sz="2200" dirty="0">
                <a:solidFill>
                  <a:srgbClr val="996600"/>
                </a:solidFill>
                <a:ea typeface="微软雅黑" panose="020B0503020204020204" pitchFamily="34" charset="-122"/>
              </a:rPr>
              <a:t>机器指令的含义和执行</a:t>
            </a:r>
            <a:endParaRPr lang="zh-CN" altLang="en-US" sz="2200" dirty="0">
              <a:solidFill>
                <a:srgbClr val="996600"/>
              </a:solidFill>
              <a:ea typeface="微软雅黑" panose="020B0503020204020204" pitchFamily="34" charset="-122"/>
            </a:endParaRPr>
          </a:p>
          <a:p>
            <a:pPr marL="0" lvl="0" indent="0" eaLnBrk="1" hangingPunct="1">
              <a:lnSpc>
                <a:spcPct val="100000"/>
              </a:lnSpc>
              <a:spcBef>
                <a:spcPct val="15000"/>
              </a:spcBef>
              <a:buNone/>
            </a:pPr>
            <a:r>
              <a:rPr lang="zh-CN" altLang="en-US" sz="2200" dirty="0">
                <a:solidFill>
                  <a:srgbClr val="FF0000"/>
                </a:solidFill>
                <a:ea typeface="微软雅黑" panose="020B0503020204020204" pitchFamily="34" charset="-122"/>
              </a:rPr>
              <a:t>计算机内部的运算电路</a:t>
            </a:r>
            <a:endParaRPr lang="zh-CN" altLang="en-US" sz="2200" dirty="0">
              <a:solidFill>
                <a:srgbClr val="FF0000"/>
              </a:solidFill>
              <a:ea typeface="微软雅黑" panose="020B0503020204020204" pitchFamily="34" charset="-122"/>
            </a:endParaRPr>
          </a:p>
          <a:p>
            <a:pPr marL="0" lvl="0" indent="0" eaLnBrk="1" hangingPunct="1">
              <a:lnSpc>
                <a:spcPct val="100000"/>
              </a:lnSpc>
              <a:spcBef>
                <a:spcPct val="15000"/>
              </a:spcBef>
              <a:buNone/>
            </a:pPr>
            <a:r>
              <a:rPr lang="zh-CN" altLang="en-US" sz="2200" dirty="0">
                <a:solidFill>
                  <a:srgbClr val="008000"/>
                </a:solidFill>
                <a:ea typeface="微软雅黑" panose="020B0503020204020204" pitchFamily="34" charset="-122"/>
              </a:rPr>
              <a:t>异常的检测和处理</a:t>
            </a:r>
            <a:endParaRPr lang="zh-CN" altLang="en-US" sz="2200" dirty="0">
              <a:solidFill>
                <a:srgbClr val="008000"/>
              </a:solidFill>
              <a:ea typeface="微软雅黑" panose="020B0503020204020204" pitchFamily="34" charset="-122"/>
            </a:endParaRPr>
          </a:p>
          <a:p>
            <a:pPr marL="0" lvl="0" indent="0" eaLnBrk="1" hangingPunct="1">
              <a:lnSpc>
                <a:spcPct val="100000"/>
              </a:lnSpc>
              <a:spcBef>
                <a:spcPct val="15000"/>
              </a:spcBef>
              <a:buNone/>
            </a:pPr>
            <a:r>
              <a:rPr lang="zh-CN" altLang="en-US" sz="2200" dirty="0">
                <a:solidFill>
                  <a:srgbClr val="FF0000"/>
                </a:solidFill>
                <a:ea typeface="微软雅黑" panose="020B0503020204020204" pitchFamily="34" charset="-122"/>
              </a:rPr>
              <a:t>虚拟地址空间</a:t>
            </a:r>
            <a:endParaRPr lang="zh-CN" altLang="en-US" sz="2200" dirty="0">
              <a:solidFill>
                <a:srgbClr val="FF0000"/>
              </a:solidFill>
              <a:ea typeface="微软雅黑" panose="020B0503020204020204" pitchFamily="34" charset="-122"/>
            </a:endParaRPr>
          </a:p>
          <a:p>
            <a:pPr marL="0" lvl="0" indent="0" eaLnBrk="1" hangingPunct="1">
              <a:lnSpc>
                <a:spcPct val="100000"/>
              </a:lnSpc>
              <a:spcBef>
                <a:spcPct val="15000"/>
              </a:spcBef>
              <a:buNone/>
            </a:pPr>
            <a:r>
              <a:rPr lang="en-US" altLang="zh-CN" sz="2200" dirty="0">
                <a:solidFill>
                  <a:srgbClr val="FF0000"/>
                </a:solidFill>
                <a:latin typeface="微软雅黑" panose="020B0503020204020204" pitchFamily="34" charset="-122"/>
                <a:ea typeface="微软雅黑" panose="020B0503020204020204" pitchFamily="34" charset="-122"/>
              </a:rPr>
              <a:t>……</a:t>
            </a:r>
            <a:endParaRPr lang="en-US" altLang="zh-CN" sz="2200" dirty="0">
              <a:solidFill>
                <a:srgbClr val="FF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22"/>
                                        </p:tgtEl>
                                        <p:attrNameLst>
                                          <p:attrName>style.visibility</p:attrName>
                                        </p:attrNameLst>
                                      </p:cBhvr>
                                      <p:to>
                                        <p:strVal val="visible"/>
                                      </p:to>
                                    </p:set>
                                    <p:animEffect transition="in" filter="blinds(horizontal)">
                                      <p:cBhvr>
                                        <p:cTn id="7" dur="500"/>
                                        <p:tgtEl>
                                          <p:spTgt spid="5212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1223"/>
                                        </p:tgtEl>
                                        <p:attrNameLst>
                                          <p:attrName>style.visibility</p:attrName>
                                        </p:attrNameLst>
                                      </p:cBhvr>
                                      <p:to>
                                        <p:strVal val="visible"/>
                                      </p:to>
                                    </p:set>
                                    <p:animEffect transition="in" filter="blinds(horizontal)">
                                      <p:cBhvr>
                                        <p:cTn id="12" dur="500"/>
                                        <p:tgtEl>
                                          <p:spTgt spid="5212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1220"/>
                                        </p:tgtEl>
                                        <p:attrNameLst>
                                          <p:attrName>style.visibility</p:attrName>
                                        </p:attrNameLst>
                                      </p:cBhvr>
                                      <p:to>
                                        <p:strVal val="visible"/>
                                      </p:to>
                                    </p:set>
                                    <p:animEffect transition="in" filter="blinds(horizontal)">
                                      <p:cBhvr>
                                        <p:cTn id="17" dur="500"/>
                                        <p:tgtEl>
                                          <p:spTgt spid="5212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24"/>
                                        </p:tgtEl>
                                        <p:attrNameLst>
                                          <p:attrName>style.visibility</p:attrName>
                                        </p:attrNameLst>
                                      </p:cBhvr>
                                      <p:to>
                                        <p:strVal val="visible"/>
                                      </p:to>
                                    </p:set>
                                    <p:animEffect transition="in" filter="blinds(horizontal)">
                                      <p:cBhvr>
                                        <p:cTn id="22" dur="500"/>
                                        <p:tgtEl>
                                          <p:spTgt spid="52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21222" grpId="0"/>
      <p:bldP spid="52122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认识计算机中最基本的部件</a:t>
            </a:r>
            <a:endParaRPr lang="zh-CN" altLang="en-US" sz="3600" dirty="0"/>
          </a:p>
        </p:txBody>
      </p:sp>
      <p:sp>
        <p:nvSpPr>
          <p:cNvPr id="549891" name="Text Box 3"/>
          <p:cNvSpPr txBox="1"/>
          <p:nvPr/>
        </p:nvSpPr>
        <p:spPr>
          <a:xfrm>
            <a:off x="206375" y="728663"/>
            <a:ext cx="8640763" cy="1230312"/>
          </a:xfrm>
          <a:prstGeom prst="rect">
            <a:avLst/>
          </a:prstGeom>
          <a:noFill/>
          <a:ln w="9525">
            <a:noFill/>
          </a:ln>
        </p:spPr>
        <p:txBody>
          <a:bodyPr anchor="t" anchorCtr="0">
            <a:spAutoFit/>
          </a:bodyPr>
          <a:lstStyle/>
          <a:p>
            <a:pPr marL="342900" indent="-342900" eaLnBrk="0" hangingPunct="0">
              <a:spcBef>
                <a:spcPct val="20000"/>
              </a:spcBef>
            </a:pPr>
            <a:r>
              <a:rPr lang="en-US" altLang="zh-CN" sz="2200" b="1" dirty="0">
                <a:latin typeface="微软雅黑" panose="020B0503020204020204" pitchFamily="34" charset="-122"/>
                <a:ea typeface="微软雅黑" panose="020B0503020204020204" pitchFamily="34" charset="-122"/>
              </a:rPr>
              <a:t>CPU</a:t>
            </a:r>
            <a:r>
              <a:rPr lang="zh-CN" altLang="en-US" sz="2200" b="1" dirty="0">
                <a:latin typeface="微软雅黑" panose="020B0503020204020204" pitchFamily="34" charset="-122"/>
                <a:ea typeface="微软雅黑" panose="020B0503020204020204" pitchFamily="34" charset="-122"/>
              </a:rPr>
              <a:t>：中央处理器；</a:t>
            </a:r>
            <a:r>
              <a:rPr lang="en-US" altLang="zh-CN" sz="2200" b="1" dirty="0">
                <a:latin typeface="微软雅黑" panose="020B0503020204020204" pitchFamily="34" charset="-122"/>
                <a:ea typeface="微软雅黑" panose="020B0503020204020204" pitchFamily="34" charset="-122"/>
              </a:rPr>
              <a:t>PC</a:t>
            </a:r>
            <a:r>
              <a:rPr lang="zh-CN" altLang="en-US" sz="2200" b="1" dirty="0">
                <a:latin typeface="微软雅黑" panose="020B0503020204020204" pitchFamily="34" charset="-122"/>
                <a:ea typeface="微软雅黑" panose="020B0503020204020204" pitchFamily="34" charset="-122"/>
              </a:rPr>
              <a:t>：程序计数器；</a:t>
            </a:r>
            <a:r>
              <a:rPr lang="en-US" altLang="zh-CN" sz="2200" b="1" dirty="0">
                <a:latin typeface="微软雅黑" panose="020B0503020204020204" pitchFamily="34" charset="-122"/>
                <a:ea typeface="微软雅黑" panose="020B0503020204020204" pitchFamily="34" charset="-122"/>
              </a:rPr>
              <a:t>MAR</a:t>
            </a:r>
            <a:r>
              <a:rPr lang="zh-CN" altLang="en-US" sz="2200" b="1" dirty="0">
                <a:latin typeface="微软雅黑" panose="020B0503020204020204" pitchFamily="34" charset="-122"/>
                <a:ea typeface="微软雅黑" panose="020B0503020204020204" pitchFamily="34" charset="-122"/>
              </a:rPr>
              <a:t>：存储器地址寄存器</a:t>
            </a:r>
            <a:endParaRPr lang="zh-CN" altLang="en-US" sz="2200" b="1" dirty="0">
              <a:latin typeface="微软雅黑" panose="020B0503020204020204" pitchFamily="34" charset="-122"/>
              <a:ea typeface="微软雅黑" panose="020B0503020204020204" pitchFamily="34" charset="-122"/>
            </a:endParaRPr>
          </a:p>
          <a:p>
            <a:pPr marL="342900" indent="-342900" eaLnBrk="0" hangingPunct="0">
              <a:spcBef>
                <a:spcPct val="20000"/>
              </a:spcBef>
            </a:pPr>
            <a:r>
              <a:rPr lang="en-US" altLang="zh-CN" sz="2200" b="1" dirty="0">
                <a:solidFill>
                  <a:srgbClr val="3333CC"/>
                </a:solidFill>
                <a:latin typeface="微软雅黑" panose="020B0503020204020204" pitchFamily="34" charset="-122"/>
                <a:ea typeface="微软雅黑" panose="020B0503020204020204" pitchFamily="34" charset="-122"/>
              </a:rPr>
              <a:t>ALU</a:t>
            </a:r>
            <a:r>
              <a:rPr lang="zh-CN" altLang="en-US" sz="2200" b="1" dirty="0">
                <a:solidFill>
                  <a:srgbClr val="3333CC"/>
                </a:solidFill>
                <a:latin typeface="微软雅黑" panose="020B0503020204020204" pitchFamily="34" charset="-122"/>
                <a:ea typeface="微软雅黑" panose="020B0503020204020204" pitchFamily="34" charset="-122"/>
              </a:rPr>
              <a:t>：算术逻辑部件；</a:t>
            </a:r>
            <a:r>
              <a:rPr lang="en-US" altLang="zh-CN" sz="2200" b="1" dirty="0">
                <a:solidFill>
                  <a:srgbClr val="3333CC"/>
                </a:solidFill>
                <a:latin typeface="微软雅黑" panose="020B0503020204020204" pitchFamily="34" charset="-122"/>
                <a:ea typeface="微软雅黑" panose="020B0503020204020204" pitchFamily="34" charset="-122"/>
              </a:rPr>
              <a:t>IR</a:t>
            </a:r>
            <a:r>
              <a:rPr lang="zh-CN" altLang="en-US" sz="2200" b="1" dirty="0">
                <a:solidFill>
                  <a:srgbClr val="3333CC"/>
                </a:solidFill>
                <a:latin typeface="微软雅黑" panose="020B0503020204020204" pitchFamily="34" charset="-122"/>
                <a:ea typeface="微软雅黑" panose="020B0503020204020204" pitchFamily="34" charset="-122"/>
              </a:rPr>
              <a:t>：指令寄存器；</a:t>
            </a:r>
            <a:r>
              <a:rPr lang="en-US" altLang="zh-CN" sz="2200" b="1" dirty="0">
                <a:solidFill>
                  <a:srgbClr val="3333CC"/>
                </a:solidFill>
                <a:latin typeface="微软雅黑" panose="020B0503020204020204" pitchFamily="34" charset="-122"/>
                <a:ea typeface="微软雅黑" panose="020B0503020204020204" pitchFamily="34" charset="-122"/>
              </a:rPr>
              <a:t>MDR</a:t>
            </a:r>
            <a:r>
              <a:rPr lang="zh-CN" altLang="en-US" sz="2200" b="1" dirty="0">
                <a:solidFill>
                  <a:srgbClr val="3333CC"/>
                </a:solidFill>
                <a:latin typeface="微软雅黑" panose="020B0503020204020204" pitchFamily="34" charset="-122"/>
                <a:ea typeface="微软雅黑" panose="020B0503020204020204" pitchFamily="34" charset="-122"/>
              </a:rPr>
              <a:t>：存储器数据寄存器</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pPr>
            <a:r>
              <a:rPr lang="en-US" altLang="zh-CN" sz="2200" b="1" dirty="0">
                <a:solidFill>
                  <a:srgbClr val="008000"/>
                </a:solidFill>
                <a:latin typeface="微软雅黑" panose="020B0503020204020204" pitchFamily="34" charset="-122"/>
                <a:ea typeface="微软雅黑" panose="020B0503020204020204" pitchFamily="34" charset="-122"/>
              </a:rPr>
              <a:t>GPRs</a:t>
            </a:r>
            <a:r>
              <a:rPr lang="zh-CN" altLang="en-US" sz="2200" b="1" dirty="0">
                <a:solidFill>
                  <a:srgbClr val="008000"/>
                </a:solidFill>
                <a:latin typeface="微软雅黑" panose="020B0503020204020204" pitchFamily="34" charset="-122"/>
                <a:ea typeface="微软雅黑" panose="020B0503020204020204" pitchFamily="34" charset="-122"/>
              </a:rPr>
              <a:t>：通用寄存器组（由若干通用寄存器组成，早期就是累加器）</a:t>
            </a:r>
            <a:endParaRPr lang="zh-CN" altLang="en-US" sz="2200" b="1" dirty="0">
              <a:solidFill>
                <a:srgbClr val="008000"/>
              </a:solidFill>
              <a:latin typeface="微软雅黑" panose="020B0503020204020204" pitchFamily="34" charset="-122"/>
              <a:ea typeface="微软雅黑" panose="020B0503020204020204" pitchFamily="34" charset="-122"/>
            </a:endParaRPr>
          </a:p>
        </p:txBody>
      </p:sp>
      <p:grpSp>
        <p:nvGrpSpPr>
          <p:cNvPr id="51203" name="组合 1"/>
          <p:cNvGrpSpPr/>
          <p:nvPr/>
        </p:nvGrpSpPr>
        <p:grpSpPr>
          <a:xfrm>
            <a:off x="161925" y="2076450"/>
            <a:ext cx="8859838" cy="4811713"/>
            <a:chOff x="161925" y="2076412"/>
            <a:chExt cx="8859838" cy="4811751"/>
          </a:xfrm>
        </p:grpSpPr>
        <p:sp>
          <p:nvSpPr>
            <p:cNvPr id="51204" name="Text Box 61"/>
            <p:cNvSpPr txBox="1"/>
            <p:nvPr/>
          </p:nvSpPr>
          <p:spPr>
            <a:xfrm>
              <a:off x="387350" y="2753075"/>
              <a:ext cx="116998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GPRs</a:t>
              </a:r>
              <a:endParaRPr lang="en-US" altLang="zh-CN" sz="2400" b="1" dirty="0">
                <a:latin typeface="微软雅黑" panose="020B0503020204020204" pitchFamily="34" charset="-122"/>
                <a:ea typeface="微软雅黑" panose="020B0503020204020204" pitchFamily="34" charset="-122"/>
              </a:endParaRPr>
            </a:p>
          </p:txBody>
        </p:sp>
        <p:grpSp>
          <p:nvGrpSpPr>
            <p:cNvPr id="51205" name="Group 63"/>
            <p:cNvGrpSpPr/>
            <p:nvPr/>
          </p:nvGrpSpPr>
          <p:grpSpPr>
            <a:xfrm>
              <a:off x="877888" y="3253137"/>
              <a:ext cx="1035050" cy="1574800"/>
              <a:chOff x="2228" y="1678"/>
              <a:chExt cx="737" cy="992"/>
            </a:xfrm>
          </p:grpSpPr>
          <p:sp>
            <p:nvSpPr>
              <p:cNvPr id="51206" name="Rectangle 64"/>
              <p:cNvSpPr/>
              <p:nvPr/>
            </p:nvSpPr>
            <p:spPr>
              <a:xfrm>
                <a:off x="2228" y="1678"/>
                <a:ext cx="737" cy="99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1207" name="Line 65"/>
              <p:cNvSpPr/>
              <p:nvPr/>
            </p:nvSpPr>
            <p:spPr>
              <a:xfrm>
                <a:off x="2228" y="1933"/>
                <a:ext cx="736" cy="0"/>
              </a:xfrm>
              <a:prstGeom prst="line">
                <a:avLst/>
              </a:prstGeom>
              <a:ln w="9525" cap="flat" cmpd="sng">
                <a:solidFill>
                  <a:schemeClr val="tx1"/>
                </a:solidFill>
                <a:prstDash val="solid"/>
                <a:round/>
                <a:headEnd type="none" w="med" len="med"/>
                <a:tailEnd type="none" w="med" len="med"/>
              </a:ln>
            </p:spPr>
          </p:sp>
          <p:sp>
            <p:nvSpPr>
              <p:cNvPr id="51208" name="Line 66"/>
              <p:cNvSpPr/>
              <p:nvPr/>
            </p:nvSpPr>
            <p:spPr>
              <a:xfrm>
                <a:off x="2228" y="2188"/>
                <a:ext cx="736" cy="0"/>
              </a:xfrm>
              <a:prstGeom prst="line">
                <a:avLst/>
              </a:prstGeom>
              <a:ln w="9525" cap="flat" cmpd="sng">
                <a:solidFill>
                  <a:schemeClr val="tx1"/>
                </a:solidFill>
                <a:prstDash val="solid"/>
                <a:round/>
                <a:headEnd type="none" w="med" len="med"/>
                <a:tailEnd type="none" w="med" len="med"/>
              </a:ln>
            </p:spPr>
          </p:sp>
          <p:sp>
            <p:nvSpPr>
              <p:cNvPr id="51209" name="Line 67"/>
              <p:cNvSpPr/>
              <p:nvPr/>
            </p:nvSpPr>
            <p:spPr>
              <a:xfrm>
                <a:off x="2228" y="2415"/>
                <a:ext cx="736" cy="0"/>
              </a:xfrm>
              <a:prstGeom prst="line">
                <a:avLst/>
              </a:prstGeom>
              <a:ln w="9525" cap="flat" cmpd="sng">
                <a:solidFill>
                  <a:schemeClr val="tx1"/>
                </a:solidFill>
                <a:prstDash val="solid"/>
                <a:round/>
                <a:headEnd type="none" w="med" len="med"/>
                <a:tailEnd type="none" w="med" len="med"/>
              </a:ln>
            </p:spPr>
          </p:sp>
        </p:grpSp>
        <p:sp>
          <p:nvSpPr>
            <p:cNvPr id="51210" name="Text Box 68"/>
            <p:cNvSpPr txBox="1"/>
            <p:nvPr/>
          </p:nvSpPr>
          <p:spPr>
            <a:xfrm>
              <a:off x="519113" y="3267425"/>
              <a:ext cx="315912"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51211" name="Text Box 69"/>
            <p:cNvSpPr txBox="1"/>
            <p:nvPr/>
          </p:nvSpPr>
          <p:spPr>
            <a:xfrm>
              <a:off x="520700" y="3653187"/>
              <a:ext cx="315913"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51212" name="Text Box 70"/>
            <p:cNvSpPr txBox="1"/>
            <p:nvPr/>
          </p:nvSpPr>
          <p:spPr>
            <a:xfrm>
              <a:off x="520700" y="4064350"/>
              <a:ext cx="315913"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p:txBody>
        </p:sp>
        <p:sp>
          <p:nvSpPr>
            <p:cNvPr id="51213" name="Text Box 71"/>
            <p:cNvSpPr txBox="1"/>
            <p:nvPr/>
          </p:nvSpPr>
          <p:spPr>
            <a:xfrm>
              <a:off x="519113" y="4513612"/>
              <a:ext cx="315912"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endParaRPr>
            </a:p>
          </p:txBody>
        </p:sp>
        <p:sp>
          <p:nvSpPr>
            <p:cNvPr id="51214" name="Rectangle 72"/>
            <p:cNvSpPr/>
            <p:nvPr/>
          </p:nvSpPr>
          <p:spPr>
            <a:xfrm>
              <a:off x="882650" y="3253137"/>
              <a:ext cx="1035050" cy="1574800"/>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51215" name="组合 25"/>
            <p:cNvGrpSpPr/>
            <p:nvPr/>
          </p:nvGrpSpPr>
          <p:grpSpPr>
            <a:xfrm>
              <a:off x="652463" y="5389912"/>
              <a:ext cx="1406525" cy="711376"/>
              <a:chOff x="1241560" y="5094186"/>
              <a:chExt cx="1484313" cy="649421"/>
            </a:xfrm>
          </p:grpSpPr>
          <p:grpSp>
            <p:nvGrpSpPr>
              <p:cNvPr id="51216" name="Group 19"/>
              <p:cNvGrpSpPr/>
              <p:nvPr/>
            </p:nvGrpSpPr>
            <p:grpSpPr>
              <a:xfrm rot="-5400000" flipH="1">
                <a:off x="1659004" y="4676738"/>
                <a:ext cx="649421" cy="1484313"/>
                <a:chOff x="3078" y="2330"/>
                <a:chExt cx="625" cy="1580"/>
              </a:xfrm>
            </p:grpSpPr>
            <p:sp>
              <p:nvSpPr>
                <p:cNvPr id="51217" name="Line 12"/>
                <p:cNvSpPr/>
                <p:nvPr/>
              </p:nvSpPr>
              <p:spPr>
                <a:xfrm flipH="1">
                  <a:off x="3078" y="2330"/>
                  <a:ext cx="9" cy="691"/>
                </a:xfrm>
                <a:prstGeom prst="line">
                  <a:avLst/>
                </a:prstGeom>
                <a:ln w="25400" cap="flat" cmpd="sng">
                  <a:solidFill>
                    <a:schemeClr val="tx1"/>
                  </a:solidFill>
                  <a:prstDash val="solid"/>
                  <a:round/>
                  <a:headEnd type="none" w="med" len="med"/>
                  <a:tailEnd type="none" w="med" len="med"/>
                </a:ln>
              </p:spPr>
            </p:sp>
            <p:sp>
              <p:nvSpPr>
                <p:cNvPr id="51218" name="Line 13"/>
                <p:cNvSpPr/>
                <p:nvPr/>
              </p:nvSpPr>
              <p:spPr>
                <a:xfrm>
                  <a:off x="3107" y="2330"/>
                  <a:ext cx="592" cy="307"/>
                </a:xfrm>
                <a:prstGeom prst="line">
                  <a:avLst/>
                </a:prstGeom>
                <a:ln w="25400" cap="flat" cmpd="sng">
                  <a:solidFill>
                    <a:schemeClr val="tx1"/>
                  </a:solidFill>
                  <a:prstDash val="solid"/>
                  <a:round/>
                  <a:headEnd type="none" w="med" len="med"/>
                  <a:tailEnd type="none" w="med" len="med"/>
                </a:ln>
              </p:spPr>
            </p:sp>
            <p:sp>
              <p:nvSpPr>
                <p:cNvPr id="51219" name="Line 14"/>
                <p:cNvSpPr/>
                <p:nvPr/>
              </p:nvSpPr>
              <p:spPr>
                <a:xfrm>
                  <a:off x="3087" y="3018"/>
                  <a:ext cx="213" cy="110"/>
                </a:xfrm>
                <a:prstGeom prst="line">
                  <a:avLst/>
                </a:prstGeom>
                <a:ln w="25400" cap="flat" cmpd="sng">
                  <a:solidFill>
                    <a:schemeClr val="tx1"/>
                  </a:solidFill>
                  <a:prstDash val="solid"/>
                  <a:round/>
                  <a:headEnd type="none" w="med" len="med"/>
                  <a:tailEnd type="none" w="med" len="med"/>
                </a:ln>
              </p:spPr>
            </p:sp>
            <p:sp>
              <p:nvSpPr>
                <p:cNvPr id="51220" name="Line 16"/>
                <p:cNvSpPr/>
                <p:nvPr/>
              </p:nvSpPr>
              <p:spPr>
                <a:xfrm>
                  <a:off x="3693" y="2644"/>
                  <a:ext cx="10" cy="457"/>
                </a:xfrm>
                <a:prstGeom prst="line">
                  <a:avLst/>
                </a:prstGeom>
                <a:ln w="25400" cap="flat" cmpd="sng">
                  <a:solidFill>
                    <a:schemeClr val="tx1"/>
                  </a:solidFill>
                  <a:prstDash val="solid"/>
                  <a:round/>
                  <a:headEnd type="none" w="med" len="med"/>
                  <a:tailEnd type="none" w="med" len="med"/>
                </a:ln>
              </p:spPr>
            </p:sp>
            <p:sp>
              <p:nvSpPr>
                <p:cNvPr id="51221" name="Line 18"/>
                <p:cNvSpPr/>
                <p:nvPr/>
              </p:nvSpPr>
              <p:spPr>
                <a:xfrm flipV="1">
                  <a:off x="3120" y="3256"/>
                  <a:ext cx="0" cy="654"/>
                </a:xfrm>
                <a:prstGeom prst="line">
                  <a:avLst/>
                </a:prstGeom>
                <a:ln w="25400" cap="flat" cmpd="sng">
                  <a:solidFill>
                    <a:schemeClr val="tx1"/>
                  </a:solidFill>
                  <a:prstDash val="solid"/>
                  <a:round/>
                  <a:headEnd type="none" w="med" len="med"/>
                  <a:tailEnd type="none" w="med" len="med"/>
                </a:ln>
              </p:spPr>
            </p:sp>
            <p:sp>
              <p:nvSpPr>
                <p:cNvPr id="51222" name="Line 19"/>
                <p:cNvSpPr/>
                <p:nvPr/>
              </p:nvSpPr>
              <p:spPr>
                <a:xfrm flipV="1">
                  <a:off x="3135" y="3549"/>
                  <a:ext cx="564" cy="349"/>
                </a:xfrm>
                <a:prstGeom prst="line">
                  <a:avLst/>
                </a:prstGeom>
                <a:ln w="25400" cap="flat" cmpd="sng">
                  <a:solidFill>
                    <a:schemeClr val="tx1"/>
                  </a:solidFill>
                  <a:prstDash val="solid"/>
                  <a:round/>
                  <a:headEnd type="none" w="med" len="med"/>
                  <a:tailEnd type="none" w="med" len="med"/>
                </a:ln>
              </p:spPr>
            </p:sp>
            <p:sp>
              <p:nvSpPr>
                <p:cNvPr id="51223" name="Line 20"/>
                <p:cNvSpPr/>
                <p:nvPr/>
              </p:nvSpPr>
              <p:spPr>
                <a:xfrm flipV="1">
                  <a:off x="3121" y="3125"/>
                  <a:ext cx="171" cy="124"/>
                </a:xfrm>
                <a:prstGeom prst="line">
                  <a:avLst/>
                </a:prstGeom>
                <a:ln w="25400" cap="flat" cmpd="sng">
                  <a:solidFill>
                    <a:schemeClr val="tx1"/>
                  </a:solidFill>
                  <a:prstDash val="solid"/>
                  <a:round/>
                  <a:headEnd type="none" w="med" len="med"/>
                  <a:tailEnd type="none" w="med" len="med"/>
                </a:ln>
              </p:spPr>
            </p:sp>
            <p:sp>
              <p:nvSpPr>
                <p:cNvPr id="51224" name="Line 22"/>
                <p:cNvSpPr/>
                <p:nvPr/>
              </p:nvSpPr>
              <p:spPr>
                <a:xfrm flipV="1">
                  <a:off x="3702" y="3067"/>
                  <a:ext cx="0" cy="481"/>
                </a:xfrm>
                <a:prstGeom prst="line">
                  <a:avLst/>
                </a:prstGeom>
                <a:ln w="25400" cap="flat" cmpd="sng">
                  <a:solidFill>
                    <a:schemeClr val="tx1"/>
                  </a:solidFill>
                  <a:prstDash val="solid"/>
                  <a:round/>
                  <a:headEnd type="none" w="med" len="med"/>
                  <a:tailEnd type="none" w="med" len="med"/>
                </a:ln>
              </p:spPr>
            </p:sp>
          </p:grpSp>
          <p:sp>
            <p:nvSpPr>
              <p:cNvPr id="51225" name="Rectangle 25"/>
              <p:cNvSpPr/>
              <p:nvPr/>
            </p:nvSpPr>
            <p:spPr>
              <a:xfrm flipH="1">
                <a:off x="1574496" y="5298266"/>
                <a:ext cx="859310" cy="422167"/>
              </a:xfrm>
              <a:prstGeom prst="rect">
                <a:avLst/>
              </a:prstGeom>
              <a:noFill/>
              <a:ln w="12700">
                <a:noFill/>
              </a:ln>
            </p:spPr>
            <p:txBody>
              <a:bodyPr lIns="90488" tIns="44450" rIns="90488" bIns="44450" anchor="t" anchorCtr="0">
                <a:spAutoFit/>
              </a:bodyPr>
              <a:lstStyle/>
              <a:p>
                <a:pPr eaLnBrk="0" hangingPunct="0">
                  <a:lnSpc>
                    <a:spcPct val="90000"/>
                  </a:lnSpc>
                </a:pPr>
                <a:r>
                  <a:rPr lang="en-US" altLang="zh-CN" sz="2400" b="1" dirty="0">
                    <a:latin typeface="Arial" panose="020B0604020202020204" pitchFamily="34" charset="0"/>
                    <a:ea typeface="宋体" panose="02010600030101010101" pitchFamily="2" charset="-122"/>
                  </a:rPr>
                  <a:t>ALU</a:t>
                </a:r>
                <a:endParaRPr lang="en-US" altLang="zh-CN" sz="2400" b="1" dirty="0">
                  <a:latin typeface="Arial" panose="020B0604020202020204" pitchFamily="34" charset="0"/>
                  <a:ea typeface="Arial" panose="020B0604020202020204" pitchFamily="34" charset="0"/>
                </a:endParaRPr>
              </a:p>
            </p:txBody>
          </p:sp>
        </p:grpSp>
        <p:sp>
          <p:nvSpPr>
            <p:cNvPr id="51226" name="Line 30"/>
            <p:cNvSpPr/>
            <p:nvPr/>
          </p:nvSpPr>
          <p:spPr>
            <a:xfrm rot="-5400000" flipH="1">
              <a:off x="704054" y="5106541"/>
              <a:ext cx="566737" cy="0"/>
            </a:xfrm>
            <a:prstGeom prst="line">
              <a:avLst/>
            </a:prstGeom>
            <a:ln w="38100" cap="flat" cmpd="sng">
              <a:solidFill>
                <a:srgbClr val="3333CC"/>
              </a:solidFill>
              <a:prstDash val="solid"/>
              <a:round/>
              <a:headEnd type="none" w="med" len="med"/>
              <a:tailEnd type="triangle" w="med" len="med"/>
            </a:ln>
          </p:spPr>
        </p:sp>
        <p:sp>
          <p:nvSpPr>
            <p:cNvPr id="51227" name="Line 31"/>
            <p:cNvSpPr/>
            <p:nvPr/>
          </p:nvSpPr>
          <p:spPr>
            <a:xfrm rot="-5400000" flipH="1" flipV="1">
              <a:off x="1496219" y="5120831"/>
              <a:ext cx="592138" cy="0"/>
            </a:xfrm>
            <a:prstGeom prst="line">
              <a:avLst/>
            </a:prstGeom>
            <a:ln w="38100" cap="flat" cmpd="sng">
              <a:solidFill>
                <a:srgbClr val="3333CC"/>
              </a:solidFill>
              <a:prstDash val="solid"/>
              <a:round/>
              <a:headEnd type="none" w="med" len="med"/>
              <a:tailEnd type="triangle" w="med" len="med"/>
            </a:ln>
          </p:spPr>
        </p:sp>
        <p:sp>
          <p:nvSpPr>
            <p:cNvPr id="51228" name="Text Box 6"/>
            <p:cNvSpPr txBox="1"/>
            <p:nvPr/>
          </p:nvSpPr>
          <p:spPr>
            <a:xfrm>
              <a:off x="2971800" y="5084338"/>
              <a:ext cx="584200" cy="369887"/>
            </a:xfrm>
            <a:prstGeom prst="rect">
              <a:avLst/>
            </a:prstGeom>
            <a:solidFill>
              <a:srgbClr val="FF0000">
                <a:alpha val="18039"/>
              </a:srgbClr>
            </a:solidFill>
            <a:ln w="25400"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PC</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29" name="Text Box 13"/>
            <p:cNvSpPr txBox="1"/>
            <p:nvPr/>
          </p:nvSpPr>
          <p:spPr>
            <a:xfrm>
              <a:off x="4560888" y="5084338"/>
              <a:ext cx="781050" cy="369887"/>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MAR</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30" name="Text Box 14"/>
            <p:cNvSpPr txBox="1"/>
            <p:nvPr/>
          </p:nvSpPr>
          <p:spPr>
            <a:xfrm>
              <a:off x="4257675" y="3095173"/>
              <a:ext cx="1084263" cy="36830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MDR</a:t>
              </a:r>
              <a:endParaRPr lang="en-US" altLang="zh-CN" b="1" dirty="0">
                <a:solidFill>
                  <a:schemeClr val="accent2"/>
                </a:solidFill>
                <a:latin typeface="微软雅黑" panose="020B0503020204020204" pitchFamily="34" charset="-122"/>
                <a:ea typeface="微软雅黑" panose="020B0503020204020204" pitchFamily="34" charset="-122"/>
              </a:endParaRPr>
            </a:p>
          </p:txBody>
        </p:sp>
        <p:sp>
          <p:nvSpPr>
            <p:cNvPr id="51231" name="Text Box 32"/>
            <p:cNvSpPr txBox="1"/>
            <p:nvPr/>
          </p:nvSpPr>
          <p:spPr>
            <a:xfrm>
              <a:off x="3040063" y="5683600"/>
              <a:ext cx="1508125" cy="40005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000" b="1" dirty="0">
                  <a:latin typeface="微软雅黑" panose="020B0503020204020204" pitchFamily="34" charset="-122"/>
                  <a:ea typeface="微软雅黑" panose="020B0503020204020204" pitchFamily="34" charset="-122"/>
                </a:rPr>
                <a:t>标志寄存器</a:t>
              </a:r>
              <a:endParaRPr lang="en-US" altLang="zh-CN" sz="2000" b="1" dirty="0">
                <a:latin typeface="微软雅黑" panose="020B0503020204020204" pitchFamily="34" charset="-122"/>
                <a:ea typeface="微软雅黑" panose="020B0503020204020204" pitchFamily="34" charset="-122"/>
              </a:endParaRPr>
            </a:p>
          </p:txBody>
        </p:sp>
        <p:sp>
          <p:nvSpPr>
            <p:cNvPr id="51232" name="Text Box 2"/>
            <p:cNvSpPr txBox="1"/>
            <p:nvPr/>
          </p:nvSpPr>
          <p:spPr>
            <a:xfrm>
              <a:off x="2852738" y="4085800"/>
              <a:ext cx="1358900" cy="466725"/>
            </a:xfrm>
            <a:prstGeom prst="rect">
              <a:avLst/>
            </a:prstGeom>
            <a:solidFill>
              <a:srgbClr val="0000FF">
                <a:alpha val="25882"/>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400" b="1" dirty="0">
                  <a:latin typeface="微软雅黑" panose="020B0503020204020204" pitchFamily="34" charset="-122"/>
                  <a:ea typeface="微软雅黑" panose="020B0503020204020204" pitchFamily="34" charset="-122"/>
                </a:rPr>
                <a:t> 控制器</a:t>
              </a:r>
              <a:endParaRPr lang="zh-CN" altLang="en-US" sz="2400" b="1" dirty="0">
                <a:latin typeface="微软雅黑" panose="020B0503020204020204" pitchFamily="34" charset="-122"/>
                <a:ea typeface="微软雅黑" panose="020B0503020204020204" pitchFamily="34" charset="-122"/>
              </a:endParaRPr>
            </a:p>
          </p:txBody>
        </p:sp>
        <p:grpSp>
          <p:nvGrpSpPr>
            <p:cNvPr id="51233" name="组合 42"/>
            <p:cNvGrpSpPr/>
            <p:nvPr/>
          </p:nvGrpSpPr>
          <p:grpSpPr>
            <a:xfrm>
              <a:off x="5334000" y="2766535"/>
              <a:ext cx="1179513" cy="752475"/>
              <a:chOff x="7442619" y="4868863"/>
              <a:chExt cx="1118160" cy="648200"/>
            </a:xfrm>
          </p:grpSpPr>
          <p:sp>
            <p:nvSpPr>
              <p:cNvPr id="51234" name="Text Box 55"/>
              <p:cNvSpPr txBox="1"/>
              <p:nvPr/>
            </p:nvSpPr>
            <p:spPr>
              <a:xfrm>
                <a:off x="7641184" y="4868863"/>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51235" name="AutoShape 56"/>
              <p:cNvSpPr/>
              <p:nvPr/>
            </p:nvSpPr>
            <p:spPr>
              <a:xfrm>
                <a:off x="7442619" y="5138739"/>
                <a:ext cx="1118160" cy="378324"/>
              </a:xfrm>
              <a:prstGeom prst="leftRightArrow">
                <a:avLst>
                  <a:gd name="adj1" fmla="val 50000"/>
                  <a:gd name="adj2" fmla="val 55882"/>
                </a:avLst>
              </a:prstGeom>
              <a:solidFill>
                <a:schemeClr val="bg1"/>
              </a:solidFill>
              <a:ln w="28575" cap="flat" cmpd="sng">
                <a:solidFill>
                  <a:srgbClr val="3333CC"/>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51236" name="组合 43"/>
            <p:cNvGrpSpPr/>
            <p:nvPr/>
          </p:nvGrpSpPr>
          <p:grpSpPr>
            <a:xfrm>
              <a:off x="5381625" y="3804335"/>
              <a:ext cx="1077913" cy="703263"/>
              <a:chOff x="7482051" y="3223714"/>
              <a:chExt cx="1077320" cy="606260"/>
            </a:xfrm>
          </p:grpSpPr>
          <p:sp>
            <p:nvSpPr>
              <p:cNvPr id="51237" name="AutoShape 54"/>
              <p:cNvSpPr/>
              <p:nvPr/>
            </p:nvSpPr>
            <p:spPr>
              <a:xfrm>
                <a:off x="7482051" y="3475038"/>
                <a:ext cx="1077320" cy="354936"/>
              </a:xfrm>
              <a:prstGeom prst="leftRightArrow">
                <a:avLst>
                  <a:gd name="adj1" fmla="val 50000"/>
                  <a:gd name="adj2" fmla="val 53847"/>
                </a:avLst>
              </a:prstGeom>
              <a:solidFill>
                <a:schemeClr val="bg1"/>
              </a:solidFill>
              <a:ln w="28575" cap="flat" cmpd="sng">
                <a:solidFill>
                  <a:srgbClr val="FF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1238" name="Text Box 57"/>
              <p:cNvSpPr txBox="1"/>
              <p:nvPr/>
            </p:nvSpPr>
            <p:spPr>
              <a:xfrm>
                <a:off x="7682024" y="3223714"/>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grpSp>
        <p:grpSp>
          <p:nvGrpSpPr>
            <p:cNvPr id="51239" name="组合 44"/>
            <p:cNvGrpSpPr/>
            <p:nvPr/>
          </p:nvGrpSpPr>
          <p:grpSpPr>
            <a:xfrm>
              <a:off x="5356225" y="4777473"/>
              <a:ext cx="1133475" cy="766762"/>
              <a:chOff x="7597835" y="1807906"/>
              <a:chExt cx="961535" cy="660644"/>
            </a:xfrm>
          </p:grpSpPr>
          <p:sp>
            <p:nvSpPr>
              <p:cNvPr id="51240" name="Text Box 53"/>
              <p:cNvSpPr txBox="1"/>
              <p:nvPr/>
            </p:nvSpPr>
            <p:spPr>
              <a:xfrm>
                <a:off x="7637346" y="1807906"/>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8000"/>
                    </a:solidFill>
                    <a:latin typeface="微软雅黑" panose="020B0503020204020204" pitchFamily="34" charset="-122"/>
                    <a:ea typeface="微软雅黑" panose="020B0503020204020204" pitchFamily="34" charset="-122"/>
                  </a:rPr>
                  <a:t>地址</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51241" name="AutoShape 58"/>
              <p:cNvSpPr/>
              <p:nvPr/>
            </p:nvSpPr>
            <p:spPr>
              <a:xfrm>
                <a:off x="7597835" y="2040659"/>
                <a:ext cx="961535" cy="427891"/>
              </a:xfrm>
              <a:prstGeom prst="rightArrow">
                <a:avLst>
                  <a:gd name="adj1" fmla="val 50000"/>
                  <a:gd name="adj2" fmla="val 58186"/>
                </a:avLst>
              </a:prstGeom>
              <a:solidFill>
                <a:schemeClr val="bg1"/>
              </a:solidFill>
              <a:ln w="28575" cap="flat" cmpd="sng">
                <a:solidFill>
                  <a:srgbClr val="008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51242" name="Line 59"/>
            <p:cNvSpPr/>
            <p:nvPr/>
          </p:nvSpPr>
          <p:spPr>
            <a:xfrm rot="5400000" flipH="1" flipV="1">
              <a:off x="4769644" y="3764332"/>
              <a:ext cx="0" cy="1116012"/>
            </a:xfrm>
            <a:prstGeom prst="line">
              <a:avLst/>
            </a:prstGeom>
            <a:ln w="38100" cap="flat" cmpd="sng">
              <a:solidFill>
                <a:srgbClr val="FF3300"/>
              </a:solidFill>
              <a:prstDash val="dash"/>
              <a:round/>
              <a:headEnd type="none" w="med" len="med"/>
              <a:tailEnd type="triangle" w="med" len="med"/>
            </a:ln>
          </p:spPr>
        </p:sp>
        <p:sp>
          <p:nvSpPr>
            <p:cNvPr id="51243" name="Text Box 49"/>
            <p:cNvSpPr txBox="1"/>
            <p:nvPr/>
          </p:nvSpPr>
          <p:spPr>
            <a:xfrm>
              <a:off x="2735263" y="3093585"/>
              <a:ext cx="1144587" cy="376238"/>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    </a:t>
              </a:r>
              <a:endParaRPr lang="en-US" altLang="zh-CN" b="1" dirty="0">
                <a:solidFill>
                  <a:schemeClr val="hlink"/>
                </a:solidFill>
                <a:latin typeface="微软雅黑" panose="020B0503020204020204" pitchFamily="34" charset="-122"/>
                <a:ea typeface="微软雅黑" panose="020B0503020204020204" pitchFamily="34" charset="-122"/>
              </a:endParaRPr>
            </a:p>
          </p:txBody>
        </p:sp>
        <p:sp>
          <p:nvSpPr>
            <p:cNvPr id="51244" name="矩形 46"/>
            <p:cNvSpPr/>
            <p:nvPr/>
          </p:nvSpPr>
          <p:spPr>
            <a:xfrm>
              <a:off x="2368550" y="3112635"/>
              <a:ext cx="493713"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IR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51245" name="Group 73"/>
            <p:cNvGrpSpPr/>
            <p:nvPr/>
          </p:nvGrpSpPr>
          <p:grpSpPr>
            <a:xfrm>
              <a:off x="6502400" y="2076412"/>
              <a:ext cx="1577975" cy="4052888"/>
              <a:chOff x="4125" y="1565"/>
              <a:chExt cx="994" cy="2553"/>
            </a:xfrm>
          </p:grpSpPr>
          <p:grpSp>
            <p:nvGrpSpPr>
              <p:cNvPr id="51246" name="Group 74"/>
              <p:cNvGrpSpPr/>
              <p:nvPr/>
            </p:nvGrpSpPr>
            <p:grpSpPr>
              <a:xfrm>
                <a:off x="4125" y="1565"/>
                <a:ext cx="994" cy="2553"/>
                <a:chOff x="4156" y="1565"/>
                <a:chExt cx="1026" cy="2553"/>
              </a:xfrm>
            </p:grpSpPr>
            <p:sp>
              <p:nvSpPr>
                <p:cNvPr id="51247" name="Text Box 75"/>
                <p:cNvSpPr txBox="1"/>
                <p:nvPr/>
              </p:nvSpPr>
              <p:spPr>
                <a:xfrm>
                  <a:off x="4156" y="1565"/>
                  <a:ext cx="737" cy="288"/>
                </a:xfrm>
                <a:prstGeom prst="rect">
                  <a:avLst/>
                </a:prstGeom>
                <a:solidFill>
                  <a:srgbClr val="0000FF">
                    <a:alpha val="25882"/>
                  </a:srgbClr>
                </a:solid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存储器</a:t>
                  </a:r>
                  <a:endParaRPr lang="zh-CN" altLang="en-US" sz="2400" b="1" dirty="0">
                    <a:latin typeface="微软雅黑" panose="020B0503020204020204" pitchFamily="34" charset="-122"/>
                    <a:ea typeface="微软雅黑" panose="020B0503020204020204" pitchFamily="34" charset="-122"/>
                  </a:endParaRPr>
                </a:p>
              </p:txBody>
            </p:sp>
            <p:grpSp>
              <p:nvGrpSpPr>
                <p:cNvPr id="51248" name="Group 76"/>
                <p:cNvGrpSpPr/>
                <p:nvPr/>
              </p:nvGrpSpPr>
              <p:grpSpPr>
                <a:xfrm>
                  <a:off x="4156" y="1877"/>
                  <a:ext cx="737" cy="2211"/>
                  <a:chOff x="3447" y="1423"/>
                  <a:chExt cx="879" cy="2211"/>
                </a:xfrm>
              </p:grpSpPr>
              <p:sp>
                <p:nvSpPr>
                  <p:cNvPr id="51249" name="Rectangle 77"/>
                  <p:cNvSpPr/>
                  <p:nvPr/>
                </p:nvSpPr>
                <p:spPr>
                  <a:xfrm>
                    <a:off x="3447" y="1423"/>
                    <a:ext cx="879" cy="2211"/>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1250" name="Line 78"/>
                  <p:cNvSpPr/>
                  <p:nvPr/>
                </p:nvSpPr>
                <p:spPr>
                  <a:xfrm>
                    <a:off x="3447" y="1678"/>
                    <a:ext cx="878" cy="0"/>
                  </a:xfrm>
                  <a:prstGeom prst="line">
                    <a:avLst/>
                  </a:prstGeom>
                  <a:ln w="9525" cap="flat" cmpd="sng">
                    <a:solidFill>
                      <a:schemeClr val="tx1"/>
                    </a:solidFill>
                    <a:prstDash val="solid"/>
                    <a:round/>
                    <a:headEnd type="none" w="med" len="med"/>
                    <a:tailEnd type="none" w="med" len="med"/>
                  </a:ln>
                </p:spPr>
              </p:sp>
              <p:sp>
                <p:nvSpPr>
                  <p:cNvPr id="51251" name="Line 79"/>
                  <p:cNvSpPr/>
                  <p:nvPr/>
                </p:nvSpPr>
                <p:spPr>
                  <a:xfrm>
                    <a:off x="3447" y="1962"/>
                    <a:ext cx="878" cy="0"/>
                  </a:xfrm>
                  <a:prstGeom prst="line">
                    <a:avLst/>
                  </a:prstGeom>
                  <a:ln w="9525" cap="flat" cmpd="sng">
                    <a:solidFill>
                      <a:schemeClr val="tx1"/>
                    </a:solidFill>
                    <a:prstDash val="solid"/>
                    <a:round/>
                    <a:headEnd type="none" w="med" len="med"/>
                    <a:tailEnd type="none" w="med" len="med"/>
                  </a:ln>
                </p:spPr>
              </p:sp>
              <p:sp>
                <p:nvSpPr>
                  <p:cNvPr id="51252" name="Line 80"/>
                  <p:cNvSpPr/>
                  <p:nvPr/>
                </p:nvSpPr>
                <p:spPr>
                  <a:xfrm>
                    <a:off x="3447" y="2245"/>
                    <a:ext cx="878" cy="0"/>
                  </a:xfrm>
                  <a:prstGeom prst="line">
                    <a:avLst/>
                  </a:prstGeom>
                  <a:ln w="9525" cap="flat" cmpd="sng">
                    <a:solidFill>
                      <a:schemeClr val="tx1"/>
                    </a:solidFill>
                    <a:prstDash val="solid"/>
                    <a:round/>
                    <a:headEnd type="none" w="med" len="med"/>
                    <a:tailEnd type="none" w="med" len="med"/>
                  </a:ln>
                </p:spPr>
              </p:sp>
              <p:sp>
                <p:nvSpPr>
                  <p:cNvPr id="51253" name="Line 81"/>
                  <p:cNvSpPr/>
                  <p:nvPr/>
                </p:nvSpPr>
                <p:spPr>
                  <a:xfrm>
                    <a:off x="3447" y="2529"/>
                    <a:ext cx="878" cy="0"/>
                  </a:xfrm>
                  <a:prstGeom prst="line">
                    <a:avLst/>
                  </a:prstGeom>
                  <a:ln w="9525" cap="flat" cmpd="sng">
                    <a:solidFill>
                      <a:schemeClr val="tx1"/>
                    </a:solidFill>
                    <a:prstDash val="solid"/>
                    <a:round/>
                    <a:headEnd type="none" w="med" len="med"/>
                    <a:tailEnd type="none" w="med" len="med"/>
                  </a:ln>
                </p:spPr>
              </p:sp>
              <p:sp>
                <p:nvSpPr>
                  <p:cNvPr id="51254" name="Line 82"/>
                  <p:cNvSpPr/>
                  <p:nvPr/>
                </p:nvSpPr>
                <p:spPr>
                  <a:xfrm>
                    <a:off x="3447" y="2812"/>
                    <a:ext cx="878" cy="0"/>
                  </a:xfrm>
                  <a:prstGeom prst="line">
                    <a:avLst/>
                  </a:prstGeom>
                  <a:ln w="9525" cap="flat" cmpd="sng">
                    <a:solidFill>
                      <a:schemeClr val="tx1"/>
                    </a:solidFill>
                    <a:prstDash val="solid"/>
                    <a:round/>
                    <a:headEnd type="none" w="med" len="med"/>
                    <a:tailEnd type="none" w="med" len="med"/>
                  </a:ln>
                </p:spPr>
              </p:sp>
              <p:sp>
                <p:nvSpPr>
                  <p:cNvPr id="51255" name="Line 83"/>
                  <p:cNvSpPr/>
                  <p:nvPr/>
                </p:nvSpPr>
                <p:spPr>
                  <a:xfrm>
                    <a:off x="3447" y="3096"/>
                    <a:ext cx="878" cy="0"/>
                  </a:xfrm>
                  <a:prstGeom prst="line">
                    <a:avLst/>
                  </a:prstGeom>
                  <a:ln w="9525" cap="flat" cmpd="sng">
                    <a:solidFill>
                      <a:schemeClr val="tx1"/>
                    </a:solidFill>
                    <a:prstDash val="solid"/>
                    <a:round/>
                    <a:headEnd type="none" w="med" len="med"/>
                    <a:tailEnd type="none" w="med" len="med"/>
                  </a:ln>
                </p:spPr>
              </p:sp>
              <p:sp>
                <p:nvSpPr>
                  <p:cNvPr id="51256" name="Line 84"/>
                  <p:cNvSpPr/>
                  <p:nvPr/>
                </p:nvSpPr>
                <p:spPr>
                  <a:xfrm>
                    <a:off x="3447" y="3379"/>
                    <a:ext cx="878" cy="0"/>
                  </a:xfrm>
                  <a:prstGeom prst="line">
                    <a:avLst/>
                  </a:prstGeom>
                  <a:ln w="9525" cap="flat" cmpd="sng">
                    <a:solidFill>
                      <a:schemeClr val="tx1"/>
                    </a:solidFill>
                    <a:prstDash val="solid"/>
                    <a:round/>
                    <a:headEnd type="none" w="med" len="med"/>
                    <a:tailEnd type="none" w="med" len="med"/>
                  </a:ln>
                </p:spPr>
              </p:sp>
            </p:grpSp>
            <p:sp>
              <p:nvSpPr>
                <p:cNvPr id="51257" name="Text Box 85"/>
                <p:cNvSpPr txBox="1"/>
                <p:nvPr/>
              </p:nvSpPr>
              <p:spPr>
                <a:xfrm>
                  <a:off x="4864" y="1941"/>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0</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58" name="Text Box 86"/>
                <p:cNvSpPr txBox="1"/>
                <p:nvPr/>
              </p:nvSpPr>
              <p:spPr>
                <a:xfrm>
                  <a:off x="4865" y="2160"/>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59" name="Text Box 87"/>
                <p:cNvSpPr txBox="1"/>
                <p:nvPr/>
              </p:nvSpPr>
              <p:spPr>
                <a:xfrm>
                  <a:off x="4865" y="2472"/>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2</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60" name="Text Box 88"/>
                <p:cNvSpPr txBox="1"/>
                <p:nvPr/>
              </p:nvSpPr>
              <p:spPr>
                <a:xfrm>
                  <a:off x="4864" y="2755"/>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3</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61" name="Text Box 90"/>
                <p:cNvSpPr txBox="1"/>
                <p:nvPr/>
              </p:nvSpPr>
              <p:spPr>
                <a:xfrm>
                  <a:off x="4865" y="3322"/>
                  <a:ext cx="199" cy="231"/>
                </a:xfrm>
                <a:prstGeom prst="rect">
                  <a:avLst/>
                </a:prstGeom>
                <a:noFill/>
                <a:ln w="9525">
                  <a:noFill/>
                </a:ln>
              </p:spPr>
              <p:txBody>
                <a:bodyPr anchor="t" anchorCtr="0">
                  <a:spAutoFit/>
                </a:bodyPr>
                <a:lstStyle/>
                <a:p>
                  <a:pPr marL="342900" indent="-342900" eaLnBrk="0" hangingPunct="0">
                    <a:spcBef>
                      <a:spcPct val="50000"/>
                    </a:spcBef>
                  </a:pP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62" name="Text Box 91"/>
                <p:cNvSpPr txBox="1"/>
                <p:nvPr/>
              </p:nvSpPr>
              <p:spPr>
                <a:xfrm>
                  <a:off x="4864" y="3578"/>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14</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1263" name="Text Box 92"/>
                <p:cNvSpPr txBox="1"/>
                <p:nvPr/>
              </p:nvSpPr>
              <p:spPr>
                <a:xfrm>
                  <a:off x="4864" y="3885"/>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15</a:t>
                  </a:r>
                  <a:endParaRPr lang="en-US" altLang="zh-CN" b="1" dirty="0">
                    <a:solidFill>
                      <a:srgbClr val="008000"/>
                    </a:solidFill>
                    <a:latin typeface="微软雅黑" panose="020B0503020204020204" pitchFamily="34" charset="-122"/>
                    <a:ea typeface="微软雅黑" panose="020B0503020204020204" pitchFamily="34" charset="-122"/>
                  </a:endParaRPr>
                </a:p>
              </p:txBody>
            </p:sp>
          </p:grpSp>
          <p:sp>
            <p:nvSpPr>
              <p:cNvPr id="51264" name="Rectangle 93"/>
              <p:cNvSpPr/>
              <p:nvPr/>
            </p:nvSpPr>
            <p:spPr>
              <a:xfrm>
                <a:off x="4127" y="1877"/>
                <a:ext cx="708" cy="2211"/>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156" name="直接连接符 155"/>
            <p:cNvCxnSpPr/>
            <p:nvPr/>
          </p:nvCxnSpPr>
          <p:spPr>
            <a:xfrm>
              <a:off x="3222625" y="3094008"/>
              <a:ext cx="0" cy="376240"/>
            </a:xfrm>
            <a:prstGeom prst="line">
              <a:avLst/>
            </a:prstGeom>
            <a:ln w="25400"/>
          </p:spPr>
          <p:style>
            <a:lnRef idx="1">
              <a:schemeClr val="dk1"/>
            </a:lnRef>
            <a:fillRef idx="0">
              <a:schemeClr val="dk1"/>
            </a:fillRef>
            <a:effectRef idx="0">
              <a:schemeClr val="dk1"/>
            </a:effectRef>
            <a:fontRef idx="minor">
              <a:schemeClr val="tx1"/>
            </a:fontRef>
          </p:style>
        </p:cxnSp>
        <p:sp>
          <p:nvSpPr>
            <p:cNvPr id="51266" name="矩形 70"/>
            <p:cNvSpPr/>
            <p:nvPr/>
          </p:nvSpPr>
          <p:spPr>
            <a:xfrm>
              <a:off x="2681288" y="3125335"/>
              <a:ext cx="571500"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OP</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1267" name="矩形 72"/>
            <p:cNvSpPr/>
            <p:nvPr/>
          </p:nvSpPr>
          <p:spPr>
            <a:xfrm>
              <a:off x="3219450" y="3095173"/>
              <a:ext cx="754063" cy="369887"/>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addr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51268" name="Group 7"/>
            <p:cNvGrpSpPr/>
            <p:nvPr/>
          </p:nvGrpSpPr>
          <p:grpSpPr>
            <a:xfrm>
              <a:off x="7993063" y="3047420"/>
              <a:ext cx="1028700" cy="831850"/>
              <a:chOff x="5035" y="1579"/>
              <a:chExt cx="648" cy="524"/>
            </a:xfrm>
          </p:grpSpPr>
          <p:sp>
            <p:nvSpPr>
              <p:cNvPr id="51269" name="Text Box 8"/>
              <p:cNvSpPr txBox="1"/>
              <p:nvPr/>
            </p:nvSpPr>
            <p:spPr>
              <a:xfrm>
                <a:off x="5261" y="1579"/>
                <a:ext cx="422"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输入</a:t>
                </a:r>
                <a:endParaRPr lang="zh-CN" altLang="en-US"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51270" name="AutoShape 9"/>
              <p:cNvSpPr/>
              <p:nvPr/>
            </p:nvSpPr>
            <p:spPr>
              <a:xfrm>
                <a:off x="5035" y="1791"/>
                <a:ext cx="199" cy="141"/>
              </a:xfrm>
              <a:prstGeom prst="leftRightArrow">
                <a:avLst>
                  <a:gd name="adj1" fmla="val 50000"/>
                  <a:gd name="adj2" fmla="val 2821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pPr marL="342900" indent="-342900" algn="ctr" eaLnBrk="0" hangingPunct="0"/>
                <a:endParaRPr lang="zh-CN" altLang="en-US" b="1" dirty="0">
                  <a:solidFill>
                    <a:srgbClr val="CC3300"/>
                  </a:solidFill>
                  <a:latin typeface="微软雅黑" panose="020B0503020204020204" pitchFamily="34" charset="-122"/>
                  <a:ea typeface="微软雅黑" panose="020B0503020204020204" pitchFamily="34" charset="-122"/>
                </a:endParaRPr>
              </a:p>
            </p:txBody>
          </p:sp>
        </p:grpSp>
        <p:grpSp>
          <p:nvGrpSpPr>
            <p:cNvPr id="51271" name="Group 10"/>
            <p:cNvGrpSpPr/>
            <p:nvPr/>
          </p:nvGrpSpPr>
          <p:grpSpPr>
            <a:xfrm>
              <a:off x="7991475" y="4352345"/>
              <a:ext cx="990600" cy="831850"/>
              <a:chOff x="5034" y="2415"/>
              <a:chExt cx="624" cy="524"/>
            </a:xfrm>
          </p:grpSpPr>
          <p:sp>
            <p:nvSpPr>
              <p:cNvPr id="51272" name="Text Box 11"/>
              <p:cNvSpPr txBox="1"/>
              <p:nvPr/>
            </p:nvSpPr>
            <p:spPr>
              <a:xfrm>
                <a:off x="5261" y="2415"/>
                <a:ext cx="397"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输出</a:t>
                </a:r>
                <a:endParaRPr lang="en-US" altLang="zh-CN"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51273" name="AutoShape 12"/>
              <p:cNvSpPr/>
              <p:nvPr/>
            </p:nvSpPr>
            <p:spPr>
              <a:xfrm>
                <a:off x="5034" y="2614"/>
                <a:ext cx="227" cy="141"/>
              </a:xfrm>
              <a:prstGeom prst="leftRightArrow">
                <a:avLst>
                  <a:gd name="adj1" fmla="val 50000"/>
                  <a:gd name="adj2" fmla="val 3218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165" name="直接连接符 164"/>
            <p:cNvCxnSpPr/>
            <p:nvPr/>
          </p:nvCxnSpPr>
          <p:spPr>
            <a:xfrm>
              <a:off x="7745413"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166" name="直接连接符 165"/>
            <p:cNvCxnSpPr/>
            <p:nvPr/>
          </p:nvCxnSpPr>
          <p:spPr>
            <a:xfrm>
              <a:off x="7092950"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51276" name="Line 39"/>
            <p:cNvSpPr/>
            <p:nvPr/>
          </p:nvSpPr>
          <p:spPr>
            <a:xfrm rot="-5400000">
              <a:off x="2051530" y="4876887"/>
              <a:ext cx="0" cy="3420000"/>
            </a:xfrm>
            <a:prstGeom prst="line">
              <a:avLst/>
            </a:prstGeom>
            <a:ln w="38100" cap="flat" cmpd="sng">
              <a:solidFill>
                <a:srgbClr val="3333CC"/>
              </a:solidFill>
              <a:prstDash val="solid"/>
              <a:round/>
              <a:headEnd type="none" w="med" len="med"/>
              <a:tailEnd type="none" w="med" len="med"/>
            </a:ln>
          </p:spPr>
        </p:sp>
        <p:sp>
          <p:nvSpPr>
            <p:cNvPr id="51277" name="Line 40"/>
            <p:cNvSpPr/>
            <p:nvPr/>
          </p:nvSpPr>
          <p:spPr>
            <a:xfrm rot="-5400000" flipV="1">
              <a:off x="3509496" y="6371939"/>
              <a:ext cx="504825" cy="0"/>
            </a:xfrm>
            <a:prstGeom prst="line">
              <a:avLst/>
            </a:prstGeom>
            <a:ln w="38100" cap="flat" cmpd="sng">
              <a:solidFill>
                <a:srgbClr val="3333CC"/>
              </a:solidFill>
              <a:prstDash val="solid"/>
              <a:round/>
              <a:headEnd type="none" w="med" len="med"/>
              <a:tailEnd type="triangle" w="med" len="med"/>
            </a:ln>
          </p:spPr>
        </p:sp>
        <p:sp>
          <p:nvSpPr>
            <p:cNvPr id="51278" name="Line 41"/>
            <p:cNvSpPr/>
            <p:nvPr/>
          </p:nvSpPr>
          <p:spPr>
            <a:xfrm rot="-5400000" flipH="1" flipV="1">
              <a:off x="1072876" y="6331297"/>
              <a:ext cx="517525" cy="0"/>
            </a:xfrm>
            <a:prstGeom prst="line">
              <a:avLst/>
            </a:prstGeom>
            <a:ln w="34925" cap="flat" cmpd="sng">
              <a:solidFill>
                <a:srgbClr val="3333CC"/>
              </a:solidFill>
              <a:prstDash val="solid"/>
              <a:round/>
              <a:headEnd type="none" w="med" len="med"/>
              <a:tailEnd type="triangle" w="med" len="med"/>
            </a:ln>
          </p:spPr>
        </p:sp>
        <p:sp>
          <p:nvSpPr>
            <p:cNvPr id="51279" name="Line 51"/>
            <p:cNvSpPr/>
            <p:nvPr/>
          </p:nvSpPr>
          <p:spPr>
            <a:xfrm flipV="1">
              <a:off x="341530" y="2664355"/>
              <a:ext cx="0" cy="3960000"/>
            </a:xfrm>
            <a:prstGeom prst="line">
              <a:avLst/>
            </a:prstGeom>
            <a:ln w="38100" cap="flat" cmpd="sng">
              <a:solidFill>
                <a:srgbClr val="0066FF"/>
              </a:solidFill>
              <a:prstDash val="solid"/>
              <a:round/>
              <a:headEnd type="none" w="med" len="med"/>
              <a:tailEnd type="none" w="med" len="med"/>
            </a:ln>
          </p:spPr>
        </p:sp>
        <p:sp>
          <p:nvSpPr>
            <p:cNvPr id="51280" name="Line 39"/>
            <p:cNvSpPr/>
            <p:nvPr/>
          </p:nvSpPr>
          <p:spPr>
            <a:xfrm rot="-5400000">
              <a:off x="2575080" y="379740"/>
              <a:ext cx="19050" cy="4514850"/>
            </a:xfrm>
            <a:prstGeom prst="line">
              <a:avLst/>
            </a:prstGeom>
            <a:ln w="38100" cap="flat" cmpd="sng">
              <a:solidFill>
                <a:srgbClr val="3333CC"/>
              </a:solidFill>
              <a:prstDash val="solid"/>
              <a:round/>
              <a:headEnd type="none" w="med" len="med"/>
              <a:tailEnd type="none" w="med" len="med"/>
            </a:ln>
          </p:spPr>
        </p:sp>
        <p:sp>
          <p:nvSpPr>
            <p:cNvPr id="51281" name="Line 40"/>
            <p:cNvSpPr/>
            <p:nvPr/>
          </p:nvSpPr>
          <p:spPr>
            <a:xfrm rot="5400000" flipV="1">
              <a:off x="4545804" y="2862343"/>
              <a:ext cx="503237" cy="0"/>
            </a:xfrm>
            <a:prstGeom prst="line">
              <a:avLst/>
            </a:prstGeom>
            <a:ln w="38100" cap="flat" cmpd="sng">
              <a:solidFill>
                <a:srgbClr val="3333CC"/>
              </a:solidFill>
              <a:prstDash val="solid"/>
              <a:round/>
              <a:headEnd type="triangle" w="med" len="med"/>
              <a:tailEnd type="triangle" w="med" len="med"/>
            </a:ln>
          </p:spPr>
        </p:sp>
        <p:sp>
          <p:nvSpPr>
            <p:cNvPr id="51282" name="Line 40"/>
            <p:cNvSpPr/>
            <p:nvPr/>
          </p:nvSpPr>
          <p:spPr>
            <a:xfrm rot="5400000">
              <a:off x="1178850" y="2951915"/>
              <a:ext cx="576000" cy="0"/>
            </a:xfrm>
            <a:prstGeom prst="line">
              <a:avLst/>
            </a:prstGeom>
            <a:ln w="38100" cap="flat" cmpd="sng">
              <a:solidFill>
                <a:srgbClr val="3333CC"/>
              </a:solidFill>
              <a:prstDash val="solid"/>
              <a:round/>
              <a:headEnd type="triangle" w="med" len="med"/>
              <a:tailEnd type="triangle" w="med" len="med"/>
            </a:ln>
          </p:spPr>
        </p:sp>
        <p:sp>
          <p:nvSpPr>
            <p:cNvPr id="51283" name="Line 33"/>
            <p:cNvSpPr/>
            <p:nvPr/>
          </p:nvSpPr>
          <p:spPr>
            <a:xfrm flipH="1">
              <a:off x="3851275" y="3266623"/>
              <a:ext cx="396875" cy="0"/>
            </a:xfrm>
            <a:prstGeom prst="line">
              <a:avLst/>
            </a:prstGeom>
            <a:ln w="38100" cap="flat" cmpd="sng">
              <a:solidFill>
                <a:srgbClr val="3333CC"/>
              </a:solidFill>
              <a:prstDash val="solid"/>
              <a:round/>
              <a:headEnd type="none" w="med" len="med"/>
              <a:tailEnd type="triangle" w="med" len="med"/>
            </a:ln>
          </p:spPr>
        </p:sp>
        <p:sp>
          <p:nvSpPr>
            <p:cNvPr id="51284" name="Line 40"/>
            <p:cNvSpPr/>
            <p:nvPr/>
          </p:nvSpPr>
          <p:spPr>
            <a:xfrm rot="5400000" flipV="1">
              <a:off x="2673350" y="3728613"/>
              <a:ext cx="647700" cy="0"/>
            </a:xfrm>
            <a:prstGeom prst="line">
              <a:avLst/>
            </a:prstGeom>
            <a:ln w="38100" cap="flat" cmpd="sng">
              <a:solidFill>
                <a:srgbClr val="00B050"/>
              </a:solidFill>
              <a:prstDash val="solid"/>
              <a:round/>
              <a:headEnd type="none" w="med" len="med"/>
              <a:tailEnd type="triangle" w="med" len="med"/>
            </a:ln>
          </p:spPr>
        </p:sp>
        <p:sp>
          <p:nvSpPr>
            <p:cNvPr id="51285" name="Line 50"/>
            <p:cNvSpPr/>
            <p:nvPr/>
          </p:nvSpPr>
          <p:spPr>
            <a:xfrm rot="-10800000" flipH="1">
              <a:off x="3556000" y="5251025"/>
              <a:ext cx="1008063" cy="0"/>
            </a:xfrm>
            <a:prstGeom prst="line">
              <a:avLst/>
            </a:prstGeom>
            <a:ln w="38100" cap="flat" cmpd="sng">
              <a:solidFill>
                <a:schemeClr val="hlink"/>
              </a:solidFill>
              <a:prstDash val="solid"/>
              <a:round/>
              <a:headEnd type="none" w="med" len="med"/>
              <a:tailEnd type="triangle" w="med" len="med"/>
            </a:ln>
          </p:spPr>
        </p:sp>
        <p:sp>
          <p:nvSpPr>
            <p:cNvPr id="51286" name="Line 40"/>
            <p:cNvSpPr/>
            <p:nvPr/>
          </p:nvSpPr>
          <p:spPr>
            <a:xfrm rot="5400000" flipV="1">
              <a:off x="3338950" y="3657263"/>
              <a:ext cx="396000" cy="0"/>
            </a:xfrm>
            <a:prstGeom prst="line">
              <a:avLst/>
            </a:prstGeom>
            <a:ln w="38100" cap="flat" cmpd="sng">
              <a:solidFill>
                <a:srgbClr val="00B050"/>
              </a:solidFill>
              <a:prstDash val="solid"/>
              <a:round/>
              <a:headEnd type="none" w="med" len="med"/>
              <a:tailEnd type="none" w="med" len="med"/>
            </a:ln>
          </p:spPr>
        </p:sp>
        <p:sp>
          <p:nvSpPr>
            <p:cNvPr id="51287" name="Line 50"/>
            <p:cNvSpPr/>
            <p:nvPr/>
          </p:nvSpPr>
          <p:spPr>
            <a:xfrm rot="-10800000" flipH="1">
              <a:off x="3528363" y="3855263"/>
              <a:ext cx="1404000" cy="0"/>
            </a:xfrm>
            <a:prstGeom prst="line">
              <a:avLst/>
            </a:prstGeom>
            <a:ln w="38100" cap="flat" cmpd="sng">
              <a:solidFill>
                <a:schemeClr val="hlink"/>
              </a:solidFill>
              <a:prstDash val="solid"/>
              <a:round/>
              <a:headEnd type="none" w="med" len="med"/>
              <a:tailEnd type="none" w="med" len="med"/>
            </a:ln>
          </p:spPr>
        </p:sp>
        <p:sp>
          <p:nvSpPr>
            <p:cNvPr id="51288" name="Line 40"/>
            <p:cNvSpPr/>
            <p:nvPr/>
          </p:nvSpPr>
          <p:spPr>
            <a:xfrm rot="5400000">
              <a:off x="4302362" y="4485403"/>
              <a:ext cx="1260000" cy="0"/>
            </a:xfrm>
            <a:prstGeom prst="line">
              <a:avLst/>
            </a:prstGeom>
            <a:ln w="38100" cap="flat" cmpd="sng">
              <a:solidFill>
                <a:srgbClr val="00B050"/>
              </a:solidFill>
              <a:prstDash val="solid"/>
              <a:round/>
              <a:headEnd type="none" w="med" len="med"/>
              <a:tailEnd type="triangle" w="med" len="med"/>
            </a:ln>
          </p:spPr>
        </p:sp>
        <p:sp>
          <p:nvSpPr>
            <p:cNvPr id="51289" name="Line 59"/>
            <p:cNvSpPr/>
            <p:nvPr/>
          </p:nvSpPr>
          <p:spPr>
            <a:xfrm rot="5400000" flipV="1">
              <a:off x="2519740" y="3906085"/>
              <a:ext cx="0" cy="576000"/>
            </a:xfrm>
            <a:prstGeom prst="line">
              <a:avLst/>
            </a:prstGeom>
            <a:ln w="38100" cap="flat" cmpd="sng">
              <a:solidFill>
                <a:srgbClr val="FF3300"/>
              </a:solidFill>
              <a:prstDash val="dash"/>
              <a:round/>
              <a:headEnd type="none" w="med" len="med"/>
              <a:tailEnd type="none" w="med" len="med"/>
            </a:ln>
          </p:spPr>
        </p:sp>
        <p:sp>
          <p:nvSpPr>
            <p:cNvPr id="51290" name="Line 59"/>
            <p:cNvSpPr/>
            <p:nvPr/>
          </p:nvSpPr>
          <p:spPr>
            <a:xfrm rot="-5400000" flipH="1" flipV="1">
              <a:off x="2042319" y="5670106"/>
              <a:ext cx="0" cy="468312"/>
            </a:xfrm>
            <a:prstGeom prst="line">
              <a:avLst/>
            </a:prstGeom>
            <a:ln w="38100" cap="flat" cmpd="sng">
              <a:solidFill>
                <a:srgbClr val="FF3300"/>
              </a:solidFill>
              <a:prstDash val="dash"/>
              <a:round/>
              <a:headEnd type="none" w="med" len="med"/>
              <a:tailEnd type="triangle" w="med" len="med"/>
            </a:ln>
          </p:spPr>
        </p:sp>
        <p:sp>
          <p:nvSpPr>
            <p:cNvPr id="51291" name="Line 40"/>
            <p:cNvSpPr/>
            <p:nvPr/>
          </p:nvSpPr>
          <p:spPr>
            <a:xfrm rot="5400000">
              <a:off x="1430745" y="5058275"/>
              <a:ext cx="1692000" cy="0"/>
            </a:xfrm>
            <a:prstGeom prst="line">
              <a:avLst/>
            </a:prstGeom>
            <a:ln w="38100" cap="flat" cmpd="sng">
              <a:solidFill>
                <a:srgbClr val="FF0000"/>
              </a:solidFill>
              <a:prstDash val="dash"/>
              <a:round/>
              <a:headEnd type="none" w="med" len="med"/>
              <a:tailEnd type="none" w="med" len="med"/>
            </a:ln>
          </p:spPr>
        </p:sp>
        <p:sp>
          <p:nvSpPr>
            <p:cNvPr id="51292" name="Line 50"/>
            <p:cNvSpPr/>
            <p:nvPr/>
          </p:nvSpPr>
          <p:spPr>
            <a:xfrm rot="-10800000" flipH="1">
              <a:off x="2609850" y="5904262"/>
              <a:ext cx="431800" cy="0"/>
            </a:xfrm>
            <a:prstGeom prst="line">
              <a:avLst/>
            </a:prstGeom>
            <a:ln w="38100" cap="flat" cmpd="sng">
              <a:solidFill>
                <a:schemeClr val="hlink"/>
              </a:solidFill>
              <a:prstDash val="solid"/>
              <a:round/>
              <a:headEnd type="none" w="med" len="med"/>
              <a:tailEnd type="none" w="med" len="med"/>
            </a:ln>
          </p:spPr>
        </p:sp>
        <p:sp>
          <p:nvSpPr>
            <p:cNvPr id="51293" name="Line 40"/>
            <p:cNvSpPr/>
            <p:nvPr/>
          </p:nvSpPr>
          <p:spPr>
            <a:xfrm rot="5400000">
              <a:off x="1872387" y="5184295"/>
              <a:ext cx="1440000" cy="0"/>
            </a:xfrm>
            <a:prstGeom prst="line">
              <a:avLst/>
            </a:prstGeom>
            <a:ln w="38100" cap="flat" cmpd="sng">
              <a:solidFill>
                <a:srgbClr val="00B050"/>
              </a:solidFill>
              <a:prstDash val="solid"/>
              <a:round/>
              <a:headEnd type="none" w="med" len="med"/>
              <a:tailEnd type="none" w="med" len="med"/>
            </a:ln>
          </p:spPr>
        </p:sp>
        <p:sp>
          <p:nvSpPr>
            <p:cNvPr id="51294" name="Line 50"/>
            <p:cNvSpPr/>
            <p:nvPr/>
          </p:nvSpPr>
          <p:spPr>
            <a:xfrm rot="-10800000" flipH="1">
              <a:off x="2573338" y="4446163"/>
              <a:ext cx="288925" cy="0"/>
            </a:xfrm>
            <a:prstGeom prst="line">
              <a:avLst/>
            </a:prstGeom>
            <a:ln w="38100" cap="flat" cmpd="sng">
              <a:solidFill>
                <a:schemeClr val="hlink"/>
              </a:solidFill>
              <a:prstDash val="solid"/>
              <a:round/>
              <a:headEnd type="none" w="med" len="med"/>
              <a:tailEnd type="triangle" w="med" len="med"/>
            </a:ln>
          </p:spPr>
        </p:sp>
        <p:sp>
          <p:nvSpPr>
            <p:cNvPr id="51295" name="Line 59"/>
            <p:cNvSpPr/>
            <p:nvPr/>
          </p:nvSpPr>
          <p:spPr>
            <a:xfrm rot="5400000" flipH="1" flipV="1">
              <a:off x="6250779" y="5841322"/>
              <a:ext cx="0" cy="1116013"/>
            </a:xfrm>
            <a:prstGeom prst="line">
              <a:avLst/>
            </a:prstGeom>
            <a:ln w="38100" cap="flat" cmpd="sng">
              <a:solidFill>
                <a:srgbClr val="FF3300"/>
              </a:solidFill>
              <a:prstDash val="dash"/>
              <a:round/>
              <a:headEnd type="none" w="med" len="med"/>
              <a:tailEnd type="triangle" w="med" len="med"/>
            </a:ln>
          </p:spPr>
        </p:sp>
        <p:sp>
          <p:nvSpPr>
            <p:cNvPr id="51296" name="Text Box 57"/>
            <p:cNvSpPr txBox="1"/>
            <p:nvPr/>
          </p:nvSpPr>
          <p:spPr>
            <a:xfrm>
              <a:off x="6832600" y="6179300"/>
              <a:ext cx="1700213"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控制信号线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51297" name="Line 59"/>
            <p:cNvSpPr/>
            <p:nvPr/>
          </p:nvSpPr>
          <p:spPr>
            <a:xfrm rot="5400000" flipH="1" flipV="1">
              <a:off x="6246019" y="6157119"/>
              <a:ext cx="0" cy="1116012"/>
            </a:xfrm>
            <a:prstGeom prst="line">
              <a:avLst/>
            </a:prstGeom>
            <a:ln w="38100" cap="flat" cmpd="sng">
              <a:solidFill>
                <a:srgbClr val="FF3300"/>
              </a:solidFill>
              <a:prstDash val="solid"/>
              <a:round/>
              <a:headEnd type="none" w="med" len="med"/>
              <a:tailEnd type="triangle" w="med" len="med"/>
            </a:ln>
          </p:spPr>
        </p:sp>
        <p:sp>
          <p:nvSpPr>
            <p:cNvPr id="51298"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数据传送线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190" name="矩形 189"/>
            <p:cNvSpPr/>
            <p:nvPr/>
          </p:nvSpPr>
          <p:spPr>
            <a:xfrm>
              <a:off x="161925" y="2189126"/>
              <a:ext cx="5172075" cy="4525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0" name="Text Box 57"/>
            <p:cNvSpPr txBox="1"/>
            <p:nvPr/>
          </p:nvSpPr>
          <p:spPr>
            <a:xfrm>
              <a:off x="232569" y="2189174"/>
              <a:ext cx="2563812"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中央处理器（</a:t>
              </a:r>
              <a:r>
                <a:rPr lang="en-US" altLang="zh-CN" sz="2000" b="1" dirty="0">
                  <a:solidFill>
                    <a:srgbClr val="FF3300"/>
                  </a:solidFill>
                  <a:latin typeface="微软雅黑" panose="020B0503020204020204" pitchFamily="34" charset="-122"/>
                  <a:ea typeface="微软雅黑" panose="020B0503020204020204" pitchFamily="34" charset="-122"/>
                </a:rPr>
                <a:t>CPU</a:t>
              </a:r>
              <a:r>
                <a:rPr lang="zh-CN" altLang="en-US" sz="2000" b="1" dirty="0">
                  <a:solidFill>
                    <a:srgbClr val="FF3300"/>
                  </a:solidFill>
                  <a:latin typeface="微软雅黑" panose="020B0503020204020204" pitchFamily="34" charset="-122"/>
                  <a:ea typeface="微软雅黑" panose="020B0503020204020204" pitchFamily="34" charset="-122"/>
                </a:rPr>
                <a:t>）</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51301" name="Text Box 61"/>
            <p:cNvSpPr txBox="1"/>
            <p:nvPr/>
          </p:nvSpPr>
          <p:spPr>
            <a:xfrm>
              <a:off x="926595" y="6076707"/>
              <a:ext cx="617537"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F</a:t>
              </a:r>
              <a:endParaRPr lang="en-US" altLang="zh-CN" sz="2400" b="1" dirty="0">
                <a:latin typeface="微软雅黑" panose="020B0503020204020204" pitchFamily="34" charset="-122"/>
                <a:ea typeface="微软雅黑" panose="020B0503020204020204" pitchFamily="34" charset="-122"/>
              </a:endParaRPr>
            </a:p>
          </p:txBody>
        </p:sp>
        <p:sp>
          <p:nvSpPr>
            <p:cNvPr id="51302" name="Text Box 61"/>
            <p:cNvSpPr txBox="1"/>
            <p:nvPr/>
          </p:nvSpPr>
          <p:spPr>
            <a:xfrm>
              <a:off x="619125" y="4861275"/>
              <a:ext cx="61753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a:t>
              </a:r>
              <a:endParaRPr lang="en-US" altLang="zh-CN" sz="2400" b="1" dirty="0">
                <a:latin typeface="微软雅黑" panose="020B0503020204020204" pitchFamily="34" charset="-122"/>
                <a:ea typeface="微软雅黑" panose="020B0503020204020204" pitchFamily="34" charset="-122"/>
              </a:endParaRPr>
            </a:p>
          </p:txBody>
        </p:sp>
        <p:sp>
          <p:nvSpPr>
            <p:cNvPr id="51303" name="Text Box 61"/>
            <p:cNvSpPr txBox="1"/>
            <p:nvPr/>
          </p:nvSpPr>
          <p:spPr>
            <a:xfrm>
              <a:off x="1785938" y="4850162"/>
              <a:ext cx="6191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B</a:t>
              </a:r>
              <a:endParaRPr lang="en-US" altLang="zh-CN" sz="2400" b="1" dirty="0">
                <a:latin typeface="微软雅黑" panose="020B0503020204020204" pitchFamily="34" charset="-122"/>
                <a:ea typeface="微软雅黑" panose="020B0503020204020204" pitchFamily="34" charset="-122"/>
              </a:endParaRPr>
            </a:p>
          </p:txBody>
        </p:sp>
        <p:sp>
          <p:nvSpPr>
            <p:cNvPr id="51304" name="Text Box 61"/>
            <p:cNvSpPr txBox="1"/>
            <p:nvPr/>
          </p:nvSpPr>
          <p:spPr>
            <a:xfrm>
              <a:off x="1738313" y="5897912"/>
              <a:ext cx="1262062" cy="461963"/>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ALUop</a:t>
              </a:r>
              <a:endParaRPr lang="en-US" altLang="zh-CN" sz="2400" b="1" dirty="0">
                <a:latin typeface="微软雅黑" panose="020B0503020204020204" pitchFamily="34" charset="-122"/>
                <a:ea typeface="微软雅黑" panose="020B0503020204020204" pitchFamily="34" charset="-122"/>
              </a:endParaRPr>
            </a:p>
          </p:txBody>
        </p:sp>
      </p:grpSp>
      <p:sp>
        <p:nvSpPr>
          <p:cNvPr id="51305" name="Line 59"/>
          <p:cNvSpPr/>
          <p:nvPr/>
        </p:nvSpPr>
        <p:spPr>
          <a:xfrm rot="5400000" flipH="1" flipV="1">
            <a:off x="6243638" y="6154738"/>
            <a:ext cx="0" cy="1116012"/>
          </a:xfrm>
          <a:prstGeom prst="line">
            <a:avLst/>
          </a:prstGeom>
          <a:ln w="38100" cap="flat" cmpd="sng">
            <a:solidFill>
              <a:srgbClr val="0000FF"/>
            </a:solidFill>
            <a:prstDash val="solid"/>
            <a:round/>
            <a:headEnd type="none" w="med" len="med"/>
            <a:tailEnd type="triangle" w="med" len="med"/>
          </a:ln>
        </p:spPr>
      </p:sp>
      <p:sp>
        <p:nvSpPr>
          <p:cNvPr id="51306"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数据传送线</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51307" name="Line 59"/>
          <p:cNvSpPr/>
          <p:nvPr/>
        </p:nvSpPr>
        <p:spPr>
          <a:xfrm rot="10800000" flipH="1" flipV="1">
            <a:off x="3257550" y="4554538"/>
            <a:ext cx="0" cy="539750"/>
          </a:xfrm>
          <a:prstGeom prst="line">
            <a:avLst/>
          </a:prstGeom>
          <a:ln w="38100" cap="flat" cmpd="sng">
            <a:solidFill>
              <a:srgbClr val="FF3300"/>
            </a:solidFill>
            <a:prstDash val="dash"/>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blinds(horizontal)">
                                      <p:cBhvr>
                                        <p:cTn id="7" dur="500"/>
                                        <p:tgtEl>
                                          <p:spTgt spid="549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blinds(horizontal)">
                                      <p:cBhvr>
                                        <p:cTn id="12" dur="500"/>
                                        <p:tgtEl>
                                          <p:spTgt spid="549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blinds(horizontal)">
                                      <p:cBhvr>
                                        <p:cTn id="17" dur="500"/>
                                        <p:tgtEl>
                                          <p:spTgt spid="54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计算机是如何工作的？</a:t>
            </a:r>
            <a:endParaRPr lang="zh-CN" altLang="en-US" sz="3600" dirty="0"/>
          </a:p>
        </p:txBody>
      </p:sp>
      <p:sp>
        <p:nvSpPr>
          <p:cNvPr id="551939" name="Text Box 3"/>
          <p:cNvSpPr txBox="1"/>
          <p:nvPr/>
        </p:nvSpPr>
        <p:spPr>
          <a:xfrm>
            <a:off x="206375" y="850900"/>
            <a:ext cx="8235950" cy="868363"/>
          </a:xfrm>
          <a:prstGeom prst="rect">
            <a:avLst/>
          </a:prstGeom>
          <a:noFill/>
          <a:ln w="9525">
            <a:noFill/>
          </a:ln>
        </p:spPr>
        <p:txBody>
          <a:bodyPr anchor="t" anchorCtr="0">
            <a:spAutoFit/>
          </a:bodyPr>
          <a:lstStyle/>
          <a:p>
            <a:pPr marL="342900" indent="-342900" eaLnBrk="0" hangingPunct="0">
              <a:spcBef>
                <a:spcPct val="20000"/>
              </a:spcBef>
            </a:pPr>
            <a:r>
              <a:rPr lang="zh-CN" altLang="en-US" sz="2400" b="1" dirty="0">
                <a:latin typeface="微软雅黑" panose="020B0503020204020204" pitchFamily="34" charset="-122"/>
                <a:ea typeface="微软雅黑" panose="020B0503020204020204" pitchFamily="34" charset="-122"/>
              </a:rPr>
              <a:t>先想象一下妈妈是怎样做一桌你喜欢（</a:t>
            </a:r>
            <a:r>
              <a:rPr lang="zh-CN" altLang="en-US" sz="2400" b="1" dirty="0">
                <a:solidFill>
                  <a:srgbClr val="FF3300"/>
                </a:solidFill>
                <a:latin typeface="微软雅黑" panose="020B0503020204020204" pitchFamily="34" charset="-122"/>
                <a:ea typeface="微软雅黑" panose="020B0503020204020204" pitchFamily="34" charset="-122"/>
              </a:rPr>
              <a:t>指定</a:t>
            </a:r>
            <a:r>
              <a:rPr lang="zh-CN" altLang="en-US" sz="2400" b="1" dirty="0">
                <a:latin typeface="微软雅黑" panose="020B0503020204020204" pitchFamily="34" charset="-122"/>
                <a:ea typeface="微软雅黑" panose="020B0503020204020204" pitchFamily="34" charset="-122"/>
              </a:rPr>
              <a:t>）的菜的？</a:t>
            </a:r>
            <a:endParaRPr lang="zh-CN" altLang="en-US" sz="2400" b="1" dirty="0">
              <a:latin typeface="微软雅黑" panose="020B0503020204020204" pitchFamily="34" charset="-122"/>
              <a:ea typeface="微软雅黑" panose="020B0503020204020204" pitchFamily="34" charset="-122"/>
            </a:endParaRPr>
          </a:p>
          <a:p>
            <a:pPr marL="342900" indent="-342900" eaLnBrk="0" hangingPunct="0">
              <a:lnSpc>
                <a:spcPct val="115000"/>
              </a:lnSpc>
              <a:spcBef>
                <a:spcPct val="20000"/>
              </a:spcBef>
            </a:pPr>
            <a:r>
              <a:rPr lang="zh-CN" altLang="en-US" sz="2000" b="1" dirty="0">
                <a:solidFill>
                  <a:srgbClr val="3333CC"/>
                </a:solidFill>
                <a:latin typeface="微软雅黑" panose="020B0503020204020204" pitchFamily="34" charset="-122"/>
                <a:ea typeface="微软雅黑" panose="020B0503020204020204" pitchFamily="34" charset="-122"/>
              </a:rPr>
              <a:t>    </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551940" name="Text Box 4"/>
          <p:cNvSpPr txBox="1"/>
          <p:nvPr/>
        </p:nvSpPr>
        <p:spPr>
          <a:xfrm>
            <a:off x="250825" y="1449388"/>
            <a:ext cx="8686800" cy="429895"/>
          </a:xfrm>
          <a:prstGeom prst="rect">
            <a:avLst/>
          </a:prstGeom>
          <a:noFill/>
          <a:ln w="9525">
            <a:noFill/>
          </a:ln>
        </p:spPr>
        <p:txBody>
          <a:bodyPr anchor="t" anchorCtr="0">
            <a:spAutoFit/>
          </a:bodyPr>
          <a:lstStyle/>
          <a:p>
            <a:pPr marL="342900" indent="-342900" eaLnBrk="0" hangingPunct="0">
              <a:spcBef>
                <a:spcPct val="50000"/>
              </a:spcBef>
            </a:pPr>
            <a:r>
              <a:rPr lang="zh-CN" altLang="en-US" sz="2200" b="1" dirty="0">
                <a:solidFill>
                  <a:schemeClr val="accent2"/>
                </a:solidFill>
                <a:latin typeface="微软雅黑" panose="020B0503020204020204" pitchFamily="34" charset="-122"/>
                <a:ea typeface="微软雅黑" panose="020B0503020204020204" pitchFamily="34" charset="-122"/>
              </a:rPr>
              <a:t>厨房</a:t>
            </a:r>
            <a:r>
              <a:rPr lang="en-US" altLang="zh-CN" sz="2200" b="1" dirty="0">
                <a:solidFill>
                  <a:schemeClr val="accent2"/>
                </a:solidFill>
                <a:latin typeface="微软雅黑" panose="020B0503020204020204" pitchFamily="34" charset="-122"/>
                <a:ea typeface="微软雅黑" panose="020B0503020204020204" pitchFamily="34" charset="-122"/>
              </a:rPr>
              <a:t>-</a:t>
            </a:r>
            <a:r>
              <a:rPr lang="en-US" altLang="zh-CN" sz="2200" b="1" dirty="0">
                <a:solidFill>
                  <a:srgbClr val="FF3300"/>
                </a:solidFill>
                <a:latin typeface="微软雅黑" panose="020B0503020204020204" pitchFamily="34" charset="-122"/>
                <a:ea typeface="微软雅黑" panose="020B0503020204020204" pitchFamily="34" charset="-122"/>
              </a:rPr>
              <a:t>CPU</a:t>
            </a:r>
            <a:r>
              <a:rPr lang="zh-CN" altLang="en-US" sz="2200" b="1" dirty="0">
                <a:solidFill>
                  <a:schemeClr val="accent2"/>
                </a:solidFill>
                <a:latin typeface="微软雅黑" panose="020B0503020204020204" pitchFamily="34" charset="-122"/>
                <a:ea typeface="微软雅黑" panose="020B0503020204020204" pitchFamily="34" charset="-122"/>
              </a:rPr>
              <a:t>，你妈</a:t>
            </a:r>
            <a:r>
              <a:rPr lang="zh-CN" altLang="en-US" sz="2200" b="1" dirty="0">
                <a:solidFill>
                  <a:schemeClr val="accent2"/>
                </a:solidFill>
                <a:latin typeface="微软雅黑" panose="020B0503020204020204" pitchFamily="34" charset="-122"/>
                <a:ea typeface="微软雅黑" panose="020B0503020204020204" pitchFamily="34" charset="-122"/>
                <a:sym typeface="+mn-ea"/>
              </a:rPr>
              <a:t>妈</a:t>
            </a:r>
            <a:r>
              <a:rPr lang="en-US" altLang="zh-CN" sz="2200" b="1" dirty="0">
                <a:solidFill>
                  <a:schemeClr val="accent2"/>
                </a:solidFill>
                <a:latin typeface="微软雅黑" panose="020B0503020204020204" pitchFamily="34" charset="-122"/>
                <a:ea typeface="微软雅黑" panose="020B0503020204020204" pitchFamily="34" charset="-122"/>
              </a:rPr>
              <a:t>-</a:t>
            </a:r>
            <a:r>
              <a:rPr lang="zh-CN" altLang="en-US" sz="2200" b="1" dirty="0">
                <a:solidFill>
                  <a:srgbClr val="FF3300"/>
                </a:solidFill>
                <a:latin typeface="微软雅黑" panose="020B0503020204020204" pitchFamily="34" charset="-122"/>
                <a:ea typeface="微软雅黑" panose="020B0503020204020204" pitchFamily="34" charset="-122"/>
              </a:rPr>
              <a:t>控制器</a:t>
            </a:r>
            <a:r>
              <a:rPr lang="zh-CN" altLang="en-US" sz="2200" b="1" dirty="0">
                <a:solidFill>
                  <a:schemeClr val="accent2"/>
                </a:solidFill>
                <a:latin typeface="微软雅黑" panose="020B0503020204020204" pitchFamily="34" charset="-122"/>
                <a:ea typeface="微软雅黑" panose="020B0503020204020204" pitchFamily="34" charset="-122"/>
              </a:rPr>
              <a:t>，盘</a:t>
            </a:r>
            <a:r>
              <a:rPr lang="en-US" altLang="zh-CN" sz="2200" b="1" dirty="0">
                <a:solidFill>
                  <a:schemeClr val="accent2"/>
                </a:solidFill>
                <a:latin typeface="微软雅黑" panose="020B0503020204020204" pitchFamily="34" charset="-122"/>
                <a:ea typeface="微软雅黑" panose="020B0503020204020204" pitchFamily="34" charset="-122"/>
              </a:rPr>
              <a:t>-</a:t>
            </a:r>
            <a:r>
              <a:rPr lang="en-US" altLang="zh-CN" sz="2200" b="1" dirty="0">
                <a:solidFill>
                  <a:srgbClr val="FF3300"/>
                </a:solidFill>
                <a:latin typeface="微软雅黑" panose="020B0503020204020204" pitchFamily="34" charset="-122"/>
                <a:ea typeface="微软雅黑" panose="020B0503020204020204" pitchFamily="34" charset="-122"/>
              </a:rPr>
              <a:t>GPRs</a:t>
            </a:r>
            <a:r>
              <a:rPr lang="zh-CN" altLang="en-US" sz="2200" b="1" dirty="0">
                <a:solidFill>
                  <a:schemeClr val="accent2"/>
                </a:solidFill>
                <a:latin typeface="微软雅黑" panose="020B0503020204020204" pitchFamily="34" charset="-122"/>
                <a:ea typeface="微软雅黑" panose="020B0503020204020204" pitchFamily="34" charset="-122"/>
              </a:rPr>
              <a:t>，锅灶等</a:t>
            </a:r>
            <a:r>
              <a:rPr lang="en-US" altLang="zh-CN" sz="2200" b="1" dirty="0">
                <a:solidFill>
                  <a:schemeClr val="accent2"/>
                </a:solidFill>
                <a:latin typeface="微软雅黑" panose="020B0503020204020204" pitchFamily="34" charset="-122"/>
                <a:ea typeface="微软雅黑" panose="020B0503020204020204" pitchFamily="34" charset="-122"/>
              </a:rPr>
              <a:t>-</a:t>
            </a:r>
            <a:r>
              <a:rPr lang="en-US" altLang="zh-CN" sz="2200" b="1" dirty="0">
                <a:solidFill>
                  <a:srgbClr val="FF3300"/>
                </a:solidFill>
                <a:latin typeface="微软雅黑" panose="020B0503020204020204" pitchFamily="34" charset="-122"/>
                <a:ea typeface="微软雅黑" panose="020B0503020204020204" pitchFamily="34" charset="-122"/>
              </a:rPr>
              <a:t>ALU </a:t>
            </a:r>
            <a:r>
              <a:rPr lang="zh-CN" altLang="en-US" sz="2200" b="1" dirty="0">
                <a:solidFill>
                  <a:schemeClr val="accent2"/>
                </a:solidFill>
                <a:latin typeface="微软雅黑" panose="020B0503020204020204" pitchFamily="34" charset="-122"/>
                <a:ea typeface="微软雅黑" panose="020B0503020204020204" pitchFamily="34" charset="-122"/>
              </a:rPr>
              <a:t>，架子</a:t>
            </a:r>
            <a:r>
              <a:rPr lang="en-US" altLang="zh-CN" sz="2200" b="1" dirty="0">
                <a:solidFill>
                  <a:schemeClr val="accent2"/>
                </a:solidFill>
                <a:latin typeface="微软雅黑" panose="020B0503020204020204" pitchFamily="34" charset="-122"/>
                <a:ea typeface="微软雅黑" panose="020B0503020204020204" pitchFamily="34" charset="-122"/>
              </a:rPr>
              <a:t>-</a:t>
            </a:r>
            <a:r>
              <a:rPr lang="zh-CN" altLang="en-US" sz="2200" b="1" dirty="0">
                <a:solidFill>
                  <a:srgbClr val="FF3300"/>
                </a:solidFill>
                <a:latin typeface="微软雅黑" panose="020B0503020204020204" pitchFamily="34" charset="-122"/>
                <a:ea typeface="微软雅黑" panose="020B0503020204020204" pitchFamily="34" charset="-122"/>
              </a:rPr>
              <a:t>存储器</a:t>
            </a:r>
            <a:endParaRPr lang="zh-CN" altLang="en-US" sz="2200" b="1" dirty="0">
              <a:solidFill>
                <a:srgbClr val="FF3300"/>
              </a:solidFill>
              <a:latin typeface="微软雅黑" panose="020B0503020204020204" pitchFamily="34" charset="-122"/>
              <a:ea typeface="微软雅黑" panose="020B0503020204020204" pitchFamily="34" charset="-122"/>
            </a:endParaRPr>
          </a:p>
        </p:txBody>
      </p:sp>
      <p:grpSp>
        <p:nvGrpSpPr>
          <p:cNvPr id="53252" name="组合 197"/>
          <p:cNvGrpSpPr/>
          <p:nvPr/>
        </p:nvGrpSpPr>
        <p:grpSpPr>
          <a:xfrm>
            <a:off x="161925" y="2076450"/>
            <a:ext cx="8859838" cy="4811713"/>
            <a:chOff x="161925" y="2076412"/>
            <a:chExt cx="8859838" cy="4811751"/>
          </a:xfrm>
        </p:grpSpPr>
        <p:sp>
          <p:nvSpPr>
            <p:cNvPr id="53253" name="Text Box 61"/>
            <p:cNvSpPr txBox="1"/>
            <p:nvPr/>
          </p:nvSpPr>
          <p:spPr>
            <a:xfrm>
              <a:off x="387350" y="2753075"/>
              <a:ext cx="116998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GPRs</a:t>
              </a:r>
              <a:endParaRPr lang="en-US" altLang="zh-CN" sz="2400" b="1" dirty="0">
                <a:latin typeface="微软雅黑" panose="020B0503020204020204" pitchFamily="34" charset="-122"/>
                <a:ea typeface="微软雅黑" panose="020B0503020204020204" pitchFamily="34" charset="-122"/>
              </a:endParaRPr>
            </a:p>
          </p:txBody>
        </p:sp>
        <p:grpSp>
          <p:nvGrpSpPr>
            <p:cNvPr id="53254" name="Group 63"/>
            <p:cNvGrpSpPr/>
            <p:nvPr/>
          </p:nvGrpSpPr>
          <p:grpSpPr>
            <a:xfrm>
              <a:off x="877888" y="3253137"/>
              <a:ext cx="1035050" cy="1574800"/>
              <a:chOff x="2228" y="1678"/>
              <a:chExt cx="737" cy="992"/>
            </a:xfrm>
          </p:grpSpPr>
          <p:sp>
            <p:nvSpPr>
              <p:cNvPr id="53255" name="Rectangle 64"/>
              <p:cNvSpPr/>
              <p:nvPr/>
            </p:nvSpPr>
            <p:spPr>
              <a:xfrm>
                <a:off x="2228" y="1678"/>
                <a:ext cx="737" cy="99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3256" name="Line 65"/>
              <p:cNvSpPr/>
              <p:nvPr/>
            </p:nvSpPr>
            <p:spPr>
              <a:xfrm>
                <a:off x="2228" y="1933"/>
                <a:ext cx="736" cy="0"/>
              </a:xfrm>
              <a:prstGeom prst="line">
                <a:avLst/>
              </a:prstGeom>
              <a:ln w="9525" cap="flat" cmpd="sng">
                <a:solidFill>
                  <a:schemeClr val="tx1"/>
                </a:solidFill>
                <a:prstDash val="solid"/>
                <a:round/>
                <a:headEnd type="none" w="med" len="med"/>
                <a:tailEnd type="none" w="med" len="med"/>
              </a:ln>
            </p:spPr>
          </p:sp>
          <p:sp>
            <p:nvSpPr>
              <p:cNvPr id="53257" name="Line 66"/>
              <p:cNvSpPr/>
              <p:nvPr/>
            </p:nvSpPr>
            <p:spPr>
              <a:xfrm>
                <a:off x="2228" y="2188"/>
                <a:ext cx="736" cy="0"/>
              </a:xfrm>
              <a:prstGeom prst="line">
                <a:avLst/>
              </a:prstGeom>
              <a:ln w="9525" cap="flat" cmpd="sng">
                <a:solidFill>
                  <a:schemeClr val="tx1"/>
                </a:solidFill>
                <a:prstDash val="solid"/>
                <a:round/>
                <a:headEnd type="none" w="med" len="med"/>
                <a:tailEnd type="none" w="med" len="med"/>
              </a:ln>
            </p:spPr>
          </p:sp>
          <p:sp>
            <p:nvSpPr>
              <p:cNvPr id="53258" name="Line 67"/>
              <p:cNvSpPr/>
              <p:nvPr/>
            </p:nvSpPr>
            <p:spPr>
              <a:xfrm>
                <a:off x="2228" y="2415"/>
                <a:ext cx="736" cy="0"/>
              </a:xfrm>
              <a:prstGeom prst="line">
                <a:avLst/>
              </a:prstGeom>
              <a:ln w="9525" cap="flat" cmpd="sng">
                <a:solidFill>
                  <a:schemeClr val="tx1"/>
                </a:solidFill>
                <a:prstDash val="solid"/>
                <a:round/>
                <a:headEnd type="none" w="med" len="med"/>
                <a:tailEnd type="none" w="med" len="med"/>
              </a:ln>
            </p:spPr>
          </p:sp>
        </p:grpSp>
        <p:sp>
          <p:nvSpPr>
            <p:cNvPr id="53259" name="Text Box 68"/>
            <p:cNvSpPr txBox="1"/>
            <p:nvPr/>
          </p:nvSpPr>
          <p:spPr>
            <a:xfrm>
              <a:off x="519113" y="3267425"/>
              <a:ext cx="315912"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53260" name="Text Box 69"/>
            <p:cNvSpPr txBox="1"/>
            <p:nvPr/>
          </p:nvSpPr>
          <p:spPr>
            <a:xfrm>
              <a:off x="520700" y="3653187"/>
              <a:ext cx="315913"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53261" name="Text Box 70"/>
            <p:cNvSpPr txBox="1"/>
            <p:nvPr/>
          </p:nvSpPr>
          <p:spPr>
            <a:xfrm>
              <a:off x="520700" y="4064350"/>
              <a:ext cx="315913"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p:txBody>
        </p:sp>
        <p:sp>
          <p:nvSpPr>
            <p:cNvPr id="53262" name="Text Box 71"/>
            <p:cNvSpPr txBox="1"/>
            <p:nvPr/>
          </p:nvSpPr>
          <p:spPr>
            <a:xfrm>
              <a:off x="519113" y="4513612"/>
              <a:ext cx="315912"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endParaRPr>
            </a:p>
          </p:txBody>
        </p:sp>
        <p:sp>
          <p:nvSpPr>
            <p:cNvPr id="53263" name="Rectangle 72"/>
            <p:cNvSpPr/>
            <p:nvPr/>
          </p:nvSpPr>
          <p:spPr>
            <a:xfrm>
              <a:off x="882650" y="3253137"/>
              <a:ext cx="1035050" cy="1574800"/>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53264" name="组合 25"/>
            <p:cNvGrpSpPr/>
            <p:nvPr/>
          </p:nvGrpSpPr>
          <p:grpSpPr>
            <a:xfrm>
              <a:off x="652463" y="5389912"/>
              <a:ext cx="1406525" cy="711376"/>
              <a:chOff x="1241560" y="5094186"/>
              <a:chExt cx="1484313" cy="649421"/>
            </a:xfrm>
          </p:grpSpPr>
          <p:grpSp>
            <p:nvGrpSpPr>
              <p:cNvPr id="53265" name="Group 19"/>
              <p:cNvGrpSpPr/>
              <p:nvPr/>
            </p:nvGrpSpPr>
            <p:grpSpPr>
              <a:xfrm rot="-5400000" flipH="1">
                <a:off x="1659004" y="4676738"/>
                <a:ext cx="649421" cy="1484313"/>
                <a:chOff x="3078" y="2330"/>
                <a:chExt cx="625" cy="1580"/>
              </a:xfrm>
            </p:grpSpPr>
            <p:sp>
              <p:nvSpPr>
                <p:cNvPr id="53266" name="Line 12"/>
                <p:cNvSpPr/>
                <p:nvPr/>
              </p:nvSpPr>
              <p:spPr>
                <a:xfrm flipH="1">
                  <a:off x="3078" y="2330"/>
                  <a:ext cx="9" cy="691"/>
                </a:xfrm>
                <a:prstGeom prst="line">
                  <a:avLst/>
                </a:prstGeom>
                <a:ln w="25400" cap="flat" cmpd="sng">
                  <a:solidFill>
                    <a:schemeClr val="tx1"/>
                  </a:solidFill>
                  <a:prstDash val="solid"/>
                  <a:round/>
                  <a:headEnd type="none" w="med" len="med"/>
                  <a:tailEnd type="none" w="med" len="med"/>
                </a:ln>
              </p:spPr>
            </p:sp>
            <p:sp>
              <p:nvSpPr>
                <p:cNvPr id="53267" name="Line 13"/>
                <p:cNvSpPr/>
                <p:nvPr/>
              </p:nvSpPr>
              <p:spPr>
                <a:xfrm>
                  <a:off x="3107" y="2330"/>
                  <a:ext cx="592" cy="307"/>
                </a:xfrm>
                <a:prstGeom prst="line">
                  <a:avLst/>
                </a:prstGeom>
                <a:ln w="25400" cap="flat" cmpd="sng">
                  <a:solidFill>
                    <a:schemeClr val="tx1"/>
                  </a:solidFill>
                  <a:prstDash val="solid"/>
                  <a:round/>
                  <a:headEnd type="none" w="med" len="med"/>
                  <a:tailEnd type="none" w="med" len="med"/>
                </a:ln>
              </p:spPr>
            </p:sp>
            <p:sp>
              <p:nvSpPr>
                <p:cNvPr id="53268" name="Line 14"/>
                <p:cNvSpPr/>
                <p:nvPr/>
              </p:nvSpPr>
              <p:spPr>
                <a:xfrm>
                  <a:off x="3087" y="3018"/>
                  <a:ext cx="213" cy="110"/>
                </a:xfrm>
                <a:prstGeom prst="line">
                  <a:avLst/>
                </a:prstGeom>
                <a:ln w="25400" cap="flat" cmpd="sng">
                  <a:solidFill>
                    <a:schemeClr val="tx1"/>
                  </a:solidFill>
                  <a:prstDash val="solid"/>
                  <a:round/>
                  <a:headEnd type="none" w="med" len="med"/>
                  <a:tailEnd type="none" w="med" len="med"/>
                </a:ln>
              </p:spPr>
            </p:sp>
            <p:sp>
              <p:nvSpPr>
                <p:cNvPr id="53269" name="Line 16"/>
                <p:cNvSpPr/>
                <p:nvPr/>
              </p:nvSpPr>
              <p:spPr>
                <a:xfrm>
                  <a:off x="3693" y="2644"/>
                  <a:ext cx="10" cy="457"/>
                </a:xfrm>
                <a:prstGeom prst="line">
                  <a:avLst/>
                </a:prstGeom>
                <a:ln w="25400" cap="flat" cmpd="sng">
                  <a:solidFill>
                    <a:schemeClr val="tx1"/>
                  </a:solidFill>
                  <a:prstDash val="solid"/>
                  <a:round/>
                  <a:headEnd type="none" w="med" len="med"/>
                  <a:tailEnd type="none" w="med" len="med"/>
                </a:ln>
              </p:spPr>
            </p:sp>
            <p:sp>
              <p:nvSpPr>
                <p:cNvPr id="53270" name="Line 18"/>
                <p:cNvSpPr/>
                <p:nvPr/>
              </p:nvSpPr>
              <p:spPr>
                <a:xfrm flipV="1">
                  <a:off x="3120" y="3256"/>
                  <a:ext cx="0" cy="654"/>
                </a:xfrm>
                <a:prstGeom prst="line">
                  <a:avLst/>
                </a:prstGeom>
                <a:ln w="25400" cap="flat" cmpd="sng">
                  <a:solidFill>
                    <a:schemeClr val="tx1"/>
                  </a:solidFill>
                  <a:prstDash val="solid"/>
                  <a:round/>
                  <a:headEnd type="none" w="med" len="med"/>
                  <a:tailEnd type="none" w="med" len="med"/>
                </a:ln>
              </p:spPr>
            </p:sp>
            <p:sp>
              <p:nvSpPr>
                <p:cNvPr id="53271" name="Line 19"/>
                <p:cNvSpPr/>
                <p:nvPr/>
              </p:nvSpPr>
              <p:spPr>
                <a:xfrm flipV="1">
                  <a:off x="3135" y="3549"/>
                  <a:ext cx="564" cy="349"/>
                </a:xfrm>
                <a:prstGeom prst="line">
                  <a:avLst/>
                </a:prstGeom>
                <a:ln w="25400" cap="flat" cmpd="sng">
                  <a:solidFill>
                    <a:schemeClr val="tx1"/>
                  </a:solidFill>
                  <a:prstDash val="solid"/>
                  <a:round/>
                  <a:headEnd type="none" w="med" len="med"/>
                  <a:tailEnd type="none" w="med" len="med"/>
                </a:ln>
              </p:spPr>
            </p:sp>
            <p:sp>
              <p:nvSpPr>
                <p:cNvPr id="53272" name="Line 20"/>
                <p:cNvSpPr/>
                <p:nvPr/>
              </p:nvSpPr>
              <p:spPr>
                <a:xfrm flipV="1">
                  <a:off x="3121" y="3125"/>
                  <a:ext cx="171" cy="124"/>
                </a:xfrm>
                <a:prstGeom prst="line">
                  <a:avLst/>
                </a:prstGeom>
                <a:ln w="25400" cap="flat" cmpd="sng">
                  <a:solidFill>
                    <a:schemeClr val="tx1"/>
                  </a:solidFill>
                  <a:prstDash val="solid"/>
                  <a:round/>
                  <a:headEnd type="none" w="med" len="med"/>
                  <a:tailEnd type="none" w="med" len="med"/>
                </a:ln>
              </p:spPr>
            </p:sp>
            <p:sp>
              <p:nvSpPr>
                <p:cNvPr id="53273" name="Line 22"/>
                <p:cNvSpPr/>
                <p:nvPr/>
              </p:nvSpPr>
              <p:spPr>
                <a:xfrm flipV="1">
                  <a:off x="3702" y="3067"/>
                  <a:ext cx="0" cy="481"/>
                </a:xfrm>
                <a:prstGeom prst="line">
                  <a:avLst/>
                </a:prstGeom>
                <a:ln w="25400" cap="flat" cmpd="sng">
                  <a:solidFill>
                    <a:schemeClr val="tx1"/>
                  </a:solidFill>
                  <a:prstDash val="solid"/>
                  <a:round/>
                  <a:headEnd type="none" w="med" len="med"/>
                  <a:tailEnd type="none" w="med" len="med"/>
                </a:ln>
              </p:spPr>
            </p:sp>
          </p:grpSp>
          <p:sp>
            <p:nvSpPr>
              <p:cNvPr id="53274" name="Rectangle 25"/>
              <p:cNvSpPr/>
              <p:nvPr/>
            </p:nvSpPr>
            <p:spPr>
              <a:xfrm flipH="1">
                <a:off x="1574496" y="5298266"/>
                <a:ext cx="859310" cy="422167"/>
              </a:xfrm>
              <a:prstGeom prst="rect">
                <a:avLst/>
              </a:prstGeom>
              <a:noFill/>
              <a:ln w="12700">
                <a:noFill/>
              </a:ln>
            </p:spPr>
            <p:txBody>
              <a:bodyPr lIns="90488" tIns="44450" rIns="90488" bIns="44450" anchor="t" anchorCtr="0">
                <a:spAutoFit/>
              </a:bodyPr>
              <a:lstStyle/>
              <a:p>
                <a:pPr eaLnBrk="0" hangingPunct="0">
                  <a:lnSpc>
                    <a:spcPct val="90000"/>
                  </a:lnSpc>
                </a:pPr>
                <a:r>
                  <a:rPr lang="en-US" altLang="zh-CN" sz="2400" b="1" dirty="0">
                    <a:latin typeface="Arial" panose="020B0604020202020204" pitchFamily="34" charset="0"/>
                    <a:ea typeface="宋体" panose="02010600030101010101" pitchFamily="2" charset="-122"/>
                  </a:rPr>
                  <a:t>ALU</a:t>
                </a:r>
                <a:endParaRPr lang="en-US" altLang="zh-CN" sz="2400" b="1" dirty="0">
                  <a:latin typeface="Arial" panose="020B0604020202020204" pitchFamily="34" charset="0"/>
                  <a:ea typeface="Arial" panose="020B0604020202020204" pitchFamily="34" charset="0"/>
                </a:endParaRPr>
              </a:p>
            </p:txBody>
          </p:sp>
        </p:grpSp>
        <p:sp>
          <p:nvSpPr>
            <p:cNvPr id="53275" name="Line 30"/>
            <p:cNvSpPr/>
            <p:nvPr/>
          </p:nvSpPr>
          <p:spPr>
            <a:xfrm rot="-5400000" flipH="1">
              <a:off x="704054" y="5106541"/>
              <a:ext cx="566737" cy="0"/>
            </a:xfrm>
            <a:prstGeom prst="line">
              <a:avLst/>
            </a:prstGeom>
            <a:ln w="38100" cap="flat" cmpd="sng">
              <a:solidFill>
                <a:srgbClr val="3333CC"/>
              </a:solidFill>
              <a:prstDash val="solid"/>
              <a:round/>
              <a:headEnd type="none" w="med" len="med"/>
              <a:tailEnd type="triangle" w="med" len="med"/>
            </a:ln>
          </p:spPr>
        </p:sp>
        <p:sp>
          <p:nvSpPr>
            <p:cNvPr id="53276" name="Line 31"/>
            <p:cNvSpPr/>
            <p:nvPr/>
          </p:nvSpPr>
          <p:spPr>
            <a:xfrm rot="-5400000" flipH="1" flipV="1">
              <a:off x="1496219" y="5120831"/>
              <a:ext cx="592138" cy="0"/>
            </a:xfrm>
            <a:prstGeom prst="line">
              <a:avLst/>
            </a:prstGeom>
            <a:ln w="38100" cap="flat" cmpd="sng">
              <a:solidFill>
                <a:srgbClr val="3333CC"/>
              </a:solidFill>
              <a:prstDash val="solid"/>
              <a:round/>
              <a:headEnd type="none" w="med" len="med"/>
              <a:tailEnd type="triangle" w="med" len="med"/>
            </a:ln>
          </p:spPr>
        </p:sp>
        <p:sp>
          <p:nvSpPr>
            <p:cNvPr id="53277" name="Text Box 6"/>
            <p:cNvSpPr txBox="1"/>
            <p:nvPr/>
          </p:nvSpPr>
          <p:spPr>
            <a:xfrm>
              <a:off x="2971800" y="5084338"/>
              <a:ext cx="584200" cy="369887"/>
            </a:xfrm>
            <a:prstGeom prst="rect">
              <a:avLst/>
            </a:prstGeom>
            <a:solidFill>
              <a:srgbClr val="FF0000">
                <a:alpha val="18039"/>
              </a:srgbClr>
            </a:solidFill>
            <a:ln w="25400"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PC</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278" name="Text Box 13"/>
            <p:cNvSpPr txBox="1"/>
            <p:nvPr/>
          </p:nvSpPr>
          <p:spPr>
            <a:xfrm>
              <a:off x="4560888" y="5084338"/>
              <a:ext cx="781050" cy="369887"/>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MAR</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279" name="Text Box 14"/>
            <p:cNvSpPr txBox="1"/>
            <p:nvPr/>
          </p:nvSpPr>
          <p:spPr>
            <a:xfrm>
              <a:off x="4257675" y="3095173"/>
              <a:ext cx="1084263" cy="36830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MDR</a:t>
              </a:r>
              <a:endParaRPr lang="en-US" altLang="zh-CN" b="1" dirty="0">
                <a:solidFill>
                  <a:schemeClr val="accent2"/>
                </a:solidFill>
                <a:latin typeface="微软雅黑" panose="020B0503020204020204" pitchFamily="34" charset="-122"/>
                <a:ea typeface="微软雅黑" panose="020B0503020204020204" pitchFamily="34" charset="-122"/>
              </a:endParaRPr>
            </a:p>
          </p:txBody>
        </p:sp>
        <p:sp>
          <p:nvSpPr>
            <p:cNvPr id="53280" name="Text Box 32"/>
            <p:cNvSpPr txBox="1"/>
            <p:nvPr/>
          </p:nvSpPr>
          <p:spPr>
            <a:xfrm>
              <a:off x="3040063" y="5683600"/>
              <a:ext cx="1508125" cy="40005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000" b="1" dirty="0">
                  <a:latin typeface="微软雅黑" panose="020B0503020204020204" pitchFamily="34" charset="-122"/>
                  <a:ea typeface="微软雅黑" panose="020B0503020204020204" pitchFamily="34" charset="-122"/>
                </a:rPr>
                <a:t>标志寄存器</a:t>
              </a:r>
              <a:endParaRPr lang="en-US" altLang="zh-CN" sz="2000" b="1" dirty="0">
                <a:latin typeface="微软雅黑" panose="020B0503020204020204" pitchFamily="34" charset="-122"/>
                <a:ea typeface="微软雅黑" panose="020B0503020204020204" pitchFamily="34" charset="-122"/>
              </a:endParaRPr>
            </a:p>
          </p:txBody>
        </p:sp>
        <p:sp>
          <p:nvSpPr>
            <p:cNvPr id="53281" name="Text Box 2"/>
            <p:cNvSpPr txBox="1"/>
            <p:nvPr/>
          </p:nvSpPr>
          <p:spPr>
            <a:xfrm>
              <a:off x="2852738" y="4085800"/>
              <a:ext cx="1358900" cy="466725"/>
            </a:xfrm>
            <a:prstGeom prst="rect">
              <a:avLst/>
            </a:prstGeom>
            <a:solidFill>
              <a:srgbClr val="0000FF">
                <a:alpha val="25882"/>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400" b="1" dirty="0">
                  <a:latin typeface="微软雅黑" panose="020B0503020204020204" pitchFamily="34" charset="-122"/>
                  <a:ea typeface="微软雅黑" panose="020B0503020204020204" pitchFamily="34" charset="-122"/>
                </a:rPr>
                <a:t> 控制器</a:t>
              </a:r>
              <a:endParaRPr lang="zh-CN" altLang="en-US" sz="2400" b="1" dirty="0">
                <a:latin typeface="微软雅黑" panose="020B0503020204020204" pitchFamily="34" charset="-122"/>
                <a:ea typeface="微软雅黑" panose="020B0503020204020204" pitchFamily="34" charset="-122"/>
              </a:endParaRPr>
            </a:p>
          </p:txBody>
        </p:sp>
        <p:grpSp>
          <p:nvGrpSpPr>
            <p:cNvPr id="53282" name="组合 42"/>
            <p:cNvGrpSpPr/>
            <p:nvPr/>
          </p:nvGrpSpPr>
          <p:grpSpPr>
            <a:xfrm>
              <a:off x="5334000" y="2766535"/>
              <a:ext cx="1179513" cy="752475"/>
              <a:chOff x="7442619" y="4868863"/>
              <a:chExt cx="1118160" cy="648200"/>
            </a:xfrm>
          </p:grpSpPr>
          <p:sp>
            <p:nvSpPr>
              <p:cNvPr id="53283" name="Text Box 55"/>
              <p:cNvSpPr txBox="1"/>
              <p:nvPr/>
            </p:nvSpPr>
            <p:spPr>
              <a:xfrm>
                <a:off x="7641184" y="4868863"/>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53284" name="AutoShape 56"/>
              <p:cNvSpPr/>
              <p:nvPr/>
            </p:nvSpPr>
            <p:spPr>
              <a:xfrm>
                <a:off x="7442619" y="5138739"/>
                <a:ext cx="1118160" cy="378324"/>
              </a:xfrm>
              <a:prstGeom prst="leftRightArrow">
                <a:avLst>
                  <a:gd name="adj1" fmla="val 50000"/>
                  <a:gd name="adj2" fmla="val 55882"/>
                </a:avLst>
              </a:prstGeom>
              <a:solidFill>
                <a:schemeClr val="bg1"/>
              </a:solidFill>
              <a:ln w="28575" cap="flat" cmpd="sng">
                <a:solidFill>
                  <a:srgbClr val="3333CC"/>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53285" name="组合 43"/>
            <p:cNvGrpSpPr/>
            <p:nvPr/>
          </p:nvGrpSpPr>
          <p:grpSpPr>
            <a:xfrm>
              <a:off x="5381625" y="3804335"/>
              <a:ext cx="1077913" cy="703263"/>
              <a:chOff x="7482051" y="3223714"/>
              <a:chExt cx="1077320" cy="606260"/>
            </a:xfrm>
          </p:grpSpPr>
          <p:sp>
            <p:nvSpPr>
              <p:cNvPr id="53286" name="AutoShape 54"/>
              <p:cNvSpPr/>
              <p:nvPr/>
            </p:nvSpPr>
            <p:spPr>
              <a:xfrm>
                <a:off x="7482051" y="3475038"/>
                <a:ext cx="1077320" cy="354936"/>
              </a:xfrm>
              <a:prstGeom prst="leftRightArrow">
                <a:avLst>
                  <a:gd name="adj1" fmla="val 50000"/>
                  <a:gd name="adj2" fmla="val 53847"/>
                </a:avLst>
              </a:prstGeom>
              <a:solidFill>
                <a:schemeClr val="bg1"/>
              </a:solidFill>
              <a:ln w="28575" cap="flat" cmpd="sng">
                <a:solidFill>
                  <a:srgbClr val="FF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3287" name="Text Box 57"/>
              <p:cNvSpPr txBox="1"/>
              <p:nvPr/>
            </p:nvSpPr>
            <p:spPr>
              <a:xfrm>
                <a:off x="7682024" y="3223714"/>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grpSp>
        <p:grpSp>
          <p:nvGrpSpPr>
            <p:cNvPr id="53288" name="组合 44"/>
            <p:cNvGrpSpPr/>
            <p:nvPr/>
          </p:nvGrpSpPr>
          <p:grpSpPr>
            <a:xfrm>
              <a:off x="5356225" y="4777473"/>
              <a:ext cx="1133475" cy="766762"/>
              <a:chOff x="7597835" y="1807906"/>
              <a:chExt cx="961535" cy="660644"/>
            </a:xfrm>
          </p:grpSpPr>
          <p:sp>
            <p:nvSpPr>
              <p:cNvPr id="53289" name="Text Box 53"/>
              <p:cNvSpPr txBox="1"/>
              <p:nvPr/>
            </p:nvSpPr>
            <p:spPr>
              <a:xfrm>
                <a:off x="7637346" y="1807906"/>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8000"/>
                    </a:solidFill>
                    <a:latin typeface="微软雅黑" panose="020B0503020204020204" pitchFamily="34" charset="-122"/>
                    <a:ea typeface="微软雅黑" panose="020B0503020204020204" pitchFamily="34" charset="-122"/>
                  </a:rPr>
                  <a:t>地址</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53290" name="AutoShape 58"/>
              <p:cNvSpPr/>
              <p:nvPr/>
            </p:nvSpPr>
            <p:spPr>
              <a:xfrm>
                <a:off x="7597835" y="2040659"/>
                <a:ext cx="961535" cy="427891"/>
              </a:xfrm>
              <a:prstGeom prst="rightArrow">
                <a:avLst>
                  <a:gd name="adj1" fmla="val 50000"/>
                  <a:gd name="adj2" fmla="val 58186"/>
                </a:avLst>
              </a:prstGeom>
              <a:solidFill>
                <a:schemeClr val="bg1"/>
              </a:solidFill>
              <a:ln w="28575" cap="flat" cmpd="sng">
                <a:solidFill>
                  <a:srgbClr val="008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53291" name="Line 59"/>
            <p:cNvSpPr/>
            <p:nvPr/>
          </p:nvSpPr>
          <p:spPr>
            <a:xfrm rot="5400000" flipH="1" flipV="1">
              <a:off x="4769644" y="3764332"/>
              <a:ext cx="0" cy="1116012"/>
            </a:xfrm>
            <a:prstGeom prst="line">
              <a:avLst/>
            </a:prstGeom>
            <a:ln w="38100" cap="flat" cmpd="sng">
              <a:solidFill>
                <a:srgbClr val="FF3300"/>
              </a:solidFill>
              <a:prstDash val="dash"/>
              <a:round/>
              <a:headEnd type="none" w="med" len="med"/>
              <a:tailEnd type="triangle" w="med" len="med"/>
            </a:ln>
          </p:spPr>
        </p:sp>
        <p:sp>
          <p:nvSpPr>
            <p:cNvPr id="53292" name="Text Box 49"/>
            <p:cNvSpPr txBox="1"/>
            <p:nvPr/>
          </p:nvSpPr>
          <p:spPr>
            <a:xfrm>
              <a:off x="2735263" y="3093585"/>
              <a:ext cx="1144587" cy="376238"/>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    </a:t>
              </a:r>
              <a:endParaRPr lang="en-US" altLang="zh-CN" b="1" dirty="0">
                <a:solidFill>
                  <a:schemeClr val="hlink"/>
                </a:solidFill>
                <a:latin typeface="微软雅黑" panose="020B0503020204020204" pitchFamily="34" charset="-122"/>
                <a:ea typeface="微软雅黑" panose="020B0503020204020204" pitchFamily="34" charset="-122"/>
              </a:endParaRPr>
            </a:p>
          </p:txBody>
        </p:sp>
        <p:sp>
          <p:nvSpPr>
            <p:cNvPr id="53293" name="矩形 46"/>
            <p:cNvSpPr/>
            <p:nvPr/>
          </p:nvSpPr>
          <p:spPr>
            <a:xfrm>
              <a:off x="2368550" y="3112635"/>
              <a:ext cx="493713"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IR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53294" name="Group 73"/>
            <p:cNvGrpSpPr/>
            <p:nvPr/>
          </p:nvGrpSpPr>
          <p:grpSpPr>
            <a:xfrm>
              <a:off x="6502400" y="2076412"/>
              <a:ext cx="1577975" cy="4052888"/>
              <a:chOff x="4125" y="1565"/>
              <a:chExt cx="994" cy="2553"/>
            </a:xfrm>
          </p:grpSpPr>
          <p:grpSp>
            <p:nvGrpSpPr>
              <p:cNvPr id="53295" name="Group 74"/>
              <p:cNvGrpSpPr/>
              <p:nvPr/>
            </p:nvGrpSpPr>
            <p:grpSpPr>
              <a:xfrm>
                <a:off x="4125" y="1565"/>
                <a:ext cx="994" cy="2553"/>
                <a:chOff x="4156" y="1565"/>
                <a:chExt cx="1026" cy="2553"/>
              </a:xfrm>
            </p:grpSpPr>
            <p:sp>
              <p:nvSpPr>
                <p:cNvPr id="53296" name="Text Box 75"/>
                <p:cNvSpPr txBox="1"/>
                <p:nvPr/>
              </p:nvSpPr>
              <p:spPr>
                <a:xfrm>
                  <a:off x="4156" y="1565"/>
                  <a:ext cx="737" cy="288"/>
                </a:xfrm>
                <a:prstGeom prst="rect">
                  <a:avLst/>
                </a:prstGeom>
                <a:solidFill>
                  <a:srgbClr val="0000FF">
                    <a:alpha val="25882"/>
                  </a:srgbClr>
                </a:solid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存储器</a:t>
                  </a:r>
                  <a:endParaRPr lang="zh-CN" altLang="en-US" sz="2400" b="1" dirty="0">
                    <a:latin typeface="微软雅黑" panose="020B0503020204020204" pitchFamily="34" charset="-122"/>
                    <a:ea typeface="微软雅黑" panose="020B0503020204020204" pitchFamily="34" charset="-122"/>
                  </a:endParaRPr>
                </a:p>
              </p:txBody>
            </p:sp>
            <p:grpSp>
              <p:nvGrpSpPr>
                <p:cNvPr id="53297" name="Group 76"/>
                <p:cNvGrpSpPr/>
                <p:nvPr/>
              </p:nvGrpSpPr>
              <p:grpSpPr>
                <a:xfrm>
                  <a:off x="4156" y="1877"/>
                  <a:ext cx="737" cy="2211"/>
                  <a:chOff x="3447" y="1423"/>
                  <a:chExt cx="879" cy="2211"/>
                </a:xfrm>
              </p:grpSpPr>
              <p:sp>
                <p:nvSpPr>
                  <p:cNvPr id="53298" name="Rectangle 77"/>
                  <p:cNvSpPr/>
                  <p:nvPr/>
                </p:nvSpPr>
                <p:spPr>
                  <a:xfrm>
                    <a:off x="3447" y="1423"/>
                    <a:ext cx="879" cy="2211"/>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3299" name="Line 78"/>
                  <p:cNvSpPr/>
                  <p:nvPr/>
                </p:nvSpPr>
                <p:spPr>
                  <a:xfrm>
                    <a:off x="3447" y="1678"/>
                    <a:ext cx="878" cy="0"/>
                  </a:xfrm>
                  <a:prstGeom prst="line">
                    <a:avLst/>
                  </a:prstGeom>
                  <a:ln w="9525" cap="flat" cmpd="sng">
                    <a:solidFill>
                      <a:schemeClr val="tx1"/>
                    </a:solidFill>
                    <a:prstDash val="solid"/>
                    <a:round/>
                    <a:headEnd type="none" w="med" len="med"/>
                    <a:tailEnd type="none" w="med" len="med"/>
                  </a:ln>
                </p:spPr>
              </p:sp>
              <p:sp>
                <p:nvSpPr>
                  <p:cNvPr id="53300" name="Line 79"/>
                  <p:cNvSpPr/>
                  <p:nvPr/>
                </p:nvSpPr>
                <p:spPr>
                  <a:xfrm>
                    <a:off x="3447" y="1962"/>
                    <a:ext cx="878" cy="0"/>
                  </a:xfrm>
                  <a:prstGeom prst="line">
                    <a:avLst/>
                  </a:prstGeom>
                  <a:ln w="9525" cap="flat" cmpd="sng">
                    <a:solidFill>
                      <a:schemeClr val="tx1"/>
                    </a:solidFill>
                    <a:prstDash val="solid"/>
                    <a:round/>
                    <a:headEnd type="none" w="med" len="med"/>
                    <a:tailEnd type="none" w="med" len="med"/>
                  </a:ln>
                </p:spPr>
              </p:sp>
              <p:sp>
                <p:nvSpPr>
                  <p:cNvPr id="53301" name="Line 80"/>
                  <p:cNvSpPr/>
                  <p:nvPr/>
                </p:nvSpPr>
                <p:spPr>
                  <a:xfrm>
                    <a:off x="3447" y="2245"/>
                    <a:ext cx="878" cy="0"/>
                  </a:xfrm>
                  <a:prstGeom prst="line">
                    <a:avLst/>
                  </a:prstGeom>
                  <a:ln w="9525" cap="flat" cmpd="sng">
                    <a:solidFill>
                      <a:schemeClr val="tx1"/>
                    </a:solidFill>
                    <a:prstDash val="solid"/>
                    <a:round/>
                    <a:headEnd type="none" w="med" len="med"/>
                    <a:tailEnd type="none" w="med" len="med"/>
                  </a:ln>
                </p:spPr>
              </p:sp>
              <p:sp>
                <p:nvSpPr>
                  <p:cNvPr id="53302" name="Line 81"/>
                  <p:cNvSpPr/>
                  <p:nvPr/>
                </p:nvSpPr>
                <p:spPr>
                  <a:xfrm>
                    <a:off x="3447" y="2529"/>
                    <a:ext cx="878" cy="0"/>
                  </a:xfrm>
                  <a:prstGeom prst="line">
                    <a:avLst/>
                  </a:prstGeom>
                  <a:ln w="9525" cap="flat" cmpd="sng">
                    <a:solidFill>
                      <a:schemeClr val="tx1"/>
                    </a:solidFill>
                    <a:prstDash val="solid"/>
                    <a:round/>
                    <a:headEnd type="none" w="med" len="med"/>
                    <a:tailEnd type="none" w="med" len="med"/>
                  </a:ln>
                </p:spPr>
              </p:sp>
              <p:sp>
                <p:nvSpPr>
                  <p:cNvPr id="53303" name="Line 82"/>
                  <p:cNvSpPr/>
                  <p:nvPr/>
                </p:nvSpPr>
                <p:spPr>
                  <a:xfrm>
                    <a:off x="3447" y="2812"/>
                    <a:ext cx="878" cy="0"/>
                  </a:xfrm>
                  <a:prstGeom prst="line">
                    <a:avLst/>
                  </a:prstGeom>
                  <a:ln w="9525" cap="flat" cmpd="sng">
                    <a:solidFill>
                      <a:schemeClr val="tx1"/>
                    </a:solidFill>
                    <a:prstDash val="solid"/>
                    <a:round/>
                    <a:headEnd type="none" w="med" len="med"/>
                    <a:tailEnd type="none" w="med" len="med"/>
                  </a:ln>
                </p:spPr>
              </p:sp>
              <p:sp>
                <p:nvSpPr>
                  <p:cNvPr id="53304" name="Line 83"/>
                  <p:cNvSpPr/>
                  <p:nvPr/>
                </p:nvSpPr>
                <p:spPr>
                  <a:xfrm>
                    <a:off x="3447" y="3096"/>
                    <a:ext cx="878" cy="0"/>
                  </a:xfrm>
                  <a:prstGeom prst="line">
                    <a:avLst/>
                  </a:prstGeom>
                  <a:ln w="9525" cap="flat" cmpd="sng">
                    <a:solidFill>
                      <a:schemeClr val="tx1"/>
                    </a:solidFill>
                    <a:prstDash val="solid"/>
                    <a:round/>
                    <a:headEnd type="none" w="med" len="med"/>
                    <a:tailEnd type="none" w="med" len="med"/>
                  </a:ln>
                </p:spPr>
              </p:sp>
              <p:sp>
                <p:nvSpPr>
                  <p:cNvPr id="53305" name="Line 84"/>
                  <p:cNvSpPr/>
                  <p:nvPr/>
                </p:nvSpPr>
                <p:spPr>
                  <a:xfrm>
                    <a:off x="3447" y="3379"/>
                    <a:ext cx="878" cy="0"/>
                  </a:xfrm>
                  <a:prstGeom prst="line">
                    <a:avLst/>
                  </a:prstGeom>
                  <a:ln w="9525" cap="flat" cmpd="sng">
                    <a:solidFill>
                      <a:schemeClr val="tx1"/>
                    </a:solidFill>
                    <a:prstDash val="solid"/>
                    <a:round/>
                    <a:headEnd type="none" w="med" len="med"/>
                    <a:tailEnd type="none" w="med" len="med"/>
                  </a:ln>
                </p:spPr>
              </p:sp>
            </p:grpSp>
            <p:sp>
              <p:nvSpPr>
                <p:cNvPr id="53306" name="Text Box 85"/>
                <p:cNvSpPr txBox="1"/>
                <p:nvPr/>
              </p:nvSpPr>
              <p:spPr>
                <a:xfrm>
                  <a:off x="4864" y="1941"/>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0</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307" name="Text Box 86"/>
                <p:cNvSpPr txBox="1"/>
                <p:nvPr/>
              </p:nvSpPr>
              <p:spPr>
                <a:xfrm>
                  <a:off x="4865" y="2160"/>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308" name="Text Box 87"/>
                <p:cNvSpPr txBox="1"/>
                <p:nvPr/>
              </p:nvSpPr>
              <p:spPr>
                <a:xfrm>
                  <a:off x="4865" y="2472"/>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2</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309" name="Text Box 88"/>
                <p:cNvSpPr txBox="1"/>
                <p:nvPr/>
              </p:nvSpPr>
              <p:spPr>
                <a:xfrm>
                  <a:off x="4864" y="2755"/>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3</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310" name="Text Box 90"/>
                <p:cNvSpPr txBox="1"/>
                <p:nvPr/>
              </p:nvSpPr>
              <p:spPr>
                <a:xfrm>
                  <a:off x="4865" y="3322"/>
                  <a:ext cx="199" cy="231"/>
                </a:xfrm>
                <a:prstGeom prst="rect">
                  <a:avLst/>
                </a:prstGeom>
                <a:noFill/>
                <a:ln w="9525">
                  <a:noFill/>
                </a:ln>
              </p:spPr>
              <p:txBody>
                <a:bodyPr anchor="t" anchorCtr="0">
                  <a:spAutoFit/>
                </a:bodyPr>
                <a:lstStyle/>
                <a:p>
                  <a:pPr marL="342900" indent="-342900" eaLnBrk="0" hangingPunct="0">
                    <a:spcBef>
                      <a:spcPct val="50000"/>
                    </a:spcBef>
                  </a:pP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311" name="Text Box 91"/>
                <p:cNvSpPr txBox="1"/>
                <p:nvPr/>
              </p:nvSpPr>
              <p:spPr>
                <a:xfrm>
                  <a:off x="4864" y="3578"/>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14</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3312" name="Text Box 92"/>
                <p:cNvSpPr txBox="1"/>
                <p:nvPr/>
              </p:nvSpPr>
              <p:spPr>
                <a:xfrm>
                  <a:off x="4864" y="3885"/>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15</a:t>
                  </a:r>
                  <a:endParaRPr lang="en-US" altLang="zh-CN" b="1" dirty="0">
                    <a:solidFill>
                      <a:srgbClr val="008000"/>
                    </a:solidFill>
                    <a:latin typeface="微软雅黑" panose="020B0503020204020204" pitchFamily="34" charset="-122"/>
                    <a:ea typeface="微软雅黑" panose="020B0503020204020204" pitchFamily="34" charset="-122"/>
                  </a:endParaRPr>
                </a:p>
              </p:txBody>
            </p:sp>
          </p:grpSp>
          <p:sp>
            <p:nvSpPr>
              <p:cNvPr id="53313" name="Rectangle 93"/>
              <p:cNvSpPr/>
              <p:nvPr/>
            </p:nvSpPr>
            <p:spPr>
              <a:xfrm>
                <a:off x="4127" y="1877"/>
                <a:ext cx="708" cy="2211"/>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221" name="直接连接符 220"/>
            <p:cNvCxnSpPr/>
            <p:nvPr/>
          </p:nvCxnSpPr>
          <p:spPr>
            <a:xfrm>
              <a:off x="3222625" y="3094008"/>
              <a:ext cx="0" cy="376240"/>
            </a:xfrm>
            <a:prstGeom prst="line">
              <a:avLst/>
            </a:prstGeom>
            <a:ln w="25400"/>
          </p:spPr>
          <p:style>
            <a:lnRef idx="1">
              <a:schemeClr val="dk1"/>
            </a:lnRef>
            <a:fillRef idx="0">
              <a:schemeClr val="dk1"/>
            </a:fillRef>
            <a:effectRef idx="0">
              <a:schemeClr val="dk1"/>
            </a:effectRef>
            <a:fontRef idx="minor">
              <a:schemeClr val="tx1"/>
            </a:fontRef>
          </p:style>
        </p:cxnSp>
        <p:sp>
          <p:nvSpPr>
            <p:cNvPr id="53315" name="矩形 70"/>
            <p:cNvSpPr/>
            <p:nvPr/>
          </p:nvSpPr>
          <p:spPr>
            <a:xfrm>
              <a:off x="2681288" y="3125335"/>
              <a:ext cx="571500"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OP</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3316" name="矩形 72"/>
            <p:cNvSpPr/>
            <p:nvPr/>
          </p:nvSpPr>
          <p:spPr>
            <a:xfrm>
              <a:off x="3219450" y="3095173"/>
              <a:ext cx="754063" cy="369887"/>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addr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53317" name="Group 7"/>
            <p:cNvGrpSpPr/>
            <p:nvPr/>
          </p:nvGrpSpPr>
          <p:grpSpPr>
            <a:xfrm>
              <a:off x="7993063" y="3047420"/>
              <a:ext cx="1028700" cy="831850"/>
              <a:chOff x="5035" y="1579"/>
              <a:chExt cx="648" cy="524"/>
            </a:xfrm>
          </p:grpSpPr>
          <p:sp>
            <p:nvSpPr>
              <p:cNvPr id="53318" name="Text Box 8"/>
              <p:cNvSpPr txBox="1"/>
              <p:nvPr/>
            </p:nvSpPr>
            <p:spPr>
              <a:xfrm>
                <a:off x="5261" y="1579"/>
                <a:ext cx="422"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输入</a:t>
                </a:r>
                <a:endParaRPr lang="zh-CN" altLang="en-US"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53319" name="AutoShape 9"/>
              <p:cNvSpPr/>
              <p:nvPr/>
            </p:nvSpPr>
            <p:spPr>
              <a:xfrm>
                <a:off x="5035" y="1791"/>
                <a:ext cx="199" cy="141"/>
              </a:xfrm>
              <a:prstGeom prst="leftRightArrow">
                <a:avLst>
                  <a:gd name="adj1" fmla="val 50000"/>
                  <a:gd name="adj2" fmla="val 2821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pPr marL="342900" indent="-342900" algn="ctr" eaLnBrk="0" hangingPunct="0"/>
                <a:endParaRPr lang="zh-CN" altLang="en-US" b="1" dirty="0">
                  <a:solidFill>
                    <a:srgbClr val="CC3300"/>
                  </a:solidFill>
                  <a:latin typeface="微软雅黑" panose="020B0503020204020204" pitchFamily="34" charset="-122"/>
                  <a:ea typeface="微软雅黑" panose="020B0503020204020204" pitchFamily="34" charset="-122"/>
                </a:endParaRPr>
              </a:p>
            </p:txBody>
          </p:sp>
        </p:grpSp>
        <p:grpSp>
          <p:nvGrpSpPr>
            <p:cNvPr id="53320" name="Group 10"/>
            <p:cNvGrpSpPr/>
            <p:nvPr/>
          </p:nvGrpSpPr>
          <p:grpSpPr>
            <a:xfrm>
              <a:off x="7991475" y="4352345"/>
              <a:ext cx="990600" cy="831850"/>
              <a:chOff x="5034" y="2415"/>
              <a:chExt cx="624" cy="524"/>
            </a:xfrm>
          </p:grpSpPr>
          <p:sp>
            <p:nvSpPr>
              <p:cNvPr id="53321" name="Text Box 11"/>
              <p:cNvSpPr txBox="1"/>
              <p:nvPr/>
            </p:nvSpPr>
            <p:spPr>
              <a:xfrm>
                <a:off x="5261" y="2415"/>
                <a:ext cx="397"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输出</a:t>
                </a:r>
                <a:endParaRPr lang="en-US" altLang="zh-CN"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53322" name="AutoShape 12"/>
              <p:cNvSpPr/>
              <p:nvPr/>
            </p:nvSpPr>
            <p:spPr>
              <a:xfrm>
                <a:off x="5034" y="2614"/>
                <a:ext cx="227" cy="141"/>
              </a:xfrm>
              <a:prstGeom prst="leftRightArrow">
                <a:avLst>
                  <a:gd name="adj1" fmla="val 50000"/>
                  <a:gd name="adj2" fmla="val 3218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226" name="直接连接符 225"/>
            <p:cNvCxnSpPr/>
            <p:nvPr/>
          </p:nvCxnSpPr>
          <p:spPr>
            <a:xfrm>
              <a:off x="7745413"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227" name="直接连接符 226"/>
            <p:cNvCxnSpPr/>
            <p:nvPr/>
          </p:nvCxnSpPr>
          <p:spPr>
            <a:xfrm>
              <a:off x="7092950"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53325" name="Line 39"/>
            <p:cNvSpPr/>
            <p:nvPr/>
          </p:nvSpPr>
          <p:spPr>
            <a:xfrm rot="-5400000">
              <a:off x="2051530" y="4876887"/>
              <a:ext cx="0" cy="3420000"/>
            </a:xfrm>
            <a:prstGeom prst="line">
              <a:avLst/>
            </a:prstGeom>
            <a:ln w="38100" cap="flat" cmpd="sng">
              <a:solidFill>
                <a:srgbClr val="3333CC"/>
              </a:solidFill>
              <a:prstDash val="solid"/>
              <a:round/>
              <a:headEnd type="none" w="med" len="med"/>
              <a:tailEnd type="none" w="med" len="med"/>
            </a:ln>
          </p:spPr>
        </p:sp>
        <p:sp>
          <p:nvSpPr>
            <p:cNvPr id="53326" name="Line 40"/>
            <p:cNvSpPr/>
            <p:nvPr/>
          </p:nvSpPr>
          <p:spPr>
            <a:xfrm rot="-5400000" flipV="1">
              <a:off x="3509496" y="6371939"/>
              <a:ext cx="504825" cy="0"/>
            </a:xfrm>
            <a:prstGeom prst="line">
              <a:avLst/>
            </a:prstGeom>
            <a:ln w="38100" cap="flat" cmpd="sng">
              <a:solidFill>
                <a:srgbClr val="3333CC"/>
              </a:solidFill>
              <a:prstDash val="solid"/>
              <a:round/>
              <a:headEnd type="none" w="med" len="med"/>
              <a:tailEnd type="triangle" w="med" len="med"/>
            </a:ln>
          </p:spPr>
        </p:sp>
        <p:sp>
          <p:nvSpPr>
            <p:cNvPr id="53327" name="Line 41"/>
            <p:cNvSpPr/>
            <p:nvPr/>
          </p:nvSpPr>
          <p:spPr>
            <a:xfrm rot="-5400000" flipH="1" flipV="1">
              <a:off x="1072876" y="6331297"/>
              <a:ext cx="517525" cy="0"/>
            </a:xfrm>
            <a:prstGeom prst="line">
              <a:avLst/>
            </a:prstGeom>
            <a:ln w="34925" cap="flat" cmpd="sng">
              <a:solidFill>
                <a:srgbClr val="3333CC"/>
              </a:solidFill>
              <a:prstDash val="solid"/>
              <a:round/>
              <a:headEnd type="none" w="med" len="med"/>
              <a:tailEnd type="triangle" w="med" len="med"/>
            </a:ln>
          </p:spPr>
        </p:sp>
        <p:sp>
          <p:nvSpPr>
            <p:cNvPr id="53328" name="Line 51"/>
            <p:cNvSpPr/>
            <p:nvPr/>
          </p:nvSpPr>
          <p:spPr>
            <a:xfrm flipV="1">
              <a:off x="341530" y="2664355"/>
              <a:ext cx="0" cy="3960000"/>
            </a:xfrm>
            <a:prstGeom prst="line">
              <a:avLst/>
            </a:prstGeom>
            <a:ln w="38100" cap="flat" cmpd="sng">
              <a:solidFill>
                <a:srgbClr val="0066FF"/>
              </a:solidFill>
              <a:prstDash val="solid"/>
              <a:round/>
              <a:headEnd type="none" w="med" len="med"/>
              <a:tailEnd type="none" w="med" len="med"/>
            </a:ln>
          </p:spPr>
        </p:sp>
        <p:sp>
          <p:nvSpPr>
            <p:cNvPr id="53329" name="Line 39"/>
            <p:cNvSpPr/>
            <p:nvPr/>
          </p:nvSpPr>
          <p:spPr>
            <a:xfrm rot="-5400000">
              <a:off x="2575080" y="379740"/>
              <a:ext cx="19050" cy="4514850"/>
            </a:xfrm>
            <a:prstGeom prst="line">
              <a:avLst/>
            </a:prstGeom>
            <a:ln w="38100" cap="flat" cmpd="sng">
              <a:solidFill>
                <a:srgbClr val="3333CC"/>
              </a:solidFill>
              <a:prstDash val="solid"/>
              <a:round/>
              <a:headEnd type="none" w="med" len="med"/>
              <a:tailEnd type="none" w="med" len="med"/>
            </a:ln>
          </p:spPr>
        </p:sp>
        <p:sp>
          <p:nvSpPr>
            <p:cNvPr id="53330" name="Line 40"/>
            <p:cNvSpPr/>
            <p:nvPr/>
          </p:nvSpPr>
          <p:spPr>
            <a:xfrm rot="5400000" flipV="1">
              <a:off x="4545804" y="2862343"/>
              <a:ext cx="503237" cy="0"/>
            </a:xfrm>
            <a:prstGeom prst="line">
              <a:avLst/>
            </a:prstGeom>
            <a:ln w="38100" cap="flat" cmpd="sng">
              <a:solidFill>
                <a:srgbClr val="3333CC"/>
              </a:solidFill>
              <a:prstDash val="solid"/>
              <a:round/>
              <a:headEnd type="triangle" w="med" len="med"/>
              <a:tailEnd type="triangle" w="med" len="med"/>
            </a:ln>
          </p:spPr>
        </p:sp>
        <p:sp>
          <p:nvSpPr>
            <p:cNvPr id="53331" name="Line 40"/>
            <p:cNvSpPr/>
            <p:nvPr/>
          </p:nvSpPr>
          <p:spPr>
            <a:xfrm rot="5400000">
              <a:off x="1178850" y="2951915"/>
              <a:ext cx="576000" cy="0"/>
            </a:xfrm>
            <a:prstGeom prst="line">
              <a:avLst/>
            </a:prstGeom>
            <a:ln w="38100" cap="flat" cmpd="sng">
              <a:solidFill>
                <a:srgbClr val="3333CC"/>
              </a:solidFill>
              <a:prstDash val="solid"/>
              <a:round/>
              <a:headEnd type="triangle" w="med" len="med"/>
              <a:tailEnd type="triangle" w="med" len="med"/>
            </a:ln>
          </p:spPr>
        </p:sp>
        <p:sp>
          <p:nvSpPr>
            <p:cNvPr id="53332" name="Line 33"/>
            <p:cNvSpPr/>
            <p:nvPr/>
          </p:nvSpPr>
          <p:spPr>
            <a:xfrm flipH="1">
              <a:off x="3851275" y="3266623"/>
              <a:ext cx="396875" cy="0"/>
            </a:xfrm>
            <a:prstGeom prst="line">
              <a:avLst/>
            </a:prstGeom>
            <a:ln w="38100" cap="flat" cmpd="sng">
              <a:solidFill>
                <a:srgbClr val="3333CC"/>
              </a:solidFill>
              <a:prstDash val="solid"/>
              <a:round/>
              <a:headEnd type="none" w="med" len="med"/>
              <a:tailEnd type="triangle" w="med" len="med"/>
            </a:ln>
          </p:spPr>
        </p:sp>
        <p:sp>
          <p:nvSpPr>
            <p:cNvPr id="53333" name="Line 40"/>
            <p:cNvSpPr/>
            <p:nvPr/>
          </p:nvSpPr>
          <p:spPr>
            <a:xfrm rot="5400000" flipV="1">
              <a:off x="2673350" y="3728613"/>
              <a:ext cx="647700" cy="0"/>
            </a:xfrm>
            <a:prstGeom prst="line">
              <a:avLst/>
            </a:prstGeom>
            <a:ln w="38100" cap="flat" cmpd="sng">
              <a:solidFill>
                <a:srgbClr val="00B050"/>
              </a:solidFill>
              <a:prstDash val="solid"/>
              <a:round/>
              <a:headEnd type="none" w="med" len="med"/>
              <a:tailEnd type="triangle" w="med" len="med"/>
            </a:ln>
          </p:spPr>
        </p:sp>
        <p:sp>
          <p:nvSpPr>
            <p:cNvPr id="53334" name="Line 50"/>
            <p:cNvSpPr/>
            <p:nvPr/>
          </p:nvSpPr>
          <p:spPr>
            <a:xfrm rot="-10800000" flipH="1">
              <a:off x="3556000" y="5251025"/>
              <a:ext cx="1008063" cy="0"/>
            </a:xfrm>
            <a:prstGeom prst="line">
              <a:avLst/>
            </a:prstGeom>
            <a:ln w="38100" cap="flat" cmpd="sng">
              <a:solidFill>
                <a:schemeClr val="hlink"/>
              </a:solidFill>
              <a:prstDash val="solid"/>
              <a:round/>
              <a:headEnd type="none" w="med" len="med"/>
              <a:tailEnd type="triangle" w="med" len="med"/>
            </a:ln>
          </p:spPr>
        </p:sp>
        <p:sp>
          <p:nvSpPr>
            <p:cNvPr id="53335" name="Line 40"/>
            <p:cNvSpPr/>
            <p:nvPr/>
          </p:nvSpPr>
          <p:spPr>
            <a:xfrm rot="5400000" flipV="1">
              <a:off x="3338950" y="3657263"/>
              <a:ext cx="396000" cy="0"/>
            </a:xfrm>
            <a:prstGeom prst="line">
              <a:avLst/>
            </a:prstGeom>
            <a:ln w="38100" cap="flat" cmpd="sng">
              <a:solidFill>
                <a:srgbClr val="00B050"/>
              </a:solidFill>
              <a:prstDash val="solid"/>
              <a:round/>
              <a:headEnd type="none" w="med" len="med"/>
              <a:tailEnd type="none" w="med" len="med"/>
            </a:ln>
          </p:spPr>
        </p:sp>
        <p:sp>
          <p:nvSpPr>
            <p:cNvPr id="53336" name="Line 50"/>
            <p:cNvSpPr/>
            <p:nvPr/>
          </p:nvSpPr>
          <p:spPr>
            <a:xfrm rot="-10800000" flipH="1">
              <a:off x="3528363" y="3855263"/>
              <a:ext cx="1404000" cy="0"/>
            </a:xfrm>
            <a:prstGeom prst="line">
              <a:avLst/>
            </a:prstGeom>
            <a:ln w="38100" cap="flat" cmpd="sng">
              <a:solidFill>
                <a:schemeClr val="hlink"/>
              </a:solidFill>
              <a:prstDash val="solid"/>
              <a:round/>
              <a:headEnd type="none" w="med" len="med"/>
              <a:tailEnd type="none" w="med" len="med"/>
            </a:ln>
          </p:spPr>
        </p:sp>
        <p:sp>
          <p:nvSpPr>
            <p:cNvPr id="53337" name="Line 40"/>
            <p:cNvSpPr/>
            <p:nvPr/>
          </p:nvSpPr>
          <p:spPr>
            <a:xfrm rot="5400000">
              <a:off x="4302362" y="4485403"/>
              <a:ext cx="1260000" cy="0"/>
            </a:xfrm>
            <a:prstGeom prst="line">
              <a:avLst/>
            </a:prstGeom>
            <a:ln w="38100" cap="flat" cmpd="sng">
              <a:solidFill>
                <a:srgbClr val="00B050"/>
              </a:solidFill>
              <a:prstDash val="solid"/>
              <a:round/>
              <a:headEnd type="none" w="med" len="med"/>
              <a:tailEnd type="triangle" w="med" len="med"/>
            </a:ln>
          </p:spPr>
        </p:sp>
        <p:sp>
          <p:nvSpPr>
            <p:cNvPr id="53338" name="Line 59"/>
            <p:cNvSpPr/>
            <p:nvPr/>
          </p:nvSpPr>
          <p:spPr>
            <a:xfrm rot="5400000" flipV="1">
              <a:off x="2519740" y="3906085"/>
              <a:ext cx="0" cy="576000"/>
            </a:xfrm>
            <a:prstGeom prst="line">
              <a:avLst/>
            </a:prstGeom>
            <a:ln w="38100" cap="flat" cmpd="sng">
              <a:solidFill>
                <a:srgbClr val="FF3300"/>
              </a:solidFill>
              <a:prstDash val="dash"/>
              <a:round/>
              <a:headEnd type="none" w="med" len="med"/>
              <a:tailEnd type="none" w="med" len="med"/>
            </a:ln>
          </p:spPr>
        </p:sp>
        <p:sp>
          <p:nvSpPr>
            <p:cNvPr id="53339" name="Line 59"/>
            <p:cNvSpPr/>
            <p:nvPr/>
          </p:nvSpPr>
          <p:spPr>
            <a:xfrm rot="-5400000" flipH="1" flipV="1">
              <a:off x="2042319" y="5670106"/>
              <a:ext cx="0" cy="468312"/>
            </a:xfrm>
            <a:prstGeom prst="line">
              <a:avLst/>
            </a:prstGeom>
            <a:ln w="38100" cap="flat" cmpd="sng">
              <a:solidFill>
                <a:srgbClr val="FF3300"/>
              </a:solidFill>
              <a:prstDash val="dash"/>
              <a:round/>
              <a:headEnd type="none" w="med" len="med"/>
              <a:tailEnd type="triangle" w="med" len="med"/>
            </a:ln>
          </p:spPr>
        </p:sp>
        <p:sp>
          <p:nvSpPr>
            <p:cNvPr id="53340" name="Line 40"/>
            <p:cNvSpPr/>
            <p:nvPr/>
          </p:nvSpPr>
          <p:spPr>
            <a:xfrm rot="5400000">
              <a:off x="1430745" y="5058275"/>
              <a:ext cx="1692000" cy="0"/>
            </a:xfrm>
            <a:prstGeom prst="line">
              <a:avLst/>
            </a:prstGeom>
            <a:ln w="38100" cap="flat" cmpd="sng">
              <a:solidFill>
                <a:srgbClr val="FF0000"/>
              </a:solidFill>
              <a:prstDash val="dash"/>
              <a:round/>
              <a:headEnd type="none" w="med" len="med"/>
              <a:tailEnd type="none" w="med" len="med"/>
            </a:ln>
          </p:spPr>
        </p:sp>
        <p:sp>
          <p:nvSpPr>
            <p:cNvPr id="53341" name="Line 50"/>
            <p:cNvSpPr/>
            <p:nvPr/>
          </p:nvSpPr>
          <p:spPr>
            <a:xfrm rot="-10800000" flipH="1">
              <a:off x="2609850" y="5904262"/>
              <a:ext cx="431800" cy="0"/>
            </a:xfrm>
            <a:prstGeom prst="line">
              <a:avLst/>
            </a:prstGeom>
            <a:ln w="38100" cap="flat" cmpd="sng">
              <a:solidFill>
                <a:schemeClr val="hlink"/>
              </a:solidFill>
              <a:prstDash val="solid"/>
              <a:round/>
              <a:headEnd type="none" w="med" len="med"/>
              <a:tailEnd type="none" w="med" len="med"/>
            </a:ln>
          </p:spPr>
        </p:sp>
        <p:sp>
          <p:nvSpPr>
            <p:cNvPr id="53342" name="Line 40"/>
            <p:cNvSpPr/>
            <p:nvPr/>
          </p:nvSpPr>
          <p:spPr>
            <a:xfrm rot="5400000">
              <a:off x="1872387" y="5184295"/>
              <a:ext cx="1440000" cy="0"/>
            </a:xfrm>
            <a:prstGeom prst="line">
              <a:avLst/>
            </a:prstGeom>
            <a:ln w="38100" cap="flat" cmpd="sng">
              <a:solidFill>
                <a:srgbClr val="00B050"/>
              </a:solidFill>
              <a:prstDash val="solid"/>
              <a:round/>
              <a:headEnd type="none" w="med" len="med"/>
              <a:tailEnd type="none" w="med" len="med"/>
            </a:ln>
          </p:spPr>
        </p:sp>
        <p:sp>
          <p:nvSpPr>
            <p:cNvPr id="53343" name="Line 50"/>
            <p:cNvSpPr/>
            <p:nvPr/>
          </p:nvSpPr>
          <p:spPr>
            <a:xfrm rot="-10800000" flipH="1">
              <a:off x="2573338" y="4446163"/>
              <a:ext cx="288925" cy="0"/>
            </a:xfrm>
            <a:prstGeom prst="line">
              <a:avLst/>
            </a:prstGeom>
            <a:ln w="38100" cap="flat" cmpd="sng">
              <a:solidFill>
                <a:schemeClr val="hlink"/>
              </a:solidFill>
              <a:prstDash val="solid"/>
              <a:round/>
              <a:headEnd type="none" w="med" len="med"/>
              <a:tailEnd type="triangle" w="med" len="med"/>
            </a:ln>
          </p:spPr>
        </p:sp>
        <p:sp>
          <p:nvSpPr>
            <p:cNvPr id="53344" name="Line 59"/>
            <p:cNvSpPr/>
            <p:nvPr/>
          </p:nvSpPr>
          <p:spPr>
            <a:xfrm rot="5400000" flipH="1" flipV="1">
              <a:off x="6250779" y="5841322"/>
              <a:ext cx="0" cy="1116013"/>
            </a:xfrm>
            <a:prstGeom prst="line">
              <a:avLst/>
            </a:prstGeom>
            <a:ln w="38100" cap="flat" cmpd="sng">
              <a:solidFill>
                <a:srgbClr val="FF3300"/>
              </a:solidFill>
              <a:prstDash val="dash"/>
              <a:round/>
              <a:headEnd type="none" w="med" len="med"/>
              <a:tailEnd type="triangle" w="med" len="med"/>
            </a:ln>
          </p:spPr>
        </p:sp>
        <p:sp>
          <p:nvSpPr>
            <p:cNvPr id="53345" name="Text Box 57"/>
            <p:cNvSpPr txBox="1"/>
            <p:nvPr/>
          </p:nvSpPr>
          <p:spPr>
            <a:xfrm>
              <a:off x="6832600" y="6179300"/>
              <a:ext cx="1700213"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控制信号线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53346" name="Line 59"/>
            <p:cNvSpPr/>
            <p:nvPr/>
          </p:nvSpPr>
          <p:spPr>
            <a:xfrm rot="5400000" flipH="1" flipV="1">
              <a:off x="6246019" y="6157119"/>
              <a:ext cx="0" cy="1116012"/>
            </a:xfrm>
            <a:prstGeom prst="line">
              <a:avLst/>
            </a:prstGeom>
            <a:ln w="38100" cap="flat" cmpd="sng">
              <a:solidFill>
                <a:srgbClr val="FF3300"/>
              </a:solidFill>
              <a:prstDash val="solid"/>
              <a:round/>
              <a:headEnd type="none" w="med" len="med"/>
              <a:tailEnd type="triangle" w="med" len="med"/>
            </a:ln>
          </p:spPr>
        </p:sp>
        <p:sp>
          <p:nvSpPr>
            <p:cNvPr id="53347"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数据传送线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251" name="矩形 250"/>
            <p:cNvSpPr/>
            <p:nvPr/>
          </p:nvSpPr>
          <p:spPr>
            <a:xfrm>
              <a:off x="161925" y="2189126"/>
              <a:ext cx="5172075" cy="4525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349" name="Text Box 57"/>
            <p:cNvSpPr txBox="1"/>
            <p:nvPr/>
          </p:nvSpPr>
          <p:spPr>
            <a:xfrm>
              <a:off x="232569" y="2189174"/>
              <a:ext cx="2563812"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中央处理器（</a:t>
              </a:r>
              <a:r>
                <a:rPr lang="en-US" altLang="zh-CN" sz="2000" b="1" dirty="0">
                  <a:solidFill>
                    <a:srgbClr val="FF3300"/>
                  </a:solidFill>
                  <a:latin typeface="微软雅黑" panose="020B0503020204020204" pitchFamily="34" charset="-122"/>
                  <a:ea typeface="微软雅黑" panose="020B0503020204020204" pitchFamily="34" charset="-122"/>
                </a:rPr>
                <a:t>CPU</a:t>
              </a:r>
              <a:r>
                <a:rPr lang="zh-CN" altLang="en-US" sz="2000" b="1" dirty="0">
                  <a:solidFill>
                    <a:srgbClr val="FF3300"/>
                  </a:solidFill>
                  <a:latin typeface="微软雅黑" panose="020B0503020204020204" pitchFamily="34" charset="-122"/>
                  <a:ea typeface="微软雅黑" panose="020B0503020204020204" pitchFamily="34" charset="-122"/>
                </a:rPr>
                <a:t>）</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53350" name="Text Box 61"/>
            <p:cNvSpPr txBox="1"/>
            <p:nvPr/>
          </p:nvSpPr>
          <p:spPr>
            <a:xfrm>
              <a:off x="926595" y="6076707"/>
              <a:ext cx="617537"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F</a:t>
              </a:r>
              <a:endParaRPr lang="en-US" altLang="zh-CN" sz="2400" b="1" dirty="0">
                <a:latin typeface="微软雅黑" panose="020B0503020204020204" pitchFamily="34" charset="-122"/>
                <a:ea typeface="微软雅黑" panose="020B0503020204020204" pitchFamily="34" charset="-122"/>
              </a:endParaRPr>
            </a:p>
          </p:txBody>
        </p:sp>
        <p:sp>
          <p:nvSpPr>
            <p:cNvPr id="53351" name="Text Box 61"/>
            <p:cNvSpPr txBox="1"/>
            <p:nvPr/>
          </p:nvSpPr>
          <p:spPr>
            <a:xfrm>
              <a:off x="619125" y="4861275"/>
              <a:ext cx="61753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a:t>
              </a:r>
              <a:endParaRPr lang="en-US" altLang="zh-CN" sz="2400" b="1" dirty="0">
                <a:latin typeface="微软雅黑" panose="020B0503020204020204" pitchFamily="34" charset="-122"/>
                <a:ea typeface="微软雅黑" panose="020B0503020204020204" pitchFamily="34" charset="-122"/>
              </a:endParaRPr>
            </a:p>
          </p:txBody>
        </p:sp>
        <p:sp>
          <p:nvSpPr>
            <p:cNvPr id="53352" name="Text Box 61"/>
            <p:cNvSpPr txBox="1"/>
            <p:nvPr/>
          </p:nvSpPr>
          <p:spPr>
            <a:xfrm>
              <a:off x="1785938" y="4850162"/>
              <a:ext cx="6191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B</a:t>
              </a:r>
              <a:endParaRPr lang="en-US" altLang="zh-CN" sz="2400" b="1" dirty="0">
                <a:latin typeface="微软雅黑" panose="020B0503020204020204" pitchFamily="34" charset="-122"/>
                <a:ea typeface="微软雅黑" panose="020B0503020204020204" pitchFamily="34" charset="-122"/>
              </a:endParaRPr>
            </a:p>
          </p:txBody>
        </p:sp>
        <p:sp>
          <p:nvSpPr>
            <p:cNvPr id="53353" name="Text Box 61"/>
            <p:cNvSpPr txBox="1"/>
            <p:nvPr/>
          </p:nvSpPr>
          <p:spPr>
            <a:xfrm>
              <a:off x="1738313" y="5897912"/>
              <a:ext cx="1262062" cy="461963"/>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ALUop</a:t>
              </a:r>
              <a:endParaRPr lang="en-US" altLang="zh-CN" sz="2400" b="1" dirty="0">
                <a:latin typeface="微软雅黑" panose="020B0503020204020204" pitchFamily="34" charset="-122"/>
                <a:ea typeface="微软雅黑" panose="020B0503020204020204" pitchFamily="34" charset="-122"/>
              </a:endParaRPr>
            </a:p>
          </p:txBody>
        </p:sp>
      </p:grpSp>
      <p:sp>
        <p:nvSpPr>
          <p:cNvPr id="53354" name="Line 59"/>
          <p:cNvSpPr/>
          <p:nvPr/>
        </p:nvSpPr>
        <p:spPr>
          <a:xfrm rot="5400000" flipH="1" flipV="1">
            <a:off x="6243638" y="6154738"/>
            <a:ext cx="0" cy="1116012"/>
          </a:xfrm>
          <a:prstGeom prst="line">
            <a:avLst/>
          </a:prstGeom>
          <a:ln w="38100" cap="flat" cmpd="sng">
            <a:solidFill>
              <a:srgbClr val="0000FF"/>
            </a:solidFill>
            <a:prstDash val="solid"/>
            <a:round/>
            <a:headEnd type="none" w="med" len="med"/>
            <a:tailEnd type="triangle" w="med" len="med"/>
          </a:ln>
        </p:spPr>
      </p:sp>
      <p:sp>
        <p:nvSpPr>
          <p:cNvPr id="53355"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数据传送线</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53356" name="Line 59"/>
          <p:cNvSpPr/>
          <p:nvPr/>
        </p:nvSpPr>
        <p:spPr>
          <a:xfrm rot="10800000" flipH="1" flipV="1">
            <a:off x="3257550" y="4554538"/>
            <a:ext cx="0" cy="539750"/>
          </a:xfrm>
          <a:prstGeom prst="line">
            <a:avLst/>
          </a:prstGeom>
          <a:ln w="38100" cap="flat" cmpd="sng">
            <a:solidFill>
              <a:srgbClr val="FF3300"/>
            </a:solidFill>
            <a:prstDash val="dash"/>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linds(horizontal)">
                                      <p:cBhvr>
                                        <p:cTn id="7" dur="500"/>
                                        <p:tgtEl>
                                          <p:spTgt spid="551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1940"/>
                                        </p:tgtEl>
                                        <p:attrNameLst>
                                          <p:attrName>style.visibility</p:attrName>
                                        </p:attrNameLst>
                                      </p:cBhvr>
                                      <p:to>
                                        <p:strVal val="visible"/>
                                      </p:to>
                                    </p:set>
                                    <p:animEffect transition="in" filter="blinds(horizontal)">
                                      <p:cBhvr>
                                        <p:cTn id="12" dur="500"/>
                                        <p:tgtEl>
                                          <p:spTgt spid="55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计算机是如何工作的？</a:t>
            </a:r>
            <a:endParaRPr lang="zh-CN" altLang="en-US" sz="3600" dirty="0"/>
          </a:p>
        </p:txBody>
      </p:sp>
      <p:sp>
        <p:nvSpPr>
          <p:cNvPr id="552963" name="Text Box 3"/>
          <p:cNvSpPr txBox="1"/>
          <p:nvPr/>
        </p:nvSpPr>
        <p:spPr>
          <a:xfrm>
            <a:off x="133350" y="955675"/>
            <a:ext cx="8848725" cy="5581650"/>
          </a:xfrm>
          <a:prstGeom prst="rect">
            <a:avLst/>
          </a:prstGeom>
          <a:noFill/>
          <a:ln w="9525">
            <a:noFill/>
          </a:ln>
        </p:spPr>
        <p:txBody>
          <a:bodyPr lIns="18000" rIns="18000" anchor="t" anchorCtr="0">
            <a:spAutoFit/>
          </a:bodyPr>
          <a:lstStyle/>
          <a:p>
            <a:pPr marL="342900" indent="-342900" eaLnBrk="0" hangingPunct="0">
              <a:spcBef>
                <a:spcPct val="20000"/>
              </a:spcBef>
              <a:buFont typeface="Wingdings" panose="05000000000000000000" pitchFamily="2" charset="2"/>
              <a:buChar char="l"/>
            </a:pPr>
            <a:r>
              <a:rPr lang="zh-CN" altLang="en-US" sz="2200" b="1" dirty="0">
                <a:latin typeface="微软雅黑" panose="020B0503020204020204" pitchFamily="34" charset="-122"/>
                <a:ea typeface="微软雅黑" panose="020B0503020204020204" pitchFamily="34" charset="-122"/>
              </a:rPr>
              <a:t>做菜前</a:t>
            </a:r>
            <a:endParaRPr lang="zh-CN" altLang="en-US" sz="2200" b="1" dirty="0">
              <a:latin typeface="微软雅黑" panose="020B0503020204020204" pitchFamily="34" charset="-122"/>
              <a:ea typeface="微软雅黑" panose="020B0503020204020204" pitchFamily="34" charset="-122"/>
            </a:endParaRPr>
          </a:p>
          <a:p>
            <a:pPr marL="342900" indent="-342900" eaLnBrk="0" hangingPunct="0">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rPr>
              <a:t>    原材料（</a:t>
            </a:r>
            <a:r>
              <a:rPr lang="zh-CN" altLang="en-US" sz="2200" b="1" dirty="0">
                <a:solidFill>
                  <a:srgbClr val="FF3300"/>
                </a:solidFill>
                <a:latin typeface="微软雅黑" panose="020B0503020204020204" pitchFamily="34" charset="-122"/>
                <a:ea typeface="微软雅黑" panose="020B0503020204020204" pitchFamily="34" charset="-122"/>
              </a:rPr>
              <a:t>数据</a:t>
            </a:r>
            <a:r>
              <a:rPr lang="zh-CN" altLang="en-US" sz="2200" b="1" dirty="0">
                <a:solidFill>
                  <a:srgbClr val="3333CC"/>
                </a:solidFill>
                <a:latin typeface="微软雅黑" panose="020B0503020204020204" pitchFamily="34" charset="-122"/>
                <a:ea typeface="微软雅黑" panose="020B0503020204020204" pitchFamily="34" charset="-122"/>
              </a:rPr>
              <a:t>）和菜谱（</a:t>
            </a:r>
            <a:r>
              <a:rPr lang="zh-CN" altLang="en-US" sz="2200" b="1" dirty="0">
                <a:solidFill>
                  <a:srgbClr val="FF3300"/>
                </a:solidFill>
                <a:latin typeface="微软雅黑" panose="020B0503020204020204" pitchFamily="34" charset="-122"/>
                <a:ea typeface="微软雅黑" panose="020B0503020204020204" pitchFamily="34" charset="-122"/>
              </a:rPr>
              <a:t>指令</a:t>
            </a:r>
            <a:r>
              <a:rPr lang="zh-CN" altLang="en-US" sz="2200" b="1" dirty="0">
                <a:solidFill>
                  <a:srgbClr val="3333CC"/>
                </a:solidFill>
                <a:latin typeface="微软雅黑" panose="020B0503020204020204" pitchFamily="34" charset="-122"/>
                <a:ea typeface="微软雅黑" panose="020B0503020204020204" pitchFamily="34" charset="-122"/>
              </a:rPr>
              <a:t>）都</a:t>
            </a:r>
            <a:r>
              <a:rPr lang="zh-CN" altLang="en-US" sz="2200" b="1" dirty="0">
                <a:solidFill>
                  <a:srgbClr val="FF3300"/>
                </a:solidFill>
                <a:latin typeface="微软雅黑" panose="020B0503020204020204" pitchFamily="34" charset="-122"/>
                <a:ea typeface="微软雅黑" panose="020B0503020204020204" pitchFamily="34" charset="-122"/>
              </a:rPr>
              <a:t>按序</a:t>
            </a:r>
            <a:r>
              <a:rPr lang="zh-CN" altLang="en-US" sz="2200" b="1" dirty="0">
                <a:solidFill>
                  <a:srgbClr val="3333CC"/>
                </a:solidFill>
                <a:latin typeface="微软雅黑" panose="020B0503020204020204" pitchFamily="34" charset="-122"/>
                <a:ea typeface="微软雅黑" panose="020B0503020204020204" pitchFamily="34" charset="-122"/>
              </a:rPr>
              <a:t>放在厨房外的架子（</a:t>
            </a:r>
            <a:r>
              <a:rPr lang="zh-CN" altLang="en-US" sz="2200" b="1" dirty="0">
                <a:solidFill>
                  <a:srgbClr val="FF3300"/>
                </a:solidFill>
                <a:latin typeface="微软雅黑" panose="020B0503020204020204" pitchFamily="34" charset="-122"/>
                <a:ea typeface="微软雅黑" panose="020B0503020204020204" pitchFamily="34" charset="-122"/>
              </a:rPr>
              <a:t>存储器</a:t>
            </a:r>
            <a:r>
              <a:rPr lang="zh-CN" altLang="en-US" sz="2200" b="1" dirty="0">
                <a:solidFill>
                  <a:srgbClr val="3333CC"/>
                </a:solidFill>
                <a:latin typeface="微软雅黑" panose="020B0503020204020204" pitchFamily="34" charset="-122"/>
                <a:ea typeface="微软雅黑" panose="020B0503020204020204" pitchFamily="34" charset="-122"/>
              </a:rPr>
              <a:t>）上， 每个架子有编号（</a:t>
            </a:r>
            <a:r>
              <a:rPr lang="zh-CN" altLang="en-US" sz="2200" b="1" dirty="0">
                <a:solidFill>
                  <a:srgbClr val="FF3300"/>
                </a:solidFill>
                <a:latin typeface="微软雅黑" panose="020B0503020204020204" pitchFamily="34" charset="-122"/>
                <a:ea typeface="微软雅黑" panose="020B0503020204020204" pitchFamily="34" charset="-122"/>
              </a:rPr>
              <a:t>存储单元地址</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rPr>
              <a:t>    菜谱上信息：原料位置、做法、做好的菜放在哪里等</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rPr>
              <a:t>    </a:t>
            </a:r>
            <a:r>
              <a:rPr lang="zh-CN" altLang="en-US" sz="2200" b="1" dirty="0">
                <a:solidFill>
                  <a:srgbClr val="005024"/>
                </a:solidFill>
                <a:latin typeface="微软雅黑" panose="020B0503020204020204" pitchFamily="34" charset="-122"/>
                <a:ea typeface="微软雅黑" panose="020B0503020204020204" pitchFamily="34" charset="-122"/>
              </a:rPr>
              <a:t>例如，把</a:t>
            </a:r>
            <a:r>
              <a:rPr lang="en-US" altLang="zh-CN" sz="2200" b="1" dirty="0">
                <a:solidFill>
                  <a:srgbClr val="005024"/>
                </a:solidFill>
                <a:latin typeface="微软雅黑" panose="020B0503020204020204" pitchFamily="34" charset="-122"/>
                <a:ea typeface="微软雅黑" panose="020B0503020204020204" pitchFamily="34" charset="-122"/>
              </a:rPr>
              <a:t>10</a:t>
            </a:r>
            <a:r>
              <a:rPr lang="zh-CN" altLang="en-US" sz="2200" b="1" dirty="0">
                <a:solidFill>
                  <a:srgbClr val="005024"/>
                </a:solidFill>
                <a:latin typeface="微软雅黑" panose="020B0503020204020204" pitchFamily="34" charset="-122"/>
                <a:ea typeface="微软雅黑" panose="020B0503020204020204" pitchFamily="34" charset="-122"/>
              </a:rPr>
              <a:t>、</a:t>
            </a:r>
            <a:r>
              <a:rPr lang="en-US" altLang="zh-CN" sz="2200" b="1" dirty="0">
                <a:solidFill>
                  <a:srgbClr val="005024"/>
                </a:solidFill>
                <a:latin typeface="微软雅黑" panose="020B0503020204020204" pitchFamily="34" charset="-122"/>
                <a:ea typeface="微软雅黑" panose="020B0503020204020204" pitchFamily="34" charset="-122"/>
              </a:rPr>
              <a:t>11</a:t>
            </a:r>
            <a:r>
              <a:rPr lang="zh-CN" altLang="en-US" sz="2200" b="1" dirty="0">
                <a:solidFill>
                  <a:srgbClr val="005024"/>
                </a:solidFill>
                <a:latin typeface="微软雅黑" panose="020B0503020204020204" pitchFamily="34" charset="-122"/>
                <a:ea typeface="微软雅黑" panose="020B0503020204020204" pitchFamily="34" charset="-122"/>
              </a:rPr>
              <a:t>号架上的原料一起炒，并装入</a:t>
            </a:r>
            <a:r>
              <a:rPr lang="en-US" altLang="zh-CN" sz="2200" b="1" dirty="0">
                <a:solidFill>
                  <a:srgbClr val="005024"/>
                </a:solidFill>
                <a:latin typeface="微软雅黑" panose="020B0503020204020204" pitchFamily="34" charset="-122"/>
                <a:ea typeface="微软雅黑" panose="020B0503020204020204" pitchFamily="34" charset="-122"/>
              </a:rPr>
              <a:t>3</a:t>
            </a:r>
            <a:r>
              <a:rPr lang="zh-CN" altLang="en-US" sz="2200" b="1" dirty="0">
                <a:solidFill>
                  <a:srgbClr val="005024"/>
                </a:solidFill>
                <a:latin typeface="微软雅黑" panose="020B0503020204020204" pitchFamily="34" charset="-122"/>
                <a:ea typeface="微软雅黑" panose="020B0503020204020204" pitchFamily="34" charset="-122"/>
              </a:rPr>
              <a:t>号盘</a:t>
            </a:r>
            <a:endParaRPr lang="zh-CN" altLang="en-US" sz="2200" b="1" dirty="0">
              <a:solidFill>
                <a:srgbClr val="005024"/>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然后，我告诉妈妈从第</a:t>
            </a:r>
            <a:r>
              <a:rPr lang="en-US" altLang="zh-CN" sz="2200" b="1" dirty="0">
                <a:solidFill>
                  <a:srgbClr val="3333CC"/>
                </a:solidFill>
                <a:latin typeface="微软雅黑" panose="020B0503020204020204" pitchFamily="34" charset="-122"/>
                <a:ea typeface="微软雅黑" panose="020B0503020204020204" pitchFamily="34" charset="-122"/>
              </a:rPr>
              <a:t>5</a:t>
            </a:r>
            <a:r>
              <a:rPr lang="zh-CN" altLang="en-US" sz="2200" b="1" dirty="0">
                <a:solidFill>
                  <a:srgbClr val="3333CC"/>
                </a:solidFill>
                <a:latin typeface="微软雅黑" panose="020B0503020204020204" pitchFamily="34" charset="-122"/>
                <a:ea typeface="微软雅黑" panose="020B0503020204020204" pitchFamily="34" charset="-122"/>
              </a:rPr>
              <a:t>个架上（</a:t>
            </a:r>
            <a:r>
              <a:rPr lang="zh-CN" altLang="en-US" sz="2200" b="1" dirty="0">
                <a:solidFill>
                  <a:srgbClr val="FF3300"/>
                </a:solidFill>
                <a:latin typeface="微软雅黑" panose="020B0503020204020204" pitchFamily="34" charset="-122"/>
                <a:ea typeface="微软雅黑" panose="020B0503020204020204" pitchFamily="34" charset="-122"/>
              </a:rPr>
              <a:t>起始</a:t>
            </a:r>
            <a:r>
              <a:rPr lang="en-US" altLang="zh-CN" sz="2200" b="1" dirty="0">
                <a:solidFill>
                  <a:srgbClr val="FF3300"/>
                </a:solidFill>
                <a:latin typeface="微软雅黑" panose="020B0503020204020204" pitchFamily="34" charset="-122"/>
                <a:ea typeface="微软雅黑" panose="020B0503020204020204" pitchFamily="34" charset="-122"/>
              </a:rPr>
              <a:t>PC=5</a:t>
            </a:r>
            <a:r>
              <a:rPr lang="zh-CN" altLang="en-US" sz="2200" b="1" dirty="0">
                <a:solidFill>
                  <a:srgbClr val="3333CC"/>
                </a:solidFill>
                <a:latin typeface="微软雅黑" panose="020B0503020204020204" pitchFamily="34" charset="-122"/>
                <a:ea typeface="微软雅黑" panose="020B0503020204020204" pitchFamily="34" charset="-122"/>
              </a:rPr>
              <a:t>）指定菜谱开始做</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buChar char="l"/>
            </a:pPr>
            <a:r>
              <a:rPr lang="zh-CN" altLang="en-US" sz="2200" b="1" dirty="0">
                <a:latin typeface="微软雅黑" panose="020B0503020204020204" pitchFamily="34" charset="-122"/>
                <a:ea typeface="微软雅黑" panose="020B0503020204020204" pitchFamily="34" charset="-122"/>
              </a:rPr>
              <a:t>开始做菜</a:t>
            </a:r>
            <a:endParaRPr lang="zh-CN" altLang="en-US" sz="2200" b="1" dirty="0">
              <a:solidFill>
                <a:srgbClr val="008000"/>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第一步：从</a:t>
            </a:r>
            <a:r>
              <a:rPr lang="en-US" altLang="zh-CN" sz="2200" b="1" dirty="0">
                <a:solidFill>
                  <a:srgbClr val="3333CC"/>
                </a:solidFill>
                <a:latin typeface="微软雅黑" panose="020B0503020204020204" pitchFamily="34" charset="-122"/>
                <a:ea typeface="微软雅黑" panose="020B0503020204020204" pitchFamily="34" charset="-122"/>
              </a:rPr>
              <a:t>5</a:t>
            </a:r>
            <a:r>
              <a:rPr lang="zh-CN" altLang="en-US" sz="2200" b="1" dirty="0">
                <a:solidFill>
                  <a:srgbClr val="3333CC"/>
                </a:solidFill>
                <a:latin typeface="微软雅黑" panose="020B0503020204020204" pitchFamily="34" charset="-122"/>
                <a:ea typeface="微软雅黑" panose="020B0503020204020204" pitchFamily="34" charset="-122"/>
              </a:rPr>
              <a:t>号架上取菜谱（</a:t>
            </a:r>
            <a:r>
              <a:rPr lang="zh-CN" altLang="en-US" sz="2200" b="1" dirty="0">
                <a:solidFill>
                  <a:srgbClr val="FF3300"/>
                </a:solidFill>
                <a:latin typeface="微软雅黑" panose="020B0503020204020204" pitchFamily="34" charset="-122"/>
                <a:ea typeface="微软雅黑" panose="020B0503020204020204" pitchFamily="34" charset="-122"/>
              </a:rPr>
              <a:t>根据</a:t>
            </a:r>
            <a:r>
              <a:rPr lang="en-US" altLang="zh-CN" sz="2200" b="1" dirty="0">
                <a:solidFill>
                  <a:srgbClr val="FF3300"/>
                </a:solidFill>
                <a:latin typeface="微软雅黑" panose="020B0503020204020204" pitchFamily="34" charset="-122"/>
                <a:ea typeface="微软雅黑" panose="020B0503020204020204" pitchFamily="34" charset="-122"/>
              </a:rPr>
              <a:t>PC</a:t>
            </a:r>
            <a:r>
              <a:rPr lang="zh-CN" altLang="en-US" sz="2200" b="1" dirty="0">
                <a:solidFill>
                  <a:srgbClr val="FF3300"/>
                </a:solidFill>
                <a:latin typeface="微软雅黑" panose="020B0503020204020204" pitchFamily="34" charset="-122"/>
                <a:ea typeface="微软雅黑" panose="020B0503020204020204" pitchFamily="34" charset="-122"/>
              </a:rPr>
              <a:t>取指令</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第二步：看菜谱（</a:t>
            </a:r>
            <a:r>
              <a:rPr lang="zh-CN" altLang="en-US" sz="2200" b="1" dirty="0">
                <a:solidFill>
                  <a:srgbClr val="FF3300"/>
                </a:solidFill>
                <a:latin typeface="微软雅黑" panose="020B0503020204020204" pitchFamily="34" charset="-122"/>
                <a:ea typeface="微软雅黑" panose="020B0503020204020204" pitchFamily="34" charset="-122"/>
              </a:rPr>
              <a:t>指令译码</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第三步：从架上或盘中取原材料（</a:t>
            </a:r>
            <a:r>
              <a:rPr lang="zh-CN" altLang="en-US" sz="2200" b="1" dirty="0">
                <a:solidFill>
                  <a:srgbClr val="FF3300"/>
                </a:solidFill>
                <a:latin typeface="微软雅黑" panose="020B0503020204020204" pitchFamily="34" charset="-122"/>
                <a:ea typeface="微软雅黑" panose="020B0503020204020204" pitchFamily="34" charset="-122"/>
              </a:rPr>
              <a:t>取操作数</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第四步：洗、切、炒等具体操作（</a:t>
            </a:r>
            <a:r>
              <a:rPr lang="zh-CN" altLang="en-US" sz="2200" b="1" dirty="0">
                <a:solidFill>
                  <a:srgbClr val="FF3300"/>
                </a:solidFill>
                <a:latin typeface="微软雅黑" panose="020B0503020204020204" pitchFamily="34" charset="-122"/>
                <a:ea typeface="微软雅黑" panose="020B0503020204020204" pitchFamily="34" charset="-122"/>
              </a:rPr>
              <a:t>指令执行</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第五步：装盘或直接送桌（</a:t>
            </a:r>
            <a:r>
              <a:rPr lang="zh-CN" altLang="en-US" sz="2200" b="1" dirty="0">
                <a:solidFill>
                  <a:srgbClr val="FF3300"/>
                </a:solidFill>
                <a:latin typeface="微软雅黑" panose="020B0503020204020204" pitchFamily="34" charset="-122"/>
                <a:ea typeface="微软雅黑" panose="020B0503020204020204" pitchFamily="34" charset="-122"/>
              </a:rPr>
              <a:t>回写结果</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第六步：算出下一菜谱所在架子号</a:t>
            </a:r>
            <a:r>
              <a:rPr lang="en-US" altLang="zh-CN" sz="2200" b="1" dirty="0">
                <a:solidFill>
                  <a:srgbClr val="3333CC"/>
                </a:solidFill>
                <a:latin typeface="微软雅黑" panose="020B0503020204020204" pitchFamily="34" charset="-122"/>
                <a:ea typeface="微软雅黑" panose="020B0503020204020204" pitchFamily="34" charset="-122"/>
              </a:rPr>
              <a:t>6=5+1</a:t>
            </a:r>
            <a:r>
              <a:rPr lang="zh-CN" altLang="en-US" sz="2200" b="1" dirty="0">
                <a:solidFill>
                  <a:srgbClr val="3333CC"/>
                </a:solidFill>
                <a:latin typeface="微软雅黑" panose="020B0503020204020204" pitchFamily="34" charset="-122"/>
                <a:ea typeface="微软雅黑" panose="020B0503020204020204" pitchFamily="34" charset="-122"/>
              </a:rPr>
              <a:t>（</a:t>
            </a:r>
            <a:r>
              <a:rPr lang="zh-CN" altLang="en-US" sz="2200" b="1" dirty="0">
                <a:solidFill>
                  <a:srgbClr val="FF3300"/>
                </a:solidFill>
                <a:latin typeface="微软雅黑" panose="020B0503020204020204" pitchFamily="34" charset="-122"/>
                <a:ea typeface="微软雅黑" panose="020B0503020204020204" pitchFamily="34" charset="-122"/>
              </a:rPr>
              <a:t>修改</a:t>
            </a:r>
            <a:r>
              <a:rPr lang="en-US" altLang="zh-CN" sz="2200" b="1" dirty="0">
                <a:solidFill>
                  <a:srgbClr val="FF3300"/>
                </a:solidFill>
                <a:latin typeface="微软雅黑" panose="020B0503020204020204" pitchFamily="34" charset="-122"/>
                <a:ea typeface="微软雅黑" panose="020B0503020204020204" pitchFamily="34" charset="-122"/>
              </a:rPr>
              <a:t>PC</a:t>
            </a:r>
            <a:r>
              <a:rPr lang="zh-CN" altLang="en-US" sz="2200" b="1" dirty="0">
                <a:solidFill>
                  <a:srgbClr val="FF3300"/>
                </a:solidFill>
                <a:latin typeface="微软雅黑" panose="020B0503020204020204" pitchFamily="34" charset="-122"/>
                <a:ea typeface="微软雅黑" panose="020B0503020204020204" pitchFamily="34" charset="-122"/>
              </a:rPr>
              <a:t>的值</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a:t>
            </a:r>
            <a:r>
              <a:rPr lang="zh-CN" altLang="en-US" sz="2200" b="1" dirty="0">
                <a:solidFill>
                  <a:schemeClr val="tx2"/>
                </a:solidFill>
                <a:latin typeface="微软雅黑" panose="020B0503020204020204" pitchFamily="34" charset="-122"/>
                <a:ea typeface="微软雅黑" panose="020B0503020204020204" pitchFamily="34" charset="-122"/>
              </a:rPr>
              <a:t>继续做下一道菜（</a:t>
            </a:r>
            <a:r>
              <a:rPr lang="zh-CN" altLang="en-US" sz="2200" b="1" dirty="0">
                <a:solidFill>
                  <a:srgbClr val="FF3300"/>
                </a:solidFill>
                <a:latin typeface="微软雅黑" panose="020B0503020204020204" pitchFamily="34" charset="-122"/>
                <a:ea typeface="微软雅黑" panose="020B0503020204020204" pitchFamily="34" charset="-122"/>
              </a:rPr>
              <a:t>执行下一条指令</a:t>
            </a:r>
            <a:r>
              <a:rPr lang="zh-CN" altLang="en-US" sz="2200" b="1" dirty="0">
                <a:solidFill>
                  <a:schemeClr val="tx2"/>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p:txBody>
      </p:sp>
      <p:sp>
        <p:nvSpPr>
          <p:cNvPr id="552964" name="Text Box 4"/>
          <p:cNvSpPr txBox="1"/>
          <p:nvPr/>
        </p:nvSpPr>
        <p:spPr>
          <a:xfrm>
            <a:off x="2816225" y="773113"/>
            <a:ext cx="5354638" cy="457200"/>
          </a:xfrm>
          <a:prstGeom prst="rect">
            <a:avLst/>
          </a:prstGeom>
          <a:noFill/>
          <a:ln w="9525">
            <a:noFill/>
          </a:ln>
        </p:spPr>
        <p:txBody>
          <a:bodyPr anchor="t" anchorCtr="0">
            <a:spAutoFit/>
          </a:bodyPr>
          <a:lstStyle/>
          <a:p>
            <a:pPr marL="342900" indent="-342900" eaLnBrk="0" hangingPunct="0">
              <a:spcBef>
                <a:spcPct val="50000"/>
              </a:spcBef>
            </a:pPr>
            <a:r>
              <a:rPr lang="zh-CN" altLang="en-US" sz="2400" b="1" dirty="0">
                <a:solidFill>
                  <a:srgbClr val="008000"/>
                </a:solidFill>
                <a:latin typeface="微软雅黑" panose="020B0503020204020204" pitchFamily="34" charset="-122"/>
                <a:ea typeface="微软雅黑" panose="020B0503020204020204" pitchFamily="34" charset="-122"/>
              </a:rPr>
              <a:t>类似“存储程序”工作方式</a:t>
            </a:r>
            <a:endParaRPr lang="zh-CN" altLang="en-US" sz="2400" b="1"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animEffect transition="in" filter="blinds(horizontal)">
                                      <p:cBhvr>
                                        <p:cTn id="7" dur="500"/>
                                        <p:tgtEl>
                                          <p:spTgt spid="552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3">
                                            <p:txEl>
                                              <p:pRg st="2" end="2"/>
                                            </p:txEl>
                                          </p:spTgt>
                                        </p:tgtEl>
                                        <p:attrNameLst>
                                          <p:attrName>style.visibility</p:attrName>
                                        </p:attrNameLst>
                                      </p:cBhvr>
                                      <p:to>
                                        <p:strVal val="visible"/>
                                      </p:to>
                                    </p:set>
                                    <p:animEffect transition="in" filter="blinds(horizontal)">
                                      <p:cBhvr>
                                        <p:cTn id="12" dur="500"/>
                                        <p:tgtEl>
                                          <p:spTgt spid="55296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2963">
                                            <p:txEl>
                                              <p:pRg st="3" end="3"/>
                                            </p:txEl>
                                          </p:spTgt>
                                        </p:tgtEl>
                                        <p:attrNameLst>
                                          <p:attrName>style.visibility</p:attrName>
                                        </p:attrNameLst>
                                      </p:cBhvr>
                                      <p:to>
                                        <p:strVal val="visible"/>
                                      </p:to>
                                    </p:set>
                                    <p:animEffect transition="in" filter="blinds(horizontal)">
                                      <p:cBhvr>
                                        <p:cTn id="15" dur="500"/>
                                        <p:tgtEl>
                                          <p:spTgt spid="55296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52963">
                                            <p:txEl>
                                              <p:pRg st="4" end="4"/>
                                            </p:txEl>
                                          </p:spTgt>
                                        </p:tgtEl>
                                        <p:attrNameLst>
                                          <p:attrName>style.visibility</p:attrName>
                                        </p:attrNameLst>
                                      </p:cBhvr>
                                      <p:to>
                                        <p:strVal val="visible"/>
                                      </p:to>
                                    </p:set>
                                    <p:animEffect transition="in" filter="blinds(horizontal)">
                                      <p:cBhvr>
                                        <p:cTn id="20" dur="500"/>
                                        <p:tgtEl>
                                          <p:spTgt spid="55296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52963">
                                            <p:txEl>
                                              <p:pRg st="6" end="6"/>
                                            </p:txEl>
                                          </p:spTgt>
                                        </p:tgtEl>
                                        <p:attrNameLst>
                                          <p:attrName>style.visibility</p:attrName>
                                        </p:attrNameLst>
                                      </p:cBhvr>
                                      <p:to>
                                        <p:strVal val="visible"/>
                                      </p:to>
                                    </p:set>
                                    <p:animEffect transition="in" filter="blinds(horizontal)">
                                      <p:cBhvr>
                                        <p:cTn id="25" dur="500"/>
                                        <p:tgtEl>
                                          <p:spTgt spid="55296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52963">
                                            <p:txEl>
                                              <p:pRg st="7" end="7"/>
                                            </p:txEl>
                                          </p:spTgt>
                                        </p:tgtEl>
                                        <p:attrNameLst>
                                          <p:attrName>style.visibility</p:attrName>
                                        </p:attrNameLst>
                                      </p:cBhvr>
                                      <p:to>
                                        <p:strVal val="visible"/>
                                      </p:to>
                                    </p:set>
                                    <p:animEffect transition="in" filter="blinds(horizontal)">
                                      <p:cBhvr>
                                        <p:cTn id="30" dur="500"/>
                                        <p:tgtEl>
                                          <p:spTgt spid="55296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52963">
                                            <p:txEl>
                                              <p:pRg st="8" end="8"/>
                                            </p:txEl>
                                          </p:spTgt>
                                        </p:tgtEl>
                                        <p:attrNameLst>
                                          <p:attrName>style.visibility</p:attrName>
                                        </p:attrNameLst>
                                      </p:cBhvr>
                                      <p:to>
                                        <p:strVal val="visible"/>
                                      </p:to>
                                    </p:set>
                                    <p:animEffect transition="in" filter="blinds(horizontal)">
                                      <p:cBhvr>
                                        <p:cTn id="35" dur="500"/>
                                        <p:tgtEl>
                                          <p:spTgt spid="55296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52963">
                                            <p:txEl>
                                              <p:pRg st="9" end="9"/>
                                            </p:txEl>
                                          </p:spTgt>
                                        </p:tgtEl>
                                        <p:attrNameLst>
                                          <p:attrName>style.visibility</p:attrName>
                                        </p:attrNameLst>
                                      </p:cBhvr>
                                      <p:to>
                                        <p:strVal val="visible"/>
                                      </p:to>
                                    </p:set>
                                    <p:animEffect transition="in" filter="blinds(horizontal)">
                                      <p:cBhvr>
                                        <p:cTn id="40" dur="500"/>
                                        <p:tgtEl>
                                          <p:spTgt spid="55296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52963">
                                            <p:txEl>
                                              <p:pRg st="10" end="10"/>
                                            </p:txEl>
                                          </p:spTgt>
                                        </p:tgtEl>
                                        <p:attrNameLst>
                                          <p:attrName>style.visibility</p:attrName>
                                        </p:attrNameLst>
                                      </p:cBhvr>
                                      <p:to>
                                        <p:strVal val="visible"/>
                                      </p:to>
                                    </p:set>
                                    <p:animEffect transition="in" filter="blinds(horizontal)">
                                      <p:cBhvr>
                                        <p:cTn id="45" dur="500"/>
                                        <p:tgtEl>
                                          <p:spTgt spid="55296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52963">
                                            <p:txEl>
                                              <p:pRg st="11" end="11"/>
                                            </p:txEl>
                                          </p:spTgt>
                                        </p:tgtEl>
                                        <p:attrNameLst>
                                          <p:attrName>style.visibility</p:attrName>
                                        </p:attrNameLst>
                                      </p:cBhvr>
                                      <p:to>
                                        <p:strVal val="visible"/>
                                      </p:to>
                                    </p:set>
                                    <p:animEffect transition="in" filter="blinds(horizontal)">
                                      <p:cBhvr>
                                        <p:cTn id="50" dur="500"/>
                                        <p:tgtEl>
                                          <p:spTgt spid="55296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52963">
                                            <p:txEl>
                                              <p:pRg st="12" end="12"/>
                                            </p:txEl>
                                          </p:spTgt>
                                        </p:tgtEl>
                                        <p:attrNameLst>
                                          <p:attrName>style.visibility</p:attrName>
                                        </p:attrNameLst>
                                      </p:cBhvr>
                                      <p:to>
                                        <p:strVal val="visible"/>
                                      </p:to>
                                    </p:set>
                                    <p:animEffect transition="in" filter="blinds(horizontal)">
                                      <p:cBhvr>
                                        <p:cTn id="55" dur="500"/>
                                        <p:tgtEl>
                                          <p:spTgt spid="55296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52964"/>
                                        </p:tgtEl>
                                        <p:attrNameLst>
                                          <p:attrName>style.visibility</p:attrName>
                                        </p:attrNameLst>
                                      </p:cBhvr>
                                      <p:to>
                                        <p:strVal val="visible"/>
                                      </p:to>
                                    </p:set>
                                    <p:animEffect transition="in" filter="blinds(horizontal)">
                                      <p:cBhvr>
                                        <p:cTn id="60" dur="500"/>
                                        <p:tgtEl>
                                          <p:spTgt spid="55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计算机是如何工作的？</a:t>
            </a:r>
            <a:endParaRPr lang="zh-CN" altLang="en-US" sz="3600" dirty="0"/>
          </a:p>
        </p:txBody>
      </p:sp>
      <p:sp>
        <p:nvSpPr>
          <p:cNvPr id="553987" name="Text Box 3"/>
          <p:cNvSpPr txBox="1"/>
          <p:nvPr/>
        </p:nvSpPr>
        <p:spPr>
          <a:xfrm>
            <a:off x="161925" y="863600"/>
            <a:ext cx="8893175" cy="427038"/>
          </a:xfrm>
          <a:prstGeom prst="rect">
            <a:avLst/>
          </a:prstGeom>
          <a:noFill/>
          <a:ln w="9525">
            <a:noFill/>
          </a:ln>
        </p:spPr>
        <p:txBody>
          <a:bodyPr anchor="t" anchorCtr="0">
            <a:spAutoFit/>
          </a:bodyPr>
          <a:lstStyle/>
          <a:p>
            <a:pPr marL="342900" indent="-342900" eaLnBrk="0" hangingPunct="0">
              <a:spcBef>
                <a:spcPct val="20000"/>
              </a:spcBef>
            </a:pPr>
            <a:r>
              <a:rPr lang="zh-CN" altLang="en-US" sz="2200" b="1" dirty="0">
                <a:latin typeface="微软雅黑" panose="020B0503020204020204" pitchFamily="34" charset="-122"/>
                <a:ea typeface="微软雅黑" panose="020B0503020204020204" pitchFamily="34" charset="-122"/>
              </a:rPr>
              <a:t>如果你知道你妈妈是如何做菜的，你就已经知道计算机是如何工作的！</a:t>
            </a:r>
            <a:endParaRPr lang="zh-CN" altLang="en-US" sz="2200" b="1" dirty="0">
              <a:solidFill>
                <a:srgbClr val="3333CC"/>
              </a:solidFill>
              <a:latin typeface="微软雅黑" panose="020B0503020204020204" pitchFamily="34" charset="-122"/>
              <a:ea typeface="微软雅黑" panose="020B0503020204020204" pitchFamily="34" charset="-122"/>
            </a:endParaRPr>
          </a:p>
        </p:txBody>
      </p:sp>
      <p:sp>
        <p:nvSpPr>
          <p:cNvPr id="553988" name="Text Box 4"/>
          <p:cNvSpPr txBox="1"/>
          <p:nvPr/>
        </p:nvSpPr>
        <p:spPr>
          <a:xfrm>
            <a:off x="131763" y="1333500"/>
            <a:ext cx="5672137" cy="457200"/>
          </a:xfrm>
          <a:prstGeom prst="rect">
            <a:avLst/>
          </a:prstGeom>
          <a:noFill/>
          <a:ln w="9525">
            <a:noFill/>
          </a:ln>
        </p:spPr>
        <p:txBody>
          <a:bodyPr anchor="t" anchorCtr="0">
            <a:spAutoFit/>
          </a:bodyPr>
          <a:lstStyle/>
          <a:p>
            <a:pPr marL="342900" indent="-342900" eaLnBrk="0" hangingPunct="0">
              <a:spcBef>
                <a:spcPct val="50000"/>
              </a:spcBef>
            </a:pPr>
            <a:r>
              <a:rPr lang="zh-CN" altLang="en-US" sz="2400" b="1" dirty="0">
                <a:solidFill>
                  <a:srgbClr val="FF3300"/>
                </a:solidFill>
                <a:latin typeface="微软雅黑" panose="020B0503020204020204" pitchFamily="34" charset="-122"/>
                <a:ea typeface="微软雅黑" panose="020B0503020204020204" pitchFamily="34" charset="-122"/>
              </a:rPr>
              <a:t>你能告诉我计算机是如何工作的吗？</a:t>
            </a:r>
            <a:endParaRPr lang="zh-CN" altLang="en-US" sz="2400" b="1" dirty="0">
              <a:solidFill>
                <a:srgbClr val="FF3300"/>
              </a:solidFill>
              <a:latin typeface="微软雅黑" panose="020B0503020204020204" pitchFamily="34" charset="-122"/>
              <a:ea typeface="微软雅黑" panose="020B0503020204020204" pitchFamily="34" charset="-122"/>
            </a:endParaRPr>
          </a:p>
        </p:txBody>
      </p:sp>
      <p:sp>
        <p:nvSpPr>
          <p:cNvPr id="553989" name="Rectangle 5"/>
          <p:cNvSpPr/>
          <p:nvPr/>
        </p:nvSpPr>
        <p:spPr>
          <a:xfrm>
            <a:off x="5037138" y="1346200"/>
            <a:ext cx="3671887" cy="457200"/>
          </a:xfrm>
          <a:prstGeom prst="rect">
            <a:avLst/>
          </a:prstGeom>
          <a:noFill/>
          <a:ln w="9525">
            <a:noFill/>
          </a:ln>
        </p:spPr>
        <p:txBody>
          <a:bodyPr anchor="t" anchorCtr="0">
            <a:spAutoFit/>
          </a:bodyPr>
          <a:lstStyle/>
          <a:p>
            <a:pPr marL="342900" indent="-342900" eaLnBrk="0" hangingPunct="0">
              <a:spcBef>
                <a:spcPct val="50000"/>
              </a:spcBef>
            </a:pPr>
            <a:r>
              <a:rPr lang="zh-CN" altLang="en-US" sz="2400" b="1" dirty="0">
                <a:solidFill>
                  <a:srgbClr val="008000"/>
                </a:solidFill>
                <a:latin typeface="微软雅黑" panose="020B0503020204020204" pitchFamily="34" charset="-122"/>
                <a:ea typeface="微软雅黑" panose="020B0503020204020204" pitchFamily="34" charset="-122"/>
              </a:rPr>
              <a:t>“存储程序”工作方式！</a:t>
            </a:r>
            <a:endParaRPr lang="zh-CN" altLang="en-US" sz="2400" b="1" dirty="0">
              <a:solidFill>
                <a:srgbClr val="008000"/>
              </a:solidFill>
              <a:latin typeface="微软雅黑" panose="020B0503020204020204" pitchFamily="34" charset="-122"/>
              <a:ea typeface="微软雅黑" panose="020B0503020204020204" pitchFamily="34" charset="-122"/>
            </a:endParaRPr>
          </a:p>
        </p:txBody>
      </p:sp>
      <p:grpSp>
        <p:nvGrpSpPr>
          <p:cNvPr id="55301" name="组合 95"/>
          <p:cNvGrpSpPr/>
          <p:nvPr/>
        </p:nvGrpSpPr>
        <p:grpSpPr>
          <a:xfrm>
            <a:off x="161925" y="2076450"/>
            <a:ext cx="8859838" cy="4811713"/>
            <a:chOff x="161925" y="2076412"/>
            <a:chExt cx="8859838" cy="4811751"/>
          </a:xfrm>
        </p:grpSpPr>
        <p:sp>
          <p:nvSpPr>
            <p:cNvPr id="55302" name="Text Box 61"/>
            <p:cNvSpPr txBox="1"/>
            <p:nvPr/>
          </p:nvSpPr>
          <p:spPr>
            <a:xfrm>
              <a:off x="387350" y="2753075"/>
              <a:ext cx="116998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GPRs</a:t>
              </a:r>
              <a:endParaRPr lang="en-US" altLang="zh-CN" sz="2400" b="1" dirty="0">
                <a:latin typeface="微软雅黑" panose="020B0503020204020204" pitchFamily="34" charset="-122"/>
                <a:ea typeface="微软雅黑" panose="020B0503020204020204" pitchFamily="34" charset="-122"/>
              </a:endParaRPr>
            </a:p>
          </p:txBody>
        </p:sp>
        <p:grpSp>
          <p:nvGrpSpPr>
            <p:cNvPr id="55303" name="Group 63"/>
            <p:cNvGrpSpPr/>
            <p:nvPr/>
          </p:nvGrpSpPr>
          <p:grpSpPr>
            <a:xfrm>
              <a:off x="877888" y="3253137"/>
              <a:ext cx="1035050" cy="1574800"/>
              <a:chOff x="2228" y="1678"/>
              <a:chExt cx="737" cy="992"/>
            </a:xfrm>
          </p:grpSpPr>
          <p:sp>
            <p:nvSpPr>
              <p:cNvPr id="55304" name="Rectangle 64"/>
              <p:cNvSpPr/>
              <p:nvPr/>
            </p:nvSpPr>
            <p:spPr>
              <a:xfrm>
                <a:off x="2228" y="1678"/>
                <a:ext cx="737" cy="99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5305" name="Line 65"/>
              <p:cNvSpPr/>
              <p:nvPr/>
            </p:nvSpPr>
            <p:spPr>
              <a:xfrm>
                <a:off x="2228" y="1933"/>
                <a:ext cx="736" cy="0"/>
              </a:xfrm>
              <a:prstGeom prst="line">
                <a:avLst/>
              </a:prstGeom>
              <a:ln w="9525" cap="flat" cmpd="sng">
                <a:solidFill>
                  <a:schemeClr val="tx1"/>
                </a:solidFill>
                <a:prstDash val="solid"/>
                <a:round/>
                <a:headEnd type="none" w="med" len="med"/>
                <a:tailEnd type="none" w="med" len="med"/>
              </a:ln>
            </p:spPr>
          </p:sp>
          <p:sp>
            <p:nvSpPr>
              <p:cNvPr id="55306" name="Line 66"/>
              <p:cNvSpPr/>
              <p:nvPr/>
            </p:nvSpPr>
            <p:spPr>
              <a:xfrm>
                <a:off x="2228" y="2188"/>
                <a:ext cx="736" cy="0"/>
              </a:xfrm>
              <a:prstGeom prst="line">
                <a:avLst/>
              </a:prstGeom>
              <a:ln w="9525" cap="flat" cmpd="sng">
                <a:solidFill>
                  <a:schemeClr val="tx1"/>
                </a:solidFill>
                <a:prstDash val="solid"/>
                <a:round/>
                <a:headEnd type="none" w="med" len="med"/>
                <a:tailEnd type="none" w="med" len="med"/>
              </a:ln>
            </p:spPr>
          </p:sp>
          <p:sp>
            <p:nvSpPr>
              <p:cNvPr id="55307" name="Line 67"/>
              <p:cNvSpPr/>
              <p:nvPr/>
            </p:nvSpPr>
            <p:spPr>
              <a:xfrm>
                <a:off x="2228" y="2415"/>
                <a:ext cx="736" cy="0"/>
              </a:xfrm>
              <a:prstGeom prst="line">
                <a:avLst/>
              </a:prstGeom>
              <a:ln w="9525" cap="flat" cmpd="sng">
                <a:solidFill>
                  <a:schemeClr val="tx1"/>
                </a:solidFill>
                <a:prstDash val="solid"/>
                <a:round/>
                <a:headEnd type="none" w="med" len="med"/>
                <a:tailEnd type="none" w="med" len="med"/>
              </a:ln>
            </p:spPr>
          </p:sp>
        </p:grpSp>
        <p:sp>
          <p:nvSpPr>
            <p:cNvPr id="55308" name="Text Box 68"/>
            <p:cNvSpPr txBox="1"/>
            <p:nvPr/>
          </p:nvSpPr>
          <p:spPr>
            <a:xfrm>
              <a:off x="519113" y="3267425"/>
              <a:ext cx="315912"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55309" name="Text Box 69"/>
            <p:cNvSpPr txBox="1"/>
            <p:nvPr/>
          </p:nvSpPr>
          <p:spPr>
            <a:xfrm>
              <a:off x="520700" y="3653187"/>
              <a:ext cx="315913"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55310" name="Text Box 70"/>
            <p:cNvSpPr txBox="1"/>
            <p:nvPr/>
          </p:nvSpPr>
          <p:spPr>
            <a:xfrm>
              <a:off x="520700" y="4064350"/>
              <a:ext cx="315913"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p:txBody>
        </p:sp>
        <p:sp>
          <p:nvSpPr>
            <p:cNvPr id="55311" name="Text Box 71"/>
            <p:cNvSpPr txBox="1"/>
            <p:nvPr/>
          </p:nvSpPr>
          <p:spPr>
            <a:xfrm>
              <a:off x="519113" y="4513612"/>
              <a:ext cx="315912"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endParaRPr>
            </a:p>
          </p:txBody>
        </p:sp>
        <p:sp>
          <p:nvSpPr>
            <p:cNvPr id="55312" name="Rectangle 72"/>
            <p:cNvSpPr/>
            <p:nvPr/>
          </p:nvSpPr>
          <p:spPr>
            <a:xfrm>
              <a:off x="882650" y="3253137"/>
              <a:ext cx="1035050" cy="1574800"/>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55313" name="组合 25"/>
            <p:cNvGrpSpPr/>
            <p:nvPr/>
          </p:nvGrpSpPr>
          <p:grpSpPr>
            <a:xfrm>
              <a:off x="652463" y="5389912"/>
              <a:ext cx="1406525" cy="711376"/>
              <a:chOff x="1241560" y="5094186"/>
              <a:chExt cx="1484313" cy="649421"/>
            </a:xfrm>
          </p:grpSpPr>
          <p:grpSp>
            <p:nvGrpSpPr>
              <p:cNvPr id="55314" name="Group 19"/>
              <p:cNvGrpSpPr/>
              <p:nvPr/>
            </p:nvGrpSpPr>
            <p:grpSpPr>
              <a:xfrm rot="-5400000" flipH="1">
                <a:off x="1659004" y="4676738"/>
                <a:ext cx="649421" cy="1484313"/>
                <a:chOff x="3078" y="2330"/>
                <a:chExt cx="625" cy="1580"/>
              </a:xfrm>
            </p:grpSpPr>
            <p:sp>
              <p:nvSpPr>
                <p:cNvPr id="55315" name="Line 12"/>
                <p:cNvSpPr/>
                <p:nvPr/>
              </p:nvSpPr>
              <p:spPr>
                <a:xfrm flipH="1">
                  <a:off x="3078" y="2330"/>
                  <a:ext cx="9" cy="691"/>
                </a:xfrm>
                <a:prstGeom prst="line">
                  <a:avLst/>
                </a:prstGeom>
                <a:ln w="25400" cap="flat" cmpd="sng">
                  <a:solidFill>
                    <a:schemeClr val="tx1"/>
                  </a:solidFill>
                  <a:prstDash val="solid"/>
                  <a:round/>
                  <a:headEnd type="none" w="med" len="med"/>
                  <a:tailEnd type="none" w="med" len="med"/>
                </a:ln>
              </p:spPr>
            </p:sp>
            <p:sp>
              <p:nvSpPr>
                <p:cNvPr id="55316" name="Line 13"/>
                <p:cNvSpPr/>
                <p:nvPr/>
              </p:nvSpPr>
              <p:spPr>
                <a:xfrm>
                  <a:off x="3107" y="2330"/>
                  <a:ext cx="592" cy="307"/>
                </a:xfrm>
                <a:prstGeom prst="line">
                  <a:avLst/>
                </a:prstGeom>
                <a:ln w="25400" cap="flat" cmpd="sng">
                  <a:solidFill>
                    <a:schemeClr val="tx1"/>
                  </a:solidFill>
                  <a:prstDash val="solid"/>
                  <a:round/>
                  <a:headEnd type="none" w="med" len="med"/>
                  <a:tailEnd type="none" w="med" len="med"/>
                </a:ln>
              </p:spPr>
            </p:sp>
            <p:sp>
              <p:nvSpPr>
                <p:cNvPr id="55317" name="Line 14"/>
                <p:cNvSpPr/>
                <p:nvPr/>
              </p:nvSpPr>
              <p:spPr>
                <a:xfrm>
                  <a:off x="3087" y="3018"/>
                  <a:ext cx="213" cy="110"/>
                </a:xfrm>
                <a:prstGeom prst="line">
                  <a:avLst/>
                </a:prstGeom>
                <a:ln w="25400" cap="flat" cmpd="sng">
                  <a:solidFill>
                    <a:schemeClr val="tx1"/>
                  </a:solidFill>
                  <a:prstDash val="solid"/>
                  <a:round/>
                  <a:headEnd type="none" w="med" len="med"/>
                  <a:tailEnd type="none" w="med" len="med"/>
                </a:ln>
              </p:spPr>
            </p:sp>
            <p:sp>
              <p:nvSpPr>
                <p:cNvPr id="55318" name="Line 16"/>
                <p:cNvSpPr/>
                <p:nvPr/>
              </p:nvSpPr>
              <p:spPr>
                <a:xfrm>
                  <a:off x="3693" y="2644"/>
                  <a:ext cx="10" cy="457"/>
                </a:xfrm>
                <a:prstGeom prst="line">
                  <a:avLst/>
                </a:prstGeom>
                <a:ln w="25400" cap="flat" cmpd="sng">
                  <a:solidFill>
                    <a:schemeClr val="tx1"/>
                  </a:solidFill>
                  <a:prstDash val="solid"/>
                  <a:round/>
                  <a:headEnd type="none" w="med" len="med"/>
                  <a:tailEnd type="none" w="med" len="med"/>
                </a:ln>
              </p:spPr>
            </p:sp>
            <p:sp>
              <p:nvSpPr>
                <p:cNvPr id="55319" name="Line 18"/>
                <p:cNvSpPr/>
                <p:nvPr/>
              </p:nvSpPr>
              <p:spPr>
                <a:xfrm flipV="1">
                  <a:off x="3120" y="3256"/>
                  <a:ext cx="0" cy="654"/>
                </a:xfrm>
                <a:prstGeom prst="line">
                  <a:avLst/>
                </a:prstGeom>
                <a:ln w="25400" cap="flat" cmpd="sng">
                  <a:solidFill>
                    <a:schemeClr val="tx1"/>
                  </a:solidFill>
                  <a:prstDash val="solid"/>
                  <a:round/>
                  <a:headEnd type="none" w="med" len="med"/>
                  <a:tailEnd type="none" w="med" len="med"/>
                </a:ln>
              </p:spPr>
            </p:sp>
            <p:sp>
              <p:nvSpPr>
                <p:cNvPr id="55320" name="Line 19"/>
                <p:cNvSpPr/>
                <p:nvPr/>
              </p:nvSpPr>
              <p:spPr>
                <a:xfrm flipV="1">
                  <a:off x="3135" y="3549"/>
                  <a:ext cx="564" cy="349"/>
                </a:xfrm>
                <a:prstGeom prst="line">
                  <a:avLst/>
                </a:prstGeom>
                <a:ln w="25400" cap="flat" cmpd="sng">
                  <a:solidFill>
                    <a:schemeClr val="tx1"/>
                  </a:solidFill>
                  <a:prstDash val="solid"/>
                  <a:round/>
                  <a:headEnd type="none" w="med" len="med"/>
                  <a:tailEnd type="none" w="med" len="med"/>
                </a:ln>
              </p:spPr>
            </p:sp>
            <p:sp>
              <p:nvSpPr>
                <p:cNvPr id="55321" name="Line 20"/>
                <p:cNvSpPr/>
                <p:nvPr/>
              </p:nvSpPr>
              <p:spPr>
                <a:xfrm flipV="1">
                  <a:off x="3121" y="3125"/>
                  <a:ext cx="171" cy="124"/>
                </a:xfrm>
                <a:prstGeom prst="line">
                  <a:avLst/>
                </a:prstGeom>
                <a:ln w="25400" cap="flat" cmpd="sng">
                  <a:solidFill>
                    <a:schemeClr val="tx1"/>
                  </a:solidFill>
                  <a:prstDash val="solid"/>
                  <a:round/>
                  <a:headEnd type="none" w="med" len="med"/>
                  <a:tailEnd type="none" w="med" len="med"/>
                </a:ln>
              </p:spPr>
            </p:sp>
            <p:sp>
              <p:nvSpPr>
                <p:cNvPr id="55322" name="Line 22"/>
                <p:cNvSpPr/>
                <p:nvPr/>
              </p:nvSpPr>
              <p:spPr>
                <a:xfrm flipV="1">
                  <a:off x="3702" y="3067"/>
                  <a:ext cx="0" cy="481"/>
                </a:xfrm>
                <a:prstGeom prst="line">
                  <a:avLst/>
                </a:prstGeom>
                <a:ln w="25400" cap="flat" cmpd="sng">
                  <a:solidFill>
                    <a:schemeClr val="tx1"/>
                  </a:solidFill>
                  <a:prstDash val="solid"/>
                  <a:round/>
                  <a:headEnd type="none" w="med" len="med"/>
                  <a:tailEnd type="none" w="med" len="med"/>
                </a:ln>
              </p:spPr>
            </p:sp>
          </p:grpSp>
          <p:sp>
            <p:nvSpPr>
              <p:cNvPr id="55323" name="Rectangle 25"/>
              <p:cNvSpPr/>
              <p:nvPr/>
            </p:nvSpPr>
            <p:spPr>
              <a:xfrm flipH="1">
                <a:off x="1574496" y="5298266"/>
                <a:ext cx="859310" cy="422167"/>
              </a:xfrm>
              <a:prstGeom prst="rect">
                <a:avLst/>
              </a:prstGeom>
              <a:noFill/>
              <a:ln w="12700">
                <a:noFill/>
              </a:ln>
            </p:spPr>
            <p:txBody>
              <a:bodyPr lIns="90488" tIns="44450" rIns="90488" bIns="44450" anchor="t" anchorCtr="0">
                <a:spAutoFit/>
              </a:bodyPr>
              <a:lstStyle/>
              <a:p>
                <a:pPr eaLnBrk="0" hangingPunct="0">
                  <a:lnSpc>
                    <a:spcPct val="90000"/>
                  </a:lnSpc>
                </a:pPr>
                <a:r>
                  <a:rPr lang="en-US" altLang="zh-CN" sz="2400" b="1" dirty="0">
                    <a:latin typeface="Arial" panose="020B0604020202020204" pitchFamily="34" charset="0"/>
                    <a:ea typeface="宋体" panose="02010600030101010101" pitchFamily="2" charset="-122"/>
                  </a:rPr>
                  <a:t>ALU</a:t>
                </a:r>
                <a:endParaRPr lang="en-US" altLang="zh-CN" sz="2400" b="1" dirty="0">
                  <a:latin typeface="Arial" panose="020B0604020202020204" pitchFamily="34" charset="0"/>
                  <a:ea typeface="Arial" panose="020B0604020202020204" pitchFamily="34" charset="0"/>
                </a:endParaRPr>
              </a:p>
            </p:txBody>
          </p:sp>
        </p:grpSp>
        <p:sp>
          <p:nvSpPr>
            <p:cNvPr id="55324" name="Line 30"/>
            <p:cNvSpPr/>
            <p:nvPr/>
          </p:nvSpPr>
          <p:spPr>
            <a:xfrm rot="-5400000" flipH="1">
              <a:off x="704054" y="5106541"/>
              <a:ext cx="566737" cy="0"/>
            </a:xfrm>
            <a:prstGeom prst="line">
              <a:avLst/>
            </a:prstGeom>
            <a:ln w="38100" cap="flat" cmpd="sng">
              <a:solidFill>
                <a:srgbClr val="3333CC"/>
              </a:solidFill>
              <a:prstDash val="solid"/>
              <a:round/>
              <a:headEnd type="none" w="med" len="med"/>
              <a:tailEnd type="triangle" w="med" len="med"/>
            </a:ln>
          </p:spPr>
        </p:sp>
        <p:sp>
          <p:nvSpPr>
            <p:cNvPr id="55325" name="Line 31"/>
            <p:cNvSpPr/>
            <p:nvPr/>
          </p:nvSpPr>
          <p:spPr>
            <a:xfrm rot="-5400000" flipH="1" flipV="1">
              <a:off x="1496219" y="5120831"/>
              <a:ext cx="592138" cy="0"/>
            </a:xfrm>
            <a:prstGeom prst="line">
              <a:avLst/>
            </a:prstGeom>
            <a:ln w="38100" cap="flat" cmpd="sng">
              <a:solidFill>
                <a:srgbClr val="3333CC"/>
              </a:solidFill>
              <a:prstDash val="solid"/>
              <a:round/>
              <a:headEnd type="none" w="med" len="med"/>
              <a:tailEnd type="triangle" w="med" len="med"/>
            </a:ln>
          </p:spPr>
        </p:sp>
        <p:sp>
          <p:nvSpPr>
            <p:cNvPr id="55326" name="Text Box 6"/>
            <p:cNvSpPr txBox="1"/>
            <p:nvPr/>
          </p:nvSpPr>
          <p:spPr>
            <a:xfrm>
              <a:off x="2971800" y="5084338"/>
              <a:ext cx="584200" cy="369887"/>
            </a:xfrm>
            <a:prstGeom prst="rect">
              <a:avLst/>
            </a:prstGeom>
            <a:solidFill>
              <a:srgbClr val="FF0000">
                <a:alpha val="18039"/>
              </a:srgbClr>
            </a:solidFill>
            <a:ln w="25400"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PC</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27" name="Text Box 13"/>
            <p:cNvSpPr txBox="1"/>
            <p:nvPr/>
          </p:nvSpPr>
          <p:spPr>
            <a:xfrm>
              <a:off x="4560888" y="5084338"/>
              <a:ext cx="781050" cy="369887"/>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MAR</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28" name="Text Box 14"/>
            <p:cNvSpPr txBox="1"/>
            <p:nvPr/>
          </p:nvSpPr>
          <p:spPr>
            <a:xfrm>
              <a:off x="4257675" y="3095173"/>
              <a:ext cx="1084263" cy="36830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MDR</a:t>
              </a:r>
              <a:endParaRPr lang="en-US" altLang="zh-CN" b="1" dirty="0">
                <a:solidFill>
                  <a:schemeClr val="accent2"/>
                </a:solidFill>
                <a:latin typeface="微软雅黑" panose="020B0503020204020204" pitchFamily="34" charset="-122"/>
                <a:ea typeface="微软雅黑" panose="020B0503020204020204" pitchFamily="34" charset="-122"/>
              </a:endParaRPr>
            </a:p>
          </p:txBody>
        </p:sp>
        <p:sp>
          <p:nvSpPr>
            <p:cNvPr id="55329" name="Text Box 32"/>
            <p:cNvSpPr txBox="1"/>
            <p:nvPr/>
          </p:nvSpPr>
          <p:spPr>
            <a:xfrm>
              <a:off x="3040063" y="5683600"/>
              <a:ext cx="1508125" cy="40005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000" b="1" dirty="0">
                  <a:latin typeface="微软雅黑" panose="020B0503020204020204" pitchFamily="34" charset="-122"/>
                  <a:ea typeface="微软雅黑" panose="020B0503020204020204" pitchFamily="34" charset="-122"/>
                </a:rPr>
                <a:t>标志寄存器</a:t>
              </a:r>
              <a:endParaRPr lang="en-US" altLang="zh-CN" sz="2000" b="1" dirty="0">
                <a:latin typeface="微软雅黑" panose="020B0503020204020204" pitchFamily="34" charset="-122"/>
                <a:ea typeface="微软雅黑" panose="020B0503020204020204" pitchFamily="34" charset="-122"/>
              </a:endParaRPr>
            </a:p>
          </p:txBody>
        </p:sp>
        <p:sp>
          <p:nvSpPr>
            <p:cNvPr id="55330" name="Text Box 2"/>
            <p:cNvSpPr txBox="1"/>
            <p:nvPr/>
          </p:nvSpPr>
          <p:spPr>
            <a:xfrm>
              <a:off x="2852738" y="4085800"/>
              <a:ext cx="1358900" cy="466725"/>
            </a:xfrm>
            <a:prstGeom prst="rect">
              <a:avLst/>
            </a:prstGeom>
            <a:solidFill>
              <a:srgbClr val="0000FF">
                <a:alpha val="25882"/>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400" b="1" dirty="0">
                  <a:latin typeface="微软雅黑" panose="020B0503020204020204" pitchFamily="34" charset="-122"/>
                  <a:ea typeface="微软雅黑" panose="020B0503020204020204" pitchFamily="34" charset="-122"/>
                </a:rPr>
                <a:t> 控制器</a:t>
              </a:r>
              <a:endParaRPr lang="zh-CN" altLang="en-US" sz="2400" b="1" dirty="0">
                <a:latin typeface="微软雅黑" panose="020B0503020204020204" pitchFamily="34" charset="-122"/>
                <a:ea typeface="微软雅黑" panose="020B0503020204020204" pitchFamily="34" charset="-122"/>
              </a:endParaRPr>
            </a:p>
          </p:txBody>
        </p:sp>
        <p:grpSp>
          <p:nvGrpSpPr>
            <p:cNvPr id="55331" name="组合 42"/>
            <p:cNvGrpSpPr/>
            <p:nvPr/>
          </p:nvGrpSpPr>
          <p:grpSpPr>
            <a:xfrm>
              <a:off x="5334000" y="2766535"/>
              <a:ext cx="1179513" cy="752475"/>
              <a:chOff x="7442619" y="4868863"/>
              <a:chExt cx="1118160" cy="648200"/>
            </a:xfrm>
          </p:grpSpPr>
          <p:sp>
            <p:nvSpPr>
              <p:cNvPr id="55332" name="Text Box 55"/>
              <p:cNvSpPr txBox="1"/>
              <p:nvPr/>
            </p:nvSpPr>
            <p:spPr>
              <a:xfrm>
                <a:off x="7641184" y="4868863"/>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55333" name="AutoShape 56"/>
              <p:cNvSpPr/>
              <p:nvPr/>
            </p:nvSpPr>
            <p:spPr>
              <a:xfrm>
                <a:off x="7442619" y="5138739"/>
                <a:ext cx="1118160" cy="378324"/>
              </a:xfrm>
              <a:prstGeom prst="leftRightArrow">
                <a:avLst>
                  <a:gd name="adj1" fmla="val 50000"/>
                  <a:gd name="adj2" fmla="val 55882"/>
                </a:avLst>
              </a:prstGeom>
              <a:solidFill>
                <a:schemeClr val="bg1"/>
              </a:solidFill>
              <a:ln w="28575" cap="flat" cmpd="sng">
                <a:solidFill>
                  <a:srgbClr val="3333CC"/>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55334" name="组合 43"/>
            <p:cNvGrpSpPr/>
            <p:nvPr/>
          </p:nvGrpSpPr>
          <p:grpSpPr>
            <a:xfrm>
              <a:off x="5381625" y="3804335"/>
              <a:ext cx="1077913" cy="703263"/>
              <a:chOff x="7482051" y="3223714"/>
              <a:chExt cx="1077320" cy="606260"/>
            </a:xfrm>
          </p:grpSpPr>
          <p:sp>
            <p:nvSpPr>
              <p:cNvPr id="55335" name="AutoShape 54"/>
              <p:cNvSpPr/>
              <p:nvPr/>
            </p:nvSpPr>
            <p:spPr>
              <a:xfrm>
                <a:off x="7482051" y="3475038"/>
                <a:ext cx="1077320" cy="354936"/>
              </a:xfrm>
              <a:prstGeom prst="leftRightArrow">
                <a:avLst>
                  <a:gd name="adj1" fmla="val 50000"/>
                  <a:gd name="adj2" fmla="val 53847"/>
                </a:avLst>
              </a:prstGeom>
              <a:solidFill>
                <a:schemeClr val="bg1"/>
              </a:solidFill>
              <a:ln w="28575" cap="flat" cmpd="sng">
                <a:solidFill>
                  <a:srgbClr val="FF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5336" name="Text Box 57"/>
              <p:cNvSpPr txBox="1"/>
              <p:nvPr/>
            </p:nvSpPr>
            <p:spPr>
              <a:xfrm>
                <a:off x="7682024" y="3223714"/>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grpSp>
        <p:grpSp>
          <p:nvGrpSpPr>
            <p:cNvPr id="55337" name="组合 44"/>
            <p:cNvGrpSpPr/>
            <p:nvPr/>
          </p:nvGrpSpPr>
          <p:grpSpPr>
            <a:xfrm>
              <a:off x="5356225" y="4777473"/>
              <a:ext cx="1133475" cy="766762"/>
              <a:chOff x="7597835" y="1807906"/>
              <a:chExt cx="961535" cy="660644"/>
            </a:xfrm>
          </p:grpSpPr>
          <p:sp>
            <p:nvSpPr>
              <p:cNvPr id="55338" name="Text Box 53"/>
              <p:cNvSpPr txBox="1"/>
              <p:nvPr/>
            </p:nvSpPr>
            <p:spPr>
              <a:xfrm>
                <a:off x="7637346" y="1807906"/>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8000"/>
                    </a:solidFill>
                    <a:latin typeface="微软雅黑" panose="020B0503020204020204" pitchFamily="34" charset="-122"/>
                    <a:ea typeface="微软雅黑" panose="020B0503020204020204" pitchFamily="34" charset="-122"/>
                  </a:rPr>
                  <a:t>地址</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55339" name="AutoShape 58"/>
              <p:cNvSpPr/>
              <p:nvPr/>
            </p:nvSpPr>
            <p:spPr>
              <a:xfrm>
                <a:off x="7597835" y="2040659"/>
                <a:ext cx="961535" cy="427891"/>
              </a:xfrm>
              <a:prstGeom prst="rightArrow">
                <a:avLst>
                  <a:gd name="adj1" fmla="val 50000"/>
                  <a:gd name="adj2" fmla="val 58186"/>
                </a:avLst>
              </a:prstGeom>
              <a:solidFill>
                <a:schemeClr val="bg1"/>
              </a:solidFill>
              <a:ln w="28575" cap="flat" cmpd="sng">
                <a:solidFill>
                  <a:srgbClr val="008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55340" name="Line 59"/>
            <p:cNvSpPr/>
            <p:nvPr/>
          </p:nvSpPr>
          <p:spPr>
            <a:xfrm rot="5400000" flipH="1" flipV="1">
              <a:off x="4769644" y="3764332"/>
              <a:ext cx="0" cy="1116012"/>
            </a:xfrm>
            <a:prstGeom prst="line">
              <a:avLst/>
            </a:prstGeom>
            <a:ln w="38100" cap="flat" cmpd="sng">
              <a:solidFill>
                <a:srgbClr val="FF3300"/>
              </a:solidFill>
              <a:prstDash val="dash"/>
              <a:round/>
              <a:headEnd type="none" w="med" len="med"/>
              <a:tailEnd type="triangle" w="med" len="med"/>
            </a:ln>
          </p:spPr>
        </p:sp>
        <p:sp>
          <p:nvSpPr>
            <p:cNvPr id="55341" name="Text Box 49"/>
            <p:cNvSpPr txBox="1"/>
            <p:nvPr/>
          </p:nvSpPr>
          <p:spPr>
            <a:xfrm>
              <a:off x="2735263" y="3093585"/>
              <a:ext cx="1144587" cy="376238"/>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    </a:t>
              </a:r>
              <a:endParaRPr lang="en-US" altLang="zh-CN" b="1" dirty="0">
                <a:solidFill>
                  <a:schemeClr val="hlink"/>
                </a:solidFill>
                <a:latin typeface="微软雅黑" panose="020B0503020204020204" pitchFamily="34" charset="-122"/>
                <a:ea typeface="微软雅黑" panose="020B0503020204020204" pitchFamily="34" charset="-122"/>
              </a:endParaRPr>
            </a:p>
          </p:txBody>
        </p:sp>
        <p:sp>
          <p:nvSpPr>
            <p:cNvPr id="55342" name="矩形 46"/>
            <p:cNvSpPr/>
            <p:nvPr/>
          </p:nvSpPr>
          <p:spPr>
            <a:xfrm>
              <a:off x="2368550" y="3112635"/>
              <a:ext cx="493713" cy="369888"/>
            </a:xfrm>
            <a:prstGeom prst="rect">
              <a:avLst/>
            </a:prstGeom>
            <a:noFill/>
            <a:ln w="9525">
              <a:noFill/>
            </a:ln>
          </p:spPr>
          <p:txBody>
            <a:bodyPr anchor="t" anchorCtr="0">
              <a:spAutoFit/>
            </a:bodyPr>
            <a:lstStyle/>
            <a:p>
              <a:pPr eaLnBrk="0" hangingPunct="0"/>
              <a:r>
                <a:rPr lang="en-US" altLang="zh-CN" b="1" dirty="0">
                  <a:solidFill>
                    <a:schemeClr val="hlink"/>
                  </a:solidFill>
                  <a:latin typeface="微软雅黑" panose="020B0503020204020204" pitchFamily="34" charset="-122"/>
                  <a:ea typeface="微软雅黑" panose="020B0503020204020204" pitchFamily="34" charset="-122"/>
                </a:rPr>
                <a:t>IR</a:t>
              </a:r>
              <a:endParaRPr lang="zh-CN" altLang="en-US" b="1" dirty="0">
                <a:latin typeface="Arial" panose="020B0604020202020204" pitchFamily="34" charset="0"/>
                <a:ea typeface="宋体" panose="02010600030101010101" pitchFamily="2" charset="-122"/>
              </a:endParaRPr>
            </a:p>
          </p:txBody>
        </p:sp>
        <p:grpSp>
          <p:nvGrpSpPr>
            <p:cNvPr id="55343" name="Group 73"/>
            <p:cNvGrpSpPr/>
            <p:nvPr/>
          </p:nvGrpSpPr>
          <p:grpSpPr>
            <a:xfrm>
              <a:off x="6502400" y="2076412"/>
              <a:ext cx="1577975" cy="4052888"/>
              <a:chOff x="4125" y="1565"/>
              <a:chExt cx="994" cy="2553"/>
            </a:xfrm>
          </p:grpSpPr>
          <p:grpSp>
            <p:nvGrpSpPr>
              <p:cNvPr id="55344" name="Group 74"/>
              <p:cNvGrpSpPr/>
              <p:nvPr/>
            </p:nvGrpSpPr>
            <p:grpSpPr>
              <a:xfrm>
                <a:off x="4125" y="1565"/>
                <a:ext cx="994" cy="2553"/>
                <a:chOff x="4156" y="1565"/>
                <a:chExt cx="1026" cy="2553"/>
              </a:xfrm>
            </p:grpSpPr>
            <p:sp>
              <p:nvSpPr>
                <p:cNvPr id="55345" name="Text Box 75"/>
                <p:cNvSpPr txBox="1"/>
                <p:nvPr/>
              </p:nvSpPr>
              <p:spPr>
                <a:xfrm>
                  <a:off x="4156" y="1565"/>
                  <a:ext cx="737" cy="288"/>
                </a:xfrm>
                <a:prstGeom prst="rect">
                  <a:avLst/>
                </a:prstGeom>
                <a:solidFill>
                  <a:srgbClr val="0000FF">
                    <a:alpha val="25882"/>
                  </a:srgbClr>
                </a:solid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存储器</a:t>
                  </a:r>
                  <a:endParaRPr lang="zh-CN" altLang="en-US" sz="2400" b="1" dirty="0">
                    <a:latin typeface="微软雅黑" panose="020B0503020204020204" pitchFamily="34" charset="-122"/>
                    <a:ea typeface="微软雅黑" panose="020B0503020204020204" pitchFamily="34" charset="-122"/>
                  </a:endParaRPr>
                </a:p>
              </p:txBody>
            </p:sp>
            <p:grpSp>
              <p:nvGrpSpPr>
                <p:cNvPr id="55346" name="Group 76"/>
                <p:cNvGrpSpPr/>
                <p:nvPr/>
              </p:nvGrpSpPr>
              <p:grpSpPr>
                <a:xfrm>
                  <a:off x="4156" y="1877"/>
                  <a:ext cx="737" cy="2211"/>
                  <a:chOff x="3447" y="1423"/>
                  <a:chExt cx="879" cy="2211"/>
                </a:xfrm>
              </p:grpSpPr>
              <p:sp>
                <p:nvSpPr>
                  <p:cNvPr id="55347" name="Rectangle 77"/>
                  <p:cNvSpPr/>
                  <p:nvPr/>
                </p:nvSpPr>
                <p:spPr>
                  <a:xfrm>
                    <a:off x="3447" y="1423"/>
                    <a:ext cx="879" cy="2211"/>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5348" name="Line 78"/>
                  <p:cNvSpPr/>
                  <p:nvPr/>
                </p:nvSpPr>
                <p:spPr>
                  <a:xfrm>
                    <a:off x="3447" y="1678"/>
                    <a:ext cx="878" cy="0"/>
                  </a:xfrm>
                  <a:prstGeom prst="line">
                    <a:avLst/>
                  </a:prstGeom>
                  <a:ln w="9525" cap="flat" cmpd="sng">
                    <a:solidFill>
                      <a:schemeClr val="tx1"/>
                    </a:solidFill>
                    <a:prstDash val="solid"/>
                    <a:round/>
                    <a:headEnd type="none" w="med" len="med"/>
                    <a:tailEnd type="none" w="med" len="med"/>
                  </a:ln>
                </p:spPr>
              </p:sp>
              <p:sp>
                <p:nvSpPr>
                  <p:cNvPr id="55349" name="Line 79"/>
                  <p:cNvSpPr/>
                  <p:nvPr/>
                </p:nvSpPr>
                <p:spPr>
                  <a:xfrm>
                    <a:off x="3447" y="1962"/>
                    <a:ext cx="878" cy="0"/>
                  </a:xfrm>
                  <a:prstGeom prst="line">
                    <a:avLst/>
                  </a:prstGeom>
                  <a:ln w="9525" cap="flat" cmpd="sng">
                    <a:solidFill>
                      <a:schemeClr val="tx1"/>
                    </a:solidFill>
                    <a:prstDash val="solid"/>
                    <a:round/>
                    <a:headEnd type="none" w="med" len="med"/>
                    <a:tailEnd type="none" w="med" len="med"/>
                  </a:ln>
                </p:spPr>
              </p:sp>
              <p:sp>
                <p:nvSpPr>
                  <p:cNvPr id="55350" name="Line 80"/>
                  <p:cNvSpPr/>
                  <p:nvPr/>
                </p:nvSpPr>
                <p:spPr>
                  <a:xfrm>
                    <a:off x="3447" y="2245"/>
                    <a:ext cx="878" cy="0"/>
                  </a:xfrm>
                  <a:prstGeom prst="line">
                    <a:avLst/>
                  </a:prstGeom>
                  <a:ln w="9525" cap="flat" cmpd="sng">
                    <a:solidFill>
                      <a:schemeClr val="tx1"/>
                    </a:solidFill>
                    <a:prstDash val="solid"/>
                    <a:round/>
                    <a:headEnd type="none" w="med" len="med"/>
                    <a:tailEnd type="none" w="med" len="med"/>
                  </a:ln>
                </p:spPr>
              </p:sp>
              <p:sp>
                <p:nvSpPr>
                  <p:cNvPr id="55351" name="Line 81"/>
                  <p:cNvSpPr/>
                  <p:nvPr/>
                </p:nvSpPr>
                <p:spPr>
                  <a:xfrm>
                    <a:off x="3447" y="2529"/>
                    <a:ext cx="878" cy="0"/>
                  </a:xfrm>
                  <a:prstGeom prst="line">
                    <a:avLst/>
                  </a:prstGeom>
                  <a:ln w="9525" cap="flat" cmpd="sng">
                    <a:solidFill>
                      <a:schemeClr val="tx1"/>
                    </a:solidFill>
                    <a:prstDash val="solid"/>
                    <a:round/>
                    <a:headEnd type="none" w="med" len="med"/>
                    <a:tailEnd type="none" w="med" len="med"/>
                  </a:ln>
                </p:spPr>
              </p:sp>
              <p:sp>
                <p:nvSpPr>
                  <p:cNvPr id="55352" name="Line 82"/>
                  <p:cNvSpPr/>
                  <p:nvPr/>
                </p:nvSpPr>
                <p:spPr>
                  <a:xfrm>
                    <a:off x="3447" y="2812"/>
                    <a:ext cx="878" cy="0"/>
                  </a:xfrm>
                  <a:prstGeom prst="line">
                    <a:avLst/>
                  </a:prstGeom>
                  <a:ln w="9525" cap="flat" cmpd="sng">
                    <a:solidFill>
                      <a:schemeClr val="tx1"/>
                    </a:solidFill>
                    <a:prstDash val="solid"/>
                    <a:round/>
                    <a:headEnd type="none" w="med" len="med"/>
                    <a:tailEnd type="none" w="med" len="med"/>
                  </a:ln>
                </p:spPr>
              </p:sp>
              <p:sp>
                <p:nvSpPr>
                  <p:cNvPr id="55353" name="Line 83"/>
                  <p:cNvSpPr/>
                  <p:nvPr/>
                </p:nvSpPr>
                <p:spPr>
                  <a:xfrm>
                    <a:off x="3447" y="3096"/>
                    <a:ext cx="878" cy="0"/>
                  </a:xfrm>
                  <a:prstGeom prst="line">
                    <a:avLst/>
                  </a:prstGeom>
                  <a:ln w="9525" cap="flat" cmpd="sng">
                    <a:solidFill>
                      <a:schemeClr val="tx1"/>
                    </a:solidFill>
                    <a:prstDash val="solid"/>
                    <a:round/>
                    <a:headEnd type="none" w="med" len="med"/>
                    <a:tailEnd type="none" w="med" len="med"/>
                  </a:ln>
                </p:spPr>
              </p:sp>
              <p:sp>
                <p:nvSpPr>
                  <p:cNvPr id="55354" name="Line 84"/>
                  <p:cNvSpPr/>
                  <p:nvPr/>
                </p:nvSpPr>
                <p:spPr>
                  <a:xfrm>
                    <a:off x="3447" y="3379"/>
                    <a:ext cx="878" cy="0"/>
                  </a:xfrm>
                  <a:prstGeom prst="line">
                    <a:avLst/>
                  </a:prstGeom>
                  <a:ln w="9525" cap="flat" cmpd="sng">
                    <a:solidFill>
                      <a:schemeClr val="tx1"/>
                    </a:solidFill>
                    <a:prstDash val="solid"/>
                    <a:round/>
                    <a:headEnd type="none" w="med" len="med"/>
                    <a:tailEnd type="none" w="med" len="med"/>
                  </a:ln>
                </p:spPr>
              </p:sp>
            </p:grpSp>
            <p:sp>
              <p:nvSpPr>
                <p:cNvPr id="55355" name="Text Box 85"/>
                <p:cNvSpPr txBox="1"/>
                <p:nvPr/>
              </p:nvSpPr>
              <p:spPr>
                <a:xfrm>
                  <a:off x="4864" y="1941"/>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0</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56" name="Text Box 86"/>
                <p:cNvSpPr txBox="1"/>
                <p:nvPr/>
              </p:nvSpPr>
              <p:spPr>
                <a:xfrm>
                  <a:off x="4865" y="2160"/>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57" name="Text Box 87"/>
                <p:cNvSpPr txBox="1"/>
                <p:nvPr/>
              </p:nvSpPr>
              <p:spPr>
                <a:xfrm>
                  <a:off x="4865" y="2472"/>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2</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58" name="Text Box 88"/>
                <p:cNvSpPr txBox="1"/>
                <p:nvPr/>
              </p:nvSpPr>
              <p:spPr>
                <a:xfrm>
                  <a:off x="4864" y="2755"/>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3</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59" name="Text Box 90"/>
                <p:cNvSpPr txBox="1"/>
                <p:nvPr/>
              </p:nvSpPr>
              <p:spPr>
                <a:xfrm>
                  <a:off x="4865" y="3322"/>
                  <a:ext cx="199" cy="231"/>
                </a:xfrm>
                <a:prstGeom prst="rect">
                  <a:avLst/>
                </a:prstGeom>
                <a:noFill/>
                <a:ln w="9525">
                  <a:noFill/>
                </a:ln>
              </p:spPr>
              <p:txBody>
                <a:bodyPr anchor="t" anchorCtr="0">
                  <a:spAutoFit/>
                </a:bodyPr>
                <a:lstStyle/>
                <a:p>
                  <a:pPr marL="342900" indent="-342900" eaLnBrk="0" hangingPunct="0">
                    <a:spcBef>
                      <a:spcPct val="50000"/>
                    </a:spcBef>
                  </a:pP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60" name="Text Box 91"/>
                <p:cNvSpPr txBox="1"/>
                <p:nvPr/>
              </p:nvSpPr>
              <p:spPr>
                <a:xfrm>
                  <a:off x="4864" y="3578"/>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14</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55361" name="Text Box 92"/>
                <p:cNvSpPr txBox="1"/>
                <p:nvPr/>
              </p:nvSpPr>
              <p:spPr>
                <a:xfrm>
                  <a:off x="4864" y="3885"/>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15</a:t>
                  </a:r>
                  <a:endParaRPr lang="en-US" altLang="zh-CN" b="1" dirty="0">
                    <a:solidFill>
                      <a:srgbClr val="008000"/>
                    </a:solidFill>
                    <a:latin typeface="微软雅黑" panose="020B0503020204020204" pitchFamily="34" charset="-122"/>
                    <a:ea typeface="微软雅黑" panose="020B0503020204020204" pitchFamily="34" charset="-122"/>
                  </a:endParaRPr>
                </a:p>
              </p:txBody>
            </p:sp>
          </p:grpSp>
          <p:sp>
            <p:nvSpPr>
              <p:cNvPr id="55362" name="Rectangle 93"/>
              <p:cNvSpPr/>
              <p:nvPr/>
            </p:nvSpPr>
            <p:spPr>
              <a:xfrm>
                <a:off x="4127" y="1877"/>
                <a:ext cx="708" cy="2211"/>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119" name="直接连接符 118"/>
            <p:cNvCxnSpPr/>
            <p:nvPr/>
          </p:nvCxnSpPr>
          <p:spPr>
            <a:xfrm>
              <a:off x="3222625" y="3094008"/>
              <a:ext cx="0" cy="376240"/>
            </a:xfrm>
            <a:prstGeom prst="line">
              <a:avLst/>
            </a:prstGeom>
            <a:ln w="25400"/>
          </p:spPr>
          <p:style>
            <a:lnRef idx="1">
              <a:schemeClr val="dk1"/>
            </a:lnRef>
            <a:fillRef idx="0">
              <a:schemeClr val="dk1"/>
            </a:fillRef>
            <a:effectRef idx="0">
              <a:schemeClr val="dk1"/>
            </a:effectRef>
            <a:fontRef idx="minor">
              <a:schemeClr val="tx1"/>
            </a:fontRef>
          </p:style>
        </p:cxnSp>
        <p:sp>
          <p:nvSpPr>
            <p:cNvPr id="55364" name="矩形 70"/>
            <p:cNvSpPr/>
            <p:nvPr/>
          </p:nvSpPr>
          <p:spPr>
            <a:xfrm>
              <a:off x="2681288" y="3125335"/>
              <a:ext cx="571500" cy="369888"/>
            </a:xfrm>
            <a:prstGeom prst="rect">
              <a:avLst/>
            </a:prstGeom>
            <a:noFill/>
            <a:ln w="9525">
              <a:noFill/>
            </a:ln>
          </p:spPr>
          <p:txBody>
            <a:bodyPr anchor="t" anchorCtr="0">
              <a:spAutoFit/>
            </a:bodyPr>
            <a:lstStyle/>
            <a:p>
              <a:pPr eaLnBrk="0" hangingPunct="0"/>
              <a:r>
                <a:rPr lang="en-US" altLang="zh-CN" b="1" dirty="0">
                  <a:solidFill>
                    <a:schemeClr val="hlink"/>
                  </a:solidFill>
                  <a:latin typeface="微软雅黑" panose="020B0503020204020204" pitchFamily="34" charset="-122"/>
                  <a:ea typeface="微软雅黑" panose="020B0503020204020204" pitchFamily="34" charset="-122"/>
                </a:rPr>
                <a:t>OP</a:t>
              </a:r>
              <a:endParaRPr lang="zh-CN" altLang="en-US" b="1" dirty="0">
                <a:latin typeface="Arial" panose="020B0604020202020204" pitchFamily="34" charset="0"/>
                <a:ea typeface="宋体" panose="02010600030101010101" pitchFamily="2" charset="-122"/>
              </a:endParaRPr>
            </a:p>
          </p:txBody>
        </p:sp>
        <p:sp>
          <p:nvSpPr>
            <p:cNvPr id="55365" name="矩形 72"/>
            <p:cNvSpPr/>
            <p:nvPr/>
          </p:nvSpPr>
          <p:spPr>
            <a:xfrm>
              <a:off x="3219450" y="3095173"/>
              <a:ext cx="754063" cy="369887"/>
            </a:xfrm>
            <a:prstGeom prst="rect">
              <a:avLst/>
            </a:prstGeom>
            <a:noFill/>
            <a:ln w="9525">
              <a:noFill/>
            </a:ln>
          </p:spPr>
          <p:txBody>
            <a:bodyPr anchor="t" anchorCtr="0">
              <a:spAutoFit/>
            </a:bodyPr>
            <a:lstStyle/>
            <a:p>
              <a:pPr eaLnBrk="0" hangingPunct="0"/>
              <a:r>
                <a:rPr lang="en-US" altLang="zh-CN" b="1" dirty="0">
                  <a:solidFill>
                    <a:schemeClr val="hlink"/>
                  </a:solidFill>
                  <a:latin typeface="微软雅黑" panose="020B0503020204020204" pitchFamily="34" charset="-122"/>
                  <a:ea typeface="微软雅黑" panose="020B0503020204020204" pitchFamily="34" charset="-122"/>
                </a:rPr>
                <a:t>addr</a:t>
              </a:r>
              <a:endParaRPr lang="zh-CN" altLang="en-US" b="1" dirty="0">
                <a:latin typeface="Arial" panose="020B0604020202020204" pitchFamily="34" charset="0"/>
                <a:ea typeface="宋体" panose="02010600030101010101" pitchFamily="2" charset="-122"/>
              </a:endParaRPr>
            </a:p>
          </p:txBody>
        </p:sp>
        <p:grpSp>
          <p:nvGrpSpPr>
            <p:cNvPr id="55366" name="Group 7"/>
            <p:cNvGrpSpPr/>
            <p:nvPr/>
          </p:nvGrpSpPr>
          <p:grpSpPr>
            <a:xfrm>
              <a:off x="7993063" y="3047420"/>
              <a:ext cx="1028700" cy="831850"/>
              <a:chOff x="5035" y="1579"/>
              <a:chExt cx="648" cy="524"/>
            </a:xfrm>
          </p:grpSpPr>
          <p:sp>
            <p:nvSpPr>
              <p:cNvPr id="55367" name="Text Box 8"/>
              <p:cNvSpPr txBox="1"/>
              <p:nvPr/>
            </p:nvSpPr>
            <p:spPr>
              <a:xfrm>
                <a:off x="5261" y="1579"/>
                <a:ext cx="422"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输入</a:t>
                </a:r>
                <a:endParaRPr lang="zh-CN" altLang="en-US"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55368" name="AutoShape 9"/>
              <p:cNvSpPr/>
              <p:nvPr/>
            </p:nvSpPr>
            <p:spPr>
              <a:xfrm>
                <a:off x="5035" y="1791"/>
                <a:ext cx="199" cy="141"/>
              </a:xfrm>
              <a:prstGeom prst="leftRightArrow">
                <a:avLst>
                  <a:gd name="adj1" fmla="val 50000"/>
                  <a:gd name="adj2" fmla="val 2821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pPr marL="342900" indent="-342900" algn="ctr" eaLnBrk="0" hangingPunct="0"/>
                <a:endParaRPr lang="zh-CN" altLang="en-US" b="1" dirty="0">
                  <a:solidFill>
                    <a:srgbClr val="CC3300"/>
                  </a:solidFill>
                  <a:latin typeface="微软雅黑" panose="020B0503020204020204" pitchFamily="34" charset="-122"/>
                  <a:ea typeface="微软雅黑" panose="020B0503020204020204" pitchFamily="34" charset="-122"/>
                </a:endParaRPr>
              </a:p>
            </p:txBody>
          </p:sp>
        </p:grpSp>
        <p:grpSp>
          <p:nvGrpSpPr>
            <p:cNvPr id="55369" name="Group 10"/>
            <p:cNvGrpSpPr/>
            <p:nvPr/>
          </p:nvGrpSpPr>
          <p:grpSpPr>
            <a:xfrm>
              <a:off x="7991475" y="4352345"/>
              <a:ext cx="990600" cy="831850"/>
              <a:chOff x="5034" y="2415"/>
              <a:chExt cx="624" cy="524"/>
            </a:xfrm>
          </p:grpSpPr>
          <p:sp>
            <p:nvSpPr>
              <p:cNvPr id="55370" name="Text Box 11"/>
              <p:cNvSpPr txBox="1"/>
              <p:nvPr/>
            </p:nvSpPr>
            <p:spPr>
              <a:xfrm>
                <a:off x="5261" y="2415"/>
                <a:ext cx="397"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输出</a:t>
                </a:r>
                <a:endParaRPr lang="en-US" altLang="zh-CN"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55371" name="AutoShape 12"/>
              <p:cNvSpPr/>
              <p:nvPr/>
            </p:nvSpPr>
            <p:spPr>
              <a:xfrm>
                <a:off x="5034" y="2614"/>
                <a:ext cx="227" cy="141"/>
              </a:xfrm>
              <a:prstGeom prst="leftRightArrow">
                <a:avLst>
                  <a:gd name="adj1" fmla="val 50000"/>
                  <a:gd name="adj2" fmla="val 3218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124" name="直接连接符 123"/>
            <p:cNvCxnSpPr/>
            <p:nvPr/>
          </p:nvCxnSpPr>
          <p:spPr>
            <a:xfrm>
              <a:off x="7745413"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125" name="直接连接符 124"/>
            <p:cNvCxnSpPr/>
            <p:nvPr/>
          </p:nvCxnSpPr>
          <p:spPr>
            <a:xfrm>
              <a:off x="7092950"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55374" name="Line 39"/>
            <p:cNvSpPr/>
            <p:nvPr/>
          </p:nvSpPr>
          <p:spPr>
            <a:xfrm rot="-5400000">
              <a:off x="2051530" y="4876887"/>
              <a:ext cx="0" cy="3420000"/>
            </a:xfrm>
            <a:prstGeom prst="line">
              <a:avLst/>
            </a:prstGeom>
            <a:ln w="38100" cap="flat" cmpd="sng">
              <a:solidFill>
                <a:srgbClr val="3333CC"/>
              </a:solidFill>
              <a:prstDash val="solid"/>
              <a:round/>
              <a:headEnd type="none" w="med" len="med"/>
              <a:tailEnd type="none" w="med" len="med"/>
            </a:ln>
          </p:spPr>
        </p:sp>
        <p:sp>
          <p:nvSpPr>
            <p:cNvPr id="55375" name="Line 40"/>
            <p:cNvSpPr/>
            <p:nvPr/>
          </p:nvSpPr>
          <p:spPr>
            <a:xfrm rot="-5400000" flipV="1">
              <a:off x="3509496" y="6371939"/>
              <a:ext cx="504825" cy="0"/>
            </a:xfrm>
            <a:prstGeom prst="line">
              <a:avLst/>
            </a:prstGeom>
            <a:ln w="38100" cap="flat" cmpd="sng">
              <a:solidFill>
                <a:srgbClr val="3333CC"/>
              </a:solidFill>
              <a:prstDash val="solid"/>
              <a:round/>
              <a:headEnd type="none" w="med" len="med"/>
              <a:tailEnd type="triangle" w="med" len="med"/>
            </a:ln>
          </p:spPr>
        </p:sp>
        <p:sp>
          <p:nvSpPr>
            <p:cNvPr id="55376" name="Line 41"/>
            <p:cNvSpPr/>
            <p:nvPr/>
          </p:nvSpPr>
          <p:spPr>
            <a:xfrm rot="-5400000" flipH="1" flipV="1">
              <a:off x="1072876" y="6331297"/>
              <a:ext cx="517525" cy="0"/>
            </a:xfrm>
            <a:prstGeom prst="line">
              <a:avLst/>
            </a:prstGeom>
            <a:ln w="34925" cap="flat" cmpd="sng">
              <a:solidFill>
                <a:srgbClr val="3333CC"/>
              </a:solidFill>
              <a:prstDash val="solid"/>
              <a:round/>
              <a:headEnd type="none" w="med" len="med"/>
              <a:tailEnd type="triangle" w="med" len="med"/>
            </a:ln>
          </p:spPr>
        </p:sp>
        <p:sp>
          <p:nvSpPr>
            <p:cNvPr id="55377" name="Line 51"/>
            <p:cNvSpPr/>
            <p:nvPr/>
          </p:nvSpPr>
          <p:spPr>
            <a:xfrm flipV="1">
              <a:off x="341530" y="2664355"/>
              <a:ext cx="0" cy="3960000"/>
            </a:xfrm>
            <a:prstGeom prst="line">
              <a:avLst/>
            </a:prstGeom>
            <a:ln w="38100" cap="flat" cmpd="sng">
              <a:solidFill>
                <a:srgbClr val="0066FF"/>
              </a:solidFill>
              <a:prstDash val="solid"/>
              <a:round/>
              <a:headEnd type="none" w="med" len="med"/>
              <a:tailEnd type="none" w="med" len="med"/>
            </a:ln>
          </p:spPr>
        </p:sp>
        <p:sp>
          <p:nvSpPr>
            <p:cNvPr id="55378" name="Line 39"/>
            <p:cNvSpPr/>
            <p:nvPr/>
          </p:nvSpPr>
          <p:spPr>
            <a:xfrm rot="-5400000">
              <a:off x="2575080" y="379740"/>
              <a:ext cx="19050" cy="4514850"/>
            </a:xfrm>
            <a:prstGeom prst="line">
              <a:avLst/>
            </a:prstGeom>
            <a:ln w="38100" cap="flat" cmpd="sng">
              <a:solidFill>
                <a:srgbClr val="3333CC"/>
              </a:solidFill>
              <a:prstDash val="solid"/>
              <a:round/>
              <a:headEnd type="none" w="med" len="med"/>
              <a:tailEnd type="none" w="med" len="med"/>
            </a:ln>
          </p:spPr>
        </p:sp>
        <p:sp>
          <p:nvSpPr>
            <p:cNvPr id="55379" name="Line 40"/>
            <p:cNvSpPr/>
            <p:nvPr/>
          </p:nvSpPr>
          <p:spPr>
            <a:xfrm rot="5400000" flipV="1">
              <a:off x="4545804" y="2862343"/>
              <a:ext cx="503237" cy="0"/>
            </a:xfrm>
            <a:prstGeom prst="line">
              <a:avLst/>
            </a:prstGeom>
            <a:ln w="38100" cap="flat" cmpd="sng">
              <a:solidFill>
                <a:srgbClr val="3333CC"/>
              </a:solidFill>
              <a:prstDash val="solid"/>
              <a:round/>
              <a:headEnd type="triangle" w="med" len="med"/>
              <a:tailEnd type="triangle" w="med" len="med"/>
            </a:ln>
          </p:spPr>
        </p:sp>
        <p:sp>
          <p:nvSpPr>
            <p:cNvPr id="55380" name="Line 40"/>
            <p:cNvSpPr/>
            <p:nvPr/>
          </p:nvSpPr>
          <p:spPr>
            <a:xfrm rot="5400000">
              <a:off x="1178850" y="2951915"/>
              <a:ext cx="576000" cy="0"/>
            </a:xfrm>
            <a:prstGeom prst="line">
              <a:avLst/>
            </a:prstGeom>
            <a:ln w="38100" cap="flat" cmpd="sng">
              <a:solidFill>
                <a:srgbClr val="3333CC"/>
              </a:solidFill>
              <a:prstDash val="solid"/>
              <a:round/>
              <a:headEnd type="triangle" w="med" len="med"/>
              <a:tailEnd type="triangle" w="med" len="med"/>
            </a:ln>
          </p:spPr>
        </p:sp>
        <p:sp>
          <p:nvSpPr>
            <p:cNvPr id="55381" name="Line 33"/>
            <p:cNvSpPr/>
            <p:nvPr/>
          </p:nvSpPr>
          <p:spPr>
            <a:xfrm flipH="1">
              <a:off x="3851275" y="3266623"/>
              <a:ext cx="396875" cy="0"/>
            </a:xfrm>
            <a:prstGeom prst="line">
              <a:avLst/>
            </a:prstGeom>
            <a:ln w="38100" cap="flat" cmpd="sng">
              <a:solidFill>
                <a:srgbClr val="3333CC"/>
              </a:solidFill>
              <a:prstDash val="solid"/>
              <a:round/>
              <a:headEnd type="none" w="med" len="med"/>
              <a:tailEnd type="triangle" w="med" len="med"/>
            </a:ln>
          </p:spPr>
        </p:sp>
        <p:sp>
          <p:nvSpPr>
            <p:cNvPr id="55382" name="Line 40"/>
            <p:cNvSpPr/>
            <p:nvPr/>
          </p:nvSpPr>
          <p:spPr>
            <a:xfrm rot="5400000" flipV="1">
              <a:off x="2673350" y="3728613"/>
              <a:ext cx="647700" cy="0"/>
            </a:xfrm>
            <a:prstGeom prst="line">
              <a:avLst/>
            </a:prstGeom>
            <a:ln w="38100" cap="flat" cmpd="sng">
              <a:solidFill>
                <a:srgbClr val="00B050"/>
              </a:solidFill>
              <a:prstDash val="solid"/>
              <a:round/>
              <a:headEnd type="none" w="med" len="med"/>
              <a:tailEnd type="triangle" w="med" len="med"/>
            </a:ln>
          </p:spPr>
        </p:sp>
        <p:sp>
          <p:nvSpPr>
            <p:cNvPr id="55383" name="Line 50"/>
            <p:cNvSpPr/>
            <p:nvPr/>
          </p:nvSpPr>
          <p:spPr>
            <a:xfrm rot="-10800000" flipH="1">
              <a:off x="3556000" y="5251025"/>
              <a:ext cx="1008063" cy="0"/>
            </a:xfrm>
            <a:prstGeom prst="line">
              <a:avLst/>
            </a:prstGeom>
            <a:ln w="38100" cap="flat" cmpd="sng">
              <a:solidFill>
                <a:schemeClr val="hlink"/>
              </a:solidFill>
              <a:prstDash val="solid"/>
              <a:round/>
              <a:headEnd type="none" w="med" len="med"/>
              <a:tailEnd type="triangle" w="med" len="med"/>
            </a:ln>
          </p:spPr>
        </p:sp>
        <p:sp>
          <p:nvSpPr>
            <p:cNvPr id="55384" name="Line 40"/>
            <p:cNvSpPr/>
            <p:nvPr/>
          </p:nvSpPr>
          <p:spPr>
            <a:xfrm rot="5400000" flipV="1">
              <a:off x="3338950" y="3657263"/>
              <a:ext cx="396000" cy="0"/>
            </a:xfrm>
            <a:prstGeom prst="line">
              <a:avLst/>
            </a:prstGeom>
            <a:ln w="38100" cap="flat" cmpd="sng">
              <a:solidFill>
                <a:srgbClr val="00B050"/>
              </a:solidFill>
              <a:prstDash val="solid"/>
              <a:round/>
              <a:headEnd type="none" w="med" len="med"/>
              <a:tailEnd type="none" w="med" len="med"/>
            </a:ln>
          </p:spPr>
        </p:sp>
        <p:sp>
          <p:nvSpPr>
            <p:cNvPr id="55385" name="Line 50"/>
            <p:cNvSpPr/>
            <p:nvPr/>
          </p:nvSpPr>
          <p:spPr>
            <a:xfrm rot="-10800000" flipH="1">
              <a:off x="3528363" y="3855263"/>
              <a:ext cx="1404000" cy="0"/>
            </a:xfrm>
            <a:prstGeom prst="line">
              <a:avLst/>
            </a:prstGeom>
            <a:ln w="38100" cap="flat" cmpd="sng">
              <a:solidFill>
                <a:schemeClr val="hlink"/>
              </a:solidFill>
              <a:prstDash val="solid"/>
              <a:round/>
              <a:headEnd type="none" w="med" len="med"/>
              <a:tailEnd type="none" w="med" len="med"/>
            </a:ln>
          </p:spPr>
        </p:sp>
        <p:sp>
          <p:nvSpPr>
            <p:cNvPr id="55386" name="Line 40"/>
            <p:cNvSpPr/>
            <p:nvPr/>
          </p:nvSpPr>
          <p:spPr>
            <a:xfrm rot="5400000">
              <a:off x="4302362" y="4485403"/>
              <a:ext cx="1260000" cy="0"/>
            </a:xfrm>
            <a:prstGeom prst="line">
              <a:avLst/>
            </a:prstGeom>
            <a:ln w="38100" cap="flat" cmpd="sng">
              <a:solidFill>
                <a:srgbClr val="00B050"/>
              </a:solidFill>
              <a:prstDash val="solid"/>
              <a:round/>
              <a:headEnd type="none" w="med" len="med"/>
              <a:tailEnd type="triangle" w="med" len="med"/>
            </a:ln>
          </p:spPr>
        </p:sp>
        <p:sp>
          <p:nvSpPr>
            <p:cNvPr id="55387" name="Line 59"/>
            <p:cNvSpPr/>
            <p:nvPr/>
          </p:nvSpPr>
          <p:spPr>
            <a:xfrm rot="5400000" flipV="1">
              <a:off x="2519740" y="3906085"/>
              <a:ext cx="0" cy="576000"/>
            </a:xfrm>
            <a:prstGeom prst="line">
              <a:avLst/>
            </a:prstGeom>
            <a:ln w="38100" cap="flat" cmpd="sng">
              <a:solidFill>
                <a:srgbClr val="FF3300"/>
              </a:solidFill>
              <a:prstDash val="dash"/>
              <a:round/>
              <a:headEnd type="none" w="med" len="med"/>
              <a:tailEnd type="none" w="med" len="med"/>
            </a:ln>
          </p:spPr>
        </p:sp>
        <p:sp>
          <p:nvSpPr>
            <p:cNvPr id="55388" name="Line 59"/>
            <p:cNvSpPr/>
            <p:nvPr/>
          </p:nvSpPr>
          <p:spPr>
            <a:xfrm rot="-5400000" flipH="1" flipV="1">
              <a:off x="2042319" y="5670106"/>
              <a:ext cx="0" cy="468312"/>
            </a:xfrm>
            <a:prstGeom prst="line">
              <a:avLst/>
            </a:prstGeom>
            <a:ln w="38100" cap="flat" cmpd="sng">
              <a:solidFill>
                <a:srgbClr val="FF3300"/>
              </a:solidFill>
              <a:prstDash val="dash"/>
              <a:round/>
              <a:headEnd type="none" w="med" len="med"/>
              <a:tailEnd type="triangle" w="med" len="med"/>
            </a:ln>
          </p:spPr>
        </p:sp>
        <p:sp>
          <p:nvSpPr>
            <p:cNvPr id="55389" name="Line 40"/>
            <p:cNvSpPr/>
            <p:nvPr/>
          </p:nvSpPr>
          <p:spPr>
            <a:xfrm rot="5400000">
              <a:off x="1430745" y="5058275"/>
              <a:ext cx="1692000" cy="0"/>
            </a:xfrm>
            <a:prstGeom prst="line">
              <a:avLst/>
            </a:prstGeom>
            <a:ln w="38100" cap="flat" cmpd="sng">
              <a:solidFill>
                <a:srgbClr val="FF0000"/>
              </a:solidFill>
              <a:prstDash val="dash"/>
              <a:round/>
              <a:headEnd type="none" w="med" len="med"/>
              <a:tailEnd type="none" w="med" len="med"/>
            </a:ln>
          </p:spPr>
        </p:sp>
        <p:sp>
          <p:nvSpPr>
            <p:cNvPr id="55390" name="Line 50"/>
            <p:cNvSpPr/>
            <p:nvPr/>
          </p:nvSpPr>
          <p:spPr>
            <a:xfrm rot="-10800000" flipH="1">
              <a:off x="2609850" y="5904262"/>
              <a:ext cx="431800" cy="0"/>
            </a:xfrm>
            <a:prstGeom prst="line">
              <a:avLst/>
            </a:prstGeom>
            <a:ln w="38100" cap="flat" cmpd="sng">
              <a:solidFill>
                <a:schemeClr val="hlink"/>
              </a:solidFill>
              <a:prstDash val="solid"/>
              <a:round/>
              <a:headEnd type="none" w="med" len="med"/>
              <a:tailEnd type="none" w="med" len="med"/>
            </a:ln>
          </p:spPr>
        </p:sp>
        <p:sp>
          <p:nvSpPr>
            <p:cNvPr id="55391" name="Line 40"/>
            <p:cNvSpPr/>
            <p:nvPr/>
          </p:nvSpPr>
          <p:spPr>
            <a:xfrm rot="5400000">
              <a:off x="1872387" y="5184295"/>
              <a:ext cx="1440000" cy="0"/>
            </a:xfrm>
            <a:prstGeom prst="line">
              <a:avLst/>
            </a:prstGeom>
            <a:ln w="38100" cap="flat" cmpd="sng">
              <a:solidFill>
                <a:srgbClr val="00B050"/>
              </a:solidFill>
              <a:prstDash val="solid"/>
              <a:round/>
              <a:headEnd type="none" w="med" len="med"/>
              <a:tailEnd type="none" w="med" len="med"/>
            </a:ln>
          </p:spPr>
        </p:sp>
        <p:sp>
          <p:nvSpPr>
            <p:cNvPr id="55392" name="Line 50"/>
            <p:cNvSpPr/>
            <p:nvPr/>
          </p:nvSpPr>
          <p:spPr>
            <a:xfrm rot="-10800000" flipH="1">
              <a:off x="2573338" y="4446163"/>
              <a:ext cx="288925" cy="0"/>
            </a:xfrm>
            <a:prstGeom prst="line">
              <a:avLst/>
            </a:prstGeom>
            <a:ln w="38100" cap="flat" cmpd="sng">
              <a:solidFill>
                <a:schemeClr val="hlink"/>
              </a:solidFill>
              <a:prstDash val="solid"/>
              <a:round/>
              <a:headEnd type="none" w="med" len="med"/>
              <a:tailEnd type="triangle" w="med" len="med"/>
            </a:ln>
          </p:spPr>
        </p:sp>
        <p:sp>
          <p:nvSpPr>
            <p:cNvPr id="55393" name="Line 59"/>
            <p:cNvSpPr/>
            <p:nvPr/>
          </p:nvSpPr>
          <p:spPr>
            <a:xfrm rot="5400000" flipH="1" flipV="1">
              <a:off x="6250779" y="5841322"/>
              <a:ext cx="0" cy="1116013"/>
            </a:xfrm>
            <a:prstGeom prst="line">
              <a:avLst/>
            </a:prstGeom>
            <a:ln w="38100" cap="flat" cmpd="sng">
              <a:solidFill>
                <a:srgbClr val="FF3300"/>
              </a:solidFill>
              <a:prstDash val="dash"/>
              <a:round/>
              <a:headEnd type="none" w="med" len="med"/>
              <a:tailEnd type="triangle" w="med" len="med"/>
            </a:ln>
          </p:spPr>
        </p:sp>
        <p:sp>
          <p:nvSpPr>
            <p:cNvPr id="55394" name="Text Box 57"/>
            <p:cNvSpPr txBox="1"/>
            <p:nvPr/>
          </p:nvSpPr>
          <p:spPr>
            <a:xfrm>
              <a:off x="6832600" y="6179300"/>
              <a:ext cx="1700213"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控制信号线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55395" name="Line 59"/>
            <p:cNvSpPr/>
            <p:nvPr/>
          </p:nvSpPr>
          <p:spPr>
            <a:xfrm rot="5400000" flipH="1" flipV="1">
              <a:off x="6246019" y="6157119"/>
              <a:ext cx="0" cy="1116012"/>
            </a:xfrm>
            <a:prstGeom prst="line">
              <a:avLst/>
            </a:prstGeom>
            <a:ln w="38100" cap="flat" cmpd="sng">
              <a:solidFill>
                <a:srgbClr val="FF3300"/>
              </a:solidFill>
              <a:prstDash val="solid"/>
              <a:round/>
              <a:headEnd type="none" w="med" len="med"/>
              <a:tailEnd type="triangle" w="med" len="med"/>
            </a:ln>
          </p:spPr>
        </p:sp>
        <p:sp>
          <p:nvSpPr>
            <p:cNvPr id="55396"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数据传送线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149" name="矩形 148"/>
            <p:cNvSpPr/>
            <p:nvPr/>
          </p:nvSpPr>
          <p:spPr>
            <a:xfrm>
              <a:off x="161925" y="2189126"/>
              <a:ext cx="5172075" cy="4525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398" name="Text Box 57"/>
            <p:cNvSpPr txBox="1"/>
            <p:nvPr/>
          </p:nvSpPr>
          <p:spPr>
            <a:xfrm>
              <a:off x="232569" y="2189174"/>
              <a:ext cx="2563812"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中央处理器（</a:t>
              </a:r>
              <a:r>
                <a:rPr lang="en-US" altLang="zh-CN" sz="2000" b="1" dirty="0">
                  <a:solidFill>
                    <a:srgbClr val="FF3300"/>
                  </a:solidFill>
                  <a:latin typeface="微软雅黑" panose="020B0503020204020204" pitchFamily="34" charset="-122"/>
                  <a:ea typeface="微软雅黑" panose="020B0503020204020204" pitchFamily="34" charset="-122"/>
                </a:rPr>
                <a:t>CPU</a:t>
              </a:r>
              <a:r>
                <a:rPr lang="zh-CN" altLang="en-US" sz="2000" b="1" dirty="0">
                  <a:solidFill>
                    <a:srgbClr val="FF3300"/>
                  </a:solidFill>
                  <a:latin typeface="微软雅黑" panose="020B0503020204020204" pitchFamily="34" charset="-122"/>
                  <a:ea typeface="微软雅黑" panose="020B0503020204020204" pitchFamily="34" charset="-122"/>
                </a:rPr>
                <a:t>）</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55399" name="Text Box 61"/>
            <p:cNvSpPr txBox="1"/>
            <p:nvPr/>
          </p:nvSpPr>
          <p:spPr>
            <a:xfrm>
              <a:off x="926595" y="6076707"/>
              <a:ext cx="617537"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F</a:t>
              </a:r>
              <a:endParaRPr lang="en-US" altLang="zh-CN" sz="2400" b="1" dirty="0">
                <a:latin typeface="微软雅黑" panose="020B0503020204020204" pitchFamily="34" charset="-122"/>
                <a:ea typeface="微软雅黑" panose="020B0503020204020204" pitchFamily="34" charset="-122"/>
              </a:endParaRPr>
            </a:p>
          </p:txBody>
        </p:sp>
        <p:sp>
          <p:nvSpPr>
            <p:cNvPr id="55400" name="Text Box 61"/>
            <p:cNvSpPr txBox="1"/>
            <p:nvPr/>
          </p:nvSpPr>
          <p:spPr>
            <a:xfrm>
              <a:off x="619125" y="4861275"/>
              <a:ext cx="61753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a:t>
              </a:r>
              <a:endParaRPr lang="en-US" altLang="zh-CN" sz="2400" b="1" dirty="0">
                <a:latin typeface="微软雅黑" panose="020B0503020204020204" pitchFamily="34" charset="-122"/>
                <a:ea typeface="微软雅黑" panose="020B0503020204020204" pitchFamily="34" charset="-122"/>
              </a:endParaRPr>
            </a:p>
          </p:txBody>
        </p:sp>
        <p:sp>
          <p:nvSpPr>
            <p:cNvPr id="55401" name="Text Box 61"/>
            <p:cNvSpPr txBox="1"/>
            <p:nvPr/>
          </p:nvSpPr>
          <p:spPr>
            <a:xfrm>
              <a:off x="1785938" y="4850162"/>
              <a:ext cx="6191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B</a:t>
              </a:r>
              <a:endParaRPr lang="en-US" altLang="zh-CN" sz="2400" b="1" dirty="0">
                <a:latin typeface="微软雅黑" panose="020B0503020204020204" pitchFamily="34" charset="-122"/>
                <a:ea typeface="微软雅黑" panose="020B0503020204020204" pitchFamily="34" charset="-122"/>
              </a:endParaRPr>
            </a:p>
          </p:txBody>
        </p:sp>
        <p:sp>
          <p:nvSpPr>
            <p:cNvPr id="55402" name="Text Box 61"/>
            <p:cNvSpPr txBox="1"/>
            <p:nvPr/>
          </p:nvSpPr>
          <p:spPr>
            <a:xfrm>
              <a:off x="1738313" y="5897912"/>
              <a:ext cx="1262062" cy="461963"/>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ALUop</a:t>
              </a:r>
              <a:endParaRPr lang="en-US" altLang="zh-CN" sz="2400" b="1" dirty="0">
                <a:latin typeface="微软雅黑" panose="020B0503020204020204" pitchFamily="34" charset="-122"/>
                <a:ea typeface="微软雅黑" panose="020B0503020204020204" pitchFamily="34" charset="-122"/>
              </a:endParaRPr>
            </a:p>
          </p:txBody>
        </p:sp>
      </p:grpSp>
      <p:sp>
        <p:nvSpPr>
          <p:cNvPr id="55403" name="Line 59"/>
          <p:cNvSpPr/>
          <p:nvPr/>
        </p:nvSpPr>
        <p:spPr>
          <a:xfrm rot="5400000" flipH="1" flipV="1">
            <a:off x="6243638" y="6154738"/>
            <a:ext cx="0" cy="1116012"/>
          </a:xfrm>
          <a:prstGeom prst="line">
            <a:avLst/>
          </a:prstGeom>
          <a:ln w="38100" cap="flat" cmpd="sng">
            <a:solidFill>
              <a:srgbClr val="0000FF"/>
            </a:solidFill>
            <a:prstDash val="solid"/>
            <a:round/>
            <a:headEnd type="none" w="med" len="med"/>
            <a:tailEnd type="triangle" w="med" len="med"/>
          </a:ln>
        </p:spPr>
      </p:sp>
      <p:sp>
        <p:nvSpPr>
          <p:cNvPr id="55404" name="Text Box 57"/>
          <p:cNvSpPr txBox="1"/>
          <p:nvPr/>
        </p:nvSpPr>
        <p:spPr>
          <a:xfrm>
            <a:off x="6784975" y="64881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数据传送线</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55405" name="Line 59"/>
          <p:cNvSpPr/>
          <p:nvPr/>
        </p:nvSpPr>
        <p:spPr>
          <a:xfrm rot="10800000" flipH="1" flipV="1">
            <a:off x="3257550" y="4554538"/>
            <a:ext cx="0" cy="539750"/>
          </a:xfrm>
          <a:prstGeom prst="line">
            <a:avLst/>
          </a:prstGeom>
          <a:ln w="38100" cap="flat" cmpd="sng">
            <a:solidFill>
              <a:srgbClr val="FF3300"/>
            </a:solidFill>
            <a:prstDash val="dash"/>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linds(horizontal)">
                                      <p:cBhvr>
                                        <p:cTn id="7" dur="500"/>
                                        <p:tgtEl>
                                          <p:spTgt spid="553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88"/>
                                        </p:tgtEl>
                                        <p:attrNameLst>
                                          <p:attrName>style.visibility</p:attrName>
                                        </p:attrNameLst>
                                      </p:cBhvr>
                                      <p:to>
                                        <p:strVal val="visible"/>
                                      </p:to>
                                    </p:set>
                                    <p:animEffect transition="in" filter="blinds(horizontal)">
                                      <p:cBhvr>
                                        <p:cTn id="12" dur="500"/>
                                        <p:tgtEl>
                                          <p:spTgt spid="5539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989"/>
                                        </p:tgtEl>
                                        <p:attrNameLst>
                                          <p:attrName>style.visibility</p:attrName>
                                        </p:attrNameLst>
                                      </p:cBhvr>
                                      <p:to>
                                        <p:strVal val="visible"/>
                                      </p:to>
                                    </p:set>
                                    <p:animEffect transition="in" filter="blinds(horizontal)">
                                      <p:cBhvr>
                                        <p:cTn id="17" dur="500"/>
                                        <p:tgtEl>
                                          <p:spTgt spid="55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8" grpId="0"/>
      <p:bldP spid="55398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计算机是如何工作的？</a:t>
            </a:r>
            <a:endParaRPr lang="zh-CN" altLang="en-US" sz="3600" dirty="0"/>
          </a:p>
        </p:txBody>
      </p:sp>
      <p:sp>
        <p:nvSpPr>
          <p:cNvPr id="555011" name="Text Box 3"/>
          <p:cNvSpPr txBox="1"/>
          <p:nvPr/>
        </p:nvSpPr>
        <p:spPr>
          <a:xfrm>
            <a:off x="115888" y="1465263"/>
            <a:ext cx="8893175" cy="5113337"/>
          </a:xfrm>
          <a:prstGeom prst="rect">
            <a:avLst/>
          </a:prstGeom>
          <a:noFill/>
          <a:ln w="9525">
            <a:noFill/>
          </a:ln>
        </p:spPr>
        <p:txBody>
          <a:bodyPr anchor="t" anchorCtr="0">
            <a:spAutoFit/>
          </a:bodyPr>
          <a:lstStyle/>
          <a:p>
            <a:pPr marL="342900" indent="-342900" eaLnBrk="0" hangingPunct="0">
              <a:spcBef>
                <a:spcPct val="20000"/>
              </a:spcBef>
              <a:buFont typeface="Wingdings" panose="05000000000000000000" pitchFamily="2" charset="2"/>
              <a:buChar char="l"/>
            </a:pPr>
            <a:r>
              <a:rPr lang="zh-CN" altLang="en-US" sz="2200" b="1" dirty="0">
                <a:latin typeface="微软雅黑" panose="020B0503020204020204" pitchFamily="34" charset="-122"/>
                <a:ea typeface="微软雅黑" panose="020B0503020204020204" pitchFamily="34" charset="-122"/>
              </a:rPr>
              <a:t>程序在执行前</a:t>
            </a:r>
            <a:endParaRPr lang="zh-CN" altLang="en-US" sz="2200" b="1" dirty="0">
              <a:latin typeface="微软雅黑" panose="020B0503020204020204" pitchFamily="34" charset="-122"/>
              <a:ea typeface="微软雅黑" panose="020B0503020204020204" pitchFamily="34" charset="-122"/>
            </a:endParaRPr>
          </a:p>
          <a:p>
            <a:pPr marL="342900" indent="-342900" eaLnBrk="0" hangingPunct="0">
              <a:spcBef>
                <a:spcPct val="20000"/>
              </a:spcBef>
            </a:pP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sz="2200" b="1" dirty="0">
                <a:solidFill>
                  <a:srgbClr val="FF3300"/>
                </a:solidFill>
                <a:latin typeface="微软雅黑" panose="020B0503020204020204" pitchFamily="34" charset="-122"/>
                <a:ea typeface="微软雅黑" panose="020B0503020204020204" pitchFamily="34" charset="-122"/>
              </a:rPr>
              <a:t>数据和指令事先存放在存储器中，每条指令和每个数据都有地址，指令按序存放，指令由</a:t>
            </a:r>
            <a:r>
              <a:rPr lang="en-US" altLang="zh-CN" sz="2200" b="1" dirty="0">
                <a:solidFill>
                  <a:srgbClr val="FF3300"/>
                </a:solidFill>
                <a:latin typeface="微软雅黑" panose="020B0503020204020204" pitchFamily="34" charset="-122"/>
                <a:ea typeface="微软雅黑" panose="020B0503020204020204" pitchFamily="34" charset="-122"/>
              </a:rPr>
              <a:t>OP</a:t>
            </a:r>
            <a:r>
              <a:rPr lang="zh-CN" altLang="en-US" sz="2200" b="1" dirty="0">
                <a:solidFill>
                  <a:srgbClr val="FF3300"/>
                </a:solidFill>
                <a:latin typeface="微软雅黑" panose="020B0503020204020204" pitchFamily="34" charset="-122"/>
                <a:ea typeface="微软雅黑" panose="020B0503020204020204" pitchFamily="34" charset="-122"/>
              </a:rPr>
              <a:t>、</a:t>
            </a:r>
            <a:r>
              <a:rPr lang="en-US" altLang="zh-CN" sz="2200" b="1" dirty="0">
                <a:solidFill>
                  <a:srgbClr val="FF3300"/>
                </a:solidFill>
                <a:latin typeface="微软雅黑" panose="020B0503020204020204" pitchFamily="34" charset="-122"/>
                <a:ea typeface="微软雅黑" panose="020B0503020204020204" pitchFamily="34" charset="-122"/>
              </a:rPr>
              <a:t>ADDR</a:t>
            </a:r>
            <a:r>
              <a:rPr lang="zh-CN" altLang="en-US" sz="2200" b="1" dirty="0">
                <a:solidFill>
                  <a:srgbClr val="FF3300"/>
                </a:solidFill>
                <a:latin typeface="微软雅黑" panose="020B0503020204020204" pitchFamily="34" charset="-122"/>
                <a:ea typeface="微软雅黑" panose="020B0503020204020204" pitchFamily="34" charset="-122"/>
              </a:rPr>
              <a:t>字段组成，程序起始地址置</a:t>
            </a:r>
            <a:r>
              <a:rPr lang="en-US" altLang="zh-CN" sz="2200" b="1" dirty="0">
                <a:solidFill>
                  <a:srgbClr val="FF3300"/>
                </a:solidFill>
                <a:latin typeface="微软雅黑" panose="020B0503020204020204" pitchFamily="34" charset="-122"/>
                <a:ea typeface="微软雅黑" panose="020B0503020204020204" pitchFamily="34" charset="-122"/>
              </a:rPr>
              <a:t>PC</a:t>
            </a:r>
            <a:endParaRPr lang="en-US" altLang="zh-CN" sz="2200" b="1" dirty="0">
              <a:solidFill>
                <a:srgbClr val="FF3300"/>
              </a:solidFill>
              <a:latin typeface="微软雅黑" panose="020B0503020204020204" pitchFamily="34" charset="-122"/>
              <a:ea typeface="微软雅黑" panose="020B0503020204020204" pitchFamily="34" charset="-122"/>
            </a:endParaRPr>
          </a:p>
          <a:p>
            <a:pPr marL="342900" indent="-342900" eaLnBrk="0" hangingPunct="0">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rPr>
              <a:t>	（原材料和菜谱都放在厨房外的架子上， 每个架子有编号。妈妈从第</a:t>
            </a:r>
            <a:r>
              <a:rPr lang="en-US" altLang="zh-CN" sz="2200" b="1" dirty="0">
                <a:solidFill>
                  <a:srgbClr val="3333CC"/>
                </a:solidFill>
                <a:latin typeface="微软雅黑" panose="020B0503020204020204" pitchFamily="34" charset="-122"/>
                <a:ea typeface="微软雅黑" panose="020B0503020204020204" pitchFamily="34" charset="-122"/>
              </a:rPr>
              <a:t>5</a:t>
            </a:r>
            <a:r>
              <a:rPr lang="zh-CN" altLang="en-US" sz="2200" b="1" dirty="0">
                <a:solidFill>
                  <a:srgbClr val="3333CC"/>
                </a:solidFill>
                <a:latin typeface="微软雅黑" panose="020B0503020204020204" pitchFamily="34" charset="-122"/>
                <a:ea typeface="微软雅黑" panose="020B0503020204020204" pitchFamily="34" charset="-122"/>
              </a:rPr>
              <a:t>个架上指定菜谱开始做）</a:t>
            </a:r>
            <a:endParaRPr lang="en-US" altLang="zh-CN"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buChar char="l"/>
            </a:pPr>
            <a:r>
              <a:rPr lang="zh-CN" altLang="en-US" sz="2200" b="1" dirty="0">
                <a:latin typeface="微软雅黑" panose="020B0503020204020204" pitchFamily="34" charset="-122"/>
                <a:ea typeface="微软雅黑" panose="020B0503020204020204" pitchFamily="34" charset="-122"/>
              </a:rPr>
              <a:t>开始执行程序</a:t>
            </a:r>
            <a:endParaRPr lang="zh-CN" altLang="en-US" sz="2200" b="1" dirty="0">
              <a:solidFill>
                <a:srgbClr val="008000"/>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第一步：</a:t>
            </a:r>
            <a:r>
              <a:rPr lang="zh-CN" altLang="en-US" sz="2200" b="1" dirty="0">
                <a:solidFill>
                  <a:srgbClr val="FF3300"/>
                </a:solidFill>
                <a:latin typeface="微软雅黑" panose="020B0503020204020204" pitchFamily="34" charset="-122"/>
                <a:ea typeface="微软雅黑" panose="020B0503020204020204" pitchFamily="34" charset="-122"/>
              </a:rPr>
              <a:t>根据</a:t>
            </a:r>
            <a:r>
              <a:rPr lang="en-US" altLang="zh-CN" sz="2200" b="1" dirty="0">
                <a:solidFill>
                  <a:srgbClr val="FF3300"/>
                </a:solidFill>
                <a:latin typeface="微软雅黑" panose="020B0503020204020204" pitchFamily="34" charset="-122"/>
                <a:ea typeface="微软雅黑" panose="020B0503020204020204" pitchFamily="34" charset="-122"/>
              </a:rPr>
              <a:t>PC</a:t>
            </a:r>
            <a:r>
              <a:rPr lang="zh-CN" altLang="en-US" sz="2200" b="1" dirty="0">
                <a:solidFill>
                  <a:srgbClr val="FF3300"/>
                </a:solidFill>
                <a:latin typeface="微软雅黑" panose="020B0503020204020204" pitchFamily="34" charset="-122"/>
                <a:ea typeface="微软雅黑" panose="020B0503020204020204" pitchFamily="34" charset="-122"/>
              </a:rPr>
              <a:t>取指令</a:t>
            </a:r>
            <a:r>
              <a:rPr lang="zh-CN" altLang="en-US" sz="2200" b="1" dirty="0">
                <a:solidFill>
                  <a:srgbClr val="3333CC"/>
                </a:solidFill>
                <a:latin typeface="微软雅黑" panose="020B0503020204020204" pitchFamily="34" charset="-122"/>
                <a:ea typeface="微软雅黑" panose="020B0503020204020204" pitchFamily="34" charset="-122"/>
              </a:rPr>
              <a:t>（从</a:t>
            </a:r>
            <a:r>
              <a:rPr lang="en-US" altLang="zh-CN" sz="2200" b="1" dirty="0">
                <a:solidFill>
                  <a:srgbClr val="3333CC"/>
                </a:solidFill>
                <a:latin typeface="微软雅黑" panose="020B0503020204020204" pitchFamily="34" charset="-122"/>
                <a:ea typeface="微软雅黑" panose="020B0503020204020204" pitchFamily="34" charset="-122"/>
              </a:rPr>
              <a:t>5</a:t>
            </a:r>
            <a:r>
              <a:rPr lang="zh-CN" altLang="en-US" sz="2200" b="1" dirty="0">
                <a:solidFill>
                  <a:srgbClr val="3333CC"/>
                </a:solidFill>
                <a:latin typeface="微软雅黑" panose="020B0503020204020204" pitchFamily="34" charset="-122"/>
                <a:ea typeface="微软雅黑" panose="020B0503020204020204" pitchFamily="34" charset="-122"/>
              </a:rPr>
              <a:t>号架上取菜谱）</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第二步：</a:t>
            </a:r>
            <a:r>
              <a:rPr lang="zh-CN" altLang="en-US" sz="2200" b="1" dirty="0">
                <a:solidFill>
                  <a:srgbClr val="FF3300"/>
                </a:solidFill>
                <a:latin typeface="微软雅黑" panose="020B0503020204020204" pitchFamily="34" charset="-122"/>
                <a:ea typeface="微软雅黑" panose="020B0503020204020204" pitchFamily="34" charset="-122"/>
              </a:rPr>
              <a:t>指令译码</a:t>
            </a:r>
            <a:r>
              <a:rPr lang="zh-CN" altLang="en-US" sz="2200" b="1" dirty="0">
                <a:solidFill>
                  <a:srgbClr val="3333CC"/>
                </a:solidFill>
                <a:latin typeface="微软雅黑" panose="020B0503020204020204" pitchFamily="34" charset="-122"/>
                <a:ea typeface="微软雅黑" panose="020B0503020204020204" pitchFamily="34" charset="-122"/>
              </a:rPr>
              <a:t>（看菜谱）</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第三步：</a:t>
            </a:r>
            <a:r>
              <a:rPr lang="zh-CN" altLang="en-US" sz="2200" b="1" dirty="0">
                <a:solidFill>
                  <a:srgbClr val="FF3300"/>
                </a:solidFill>
                <a:latin typeface="微软雅黑" panose="020B0503020204020204" pitchFamily="34" charset="-122"/>
                <a:ea typeface="微软雅黑" panose="020B0503020204020204" pitchFamily="34" charset="-122"/>
              </a:rPr>
              <a:t>取操作数</a:t>
            </a:r>
            <a:r>
              <a:rPr lang="zh-CN" altLang="en-US" sz="2200" b="1" dirty="0">
                <a:solidFill>
                  <a:srgbClr val="3333CC"/>
                </a:solidFill>
                <a:latin typeface="微软雅黑" panose="020B0503020204020204" pitchFamily="34" charset="-122"/>
                <a:ea typeface="微软雅黑" panose="020B0503020204020204" pitchFamily="34" charset="-122"/>
              </a:rPr>
              <a:t>（从架上或盘中取原材料）</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第四步：</a:t>
            </a:r>
            <a:r>
              <a:rPr lang="zh-CN" altLang="en-US" sz="2200" b="1" dirty="0">
                <a:solidFill>
                  <a:srgbClr val="FF3300"/>
                </a:solidFill>
                <a:latin typeface="微软雅黑" panose="020B0503020204020204" pitchFamily="34" charset="-122"/>
                <a:ea typeface="微软雅黑" panose="020B0503020204020204" pitchFamily="34" charset="-122"/>
              </a:rPr>
              <a:t>指令执行</a:t>
            </a:r>
            <a:r>
              <a:rPr lang="zh-CN" altLang="en-US" sz="2200" b="1" dirty="0">
                <a:solidFill>
                  <a:srgbClr val="3333CC"/>
                </a:solidFill>
                <a:latin typeface="微软雅黑" panose="020B0503020204020204" pitchFamily="34" charset="-122"/>
                <a:ea typeface="微软雅黑" panose="020B0503020204020204" pitchFamily="34" charset="-122"/>
              </a:rPr>
              <a:t>（洗、切、炒等具体操作）</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第五步：</a:t>
            </a:r>
            <a:r>
              <a:rPr lang="zh-CN" altLang="en-US" sz="2200" b="1" dirty="0">
                <a:solidFill>
                  <a:srgbClr val="FF3300"/>
                </a:solidFill>
                <a:latin typeface="微软雅黑" panose="020B0503020204020204" pitchFamily="34" charset="-122"/>
                <a:ea typeface="微软雅黑" panose="020B0503020204020204" pitchFamily="34" charset="-122"/>
              </a:rPr>
              <a:t>回写结果</a:t>
            </a:r>
            <a:r>
              <a:rPr lang="zh-CN" altLang="en-US" sz="2200" b="1" dirty="0">
                <a:solidFill>
                  <a:srgbClr val="3333CC"/>
                </a:solidFill>
                <a:latin typeface="微软雅黑" panose="020B0503020204020204" pitchFamily="34" charset="-122"/>
                <a:ea typeface="微软雅黑" panose="020B0503020204020204" pitchFamily="34" charset="-122"/>
              </a:rPr>
              <a:t>（装盘或直接送桌）</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3333CC"/>
                </a:solidFill>
                <a:latin typeface="微软雅黑" panose="020B0503020204020204" pitchFamily="34" charset="-122"/>
                <a:ea typeface="微软雅黑" panose="020B0503020204020204" pitchFamily="34" charset="-122"/>
              </a:rPr>
              <a:t>    第六步：</a:t>
            </a:r>
            <a:r>
              <a:rPr lang="zh-CN" altLang="en-US" sz="2200" b="1" dirty="0">
                <a:solidFill>
                  <a:srgbClr val="FF3300"/>
                </a:solidFill>
                <a:latin typeface="微软雅黑" panose="020B0503020204020204" pitchFamily="34" charset="-122"/>
                <a:ea typeface="微软雅黑" panose="020B0503020204020204" pitchFamily="34" charset="-122"/>
              </a:rPr>
              <a:t>修改</a:t>
            </a:r>
            <a:r>
              <a:rPr lang="en-US" altLang="zh-CN" sz="2200" b="1" dirty="0">
                <a:solidFill>
                  <a:srgbClr val="FF3300"/>
                </a:solidFill>
                <a:latin typeface="微软雅黑" panose="020B0503020204020204" pitchFamily="34" charset="-122"/>
                <a:ea typeface="微软雅黑" panose="020B0503020204020204" pitchFamily="34" charset="-122"/>
              </a:rPr>
              <a:t>PC</a:t>
            </a:r>
            <a:r>
              <a:rPr lang="zh-CN" altLang="en-US" sz="2200" b="1" dirty="0">
                <a:solidFill>
                  <a:srgbClr val="FF3300"/>
                </a:solidFill>
                <a:latin typeface="微软雅黑" panose="020B0503020204020204" pitchFamily="34" charset="-122"/>
                <a:ea typeface="微软雅黑" panose="020B0503020204020204" pitchFamily="34" charset="-122"/>
              </a:rPr>
              <a:t>的值</a:t>
            </a:r>
            <a:r>
              <a:rPr lang="zh-CN" altLang="en-US" sz="2200" b="1" dirty="0">
                <a:solidFill>
                  <a:srgbClr val="3333CC"/>
                </a:solidFill>
                <a:latin typeface="微软雅黑" panose="020B0503020204020204" pitchFamily="34" charset="-122"/>
                <a:ea typeface="微软雅黑" panose="020B0503020204020204" pitchFamily="34" charset="-122"/>
              </a:rPr>
              <a:t>（算出下一菜谱所在架子号</a:t>
            </a:r>
            <a:r>
              <a:rPr lang="en-US" altLang="zh-CN" sz="2200" b="1" dirty="0">
                <a:solidFill>
                  <a:srgbClr val="3333CC"/>
                </a:solidFill>
                <a:latin typeface="微软雅黑" panose="020B0503020204020204" pitchFamily="34" charset="-122"/>
                <a:ea typeface="微软雅黑" panose="020B0503020204020204" pitchFamily="34" charset="-122"/>
              </a:rPr>
              <a:t>6=5+1</a:t>
            </a:r>
            <a:r>
              <a:rPr lang="zh-CN" altLang="en-US" sz="2200" b="1" dirty="0">
                <a:solidFill>
                  <a:srgbClr val="3333CC"/>
                </a:solidFill>
                <a:latin typeface="微软雅黑" panose="020B0503020204020204" pitchFamily="34" charset="-122"/>
                <a:ea typeface="微软雅黑" panose="020B0503020204020204" pitchFamily="34" charset="-122"/>
              </a:rPr>
              <a:t>）</a:t>
            </a:r>
            <a:endParaRPr lang="zh-CN" altLang="en-US" sz="22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spcBef>
                <a:spcPct val="20000"/>
              </a:spcBef>
              <a:buFont typeface="Wingdings" panose="05000000000000000000" pitchFamily="2" charset="2"/>
            </a:pPr>
            <a:r>
              <a:rPr lang="zh-CN" altLang="en-US" sz="2200" b="1" dirty="0">
                <a:solidFill>
                  <a:srgbClr val="FF3300"/>
                </a:solidFill>
                <a:latin typeface="微软雅黑" panose="020B0503020204020204" pitchFamily="34" charset="-122"/>
                <a:ea typeface="微软雅黑" panose="020B0503020204020204" pitchFamily="34" charset="-122"/>
              </a:rPr>
              <a:t>     继续执行下一条指令</a:t>
            </a:r>
            <a:r>
              <a:rPr lang="zh-CN" altLang="en-US" sz="2200" b="1" dirty="0">
                <a:solidFill>
                  <a:schemeClr val="tx2"/>
                </a:solidFill>
                <a:latin typeface="微软雅黑" panose="020B0503020204020204" pitchFamily="34" charset="-122"/>
                <a:ea typeface="微软雅黑" panose="020B0503020204020204" pitchFamily="34" charset="-122"/>
              </a:rPr>
              <a:t>（继续做下一道菜）</a:t>
            </a:r>
            <a:endParaRPr lang="zh-CN" altLang="en-US" sz="2200" b="1" dirty="0">
              <a:solidFill>
                <a:schemeClr val="tx2"/>
              </a:solidFill>
              <a:latin typeface="微软雅黑" panose="020B0503020204020204" pitchFamily="34" charset="-122"/>
              <a:ea typeface="微软雅黑" panose="020B0503020204020204" pitchFamily="34" charset="-122"/>
            </a:endParaRPr>
          </a:p>
        </p:txBody>
      </p:sp>
      <p:sp>
        <p:nvSpPr>
          <p:cNvPr id="57347" name="Text Box 4"/>
          <p:cNvSpPr txBox="1"/>
          <p:nvPr/>
        </p:nvSpPr>
        <p:spPr>
          <a:xfrm>
            <a:off x="457200" y="908050"/>
            <a:ext cx="8029575" cy="461963"/>
          </a:xfrm>
          <a:prstGeom prst="rect">
            <a:avLst/>
          </a:prstGeom>
          <a:no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程序由指令组成，若所有指令执行完，则程序执行结束</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animEffect transition="in" filter="blinds(horizontal)">
                                      <p:cBhvr>
                                        <p:cTn id="7" dur="500"/>
                                        <p:tgtEl>
                                          <p:spTgt spid="555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1">
                                            <p:txEl>
                                              <p:pRg st="2" end="2"/>
                                            </p:txEl>
                                          </p:spTgt>
                                        </p:tgtEl>
                                        <p:attrNameLst>
                                          <p:attrName>style.visibility</p:attrName>
                                        </p:attrNameLst>
                                      </p:cBhvr>
                                      <p:to>
                                        <p:strVal val="visible"/>
                                      </p:to>
                                    </p:set>
                                    <p:animEffect transition="in" filter="blinds(horizontal)">
                                      <p:cBhvr>
                                        <p:cTn id="12" dur="500"/>
                                        <p:tgtEl>
                                          <p:spTgt spid="555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5011">
                                            <p:txEl>
                                              <p:pRg st="4" end="4"/>
                                            </p:txEl>
                                          </p:spTgt>
                                        </p:tgtEl>
                                        <p:attrNameLst>
                                          <p:attrName>style.visibility</p:attrName>
                                        </p:attrNameLst>
                                      </p:cBhvr>
                                      <p:to>
                                        <p:strVal val="visible"/>
                                      </p:to>
                                    </p:set>
                                    <p:animEffect transition="in" filter="blinds(horizontal)">
                                      <p:cBhvr>
                                        <p:cTn id="17" dur="500"/>
                                        <p:tgtEl>
                                          <p:spTgt spid="5550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5011">
                                            <p:txEl>
                                              <p:pRg st="5" end="5"/>
                                            </p:txEl>
                                          </p:spTgt>
                                        </p:tgtEl>
                                        <p:attrNameLst>
                                          <p:attrName>style.visibility</p:attrName>
                                        </p:attrNameLst>
                                      </p:cBhvr>
                                      <p:to>
                                        <p:strVal val="visible"/>
                                      </p:to>
                                    </p:set>
                                    <p:animEffect transition="in" filter="blinds(horizontal)">
                                      <p:cBhvr>
                                        <p:cTn id="22" dur="500"/>
                                        <p:tgtEl>
                                          <p:spTgt spid="5550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5011">
                                            <p:txEl>
                                              <p:pRg st="6" end="6"/>
                                            </p:txEl>
                                          </p:spTgt>
                                        </p:tgtEl>
                                        <p:attrNameLst>
                                          <p:attrName>style.visibility</p:attrName>
                                        </p:attrNameLst>
                                      </p:cBhvr>
                                      <p:to>
                                        <p:strVal val="visible"/>
                                      </p:to>
                                    </p:set>
                                    <p:animEffect transition="in" filter="blinds(horizontal)">
                                      <p:cBhvr>
                                        <p:cTn id="27" dur="500"/>
                                        <p:tgtEl>
                                          <p:spTgt spid="5550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5011">
                                            <p:txEl>
                                              <p:pRg st="7" end="7"/>
                                            </p:txEl>
                                          </p:spTgt>
                                        </p:tgtEl>
                                        <p:attrNameLst>
                                          <p:attrName>style.visibility</p:attrName>
                                        </p:attrNameLst>
                                      </p:cBhvr>
                                      <p:to>
                                        <p:strVal val="visible"/>
                                      </p:to>
                                    </p:set>
                                    <p:animEffect transition="in" filter="blinds(horizontal)">
                                      <p:cBhvr>
                                        <p:cTn id="32" dur="500"/>
                                        <p:tgtEl>
                                          <p:spTgt spid="5550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5011">
                                            <p:txEl>
                                              <p:pRg st="8" end="8"/>
                                            </p:txEl>
                                          </p:spTgt>
                                        </p:tgtEl>
                                        <p:attrNameLst>
                                          <p:attrName>style.visibility</p:attrName>
                                        </p:attrNameLst>
                                      </p:cBhvr>
                                      <p:to>
                                        <p:strVal val="visible"/>
                                      </p:to>
                                    </p:set>
                                    <p:animEffect transition="in" filter="blinds(horizontal)">
                                      <p:cBhvr>
                                        <p:cTn id="37" dur="500"/>
                                        <p:tgtEl>
                                          <p:spTgt spid="5550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5011">
                                            <p:txEl>
                                              <p:pRg st="9" end="9"/>
                                            </p:txEl>
                                          </p:spTgt>
                                        </p:tgtEl>
                                        <p:attrNameLst>
                                          <p:attrName>style.visibility</p:attrName>
                                        </p:attrNameLst>
                                      </p:cBhvr>
                                      <p:to>
                                        <p:strVal val="visible"/>
                                      </p:to>
                                    </p:set>
                                    <p:animEffect transition="in" filter="blinds(horizontal)">
                                      <p:cBhvr>
                                        <p:cTn id="42" dur="500"/>
                                        <p:tgtEl>
                                          <p:spTgt spid="55501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5011">
                                            <p:txEl>
                                              <p:pRg st="10" end="10"/>
                                            </p:txEl>
                                          </p:spTgt>
                                        </p:tgtEl>
                                        <p:attrNameLst>
                                          <p:attrName>style.visibility</p:attrName>
                                        </p:attrNameLst>
                                      </p:cBhvr>
                                      <p:to>
                                        <p:strVal val="visible"/>
                                      </p:to>
                                    </p:set>
                                    <p:animEffect transition="in" filter="blinds(horizontal)">
                                      <p:cBhvr>
                                        <p:cTn id="47" dur="500"/>
                                        <p:tgtEl>
                                          <p:spTgt spid="555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计算机是如何工作的？</a:t>
            </a:r>
            <a:endParaRPr lang="zh-CN" altLang="en-US" sz="3600" dirty="0"/>
          </a:p>
        </p:txBody>
      </p:sp>
      <p:sp>
        <p:nvSpPr>
          <p:cNvPr id="556035" name="Rectangle 3"/>
          <p:cNvSpPr>
            <a:spLocks noGrp="1"/>
          </p:cNvSpPr>
          <p:nvPr>
            <p:ph idx="1"/>
          </p:nvPr>
        </p:nvSpPr>
        <p:spPr>
          <a:xfrm>
            <a:off x="250825" y="863600"/>
            <a:ext cx="8596313" cy="2970213"/>
          </a:xfrm>
        </p:spPr>
        <p:txBody>
          <a:bodyPr vert="horz" wrap="square" lIns="91440" tIns="45720" rIns="91440" bIns="45720" anchor="t" anchorCtr="0"/>
          <a:lstStyle/>
          <a:p>
            <a:pPr>
              <a:lnSpc>
                <a:spcPct val="120000"/>
              </a:lnSpc>
            </a:pPr>
            <a:r>
              <a:rPr lang="zh-CN" altLang="en-US" sz="2200" dirty="0">
                <a:solidFill>
                  <a:srgbClr val="007635"/>
                </a:solidFill>
                <a:latin typeface="微软雅黑" panose="020B0503020204020204" pitchFamily="34" charset="-122"/>
                <a:ea typeface="微软雅黑" panose="020B0503020204020204" pitchFamily="34" charset="-122"/>
              </a:rPr>
              <a:t>程序启动前</a:t>
            </a:r>
            <a:r>
              <a:rPr lang="zh-CN" altLang="en-US" sz="2200" dirty="0">
                <a:latin typeface="微软雅黑" panose="020B0503020204020204" pitchFamily="34" charset="-122"/>
                <a:ea typeface="微软雅黑" panose="020B0503020204020204" pitchFamily="34" charset="-122"/>
              </a:rPr>
              <a:t>，指令和数据都存放在存储器中，形式上没有差别，都是</a:t>
            </a:r>
            <a:r>
              <a:rPr lang="en-US" altLang="zh-CN" sz="2200" dirty="0">
                <a:latin typeface="微软雅黑" panose="020B0503020204020204" pitchFamily="34" charset="-122"/>
                <a:ea typeface="微软雅黑" panose="020B0503020204020204" pitchFamily="34" charset="-122"/>
              </a:rPr>
              <a:t>0/1</a:t>
            </a:r>
            <a:r>
              <a:rPr lang="zh-CN" altLang="en-US" sz="2200" dirty="0">
                <a:latin typeface="微软雅黑" panose="020B0503020204020204" pitchFamily="34" charset="-122"/>
                <a:ea typeface="微软雅黑" panose="020B0503020204020204" pitchFamily="34" charset="-122"/>
              </a:rPr>
              <a:t>序列</a:t>
            </a:r>
            <a:endParaRPr lang="zh-CN" altLang="en-US" sz="2200" dirty="0">
              <a:latin typeface="微软雅黑" panose="020B0503020204020204" pitchFamily="34" charset="-122"/>
              <a:ea typeface="微软雅黑" panose="020B0503020204020204" pitchFamily="34" charset="-122"/>
            </a:endParaRPr>
          </a:p>
          <a:p>
            <a:pPr>
              <a:lnSpc>
                <a:spcPct val="120000"/>
              </a:lnSpc>
            </a:pPr>
            <a:r>
              <a:rPr lang="zh-CN" altLang="en-US" sz="2200" dirty="0">
                <a:latin typeface="微软雅黑" panose="020B0503020204020204" pitchFamily="34" charset="-122"/>
                <a:ea typeface="微软雅黑" panose="020B0503020204020204" pitchFamily="34" charset="-122"/>
              </a:rPr>
              <a:t>采用”</a:t>
            </a:r>
            <a:r>
              <a:rPr lang="zh-CN" altLang="en-US" sz="2200" dirty="0">
                <a:solidFill>
                  <a:srgbClr val="FF3300"/>
                </a:solidFill>
                <a:latin typeface="微软雅黑" panose="020B0503020204020204" pitchFamily="34" charset="-122"/>
                <a:ea typeface="微软雅黑" panose="020B0503020204020204" pitchFamily="34" charset="-122"/>
              </a:rPr>
              <a:t>存储程序</a:t>
            </a:r>
            <a:r>
              <a:rPr lang="zh-CN" altLang="en-US" sz="2200" dirty="0">
                <a:latin typeface="微软雅黑" panose="020B0503020204020204" pitchFamily="34" charset="-122"/>
                <a:ea typeface="微软雅黑" panose="020B0503020204020204" pitchFamily="34" charset="-122"/>
              </a:rPr>
              <a:t>“工作方式：</a:t>
            </a:r>
            <a:endParaRPr lang="zh-CN" altLang="en-US" sz="2200" dirty="0">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程序由指令组成，程序被启动后，计算机能自动取出一条一条指令执行，在执行过程中无需人的干预。</a:t>
            </a:r>
            <a:endParaRPr lang="zh-CN" altLang="en-US" sz="2200" dirty="0">
              <a:latin typeface="微软雅黑" panose="020B0503020204020204" pitchFamily="34" charset="-122"/>
              <a:ea typeface="微软雅黑" panose="020B0503020204020204" pitchFamily="34" charset="-122"/>
            </a:endParaRPr>
          </a:p>
          <a:p>
            <a:pPr>
              <a:lnSpc>
                <a:spcPct val="120000"/>
              </a:lnSpc>
            </a:pPr>
            <a:r>
              <a:rPr lang="zh-CN" altLang="en-US" sz="2200" dirty="0">
                <a:solidFill>
                  <a:srgbClr val="007635"/>
                </a:solidFill>
                <a:latin typeface="微软雅黑" panose="020B0503020204020204" pitchFamily="34" charset="-122"/>
                <a:ea typeface="微软雅黑" panose="020B0503020204020204" pitchFamily="34" charset="-122"/>
              </a:rPr>
              <a:t>指令执行过程中</a:t>
            </a:r>
            <a:r>
              <a:rPr lang="zh-CN" altLang="en-US" sz="2200" dirty="0">
                <a:solidFill>
                  <a:srgbClr val="005024"/>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指令和数据被从存储器取到</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，存放在</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内的寄存器中，指令在</a:t>
            </a:r>
            <a:r>
              <a:rPr lang="en-US" altLang="zh-CN" sz="2200" dirty="0">
                <a:solidFill>
                  <a:srgbClr val="FF0000"/>
                </a:solidFill>
                <a:latin typeface="微软雅黑" panose="020B0503020204020204" pitchFamily="34" charset="-122"/>
                <a:ea typeface="微软雅黑" panose="020B0503020204020204" pitchFamily="34" charset="-122"/>
              </a:rPr>
              <a:t>IR</a:t>
            </a:r>
            <a:r>
              <a:rPr lang="zh-CN" altLang="en-US" sz="2200" dirty="0">
                <a:latin typeface="微软雅黑" panose="020B0503020204020204" pitchFamily="34" charset="-122"/>
                <a:ea typeface="微软雅黑" panose="020B0503020204020204" pitchFamily="34" charset="-122"/>
              </a:rPr>
              <a:t>中，数据在</a:t>
            </a:r>
            <a:r>
              <a:rPr lang="en-US" altLang="zh-CN" sz="2200" dirty="0">
                <a:solidFill>
                  <a:srgbClr val="FF0000"/>
                </a:solidFill>
                <a:latin typeface="微软雅黑" panose="020B0503020204020204" pitchFamily="34" charset="-122"/>
                <a:ea typeface="微软雅黑" panose="020B0503020204020204" pitchFamily="34" charset="-122"/>
              </a:rPr>
              <a:t>GPR</a:t>
            </a:r>
            <a:r>
              <a:rPr lang="zh-CN" altLang="en-US" sz="2200" dirty="0">
                <a:latin typeface="微软雅黑" panose="020B0503020204020204" pitchFamily="34" charset="-122"/>
                <a:ea typeface="微软雅黑" panose="020B0503020204020204" pitchFamily="34" charset="-122"/>
              </a:rPr>
              <a:t>中。</a:t>
            </a:r>
            <a:endParaRPr lang="zh-CN" altLang="en-US" sz="2200" dirty="0">
              <a:latin typeface="微软雅黑" panose="020B0503020204020204" pitchFamily="34" charset="-122"/>
              <a:ea typeface="微软雅黑" panose="020B0503020204020204" pitchFamily="34" charset="-122"/>
            </a:endParaRPr>
          </a:p>
        </p:txBody>
      </p:sp>
      <p:sp>
        <p:nvSpPr>
          <p:cNvPr id="556036" name="Text Box 4"/>
          <p:cNvSpPr txBox="1"/>
          <p:nvPr/>
        </p:nvSpPr>
        <p:spPr>
          <a:xfrm>
            <a:off x="385763" y="4149725"/>
            <a:ext cx="8505825" cy="2439988"/>
          </a:xfrm>
          <a:prstGeom prst="rect">
            <a:avLst/>
          </a:prstGeom>
          <a:solidFill>
            <a:schemeClr val="bg1"/>
          </a:solidFill>
          <a:ln w="9525">
            <a:noFill/>
          </a:ln>
        </p:spPr>
        <p:txBody>
          <a:bodyPr anchor="t" anchorCtr="0">
            <a:spAutoFit/>
          </a:bodyPr>
          <a:lstStyle/>
          <a:p>
            <a:pPr>
              <a:spcBef>
                <a:spcPct val="50000"/>
              </a:spcBef>
            </a:pPr>
            <a:r>
              <a:rPr lang="zh-CN" altLang="en-US" sz="2200" b="1" dirty="0">
                <a:solidFill>
                  <a:srgbClr val="FF3300"/>
                </a:solidFill>
                <a:latin typeface="Arial" panose="020B0604020202020204" pitchFamily="34" charset="0"/>
                <a:ea typeface="微软雅黑" panose="020B0503020204020204" pitchFamily="34" charset="-122"/>
              </a:rPr>
              <a:t>指令中需给出的信息</a:t>
            </a:r>
            <a:r>
              <a:rPr lang="zh-CN" altLang="en-US" sz="2200" b="1" dirty="0">
                <a:latin typeface="Arial" panose="020B0604020202020204" pitchFamily="34" charset="0"/>
                <a:ea typeface="微软雅黑" panose="020B0503020204020204" pitchFamily="34" charset="-122"/>
              </a:rPr>
              <a:t>：</a:t>
            </a:r>
            <a:endParaRPr lang="zh-CN" altLang="en-US" sz="2200" b="1" dirty="0">
              <a:latin typeface="Arial" panose="020B0604020202020204" pitchFamily="34" charset="0"/>
              <a:ea typeface="微软雅黑" panose="020B0503020204020204" pitchFamily="34" charset="-122"/>
            </a:endParaRPr>
          </a:p>
          <a:p>
            <a:pPr>
              <a:spcBef>
                <a:spcPct val="50000"/>
              </a:spcBef>
            </a:pPr>
            <a:r>
              <a:rPr lang="zh-CN" altLang="en-US" sz="2200" b="1" dirty="0">
                <a:solidFill>
                  <a:srgbClr val="3333CC"/>
                </a:solidFill>
                <a:latin typeface="Arial" panose="020B0604020202020204" pitchFamily="34" charset="0"/>
                <a:ea typeface="微软雅黑" panose="020B0503020204020204" pitchFamily="34" charset="-122"/>
              </a:rPr>
              <a:t>操作性质（操作码）</a:t>
            </a:r>
            <a:endParaRPr lang="zh-CN" altLang="en-US" sz="2200" b="1" dirty="0">
              <a:solidFill>
                <a:srgbClr val="3333CC"/>
              </a:solidFill>
              <a:latin typeface="Arial" panose="020B0604020202020204" pitchFamily="34" charset="0"/>
              <a:ea typeface="微软雅黑" panose="020B0503020204020204" pitchFamily="34" charset="-122"/>
            </a:endParaRPr>
          </a:p>
          <a:p>
            <a:pPr>
              <a:spcBef>
                <a:spcPct val="50000"/>
              </a:spcBef>
            </a:pPr>
            <a:r>
              <a:rPr lang="zh-CN" altLang="en-US" sz="2200" b="1" dirty="0">
                <a:solidFill>
                  <a:srgbClr val="3333CC"/>
                </a:solidFill>
                <a:latin typeface="Arial" panose="020B0604020202020204" pitchFamily="34" charset="0"/>
                <a:ea typeface="微软雅黑" panose="020B0503020204020204" pitchFamily="34" charset="-122"/>
              </a:rPr>
              <a:t>源操作数</a:t>
            </a:r>
            <a:r>
              <a:rPr lang="en-US" altLang="zh-CN" sz="2200" b="1" dirty="0">
                <a:solidFill>
                  <a:srgbClr val="3333CC"/>
                </a:solidFill>
                <a:latin typeface="Arial" panose="020B0604020202020204" pitchFamily="34" charset="0"/>
                <a:ea typeface="微软雅黑" panose="020B0503020204020204" pitchFamily="34" charset="-122"/>
              </a:rPr>
              <a:t>1 </a:t>
            </a:r>
            <a:r>
              <a:rPr lang="zh-CN" altLang="en-US" sz="2200" b="1" dirty="0">
                <a:latin typeface="Arial" panose="020B0604020202020204" pitchFamily="34" charset="0"/>
                <a:ea typeface="微软雅黑" panose="020B0503020204020204" pitchFamily="34" charset="-122"/>
              </a:rPr>
              <a:t>或</a:t>
            </a:r>
            <a:r>
              <a:rPr lang="en-US" altLang="zh-CN" sz="2200" b="1" dirty="0">
                <a:latin typeface="Arial" panose="020B0604020202020204" pitchFamily="34" charset="0"/>
                <a:ea typeface="微软雅黑" panose="020B0503020204020204" pitchFamily="34" charset="-122"/>
              </a:rPr>
              <a:t>/</a:t>
            </a:r>
            <a:r>
              <a:rPr lang="zh-CN" altLang="en-US" sz="2200" b="1" dirty="0">
                <a:latin typeface="Arial" panose="020B0604020202020204" pitchFamily="34" charset="0"/>
                <a:ea typeface="微软雅黑" panose="020B0503020204020204" pitchFamily="34" charset="-122"/>
              </a:rPr>
              <a:t>和</a:t>
            </a:r>
            <a:r>
              <a:rPr lang="zh-CN" altLang="en-US" sz="2200" b="1" dirty="0">
                <a:solidFill>
                  <a:srgbClr val="3333CC"/>
                </a:solidFill>
                <a:latin typeface="Arial" panose="020B0604020202020204" pitchFamily="34" charset="0"/>
                <a:ea typeface="微软雅黑" panose="020B0503020204020204" pitchFamily="34" charset="-122"/>
              </a:rPr>
              <a:t> 源操作数</a:t>
            </a:r>
            <a:r>
              <a:rPr lang="en-US" altLang="zh-CN" sz="2200" b="1" dirty="0">
                <a:solidFill>
                  <a:srgbClr val="3333CC"/>
                </a:solidFill>
                <a:latin typeface="Arial" panose="020B0604020202020204" pitchFamily="34" charset="0"/>
                <a:ea typeface="微软雅黑" panose="020B0503020204020204" pitchFamily="34" charset="-122"/>
              </a:rPr>
              <a:t>2   </a:t>
            </a:r>
            <a:r>
              <a:rPr lang="en-US" altLang="zh-CN" sz="2200" b="1" dirty="0">
                <a:solidFill>
                  <a:srgbClr val="007635"/>
                </a:solidFill>
                <a:latin typeface="Arial" panose="020B0604020202020204" pitchFamily="34" charset="0"/>
                <a:ea typeface="微软雅黑" panose="020B0503020204020204" pitchFamily="34" charset="-122"/>
              </a:rPr>
              <a:t> </a:t>
            </a:r>
            <a:r>
              <a:rPr lang="zh-CN" altLang="en-US" sz="2200" b="1" dirty="0">
                <a:solidFill>
                  <a:srgbClr val="007635"/>
                </a:solidFill>
                <a:latin typeface="Arial" panose="020B0604020202020204" pitchFamily="34" charset="0"/>
                <a:ea typeface="微软雅黑" panose="020B0503020204020204" pitchFamily="34" charset="-122"/>
              </a:rPr>
              <a:t>（立即数、寄存器编号、</a:t>
            </a:r>
            <a:r>
              <a:rPr lang="zh-CN" altLang="en-US" sz="2200" b="1" dirty="0">
                <a:solidFill>
                  <a:srgbClr val="FF3300"/>
                </a:solidFill>
                <a:latin typeface="Arial" panose="020B0604020202020204" pitchFamily="34" charset="0"/>
                <a:ea typeface="微软雅黑" panose="020B0503020204020204" pitchFamily="34" charset="-122"/>
              </a:rPr>
              <a:t>存储地址</a:t>
            </a:r>
            <a:r>
              <a:rPr lang="zh-CN" altLang="en-US" sz="2200" b="1" dirty="0">
                <a:solidFill>
                  <a:srgbClr val="007635"/>
                </a:solidFill>
                <a:latin typeface="Arial" panose="020B0604020202020204" pitchFamily="34" charset="0"/>
                <a:ea typeface="微软雅黑" panose="020B0503020204020204" pitchFamily="34" charset="-122"/>
              </a:rPr>
              <a:t>）</a:t>
            </a:r>
            <a:endParaRPr lang="zh-CN" altLang="en-US" sz="2200" b="1" dirty="0">
              <a:solidFill>
                <a:srgbClr val="007635"/>
              </a:solidFill>
              <a:latin typeface="Arial" panose="020B0604020202020204" pitchFamily="34" charset="0"/>
              <a:ea typeface="微软雅黑" panose="020B0503020204020204" pitchFamily="34" charset="-122"/>
            </a:endParaRPr>
          </a:p>
          <a:p>
            <a:pPr>
              <a:spcBef>
                <a:spcPct val="50000"/>
              </a:spcBef>
            </a:pPr>
            <a:r>
              <a:rPr lang="zh-CN" altLang="en-US" sz="2200" b="1" dirty="0">
                <a:solidFill>
                  <a:srgbClr val="3333CC"/>
                </a:solidFill>
                <a:latin typeface="Arial" panose="020B0604020202020204" pitchFamily="34" charset="0"/>
                <a:ea typeface="微软雅黑" panose="020B0503020204020204" pitchFamily="34" charset="-122"/>
              </a:rPr>
              <a:t>目的操作数地址   </a:t>
            </a:r>
            <a:r>
              <a:rPr lang="zh-CN" altLang="en-US" sz="2200" b="1" dirty="0">
                <a:solidFill>
                  <a:srgbClr val="007635"/>
                </a:solidFill>
                <a:latin typeface="Arial" panose="020B0604020202020204" pitchFamily="34" charset="0"/>
                <a:ea typeface="微软雅黑" panose="020B0503020204020204" pitchFamily="34" charset="-122"/>
              </a:rPr>
              <a:t>（寄存器编号、</a:t>
            </a:r>
            <a:r>
              <a:rPr lang="zh-CN" altLang="en-US" sz="2200" b="1" dirty="0">
                <a:solidFill>
                  <a:srgbClr val="FF3300"/>
                </a:solidFill>
                <a:latin typeface="Arial" panose="020B0604020202020204" pitchFamily="34" charset="0"/>
                <a:ea typeface="微软雅黑" panose="020B0503020204020204" pitchFamily="34" charset="-122"/>
              </a:rPr>
              <a:t>存储地址</a:t>
            </a:r>
            <a:r>
              <a:rPr lang="zh-CN" altLang="en-US" sz="2200" b="1" dirty="0">
                <a:solidFill>
                  <a:srgbClr val="007635"/>
                </a:solidFill>
                <a:latin typeface="Arial" panose="020B0604020202020204" pitchFamily="34" charset="0"/>
                <a:ea typeface="微软雅黑" panose="020B0503020204020204" pitchFamily="34" charset="-122"/>
              </a:rPr>
              <a:t>）</a:t>
            </a:r>
            <a:endParaRPr lang="zh-CN" altLang="en-US" sz="2200" b="1" dirty="0">
              <a:solidFill>
                <a:srgbClr val="007635"/>
              </a:solidFill>
              <a:latin typeface="Arial" panose="020B0604020202020204" pitchFamily="34" charset="0"/>
              <a:ea typeface="微软雅黑" panose="020B0503020204020204" pitchFamily="34" charset="-122"/>
            </a:endParaRPr>
          </a:p>
          <a:p>
            <a:pPr>
              <a:spcBef>
                <a:spcPct val="50000"/>
              </a:spcBef>
            </a:pPr>
            <a:r>
              <a:rPr lang="zh-CN" altLang="en-US" sz="2200" b="1" dirty="0">
                <a:latin typeface="Arial" panose="020B0604020202020204" pitchFamily="34" charset="0"/>
                <a:ea typeface="微软雅黑" panose="020B0503020204020204" pitchFamily="34" charset="-122"/>
              </a:rPr>
              <a:t>存储地址的描述与</a:t>
            </a:r>
            <a:r>
              <a:rPr lang="zh-CN" altLang="en-US" sz="2200" b="1" dirty="0">
                <a:solidFill>
                  <a:srgbClr val="CC3300"/>
                </a:solidFill>
                <a:latin typeface="Arial" panose="020B0604020202020204" pitchFamily="34" charset="0"/>
                <a:ea typeface="微软雅黑" panose="020B0503020204020204" pitchFamily="34" charset="-122"/>
              </a:rPr>
              <a:t>操作数的数据结构</a:t>
            </a:r>
            <a:r>
              <a:rPr lang="zh-CN" altLang="en-US" sz="2200" b="1" dirty="0">
                <a:latin typeface="Arial" panose="020B0604020202020204" pitchFamily="34" charset="0"/>
                <a:ea typeface="微软雅黑" panose="020B0503020204020204" pitchFamily="34" charset="-122"/>
              </a:rPr>
              <a:t>有关！</a:t>
            </a:r>
            <a:endParaRPr lang="zh-CN" altLang="en-US" sz="2200" b="1" dirty="0">
              <a:latin typeface="Arial" panose="020B0604020202020204" pitchFamily="34" charset="0"/>
              <a:ea typeface="微软雅黑" panose="020B0503020204020204" pitchFamily="34" charset="-122"/>
            </a:endParaRPr>
          </a:p>
        </p:txBody>
      </p:sp>
      <p:sp>
        <p:nvSpPr>
          <p:cNvPr id="556037" name="Text Box 5"/>
          <p:cNvSpPr txBox="1"/>
          <p:nvPr/>
        </p:nvSpPr>
        <p:spPr>
          <a:xfrm>
            <a:off x="3851275" y="4103688"/>
            <a:ext cx="4906963"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IR</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GPR</a:t>
            </a:r>
            <a:r>
              <a:rPr lang="zh-CN" altLang="en-US"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6037"/>
                                        </p:tgtEl>
                                        <p:attrNameLst>
                                          <p:attrName>style.visibility</p:attrName>
                                        </p:attrNameLst>
                                      </p:cBhvr>
                                      <p:to>
                                        <p:strVal val="visible"/>
                                      </p:to>
                                    </p:set>
                                    <p:animEffect transition="in" filter="blinds(horizontal)">
                                      <p:cBhvr>
                                        <p:cTn id="27" dur="500"/>
                                        <p:tgtEl>
                                          <p:spTgt spid="5560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6036">
                                            <p:bg/>
                                          </p:spTgt>
                                        </p:tgtEl>
                                        <p:attrNameLst>
                                          <p:attrName>style.visibility</p:attrName>
                                        </p:attrNameLst>
                                      </p:cBhvr>
                                      <p:to>
                                        <p:strVal val="visible"/>
                                      </p:to>
                                    </p:set>
                                    <p:animEffect transition="in" filter="blinds(horizontal)">
                                      <p:cBhvr>
                                        <p:cTn id="32" dur="500"/>
                                        <p:tgtEl>
                                          <p:spTgt spid="556036">
                                            <p:bg/>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56036">
                                            <p:txEl>
                                              <p:pRg st="0" end="0"/>
                                            </p:txEl>
                                          </p:spTgt>
                                        </p:tgtEl>
                                        <p:attrNameLst>
                                          <p:attrName>style.visibility</p:attrName>
                                        </p:attrNameLst>
                                      </p:cBhvr>
                                      <p:to>
                                        <p:strVal val="visible"/>
                                      </p:to>
                                    </p:set>
                                    <p:animEffect transition="in" filter="randombar(horizontal)">
                                      <p:cBhvr>
                                        <p:cTn id="37" dur="500"/>
                                        <p:tgtEl>
                                          <p:spTgt spid="55603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6">
                                            <p:txEl>
                                              <p:pRg st="1" end="1"/>
                                            </p:txEl>
                                          </p:spTgt>
                                        </p:tgtEl>
                                        <p:attrNameLst>
                                          <p:attrName>style.visibility</p:attrName>
                                        </p:attrNameLst>
                                      </p:cBhvr>
                                      <p:to>
                                        <p:strVal val="visible"/>
                                      </p:to>
                                    </p:set>
                                    <p:animEffect transition="in" filter="blinds(horizontal)">
                                      <p:cBhvr>
                                        <p:cTn id="42" dur="500"/>
                                        <p:tgtEl>
                                          <p:spTgt spid="55603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6">
                                            <p:txEl>
                                              <p:pRg st="2" end="2"/>
                                            </p:txEl>
                                          </p:spTgt>
                                        </p:tgtEl>
                                        <p:attrNameLst>
                                          <p:attrName>style.visibility</p:attrName>
                                        </p:attrNameLst>
                                      </p:cBhvr>
                                      <p:to>
                                        <p:strVal val="visible"/>
                                      </p:to>
                                    </p:set>
                                    <p:animEffect transition="in" filter="blinds(horizontal)">
                                      <p:cBhvr>
                                        <p:cTn id="47" dur="500"/>
                                        <p:tgtEl>
                                          <p:spTgt spid="55603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6">
                                            <p:txEl>
                                              <p:pRg st="3" end="3"/>
                                            </p:txEl>
                                          </p:spTgt>
                                        </p:tgtEl>
                                        <p:attrNameLst>
                                          <p:attrName>style.visibility</p:attrName>
                                        </p:attrNameLst>
                                      </p:cBhvr>
                                      <p:to>
                                        <p:strVal val="visible"/>
                                      </p:to>
                                    </p:set>
                                    <p:animEffect transition="in" filter="blinds(horizontal)">
                                      <p:cBhvr>
                                        <p:cTn id="52" dur="500"/>
                                        <p:tgtEl>
                                          <p:spTgt spid="55603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56036">
                                            <p:txEl>
                                              <p:pRg st="4" end="4"/>
                                            </p:txEl>
                                          </p:spTgt>
                                        </p:tgtEl>
                                        <p:attrNameLst>
                                          <p:attrName>style.visibility</p:attrName>
                                        </p:attrNameLst>
                                      </p:cBhvr>
                                      <p:to>
                                        <p:strVal val="visible"/>
                                      </p:to>
                                    </p:set>
                                    <p:animEffect transition="in" filter="blinds(horizontal)">
                                      <p:cBhvr>
                                        <p:cTn id="57" dur="500"/>
                                        <p:tgtEl>
                                          <p:spTgt spid="5560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6" grpId="0" animBg="1" build="allAtOnce"/>
      <p:bldP spid="5560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主要内容</a:t>
            </a:r>
            <a:endParaRPr lang="zh-CN" altLang="en-US" sz="3200" dirty="0"/>
          </a:p>
        </p:txBody>
      </p:sp>
      <p:sp>
        <p:nvSpPr>
          <p:cNvPr id="75778" name="Rectangle 3"/>
          <p:cNvSpPr>
            <a:spLocks noGrp="1"/>
          </p:cNvSpPr>
          <p:nvPr>
            <p:ph type="body"/>
          </p:nvPr>
        </p:nvSpPr>
        <p:spPr>
          <a:xfrm>
            <a:off x="431800" y="998538"/>
            <a:ext cx="8370888" cy="5626100"/>
          </a:xfrm>
        </p:spPr>
        <p:txBody>
          <a:bodyPr vert="horz" wrap="square" lIns="91440" tIns="45720" rIns="91440" bIns="45720" anchor="t" anchorCtr="0"/>
          <a:lstStyle/>
          <a:p>
            <a:pPr>
              <a:spcBef>
                <a:spcPts val="1600"/>
              </a:spcBef>
            </a:pPr>
            <a:r>
              <a:rPr lang="zh-CN" altLang="en-US" sz="2800" dirty="0">
                <a:ea typeface="黑体" panose="02010609060101010101" pitchFamily="49" charset="-122"/>
              </a:rPr>
              <a:t>课程的由来</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课程内容概要</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课程教学安排及考试安排</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冯</a:t>
            </a:r>
            <a:r>
              <a:rPr lang="en-US" altLang="zh-CN" sz="2800" dirty="0">
                <a:ea typeface="黑体" panose="02010609060101010101" pitchFamily="49" charset="-122"/>
              </a:rPr>
              <a:t>.</a:t>
            </a:r>
            <a:r>
              <a:rPr lang="zh-CN" altLang="en-US" sz="2800" dirty="0">
                <a:ea typeface="黑体" panose="02010609060101010101" pitchFamily="49" charset="-122"/>
              </a:rPr>
              <a:t>诺依曼结构计算机特点</a:t>
            </a:r>
            <a:endParaRPr lang="zh-CN" altLang="en-US" sz="2800" dirty="0">
              <a:ea typeface="黑体" panose="02010609060101010101" pitchFamily="49" charset="-122"/>
            </a:endParaRPr>
          </a:p>
          <a:p>
            <a:pPr>
              <a:spcBef>
                <a:spcPts val="1600"/>
              </a:spcBef>
            </a:pPr>
            <a:r>
              <a:rPr lang="zh-CN" altLang="en-US" sz="2800" dirty="0">
                <a:solidFill>
                  <a:srgbClr val="FF0000"/>
                </a:solidFill>
                <a:ea typeface="黑体" panose="02010609060101010101" pitchFamily="49" charset="-122"/>
              </a:rPr>
              <a:t>程序的开发和执行过程</a:t>
            </a:r>
            <a:endParaRPr lang="zh-CN" altLang="en-US" sz="2800" dirty="0">
              <a:solidFill>
                <a:srgbClr val="FF0000"/>
              </a:solidFill>
              <a:ea typeface="黑体" panose="02010609060101010101" pitchFamily="49" charset="-122"/>
            </a:endParaRPr>
          </a:p>
          <a:p>
            <a:pPr>
              <a:spcBef>
                <a:spcPts val="1600"/>
              </a:spcBef>
            </a:pPr>
            <a:r>
              <a:rPr lang="zh-CN" altLang="en-US" sz="2800" dirty="0">
                <a:ea typeface="黑体" panose="02010609060101010101" pitchFamily="49" charset="-122"/>
              </a:rPr>
              <a:t>计算机系统层次结构</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计算机性能评价</a:t>
            </a:r>
            <a:endParaRPr lang="zh-CN" altLang="en-US" sz="2800" dirty="0">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p:cNvSpPr>
          <p:nvPr>
            <p:ph idx="1"/>
          </p:nvPr>
        </p:nvSpPr>
        <p:spPr>
          <a:xfrm>
            <a:off x="122238" y="777875"/>
            <a:ext cx="8229600" cy="671513"/>
          </a:xfrm>
        </p:spPr>
        <p:txBody>
          <a:bodyPr vert="horz" wrap="square" lIns="91440" tIns="45720" rIns="91440" bIns="45720" anchor="t" anchorCtr="0"/>
          <a:lstStyle/>
          <a:p>
            <a:r>
              <a:rPr lang="zh-CN" altLang="en-US" sz="2200" dirty="0">
                <a:solidFill>
                  <a:srgbClr val="FF0000"/>
                </a:solidFill>
                <a:ea typeface="微软雅黑" panose="020B0503020204020204" pitchFamily="34" charset="-122"/>
              </a:rPr>
              <a:t>用机器语言编写程序</a:t>
            </a:r>
            <a:r>
              <a:rPr lang="zh-CN" altLang="en-US" sz="2200" dirty="0">
                <a:ea typeface="微软雅黑" panose="020B0503020204020204" pitchFamily="34" charset="-122"/>
              </a:rPr>
              <a:t>，并记录在纸带或卡片上</a:t>
            </a:r>
            <a:endParaRPr lang="en-US" altLang="zh-CN" sz="2200" dirty="0">
              <a:ea typeface="微软雅黑" panose="020B0503020204020204" pitchFamily="34" charset="-122"/>
            </a:endParaRPr>
          </a:p>
          <a:p>
            <a:endParaRPr lang="zh-CN" altLang="en-US" sz="2200" dirty="0">
              <a:ea typeface="微软雅黑" panose="020B0503020204020204" pitchFamily="34" charset="-122"/>
            </a:endParaRPr>
          </a:p>
        </p:txBody>
      </p:sp>
      <p:sp>
        <p:nvSpPr>
          <p:cNvPr id="76802" name="Rectangle 1"/>
          <p:cNvSpPr/>
          <p:nvPr/>
        </p:nvSpPr>
        <p:spPr>
          <a:xfrm>
            <a:off x="455613" y="123825"/>
            <a:ext cx="8232775" cy="422275"/>
          </a:xfrm>
          <a:prstGeom prst="rect">
            <a:avLst/>
          </a:prstGeom>
          <a:noFill/>
          <a:ln w="9525">
            <a:noFill/>
          </a:ln>
        </p:spPr>
        <p:txBody>
          <a:bodyPr anchor="ctr" anchorCtr="0"/>
          <a:lstStyle/>
          <a:p>
            <a:pPr marL="119380" indent="-119380"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4000" b="1" dirty="0">
                <a:solidFill>
                  <a:srgbClr val="CC3300"/>
                </a:solidFill>
                <a:latin typeface="Arial" panose="020B0604020202020204" pitchFamily="34" charset="0"/>
                <a:ea typeface="黑体" panose="02010609060101010101" pitchFamily="49" charset="-122"/>
              </a:rPr>
              <a:t>最早的程序开发过程</a:t>
            </a:r>
            <a:endParaRPr lang="zh-CN" altLang="en-GB" sz="4000" b="1" dirty="0">
              <a:solidFill>
                <a:srgbClr val="CC3300"/>
              </a:solidFill>
              <a:latin typeface="Arial" panose="020B0604020202020204" pitchFamily="34" charset="0"/>
              <a:ea typeface="黑体" panose="02010609060101010101" pitchFamily="49" charset="-122"/>
            </a:endParaRPr>
          </a:p>
        </p:txBody>
      </p:sp>
      <p:pic>
        <p:nvPicPr>
          <p:cNvPr id="558085" name="Picture 5"/>
          <p:cNvPicPr>
            <a:picLocks noChangeAspect="1"/>
          </p:cNvPicPr>
          <p:nvPr/>
        </p:nvPicPr>
        <p:blipFill>
          <a:blip r:embed="rId1"/>
          <a:stretch>
            <a:fillRect/>
          </a:stretch>
        </p:blipFill>
        <p:spPr>
          <a:xfrm>
            <a:off x="0" y="1358900"/>
            <a:ext cx="5054600" cy="3068638"/>
          </a:xfrm>
          <a:prstGeom prst="rect">
            <a:avLst/>
          </a:prstGeom>
          <a:noFill/>
          <a:ln w="9525">
            <a:noFill/>
          </a:ln>
        </p:spPr>
      </p:pic>
      <p:pic>
        <p:nvPicPr>
          <p:cNvPr id="558086" name="Picture 6"/>
          <p:cNvPicPr>
            <a:picLocks noChangeAspect="1"/>
          </p:cNvPicPr>
          <p:nvPr/>
        </p:nvPicPr>
        <p:blipFill>
          <a:blip r:embed="rId2"/>
          <a:stretch>
            <a:fillRect/>
          </a:stretch>
        </p:blipFill>
        <p:spPr>
          <a:xfrm>
            <a:off x="0" y="3479800"/>
            <a:ext cx="5853113" cy="3378200"/>
          </a:xfrm>
          <a:prstGeom prst="rect">
            <a:avLst/>
          </a:prstGeom>
          <a:noFill/>
          <a:ln w="9525">
            <a:noFill/>
          </a:ln>
        </p:spPr>
      </p:pic>
      <p:sp>
        <p:nvSpPr>
          <p:cNvPr id="558087" name="Text Box 7"/>
          <p:cNvSpPr txBox="1"/>
          <p:nvPr/>
        </p:nvSpPr>
        <p:spPr>
          <a:xfrm>
            <a:off x="701675" y="1493838"/>
            <a:ext cx="3509963" cy="427037"/>
          </a:xfrm>
          <a:prstGeom prst="rect">
            <a:avLst/>
          </a:prstGeom>
          <a:solidFill>
            <a:schemeClr val="bg1"/>
          </a:solidFill>
          <a:ln w="9525">
            <a:noFill/>
          </a:ln>
        </p:spPr>
        <p:txBody>
          <a:bodyPr anchor="t" anchorCtr="0">
            <a:spAutoFit/>
          </a:bodyPr>
          <a:lstStyle/>
          <a:p>
            <a:pPr>
              <a:spcBef>
                <a:spcPct val="50000"/>
              </a:spcBef>
            </a:pPr>
            <a:r>
              <a:rPr lang="zh-CN" altLang="en-US" sz="2200" b="1" dirty="0">
                <a:solidFill>
                  <a:srgbClr val="0066CC"/>
                </a:solidFill>
                <a:latin typeface="微软雅黑" panose="020B0503020204020204" pitchFamily="34" charset="-122"/>
                <a:ea typeface="微软雅黑" panose="020B0503020204020204" pitchFamily="34" charset="-122"/>
              </a:rPr>
              <a:t>穿孔表示</a:t>
            </a:r>
            <a:r>
              <a:rPr lang="en-US" altLang="zh-CN" sz="2200" b="1" dirty="0">
                <a:solidFill>
                  <a:srgbClr val="0066CC"/>
                </a:solidFill>
                <a:latin typeface="微软雅黑" panose="020B0503020204020204" pitchFamily="34" charset="-122"/>
                <a:ea typeface="微软雅黑" panose="020B0503020204020204" pitchFamily="34" charset="-122"/>
              </a:rPr>
              <a:t>0</a:t>
            </a:r>
            <a:r>
              <a:rPr lang="zh-CN" altLang="en-US" sz="2200" b="1" dirty="0">
                <a:solidFill>
                  <a:srgbClr val="0066CC"/>
                </a:solidFill>
                <a:latin typeface="微软雅黑" panose="020B0503020204020204" pitchFamily="34" charset="-122"/>
                <a:ea typeface="微软雅黑" panose="020B0503020204020204" pitchFamily="34" charset="-122"/>
              </a:rPr>
              <a:t>，未穿孔表示</a:t>
            </a:r>
            <a:r>
              <a:rPr lang="en-US" altLang="zh-CN" sz="2200" b="1" dirty="0">
                <a:solidFill>
                  <a:srgbClr val="0066CC"/>
                </a:solidFill>
                <a:latin typeface="微软雅黑" panose="020B0503020204020204" pitchFamily="34" charset="-122"/>
                <a:ea typeface="微软雅黑" panose="020B0503020204020204" pitchFamily="34" charset="-122"/>
              </a:rPr>
              <a:t>1</a:t>
            </a:r>
            <a:endParaRPr lang="en-US" altLang="zh-CN" sz="2200" b="1" dirty="0">
              <a:solidFill>
                <a:srgbClr val="0066CC"/>
              </a:solidFill>
              <a:latin typeface="微软雅黑" panose="020B0503020204020204" pitchFamily="34" charset="-122"/>
              <a:ea typeface="微软雅黑" panose="020B0503020204020204" pitchFamily="34" charset="-122"/>
            </a:endParaRPr>
          </a:p>
        </p:txBody>
      </p:sp>
      <p:sp>
        <p:nvSpPr>
          <p:cNvPr id="558088" name="Text Box 8"/>
          <p:cNvSpPr txBox="1"/>
          <p:nvPr/>
        </p:nvSpPr>
        <p:spPr>
          <a:xfrm>
            <a:off x="6057900" y="2516188"/>
            <a:ext cx="2424113" cy="3441700"/>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0101 </a:t>
            </a:r>
            <a:r>
              <a:rPr lang="en-US" altLang="zh-CN" sz="2200" b="1" dirty="0">
                <a:solidFill>
                  <a:srgbClr val="FF0000"/>
                </a:solidFill>
                <a:latin typeface="微软雅黑" panose="020B0503020204020204" pitchFamily="34" charset="-122"/>
                <a:ea typeface="微软雅黑" panose="020B0503020204020204" pitchFamily="34" charset="-122"/>
              </a:rPr>
              <a:t>0110</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solidFill>
                  <a:srgbClr val="009242"/>
                </a:solidFill>
                <a:latin typeface="微软雅黑" panose="020B0503020204020204" pitchFamily="34" charset="-122"/>
                <a:ea typeface="微软雅黑" panose="020B0503020204020204" pitchFamily="34" charset="-122"/>
              </a:rPr>
              <a:t>0010</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0100</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0110 </a:t>
            </a:r>
            <a:r>
              <a:rPr lang="en-US" altLang="zh-CN" sz="2200" b="1" dirty="0">
                <a:solidFill>
                  <a:srgbClr val="FF0000"/>
                </a:solidFill>
                <a:latin typeface="微软雅黑" panose="020B0503020204020204" pitchFamily="34" charset="-122"/>
                <a:ea typeface="微软雅黑" panose="020B0503020204020204" pitchFamily="34" charset="-122"/>
              </a:rPr>
              <a:t>0111</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5</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6</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endParaRPr lang="en-US" altLang="zh-CN" sz="2200" b="1" dirty="0">
              <a:latin typeface="微软雅黑" panose="020B0503020204020204" pitchFamily="34" charset="-122"/>
              <a:ea typeface="微软雅黑" panose="020B0503020204020204" pitchFamily="34" charset="-122"/>
            </a:endParaRPr>
          </a:p>
          <a:p>
            <a:endParaRPr lang="en-US" altLang="zh-CN" sz="2200" b="1" dirty="0">
              <a:latin typeface="微软雅黑" panose="020B0503020204020204" pitchFamily="34" charset="-122"/>
              <a:ea typeface="微软雅黑" panose="020B0503020204020204" pitchFamily="34" charset="-122"/>
            </a:endParaRPr>
          </a:p>
          <a:p>
            <a:endParaRPr lang="en-US" altLang="zh-CN" sz="2200" b="1" dirty="0">
              <a:latin typeface="微软雅黑" panose="020B0503020204020204" pitchFamily="34" charset="-122"/>
              <a:ea typeface="微软雅黑" panose="020B0503020204020204" pitchFamily="34" charset="-122"/>
            </a:endParaRPr>
          </a:p>
        </p:txBody>
      </p:sp>
      <p:sp>
        <p:nvSpPr>
          <p:cNvPr id="558089" name="Text Box 9"/>
          <p:cNvSpPr txBox="1"/>
          <p:nvPr/>
        </p:nvSpPr>
        <p:spPr>
          <a:xfrm>
            <a:off x="5427663" y="2033588"/>
            <a:ext cx="2293937" cy="427037"/>
          </a:xfrm>
          <a:prstGeom prst="rect">
            <a:avLst/>
          </a:prstGeom>
          <a:noFill/>
          <a:ln w="9525">
            <a:noFill/>
          </a:ln>
        </p:spPr>
        <p:txBody>
          <a:bodyPr anchor="t" anchorCtr="0">
            <a:spAutoFit/>
          </a:bodyPr>
          <a:lstStyle/>
          <a:p>
            <a:r>
              <a:rPr lang="zh-CN" altLang="en-US" sz="2200" b="1" dirty="0">
                <a:solidFill>
                  <a:srgbClr val="009242"/>
                </a:solidFill>
                <a:latin typeface="微软雅黑" panose="020B0503020204020204" pitchFamily="34" charset="-122"/>
                <a:ea typeface="微软雅黑" panose="020B0503020204020204" pitchFamily="34" charset="-122"/>
              </a:rPr>
              <a:t>假设：</a:t>
            </a:r>
            <a:r>
              <a:rPr lang="en-US" altLang="zh-CN" sz="2200" b="1" dirty="0">
                <a:solidFill>
                  <a:srgbClr val="009242"/>
                </a:solidFill>
                <a:latin typeface="微软雅黑" panose="020B0503020204020204" pitchFamily="34" charset="-122"/>
                <a:ea typeface="微软雅黑" panose="020B0503020204020204" pitchFamily="34" charset="-122"/>
              </a:rPr>
              <a:t>0010-jxx</a:t>
            </a:r>
            <a:endParaRPr lang="en-US" altLang="zh-CN" sz="2200" b="1" dirty="0">
              <a:solidFill>
                <a:srgbClr val="009242"/>
              </a:solidFill>
              <a:latin typeface="微软雅黑" panose="020B0503020204020204" pitchFamily="34" charset="-122"/>
              <a:ea typeface="微软雅黑" panose="020B0503020204020204" pitchFamily="34" charset="-122"/>
            </a:endParaRPr>
          </a:p>
        </p:txBody>
      </p:sp>
      <p:grpSp>
        <p:nvGrpSpPr>
          <p:cNvPr id="558090" name="Group 10"/>
          <p:cNvGrpSpPr/>
          <p:nvPr/>
        </p:nvGrpSpPr>
        <p:grpSpPr>
          <a:xfrm>
            <a:off x="8128000" y="3068638"/>
            <a:ext cx="392113" cy="990600"/>
            <a:chOff x="5331" y="2259"/>
            <a:chExt cx="237" cy="641"/>
          </a:xfrm>
        </p:grpSpPr>
        <p:sp>
          <p:nvSpPr>
            <p:cNvPr id="76809" name="Line 11"/>
            <p:cNvSpPr/>
            <p:nvPr/>
          </p:nvSpPr>
          <p:spPr>
            <a:xfrm>
              <a:off x="5331" y="2267"/>
              <a:ext cx="237" cy="0"/>
            </a:xfrm>
            <a:prstGeom prst="line">
              <a:avLst/>
            </a:prstGeom>
            <a:ln w="57150" cap="flat" cmpd="sng">
              <a:solidFill>
                <a:srgbClr val="CC0066"/>
              </a:solidFill>
              <a:prstDash val="solid"/>
              <a:round/>
              <a:headEnd type="none" w="med" len="med"/>
              <a:tailEnd type="none" w="med" len="med"/>
            </a:ln>
          </p:spPr>
        </p:sp>
        <p:sp>
          <p:nvSpPr>
            <p:cNvPr id="76810" name="Line 12"/>
            <p:cNvSpPr/>
            <p:nvPr/>
          </p:nvSpPr>
          <p:spPr>
            <a:xfrm>
              <a:off x="5550" y="2259"/>
              <a:ext cx="0" cy="641"/>
            </a:xfrm>
            <a:prstGeom prst="line">
              <a:avLst/>
            </a:prstGeom>
            <a:ln w="57150" cap="flat" cmpd="sng">
              <a:solidFill>
                <a:srgbClr val="CC0066"/>
              </a:solidFill>
              <a:prstDash val="solid"/>
              <a:round/>
              <a:headEnd type="none" w="med" len="med"/>
              <a:tailEnd type="none" w="med" len="med"/>
            </a:ln>
          </p:spPr>
        </p:sp>
        <p:sp>
          <p:nvSpPr>
            <p:cNvPr id="76811" name="Line 13"/>
            <p:cNvSpPr/>
            <p:nvPr/>
          </p:nvSpPr>
          <p:spPr>
            <a:xfrm flipH="1">
              <a:off x="5367" y="2889"/>
              <a:ext cx="164" cy="9"/>
            </a:xfrm>
            <a:prstGeom prst="line">
              <a:avLst/>
            </a:prstGeom>
            <a:ln w="57150" cap="flat" cmpd="sng">
              <a:solidFill>
                <a:srgbClr val="CC0066"/>
              </a:solidFill>
              <a:prstDash val="solid"/>
              <a:round/>
              <a:headEnd type="none" w="med" len="med"/>
              <a:tailEnd type="triangle" w="med" len="med"/>
            </a:ln>
          </p:spPr>
        </p:sp>
      </p:grpSp>
      <p:sp>
        <p:nvSpPr>
          <p:cNvPr id="558094" name="Text Box 14"/>
          <p:cNvSpPr txBox="1"/>
          <p:nvPr/>
        </p:nvSpPr>
        <p:spPr>
          <a:xfrm>
            <a:off x="6011863" y="4991100"/>
            <a:ext cx="3041650" cy="1768475"/>
          </a:xfrm>
          <a:prstGeom prst="rect">
            <a:avLst/>
          </a:prstGeom>
          <a:noFill/>
          <a:ln w="9525">
            <a:noFill/>
          </a:ln>
        </p:spPr>
        <p:txBody>
          <a:bodyPr anchor="t" anchorCtr="0">
            <a:spAutoFit/>
          </a:bodyPr>
          <a:lstStyle/>
          <a:p>
            <a:pPr>
              <a:spcBef>
                <a:spcPct val="50000"/>
              </a:spcBef>
            </a:pPr>
            <a:r>
              <a:rPr lang="zh-CN" altLang="en-US" sz="2000" b="1" dirty="0">
                <a:solidFill>
                  <a:srgbClr val="0066CC"/>
                </a:solidFill>
                <a:latin typeface="微软雅黑" panose="020B0503020204020204" pitchFamily="34" charset="-122"/>
                <a:ea typeface="微软雅黑" panose="020B0503020204020204" pitchFamily="34" charset="-122"/>
              </a:rPr>
              <a:t>若在第</a:t>
            </a:r>
            <a:r>
              <a:rPr lang="en-US" altLang="zh-CN" sz="2000" b="1" dirty="0">
                <a:solidFill>
                  <a:srgbClr val="0066CC"/>
                </a:solidFill>
                <a:latin typeface="微软雅黑" panose="020B0503020204020204" pitchFamily="34" charset="-122"/>
                <a:ea typeface="微软雅黑" panose="020B0503020204020204" pitchFamily="34" charset="-122"/>
              </a:rPr>
              <a:t>4</a:t>
            </a:r>
            <a:r>
              <a:rPr lang="zh-CN" altLang="en-US" sz="2000" b="1" dirty="0">
                <a:solidFill>
                  <a:srgbClr val="0066CC"/>
                </a:solidFill>
                <a:latin typeface="微软雅黑" panose="020B0503020204020204" pitchFamily="34" charset="-122"/>
                <a:ea typeface="微软雅黑" panose="020B0503020204020204" pitchFamily="34" charset="-122"/>
              </a:rPr>
              <a:t>条指令前加入指令，则需</a:t>
            </a:r>
            <a:r>
              <a:rPr lang="zh-CN" altLang="en-US" sz="2000" b="1" dirty="0">
                <a:solidFill>
                  <a:srgbClr val="CC3300"/>
                </a:solidFill>
                <a:latin typeface="微软雅黑" panose="020B0503020204020204" pitchFamily="34" charset="-122"/>
                <a:ea typeface="微软雅黑" panose="020B0503020204020204" pitchFamily="34" charset="-122"/>
              </a:rPr>
              <a:t>重新计算地址码</a:t>
            </a:r>
            <a:r>
              <a:rPr lang="zh-CN" altLang="en-US" sz="2000" b="1" dirty="0">
                <a:solidFill>
                  <a:srgbClr val="0066CC"/>
                </a:solidFill>
                <a:latin typeface="微软雅黑" panose="020B0503020204020204" pitchFamily="34" charset="-122"/>
                <a:ea typeface="微软雅黑" panose="020B0503020204020204" pitchFamily="34" charset="-122"/>
              </a:rPr>
              <a:t>（如</a:t>
            </a:r>
            <a:r>
              <a:rPr lang="en-US" altLang="zh-CN" sz="2000" b="1" dirty="0">
                <a:solidFill>
                  <a:srgbClr val="0066CC"/>
                </a:solidFill>
                <a:latin typeface="微软雅黑" panose="020B0503020204020204" pitchFamily="34" charset="-122"/>
                <a:ea typeface="微软雅黑" panose="020B0503020204020204" pitchFamily="34" charset="-122"/>
              </a:rPr>
              <a:t>jxx</a:t>
            </a:r>
            <a:r>
              <a:rPr lang="zh-CN" altLang="en-US" sz="2000" b="1" dirty="0">
                <a:solidFill>
                  <a:srgbClr val="0066CC"/>
                </a:solidFill>
                <a:latin typeface="微软雅黑" panose="020B0503020204020204" pitchFamily="34" charset="-122"/>
                <a:ea typeface="微软雅黑" panose="020B0503020204020204" pitchFamily="34" charset="-122"/>
              </a:rPr>
              <a:t>的目标地址），然后重新打孔。</a:t>
            </a:r>
            <a:r>
              <a:rPr lang="zh-CN" altLang="en-US" sz="2000" b="1" dirty="0">
                <a:solidFill>
                  <a:srgbClr val="FF0000"/>
                </a:solidFill>
                <a:latin typeface="微软雅黑" panose="020B0503020204020204" pitchFamily="34" charset="-122"/>
                <a:ea typeface="微软雅黑" panose="020B0503020204020204" pitchFamily="34" charset="-122"/>
              </a:rPr>
              <a:t>不灵活！</a:t>
            </a:r>
            <a:endParaRPr lang="zh-CN" altLang="en-US" sz="2000" b="1" dirty="0">
              <a:solidFill>
                <a:srgbClr val="FF0000"/>
              </a:solidFill>
              <a:latin typeface="微软雅黑" panose="020B0503020204020204" pitchFamily="34" charset="-122"/>
              <a:ea typeface="微软雅黑" panose="020B0503020204020204" pitchFamily="34" charset="-122"/>
            </a:endParaRPr>
          </a:p>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书写、阅读困难！</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58095" name="Text Box 15"/>
          <p:cNvSpPr txBox="1"/>
          <p:nvPr/>
        </p:nvSpPr>
        <p:spPr>
          <a:xfrm>
            <a:off x="958850" y="4121150"/>
            <a:ext cx="4165600" cy="1004888"/>
          </a:xfrm>
          <a:prstGeom prst="rect">
            <a:avLst/>
          </a:prstGeom>
          <a:solidFill>
            <a:schemeClr val="bg1"/>
          </a:solidFill>
          <a:ln w="9525">
            <a:noFill/>
          </a:ln>
        </p:spPr>
        <p:txBody>
          <a:bodyPr anchor="t" anchorCtr="0">
            <a:spAutoFit/>
          </a:bodyPr>
          <a:lstStyle/>
          <a:p>
            <a:pPr>
              <a:spcBef>
                <a:spcPct val="50000"/>
              </a:spcBef>
            </a:pPr>
            <a:r>
              <a:rPr lang="zh-CN" altLang="en-US" sz="2400" b="1" dirty="0">
                <a:solidFill>
                  <a:srgbClr val="FF0000"/>
                </a:solidFill>
                <a:latin typeface="Arial" panose="020B0604020202020204" pitchFamily="34" charset="0"/>
                <a:ea typeface="微软雅黑" panose="020B0503020204020204" pitchFamily="34" charset="-122"/>
              </a:rPr>
              <a:t>太原始了，无法忍受，咋办？</a:t>
            </a:r>
            <a:endParaRPr lang="zh-CN" altLang="en-US" sz="2400" b="1" dirty="0">
              <a:solidFill>
                <a:srgbClr val="FF0000"/>
              </a:solidFill>
              <a:latin typeface="Arial" panose="020B0604020202020204" pitchFamily="34" charset="0"/>
              <a:ea typeface="微软雅黑" panose="020B0503020204020204" pitchFamily="34" charset="-122"/>
            </a:endParaRPr>
          </a:p>
          <a:p>
            <a:pPr>
              <a:spcBef>
                <a:spcPct val="50000"/>
              </a:spcBef>
            </a:pPr>
            <a:r>
              <a:rPr lang="zh-CN" altLang="en-US" sz="2400" b="1" dirty="0">
                <a:solidFill>
                  <a:srgbClr val="0066CC"/>
                </a:solidFill>
                <a:latin typeface="Arial" panose="020B0604020202020204" pitchFamily="34" charset="0"/>
                <a:ea typeface="微软雅黑" panose="020B0503020204020204" pitchFamily="34" charset="-122"/>
              </a:rPr>
              <a:t>用符号表示而不用</a:t>
            </a:r>
            <a:r>
              <a:rPr lang="en-US" altLang="zh-CN" sz="2400" b="1" dirty="0">
                <a:solidFill>
                  <a:srgbClr val="0066CC"/>
                </a:solidFill>
                <a:latin typeface="Arial" panose="020B0604020202020204" pitchFamily="34" charset="0"/>
                <a:ea typeface="微软雅黑" panose="020B0503020204020204" pitchFamily="34" charset="-122"/>
              </a:rPr>
              <a:t>0/1</a:t>
            </a:r>
            <a:r>
              <a:rPr lang="zh-CN" altLang="en-US" sz="2400" b="1" dirty="0">
                <a:solidFill>
                  <a:srgbClr val="0066CC"/>
                </a:solidFill>
                <a:latin typeface="Arial" panose="020B0604020202020204" pitchFamily="34" charset="0"/>
                <a:ea typeface="微软雅黑" panose="020B0503020204020204" pitchFamily="34" charset="-122"/>
              </a:rPr>
              <a:t>表示！</a:t>
            </a:r>
            <a:endParaRPr lang="zh-CN" altLang="en-US" sz="2400" b="1" dirty="0">
              <a:solidFill>
                <a:srgbClr val="0066CC"/>
              </a:solidFill>
              <a:latin typeface="Arial" panose="020B0604020202020204" pitchFamily="34" charset="0"/>
              <a:ea typeface="微软雅黑" panose="020B0503020204020204" pitchFamily="34" charset="-122"/>
            </a:endParaRPr>
          </a:p>
        </p:txBody>
      </p:sp>
      <p:sp>
        <p:nvSpPr>
          <p:cNvPr id="558096" name="Text Box 16"/>
          <p:cNvSpPr txBox="1"/>
          <p:nvPr/>
        </p:nvSpPr>
        <p:spPr>
          <a:xfrm>
            <a:off x="5111750" y="1268413"/>
            <a:ext cx="2609850" cy="701675"/>
          </a:xfrm>
          <a:prstGeom prst="rect">
            <a:avLst/>
          </a:prstGeom>
          <a:noFill/>
          <a:ln w="9525">
            <a:noFill/>
          </a:ln>
        </p:spPr>
        <p:txBody>
          <a:bodyPr anchor="t" anchorCtr="0">
            <a:spAutoFit/>
          </a:bodyPr>
          <a:lstStyle/>
          <a:p>
            <a:r>
              <a:rPr lang="zh-CN" altLang="en-US" sz="2000" b="1" dirty="0">
                <a:solidFill>
                  <a:srgbClr val="0066CC"/>
                </a:solidFill>
                <a:latin typeface="Arial" panose="020B0604020202020204" pitchFamily="34" charset="0"/>
                <a:ea typeface="微软雅黑" panose="020B0503020204020204" pitchFamily="34" charset="-122"/>
              </a:rPr>
              <a:t>输入：按钮、开关；</a:t>
            </a:r>
            <a:endParaRPr lang="zh-CN" altLang="en-US" sz="2000" b="1" dirty="0">
              <a:solidFill>
                <a:srgbClr val="0066CC"/>
              </a:solidFill>
              <a:latin typeface="Arial" panose="020B0604020202020204" pitchFamily="34" charset="0"/>
              <a:ea typeface="微软雅黑" panose="020B0503020204020204" pitchFamily="34" charset="-122"/>
            </a:endParaRPr>
          </a:p>
          <a:p>
            <a:r>
              <a:rPr lang="zh-CN" altLang="en-US" sz="2000" b="1" dirty="0">
                <a:solidFill>
                  <a:srgbClr val="0066CC"/>
                </a:solidFill>
                <a:latin typeface="Arial" panose="020B0604020202020204" pitchFamily="34" charset="0"/>
                <a:ea typeface="微软雅黑" panose="020B0503020204020204" pitchFamily="34" charset="-122"/>
              </a:rPr>
              <a:t>输出：指示灯等</a:t>
            </a:r>
            <a:endParaRPr lang="zh-CN" altLang="en-US" sz="2000" b="1" dirty="0">
              <a:solidFill>
                <a:srgbClr val="FF0000"/>
              </a:solidFill>
              <a:latin typeface="Arial" panose="020B0604020202020204" pitchFamily="34" charset="0"/>
              <a:ea typeface="微软雅黑" panose="020B0503020204020204" pitchFamily="34" charset="-122"/>
            </a:endParaRPr>
          </a:p>
        </p:txBody>
      </p:sp>
      <p:sp>
        <p:nvSpPr>
          <p:cNvPr id="558097" name="Rectangle 17"/>
          <p:cNvSpPr/>
          <p:nvPr/>
        </p:nvSpPr>
        <p:spPr>
          <a:xfrm>
            <a:off x="7497763" y="1287463"/>
            <a:ext cx="1485900" cy="701675"/>
          </a:xfrm>
          <a:prstGeom prst="rect">
            <a:avLst/>
          </a:prstGeom>
          <a:noFill/>
          <a:ln w="9525">
            <a:noFill/>
          </a:ln>
        </p:spPr>
        <p:txBody>
          <a:bodyPr lIns="0" rIns="0" anchor="t" anchorCtr="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所有信息都是</a:t>
            </a:r>
            <a:r>
              <a:rPr lang="en-US" altLang="zh-CN" sz="2000" b="1" dirty="0">
                <a:solidFill>
                  <a:srgbClr val="FF0000"/>
                </a:solidFill>
                <a:latin typeface="微软雅黑" panose="020B0503020204020204" pitchFamily="34" charset="-122"/>
                <a:ea typeface="微软雅黑" panose="020B0503020204020204" pitchFamily="34" charset="-122"/>
              </a:rPr>
              <a:t>0/1</a:t>
            </a:r>
            <a:r>
              <a:rPr lang="zh-CN" altLang="en-US" sz="2000" b="1" dirty="0">
                <a:solidFill>
                  <a:srgbClr val="FF0000"/>
                </a:solidFill>
                <a:latin typeface="微软雅黑" panose="020B0503020204020204" pitchFamily="34" charset="-122"/>
                <a:ea typeface="微软雅黑" panose="020B0503020204020204" pitchFamily="34" charset="-122"/>
              </a:rPr>
              <a:t>序列！</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00975" y="2074863"/>
            <a:ext cx="1182688" cy="369887"/>
          </a:xfrm>
          <a:prstGeom prst="rect">
            <a:avLst/>
          </a:prstGeom>
          <a:noFill/>
          <a:ln w="9525">
            <a:noFill/>
          </a:ln>
        </p:spPr>
        <p:txBody>
          <a:bodyPr anchor="t" anchorCtr="0">
            <a:spAutoFit/>
          </a:bodyPr>
          <a:lstStyle/>
          <a:p>
            <a:pPr eaLnBrk="0" hangingPunct="0"/>
            <a:r>
              <a:rPr lang="zh-CN" altLang="en-US" b="1" dirty="0">
                <a:latin typeface="微软雅黑" panose="020B0503020204020204" pitchFamily="34" charset="-122"/>
                <a:ea typeface="微软雅黑" panose="020B0503020204020204" pitchFamily="34" charset="-122"/>
              </a:rPr>
              <a:t>转移指令</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7"/>
                                        </p:tgtEl>
                                        <p:attrNameLst>
                                          <p:attrName>style.visibility</p:attrName>
                                        </p:attrNameLst>
                                      </p:cBhvr>
                                      <p:to>
                                        <p:strVal val="visible"/>
                                      </p:to>
                                    </p:set>
                                    <p:animEffect transition="in" filter="blinds(horizontal)">
                                      <p:cBhvr>
                                        <p:cTn id="7" dur="500"/>
                                        <p:tgtEl>
                                          <p:spTgt spid="5580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085"/>
                                        </p:tgtEl>
                                        <p:attrNameLst>
                                          <p:attrName>style.visibility</p:attrName>
                                        </p:attrNameLst>
                                      </p:cBhvr>
                                      <p:to>
                                        <p:strVal val="visible"/>
                                      </p:to>
                                    </p:set>
                                    <p:animEffect transition="in" filter="blinds(horizontal)">
                                      <p:cBhvr>
                                        <p:cTn id="12" dur="500"/>
                                        <p:tgtEl>
                                          <p:spTgt spid="5580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6"/>
                                        </p:tgtEl>
                                        <p:attrNameLst>
                                          <p:attrName>style.visibility</p:attrName>
                                        </p:attrNameLst>
                                      </p:cBhvr>
                                      <p:to>
                                        <p:strVal val="visible"/>
                                      </p:to>
                                    </p:set>
                                    <p:animEffect transition="in" filter="blinds(horizontal)">
                                      <p:cBhvr>
                                        <p:cTn id="17" dur="500"/>
                                        <p:tgtEl>
                                          <p:spTgt spid="5580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96"/>
                                        </p:tgtEl>
                                        <p:attrNameLst>
                                          <p:attrName>style.visibility</p:attrName>
                                        </p:attrNameLst>
                                      </p:cBhvr>
                                      <p:to>
                                        <p:strVal val="visible"/>
                                      </p:to>
                                    </p:set>
                                    <p:animEffect transition="in" filter="blinds(horizontal)">
                                      <p:cBhvr>
                                        <p:cTn id="22" dur="500"/>
                                        <p:tgtEl>
                                          <p:spTgt spid="5580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97"/>
                                        </p:tgtEl>
                                        <p:attrNameLst>
                                          <p:attrName>style.visibility</p:attrName>
                                        </p:attrNameLst>
                                      </p:cBhvr>
                                      <p:to>
                                        <p:strVal val="visible"/>
                                      </p:to>
                                    </p:set>
                                    <p:animEffect transition="in" filter="blinds(horizontal)">
                                      <p:cBhvr>
                                        <p:cTn id="27" dur="500"/>
                                        <p:tgtEl>
                                          <p:spTgt spid="5580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089"/>
                                        </p:tgtEl>
                                        <p:attrNameLst>
                                          <p:attrName>style.visibility</p:attrName>
                                        </p:attrNameLst>
                                      </p:cBhvr>
                                      <p:to>
                                        <p:strVal val="visible"/>
                                      </p:to>
                                    </p:set>
                                    <p:animEffect transition="in" filter="blinds(horizontal)">
                                      <p:cBhvr>
                                        <p:cTn id="32" dur="500"/>
                                        <p:tgtEl>
                                          <p:spTgt spid="55808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randombar(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8088"/>
                                        </p:tgtEl>
                                        <p:attrNameLst>
                                          <p:attrName>style.visibility</p:attrName>
                                        </p:attrNameLst>
                                      </p:cBhvr>
                                      <p:to>
                                        <p:strVal val="visible"/>
                                      </p:to>
                                    </p:set>
                                    <p:animEffect transition="in" filter="blinds(horizontal)">
                                      <p:cBhvr>
                                        <p:cTn id="42" dur="500"/>
                                        <p:tgtEl>
                                          <p:spTgt spid="55808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8090"/>
                                        </p:tgtEl>
                                        <p:attrNameLst>
                                          <p:attrName>style.visibility</p:attrName>
                                        </p:attrNameLst>
                                      </p:cBhvr>
                                      <p:to>
                                        <p:strVal val="visible"/>
                                      </p:to>
                                    </p:set>
                                    <p:animEffect transition="in" filter="blinds(horizontal)">
                                      <p:cBhvr>
                                        <p:cTn id="47" dur="500"/>
                                        <p:tgtEl>
                                          <p:spTgt spid="55809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8094"/>
                                        </p:tgtEl>
                                        <p:attrNameLst>
                                          <p:attrName>style.visibility</p:attrName>
                                        </p:attrNameLst>
                                      </p:cBhvr>
                                      <p:to>
                                        <p:strVal val="visible"/>
                                      </p:to>
                                    </p:set>
                                    <p:animEffect transition="in" filter="blinds(horizontal)">
                                      <p:cBhvr>
                                        <p:cTn id="52" dur="500"/>
                                        <p:tgtEl>
                                          <p:spTgt spid="55809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58095"/>
                                        </p:tgtEl>
                                        <p:attrNameLst>
                                          <p:attrName>style.visibility</p:attrName>
                                        </p:attrNameLst>
                                      </p:cBhvr>
                                      <p:to>
                                        <p:strVal val="visible"/>
                                      </p:to>
                                    </p:set>
                                    <p:animEffect transition="in" filter="blinds(horizontal)">
                                      <p:cBhvr>
                                        <p:cTn id="57" dur="500"/>
                                        <p:tgtEl>
                                          <p:spTgt spid="55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animBg="1"/>
      <p:bldP spid="558088" grpId="0"/>
      <p:bldP spid="558089" grpId="0"/>
      <p:bldP spid="558094" grpId="0"/>
      <p:bldP spid="558095" grpId="0" animBg="1"/>
      <p:bldP spid="558096" grpId="0"/>
      <p:bldP spid="558097"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p:cNvSpPr>
          <p:nvPr>
            <p:ph idx="1"/>
          </p:nvPr>
        </p:nvSpPr>
        <p:spPr>
          <a:xfrm>
            <a:off x="206375" y="819150"/>
            <a:ext cx="8145463" cy="4962525"/>
          </a:xfrm>
        </p:spPr>
        <p:txBody>
          <a:bodyPr vert="horz" wrap="square" lIns="91440" tIns="45720" rIns="91440" bIns="45720" anchor="t" anchorCtr="0"/>
          <a:lstStyle/>
          <a:p>
            <a:r>
              <a:rPr lang="zh-CN" altLang="en-US" dirty="0">
                <a:ea typeface="微软雅黑" panose="020B0503020204020204" pitchFamily="34" charset="-122"/>
              </a:rPr>
              <a:t>若用</a:t>
            </a:r>
            <a:r>
              <a:rPr lang="zh-CN" altLang="en-US" dirty="0">
                <a:solidFill>
                  <a:srgbClr val="FF0000"/>
                </a:solidFill>
                <a:ea typeface="微软雅黑" panose="020B0503020204020204" pitchFamily="34" charset="-122"/>
              </a:rPr>
              <a:t>符号</a:t>
            </a:r>
            <a:r>
              <a:rPr lang="zh-CN" altLang="en-US" dirty="0">
                <a:ea typeface="微软雅黑" panose="020B0503020204020204" pitchFamily="34" charset="-122"/>
              </a:rPr>
              <a:t>表示跳转位置和变量位置，是否简化了问题？</a:t>
            </a:r>
            <a:endParaRPr lang="zh-CN" altLang="en-US" dirty="0">
              <a:ea typeface="微软雅黑" panose="020B0503020204020204" pitchFamily="34" charset="-122"/>
            </a:endParaRPr>
          </a:p>
          <a:p>
            <a:r>
              <a:rPr lang="zh-CN" altLang="en-US" dirty="0">
                <a:ea typeface="微软雅黑" panose="020B0503020204020204" pitchFamily="34" charset="-122"/>
              </a:rPr>
              <a:t>于是，汇编语言出现</a:t>
            </a:r>
            <a:endParaRPr lang="zh-CN" altLang="en-US" dirty="0">
              <a:ea typeface="微软雅黑" panose="020B0503020204020204" pitchFamily="34" charset="-122"/>
            </a:endParaRPr>
          </a:p>
          <a:p>
            <a:pPr lvl="1"/>
            <a:r>
              <a:rPr lang="zh-CN" altLang="en-US" sz="2400" dirty="0">
                <a:ea typeface="微软雅黑" panose="020B0503020204020204" pitchFamily="34" charset="-122"/>
              </a:rPr>
              <a:t>用</a:t>
            </a:r>
            <a:r>
              <a:rPr lang="zh-CN" altLang="en-US" sz="2400" dirty="0">
                <a:solidFill>
                  <a:srgbClr val="FF0000"/>
                </a:solidFill>
                <a:ea typeface="微软雅黑" panose="020B0503020204020204" pitchFamily="34" charset="-122"/>
              </a:rPr>
              <a:t>助记符</a:t>
            </a:r>
            <a:r>
              <a:rPr lang="zh-CN" altLang="en-US" sz="2400" dirty="0">
                <a:ea typeface="微软雅黑" panose="020B0503020204020204" pitchFamily="34" charset="-122"/>
              </a:rPr>
              <a:t>表示操作码</a:t>
            </a:r>
            <a:endParaRPr lang="zh-CN" altLang="en-US" sz="2400" dirty="0">
              <a:ea typeface="微软雅黑" panose="020B0503020204020204" pitchFamily="34" charset="-122"/>
            </a:endParaRPr>
          </a:p>
          <a:p>
            <a:pPr lvl="1"/>
            <a:r>
              <a:rPr lang="zh-CN" altLang="en-US" sz="2400" dirty="0">
                <a:ea typeface="微软雅黑" panose="020B0503020204020204" pitchFamily="34" charset="-122"/>
              </a:rPr>
              <a:t>用</a:t>
            </a:r>
            <a:r>
              <a:rPr lang="zh-CN" altLang="en-US" sz="2400" dirty="0">
                <a:solidFill>
                  <a:srgbClr val="FF0000"/>
                </a:solidFill>
                <a:ea typeface="微软雅黑" panose="020B0503020204020204" pitchFamily="34" charset="-122"/>
              </a:rPr>
              <a:t>标号</a:t>
            </a:r>
            <a:r>
              <a:rPr lang="zh-CN" altLang="en-US" sz="2400" dirty="0">
                <a:ea typeface="微软雅黑" panose="020B0503020204020204" pitchFamily="34" charset="-122"/>
              </a:rPr>
              <a:t>表示位置</a:t>
            </a:r>
            <a:endParaRPr lang="zh-CN" altLang="en-US" sz="2400" dirty="0">
              <a:ea typeface="微软雅黑" panose="020B0503020204020204" pitchFamily="34" charset="-122"/>
            </a:endParaRPr>
          </a:p>
          <a:p>
            <a:pPr lvl="1"/>
            <a:r>
              <a:rPr lang="zh-CN" altLang="en-US" sz="2400" dirty="0">
                <a:ea typeface="微软雅黑" panose="020B0503020204020204" pitchFamily="34" charset="-122"/>
              </a:rPr>
              <a:t>用助记符表示寄存器</a:t>
            </a:r>
            <a:endParaRPr lang="zh-CN" altLang="en-US" sz="2400" dirty="0">
              <a:ea typeface="微软雅黑" panose="020B0503020204020204" pitchFamily="34" charset="-122"/>
            </a:endParaRPr>
          </a:p>
          <a:p>
            <a:pPr lvl="1"/>
            <a:r>
              <a:rPr lang="en-US" altLang="zh-CN" sz="2400" dirty="0">
                <a:latin typeface="微软雅黑" panose="020B0503020204020204" pitchFamily="34" charset="-122"/>
                <a:ea typeface="微软雅黑" panose="020B0503020204020204" pitchFamily="34" charset="-122"/>
              </a:rPr>
              <a:t>…</a:t>
            </a:r>
            <a:r>
              <a:rPr lang="en-US" altLang="zh-CN" sz="2400" dirty="0">
                <a:ea typeface="微软雅黑" panose="020B0503020204020204" pitchFamily="34" charset="-122"/>
              </a:rPr>
              <a:t>..</a:t>
            </a:r>
            <a:endParaRPr lang="en-US" altLang="zh-CN" sz="2400" dirty="0">
              <a:ea typeface="微软雅黑" panose="020B0503020204020204" pitchFamily="34" charset="-122"/>
            </a:endParaRPr>
          </a:p>
        </p:txBody>
      </p:sp>
      <p:sp>
        <p:nvSpPr>
          <p:cNvPr id="78850" name="Rectangle 1"/>
          <p:cNvSpPr/>
          <p:nvPr/>
        </p:nvSpPr>
        <p:spPr>
          <a:xfrm>
            <a:off x="455613" y="127000"/>
            <a:ext cx="8232775" cy="422275"/>
          </a:xfrm>
          <a:prstGeom prst="rect">
            <a:avLst/>
          </a:prstGeom>
          <a:noFill/>
          <a:ln w="9525">
            <a:noFill/>
          </a:ln>
        </p:spPr>
        <p:txBody>
          <a:bodyPr anchor="ctr" anchorCtr="0"/>
          <a:lstStyle/>
          <a:p>
            <a:pPr marL="119380" indent="-119380"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4000" b="1" dirty="0">
                <a:solidFill>
                  <a:srgbClr val="CC3300"/>
                </a:solidFill>
                <a:latin typeface="Arial" panose="020B0604020202020204" pitchFamily="34" charset="0"/>
                <a:ea typeface="黑体" panose="02010609060101010101" pitchFamily="49" charset="-122"/>
              </a:rPr>
              <a:t>用汇编语言开发程序</a:t>
            </a:r>
            <a:endParaRPr lang="zh-CN" altLang="en-GB" sz="4000" b="1" dirty="0">
              <a:solidFill>
                <a:srgbClr val="CC3300"/>
              </a:solidFill>
              <a:latin typeface="Arial" panose="020B0604020202020204" pitchFamily="34" charset="0"/>
              <a:ea typeface="黑体" panose="02010609060101010101" pitchFamily="49" charset="-122"/>
            </a:endParaRPr>
          </a:p>
        </p:txBody>
      </p:sp>
      <p:grpSp>
        <p:nvGrpSpPr>
          <p:cNvPr id="560133" name="Group 5"/>
          <p:cNvGrpSpPr/>
          <p:nvPr/>
        </p:nvGrpSpPr>
        <p:grpSpPr>
          <a:xfrm>
            <a:off x="4437063" y="1403350"/>
            <a:ext cx="2462212" cy="2771775"/>
            <a:chOff x="2795" y="884"/>
            <a:chExt cx="1551" cy="1746"/>
          </a:xfrm>
        </p:grpSpPr>
        <p:sp>
          <p:nvSpPr>
            <p:cNvPr id="78852" name="Text Box 6"/>
            <p:cNvSpPr txBox="1"/>
            <p:nvPr/>
          </p:nvSpPr>
          <p:spPr>
            <a:xfrm>
              <a:off x="2795" y="884"/>
              <a:ext cx="1527" cy="1746"/>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0101 </a:t>
              </a:r>
              <a:r>
                <a:rPr lang="en-US" altLang="zh-CN" sz="2200" b="1" dirty="0">
                  <a:solidFill>
                    <a:srgbClr val="993300"/>
                  </a:solidFill>
                  <a:latin typeface="微软雅黑" panose="020B0503020204020204" pitchFamily="34" charset="-122"/>
                  <a:ea typeface="微软雅黑" panose="020B0503020204020204" pitchFamily="34" charset="-122"/>
                </a:rPr>
                <a:t>0110</a:t>
              </a:r>
              <a:endParaRPr lang="en-US" altLang="zh-CN" sz="2200" b="1" dirty="0">
                <a:solidFill>
                  <a:srgbClr val="993300"/>
                </a:solidFill>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solidFill>
                    <a:srgbClr val="009242"/>
                  </a:solidFill>
                  <a:latin typeface="微软雅黑" panose="020B0503020204020204" pitchFamily="34" charset="-122"/>
                  <a:ea typeface="微软雅黑" panose="020B0503020204020204" pitchFamily="34" charset="-122"/>
                </a:rPr>
                <a:t>0010</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0100</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solidFill>
                    <a:srgbClr val="FF0000"/>
                  </a:solidFill>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0110 </a:t>
              </a:r>
              <a:r>
                <a:rPr lang="en-US" altLang="zh-CN" sz="2200" b="1" dirty="0">
                  <a:solidFill>
                    <a:srgbClr val="0066CC"/>
                  </a:solidFill>
                  <a:latin typeface="微软雅黑" panose="020B0503020204020204" pitchFamily="34" charset="-122"/>
                  <a:ea typeface="微软雅黑" panose="020B0503020204020204" pitchFamily="34" charset="-122"/>
                </a:rPr>
                <a:t>0111</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5</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solidFill>
                  <a:srgbClr val="0066CC"/>
                </a:solidFill>
                <a:latin typeface="微软雅黑" panose="020B0503020204020204" pitchFamily="34" charset="-122"/>
                <a:ea typeface="微软雅黑" panose="020B0503020204020204" pitchFamily="34" charset="-122"/>
              </a:endParaRPr>
            </a:p>
            <a:p>
              <a:r>
                <a:rPr lang="en-US" altLang="zh-CN" sz="2200" b="1" dirty="0">
                  <a:solidFill>
                    <a:srgbClr val="993300"/>
                  </a:solidFill>
                  <a:latin typeface="微软雅黑" panose="020B0503020204020204" pitchFamily="34" charset="-122"/>
                  <a:ea typeface="微软雅黑" panose="020B0503020204020204" pitchFamily="34" charset="-122"/>
                </a:rPr>
                <a:t>6</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solidFill>
                    <a:srgbClr val="0066CC"/>
                  </a:solidFill>
                  <a:latin typeface="微软雅黑" panose="020B0503020204020204" pitchFamily="34" charset="-122"/>
                  <a:ea typeface="微软雅黑" panose="020B0503020204020204" pitchFamily="34" charset="-122"/>
                </a:rPr>
                <a:t>7</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p:txBody>
        </p:sp>
        <p:grpSp>
          <p:nvGrpSpPr>
            <p:cNvPr id="78853" name="Group 7"/>
            <p:cNvGrpSpPr/>
            <p:nvPr/>
          </p:nvGrpSpPr>
          <p:grpSpPr>
            <a:xfrm>
              <a:off x="4099" y="1221"/>
              <a:ext cx="247" cy="653"/>
              <a:chOff x="5331" y="2259"/>
              <a:chExt cx="237" cy="641"/>
            </a:xfrm>
          </p:grpSpPr>
          <p:sp>
            <p:nvSpPr>
              <p:cNvPr id="78854" name="Line 8"/>
              <p:cNvSpPr/>
              <p:nvPr/>
            </p:nvSpPr>
            <p:spPr>
              <a:xfrm>
                <a:off x="5331" y="2267"/>
                <a:ext cx="237" cy="0"/>
              </a:xfrm>
              <a:prstGeom prst="line">
                <a:avLst/>
              </a:prstGeom>
              <a:ln w="57150" cap="flat" cmpd="sng">
                <a:solidFill>
                  <a:srgbClr val="CC0066"/>
                </a:solidFill>
                <a:prstDash val="solid"/>
                <a:round/>
                <a:headEnd type="none" w="med" len="med"/>
                <a:tailEnd type="none" w="med" len="med"/>
              </a:ln>
            </p:spPr>
          </p:sp>
          <p:sp>
            <p:nvSpPr>
              <p:cNvPr id="78855" name="Line 9"/>
              <p:cNvSpPr/>
              <p:nvPr/>
            </p:nvSpPr>
            <p:spPr>
              <a:xfrm>
                <a:off x="5550" y="2259"/>
                <a:ext cx="0" cy="641"/>
              </a:xfrm>
              <a:prstGeom prst="line">
                <a:avLst/>
              </a:prstGeom>
              <a:ln w="57150" cap="flat" cmpd="sng">
                <a:solidFill>
                  <a:srgbClr val="CC0066"/>
                </a:solidFill>
                <a:prstDash val="solid"/>
                <a:round/>
                <a:headEnd type="none" w="med" len="med"/>
                <a:tailEnd type="none" w="med" len="med"/>
              </a:ln>
            </p:spPr>
          </p:sp>
          <p:sp>
            <p:nvSpPr>
              <p:cNvPr id="78856" name="Line 10"/>
              <p:cNvSpPr/>
              <p:nvPr/>
            </p:nvSpPr>
            <p:spPr>
              <a:xfrm flipH="1">
                <a:off x="5367" y="2889"/>
                <a:ext cx="164" cy="9"/>
              </a:xfrm>
              <a:prstGeom prst="line">
                <a:avLst/>
              </a:prstGeom>
              <a:ln w="57150" cap="flat" cmpd="sng">
                <a:solidFill>
                  <a:srgbClr val="CC0066"/>
                </a:solidFill>
                <a:prstDash val="solid"/>
                <a:round/>
                <a:headEnd type="none" w="med" len="med"/>
                <a:tailEnd type="triangle" w="med" len="med"/>
              </a:ln>
            </p:spPr>
          </p:sp>
        </p:grpSp>
      </p:grpSp>
      <p:grpSp>
        <p:nvGrpSpPr>
          <p:cNvPr id="560139" name="Group 11"/>
          <p:cNvGrpSpPr/>
          <p:nvPr/>
        </p:nvGrpSpPr>
        <p:grpSpPr>
          <a:xfrm>
            <a:off x="7046913" y="1403350"/>
            <a:ext cx="1901825" cy="2800350"/>
            <a:chOff x="4439" y="884"/>
            <a:chExt cx="1198" cy="1764"/>
          </a:xfrm>
        </p:grpSpPr>
        <p:sp>
          <p:nvSpPr>
            <p:cNvPr id="78858" name="Text Box 12"/>
            <p:cNvSpPr txBox="1"/>
            <p:nvPr/>
          </p:nvSpPr>
          <p:spPr>
            <a:xfrm>
              <a:off x="4439" y="884"/>
              <a:ext cx="1180" cy="1764"/>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sym typeface="+mn-ea"/>
                </a:rPr>
                <a:t>add</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993300"/>
                  </a:solidFill>
                  <a:latin typeface="微软雅黑" panose="020B0503020204020204" pitchFamily="34" charset="-122"/>
                  <a:ea typeface="微软雅黑" panose="020B0503020204020204" pitchFamily="34" charset="-122"/>
                </a:rPr>
                <a:t>B</a:t>
              </a:r>
              <a:endParaRPr lang="en-US" altLang="zh-CN" sz="2200" b="1" dirty="0">
                <a:solidFill>
                  <a:srgbClr val="993300"/>
                </a:solidFill>
                <a:latin typeface="微软雅黑" panose="020B0503020204020204" pitchFamily="34" charset="-122"/>
                <a:ea typeface="微软雅黑" panose="020B0503020204020204" pitchFamily="34" charset="-122"/>
              </a:endParaRPr>
            </a:p>
            <a:p>
              <a:r>
                <a:rPr lang="en-US" altLang="zh-CN" sz="2200" b="1" dirty="0">
                  <a:solidFill>
                    <a:srgbClr val="009242"/>
                  </a:solidFill>
                  <a:latin typeface="微软雅黑" panose="020B0503020204020204" pitchFamily="34" charset="-122"/>
                  <a:ea typeface="微软雅黑" panose="020B0503020204020204" pitchFamily="34" charset="-122"/>
                </a:rPr>
                <a:t>      jnz </a:t>
              </a:r>
              <a:r>
                <a:rPr lang="en-US" altLang="zh-CN" sz="2200" b="1" dirty="0">
                  <a:solidFill>
                    <a:srgbClr val="FF0000"/>
                  </a:solidFill>
                  <a:latin typeface="微软雅黑" panose="020B0503020204020204" pitchFamily="34" charset="-122"/>
                  <a:ea typeface="微软雅黑" panose="020B0503020204020204" pitchFamily="34" charset="-122"/>
                </a:rPr>
                <a:t>L0</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sym typeface="+mn-ea"/>
                </a:rPr>
                <a:t>sub</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0066FF"/>
                  </a:solidFill>
                  <a:latin typeface="微软雅黑" panose="020B0503020204020204" pitchFamily="34" charset="-122"/>
                  <a:ea typeface="微软雅黑" panose="020B0503020204020204" pitchFamily="34" charset="-122"/>
                </a:rPr>
                <a:t>C</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r>
                <a:rPr lang="en-US" altLang="zh-CN" sz="2200" b="1" dirty="0">
                  <a:solidFill>
                    <a:srgbClr val="993300"/>
                  </a:solidFill>
                  <a:latin typeface="微软雅黑" panose="020B0503020204020204" pitchFamily="34" charset="-122"/>
                  <a:ea typeface="微软雅黑" panose="020B0503020204020204" pitchFamily="34" charset="-122"/>
                </a:rPr>
                <a:t>B</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solidFill>
                    <a:srgbClr val="0066FF"/>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p:txBody>
        </p:sp>
        <p:grpSp>
          <p:nvGrpSpPr>
            <p:cNvPr id="78859" name="Group 13"/>
            <p:cNvGrpSpPr/>
            <p:nvPr/>
          </p:nvGrpSpPr>
          <p:grpSpPr>
            <a:xfrm>
              <a:off x="5439" y="1196"/>
              <a:ext cx="198" cy="681"/>
              <a:chOff x="5331" y="2259"/>
              <a:chExt cx="237" cy="641"/>
            </a:xfrm>
          </p:grpSpPr>
          <p:sp>
            <p:nvSpPr>
              <p:cNvPr id="78860" name="Line 14"/>
              <p:cNvSpPr/>
              <p:nvPr/>
            </p:nvSpPr>
            <p:spPr>
              <a:xfrm>
                <a:off x="5331" y="2267"/>
                <a:ext cx="237" cy="0"/>
              </a:xfrm>
              <a:prstGeom prst="line">
                <a:avLst/>
              </a:prstGeom>
              <a:ln w="57150" cap="flat" cmpd="sng">
                <a:solidFill>
                  <a:srgbClr val="CC0066"/>
                </a:solidFill>
                <a:prstDash val="solid"/>
                <a:round/>
                <a:headEnd type="none" w="med" len="med"/>
                <a:tailEnd type="none" w="med" len="med"/>
              </a:ln>
            </p:spPr>
          </p:sp>
          <p:sp>
            <p:nvSpPr>
              <p:cNvPr id="78861" name="Line 15"/>
              <p:cNvSpPr/>
              <p:nvPr/>
            </p:nvSpPr>
            <p:spPr>
              <a:xfrm>
                <a:off x="5550" y="2259"/>
                <a:ext cx="0" cy="641"/>
              </a:xfrm>
              <a:prstGeom prst="line">
                <a:avLst/>
              </a:prstGeom>
              <a:ln w="57150" cap="flat" cmpd="sng">
                <a:solidFill>
                  <a:srgbClr val="CC0066"/>
                </a:solidFill>
                <a:prstDash val="solid"/>
                <a:round/>
                <a:headEnd type="none" w="med" len="med"/>
                <a:tailEnd type="none" w="med" len="med"/>
              </a:ln>
            </p:spPr>
          </p:sp>
          <p:sp>
            <p:nvSpPr>
              <p:cNvPr id="78862" name="Line 16"/>
              <p:cNvSpPr/>
              <p:nvPr/>
            </p:nvSpPr>
            <p:spPr>
              <a:xfrm flipH="1">
                <a:off x="5367" y="2889"/>
                <a:ext cx="164" cy="9"/>
              </a:xfrm>
              <a:prstGeom prst="line">
                <a:avLst/>
              </a:prstGeom>
              <a:ln w="57150" cap="flat" cmpd="sng">
                <a:solidFill>
                  <a:srgbClr val="CC0066"/>
                </a:solidFill>
                <a:prstDash val="solid"/>
                <a:round/>
                <a:headEnd type="none" w="med" len="med"/>
                <a:tailEnd type="triangle" w="med" len="med"/>
              </a:ln>
            </p:spPr>
          </p:sp>
        </p:grpSp>
      </p:grpSp>
      <p:sp>
        <p:nvSpPr>
          <p:cNvPr id="560145" name="Text Box 17"/>
          <p:cNvSpPr txBox="1"/>
          <p:nvPr/>
        </p:nvSpPr>
        <p:spPr>
          <a:xfrm>
            <a:off x="7227888" y="4329113"/>
            <a:ext cx="1665287" cy="1938337"/>
          </a:xfrm>
          <a:prstGeom prst="rect">
            <a:avLst/>
          </a:prstGeom>
          <a:noFill/>
          <a:ln w="9525">
            <a:noFill/>
          </a:ln>
        </p:spPr>
        <p:txBody>
          <a:bodyPr anchor="t" anchorCtr="0">
            <a:spAutoFit/>
          </a:bodyPr>
          <a:lstStyle/>
          <a:p>
            <a:pPr>
              <a:spcBef>
                <a:spcPct val="50000"/>
              </a:spcBef>
            </a:pPr>
            <a:r>
              <a:rPr lang="zh-CN" altLang="en-US" sz="2000" b="1" dirty="0">
                <a:solidFill>
                  <a:schemeClr val="accent2"/>
                </a:solidFill>
                <a:latin typeface="微软雅黑" panose="020B0503020204020204" pitchFamily="34" charset="-122"/>
                <a:ea typeface="微软雅黑" panose="020B0503020204020204" pitchFamily="34" charset="-122"/>
              </a:rPr>
              <a:t>在第</a:t>
            </a:r>
            <a:r>
              <a:rPr lang="en-US" altLang="zh-CN" sz="2000" b="1" dirty="0">
                <a:solidFill>
                  <a:schemeClr val="accent2"/>
                </a:solidFill>
                <a:latin typeface="微软雅黑" panose="020B0503020204020204" pitchFamily="34" charset="-122"/>
                <a:ea typeface="微软雅黑" panose="020B0503020204020204" pitchFamily="34" charset="-122"/>
              </a:rPr>
              <a:t>4</a:t>
            </a:r>
            <a:r>
              <a:rPr lang="zh-CN" altLang="en-US" sz="2000" b="1" dirty="0">
                <a:solidFill>
                  <a:schemeClr val="accent2"/>
                </a:solidFill>
                <a:latin typeface="微软雅黑" panose="020B0503020204020204" pitchFamily="34" charset="-122"/>
                <a:ea typeface="微软雅黑" panose="020B0503020204020204" pitchFamily="34" charset="-122"/>
              </a:rPr>
              <a:t>条指令前加指令时不用改变</a:t>
            </a:r>
            <a:r>
              <a:rPr lang="en-US" altLang="zh-CN" sz="2000" b="1" dirty="0">
                <a:solidFill>
                  <a:schemeClr val="accent2"/>
                </a:solidFill>
                <a:latin typeface="微软雅黑" panose="020B0503020204020204" pitchFamily="34" charset="-122"/>
                <a:ea typeface="微软雅黑" panose="020B0503020204020204" pitchFamily="34" charset="-122"/>
              </a:rPr>
              <a:t>sub</a:t>
            </a:r>
            <a:r>
              <a:rPr lang="zh-CN" altLang="en-US" sz="2000" b="1" dirty="0">
                <a:solidFill>
                  <a:schemeClr val="accent2"/>
                </a:solidFill>
                <a:latin typeface="微软雅黑" panose="020B0503020204020204" pitchFamily="34" charset="-122"/>
                <a:ea typeface="微软雅黑" panose="020B0503020204020204" pitchFamily="34" charset="-122"/>
              </a:rPr>
              <a:t>、</a:t>
            </a:r>
            <a:r>
              <a:rPr lang="en-US" altLang="zh-CN" sz="2000" b="1" dirty="0">
                <a:solidFill>
                  <a:schemeClr val="accent2"/>
                </a:solidFill>
                <a:latin typeface="微软雅黑" panose="020B0503020204020204" pitchFamily="34" charset="-122"/>
                <a:ea typeface="微软雅黑" panose="020B0503020204020204" pitchFamily="34" charset="-122"/>
              </a:rPr>
              <a:t>jnz</a:t>
            </a:r>
            <a:r>
              <a:rPr lang="zh-CN" altLang="en-US" sz="2000" b="1" dirty="0">
                <a:solidFill>
                  <a:schemeClr val="accent2"/>
                </a:solidFill>
                <a:latin typeface="微软雅黑" panose="020B0503020204020204" pitchFamily="34" charset="-122"/>
                <a:ea typeface="微软雅黑" panose="020B0503020204020204" pitchFamily="34" charset="-122"/>
              </a:rPr>
              <a:t>和</a:t>
            </a:r>
            <a:r>
              <a:rPr lang="en-US" altLang="zh-CN" sz="2000" b="1" dirty="0">
                <a:solidFill>
                  <a:schemeClr val="accent2"/>
                </a:solidFill>
                <a:latin typeface="微软雅黑" panose="020B0503020204020204" pitchFamily="34" charset="-122"/>
                <a:ea typeface="微软雅黑" panose="020B0503020204020204" pitchFamily="34" charset="-122"/>
              </a:rPr>
              <a:t>add</a:t>
            </a:r>
            <a:r>
              <a:rPr lang="zh-CN" altLang="en-US" sz="2000" b="1" dirty="0">
                <a:solidFill>
                  <a:schemeClr val="accent2"/>
                </a:solidFill>
                <a:latin typeface="微软雅黑" panose="020B0503020204020204" pitchFamily="34" charset="-122"/>
                <a:ea typeface="微软雅黑" panose="020B0503020204020204" pitchFamily="34" charset="-122"/>
              </a:rPr>
              <a:t>指令中的地址码！</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
        <p:nvSpPr>
          <p:cNvPr id="560146" name="Rectangle 18"/>
          <p:cNvSpPr/>
          <p:nvPr/>
        </p:nvSpPr>
        <p:spPr>
          <a:xfrm>
            <a:off x="71438" y="3878263"/>
            <a:ext cx="5221287" cy="1631950"/>
          </a:xfrm>
          <a:prstGeom prst="rect">
            <a:avLst/>
          </a:prstGeom>
          <a:noFill/>
          <a:ln w="9525">
            <a:noFill/>
          </a:ln>
        </p:spPr>
        <p:txBody>
          <a:bodyPr anchor="t" anchorCtr="0">
            <a:spAutoFit/>
          </a:bodyPr>
          <a:lstStyle/>
          <a:p>
            <a:pPr>
              <a:spcBef>
                <a:spcPct val="20000"/>
              </a:spcBef>
            </a:pPr>
            <a:r>
              <a:rPr lang="zh-CN" altLang="en-US" sz="2200" b="1" dirty="0">
                <a:latin typeface="Arial" panose="020B0604020202020204" pitchFamily="34" charset="0"/>
                <a:ea typeface="微软雅黑" panose="020B0503020204020204" pitchFamily="34" charset="-122"/>
              </a:rPr>
              <a:t>你认为用汇编语言编写的优点是：</a:t>
            </a:r>
            <a:endParaRPr lang="zh-CN" altLang="en-US" sz="2200" b="1" dirty="0">
              <a:latin typeface="Arial" panose="020B0604020202020204" pitchFamily="34" charset="0"/>
              <a:ea typeface="微软雅黑" panose="020B0503020204020204" pitchFamily="34" charset="-122"/>
            </a:endParaRPr>
          </a:p>
          <a:p>
            <a:pPr>
              <a:spcBef>
                <a:spcPct val="20000"/>
              </a:spcBef>
            </a:pPr>
            <a:r>
              <a:rPr lang="zh-CN" altLang="en-US" sz="2200" b="1" dirty="0">
                <a:solidFill>
                  <a:srgbClr val="CC3300"/>
                </a:solidFill>
                <a:latin typeface="Arial" panose="020B0604020202020204" pitchFamily="34" charset="0"/>
                <a:ea typeface="微软雅黑" panose="020B0503020204020204" pitchFamily="34" charset="-122"/>
              </a:rPr>
              <a:t>不会因为增减指令而需要修改其他指令</a:t>
            </a:r>
            <a:endParaRPr lang="zh-CN" altLang="en-US" sz="2200" b="1" dirty="0">
              <a:solidFill>
                <a:srgbClr val="CC3300"/>
              </a:solidFill>
              <a:latin typeface="Arial" panose="020B0604020202020204" pitchFamily="34" charset="0"/>
              <a:ea typeface="微软雅黑" panose="020B0503020204020204" pitchFamily="34" charset="-122"/>
            </a:endParaRPr>
          </a:p>
          <a:p>
            <a:pPr>
              <a:spcBef>
                <a:spcPct val="20000"/>
              </a:spcBef>
            </a:pPr>
            <a:r>
              <a:rPr lang="zh-CN" altLang="en-US" sz="2200" b="1" dirty="0">
                <a:solidFill>
                  <a:srgbClr val="CC3300"/>
                </a:solidFill>
                <a:latin typeface="Arial" panose="020B0604020202020204" pitchFamily="34" charset="0"/>
                <a:ea typeface="微软雅黑" panose="020B0503020204020204" pitchFamily="34" charset="-122"/>
              </a:rPr>
              <a:t>不需记忆指令码，编写方便</a:t>
            </a:r>
            <a:endParaRPr lang="zh-CN" altLang="en-US" sz="2200" b="1" dirty="0">
              <a:solidFill>
                <a:srgbClr val="CC3300"/>
              </a:solidFill>
              <a:latin typeface="Arial" panose="020B0604020202020204" pitchFamily="34" charset="0"/>
              <a:ea typeface="微软雅黑" panose="020B0503020204020204" pitchFamily="34" charset="-122"/>
            </a:endParaRPr>
          </a:p>
          <a:p>
            <a:pPr>
              <a:spcBef>
                <a:spcPct val="20000"/>
              </a:spcBef>
            </a:pPr>
            <a:r>
              <a:rPr lang="zh-CN" altLang="en-US" sz="2200" b="1" dirty="0">
                <a:solidFill>
                  <a:srgbClr val="CC3300"/>
                </a:solidFill>
                <a:latin typeface="Arial" panose="020B0604020202020204" pitchFamily="34" charset="0"/>
                <a:ea typeface="微软雅黑" panose="020B0503020204020204" pitchFamily="34" charset="-122"/>
              </a:rPr>
              <a:t>可读性比机器语言强</a:t>
            </a:r>
            <a:endParaRPr lang="zh-CN" altLang="en-US" sz="2200" b="1" dirty="0">
              <a:solidFill>
                <a:srgbClr val="CC3300"/>
              </a:solidFill>
              <a:latin typeface="Arial" panose="020B0604020202020204" pitchFamily="34" charset="0"/>
              <a:ea typeface="微软雅黑" panose="020B0503020204020204" pitchFamily="34" charset="-122"/>
            </a:endParaRPr>
          </a:p>
        </p:txBody>
      </p:sp>
      <p:sp>
        <p:nvSpPr>
          <p:cNvPr id="560147" name="Text Box 19"/>
          <p:cNvSpPr txBox="1"/>
          <p:nvPr/>
        </p:nvSpPr>
        <p:spPr>
          <a:xfrm>
            <a:off x="71438" y="5543550"/>
            <a:ext cx="4905375" cy="427038"/>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不过，这带来新的问题，是什么呢？</a:t>
            </a:r>
            <a:endParaRPr lang="zh-CN" altLang="en-US" sz="2200" b="1" dirty="0">
              <a:latin typeface="Arial" panose="020B0604020202020204" pitchFamily="34" charset="0"/>
              <a:ea typeface="微软雅黑" panose="020B0503020204020204" pitchFamily="34" charset="-122"/>
            </a:endParaRPr>
          </a:p>
        </p:txBody>
      </p:sp>
      <p:sp>
        <p:nvSpPr>
          <p:cNvPr id="560148" name="Text Box 20"/>
          <p:cNvSpPr txBox="1"/>
          <p:nvPr/>
        </p:nvSpPr>
        <p:spPr>
          <a:xfrm>
            <a:off x="117475" y="6084888"/>
            <a:ext cx="4589463" cy="396875"/>
          </a:xfrm>
          <a:prstGeom prst="rect">
            <a:avLst/>
          </a:prstGeom>
          <a:noFill/>
          <a:ln w="9525">
            <a:noFill/>
          </a:ln>
        </p:spPr>
        <p:txBody>
          <a:bodyPr anchor="t" anchorCtr="0">
            <a:spAutoFit/>
          </a:bodyPr>
          <a:lstStyle/>
          <a:p>
            <a:pPr>
              <a:spcBef>
                <a:spcPct val="50000"/>
              </a:spcBef>
            </a:pPr>
            <a:r>
              <a:rPr lang="zh-CN" altLang="en-US" sz="2000" b="1" dirty="0">
                <a:solidFill>
                  <a:srgbClr val="008000"/>
                </a:solidFill>
                <a:latin typeface="Arial" panose="020B0604020202020204" pitchFamily="34" charset="0"/>
                <a:ea typeface="微软雅黑" panose="020B0503020204020204" pitchFamily="34" charset="-122"/>
              </a:rPr>
              <a:t>人容易了，可机器不认识这些指令了！</a:t>
            </a:r>
            <a:endParaRPr lang="zh-CN" altLang="en-US" sz="2000" b="1" dirty="0">
              <a:solidFill>
                <a:srgbClr val="008000"/>
              </a:solidFill>
              <a:latin typeface="Arial" panose="020B0604020202020204" pitchFamily="34" charset="0"/>
              <a:ea typeface="微软雅黑" panose="020B0503020204020204" pitchFamily="34" charset="-122"/>
            </a:endParaRPr>
          </a:p>
        </p:txBody>
      </p:sp>
      <p:sp>
        <p:nvSpPr>
          <p:cNvPr id="560149" name="Text Box 21"/>
          <p:cNvSpPr txBox="1"/>
          <p:nvPr/>
        </p:nvSpPr>
        <p:spPr>
          <a:xfrm>
            <a:off x="4932363" y="5365750"/>
            <a:ext cx="2025650" cy="1168400"/>
          </a:xfrm>
          <a:prstGeom prst="rect">
            <a:avLst/>
          </a:prstGeom>
          <a:noFill/>
          <a:ln w="9525" cap="flat" cmpd="sng">
            <a:solidFill>
              <a:schemeClr val="tx1"/>
            </a:solidFill>
            <a:prstDash val="solid"/>
            <a:miter/>
            <a:headEnd type="none" w="med" len="med"/>
            <a:tailEnd type="none" w="med" len="med"/>
          </a:ln>
        </p:spPr>
        <p:txBody>
          <a:bodyPr rIns="0"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需将汇编语言转换为机器语言！</a:t>
            </a:r>
            <a:endParaRPr lang="zh-CN" altLang="en-US" sz="2000" b="1" dirty="0">
              <a:solidFill>
                <a:srgbClr val="FF0000"/>
              </a:solidFill>
              <a:latin typeface="Arial" panose="020B0604020202020204" pitchFamily="34" charset="0"/>
              <a:ea typeface="微软雅黑" panose="020B0503020204020204" pitchFamily="34" charset="-122"/>
            </a:endParaRPr>
          </a:p>
          <a:p>
            <a:pPr>
              <a:spcBef>
                <a:spcPct val="50000"/>
              </a:spcBef>
            </a:pPr>
            <a:r>
              <a:rPr lang="zh-CN" altLang="en-US" sz="2000" b="1" dirty="0">
                <a:latin typeface="Arial" panose="020B0604020202020204" pitchFamily="34" charset="0"/>
                <a:ea typeface="微软雅黑" panose="020B0503020204020204" pitchFamily="34" charset="-122"/>
              </a:rPr>
              <a:t>用</a:t>
            </a:r>
            <a:r>
              <a:rPr lang="zh-CN" altLang="en-US" sz="2000" b="1" dirty="0">
                <a:solidFill>
                  <a:srgbClr val="008000"/>
                </a:solidFill>
                <a:latin typeface="Arial" panose="020B0604020202020204" pitchFamily="34" charset="0"/>
                <a:ea typeface="微软雅黑" panose="020B0503020204020204" pitchFamily="34" charset="-122"/>
              </a:rPr>
              <a:t>汇编程序</a:t>
            </a:r>
            <a:r>
              <a:rPr lang="zh-CN" altLang="en-US" sz="2000" b="1" dirty="0">
                <a:latin typeface="Arial" panose="020B0604020202020204" pitchFamily="34" charset="0"/>
                <a:ea typeface="微软雅黑" panose="020B0503020204020204" pitchFamily="34" charset="-122"/>
              </a:rPr>
              <a:t>转换</a:t>
            </a:r>
            <a:endParaRPr lang="zh-CN" altLang="en-US" sz="20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blinds(horizontal)">
                                      <p:cBhvr>
                                        <p:cTn id="7" dur="500"/>
                                        <p:tgtEl>
                                          <p:spTgt spid="560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3"/>
                                        </p:tgtEl>
                                        <p:attrNameLst>
                                          <p:attrName>style.visibility</p:attrName>
                                        </p:attrNameLst>
                                      </p:cBhvr>
                                      <p:to>
                                        <p:strVal val="visible"/>
                                      </p:to>
                                    </p:set>
                                    <p:animEffect transition="in" filter="blinds(horizontal)">
                                      <p:cBhvr>
                                        <p:cTn id="12" dur="500"/>
                                        <p:tgtEl>
                                          <p:spTgt spid="5601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9"/>
                                        </p:tgtEl>
                                        <p:attrNameLst>
                                          <p:attrName>style.visibility</p:attrName>
                                        </p:attrNameLst>
                                      </p:cBhvr>
                                      <p:to>
                                        <p:strVal val="visible"/>
                                      </p:to>
                                    </p:set>
                                    <p:animEffect transition="in" filter="blinds(horizontal)">
                                      <p:cBhvr>
                                        <p:cTn id="17" dur="500"/>
                                        <p:tgtEl>
                                          <p:spTgt spid="5601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0145"/>
                                        </p:tgtEl>
                                        <p:attrNameLst>
                                          <p:attrName>style.visibility</p:attrName>
                                        </p:attrNameLst>
                                      </p:cBhvr>
                                      <p:to>
                                        <p:strVal val="visible"/>
                                      </p:to>
                                    </p:set>
                                    <p:animEffect transition="in" filter="blinds(horizontal)">
                                      <p:cBhvr>
                                        <p:cTn id="22" dur="500"/>
                                        <p:tgtEl>
                                          <p:spTgt spid="5601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0131">
                                            <p:txEl>
                                              <p:pRg st="1" end="1"/>
                                            </p:txEl>
                                          </p:spTgt>
                                        </p:tgtEl>
                                        <p:attrNameLst>
                                          <p:attrName>style.visibility</p:attrName>
                                        </p:attrNameLst>
                                      </p:cBhvr>
                                      <p:to>
                                        <p:strVal val="visible"/>
                                      </p:to>
                                    </p:set>
                                    <p:animEffect transition="in" filter="blinds(horizontal)">
                                      <p:cBhvr>
                                        <p:cTn id="27" dur="500"/>
                                        <p:tgtEl>
                                          <p:spTgt spid="56013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0131">
                                            <p:txEl>
                                              <p:pRg st="2" end="2"/>
                                            </p:txEl>
                                          </p:spTgt>
                                        </p:tgtEl>
                                        <p:attrNameLst>
                                          <p:attrName>style.visibility</p:attrName>
                                        </p:attrNameLst>
                                      </p:cBhvr>
                                      <p:to>
                                        <p:strVal val="visible"/>
                                      </p:to>
                                    </p:set>
                                    <p:animEffect transition="in" filter="blinds(horizontal)">
                                      <p:cBhvr>
                                        <p:cTn id="32" dur="500"/>
                                        <p:tgtEl>
                                          <p:spTgt spid="56013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0131">
                                            <p:txEl>
                                              <p:pRg st="3" end="3"/>
                                            </p:txEl>
                                          </p:spTgt>
                                        </p:tgtEl>
                                        <p:attrNameLst>
                                          <p:attrName>style.visibility</p:attrName>
                                        </p:attrNameLst>
                                      </p:cBhvr>
                                      <p:to>
                                        <p:strVal val="visible"/>
                                      </p:to>
                                    </p:set>
                                    <p:animEffect transition="in" filter="blinds(horizontal)">
                                      <p:cBhvr>
                                        <p:cTn id="37" dur="500"/>
                                        <p:tgtEl>
                                          <p:spTgt spid="56013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0131">
                                            <p:txEl>
                                              <p:pRg st="4" end="4"/>
                                            </p:txEl>
                                          </p:spTgt>
                                        </p:tgtEl>
                                        <p:attrNameLst>
                                          <p:attrName>style.visibility</p:attrName>
                                        </p:attrNameLst>
                                      </p:cBhvr>
                                      <p:to>
                                        <p:strVal val="visible"/>
                                      </p:to>
                                    </p:set>
                                    <p:animEffect transition="in" filter="blinds(horizontal)">
                                      <p:cBhvr>
                                        <p:cTn id="42" dur="500"/>
                                        <p:tgtEl>
                                          <p:spTgt spid="56013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0131">
                                            <p:txEl>
                                              <p:pRg st="5" end="5"/>
                                            </p:txEl>
                                          </p:spTgt>
                                        </p:tgtEl>
                                        <p:attrNameLst>
                                          <p:attrName>style.visibility</p:attrName>
                                        </p:attrNameLst>
                                      </p:cBhvr>
                                      <p:to>
                                        <p:strVal val="visible"/>
                                      </p:to>
                                    </p:set>
                                    <p:animEffect transition="in" filter="blinds(horizontal)">
                                      <p:cBhvr>
                                        <p:cTn id="47" dur="500"/>
                                        <p:tgtEl>
                                          <p:spTgt spid="560131">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0146">
                                            <p:txEl>
                                              <p:pRg st="0" end="0"/>
                                            </p:txEl>
                                          </p:spTgt>
                                        </p:tgtEl>
                                        <p:attrNameLst>
                                          <p:attrName>style.visibility</p:attrName>
                                        </p:attrNameLst>
                                      </p:cBhvr>
                                      <p:to>
                                        <p:strVal val="visible"/>
                                      </p:to>
                                    </p:set>
                                    <p:animEffect transition="in" filter="blinds(horizontal)">
                                      <p:cBhvr>
                                        <p:cTn id="52" dur="500"/>
                                        <p:tgtEl>
                                          <p:spTgt spid="56014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0146">
                                            <p:txEl>
                                              <p:pRg st="1" end="1"/>
                                            </p:txEl>
                                          </p:spTgt>
                                        </p:tgtEl>
                                        <p:attrNameLst>
                                          <p:attrName>style.visibility</p:attrName>
                                        </p:attrNameLst>
                                      </p:cBhvr>
                                      <p:to>
                                        <p:strVal val="visible"/>
                                      </p:to>
                                    </p:set>
                                    <p:animEffect transition="in" filter="blinds(horizontal)">
                                      <p:cBhvr>
                                        <p:cTn id="57" dur="500"/>
                                        <p:tgtEl>
                                          <p:spTgt spid="56014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0146">
                                            <p:txEl>
                                              <p:pRg st="2" end="2"/>
                                            </p:txEl>
                                          </p:spTgt>
                                        </p:tgtEl>
                                        <p:attrNameLst>
                                          <p:attrName>style.visibility</p:attrName>
                                        </p:attrNameLst>
                                      </p:cBhvr>
                                      <p:to>
                                        <p:strVal val="visible"/>
                                      </p:to>
                                    </p:set>
                                    <p:animEffect transition="in" filter="blinds(horizontal)">
                                      <p:cBhvr>
                                        <p:cTn id="62" dur="500"/>
                                        <p:tgtEl>
                                          <p:spTgt spid="56014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0146">
                                            <p:txEl>
                                              <p:pRg st="3" end="3"/>
                                            </p:txEl>
                                          </p:spTgt>
                                        </p:tgtEl>
                                        <p:attrNameLst>
                                          <p:attrName>style.visibility</p:attrName>
                                        </p:attrNameLst>
                                      </p:cBhvr>
                                      <p:to>
                                        <p:strVal val="visible"/>
                                      </p:to>
                                    </p:set>
                                    <p:animEffect transition="in" filter="blinds(horizontal)">
                                      <p:cBhvr>
                                        <p:cTn id="67" dur="500"/>
                                        <p:tgtEl>
                                          <p:spTgt spid="560146">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0147"/>
                                        </p:tgtEl>
                                        <p:attrNameLst>
                                          <p:attrName>style.visibility</p:attrName>
                                        </p:attrNameLst>
                                      </p:cBhvr>
                                      <p:to>
                                        <p:strVal val="visible"/>
                                      </p:to>
                                    </p:set>
                                    <p:animEffect transition="in" filter="blinds(horizontal)">
                                      <p:cBhvr>
                                        <p:cTn id="72" dur="500"/>
                                        <p:tgtEl>
                                          <p:spTgt spid="56014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60148"/>
                                        </p:tgtEl>
                                        <p:attrNameLst>
                                          <p:attrName>style.visibility</p:attrName>
                                        </p:attrNameLst>
                                      </p:cBhvr>
                                      <p:to>
                                        <p:strVal val="visible"/>
                                      </p:to>
                                    </p:set>
                                    <p:animEffect transition="in" filter="blinds(horizontal)">
                                      <p:cBhvr>
                                        <p:cTn id="77" dur="500"/>
                                        <p:tgtEl>
                                          <p:spTgt spid="56014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0149"/>
                                        </p:tgtEl>
                                        <p:attrNameLst>
                                          <p:attrName>style.visibility</p:attrName>
                                        </p:attrNameLst>
                                      </p:cBhvr>
                                      <p:to>
                                        <p:strVal val="visible"/>
                                      </p:to>
                                    </p:set>
                                    <p:animEffect transition="in" filter="blinds(horizontal)">
                                      <p:cBhvr>
                                        <p:cTn id="82" dur="500"/>
                                        <p:tgtEl>
                                          <p:spTgt spid="56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45" grpId="0"/>
      <p:bldP spid="560147" grpId="0"/>
      <p:bldP spid="560148" grpId="0"/>
      <p:bldP spid="56014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p:cNvSpPr>
          <p:nvPr>
            <p:ph idx="1"/>
          </p:nvPr>
        </p:nvSpPr>
        <p:spPr>
          <a:xfrm>
            <a:off x="177800" y="811213"/>
            <a:ext cx="7077075" cy="5592762"/>
          </a:xfrm>
        </p:spPr>
        <p:txBody>
          <a:bodyPr vert="horz" wrap="square" lIns="91440" tIns="45720" rIns="91440" bIns="45720" anchor="t" anchorCtr="0"/>
          <a:lstStyle/>
          <a:p>
            <a:pPr>
              <a:lnSpc>
                <a:spcPct val="110000"/>
              </a:lnSpc>
            </a:pPr>
            <a:r>
              <a:rPr lang="zh-CN" altLang="en-US" sz="2200" dirty="0">
                <a:ea typeface="微软雅黑" panose="020B0503020204020204" pitchFamily="34" charset="-122"/>
              </a:rPr>
              <a:t>汇编语言源程序由</a:t>
            </a:r>
            <a:r>
              <a:rPr lang="zh-CN" altLang="en-US" sz="2200" dirty="0">
                <a:solidFill>
                  <a:srgbClr val="FF0000"/>
                </a:solidFill>
                <a:ea typeface="微软雅黑" panose="020B0503020204020204" pitchFamily="34" charset="-122"/>
              </a:rPr>
              <a:t>汇编指令</a:t>
            </a:r>
            <a:r>
              <a:rPr lang="zh-CN" altLang="en-US" sz="2200" dirty="0">
                <a:ea typeface="微软雅黑" panose="020B0503020204020204" pitchFamily="34" charset="-122"/>
              </a:rPr>
              <a:t>构成</a:t>
            </a:r>
            <a:endParaRPr lang="zh-CN" altLang="en-US" sz="2200" dirty="0">
              <a:ea typeface="微软雅黑" panose="020B0503020204020204" pitchFamily="34" charset="-122"/>
            </a:endParaRPr>
          </a:p>
          <a:p>
            <a:pPr>
              <a:lnSpc>
                <a:spcPct val="110000"/>
              </a:lnSpc>
            </a:pPr>
            <a:r>
              <a:rPr lang="zh-CN" altLang="en-US" sz="2200" dirty="0">
                <a:ea typeface="微软雅黑" panose="020B0503020204020204" pitchFamily="34" charset="-122"/>
              </a:rPr>
              <a:t>你能用一句话描述</a:t>
            </a:r>
            <a:r>
              <a:rPr lang="zh-CN" altLang="en-US" sz="2200" dirty="0">
                <a:solidFill>
                  <a:srgbClr val="FF0000"/>
                </a:solidFill>
                <a:ea typeface="微软雅黑" panose="020B0503020204020204" pitchFamily="34" charset="-122"/>
              </a:rPr>
              <a:t>什么是汇编指令</a:t>
            </a:r>
            <a:r>
              <a:rPr lang="zh-CN" altLang="en-US" sz="2200" dirty="0">
                <a:ea typeface="微软雅黑" panose="020B0503020204020204" pitchFamily="34" charset="-122"/>
              </a:rPr>
              <a:t>吗？</a:t>
            </a:r>
            <a:endParaRPr lang="zh-CN" altLang="en-US" sz="2200" dirty="0">
              <a:ea typeface="微软雅黑" panose="020B0503020204020204" pitchFamily="34" charset="-122"/>
            </a:endParaRPr>
          </a:p>
          <a:p>
            <a:pPr lvl="1">
              <a:lnSpc>
                <a:spcPct val="110000"/>
              </a:lnSpc>
            </a:pPr>
            <a:r>
              <a:rPr lang="zh-CN" altLang="en-US" dirty="0">
                <a:ea typeface="微软雅黑" panose="020B0503020204020204" pitchFamily="34" charset="-122"/>
              </a:rPr>
              <a:t>用助记符和标号来表示的指令（与机器指令一一对应）</a:t>
            </a:r>
            <a:endParaRPr lang="zh-CN" altLang="en-US" dirty="0">
              <a:ea typeface="微软雅黑" panose="020B0503020204020204" pitchFamily="34" charset="-122"/>
            </a:endParaRPr>
          </a:p>
          <a:p>
            <a:pPr>
              <a:lnSpc>
                <a:spcPct val="110000"/>
              </a:lnSpc>
              <a:buClr>
                <a:schemeClr val="tx1"/>
              </a:buClr>
            </a:pPr>
            <a:r>
              <a:rPr lang="zh-CN" altLang="en-US" sz="2200" dirty="0">
                <a:solidFill>
                  <a:srgbClr val="FF0000"/>
                </a:solidFill>
                <a:ea typeface="微软雅黑" panose="020B0503020204020204" pitchFamily="34" charset="-122"/>
                <a:hlinkClick r:id="" action="ppaction://hlinkshowjump?jump=nextslide"/>
              </a:rPr>
              <a:t>指令</a:t>
            </a:r>
            <a:r>
              <a:rPr lang="zh-CN" altLang="en-US" sz="2200" dirty="0">
                <a:ea typeface="微软雅黑" panose="020B0503020204020204" pitchFamily="34" charset="-122"/>
              </a:rPr>
              <a:t>又是什么呢？</a:t>
            </a:r>
            <a:endParaRPr lang="zh-CN" altLang="en-US" sz="2200" dirty="0">
              <a:ea typeface="微软雅黑" panose="020B0503020204020204" pitchFamily="34" charset="-122"/>
            </a:endParaRPr>
          </a:p>
          <a:p>
            <a:pPr lvl="1">
              <a:lnSpc>
                <a:spcPct val="110000"/>
              </a:lnSpc>
            </a:pPr>
            <a:r>
              <a:rPr lang="zh-CN" altLang="en-US" dirty="0">
                <a:ea typeface="微软雅黑" panose="020B0503020204020204" pitchFamily="34" charset="-122"/>
              </a:rPr>
              <a:t>包含操作码和操作数或其地址码</a:t>
            </a:r>
            <a:endParaRPr lang="zh-CN" altLang="en-US" dirty="0">
              <a:ea typeface="微软雅黑" panose="020B0503020204020204" pitchFamily="34" charset="-122"/>
            </a:endParaRPr>
          </a:p>
          <a:p>
            <a:pPr lvl="1">
              <a:lnSpc>
                <a:spcPct val="110000"/>
              </a:lnSpc>
              <a:buNone/>
            </a:pPr>
            <a:r>
              <a:rPr lang="zh-CN" altLang="en-US" dirty="0">
                <a:ea typeface="微软雅黑" panose="020B0503020204020204" pitchFamily="34" charset="-122"/>
              </a:rPr>
              <a:t>   </a:t>
            </a:r>
            <a:r>
              <a:rPr lang="zh-CN" altLang="en-US" dirty="0">
                <a:solidFill>
                  <a:srgbClr val="339933"/>
                </a:solidFill>
                <a:ea typeface="微软雅黑" panose="020B0503020204020204" pitchFamily="34" charset="-122"/>
              </a:rPr>
              <a:t>（</a:t>
            </a:r>
            <a:r>
              <a:rPr lang="zh-CN" altLang="en-US" dirty="0">
                <a:solidFill>
                  <a:srgbClr val="FF0000"/>
                </a:solidFill>
                <a:ea typeface="微软雅黑" panose="020B0503020204020204" pitchFamily="34" charset="-122"/>
              </a:rPr>
              <a:t>机器指令</a:t>
            </a:r>
            <a:r>
              <a:rPr lang="zh-CN" altLang="en-US" dirty="0">
                <a:solidFill>
                  <a:srgbClr val="339933"/>
                </a:solidFill>
                <a:ea typeface="微软雅黑" panose="020B0503020204020204" pitchFamily="34" charset="-122"/>
              </a:rPr>
              <a:t>用二进制表示，</a:t>
            </a:r>
            <a:r>
              <a:rPr lang="zh-CN" altLang="en-US" dirty="0">
                <a:solidFill>
                  <a:srgbClr val="FF0000"/>
                </a:solidFill>
                <a:ea typeface="微软雅黑" panose="020B0503020204020204" pitchFamily="34" charset="-122"/>
              </a:rPr>
              <a:t>汇编指令</a:t>
            </a:r>
            <a:r>
              <a:rPr lang="zh-CN" altLang="en-US" dirty="0">
                <a:solidFill>
                  <a:srgbClr val="339933"/>
                </a:solidFill>
                <a:ea typeface="微软雅黑" panose="020B0503020204020204" pitchFamily="34" charset="-122"/>
              </a:rPr>
              <a:t>用符号表示）</a:t>
            </a:r>
            <a:endParaRPr lang="zh-CN" altLang="en-US" dirty="0">
              <a:solidFill>
                <a:srgbClr val="339933"/>
              </a:solidFill>
              <a:ea typeface="微软雅黑" panose="020B0503020204020204" pitchFamily="34" charset="-122"/>
            </a:endParaRPr>
          </a:p>
          <a:p>
            <a:pPr lvl="1">
              <a:lnSpc>
                <a:spcPct val="110000"/>
              </a:lnSpc>
            </a:pPr>
            <a:r>
              <a:rPr lang="zh-CN" altLang="en-US" dirty="0">
                <a:ea typeface="微软雅黑" panose="020B0503020204020204" pitchFamily="34" charset="-122"/>
              </a:rPr>
              <a:t>可以描述：取（或存一个数）</a:t>
            </a:r>
            <a:endParaRPr lang="zh-CN" altLang="en-US" dirty="0">
              <a:ea typeface="微软雅黑" panose="020B0503020204020204" pitchFamily="34" charset="-122"/>
            </a:endParaRPr>
          </a:p>
          <a:p>
            <a:pPr lvl="1">
              <a:lnSpc>
                <a:spcPct val="110000"/>
              </a:lnSpc>
              <a:buNone/>
            </a:pPr>
            <a:r>
              <a:rPr lang="zh-CN" altLang="en-US" dirty="0">
                <a:ea typeface="微软雅黑" panose="020B0503020204020204" pitchFamily="34" charset="-122"/>
              </a:rPr>
              <a:t>                      两个数加（或减、乘、除、与、或等）</a:t>
            </a:r>
            <a:endParaRPr lang="zh-CN" altLang="en-US" dirty="0">
              <a:ea typeface="微软雅黑" panose="020B0503020204020204" pitchFamily="34" charset="-122"/>
            </a:endParaRPr>
          </a:p>
          <a:p>
            <a:pPr lvl="1">
              <a:lnSpc>
                <a:spcPct val="110000"/>
              </a:lnSpc>
              <a:buNone/>
            </a:pPr>
            <a:r>
              <a:rPr lang="zh-CN" altLang="en-US" dirty="0">
                <a:ea typeface="微软雅黑" panose="020B0503020204020204" pitchFamily="34" charset="-122"/>
              </a:rPr>
              <a:t>                      根据运算结果判断是否转移执行</a:t>
            </a:r>
            <a:endParaRPr lang="zh-CN" altLang="en-US" dirty="0">
              <a:ea typeface="微软雅黑" panose="020B0503020204020204" pitchFamily="34" charset="-122"/>
            </a:endParaRPr>
          </a:p>
          <a:p>
            <a:pPr>
              <a:lnSpc>
                <a:spcPct val="110000"/>
              </a:lnSpc>
            </a:pPr>
            <a:r>
              <a:rPr lang="zh-CN" altLang="en-US" sz="2200" dirty="0">
                <a:ea typeface="微软雅黑" panose="020B0503020204020204" pitchFamily="34" charset="-122"/>
              </a:rPr>
              <a:t>想象用</a:t>
            </a:r>
            <a:r>
              <a:rPr lang="zh-CN" altLang="en-US" sz="2200" dirty="0">
                <a:solidFill>
                  <a:srgbClr val="FF0000"/>
                </a:solidFill>
                <a:ea typeface="微软雅黑" panose="020B0503020204020204" pitchFamily="34" charset="-122"/>
              </a:rPr>
              <a:t>汇编语言</a:t>
            </a:r>
            <a:r>
              <a:rPr lang="zh-CN" altLang="en-US" sz="2200" dirty="0">
                <a:ea typeface="微软雅黑" panose="020B0503020204020204" pitchFamily="34" charset="-122"/>
              </a:rPr>
              <a:t>编写复杂程序是怎样的情形？</a:t>
            </a:r>
            <a:endParaRPr lang="zh-CN" altLang="en-US" sz="2200" dirty="0">
              <a:ea typeface="微软雅黑" panose="020B0503020204020204" pitchFamily="34" charset="-122"/>
            </a:endParaRPr>
          </a:p>
          <a:p>
            <a:pPr lvl="1">
              <a:lnSpc>
                <a:spcPct val="110000"/>
              </a:lnSpc>
              <a:buNone/>
            </a:pPr>
            <a:r>
              <a:rPr lang="zh-CN" altLang="en-US" dirty="0">
                <a:solidFill>
                  <a:srgbClr val="008000"/>
                </a:solidFill>
                <a:ea typeface="微软雅黑" panose="020B0503020204020204" pitchFamily="34" charset="-122"/>
              </a:rPr>
              <a:t>（例如，用汇编语言实现排序（</a:t>
            </a:r>
            <a:r>
              <a:rPr lang="en-US" altLang="zh-CN" dirty="0">
                <a:solidFill>
                  <a:srgbClr val="008000"/>
                </a:solidFill>
                <a:ea typeface="微软雅黑" panose="020B0503020204020204" pitchFamily="34" charset="-122"/>
              </a:rPr>
              <a:t>sort</a:t>
            </a:r>
            <a:r>
              <a:rPr lang="zh-CN" altLang="en-US" dirty="0">
                <a:solidFill>
                  <a:srgbClr val="008000"/>
                </a:solidFill>
                <a:ea typeface="微软雅黑" panose="020B0503020204020204" pitchFamily="34" charset="-122"/>
              </a:rPr>
              <a:t>）、矩阵相乘）</a:t>
            </a:r>
            <a:endParaRPr lang="zh-CN" altLang="en-US" dirty="0">
              <a:solidFill>
                <a:srgbClr val="008000"/>
              </a:solidFill>
              <a:ea typeface="微软雅黑" panose="020B0503020204020204" pitchFamily="34" charset="-122"/>
            </a:endParaRPr>
          </a:p>
          <a:p>
            <a:pPr lvl="1">
              <a:lnSpc>
                <a:spcPct val="110000"/>
              </a:lnSpc>
            </a:pPr>
            <a:r>
              <a:rPr lang="zh-CN" altLang="en-US" dirty="0">
                <a:ea typeface="微软雅黑" panose="020B0503020204020204" pitchFamily="34" charset="-122"/>
              </a:rPr>
              <a:t>需要描述的细节太多了！程序会很长很长！而且在不同结构的机器上就不能运行！</a:t>
            </a:r>
            <a:endParaRPr lang="zh-CN" altLang="en-US" dirty="0">
              <a:ea typeface="微软雅黑" panose="020B0503020204020204" pitchFamily="34" charset="-122"/>
            </a:endParaRPr>
          </a:p>
        </p:txBody>
      </p:sp>
      <p:sp>
        <p:nvSpPr>
          <p:cNvPr id="80898" name="Rectangle 1"/>
          <p:cNvSpPr/>
          <p:nvPr/>
        </p:nvSpPr>
        <p:spPr>
          <a:xfrm>
            <a:off x="455613" y="123825"/>
            <a:ext cx="8232775" cy="422275"/>
          </a:xfrm>
          <a:prstGeom prst="rect">
            <a:avLst/>
          </a:prstGeom>
          <a:noFill/>
          <a:ln w="9525">
            <a:noFill/>
          </a:ln>
        </p:spPr>
        <p:txBody>
          <a:bodyPr anchor="ctr" anchorCtr="0"/>
          <a:lstStyle/>
          <a:p>
            <a:pPr marL="119380" indent="-119380"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4000" b="1" dirty="0">
                <a:solidFill>
                  <a:srgbClr val="CC3300"/>
                </a:solidFill>
                <a:latin typeface="Arial" panose="020B0604020202020204" pitchFamily="34" charset="0"/>
                <a:ea typeface="黑体" panose="02010609060101010101" pitchFamily="49" charset="-122"/>
              </a:rPr>
              <a:t>进一步认识机器级语言</a:t>
            </a:r>
            <a:endParaRPr lang="zh-CN" altLang="en-GB" sz="4000" b="1" dirty="0">
              <a:solidFill>
                <a:srgbClr val="CC3300"/>
              </a:solidFill>
              <a:latin typeface="Arial" panose="020B0604020202020204" pitchFamily="34" charset="0"/>
              <a:ea typeface="黑体" panose="02010609060101010101" pitchFamily="49" charset="-122"/>
            </a:endParaRPr>
          </a:p>
        </p:txBody>
      </p:sp>
      <p:grpSp>
        <p:nvGrpSpPr>
          <p:cNvPr id="562181" name="Group 5"/>
          <p:cNvGrpSpPr/>
          <p:nvPr/>
        </p:nvGrpSpPr>
        <p:grpSpPr>
          <a:xfrm>
            <a:off x="7046913" y="747713"/>
            <a:ext cx="1901825" cy="2800350"/>
            <a:chOff x="4439" y="884"/>
            <a:chExt cx="1198" cy="1764"/>
          </a:xfrm>
        </p:grpSpPr>
        <p:sp>
          <p:nvSpPr>
            <p:cNvPr id="80900" name="Text Box 6"/>
            <p:cNvSpPr txBox="1"/>
            <p:nvPr/>
          </p:nvSpPr>
          <p:spPr>
            <a:xfrm>
              <a:off x="4439" y="884"/>
              <a:ext cx="1180" cy="1764"/>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sub </a:t>
              </a:r>
              <a:r>
                <a:rPr lang="en-US" altLang="zh-CN" sz="2200" b="1" dirty="0">
                  <a:solidFill>
                    <a:srgbClr val="993300"/>
                  </a:solidFill>
                  <a:latin typeface="微软雅黑" panose="020B0503020204020204" pitchFamily="34" charset="-122"/>
                  <a:ea typeface="微软雅黑" panose="020B0503020204020204" pitchFamily="34" charset="-122"/>
                </a:rPr>
                <a:t>B</a:t>
              </a:r>
              <a:endParaRPr lang="en-US" altLang="zh-CN" sz="2200" b="1" dirty="0">
                <a:solidFill>
                  <a:srgbClr val="993300"/>
                </a:solidFill>
                <a:latin typeface="微软雅黑" panose="020B0503020204020204" pitchFamily="34" charset="-122"/>
                <a:ea typeface="微软雅黑" panose="020B0503020204020204" pitchFamily="34" charset="-122"/>
              </a:endParaRPr>
            </a:p>
            <a:p>
              <a:r>
                <a:rPr lang="en-US" altLang="zh-CN" sz="2200" b="1" dirty="0">
                  <a:solidFill>
                    <a:srgbClr val="009242"/>
                  </a:solidFill>
                  <a:latin typeface="微软雅黑" panose="020B0503020204020204" pitchFamily="34" charset="-122"/>
                  <a:ea typeface="微软雅黑" panose="020B0503020204020204" pitchFamily="34" charset="-122"/>
                </a:rPr>
                <a:t>      jnz </a:t>
              </a:r>
              <a:r>
                <a:rPr lang="en-US" altLang="zh-CN" sz="2200" b="1" dirty="0">
                  <a:solidFill>
                    <a:srgbClr val="FF0000"/>
                  </a:solidFill>
                  <a:latin typeface="微软雅黑" panose="020B0503020204020204" pitchFamily="34" charset="-122"/>
                  <a:ea typeface="微软雅黑" panose="020B0503020204020204" pitchFamily="34" charset="-122"/>
                </a:rPr>
                <a:t>L0</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add </a:t>
              </a:r>
              <a:r>
                <a:rPr lang="en-US" altLang="zh-CN" sz="2200" b="1" dirty="0">
                  <a:solidFill>
                    <a:srgbClr val="0066FF"/>
                  </a:solidFill>
                  <a:latin typeface="微软雅黑" panose="020B0503020204020204" pitchFamily="34" charset="-122"/>
                  <a:ea typeface="微软雅黑" panose="020B0503020204020204" pitchFamily="34" charset="-122"/>
                </a:rPr>
                <a:t>C</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r>
                <a:rPr lang="en-US" altLang="zh-CN" sz="2200" b="1" dirty="0">
                  <a:solidFill>
                    <a:srgbClr val="993300"/>
                  </a:solidFill>
                  <a:latin typeface="微软雅黑" panose="020B0503020204020204" pitchFamily="34" charset="-122"/>
                  <a:ea typeface="微软雅黑" panose="020B0503020204020204" pitchFamily="34" charset="-122"/>
                </a:rPr>
                <a:t>B</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en-US" altLang="zh-CN" sz="2200" b="1" dirty="0">
                  <a:solidFill>
                    <a:srgbClr val="0066FF"/>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p:txBody>
        </p:sp>
        <p:grpSp>
          <p:nvGrpSpPr>
            <p:cNvPr id="80901" name="Group 7"/>
            <p:cNvGrpSpPr/>
            <p:nvPr/>
          </p:nvGrpSpPr>
          <p:grpSpPr>
            <a:xfrm>
              <a:off x="5439" y="1196"/>
              <a:ext cx="198" cy="681"/>
              <a:chOff x="5331" y="2259"/>
              <a:chExt cx="237" cy="641"/>
            </a:xfrm>
          </p:grpSpPr>
          <p:sp>
            <p:nvSpPr>
              <p:cNvPr id="80902" name="Line 8"/>
              <p:cNvSpPr/>
              <p:nvPr/>
            </p:nvSpPr>
            <p:spPr>
              <a:xfrm>
                <a:off x="5331" y="2267"/>
                <a:ext cx="237" cy="0"/>
              </a:xfrm>
              <a:prstGeom prst="line">
                <a:avLst/>
              </a:prstGeom>
              <a:ln w="57150" cap="flat" cmpd="sng">
                <a:solidFill>
                  <a:srgbClr val="CC0066"/>
                </a:solidFill>
                <a:prstDash val="solid"/>
                <a:round/>
                <a:headEnd type="none" w="med" len="med"/>
                <a:tailEnd type="none" w="med" len="med"/>
              </a:ln>
            </p:spPr>
          </p:sp>
          <p:sp>
            <p:nvSpPr>
              <p:cNvPr id="80903" name="Line 9"/>
              <p:cNvSpPr/>
              <p:nvPr/>
            </p:nvSpPr>
            <p:spPr>
              <a:xfrm>
                <a:off x="5550" y="2259"/>
                <a:ext cx="0" cy="641"/>
              </a:xfrm>
              <a:prstGeom prst="line">
                <a:avLst/>
              </a:prstGeom>
              <a:ln w="57150" cap="flat" cmpd="sng">
                <a:solidFill>
                  <a:srgbClr val="CC0066"/>
                </a:solidFill>
                <a:prstDash val="solid"/>
                <a:round/>
                <a:headEnd type="none" w="med" len="med"/>
                <a:tailEnd type="none" w="med" len="med"/>
              </a:ln>
            </p:spPr>
          </p:sp>
          <p:sp>
            <p:nvSpPr>
              <p:cNvPr id="80904" name="Line 10"/>
              <p:cNvSpPr/>
              <p:nvPr/>
            </p:nvSpPr>
            <p:spPr>
              <a:xfrm flipH="1">
                <a:off x="5367" y="2889"/>
                <a:ext cx="164" cy="9"/>
              </a:xfrm>
              <a:prstGeom prst="line">
                <a:avLst/>
              </a:prstGeom>
              <a:ln w="57150" cap="flat" cmpd="sng">
                <a:solidFill>
                  <a:srgbClr val="CC0066"/>
                </a:solidFill>
                <a:prstDash val="solid"/>
                <a:round/>
                <a:headEnd type="none" w="med" len="med"/>
                <a:tailEnd type="triangle" w="med" len="med"/>
              </a:ln>
            </p:spPr>
          </p:sp>
        </p:grpSp>
      </p:grpSp>
      <p:sp>
        <p:nvSpPr>
          <p:cNvPr id="562187" name="Text Box 11"/>
          <p:cNvSpPr txBox="1"/>
          <p:nvPr/>
        </p:nvSpPr>
        <p:spPr>
          <a:xfrm>
            <a:off x="7002463" y="3603625"/>
            <a:ext cx="1954212" cy="1625600"/>
          </a:xfrm>
          <a:prstGeom prst="rect">
            <a:avLst/>
          </a:prstGeom>
          <a:noFill/>
          <a:ln w="9525" cap="flat" cmpd="sng">
            <a:solidFill>
              <a:srgbClr val="CC3300"/>
            </a:solidFill>
            <a:prstDash val="solid"/>
            <a:miter/>
            <a:headEnd type="none" w="med" len="med"/>
            <a:tailEnd type="none" w="med" len="med"/>
          </a:ln>
        </p:spPr>
        <p:txBody>
          <a:bodyPr rIns="0" anchor="t" anchorCtr="0">
            <a:spAutoFit/>
          </a:bodyPr>
          <a:lstStyle/>
          <a:p>
            <a:pPr>
              <a:spcBef>
                <a:spcPct val="50000"/>
              </a:spcBef>
            </a:pPr>
            <a:r>
              <a:rPr lang="zh-CN" altLang="en-US" sz="2000" b="1" dirty="0">
                <a:solidFill>
                  <a:srgbClr val="CC3300"/>
                </a:solidFill>
                <a:latin typeface="Arial" panose="020B0604020202020204" pitchFamily="34" charset="0"/>
                <a:ea typeface="微软雅黑" panose="020B0503020204020204" pitchFamily="34" charset="-122"/>
              </a:rPr>
              <a:t>机器语言和汇编语言都是面向机器结构的语言，故它们统称为</a:t>
            </a:r>
            <a:r>
              <a:rPr lang="zh-CN" altLang="en-US" sz="2000" b="1" dirty="0">
                <a:solidFill>
                  <a:srgbClr val="008000"/>
                </a:solidFill>
                <a:latin typeface="Arial" panose="020B0604020202020204" pitchFamily="34" charset="0"/>
                <a:ea typeface="微软雅黑" panose="020B0503020204020204" pitchFamily="34" charset="-122"/>
              </a:rPr>
              <a:t>机器级语言</a:t>
            </a:r>
            <a:endParaRPr lang="zh-CN" altLang="en-US" sz="2000" b="1" dirty="0">
              <a:solidFill>
                <a:srgbClr val="008000"/>
              </a:solidFill>
              <a:latin typeface="Arial" panose="020B0604020202020204" pitchFamily="34" charset="0"/>
              <a:ea typeface="微软雅黑" panose="020B0503020204020204" pitchFamily="34" charset="-122"/>
            </a:endParaRPr>
          </a:p>
        </p:txBody>
      </p:sp>
      <p:sp>
        <p:nvSpPr>
          <p:cNvPr id="562188" name="Text Box 12"/>
          <p:cNvSpPr txBox="1"/>
          <p:nvPr/>
        </p:nvSpPr>
        <p:spPr>
          <a:xfrm>
            <a:off x="385763" y="6173788"/>
            <a:ext cx="7472362" cy="427037"/>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结论：用汇编语言比机器语言好，但是，还是很麻烦！</a:t>
            </a:r>
            <a:endParaRPr lang="zh-CN" altLang="en-US" sz="2200" b="1" dirty="0">
              <a:latin typeface="Arial" panose="020B0604020202020204" pitchFamily="34" charset="0"/>
              <a:ea typeface="微软雅黑" panose="020B0503020204020204" pitchFamily="34" charset="-122"/>
            </a:endParaRPr>
          </a:p>
        </p:txBody>
      </p:sp>
      <p:sp>
        <p:nvSpPr>
          <p:cNvPr id="562189" name="Text Box 13"/>
          <p:cNvSpPr txBox="1"/>
          <p:nvPr/>
        </p:nvSpPr>
        <p:spPr>
          <a:xfrm>
            <a:off x="7586663" y="5859463"/>
            <a:ext cx="1081087" cy="427037"/>
          </a:xfrm>
          <a:prstGeom prst="rect">
            <a:avLst/>
          </a:prstGeom>
          <a:noFill/>
          <a:ln w="9525">
            <a:noFill/>
          </a:ln>
        </p:spPr>
        <p:txBody>
          <a:bodyPr anchor="t" anchorCtr="0">
            <a:spAutoFit/>
          </a:bodyPr>
          <a:lstStyle/>
          <a:p>
            <a:pPr>
              <a:spcBef>
                <a:spcPct val="50000"/>
              </a:spcBef>
            </a:pPr>
            <a:r>
              <a:rPr lang="en-US" altLang="zh-CN" sz="2200" b="1" dirty="0">
                <a:latin typeface="微软雅黑" panose="020B0503020204020204" pitchFamily="34" charset="-122"/>
                <a:ea typeface="微软雅黑" panose="020B0503020204020204" pitchFamily="34" charset="-122"/>
                <a:hlinkClick r:id="rId1" action="ppaction://hlinksldjump"/>
              </a:rPr>
              <a:t>SKIP</a:t>
            </a:r>
            <a:endParaRPr lang="en-US" altLang="zh-CN" sz="2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181"/>
                                        </p:tgtEl>
                                        <p:attrNameLst>
                                          <p:attrName>style.visibility</p:attrName>
                                        </p:attrNameLst>
                                      </p:cBhvr>
                                      <p:to>
                                        <p:strVal val="visible"/>
                                      </p:to>
                                    </p:set>
                                    <p:animEffect transition="in" filter="blinds(horizontal)">
                                      <p:cBhvr>
                                        <p:cTn id="7" dur="500"/>
                                        <p:tgtEl>
                                          <p:spTgt spid="562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12" dur="500"/>
                                        <p:tgtEl>
                                          <p:spTgt spid="5621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7" dur="500"/>
                                        <p:tgtEl>
                                          <p:spTgt spid="5621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22" dur="500"/>
                                        <p:tgtEl>
                                          <p:spTgt spid="5621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7" dur="500"/>
                                        <p:tgtEl>
                                          <p:spTgt spid="5621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2179">
                                            <p:txEl>
                                              <p:pRg st="4" end="4"/>
                                            </p:txEl>
                                          </p:spTgt>
                                        </p:tgtEl>
                                        <p:attrNameLst>
                                          <p:attrName>style.visibility</p:attrName>
                                        </p:attrNameLst>
                                      </p:cBhvr>
                                      <p:to>
                                        <p:strVal val="visible"/>
                                      </p:to>
                                    </p:set>
                                    <p:animEffect transition="in" filter="blinds(horizontal)">
                                      <p:cBhvr>
                                        <p:cTn id="32" dur="500"/>
                                        <p:tgtEl>
                                          <p:spTgt spid="56217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2179">
                                            <p:txEl>
                                              <p:pRg st="5" end="5"/>
                                            </p:txEl>
                                          </p:spTgt>
                                        </p:tgtEl>
                                        <p:attrNameLst>
                                          <p:attrName>style.visibility</p:attrName>
                                        </p:attrNameLst>
                                      </p:cBhvr>
                                      <p:to>
                                        <p:strVal val="visible"/>
                                      </p:to>
                                    </p:set>
                                    <p:animEffect transition="in" filter="blinds(horizontal)">
                                      <p:cBhvr>
                                        <p:cTn id="37" dur="500"/>
                                        <p:tgtEl>
                                          <p:spTgt spid="56217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2179">
                                            <p:txEl>
                                              <p:pRg st="6" end="6"/>
                                            </p:txEl>
                                          </p:spTgt>
                                        </p:tgtEl>
                                        <p:attrNameLst>
                                          <p:attrName>style.visibility</p:attrName>
                                        </p:attrNameLst>
                                      </p:cBhvr>
                                      <p:to>
                                        <p:strVal val="visible"/>
                                      </p:to>
                                    </p:set>
                                    <p:animEffect transition="in" filter="blinds(horizontal)">
                                      <p:cBhvr>
                                        <p:cTn id="42" dur="500"/>
                                        <p:tgtEl>
                                          <p:spTgt spid="562179">
                                            <p:txEl>
                                              <p:pRg st="6" end="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62179">
                                            <p:txEl>
                                              <p:pRg st="7" end="7"/>
                                            </p:txEl>
                                          </p:spTgt>
                                        </p:tgtEl>
                                        <p:attrNameLst>
                                          <p:attrName>style.visibility</p:attrName>
                                        </p:attrNameLst>
                                      </p:cBhvr>
                                      <p:to>
                                        <p:strVal val="visible"/>
                                      </p:to>
                                    </p:set>
                                    <p:animEffect transition="in" filter="blinds(horizontal)">
                                      <p:cBhvr>
                                        <p:cTn id="45" dur="500"/>
                                        <p:tgtEl>
                                          <p:spTgt spid="562179">
                                            <p:txEl>
                                              <p:pRg st="7" end="7"/>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562179">
                                            <p:txEl>
                                              <p:pRg st="8" end="8"/>
                                            </p:txEl>
                                          </p:spTgt>
                                        </p:tgtEl>
                                        <p:attrNameLst>
                                          <p:attrName>style.visibility</p:attrName>
                                        </p:attrNameLst>
                                      </p:cBhvr>
                                      <p:to>
                                        <p:strVal val="visible"/>
                                      </p:to>
                                    </p:set>
                                    <p:animEffect transition="in" filter="blinds(horizontal)">
                                      <p:cBhvr>
                                        <p:cTn id="48" dur="500"/>
                                        <p:tgtEl>
                                          <p:spTgt spid="562179">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62179">
                                            <p:txEl>
                                              <p:pRg st="9" end="9"/>
                                            </p:txEl>
                                          </p:spTgt>
                                        </p:tgtEl>
                                        <p:attrNameLst>
                                          <p:attrName>style.visibility</p:attrName>
                                        </p:attrNameLst>
                                      </p:cBhvr>
                                      <p:to>
                                        <p:strVal val="visible"/>
                                      </p:to>
                                    </p:set>
                                    <p:animEffect transition="in" filter="blinds(horizontal)">
                                      <p:cBhvr>
                                        <p:cTn id="53" dur="500"/>
                                        <p:tgtEl>
                                          <p:spTgt spid="562179">
                                            <p:txEl>
                                              <p:pRg st="9" end="9"/>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562179">
                                            <p:txEl>
                                              <p:pRg st="10" end="10"/>
                                            </p:txEl>
                                          </p:spTgt>
                                        </p:tgtEl>
                                        <p:attrNameLst>
                                          <p:attrName>style.visibility</p:attrName>
                                        </p:attrNameLst>
                                      </p:cBhvr>
                                      <p:to>
                                        <p:strVal val="visible"/>
                                      </p:to>
                                    </p:set>
                                    <p:animEffect transition="in" filter="blinds(horizontal)">
                                      <p:cBhvr>
                                        <p:cTn id="56" dur="500"/>
                                        <p:tgtEl>
                                          <p:spTgt spid="562179">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562179">
                                            <p:txEl>
                                              <p:pRg st="11" end="11"/>
                                            </p:txEl>
                                          </p:spTgt>
                                        </p:tgtEl>
                                        <p:attrNameLst>
                                          <p:attrName>style.visibility</p:attrName>
                                        </p:attrNameLst>
                                      </p:cBhvr>
                                      <p:to>
                                        <p:strVal val="visible"/>
                                      </p:to>
                                    </p:set>
                                    <p:animEffect transition="in" filter="blinds(horizontal)">
                                      <p:cBhvr>
                                        <p:cTn id="61" dur="500"/>
                                        <p:tgtEl>
                                          <p:spTgt spid="562179">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62187"/>
                                        </p:tgtEl>
                                        <p:attrNameLst>
                                          <p:attrName>style.visibility</p:attrName>
                                        </p:attrNameLst>
                                      </p:cBhvr>
                                      <p:to>
                                        <p:strVal val="visible"/>
                                      </p:to>
                                    </p:set>
                                    <p:animEffect transition="in" filter="blinds(horizontal)">
                                      <p:cBhvr>
                                        <p:cTn id="66" dur="500"/>
                                        <p:tgtEl>
                                          <p:spTgt spid="56218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562188"/>
                                        </p:tgtEl>
                                        <p:attrNameLst>
                                          <p:attrName>style.visibility</p:attrName>
                                        </p:attrNameLst>
                                      </p:cBhvr>
                                      <p:to>
                                        <p:strVal val="visible"/>
                                      </p:to>
                                    </p:set>
                                    <p:animEffect transition="in" filter="blinds(horizontal)">
                                      <p:cBhvr>
                                        <p:cTn id="71" dur="500"/>
                                        <p:tgtEl>
                                          <p:spTgt spid="56218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562189"/>
                                        </p:tgtEl>
                                        <p:attrNameLst>
                                          <p:attrName>style.visibility</p:attrName>
                                        </p:attrNameLst>
                                      </p:cBhvr>
                                      <p:to>
                                        <p:strVal val="visible"/>
                                      </p:to>
                                    </p:set>
                                    <p:animEffect transition="in" filter="blinds(horizontal)">
                                      <p:cBhvr>
                                        <p:cTn id="76" dur="500"/>
                                        <p:tgtEl>
                                          <p:spTgt spid="562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7" grpId="0" animBg="1"/>
      <p:bldP spid="562188" grpId="0"/>
      <p:bldP spid="5621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用</a:t>
            </a:r>
            <a:r>
              <a:rPr lang="zh-CN" altLang="en-US" sz="3600" dirty="0">
                <a:latin typeface="黑体" panose="02010609060101010101" pitchFamily="49" charset="-122"/>
              </a:rPr>
              <a:t>“</a:t>
            </a:r>
            <a:r>
              <a:rPr lang="zh-CN" altLang="en-US" sz="3600" dirty="0"/>
              <a:t>系统思维</a:t>
            </a:r>
            <a:r>
              <a:rPr lang="zh-CN" altLang="en-US" sz="3600" dirty="0">
                <a:latin typeface="黑体" panose="02010609060101010101" pitchFamily="49" charset="-122"/>
              </a:rPr>
              <a:t>”</a:t>
            </a:r>
            <a:r>
              <a:rPr lang="zh-CN" altLang="en-US" sz="3600" dirty="0"/>
              <a:t>分析问题</a:t>
            </a:r>
            <a:endParaRPr lang="zh-CN" altLang="en-US" sz="3600" dirty="0"/>
          </a:p>
        </p:txBody>
      </p:sp>
      <p:sp>
        <p:nvSpPr>
          <p:cNvPr id="587779" name="Rectangle 3"/>
          <p:cNvSpPr>
            <a:spLocks noGrp="1"/>
          </p:cNvSpPr>
          <p:nvPr>
            <p:ph idx="1"/>
          </p:nvPr>
        </p:nvSpPr>
        <p:spPr>
          <a:xfrm>
            <a:off x="161925" y="746125"/>
            <a:ext cx="8469313" cy="5518150"/>
          </a:xfrm>
        </p:spPr>
        <p:txBody>
          <a:bodyPr vert="horz" wrap="square" lIns="91440" tIns="45720" rIns="91440" bIns="45720" anchor="t" anchorCtr="0"/>
          <a:lstStyle/>
          <a:p>
            <a:pPr>
              <a:lnSpc>
                <a:spcPct val="100000"/>
              </a:lnSpc>
              <a:spcBef>
                <a:spcPct val="10000"/>
              </a:spcBef>
              <a:buNone/>
            </a:pPr>
            <a:r>
              <a:rPr lang="zh-CN" altLang="en-US" sz="2200" dirty="0">
                <a:latin typeface="微软雅黑" panose="020B0503020204020204" pitchFamily="34" charset="-122"/>
                <a:ea typeface="微软雅黑" panose="020B0503020204020204" pitchFamily="34" charset="-122"/>
              </a:rPr>
              <a:t>代码段一：</a:t>
            </a:r>
            <a:endParaRPr lang="zh-CN" altLang="en-US"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latin typeface="微软雅黑" panose="020B0503020204020204" pitchFamily="34" charset="-122"/>
                <a:ea typeface="微软雅黑" panose="020B0503020204020204" pitchFamily="34" charset="-122"/>
              </a:rPr>
              <a:t>int a = 0x80000000;</a:t>
            </a:r>
            <a:endParaRPr lang="en-US" altLang="zh-CN"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latin typeface="微软雅黑" panose="020B0503020204020204" pitchFamily="34" charset="-122"/>
                <a:ea typeface="微软雅黑" panose="020B0503020204020204" pitchFamily="34" charset="-122"/>
              </a:rPr>
              <a:t>int b = a / -1; </a:t>
            </a:r>
            <a:endParaRPr lang="en-US" altLang="zh-CN"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latin typeface="微软雅黑" panose="020B0503020204020204" pitchFamily="34" charset="-122"/>
                <a:ea typeface="微软雅黑" panose="020B0503020204020204" pitchFamily="34" charset="-122"/>
              </a:rPr>
              <a:t>printf("%d, %d \n", a, b);</a:t>
            </a:r>
            <a:endParaRPr lang="en-US" altLang="zh-CN"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zh-CN" altLang="en-US" sz="2200" dirty="0">
                <a:solidFill>
                  <a:srgbClr val="FF0000"/>
                </a:solidFill>
                <a:latin typeface="微软雅黑" panose="020B0503020204020204" pitchFamily="34" charset="-122"/>
                <a:ea typeface="微软雅黑" panose="020B0503020204020204" pitchFamily="34" charset="-122"/>
              </a:rPr>
              <a:t>运行结果为</a:t>
            </a:r>
            <a:endParaRPr lang="zh-CN" altLang="en-US" sz="220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solidFill>
                  <a:srgbClr val="FF0000"/>
                </a:solidFill>
                <a:latin typeface="微软雅黑" panose="020B0503020204020204" pitchFamily="34" charset="-122"/>
                <a:ea typeface="微软雅黑" panose="020B0503020204020204" pitchFamily="34" charset="-122"/>
              </a:rPr>
              <a:t>-2147483648, -2147483648</a:t>
            </a:r>
            <a:endParaRPr lang="zh-CN" altLang="en-US" sz="2200" dirty="0">
              <a:solidFill>
                <a:srgbClr val="FF0000"/>
              </a:solidFill>
              <a:latin typeface="微软雅黑" panose="020B0503020204020204" pitchFamily="34" charset="-122"/>
              <a:ea typeface="微软雅黑" panose="020B0503020204020204" pitchFamily="34" charset="-122"/>
            </a:endParaRPr>
          </a:p>
          <a:p>
            <a:pPr>
              <a:lnSpc>
                <a:spcPct val="105000"/>
              </a:lnSpc>
              <a:buNone/>
            </a:pPr>
            <a:endParaRPr lang="zh-CN" altLang="en-US" sz="2200" dirty="0">
              <a:latin typeface="微软雅黑" panose="020B0503020204020204" pitchFamily="34" charset="-122"/>
              <a:ea typeface="微软雅黑" panose="020B0503020204020204" pitchFamily="34" charset="-122"/>
            </a:endParaRPr>
          </a:p>
          <a:p>
            <a:pPr>
              <a:lnSpc>
                <a:spcPct val="105000"/>
              </a:lnSpc>
              <a:buNone/>
            </a:pPr>
            <a:endParaRPr lang="zh-CN" altLang="en-US" sz="10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zh-CN" altLang="en-US" sz="2200" dirty="0">
                <a:latin typeface="微软雅黑" panose="020B0503020204020204" pitchFamily="34" charset="-122"/>
                <a:ea typeface="微软雅黑" panose="020B0503020204020204" pitchFamily="34" charset="-122"/>
              </a:rPr>
              <a:t>代码段二：</a:t>
            </a:r>
            <a:endParaRPr lang="zh-CN" altLang="en-US"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latin typeface="微软雅黑" panose="020B0503020204020204" pitchFamily="34" charset="-122"/>
                <a:ea typeface="微软雅黑" panose="020B0503020204020204" pitchFamily="34" charset="-122"/>
              </a:rPr>
              <a:t>int a = </a:t>
            </a:r>
            <a:r>
              <a:rPr lang="en-US" altLang="zh-CN" sz="2200" dirty="0">
                <a:latin typeface="微软雅黑" panose="020B0503020204020204" pitchFamily="34" charset="-122"/>
                <a:ea typeface="微软雅黑" panose="020B0503020204020204" pitchFamily="34" charset="-122"/>
                <a:sym typeface="+mn-ea"/>
              </a:rPr>
              <a:t> 0x80000000</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latin typeface="微软雅黑" panose="020B0503020204020204" pitchFamily="34" charset="-122"/>
                <a:ea typeface="微软雅黑" panose="020B0503020204020204" pitchFamily="34" charset="-122"/>
              </a:rPr>
              <a:t>int b = -1;</a:t>
            </a:r>
            <a:endParaRPr lang="en-US" altLang="zh-CN"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latin typeface="微软雅黑" panose="020B0503020204020204" pitchFamily="34" charset="-122"/>
                <a:ea typeface="微软雅黑" panose="020B0503020204020204" pitchFamily="34" charset="-122"/>
              </a:rPr>
              <a:t>int c = a / b; </a:t>
            </a:r>
            <a:endParaRPr lang="en-US" altLang="zh-CN" sz="2200" dirty="0">
              <a:latin typeface="微软雅黑" panose="020B0503020204020204" pitchFamily="34" charset="-122"/>
              <a:ea typeface="微软雅黑" panose="020B0503020204020204" pitchFamily="34" charset="-122"/>
            </a:endParaRPr>
          </a:p>
          <a:p>
            <a:pPr>
              <a:lnSpc>
                <a:spcPct val="100000"/>
              </a:lnSpc>
              <a:spcBef>
                <a:spcPct val="10000"/>
              </a:spcBef>
              <a:buNone/>
            </a:pPr>
            <a:r>
              <a:rPr lang="en-US" altLang="zh-CN" sz="2200" dirty="0">
                <a:latin typeface="微软雅黑" panose="020B0503020204020204" pitchFamily="34" charset="-122"/>
                <a:ea typeface="微软雅黑" panose="020B0503020204020204" pitchFamily="34" charset="-122"/>
              </a:rPr>
              <a:t>printf("%d, %d\n", a, c);</a:t>
            </a:r>
            <a:endParaRPr lang="en-US" altLang="zh-CN" sz="2200" dirty="0">
              <a:latin typeface="微软雅黑" panose="020B0503020204020204" pitchFamily="34" charset="-122"/>
              <a:ea typeface="微软雅黑" panose="020B0503020204020204" pitchFamily="34" charset="-122"/>
            </a:endParaRPr>
          </a:p>
          <a:p>
            <a:pPr>
              <a:lnSpc>
                <a:spcPct val="105000"/>
              </a:lnSpc>
              <a:buNone/>
            </a:pPr>
            <a:r>
              <a:rPr lang="zh-CN" altLang="en-US" sz="2000" dirty="0">
                <a:solidFill>
                  <a:srgbClr val="FF0000"/>
                </a:solidFill>
                <a:latin typeface="微软雅黑" panose="020B0503020204020204" pitchFamily="34" charset="-122"/>
                <a:ea typeface="微软雅黑" panose="020B0503020204020204" pitchFamily="34" charset="-122"/>
              </a:rPr>
              <a:t>运行结果为“</a:t>
            </a:r>
            <a:r>
              <a:rPr lang="en-US" altLang="zh-CN" sz="2000" dirty="0">
                <a:solidFill>
                  <a:srgbClr val="FF0000"/>
                </a:solidFill>
                <a:latin typeface="微软雅黑" panose="020B0503020204020204" pitchFamily="34" charset="-122"/>
                <a:ea typeface="微软雅黑" panose="020B0503020204020204" pitchFamily="34" charset="-122"/>
              </a:rPr>
              <a:t>Floating point exception”</a:t>
            </a:r>
            <a:r>
              <a:rPr lang="zh-CN" altLang="en-US" sz="2000" dirty="0">
                <a:solidFill>
                  <a:srgbClr val="FF0000"/>
                </a:solidFill>
                <a:latin typeface="微软雅黑" panose="020B0503020204020204" pitchFamily="34" charset="-122"/>
                <a:ea typeface="微软雅黑" panose="020B0503020204020204" pitchFamily="34" charset="-122"/>
              </a:rPr>
              <a:t>，显然</a:t>
            </a:r>
            <a:r>
              <a:rPr lang="en-US" altLang="zh-CN" sz="2000" dirty="0">
                <a:solidFill>
                  <a:srgbClr val="FF0000"/>
                </a:solidFill>
                <a:latin typeface="微软雅黑" panose="020B0503020204020204" pitchFamily="34" charset="-122"/>
                <a:ea typeface="微软雅黑" panose="020B0503020204020204" pitchFamily="34" charset="-122"/>
              </a:rPr>
              <a:t>CPU</a:t>
            </a:r>
            <a:r>
              <a:rPr lang="zh-CN" altLang="en-US" sz="2000" dirty="0">
                <a:solidFill>
                  <a:srgbClr val="FF0000"/>
                </a:solidFill>
                <a:latin typeface="微软雅黑" panose="020B0503020204020204" pitchFamily="34" charset="-122"/>
                <a:ea typeface="微软雅黑" panose="020B0503020204020204" pitchFamily="34" charset="-122"/>
              </a:rPr>
              <a:t>检测到了溢出异常</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587780" name="Text Box 4"/>
          <p:cNvSpPr txBox="1"/>
          <p:nvPr/>
        </p:nvSpPr>
        <p:spPr>
          <a:xfrm>
            <a:off x="296863" y="5937250"/>
            <a:ext cx="8099425" cy="398780"/>
          </a:xfrm>
          <a:prstGeom prst="rect">
            <a:avLst/>
          </a:prstGeom>
          <a:noFill/>
          <a:ln w="9525">
            <a:noFill/>
          </a:ln>
        </p:spPr>
        <p:txBody>
          <a:bodyPr anchor="t" anchorCtr="0">
            <a:spAutoFit/>
          </a:bodyPr>
          <a:lstStyle/>
          <a:p>
            <a:pPr>
              <a:spcBef>
                <a:spcPct val="25000"/>
              </a:spcBef>
            </a:pPr>
            <a:r>
              <a:rPr lang="zh-CN" altLang="en-US" sz="2000" b="1" dirty="0">
                <a:solidFill>
                  <a:srgbClr val="0033CC"/>
                </a:solidFill>
                <a:latin typeface="Arial" panose="020B0604020202020204" pitchFamily="34" charset="0"/>
                <a:ea typeface="微软雅黑" panose="020B0503020204020204" pitchFamily="34" charset="-122"/>
              </a:rPr>
              <a:t>上述结果在</a:t>
            </a:r>
            <a:r>
              <a:rPr lang="en-US" altLang="zh-CN" sz="2000" b="1" dirty="0">
                <a:solidFill>
                  <a:srgbClr val="0033CC"/>
                </a:solidFill>
                <a:latin typeface="Arial" panose="020B0604020202020204" pitchFamily="34" charset="0"/>
                <a:ea typeface="微软雅黑" panose="020B0503020204020204" pitchFamily="34" charset="-122"/>
              </a:rPr>
              <a:t>Linux</a:t>
            </a:r>
            <a:r>
              <a:rPr lang="zh-CN" altLang="en-US" sz="2000" b="1" dirty="0">
                <a:solidFill>
                  <a:srgbClr val="0033CC"/>
                </a:solidFill>
                <a:latin typeface="Arial" panose="020B0604020202020204" pitchFamily="34" charset="0"/>
                <a:ea typeface="微软雅黑" panose="020B0503020204020204" pitchFamily="34" charset="-122"/>
              </a:rPr>
              <a:t>上获得，为什么两者结果不同？</a:t>
            </a:r>
            <a:endParaRPr lang="zh-CN" altLang="en-US" sz="2000" b="1" dirty="0">
              <a:solidFill>
                <a:srgbClr val="0033CC"/>
              </a:solidFill>
              <a:latin typeface="Arial" panose="020B0604020202020204" pitchFamily="34" charset="0"/>
              <a:ea typeface="微软雅黑" panose="020B0503020204020204" pitchFamily="34" charset="-122"/>
            </a:endParaRPr>
          </a:p>
        </p:txBody>
      </p:sp>
      <p:sp>
        <p:nvSpPr>
          <p:cNvPr id="587781" name="Text Box 5"/>
          <p:cNvSpPr txBox="1"/>
          <p:nvPr/>
        </p:nvSpPr>
        <p:spPr>
          <a:xfrm>
            <a:off x="5364163" y="863600"/>
            <a:ext cx="3708400" cy="4422775"/>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spcBef>
                <a:spcPct val="20000"/>
              </a:spcBef>
            </a:pPr>
            <a:r>
              <a:rPr lang="zh-CN" altLang="en-US" sz="2000" b="1" dirty="0">
                <a:latin typeface="Arial" panose="020B0604020202020204" pitchFamily="34" charset="0"/>
                <a:ea typeface="微软雅黑" panose="020B0503020204020204" pitchFamily="34" charset="-122"/>
              </a:rPr>
              <a:t>理解该问题需要知道：</a:t>
            </a:r>
            <a:endParaRPr lang="zh-CN" altLang="en-US" sz="2000" b="1" dirty="0">
              <a:latin typeface="Arial" panose="020B0604020202020204" pitchFamily="34" charset="0"/>
              <a:ea typeface="微软雅黑" panose="020B0503020204020204" pitchFamily="34" charset="-122"/>
            </a:endParaRPr>
          </a:p>
          <a:p>
            <a:pPr>
              <a:spcBef>
                <a:spcPct val="20000"/>
              </a:spcBef>
            </a:pPr>
            <a:r>
              <a:rPr lang="zh-CN" altLang="en-US" sz="2000" b="1" dirty="0">
                <a:solidFill>
                  <a:srgbClr val="0033CC"/>
                </a:solidFill>
                <a:latin typeface="Arial" panose="020B0604020202020204" pitchFamily="34" charset="0"/>
                <a:ea typeface="微软雅黑" panose="020B0503020204020204" pitchFamily="34" charset="-122"/>
              </a:rPr>
              <a:t>机器级数据的表示</a:t>
            </a:r>
            <a:endParaRPr lang="zh-CN" altLang="en-US" sz="2000" b="1" dirty="0">
              <a:solidFill>
                <a:srgbClr val="0033CC"/>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（如：真值和机器数的关系）</a:t>
            </a:r>
            <a:endParaRPr lang="zh-CN" altLang="en-US" sz="2000" b="1" dirty="0">
              <a:solidFill>
                <a:srgbClr val="FF0000"/>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0033CC"/>
                </a:solidFill>
                <a:latin typeface="Arial" panose="020B0604020202020204" pitchFamily="34" charset="0"/>
                <a:ea typeface="微软雅黑" panose="020B0503020204020204" pitchFamily="34" charset="-122"/>
              </a:rPr>
              <a:t>机器指令的含义和执行</a:t>
            </a:r>
            <a:endParaRPr lang="zh-CN" altLang="en-US" sz="2000" b="1" dirty="0">
              <a:solidFill>
                <a:srgbClr val="0033CC"/>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（如：取负指令、除法指令）</a:t>
            </a:r>
            <a:endParaRPr lang="zh-CN" altLang="en-US" sz="2000" b="1" dirty="0">
              <a:solidFill>
                <a:srgbClr val="FF0000"/>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0033CC"/>
                </a:solidFill>
                <a:latin typeface="Arial" panose="020B0604020202020204" pitchFamily="34" charset="0"/>
                <a:ea typeface="微软雅黑" panose="020B0503020204020204" pitchFamily="34" charset="-122"/>
              </a:rPr>
              <a:t>计算机内部的运算电路</a:t>
            </a:r>
            <a:endParaRPr lang="zh-CN" altLang="en-US" sz="2000" b="1" dirty="0">
              <a:solidFill>
                <a:srgbClr val="0033CC"/>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（如：除法电路会判是否异常）</a:t>
            </a:r>
            <a:endParaRPr lang="en-US" altLang="zh-CN" sz="2000" b="1" dirty="0">
              <a:solidFill>
                <a:srgbClr val="FF0000"/>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0033CC"/>
                </a:solidFill>
                <a:latin typeface="Arial" panose="020B0604020202020204" pitchFamily="34" charset="0"/>
                <a:ea typeface="微软雅黑" panose="020B0503020204020204" pitchFamily="34" charset="-122"/>
              </a:rPr>
              <a:t>编译器如何优化</a:t>
            </a:r>
            <a:endParaRPr lang="zh-CN" altLang="en-US" sz="2000" b="1" dirty="0">
              <a:solidFill>
                <a:srgbClr val="0033CC"/>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（如：</a:t>
            </a:r>
            <a:r>
              <a:rPr lang="en-US" altLang="zh-CN" sz="2000" b="1" dirty="0">
                <a:solidFill>
                  <a:srgbClr val="FF0000"/>
                </a:solidFill>
                <a:latin typeface="Arial" panose="020B0604020202020204" pitchFamily="34" charset="0"/>
                <a:ea typeface="微软雅黑" panose="020B0503020204020204" pitchFamily="34" charset="-122"/>
              </a:rPr>
              <a:t>a/-1</a:t>
            </a:r>
            <a:r>
              <a:rPr lang="zh-CN" altLang="en-US" sz="2000" b="1" dirty="0">
                <a:solidFill>
                  <a:srgbClr val="FF0000"/>
                </a:solidFill>
                <a:latin typeface="Arial" panose="020B0604020202020204" pitchFamily="34" charset="0"/>
                <a:ea typeface="微软雅黑" panose="020B0503020204020204" pitchFamily="34" charset="-122"/>
              </a:rPr>
              <a:t>可用取负指令实现）</a:t>
            </a:r>
            <a:endParaRPr lang="zh-CN" altLang="en-US" sz="2000" b="1" dirty="0">
              <a:solidFill>
                <a:srgbClr val="FF0000"/>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0033CC"/>
                </a:solidFill>
                <a:latin typeface="Arial" panose="020B0604020202020204" pitchFamily="34" charset="0"/>
                <a:ea typeface="微软雅黑" panose="020B0503020204020204" pitchFamily="34" charset="-122"/>
              </a:rPr>
              <a:t>操作系统如何处理异常</a:t>
            </a:r>
            <a:endParaRPr lang="zh-CN" altLang="en-US" sz="2000" b="1" dirty="0">
              <a:solidFill>
                <a:srgbClr val="0033CC"/>
              </a:solidFill>
              <a:latin typeface="Arial" panose="020B0604020202020204" pitchFamily="34" charset="0"/>
              <a:ea typeface="微软雅黑" panose="020B0503020204020204" pitchFamily="34" charset="-122"/>
            </a:endParaRPr>
          </a:p>
          <a:p>
            <a:pPr>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（如：除法错异常的处理）</a:t>
            </a:r>
            <a:endParaRPr lang="zh-CN" altLang="en-US" sz="2000" b="1" dirty="0">
              <a:solidFill>
                <a:srgbClr val="FF0000"/>
              </a:solidFill>
              <a:latin typeface="Arial" panose="020B0604020202020204" pitchFamily="34" charset="0"/>
              <a:ea typeface="微软雅黑" panose="020B0503020204020204" pitchFamily="34" charset="-122"/>
            </a:endParaRPr>
          </a:p>
          <a:p>
            <a:pPr>
              <a:spcBef>
                <a:spcPct val="20000"/>
              </a:spcBef>
            </a:pPr>
            <a:r>
              <a:rPr lang="en-US" altLang="zh-CN" sz="2000" b="1" dirty="0">
                <a:solidFill>
                  <a:srgbClr val="0033CC"/>
                </a:solidFill>
                <a:latin typeface="微软雅黑" panose="020B0503020204020204" pitchFamily="34" charset="-122"/>
                <a:ea typeface="微软雅黑" panose="020B0503020204020204" pitchFamily="34" charset="-122"/>
              </a:rPr>
              <a:t>……</a:t>
            </a:r>
            <a:endParaRPr lang="en-US" altLang="zh-CN" sz="2000" b="1" dirty="0">
              <a:solidFill>
                <a:srgbClr val="0033CC"/>
              </a:solidFill>
              <a:latin typeface="Arial" panose="020B0604020202020204" pitchFamily="34" charset="0"/>
              <a:ea typeface="微软雅黑" panose="020B0503020204020204" pitchFamily="34" charset="-122"/>
            </a:endParaRPr>
          </a:p>
        </p:txBody>
      </p:sp>
      <p:sp>
        <p:nvSpPr>
          <p:cNvPr id="587782" name="Rectangle 6"/>
          <p:cNvSpPr/>
          <p:nvPr/>
        </p:nvSpPr>
        <p:spPr>
          <a:xfrm>
            <a:off x="88900" y="2933700"/>
            <a:ext cx="5292725" cy="641350"/>
          </a:xfrm>
          <a:prstGeom prst="rect">
            <a:avLst/>
          </a:prstGeom>
          <a:noFill/>
          <a:ln w="9525">
            <a:noFill/>
          </a:ln>
        </p:spPr>
        <p:txBody>
          <a:bodyPr anchor="t" anchorCtr="0">
            <a:spAutoFit/>
          </a:bodyPr>
          <a:lstStyle/>
          <a:p>
            <a:r>
              <a:rPr lang="en-US" altLang="zh-CN" b="1" dirty="0">
                <a:solidFill>
                  <a:srgbClr val="A50021"/>
                </a:solidFill>
                <a:latin typeface="微软雅黑" panose="020B0503020204020204" pitchFamily="34" charset="-122"/>
                <a:ea typeface="微软雅黑" panose="020B0503020204020204" pitchFamily="34" charset="-122"/>
              </a:rPr>
              <a:t>Warning</a:t>
            </a:r>
            <a:r>
              <a:rPr lang="zh-CN" altLang="en-US" b="1" dirty="0">
                <a:solidFill>
                  <a:srgbClr val="A50021"/>
                </a:solidFill>
                <a:latin typeface="微软雅黑" panose="020B0503020204020204" pitchFamily="34" charset="-122"/>
                <a:ea typeface="微软雅黑" panose="020B0503020204020204" pitchFamily="34" charset="-122"/>
              </a:rPr>
              <a:t>：</a:t>
            </a:r>
            <a:r>
              <a:rPr lang="en-US" altLang="zh-CN" b="1" dirty="0">
                <a:solidFill>
                  <a:srgbClr val="A50021"/>
                </a:solidFill>
                <a:latin typeface="微软雅黑" panose="020B0503020204020204" pitchFamily="34" charset="-122"/>
                <a:ea typeface="微软雅黑" panose="020B0503020204020204" pitchFamily="34" charset="-122"/>
              </a:rPr>
              <a:t>this decimal constant is unsigned</a:t>
            </a:r>
            <a:endParaRPr lang="en-US" altLang="zh-CN" b="1" dirty="0">
              <a:solidFill>
                <a:srgbClr val="A50021"/>
              </a:solidFill>
              <a:latin typeface="微软雅黑" panose="020B0503020204020204" pitchFamily="34" charset="-122"/>
              <a:ea typeface="微软雅黑" panose="020B0503020204020204" pitchFamily="34" charset="-122"/>
            </a:endParaRPr>
          </a:p>
          <a:p>
            <a:r>
              <a:rPr lang="en-US" altLang="zh-CN" b="1" dirty="0">
                <a:solidFill>
                  <a:srgbClr val="A50021"/>
                </a:solidFill>
                <a:latin typeface="微软雅黑" panose="020B0503020204020204" pitchFamily="34" charset="-122"/>
                <a:ea typeface="微软雅黑" panose="020B0503020204020204" pitchFamily="34" charset="-122"/>
              </a:rPr>
              <a:t> only in ISO C90[enabled by default]</a:t>
            </a:r>
            <a:endParaRPr lang="en-US" altLang="zh-CN" b="1" dirty="0">
              <a:solidFill>
                <a:srgbClr val="A5002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82"/>
                                        </p:tgtEl>
                                        <p:attrNameLst>
                                          <p:attrName>style.visibility</p:attrName>
                                        </p:attrNameLst>
                                      </p:cBhvr>
                                      <p:to>
                                        <p:strVal val="visible"/>
                                      </p:to>
                                    </p:set>
                                    <p:animEffect transition="in" filter="blinds(horizontal)">
                                      <p:cBhvr>
                                        <p:cTn id="7" dur="500"/>
                                        <p:tgtEl>
                                          <p:spTgt spid="5877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7779">
                                            <p:txEl>
                                              <p:pRg st="4" end="4"/>
                                            </p:txEl>
                                          </p:spTgt>
                                        </p:tgtEl>
                                        <p:attrNameLst>
                                          <p:attrName>style.visibility</p:attrName>
                                        </p:attrNameLst>
                                      </p:cBhvr>
                                      <p:to>
                                        <p:strVal val="visible"/>
                                      </p:to>
                                    </p:set>
                                    <p:animEffect transition="in" filter="blinds(horizontal)">
                                      <p:cBhvr>
                                        <p:cTn id="12" dur="500"/>
                                        <p:tgtEl>
                                          <p:spTgt spid="58777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7779">
                                            <p:txEl>
                                              <p:pRg st="5" end="5"/>
                                            </p:txEl>
                                          </p:spTgt>
                                        </p:tgtEl>
                                        <p:attrNameLst>
                                          <p:attrName>style.visibility</p:attrName>
                                        </p:attrNameLst>
                                      </p:cBhvr>
                                      <p:to>
                                        <p:strVal val="visible"/>
                                      </p:to>
                                    </p:set>
                                    <p:animEffect transition="in" filter="blinds(horizontal)">
                                      <p:cBhvr>
                                        <p:cTn id="17" dur="500"/>
                                        <p:tgtEl>
                                          <p:spTgt spid="58777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7779">
                                            <p:txEl>
                                              <p:pRg st="13" end="13"/>
                                            </p:txEl>
                                          </p:spTgt>
                                        </p:tgtEl>
                                        <p:attrNameLst>
                                          <p:attrName>style.visibility</p:attrName>
                                        </p:attrNameLst>
                                      </p:cBhvr>
                                      <p:to>
                                        <p:strVal val="visible"/>
                                      </p:to>
                                    </p:set>
                                    <p:animEffect transition="in" filter="blinds(horizontal)">
                                      <p:cBhvr>
                                        <p:cTn id="22" dur="500"/>
                                        <p:tgtEl>
                                          <p:spTgt spid="587779">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7780">
                                            <p:txEl>
                                              <p:pRg st="0" end="0"/>
                                            </p:txEl>
                                          </p:spTgt>
                                        </p:tgtEl>
                                        <p:attrNameLst>
                                          <p:attrName>style.visibility</p:attrName>
                                        </p:attrNameLst>
                                      </p:cBhvr>
                                      <p:to>
                                        <p:strVal val="visible"/>
                                      </p:to>
                                    </p:set>
                                    <p:animEffect transition="in" filter="blinds(horizontal)">
                                      <p:cBhvr>
                                        <p:cTn id="27" dur="500"/>
                                        <p:tgtEl>
                                          <p:spTgt spid="58778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7781"/>
                                        </p:tgtEl>
                                        <p:attrNameLst>
                                          <p:attrName>style.visibility</p:attrName>
                                        </p:attrNameLst>
                                      </p:cBhvr>
                                      <p:to>
                                        <p:strVal val="visible"/>
                                      </p:to>
                                    </p:set>
                                    <p:animEffect transition="in" filter="blinds(horizontal)">
                                      <p:cBhvr>
                                        <p:cTn id="32" dur="500"/>
                                        <p:tgtEl>
                                          <p:spTgt spid="58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p:bldP spid="58778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指令所能描述的功能</a:t>
            </a:r>
            <a:endParaRPr lang="zh-CN" altLang="en-US" sz="3600" dirty="0"/>
          </a:p>
        </p:txBody>
      </p:sp>
      <p:sp>
        <p:nvSpPr>
          <p:cNvPr id="563203" name="Text Box 3"/>
          <p:cNvSpPr txBox="1"/>
          <p:nvPr/>
        </p:nvSpPr>
        <p:spPr>
          <a:xfrm>
            <a:off x="115888" y="684213"/>
            <a:ext cx="8893175" cy="427037"/>
          </a:xfrm>
          <a:prstGeom prst="rect">
            <a:avLst/>
          </a:prstGeom>
          <a:noFill/>
          <a:ln w="9525">
            <a:noFill/>
          </a:ln>
        </p:spPr>
        <p:txBody>
          <a:bodyPr anchor="t" anchorCtr="0">
            <a:spAutoFit/>
          </a:bodyPr>
          <a:lstStyle/>
          <a:p>
            <a:pPr marL="342900" indent="-342900" eaLnBrk="0" hangingPunct="0">
              <a:spcBef>
                <a:spcPct val="20000"/>
              </a:spcBef>
            </a:pPr>
            <a:r>
              <a:rPr lang="zh-CN" altLang="en-US" sz="2200" b="1" dirty="0">
                <a:solidFill>
                  <a:srgbClr val="3333CC"/>
                </a:solidFill>
                <a:latin typeface="微软雅黑" panose="020B0503020204020204" pitchFamily="34" charset="-122"/>
                <a:ea typeface="微软雅黑" panose="020B0503020204020204" pitchFamily="34" charset="-122"/>
              </a:rPr>
              <a:t>对于以下结构的机器，你能设计出几条指令吗？</a:t>
            </a:r>
            <a:endParaRPr lang="zh-CN" altLang="en-US" sz="2200" b="1" dirty="0">
              <a:solidFill>
                <a:srgbClr val="3333CC"/>
              </a:solidFill>
              <a:latin typeface="微软雅黑" panose="020B0503020204020204" pitchFamily="34" charset="-122"/>
              <a:ea typeface="微软雅黑" panose="020B0503020204020204" pitchFamily="34" charset="-122"/>
            </a:endParaRPr>
          </a:p>
        </p:txBody>
      </p:sp>
      <p:sp>
        <p:nvSpPr>
          <p:cNvPr id="563204" name="Text Box 4"/>
          <p:cNvSpPr txBox="1"/>
          <p:nvPr/>
        </p:nvSpPr>
        <p:spPr>
          <a:xfrm>
            <a:off x="161925" y="1042988"/>
            <a:ext cx="8551863" cy="1016000"/>
          </a:xfrm>
          <a:prstGeom prst="rect">
            <a:avLst/>
          </a:prstGeom>
          <a:noFill/>
          <a:ln w="9525">
            <a:noFill/>
          </a:ln>
        </p:spPr>
        <p:txBody>
          <a:bodyPr anchor="t" anchorCtr="0">
            <a:spAutoFit/>
          </a:bodyPr>
          <a:lstStyle/>
          <a:p>
            <a:pPr marL="342900" indent="-342900" eaLnBrk="0" hangingPunct="0"/>
            <a:r>
              <a:rPr lang="en-US" altLang="zh-CN" sz="2000" b="1" dirty="0">
                <a:solidFill>
                  <a:srgbClr val="008000"/>
                </a:solidFill>
                <a:latin typeface="微软雅黑" panose="020B0503020204020204" pitchFamily="34" charset="-122"/>
                <a:ea typeface="微软雅黑" panose="020B0503020204020204" pitchFamily="34" charset="-122"/>
              </a:rPr>
              <a:t>Load M#</a:t>
            </a:r>
            <a:r>
              <a:rPr lang="zh-CN" altLang="en-US" sz="2000" b="1" dirty="0">
                <a:solidFill>
                  <a:srgbClr val="008000"/>
                </a:solidFill>
                <a:latin typeface="微软雅黑" panose="020B0503020204020204" pitchFamily="34" charset="-122"/>
                <a:ea typeface="微软雅黑" panose="020B0503020204020204" pitchFamily="34" charset="-122"/>
              </a:rPr>
              <a:t>，</a:t>
            </a:r>
            <a:r>
              <a:rPr lang="en-US" altLang="zh-CN" sz="2000" b="1" dirty="0">
                <a:solidFill>
                  <a:srgbClr val="008000"/>
                </a:solidFill>
                <a:latin typeface="微软雅黑" panose="020B0503020204020204" pitchFamily="34" charset="-122"/>
                <a:ea typeface="微软雅黑" panose="020B0503020204020204" pitchFamily="34" charset="-122"/>
              </a:rPr>
              <a:t>R#     </a:t>
            </a:r>
            <a:r>
              <a:rPr lang="zh-CN" altLang="en-US" sz="2000" b="1" dirty="0">
                <a:solidFill>
                  <a:srgbClr val="008000"/>
                </a:solidFill>
                <a:latin typeface="微软雅黑" panose="020B0503020204020204" pitchFamily="34" charset="-122"/>
                <a:ea typeface="微软雅黑" panose="020B0503020204020204" pitchFamily="34" charset="-122"/>
              </a:rPr>
              <a:t>（将存储单元内容装入寄存器）</a:t>
            </a:r>
            <a:endParaRPr lang="zh-CN" altLang="en-US" sz="2000" b="1" dirty="0">
              <a:solidFill>
                <a:srgbClr val="008000"/>
              </a:solidFill>
              <a:latin typeface="微软雅黑" panose="020B0503020204020204" pitchFamily="34" charset="-122"/>
              <a:ea typeface="微软雅黑" panose="020B0503020204020204" pitchFamily="34" charset="-122"/>
            </a:endParaRPr>
          </a:p>
          <a:p>
            <a:pPr marL="342900" indent="-342900" eaLnBrk="0" hangingPunct="0"/>
            <a:r>
              <a:rPr lang="en-US" altLang="zh-CN" sz="2000" b="1" dirty="0">
                <a:solidFill>
                  <a:srgbClr val="008000"/>
                </a:solidFill>
                <a:latin typeface="微软雅黑" panose="020B0503020204020204" pitchFamily="34" charset="-122"/>
                <a:ea typeface="微软雅黑" panose="020B0503020204020204" pitchFamily="34" charset="-122"/>
              </a:rPr>
              <a:t>Store R#</a:t>
            </a:r>
            <a:r>
              <a:rPr lang="zh-CN" altLang="en-US" sz="2000" b="1" dirty="0">
                <a:solidFill>
                  <a:srgbClr val="008000"/>
                </a:solidFill>
                <a:latin typeface="微软雅黑" panose="020B0503020204020204" pitchFamily="34" charset="-122"/>
                <a:ea typeface="微软雅黑" panose="020B0503020204020204" pitchFamily="34" charset="-122"/>
              </a:rPr>
              <a:t>，</a:t>
            </a:r>
            <a:r>
              <a:rPr lang="en-US" altLang="zh-CN" sz="2000" b="1" dirty="0">
                <a:solidFill>
                  <a:srgbClr val="008000"/>
                </a:solidFill>
                <a:latin typeface="微软雅黑" panose="020B0503020204020204" pitchFamily="34" charset="-122"/>
                <a:ea typeface="微软雅黑" panose="020B0503020204020204" pitchFamily="34" charset="-122"/>
              </a:rPr>
              <a:t>M#      </a:t>
            </a:r>
            <a:r>
              <a:rPr lang="zh-CN" altLang="en-US" sz="2000" b="1" dirty="0">
                <a:solidFill>
                  <a:srgbClr val="008000"/>
                </a:solidFill>
                <a:latin typeface="微软雅黑" panose="020B0503020204020204" pitchFamily="34" charset="-122"/>
                <a:ea typeface="微软雅黑" panose="020B0503020204020204" pitchFamily="34" charset="-122"/>
              </a:rPr>
              <a:t>（将寄存器内容装入存储单元）</a:t>
            </a:r>
            <a:endParaRPr lang="en-US" altLang="zh-CN" sz="2000" b="1" dirty="0">
              <a:solidFill>
                <a:srgbClr val="008000"/>
              </a:solidFill>
              <a:latin typeface="微软雅黑" panose="020B0503020204020204" pitchFamily="34" charset="-122"/>
              <a:ea typeface="微软雅黑" panose="020B0503020204020204" pitchFamily="34" charset="-122"/>
            </a:endParaRPr>
          </a:p>
          <a:p>
            <a:pPr marL="342900" indent="-342900" eaLnBrk="0" hangingPunct="0"/>
            <a:r>
              <a:rPr lang="en-US" altLang="zh-CN" sz="2000" b="1" dirty="0">
                <a:solidFill>
                  <a:srgbClr val="008000"/>
                </a:solidFill>
                <a:latin typeface="微软雅黑" panose="020B0503020204020204" pitchFamily="34" charset="-122"/>
                <a:ea typeface="微软雅黑" panose="020B0503020204020204" pitchFamily="34" charset="-122"/>
              </a:rPr>
              <a:t>Add R#</a:t>
            </a:r>
            <a:r>
              <a:rPr lang="zh-CN" altLang="en-US" sz="2000" b="1" dirty="0">
                <a:solidFill>
                  <a:srgbClr val="008000"/>
                </a:solidFill>
                <a:latin typeface="微软雅黑" panose="020B0503020204020204" pitchFamily="34" charset="-122"/>
                <a:ea typeface="微软雅黑" panose="020B0503020204020204" pitchFamily="34" charset="-122"/>
              </a:rPr>
              <a:t>，</a:t>
            </a:r>
            <a:r>
              <a:rPr lang="en-US" altLang="zh-CN" sz="2000" b="1" dirty="0">
                <a:solidFill>
                  <a:srgbClr val="008000"/>
                </a:solidFill>
                <a:latin typeface="微软雅黑" panose="020B0503020204020204" pitchFamily="34" charset="-122"/>
                <a:ea typeface="微软雅黑" panose="020B0503020204020204" pitchFamily="34" charset="-122"/>
              </a:rPr>
              <a:t>R# </a:t>
            </a:r>
            <a:r>
              <a:rPr lang="zh-CN" altLang="en-US" sz="2000" b="1" dirty="0">
                <a:solidFill>
                  <a:srgbClr val="008000"/>
                </a:solidFill>
                <a:latin typeface="微软雅黑" panose="020B0503020204020204" pitchFamily="34" charset="-122"/>
                <a:ea typeface="微软雅黑" panose="020B0503020204020204" pitchFamily="34" charset="-122"/>
              </a:rPr>
              <a:t>（类似的还有</a:t>
            </a:r>
            <a:r>
              <a:rPr lang="en-US" altLang="zh-CN" sz="2000" b="1" dirty="0">
                <a:solidFill>
                  <a:srgbClr val="008000"/>
                </a:solidFill>
                <a:latin typeface="微软雅黑" panose="020B0503020204020204" pitchFamily="34" charset="-122"/>
                <a:ea typeface="微软雅黑" panose="020B0503020204020204" pitchFamily="34" charset="-122"/>
              </a:rPr>
              <a:t>Sub</a:t>
            </a:r>
            <a:r>
              <a:rPr lang="zh-CN" altLang="en-US" sz="2000" b="1" dirty="0">
                <a:solidFill>
                  <a:srgbClr val="008000"/>
                </a:solidFill>
                <a:latin typeface="微软雅黑" panose="020B0503020204020204" pitchFamily="34" charset="-122"/>
                <a:ea typeface="微软雅黑" panose="020B0503020204020204" pitchFamily="34" charset="-122"/>
              </a:rPr>
              <a:t>，</a:t>
            </a:r>
            <a:r>
              <a:rPr lang="en-US" altLang="zh-CN" sz="2000" b="1" dirty="0">
                <a:solidFill>
                  <a:srgbClr val="008000"/>
                </a:solidFill>
                <a:latin typeface="微软雅黑" panose="020B0503020204020204" pitchFamily="34" charset="-122"/>
                <a:ea typeface="微软雅黑" panose="020B0503020204020204" pitchFamily="34" charset="-122"/>
              </a:rPr>
              <a:t>Mul</a:t>
            </a:r>
            <a:r>
              <a:rPr lang="zh-CN" altLang="en-US" sz="2000" b="1" dirty="0">
                <a:solidFill>
                  <a:srgbClr val="008000"/>
                </a:solidFill>
                <a:latin typeface="微软雅黑" panose="020B0503020204020204" pitchFamily="34" charset="-122"/>
                <a:ea typeface="微软雅黑" panose="020B0503020204020204" pitchFamily="34" charset="-122"/>
              </a:rPr>
              <a:t>等；操作数还可“</a:t>
            </a:r>
            <a:r>
              <a:rPr lang="en-US" altLang="zh-CN" sz="2000" b="1" dirty="0">
                <a:solidFill>
                  <a:srgbClr val="008000"/>
                </a:solidFill>
                <a:latin typeface="微软雅黑" panose="020B0503020204020204" pitchFamily="34" charset="-122"/>
                <a:ea typeface="微软雅黑" panose="020B0503020204020204" pitchFamily="34" charset="-122"/>
              </a:rPr>
              <a:t>R#</a:t>
            </a:r>
            <a:r>
              <a:rPr lang="zh-CN" altLang="en-US" sz="2000" b="1" dirty="0">
                <a:solidFill>
                  <a:srgbClr val="008000"/>
                </a:solidFill>
                <a:latin typeface="微软雅黑" panose="020B0503020204020204" pitchFamily="34" charset="-122"/>
                <a:ea typeface="微软雅黑" panose="020B0503020204020204" pitchFamily="34" charset="-122"/>
              </a:rPr>
              <a:t>，</a:t>
            </a:r>
            <a:r>
              <a:rPr lang="en-US" altLang="zh-CN" sz="2000" b="1" dirty="0">
                <a:solidFill>
                  <a:srgbClr val="008000"/>
                </a:solidFill>
                <a:latin typeface="微软雅黑" panose="020B0503020204020204" pitchFamily="34" charset="-122"/>
                <a:ea typeface="微软雅黑" panose="020B0503020204020204" pitchFamily="34" charset="-122"/>
              </a:rPr>
              <a:t>M#”</a:t>
            </a:r>
            <a:r>
              <a:rPr lang="zh-CN" altLang="en-US" sz="2000" b="1" dirty="0">
                <a:solidFill>
                  <a:srgbClr val="008000"/>
                </a:solidFill>
                <a:latin typeface="微软雅黑" panose="020B0503020204020204" pitchFamily="34" charset="-122"/>
                <a:ea typeface="微软雅黑" panose="020B0503020204020204" pitchFamily="34" charset="-122"/>
              </a:rPr>
              <a:t>等）</a:t>
            </a:r>
            <a:endParaRPr lang="en-US" altLang="zh-CN" sz="2400" b="1" dirty="0">
              <a:solidFill>
                <a:srgbClr val="008000"/>
              </a:solidFill>
              <a:latin typeface="微软雅黑" panose="020B0503020204020204" pitchFamily="34" charset="-122"/>
              <a:ea typeface="微软雅黑" panose="020B0503020204020204" pitchFamily="34" charset="-122"/>
            </a:endParaRPr>
          </a:p>
        </p:txBody>
      </p:sp>
      <p:sp>
        <p:nvSpPr>
          <p:cNvPr id="563296" name="Text Box 96"/>
          <p:cNvSpPr txBox="1"/>
          <p:nvPr/>
        </p:nvSpPr>
        <p:spPr>
          <a:xfrm>
            <a:off x="7497763" y="954088"/>
            <a:ext cx="1079500" cy="427037"/>
          </a:xfrm>
          <a:prstGeom prst="rect">
            <a:avLst/>
          </a:prstGeom>
          <a:noFill/>
          <a:ln w="9525">
            <a:noFill/>
          </a:ln>
        </p:spPr>
        <p:txBody>
          <a:bodyPr anchor="t" anchorCtr="0">
            <a:spAutoFit/>
          </a:bodyPr>
          <a:lstStyle/>
          <a:p>
            <a:pPr>
              <a:spcBef>
                <a:spcPct val="50000"/>
              </a:spcBef>
            </a:pPr>
            <a:r>
              <a:rPr lang="en-US" altLang="zh-CN" sz="2200" b="1" dirty="0">
                <a:latin typeface="微软雅黑" panose="020B0503020204020204" pitchFamily="34" charset="-122"/>
                <a:ea typeface="微软雅黑" panose="020B0503020204020204" pitchFamily="34" charset="-122"/>
                <a:hlinkClick r:id="" action="ppaction://hlinkshowjump?jump=previousslide"/>
              </a:rPr>
              <a:t>BACK</a:t>
            </a:r>
            <a:endParaRPr lang="en-US" altLang="zh-CN" sz="2200" b="1" dirty="0">
              <a:latin typeface="微软雅黑" panose="020B0503020204020204" pitchFamily="34" charset="-122"/>
              <a:ea typeface="微软雅黑" panose="020B0503020204020204" pitchFamily="34" charset="-122"/>
            </a:endParaRPr>
          </a:p>
        </p:txBody>
      </p:sp>
      <p:grpSp>
        <p:nvGrpSpPr>
          <p:cNvPr id="81925" name="组合 96"/>
          <p:cNvGrpSpPr/>
          <p:nvPr/>
        </p:nvGrpSpPr>
        <p:grpSpPr>
          <a:xfrm>
            <a:off x="161925" y="1989138"/>
            <a:ext cx="8859838" cy="4651375"/>
            <a:chOff x="161925" y="2076412"/>
            <a:chExt cx="8859838" cy="4639168"/>
          </a:xfrm>
        </p:grpSpPr>
        <p:sp>
          <p:nvSpPr>
            <p:cNvPr id="81926" name="Text Box 61"/>
            <p:cNvSpPr txBox="1"/>
            <p:nvPr/>
          </p:nvSpPr>
          <p:spPr>
            <a:xfrm>
              <a:off x="387350" y="2753075"/>
              <a:ext cx="116998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GPRs</a:t>
              </a:r>
              <a:endParaRPr lang="en-US" altLang="zh-CN" sz="2400" b="1" dirty="0">
                <a:latin typeface="微软雅黑" panose="020B0503020204020204" pitchFamily="34" charset="-122"/>
                <a:ea typeface="微软雅黑" panose="020B0503020204020204" pitchFamily="34" charset="-122"/>
              </a:endParaRPr>
            </a:p>
          </p:txBody>
        </p:sp>
        <p:grpSp>
          <p:nvGrpSpPr>
            <p:cNvPr id="81927" name="Group 63"/>
            <p:cNvGrpSpPr/>
            <p:nvPr/>
          </p:nvGrpSpPr>
          <p:grpSpPr>
            <a:xfrm>
              <a:off x="877888" y="3253137"/>
              <a:ext cx="1035050" cy="1574800"/>
              <a:chOff x="2228" y="1678"/>
              <a:chExt cx="737" cy="992"/>
            </a:xfrm>
          </p:grpSpPr>
          <p:sp>
            <p:nvSpPr>
              <p:cNvPr id="81928" name="Rectangle 64"/>
              <p:cNvSpPr/>
              <p:nvPr/>
            </p:nvSpPr>
            <p:spPr>
              <a:xfrm>
                <a:off x="2228" y="1678"/>
                <a:ext cx="737" cy="99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929" name="Line 65"/>
              <p:cNvSpPr/>
              <p:nvPr/>
            </p:nvSpPr>
            <p:spPr>
              <a:xfrm>
                <a:off x="2228" y="1933"/>
                <a:ext cx="736" cy="0"/>
              </a:xfrm>
              <a:prstGeom prst="line">
                <a:avLst/>
              </a:prstGeom>
              <a:ln w="9525" cap="flat" cmpd="sng">
                <a:solidFill>
                  <a:schemeClr val="tx1"/>
                </a:solidFill>
                <a:prstDash val="solid"/>
                <a:round/>
                <a:headEnd type="none" w="med" len="med"/>
                <a:tailEnd type="none" w="med" len="med"/>
              </a:ln>
            </p:spPr>
          </p:sp>
          <p:sp>
            <p:nvSpPr>
              <p:cNvPr id="81930" name="Line 66"/>
              <p:cNvSpPr/>
              <p:nvPr/>
            </p:nvSpPr>
            <p:spPr>
              <a:xfrm>
                <a:off x="2228" y="2188"/>
                <a:ext cx="736" cy="0"/>
              </a:xfrm>
              <a:prstGeom prst="line">
                <a:avLst/>
              </a:prstGeom>
              <a:ln w="9525" cap="flat" cmpd="sng">
                <a:solidFill>
                  <a:schemeClr val="tx1"/>
                </a:solidFill>
                <a:prstDash val="solid"/>
                <a:round/>
                <a:headEnd type="none" w="med" len="med"/>
                <a:tailEnd type="none" w="med" len="med"/>
              </a:ln>
            </p:spPr>
          </p:sp>
          <p:sp>
            <p:nvSpPr>
              <p:cNvPr id="81931" name="Line 67"/>
              <p:cNvSpPr/>
              <p:nvPr/>
            </p:nvSpPr>
            <p:spPr>
              <a:xfrm>
                <a:off x="2228" y="2415"/>
                <a:ext cx="736" cy="0"/>
              </a:xfrm>
              <a:prstGeom prst="line">
                <a:avLst/>
              </a:prstGeom>
              <a:ln w="9525" cap="flat" cmpd="sng">
                <a:solidFill>
                  <a:schemeClr val="tx1"/>
                </a:solidFill>
                <a:prstDash val="solid"/>
                <a:round/>
                <a:headEnd type="none" w="med" len="med"/>
                <a:tailEnd type="none" w="med" len="med"/>
              </a:ln>
            </p:spPr>
          </p:sp>
        </p:grpSp>
        <p:sp>
          <p:nvSpPr>
            <p:cNvPr id="81932" name="Text Box 68"/>
            <p:cNvSpPr txBox="1"/>
            <p:nvPr/>
          </p:nvSpPr>
          <p:spPr>
            <a:xfrm>
              <a:off x="519113" y="3267425"/>
              <a:ext cx="315912"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81933" name="Text Box 69"/>
            <p:cNvSpPr txBox="1"/>
            <p:nvPr/>
          </p:nvSpPr>
          <p:spPr>
            <a:xfrm>
              <a:off x="520700" y="3653187"/>
              <a:ext cx="315913"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81934" name="Text Box 70"/>
            <p:cNvSpPr txBox="1"/>
            <p:nvPr/>
          </p:nvSpPr>
          <p:spPr>
            <a:xfrm>
              <a:off x="520700" y="4064350"/>
              <a:ext cx="315913" cy="366712"/>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p:txBody>
        </p:sp>
        <p:sp>
          <p:nvSpPr>
            <p:cNvPr id="81935" name="Text Box 71"/>
            <p:cNvSpPr txBox="1"/>
            <p:nvPr/>
          </p:nvSpPr>
          <p:spPr>
            <a:xfrm>
              <a:off x="519113" y="4513612"/>
              <a:ext cx="315912" cy="366713"/>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endParaRPr>
            </a:p>
          </p:txBody>
        </p:sp>
        <p:sp>
          <p:nvSpPr>
            <p:cNvPr id="81936" name="Rectangle 72"/>
            <p:cNvSpPr/>
            <p:nvPr/>
          </p:nvSpPr>
          <p:spPr>
            <a:xfrm>
              <a:off x="882650" y="3253137"/>
              <a:ext cx="1035050" cy="1574800"/>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81937" name="组合 25"/>
            <p:cNvGrpSpPr/>
            <p:nvPr/>
          </p:nvGrpSpPr>
          <p:grpSpPr>
            <a:xfrm>
              <a:off x="652463" y="5389912"/>
              <a:ext cx="1406525" cy="711376"/>
              <a:chOff x="1241560" y="5094186"/>
              <a:chExt cx="1484313" cy="649421"/>
            </a:xfrm>
          </p:grpSpPr>
          <p:grpSp>
            <p:nvGrpSpPr>
              <p:cNvPr id="81938" name="Group 19"/>
              <p:cNvGrpSpPr/>
              <p:nvPr/>
            </p:nvGrpSpPr>
            <p:grpSpPr>
              <a:xfrm rot="-5400000" flipH="1">
                <a:off x="1659004" y="4676738"/>
                <a:ext cx="649421" cy="1484313"/>
                <a:chOff x="3078" y="2330"/>
                <a:chExt cx="625" cy="1580"/>
              </a:xfrm>
            </p:grpSpPr>
            <p:sp>
              <p:nvSpPr>
                <p:cNvPr id="81939" name="Line 12"/>
                <p:cNvSpPr/>
                <p:nvPr/>
              </p:nvSpPr>
              <p:spPr>
                <a:xfrm flipH="1">
                  <a:off x="3078" y="2330"/>
                  <a:ext cx="9" cy="691"/>
                </a:xfrm>
                <a:prstGeom prst="line">
                  <a:avLst/>
                </a:prstGeom>
                <a:ln w="25400" cap="flat" cmpd="sng">
                  <a:solidFill>
                    <a:schemeClr val="tx1"/>
                  </a:solidFill>
                  <a:prstDash val="solid"/>
                  <a:round/>
                  <a:headEnd type="none" w="med" len="med"/>
                  <a:tailEnd type="none" w="med" len="med"/>
                </a:ln>
              </p:spPr>
            </p:sp>
            <p:sp>
              <p:nvSpPr>
                <p:cNvPr id="81940" name="Line 13"/>
                <p:cNvSpPr/>
                <p:nvPr/>
              </p:nvSpPr>
              <p:spPr>
                <a:xfrm>
                  <a:off x="3107" y="2330"/>
                  <a:ext cx="592" cy="307"/>
                </a:xfrm>
                <a:prstGeom prst="line">
                  <a:avLst/>
                </a:prstGeom>
                <a:ln w="25400" cap="flat" cmpd="sng">
                  <a:solidFill>
                    <a:schemeClr val="tx1"/>
                  </a:solidFill>
                  <a:prstDash val="solid"/>
                  <a:round/>
                  <a:headEnd type="none" w="med" len="med"/>
                  <a:tailEnd type="none" w="med" len="med"/>
                </a:ln>
              </p:spPr>
            </p:sp>
            <p:sp>
              <p:nvSpPr>
                <p:cNvPr id="81941" name="Line 14"/>
                <p:cNvSpPr/>
                <p:nvPr/>
              </p:nvSpPr>
              <p:spPr>
                <a:xfrm>
                  <a:off x="3087" y="3018"/>
                  <a:ext cx="213" cy="110"/>
                </a:xfrm>
                <a:prstGeom prst="line">
                  <a:avLst/>
                </a:prstGeom>
                <a:ln w="25400" cap="flat" cmpd="sng">
                  <a:solidFill>
                    <a:schemeClr val="tx1"/>
                  </a:solidFill>
                  <a:prstDash val="solid"/>
                  <a:round/>
                  <a:headEnd type="none" w="med" len="med"/>
                  <a:tailEnd type="none" w="med" len="med"/>
                </a:ln>
              </p:spPr>
            </p:sp>
            <p:sp>
              <p:nvSpPr>
                <p:cNvPr id="81942" name="Line 16"/>
                <p:cNvSpPr/>
                <p:nvPr/>
              </p:nvSpPr>
              <p:spPr>
                <a:xfrm>
                  <a:off x="3693" y="2644"/>
                  <a:ext cx="10" cy="457"/>
                </a:xfrm>
                <a:prstGeom prst="line">
                  <a:avLst/>
                </a:prstGeom>
                <a:ln w="25400" cap="flat" cmpd="sng">
                  <a:solidFill>
                    <a:schemeClr val="tx1"/>
                  </a:solidFill>
                  <a:prstDash val="solid"/>
                  <a:round/>
                  <a:headEnd type="none" w="med" len="med"/>
                  <a:tailEnd type="none" w="med" len="med"/>
                </a:ln>
              </p:spPr>
            </p:sp>
            <p:sp>
              <p:nvSpPr>
                <p:cNvPr id="81943" name="Line 18"/>
                <p:cNvSpPr/>
                <p:nvPr/>
              </p:nvSpPr>
              <p:spPr>
                <a:xfrm flipV="1">
                  <a:off x="3120" y="3256"/>
                  <a:ext cx="0" cy="654"/>
                </a:xfrm>
                <a:prstGeom prst="line">
                  <a:avLst/>
                </a:prstGeom>
                <a:ln w="25400" cap="flat" cmpd="sng">
                  <a:solidFill>
                    <a:schemeClr val="tx1"/>
                  </a:solidFill>
                  <a:prstDash val="solid"/>
                  <a:round/>
                  <a:headEnd type="none" w="med" len="med"/>
                  <a:tailEnd type="none" w="med" len="med"/>
                </a:ln>
              </p:spPr>
            </p:sp>
            <p:sp>
              <p:nvSpPr>
                <p:cNvPr id="81944" name="Line 19"/>
                <p:cNvSpPr/>
                <p:nvPr/>
              </p:nvSpPr>
              <p:spPr>
                <a:xfrm flipV="1">
                  <a:off x="3135" y="3549"/>
                  <a:ext cx="564" cy="349"/>
                </a:xfrm>
                <a:prstGeom prst="line">
                  <a:avLst/>
                </a:prstGeom>
                <a:ln w="25400" cap="flat" cmpd="sng">
                  <a:solidFill>
                    <a:schemeClr val="tx1"/>
                  </a:solidFill>
                  <a:prstDash val="solid"/>
                  <a:round/>
                  <a:headEnd type="none" w="med" len="med"/>
                  <a:tailEnd type="none" w="med" len="med"/>
                </a:ln>
              </p:spPr>
            </p:sp>
            <p:sp>
              <p:nvSpPr>
                <p:cNvPr id="81945" name="Line 20"/>
                <p:cNvSpPr/>
                <p:nvPr/>
              </p:nvSpPr>
              <p:spPr>
                <a:xfrm flipV="1">
                  <a:off x="3121" y="3125"/>
                  <a:ext cx="171" cy="124"/>
                </a:xfrm>
                <a:prstGeom prst="line">
                  <a:avLst/>
                </a:prstGeom>
                <a:ln w="25400" cap="flat" cmpd="sng">
                  <a:solidFill>
                    <a:schemeClr val="tx1"/>
                  </a:solidFill>
                  <a:prstDash val="solid"/>
                  <a:round/>
                  <a:headEnd type="none" w="med" len="med"/>
                  <a:tailEnd type="none" w="med" len="med"/>
                </a:ln>
              </p:spPr>
            </p:sp>
            <p:sp>
              <p:nvSpPr>
                <p:cNvPr id="81946" name="Line 22"/>
                <p:cNvSpPr/>
                <p:nvPr/>
              </p:nvSpPr>
              <p:spPr>
                <a:xfrm flipV="1">
                  <a:off x="3702" y="3067"/>
                  <a:ext cx="0" cy="481"/>
                </a:xfrm>
                <a:prstGeom prst="line">
                  <a:avLst/>
                </a:prstGeom>
                <a:ln w="25400" cap="flat" cmpd="sng">
                  <a:solidFill>
                    <a:schemeClr val="tx1"/>
                  </a:solidFill>
                  <a:prstDash val="solid"/>
                  <a:round/>
                  <a:headEnd type="none" w="med" len="med"/>
                  <a:tailEnd type="none" w="med" len="med"/>
                </a:ln>
              </p:spPr>
            </p:sp>
          </p:grpSp>
          <p:sp>
            <p:nvSpPr>
              <p:cNvPr id="81947" name="Rectangle 25"/>
              <p:cNvSpPr/>
              <p:nvPr/>
            </p:nvSpPr>
            <p:spPr>
              <a:xfrm flipH="1">
                <a:off x="1574496" y="5298266"/>
                <a:ext cx="859310" cy="422167"/>
              </a:xfrm>
              <a:prstGeom prst="rect">
                <a:avLst/>
              </a:prstGeom>
              <a:noFill/>
              <a:ln w="12700">
                <a:noFill/>
              </a:ln>
            </p:spPr>
            <p:txBody>
              <a:bodyPr lIns="90488" tIns="44450" rIns="90488" bIns="44450" anchor="t" anchorCtr="0">
                <a:spAutoFit/>
              </a:bodyPr>
              <a:lstStyle/>
              <a:p>
                <a:pPr eaLnBrk="0" hangingPunct="0">
                  <a:lnSpc>
                    <a:spcPct val="90000"/>
                  </a:lnSpc>
                </a:pPr>
                <a:r>
                  <a:rPr lang="en-US" altLang="zh-CN" sz="2400" b="1" dirty="0">
                    <a:latin typeface="Arial" panose="020B0604020202020204" pitchFamily="34" charset="0"/>
                    <a:ea typeface="宋体" panose="02010600030101010101" pitchFamily="2" charset="-122"/>
                  </a:rPr>
                  <a:t>ALU</a:t>
                </a:r>
                <a:endParaRPr lang="en-US" altLang="zh-CN" sz="2400" b="1" dirty="0">
                  <a:latin typeface="Arial" panose="020B0604020202020204" pitchFamily="34" charset="0"/>
                  <a:ea typeface="Arial" panose="020B0604020202020204" pitchFamily="34" charset="0"/>
                </a:endParaRPr>
              </a:p>
            </p:txBody>
          </p:sp>
        </p:grpSp>
        <p:sp>
          <p:nvSpPr>
            <p:cNvPr id="81948" name="Line 30"/>
            <p:cNvSpPr/>
            <p:nvPr/>
          </p:nvSpPr>
          <p:spPr>
            <a:xfrm rot="-5400000" flipH="1">
              <a:off x="704054" y="5106541"/>
              <a:ext cx="566737" cy="0"/>
            </a:xfrm>
            <a:prstGeom prst="line">
              <a:avLst/>
            </a:prstGeom>
            <a:ln w="38100" cap="flat" cmpd="sng">
              <a:solidFill>
                <a:srgbClr val="3333CC"/>
              </a:solidFill>
              <a:prstDash val="solid"/>
              <a:round/>
              <a:headEnd type="none" w="med" len="med"/>
              <a:tailEnd type="triangle" w="med" len="med"/>
            </a:ln>
          </p:spPr>
        </p:sp>
        <p:sp>
          <p:nvSpPr>
            <p:cNvPr id="81949" name="Line 31"/>
            <p:cNvSpPr/>
            <p:nvPr/>
          </p:nvSpPr>
          <p:spPr>
            <a:xfrm rot="-5400000" flipH="1" flipV="1">
              <a:off x="1496219" y="5120831"/>
              <a:ext cx="592138" cy="0"/>
            </a:xfrm>
            <a:prstGeom prst="line">
              <a:avLst/>
            </a:prstGeom>
            <a:ln w="38100" cap="flat" cmpd="sng">
              <a:solidFill>
                <a:srgbClr val="3333CC"/>
              </a:solidFill>
              <a:prstDash val="solid"/>
              <a:round/>
              <a:headEnd type="none" w="med" len="med"/>
              <a:tailEnd type="triangle" w="med" len="med"/>
            </a:ln>
          </p:spPr>
        </p:sp>
        <p:sp>
          <p:nvSpPr>
            <p:cNvPr id="81950" name="Text Box 6"/>
            <p:cNvSpPr txBox="1"/>
            <p:nvPr/>
          </p:nvSpPr>
          <p:spPr>
            <a:xfrm>
              <a:off x="2971800" y="5084338"/>
              <a:ext cx="584200" cy="369887"/>
            </a:xfrm>
            <a:prstGeom prst="rect">
              <a:avLst/>
            </a:prstGeom>
            <a:solidFill>
              <a:srgbClr val="FF0000">
                <a:alpha val="18039"/>
              </a:srgbClr>
            </a:solidFill>
            <a:ln w="25400"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PC</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51" name="Text Box 13"/>
            <p:cNvSpPr txBox="1"/>
            <p:nvPr/>
          </p:nvSpPr>
          <p:spPr>
            <a:xfrm>
              <a:off x="4560888" y="5084338"/>
              <a:ext cx="781050" cy="369887"/>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MAR</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52" name="Text Box 14"/>
            <p:cNvSpPr txBox="1"/>
            <p:nvPr/>
          </p:nvSpPr>
          <p:spPr>
            <a:xfrm>
              <a:off x="4257675" y="3095173"/>
              <a:ext cx="1084263" cy="36830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MDR</a:t>
              </a:r>
              <a:endParaRPr lang="en-US" altLang="zh-CN" b="1" dirty="0">
                <a:solidFill>
                  <a:schemeClr val="accent2"/>
                </a:solidFill>
                <a:latin typeface="微软雅黑" panose="020B0503020204020204" pitchFamily="34" charset="-122"/>
                <a:ea typeface="微软雅黑" panose="020B0503020204020204" pitchFamily="34" charset="-122"/>
              </a:endParaRPr>
            </a:p>
          </p:txBody>
        </p:sp>
        <p:sp>
          <p:nvSpPr>
            <p:cNvPr id="81953" name="Text Box 32"/>
            <p:cNvSpPr txBox="1"/>
            <p:nvPr/>
          </p:nvSpPr>
          <p:spPr>
            <a:xfrm>
              <a:off x="3040063" y="5683600"/>
              <a:ext cx="1508125" cy="400050"/>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000" b="1" dirty="0">
                  <a:latin typeface="微软雅黑" panose="020B0503020204020204" pitchFamily="34" charset="-122"/>
                  <a:ea typeface="微软雅黑" panose="020B0503020204020204" pitchFamily="34" charset="-122"/>
                </a:rPr>
                <a:t>标志寄存器</a:t>
              </a:r>
              <a:endParaRPr lang="en-US" altLang="zh-CN" sz="2000" b="1" dirty="0">
                <a:latin typeface="微软雅黑" panose="020B0503020204020204" pitchFamily="34" charset="-122"/>
                <a:ea typeface="微软雅黑" panose="020B0503020204020204" pitchFamily="34" charset="-122"/>
              </a:endParaRPr>
            </a:p>
          </p:txBody>
        </p:sp>
        <p:sp>
          <p:nvSpPr>
            <p:cNvPr id="81954" name="Text Box 2"/>
            <p:cNvSpPr txBox="1"/>
            <p:nvPr/>
          </p:nvSpPr>
          <p:spPr>
            <a:xfrm>
              <a:off x="2852738" y="4085800"/>
              <a:ext cx="1358900" cy="466725"/>
            </a:xfrm>
            <a:prstGeom prst="rect">
              <a:avLst/>
            </a:prstGeom>
            <a:solidFill>
              <a:srgbClr val="0000FF">
                <a:alpha val="25882"/>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400" b="1" dirty="0">
                  <a:latin typeface="微软雅黑" panose="020B0503020204020204" pitchFamily="34" charset="-122"/>
                  <a:ea typeface="微软雅黑" panose="020B0503020204020204" pitchFamily="34" charset="-122"/>
                </a:rPr>
                <a:t> 控制器</a:t>
              </a:r>
              <a:endParaRPr lang="zh-CN" altLang="en-US" sz="2400" b="1" dirty="0">
                <a:latin typeface="微软雅黑" panose="020B0503020204020204" pitchFamily="34" charset="-122"/>
                <a:ea typeface="微软雅黑" panose="020B0503020204020204" pitchFamily="34" charset="-122"/>
              </a:endParaRPr>
            </a:p>
          </p:txBody>
        </p:sp>
        <p:grpSp>
          <p:nvGrpSpPr>
            <p:cNvPr id="81955" name="组合 42"/>
            <p:cNvGrpSpPr/>
            <p:nvPr/>
          </p:nvGrpSpPr>
          <p:grpSpPr>
            <a:xfrm>
              <a:off x="5334000" y="2766535"/>
              <a:ext cx="1179513" cy="752475"/>
              <a:chOff x="7442619" y="4868863"/>
              <a:chExt cx="1118160" cy="648200"/>
            </a:xfrm>
          </p:grpSpPr>
          <p:sp>
            <p:nvSpPr>
              <p:cNvPr id="81956" name="Text Box 55"/>
              <p:cNvSpPr txBox="1"/>
              <p:nvPr/>
            </p:nvSpPr>
            <p:spPr>
              <a:xfrm>
                <a:off x="7641184" y="4868863"/>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81957" name="AutoShape 56"/>
              <p:cNvSpPr/>
              <p:nvPr/>
            </p:nvSpPr>
            <p:spPr>
              <a:xfrm>
                <a:off x="7442619" y="5138739"/>
                <a:ext cx="1118160" cy="378324"/>
              </a:xfrm>
              <a:prstGeom prst="leftRightArrow">
                <a:avLst>
                  <a:gd name="adj1" fmla="val 50000"/>
                  <a:gd name="adj2" fmla="val 55882"/>
                </a:avLst>
              </a:prstGeom>
              <a:solidFill>
                <a:schemeClr val="bg1"/>
              </a:solidFill>
              <a:ln w="28575" cap="flat" cmpd="sng">
                <a:solidFill>
                  <a:srgbClr val="3333CC"/>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1958" name="组合 43"/>
            <p:cNvGrpSpPr/>
            <p:nvPr/>
          </p:nvGrpSpPr>
          <p:grpSpPr>
            <a:xfrm>
              <a:off x="5381625" y="3804335"/>
              <a:ext cx="1077913" cy="703263"/>
              <a:chOff x="7482051" y="3223714"/>
              <a:chExt cx="1077320" cy="606260"/>
            </a:xfrm>
          </p:grpSpPr>
          <p:sp>
            <p:nvSpPr>
              <p:cNvPr id="81959" name="AutoShape 54"/>
              <p:cNvSpPr/>
              <p:nvPr/>
            </p:nvSpPr>
            <p:spPr>
              <a:xfrm>
                <a:off x="7482051" y="3475038"/>
                <a:ext cx="1077320" cy="354936"/>
              </a:xfrm>
              <a:prstGeom prst="leftRightArrow">
                <a:avLst>
                  <a:gd name="adj1" fmla="val 50000"/>
                  <a:gd name="adj2" fmla="val 53847"/>
                </a:avLst>
              </a:prstGeom>
              <a:solidFill>
                <a:schemeClr val="bg1"/>
              </a:solidFill>
              <a:ln w="28575" cap="flat" cmpd="sng">
                <a:solidFill>
                  <a:srgbClr val="FF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960" name="Text Box 57"/>
              <p:cNvSpPr txBox="1"/>
              <p:nvPr/>
            </p:nvSpPr>
            <p:spPr>
              <a:xfrm>
                <a:off x="7682024" y="3223714"/>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grpSp>
        <p:grpSp>
          <p:nvGrpSpPr>
            <p:cNvPr id="81961" name="组合 44"/>
            <p:cNvGrpSpPr/>
            <p:nvPr/>
          </p:nvGrpSpPr>
          <p:grpSpPr>
            <a:xfrm>
              <a:off x="5356225" y="4777473"/>
              <a:ext cx="1133475" cy="766762"/>
              <a:chOff x="7597835" y="1807906"/>
              <a:chExt cx="961535" cy="660644"/>
            </a:xfrm>
          </p:grpSpPr>
          <p:sp>
            <p:nvSpPr>
              <p:cNvPr id="81962" name="Text Box 53"/>
              <p:cNvSpPr txBox="1"/>
              <p:nvPr/>
            </p:nvSpPr>
            <p:spPr>
              <a:xfrm>
                <a:off x="7637346" y="1807906"/>
                <a:ext cx="759053" cy="39687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8000"/>
                    </a:solidFill>
                    <a:latin typeface="微软雅黑" panose="020B0503020204020204" pitchFamily="34" charset="-122"/>
                    <a:ea typeface="微软雅黑" panose="020B0503020204020204" pitchFamily="34" charset="-122"/>
                  </a:rPr>
                  <a:t>地址</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81963" name="AutoShape 58"/>
              <p:cNvSpPr/>
              <p:nvPr/>
            </p:nvSpPr>
            <p:spPr>
              <a:xfrm>
                <a:off x="7597835" y="2040659"/>
                <a:ext cx="961535" cy="427891"/>
              </a:xfrm>
              <a:prstGeom prst="rightArrow">
                <a:avLst>
                  <a:gd name="adj1" fmla="val 50000"/>
                  <a:gd name="adj2" fmla="val 58186"/>
                </a:avLst>
              </a:prstGeom>
              <a:solidFill>
                <a:schemeClr val="bg1"/>
              </a:solidFill>
              <a:ln w="28575" cap="flat" cmpd="sng">
                <a:solidFill>
                  <a:srgbClr val="008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81964" name="Line 59"/>
            <p:cNvSpPr/>
            <p:nvPr/>
          </p:nvSpPr>
          <p:spPr>
            <a:xfrm rot="5400000" flipH="1" flipV="1">
              <a:off x="4769644" y="3764332"/>
              <a:ext cx="0" cy="1116012"/>
            </a:xfrm>
            <a:prstGeom prst="line">
              <a:avLst/>
            </a:prstGeom>
            <a:ln w="38100" cap="flat" cmpd="sng">
              <a:solidFill>
                <a:srgbClr val="FF3300"/>
              </a:solidFill>
              <a:prstDash val="dash"/>
              <a:round/>
              <a:headEnd type="none" w="med" len="med"/>
              <a:tailEnd type="triangle" w="med" len="med"/>
            </a:ln>
          </p:spPr>
        </p:sp>
        <p:sp>
          <p:nvSpPr>
            <p:cNvPr id="81965" name="Text Box 49"/>
            <p:cNvSpPr txBox="1"/>
            <p:nvPr/>
          </p:nvSpPr>
          <p:spPr>
            <a:xfrm>
              <a:off x="2735263" y="3093585"/>
              <a:ext cx="1144587" cy="376238"/>
            </a:xfrm>
            <a:prstGeom prst="rect">
              <a:avLst/>
            </a:prstGeom>
            <a:solidFill>
              <a:srgbClr val="FF0000">
                <a:alpha val="18039"/>
              </a:srgbClr>
            </a:solidFill>
            <a:ln w="2857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    </a:t>
              </a:r>
              <a:endParaRPr lang="en-US" altLang="zh-CN" b="1" dirty="0">
                <a:solidFill>
                  <a:schemeClr val="hlink"/>
                </a:solidFill>
                <a:latin typeface="微软雅黑" panose="020B0503020204020204" pitchFamily="34" charset="-122"/>
                <a:ea typeface="微软雅黑" panose="020B0503020204020204" pitchFamily="34" charset="-122"/>
              </a:endParaRPr>
            </a:p>
          </p:txBody>
        </p:sp>
        <p:sp>
          <p:nvSpPr>
            <p:cNvPr id="81966" name="矩形 46"/>
            <p:cNvSpPr/>
            <p:nvPr/>
          </p:nvSpPr>
          <p:spPr>
            <a:xfrm>
              <a:off x="2368550" y="3112635"/>
              <a:ext cx="493713"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IR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81967" name="Group 73"/>
            <p:cNvGrpSpPr/>
            <p:nvPr/>
          </p:nvGrpSpPr>
          <p:grpSpPr>
            <a:xfrm>
              <a:off x="6502400" y="2076412"/>
              <a:ext cx="1577975" cy="4052888"/>
              <a:chOff x="4125" y="1565"/>
              <a:chExt cx="994" cy="2553"/>
            </a:xfrm>
          </p:grpSpPr>
          <p:grpSp>
            <p:nvGrpSpPr>
              <p:cNvPr id="81968" name="Group 74"/>
              <p:cNvGrpSpPr/>
              <p:nvPr/>
            </p:nvGrpSpPr>
            <p:grpSpPr>
              <a:xfrm>
                <a:off x="4125" y="1565"/>
                <a:ext cx="994" cy="2553"/>
                <a:chOff x="4156" y="1565"/>
                <a:chExt cx="1026" cy="2553"/>
              </a:xfrm>
            </p:grpSpPr>
            <p:sp>
              <p:nvSpPr>
                <p:cNvPr id="81969" name="Text Box 75"/>
                <p:cNvSpPr txBox="1"/>
                <p:nvPr/>
              </p:nvSpPr>
              <p:spPr>
                <a:xfrm>
                  <a:off x="4156" y="1565"/>
                  <a:ext cx="737" cy="288"/>
                </a:xfrm>
                <a:prstGeom prst="rect">
                  <a:avLst/>
                </a:prstGeom>
                <a:solidFill>
                  <a:srgbClr val="0000FF">
                    <a:alpha val="25882"/>
                  </a:srgbClr>
                </a:solid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存储器</a:t>
                  </a:r>
                  <a:endParaRPr lang="zh-CN" altLang="en-US" sz="2400" b="1" dirty="0">
                    <a:latin typeface="微软雅黑" panose="020B0503020204020204" pitchFamily="34" charset="-122"/>
                    <a:ea typeface="微软雅黑" panose="020B0503020204020204" pitchFamily="34" charset="-122"/>
                  </a:endParaRPr>
                </a:p>
              </p:txBody>
            </p:sp>
            <p:grpSp>
              <p:nvGrpSpPr>
                <p:cNvPr id="81970" name="Group 76"/>
                <p:cNvGrpSpPr/>
                <p:nvPr/>
              </p:nvGrpSpPr>
              <p:grpSpPr>
                <a:xfrm>
                  <a:off x="4156" y="1877"/>
                  <a:ext cx="737" cy="2211"/>
                  <a:chOff x="3447" y="1423"/>
                  <a:chExt cx="879" cy="2211"/>
                </a:xfrm>
              </p:grpSpPr>
              <p:sp>
                <p:nvSpPr>
                  <p:cNvPr id="81971" name="Rectangle 77"/>
                  <p:cNvSpPr/>
                  <p:nvPr/>
                </p:nvSpPr>
                <p:spPr>
                  <a:xfrm>
                    <a:off x="3447" y="1423"/>
                    <a:ext cx="879" cy="2211"/>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972" name="Line 78"/>
                  <p:cNvSpPr/>
                  <p:nvPr/>
                </p:nvSpPr>
                <p:spPr>
                  <a:xfrm>
                    <a:off x="3447" y="1678"/>
                    <a:ext cx="878" cy="0"/>
                  </a:xfrm>
                  <a:prstGeom prst="line">
                    <a:avLst/>
                  </a:prstGeom>
                  <a:ln w="9525" cap="flat" cmpd="sng">
                    <a:solidFill>
                      <a:schemeClr val="tx1"/>
                    </a:solidFill>
                    <a:prstDash val="solid"/>
                    <a:round/>
                    <a:headEnd type="none" w="med" len="med"/>
                    <a:tailEnd type="none" w="med" len="med"/>
                  </a:ln>
                </p:spPr>
              </p:sp>
              <p:sp>
                <p:nvSpPr>
                  <p:cNvPr id="81973" name="Line 79"/>
                  <p:cNvSpPr/>
                  <p:nvPr/>
                </p:nvSpPr>
                <p:spPr>
                  <a:xfrm>
                    <a:off x="3447" y="1962"/>
                    <a:ext cx="878" cy="0"/>
                  </a:xfrm>
                  <a:prstGeom prst="line">
                    <a:avLst/>
                  </a:prstGeom>
                  <a:ln w="9525" cap="flat" cmpd="sng">
                    <a:solidFill>
                      <a:schemeClr val="tx1"/>
                    </a:solidFill>
                    <a:prstDash val="solid"/>
                    <a:round/>
                    <a:headEnd type="none" w="med" len="med"/>
                    <a:tailEnd type="none" w="med" len="med"/>
                  </a:ln>
                </p:spPr>
              </p:sp>
              <p:sp>
                <p:nvSpPr>
                  <p:cNvPr id="81974" name="Line 80"/>
                  <p:cNvSpPr/>
                  <p:nvPr/>
                </p:nvSpPr>
                <p:spPr>
                  <a:xfrm>
                    <a:off x="3447" y="2245"/>
                    <a:ext cx="878" cy="0"/>
                  </a:xfrm>
                  <a:prstGeom prst="line">
                    <a:avLst/>
                  </a:prstGeom>
                  <a:ln w="9525" cap="flat" cmpd="sng">
                    <a:solidFill>
                      <a:schemeClr val="tx1"/>
                    </a:solidFill>
                    <a:prstDash val="solid"/>
                    <a:round/>
                    <a:headEnd type="none" w="med" len="med"/>
                    <a:tailEnd type="none" w="med" len="med"/>
                  </a:ln>
                </p:spPr>
              </p:sp>
              <p:sp>
                <p:nvSpPr>
                  <p:cNvPr id="81975" name="Line 81"/>
                  <p:cNvSpPr/>
                  <p:nvPr/>
                </p:nvSpPr>
                <p:spPr>
                  <a:xfrm>
                    <a:off x="3447" y="2529"/>
                    <a:ext cx="878" cy="0"/>
                  </a:xfrm>
                  <a:prstGeom prst="line">
                    <a:avLst/>
                  </a:prstGeom>
                  <a:ln w="9525" cap="flat" cmpd="sng">
                    <a:solidFill>
                      <a:schemeClr val="tx1"/>
                    </a:solidFill>
                    <a:prstDash val="solid"/>
                    <a:round/>
                    <a:headEnd type="none" w="med" len="med"/>
                    <a:tailEnd type="none" w="med" len="med"/>
                  </a:ln>
                </p:spPr>
              </p:sp>
              <p:sp>
                <p:nvSpPr>
                  <p:cNvPr id="81976" name="Line 82"/>
                  <p:cNvSpPr/>
                  <p:nvPr/>
                </p:nvSpPr>
                <p:spPr>
                  <a:xfrm>
                    <a:off x="3447" y="2812"/>
                    <a:ext cx="878" cy="0"/>
                  </a:xfrm>
                  <a:prstGeom prst="line">
                    <a:avLst/>
                  </a:prstGeom>
                  <a:ln w="9525" cap="flat" cmpd="sng">
                    <a:solidFill>
                      <a:schemeClr val="tx1"/>
                    </a:solidFill>
                    <a:prstDash val="solid"/>
                    <a:round/>
                    <a:headEnd type="none" w="med" len="med"/>
                    <a:tailEnd type="none" w="med" len="med"/>
                  </a:ln>
                </p:spPr>
              </p:sp>
              <p:sp>
                <p:nvSpPr>
                  <p:cNvPr id="81977" name="Line 83"/>
                  <p:cNvSpPr/>
                  <p:nvPr/>
                </p:nvSpPr>
                <p:spPr>
                  <a:xfrm>
                    <a:off x="3447" y="3096"/>
                    <a:ext cx="878" cy="0"/>
                  </a:xfrm>
                  <a:prstGeom prst="line">
                    <a:avLst/>
                  </a:prstGeom>
                  <a:ln w="9525" cap="flat" cmpd="sng">
                    <a:solidFill>
                      <a:schemeClr val="tx1"/>
                    </a:solidFill>
                    <a:prstDash val="solid"/>
                    <a:round/>
                    <a:headEnd type="none" w="med" len="med"/>
                    <a:tailEnd type="none" w="med" len="med"/>
                  </a:ln>
                </p:spPr>
              </p:sp>
              <p:sp>
                <p:nvSpPr>
                  <p:cNvPr id="81978" name="Line 84"/>
                  <p:cNvSpPr/>
                  <p:nvPr/>
                </p:nvSpPr>
                <p:spPr>
                  <a:xfrm>
                    <a:off x="3447" y="3379"/>
                    <a:ext cx="878" cy="0"/>
                  </a:xfrm>
                  <a:prstGeom prst="line">
                    <a:avLst/>
                  </a:prstGeom>
                  <a:ln w="9525" cap="flat" cmpd="sng">
                    <a:solidFill>
                      <a:schemeClr val="tx1"/>
                    </a:solidFill>
                    <a:prstDash val="solid"/>
                    <a:round/>
                    <a:headEnd type="none" w="med" len="med"/>
                    <a:tailEnd type="none" w="med" len="med"/>
                  </a:ln>
                </p:spPr>
              </p:sp>
            </p:grpSp>
            <p:sp>
              <p:nvSpPr>
                <p:cNvPr id="81979" name="Text Box 85"/>
                <p:cNvSpPr txBox="1"/>
                <p:nvPr/>
              </p:nvSpPr>
              <p:spPr>
                <a:xfrm>
                  <a:off x="4864" y="1941"/>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0</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80" name="Text Box 86"/>
                <p:cNvSpPr txBox="1"/>
                <p:nvPr/>
              </p:nvSpPr>
              <p:spPr>
                <a:xfrm>
                  <a:off x="4865" y="2160"/>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81" name="Text Box 87"/>
                <p:cNvSpPr txBox="1"/>
                <p:nvPr/>
              </p:nvSpPr>
              <p:spPr>
                <a:xfrm>
                  <a:off x="4865" y="2472"/>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2</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82" name="Text Box 88"/>
                <p:cNvSpPr txBox="1"/>
                <p:nvPr/>
              </p:nvSpPr>
              <p:spPr>
                <a:xfrm>
                  <a:off x="4864" y="2755"/>
                  <a:ext cx="199"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3</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83" name="Text Box 90"/>
                <p:cNvSpPr txBox="1"/>
                <p:nvPr/>
              </p:nvSpPr>
              <p:spPr>
                <a:xfrm>
                  <a:off x="4865" y="3322"/>
                  <a:ext cx="199" cy="231"/>
                </a:xfrm>
                <a:prstGeom prst="rect">
                  <a:avLst/>
                </a:prstGeom>
                <a:noFill/>
                <a:ln w="9525">
                  <a:noFill/>
                </a:ln>
              </p:spPr>
              <p:txBody>
                <a:bodyPr anchor="t" anchorCtr="0">
                  <a:spAutoFit/>
                </a:bodyPr>
                <a:lstStyle/>
                <a:p>
                  <a:pPr marL="342900" indent="-342900" eaLnBrk="0" hangingPunct="0">
                    <a:spcBef>
                      <a:spcPct val="50000"/>
                    </a:spcBef>
                  </a:pP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84" name="Text Box 91"/>
                <p:cNvSpPr txBox="1"/>
                <p:nvPr/>
              </p:nvSpPr>
              <p:spPr>
                <a:xfrm>
                  <a:off x="4864" y="3578"/>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14</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81985" name="Text Box 92"/>
                <p:cNvSpPr txBox="1"/>
                <p:nvPr/>
              </p:nvSpPr>
              <p:spPr>
                <a:xfrm>
                  <a:off x="4864" y="3885"/>
                  <a:ext cx="318" cy="233"/>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15</a:t>
                  </a:r>
                  <a:endParaRPr lang="en-US" altLang="zh-CN" b="1" dirty="0">
                    <a:solidFill>
                      <a:srgbClr val="008000"/>
                    </a:solidFill>
                    <a:latin typeface="微软雅黑" panose="020B0503020204020204" pitchFamily="34" charset="-122"/>
                    <a:ea typeface="微软雅黑" panose="020B0503020204020204" pitchFamily="34" charset="-122"/>
                  </a:endParaRPr>
                </a:p>
              </p:txBody>
            </p:sp>
          </p:grpSp>
          <p:sp>
            <p:nvSpPr>
              <p:cNvPr id="81986" name="Rectangle 93"/>
              <p:cNvSpPr/>
              <p:nvPr/>
            </p:nvSpPr>
            <p:spPr>
              <a:xfrm>
                <a:off x="4127" y="1877"/>
                <a:ext cx="708" cy="2211"/>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120" name="直接连接符 119"/>
            <p:cNvCxnSpPr/>
            <p:nvPr/>
          </p:nvCxnSpPr>
          <p:spPr>
            <a:xfrm>
              <a:off x="3222625" y="3092912"/>
              <a:ext cx="0" cy="376833"/>
            </a:xfrm>
            <a:prstGeom prst="line">
              <a:avLst/>
            </a:prstGeom>
            <a:ln w="25400"/>
          </p:spPr>
          <p:style>
            <a:lnRef idx="1">
              <a:schemeClr val="dk1"/>
            </a:lnRef>
            <a:fillRef idx="0">
              <a:schemeClr val="dk1"/>
            </a:fillRef>
            <a:effectRef idx="0">
              <a:schemeClr val="dk1"/>
            </a:effectRef>
            <a:fontRef idx="minor">
              <a:schemeClr val="tx1"/>
            </a:fontRef>
          </p:style>
        </p:cxnSp>
        <p:sp>
          <p:nvSpPr>
            <p:cNvPr id="81988" name="矩形 70"/>
            <p:cNvSpPr/>
            <p:nvPr/>
          </p:nvSpPr>
          <p:spPr>
            <a:xfrm>
              <a:off x="2681288" y="3125335"/>
              <a:ext cx="571500" cy="369888"/>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OP</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1989" name="矩形 72"/>
            <p:cNvSpPr/>
            <p:nvPr/>
          </p:nvSpPr>
          <p:spPr>
            <a:xfrm>
              <a:off x="3219450" y="3095173"/>
              <a:ext cx="754063" cy="369887"/>
            </a:xfrm>
            <a:prstGeom prst="rect">
              <a:avLst/>
            </a:prstGeom>
            <a:noFill/>
            <a:ln w="9525">
              <a:noFill/>
            </a:ln>
          </p:spPr>
          <p:txBody>
            <a:bodyPr anchor="t" anchorCtr="0">
              <a:spAutoFit/>
            </a:bodyPr>
            <a:lstStyle/>
            <a:p>
              <a:pPr eaLnBrk="0" hangingPunct="0"/>
              <a:r>
                <a:rPr lang="en-US" altLang="zh-CN" b="1" dirty="0">
                  <a:solidFill>
                    <a:srgbClr val="FF0000"/>
                  </a:solidFill>
                  <a:latin typeface="微软雅黑" panose="020B0503020204020204" pitchFamily="34" charset="-122"/>
                  <a:ea typeface="微软雅黑" panose="020B0503020204020204" pitchFamily="34" charset="-122"/>
                </a:rPr>
                <a:t>addr</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81990" name="Group 7"/>
            <p:cNvGrpSpPr/>
            <p:nvPr/>
          </p:nvGrpSpPr>
          <p:grpSpPr>
            <a:xfrm>
              <a:off x="7993063" y="3047420"/>
              <a:ext cx="1028700" cy="831850"/>
              <a:chOff x="5035" y="1579"/>
              <a:chExt cx="648" cy="524"/>
            </a:xfrm>
          </p:grpSpPr>
          <p:sp>
            <p:nvSpPr>
              <p:cNvPr id="81991" name="Text Box 8"/>
              <p:cNvSpPr txBox="1"/>
              <p:nvPr/>
            </p:nvSpPr>
            <p:spPr>
              <a:xfrm>
                <a:off x="5261" y="1579"/>
                <a:ext cx="422"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输入</a:t>
                </a:r>
                <a:endParaRPr lang="zh-CN" altLang="en-US"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81992" name="AutoShape 9"/>
              <p:cNvSpPr/>
              <p:nvPr/>
            </p:nvSpPr>
            <p:spPr>
              <a:xfrm>
                <a:off x="5035" y="1791"/>
                <a:ext cx="199" cy="141"/>
              </a:xfrm>
              <a:prstGeom prst="leftRightArrow">
                <a:avLst>
                  <a:gd name="adj1" fmla="val 50000"/>
                  <a:gd name="adj2" fmla="val 2821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pPr marL="342900" indent="-342900" algn="ctr" eaLnBrk="0" hangingPunct="0"/>
                <a:endParaRPr lang="zh-CN" altLang="en-US" b="1" dirty="0">
                  <a:solidFill>
                    <a:srgbClr val="CC3300"/>
                  </a:solidFill>
                  <a:latin typeface="微软雅黑" panose="020B0503020204020204" pitchFamily="34" charset="-122"/>
                  <a:ea typeface="微软雅黑" panose="020B0503020204020204" pitchFamily="34" charset="-122"/>
                </a:endParaRPr>
              </a:p>
            </p:txBody>
          </p:sp>
        </p:grpSp>
        <p:grpSp>
          <p:nvGrpSpPr>
            <p:cNvPr id="81993" name="Group 10"/>
            <p:cNvGrpSpPr/>
            <p:nvPr/>
          </p:nvGrpSpPr>
          <p:grpSpPr>
            <a:xfrm>
              <a:off x="7991475" y="4352345"/>
              <a:ext cx="990600" cy="831850"/>
              <a:chOff x="5034" y="2415"/>
              <a:chExt cx="624" cy="524"/>
            </a:xfrm>
          </p:grpSpPr>
          <p:sp>
            <p:nvSpPr>
              <p:cNvPr id="81994" name="Text Box 11"/>
              <p:cNvSpPr txBox="1"/>
              <p:nvPr/>
            </p:nvSpPr>
            <p:spPr>
              <a:xfrm>
                <a:off x="5261" y="2415"/>
                <a:ext cx="397" cy="524"/>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输出</a:t>
                </a:r>
                <a:endParaRPr lang="en-US" altLang="zh-CN"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81995" name="AutoShape 12"/>
              <p:cNvSpPr/>
              <p:nvPr/>
            </p:nvSpPr>
            <p:spPr>
              <a:xfrm>
                <a:off x="5034" y="2614"/>
                <a:ext cx="227" cy="141"/>
              </a:xfrm>
              <a:prstGeom prst="leftRightArrow">
                <a:avLst>
                  <a:gd name="adj1" fmla="val 50000"/>
                  <a:gd name="adj2" fmla="val 3218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cxnSp>
          <p:nvCxnSpPr>
            <p:cNvPr id="125" name="直接连接符 124"/>
            <p:cNvCxnSpPr/>
            <p:nvPr/>
          </p:nvCxnSpPr>
          <p:spPr>
            <a:xfrm>
              <a:off x="7745413" y="4559079"/>
              <a:ext cx="0" cy="535167"/>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126" name="直接连接符 125"/>
            <p:cNvCxnSpPr/>
            <p:nvPr/>
          </p:nvCxnSpPr>
          <p:spPr>
            <a:xfrm>
              <a:off x="7092950" y="4559079"/>
              <a:ext cx="0" cy="535167"/>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81998" name="Line 39"/>
            <p:cNvSpPr/>
            <p:nvPr/>
          </p:nvSpPr>
          <p:spPr>
            <a:xfrm rot="-5400000">
              <a:off x="2051530" y="4876887"/>
              <a:ext cx="0" cy="3420000"/>
            </a:xfrm>
            <a:prstGeom prst="line">
              <a:avLst/>
            </a:prstGeom>
            <a:ln w="38100" cap="flat" cmpd="sng">
              <a:solidFill>
                <a:srgbClr val="3333CC"/>
              </a:solidFill>
              <a:prstDash val="solid"/>
              <a:round/>
              <a:headEnd type="none" w="med" len="med"/>
              <a:tailEnd type="none" w="med" len="med"/>
            </a:ln>
          </p:spPr>
        </p:sp>
        <p:sp>
          <p:nvSpPr>
            <p:cNvPr id="81999" name="Line 40"/>
            <p:cNvSpPr/>
            <p:nvPr/>
          </p:nvSpPr>
          <p:spPr>
            <a:xfrm rot="-5400000" flipV="1">
              <a:off x="3509496" y="6371939"/>
              <a:ext cx="504825" cy="0"/>
            </a:xfrm>
            <a:prstGeom prst="line">
              <a:avLst/>
            </a:prstGeom>
            <a:ln w="38100" cap="flat" cmpd="sng">
              <a:solidFill>
                <a:srgbClr val="3333CC"/>
              </a:solidFill>
              <a:prstDash val="solid"/>
              <a:round/>
              <a:headEnd type="none" w="med" len="med"/>
              <a:tailEnd type="triangle" w="med" len="med"/>
            </a:ln>
          </p:spPr>
        </p:sp>
        <p:sp>
          <p:nvSpPr>
            <p:cNvPr id="82000" name="Line 41"/>
            <p:cNvSpPr/>
            <p:nvPr/>
          </p:nvSpPr>
          <p:spPr>
            <a:xfrm rot="-5400000" flipH="1" flipV="1">
              <a:off x="1072876" y="6331297"/>
              <a:ext cx="517525" cy="0"/>
            </a:xfrm>
            <a:prstGeom prst="line">
              <a:avLst/>
            </a:prstGeom>
            <a:ln w="34925" cap="flat" cmpd="sng">
              <a:solidFill>
                <a:srgbClr val="3333CC"/>
              </a:solidFill>
              <a:prstDash val="solid"/>
              <a:round/>
              <a:headEnd type="none" w="med" len="med"/>
              <a:tailEnd type="triangle" w="med" len="med"/>
            </a:ln>
          </p:spPr>
        </p:sp>
        <p:sp>
          <p:nvSpPr>
            <p:cNvPr id="82001" name="Line 51"/>
            <p:cNvSpPr/>
            <p:nvPr/>
          </p:nvSpPr>
          <p:spPr>
            <a:xfrm flipV="1">
              <a:off x="341530" y="2664355"/>
              <a:ext cx="0" cy="3960000"/>
            </a:xfrm>
            <a:prstGeom prst="line">
              <a:avLst/>
            </a:prstGeom>
            <a:ln w="38100" cap="flat" cmpd="sng">
              <a:solidFill>
                <a:srgbClr val="0066FF"/>
              </a:solidFill>
              <a:prstDash val="solid"/>
              <a:round/>
              <a:headEnd type="none" w="med" len="med"/>
              <a:tailEnd type="none" w="med" len="med"/>
            </a:ln>
          </p:spPr>
        </p:sp>
        <p:sp>
          <p:nvSpPr>
            <p:cNvPr id="82002" name="Line 39"/>
            <p:cNvSpPr/>
            <p:nvPr/>
          </p:nvSpPr>
          <p:spPr>
            <a:xfrm rot="-5400000">
              <a:off x="2575080" y="379740"/>
              <a:ext cx="19050" cy="4514850"/>
            </a:xfrm>
            <a:prstGeom prst="line">
              <a:avLst/>
            </a:prstGeom>
            <a:ln w="38100" cap="flat" cmpd="sng">
              <a:solidFill>
                <a:srgbClr val="3333CC"/>
              </a:solidFill>
              <a:prstDash val="solid"/>
              <a:round/>
              <a:headEnd type="none" w="med" len="med"/>
              <a:tailEnd type="none" w="med" len="med"/>
            </a:ln>
          </p:spPr>
        </p:sp>
        <p:sp>
          <p:nvSpPr>
            <p:cNvPr id="82003" name="Line 40"/>
            <p:cNvSpPr/>
            <p:nvPr/>
          </p:nvSpPr>
          <p:spPr>
            <a:xfrm rot="5400000" flipV="1">
              <a:off x="4545804" y="2862343"/>
              <a:ext cx="503237" cy="0"/>
            </a:xfrm>
            <a:prstGeom prst="line">
              <a:avLst/>
            </a:prstGeom>
            <a:ln w="38100" cap="flat" cmpd="sng">
              <a:solidFill>
                <a:srgbClr val="3333CC"/>
              </a:solidFill>
              <a:prstDash val="solid"/>
              <a:round/>
              <a:headEnd type="triangle" w="med" len="med"/>
              <a:tailEnd type="triangle" w="med" len="med"/>
            </a:ln>
          </p:spPr>
        </p:sp>
        <p:sp>
          <p:nvSpPr>
            <p:cNvPr id="82004" name="Line 40"/>
            <p:cNvSpPr/>
            <p:nvPr/>
          </p:nvSpPr>
          <p:spPr>
            <a:xfrm rot="5400000">
              <a:off x="1178850" y="2951915"/>
              <a:ext cx="576000" cy="0"/>
            </a:xfrm>
            <a:prstGeom prst="line">
              <a:avLst/>
            </a:prstGeom>
            <a:ln w="38100" cap="flat" cmpd="sng">
              <a:solidFill>
                <a:srgbClr val="3333CC"/>
              </a:solidFill>
              <a:prstDash val="solid"/>
              <a:round/>
              <a:headEnd type="triangle" w="med" len="med"/>
              <a:tailEnd type="triangle" w="med" len="med"/>
            </a:ln>
          </p:spPr>
        </p:sp>
        <p:sp>
          <p:nvSpPr>
            <p:cNvPr id="82005" name="Line 33"/>
            <p:cNvSpPr/>
            <p:nvPr/>
          </p:nvSpPr>
          <p:spPr>
            <a:xfrm flipH="1">
              <a:off x="3851275" y="3266623"/>
              <a:ext cx="396875" cy="0"/>
            </a:xfrm>
            <a:prstGeom prst="line">
              <a:avLst/>
            </a:prstGeom>
            <a:ln w="38100" cap="flat" cmpd="sng">
              <a:solidFill>
                <a:srgbClr val="3333CC"/>
              </a:solidFill>
              <a:prstDash val="solid"/>
              <a:round/>
              <a:headEnd type="none" w="med" len="med"/>
              <a:tailEnd type="triangle" w="med" len="med"/>
            </a:ln>
          </p:spPr>
        </p:sp>
        <p:sp>
          <p:nvSpPr>
            <p:cNvPr id="82006" name="Line 40"/>
            <p:cNvSpPr/>
            <p:nvPr/>
          </p:nvSpPr>
          <p:spPr>
            <a:xfrm rot="5400000" flipV="1">
              <a:off x="2673350" y="3728613"/>
              <a:ext cx="647700" cy="0"/>
            </a:xfrm>
            <a:prstGeom prst="line">
              <a:avLst/>
            </a:prstGeom>
            <a:ln w="38100" cap="flat" cmpd="sng">
              <a:solidFill>
                <a:srgbClr val="00B050"/>
              </a:solidFill>
              <a:prstDash val="solid"/>
              <a:round/>
              <a:headEnd type="none" w="med" len="med"/>
              <a:tailEnd type="triangle" w="med" len="med"/>
            </a:ln>
          </p:spPr>
        </p:sp>
        <p:sp>
          <p:nvSpPr>
            <p:cNvPr id="82007" name="Line 50"/>
            <p:cNvSpPr/>
            <p:nvPr/>
          </p:nvSpPr>
          <p:spPr>
            <a:xfrm rot="-10800000" flipH="1">
              <a:off x="3556000" y="5251025"/>
              <a:ext cx="1008063" cy="0"/>
            </a:xfrm>
            <a:prstGeom prst="line">
              <a:avLst/>
            </a:prstGeom>
            <a:ln w="38100" cap="flat" cmpd="sng">
              <a:solidFill>
                <a:schemeClr val="hlink"/>
              </a:solidFill>
              <a:prstDash val="solid"/>
              <a:round/>
              <a:headEnd type="none" w="med" len="med"/>
              <a:tailEnd type="triangle" w="med" len="med"/>
            </a:ln>
          </p:spPr>
        </p:sp>
        <p:sp>
          <p:nvSpPr>
            <p:cNvPr id="82008" name="Line 40"/>
            <p:cNvSpPr/>
            <p:nvPr/>
          </p:nvSpPr>
          <p:spPr>
            <a:xfrm rot="5400000" flipV="1">
              <a:off x="3338950" y="3657263"/>
              <a:ext cx="396000" cy="0"/>
            </a:xfrm>
            <a:prstGeom prst="line">
              <a:avLst/>
            </a:prstGeom>
            <a:ln w="38100" cap="flat" cmpd="sng">
              <a:solidFill>
                <a:srgbClr val="00B050"/>
              </a:solidFill>
              <a:prstDash val="solid"/>
              <a:round/>
              <a:headEnd type="none" w="med" len="med"/>
              <a:tailEnd type="none" w="med" len="med"/>
            </a:ln>
          </p:spPr>
        </p:sp>
        <p:sp>
          <p:nvSpPr>
            <p:cNvPr id="82009" name="Line 50"/>
            <p:cNvSpPr/>
            <p:nvPr/>
          </p:nvSpPr>
          <p:spPr>
            <a:xfrm rot="-10800000" flipH="1">
              <a:off x="3528363" y="3855263"/>
              <a:ext cx="1404000" cy="0"/>
            </a:xfrm>
            <a:prstGeom prst="line">
              <a:avLst/>
            </a:prstGeom>
            <a:ln w="38100" cap="flat" cmpd="sng">
              <a:solidFill>
                <a:schemeClr val="hlink"/>
              </a:solidFill>
              <a:prstDash val="solid"/>
              <a:round/>
              <a:headEnd type="none" w="med" len="med"/>
              <a:tailEnd type="none" w="med" len="med"/>
            </a:ln>
          </p:spPr>
        </p:sp>
        <p:sp>
          <p:nvSpPr>
            <p:cNvPr id="82010" name="Line 40"/>
            <p:cNvSpPr/>
            <p:nvPr/>
          </p:nvSpPr>
          <p:spPr>
            <a:xfrm rot="5400000">
              <a:off x="4302362" y="4485403"/>
              <a:ext cx="1260000" cy="0"/>
            </a:xfrm>
            <a:prstGeom prst="line">
              <a:avLst/>
            </a:prstGeom>
            <a:ln w="38100" cap="flat" cmpd="sng">
              <a:solidFill>
                <a:srgbClr val="00B050"/>
              </a:solidFill>
              <a:prstDash val="solid"/>
              <a:round/>
              <a:headEnd type="none" w="med" len="med"/>
              <a:tailEnd type="triangle" w="med" len="med"/>
            </a:ln>
          </p:spPr>
        </p:sp>
        <p:sp>
          <p:nvSpPr>
            <p:cNvPr id="82011" name="Line 59"/>
            <p:cNvSpPr/>
            <p:nvPr/>
          </p:nvSpPr>
          <p:spPr>
            <a:xfrm rot="5400000" flipV="1">
              <a:off x="2519740" y="3906085"/>
              <a:ext cx="0" cy="576000"/>
            </a:xfrm>
            <a:prstGeom prst="line">
              <a:avLst/>
            </a:prstGeom>
            <a:ln w="38100" cap="flat" cmpd="sng">
              <a:solidFill>
                <a:srgbClr val="FF3300"/>
              </a:solidFill>
              <a:prstDash val="dash"/>
              <a:round/>
              <a:headEnd type="none" w="med" len="med"/>
              <a:tailEnd type="none" w="med" len="med"/>
            </a:ln>
          </p:spPr>
        </p:sp>
        <p:sp>
          <p:nvSpPr>
            <p:cNvPr id="82012" name="Line 59"/>
            <p:cNvSpPr/>
            <p:nvPr/>
          </p:nvSpPr>
          <p:spPr>
            <a:xfrm rot="-5400000" flipH="1" flipV="1">
              <a:off x="2042319" y="5670106"/>
              <a:ext cx="0" cy="468312"/>
            </a:xfrm>
            <a:prstGeom prst="line">
              <a:avLst/>
            </a:prstGeom>
            <a:ln w="38100" cap="flat" cmpd="sng">
              <a:solidFill>
                <a:srgbClr val="FF3300"/>
              </a:solidFill>
              <a:prstDash val="dash"/>
              <a:round/>
              <a:headEnd type="none" w="med" len="med"/>
              <a:tailEnd type="triangle" w="med" len="med"/>
            </a:ln>
          </p:spPr>
        </p:sp>
        <p:sp>
          <p:nvSpPr>
            <p:cNvPr id="82013" name="Line 40"/>
            <p:cNvSpPr/>
            <p:nvPr/>
          </p:nvSpPr>
          <p:spPr>
            <a:xfrm rot="5400000">
              <a:off x="1430745" y="5058275"/>
              <a:ext cx="1692000" cy="0"/>
            </a:xfrm>
            <a:prstGeom prst="line">
              <a:avLst/>
            </a:prstGeom>
            <a:ln w="38100" cap="flat" cmpd="sng">
              <a:solidFill>
                <a:srgbClr val="FF0000"/>
              </a:solidFill>
              <a:prstDash val="dash"/>
              <a:round/>
              <a:headEnd type="none" w="med" len="med"/>
              <a:tailEnd type="none" w="med" len="med"/>
            </a:ln>
          </p:spPr>
        </p:sp>
        <p:sp>
          <p:nvSpPr>
            <p:cNvPr id="82014" name="Line 50"/>
            <p:cNvSpPr/>
            <p:nvPr/>
          </p:nvSpPr>
          <p:spPr>
            <a:xfrm rot="-10800000" flipH="1">
              <a:off x="2609850" y="5904262"/>
              <a:ext cx="431800" cy="0"/>
            </a:xfrm>
            <a:prstGeom prst="line">
              <a:avLst/>
            </a:prstGeom>
            <a:ln w="38100" cap="flat" cmpd="sng">
              <a:solidFill>
                <a:schemeClr val="hlink"/>
              </a:solidFill>
              <a:prstDash val="solid"/>
              <a:round/>
              <a:headEnd type="none" w="med" len="med"/>
              <a:tailEnd type="none" w="med" len="med"/>
            </a:ln>
          </p:spPr>
        </p:sp>
        <p:sp>
          <p:nvSpPr>
            <p:cNvPr id="82015" name="Line 40"/>
            <p:cNvSpPr/>
            <p:nvPr/>
          </p:nvSpPr>
          <p:spPr>
            <a:xfrm rot="5400000">
              <a:off x="1872387" y="5184295"/>
              <a:ext cx="1440000" cy="0"/>
            </a:xfrm>
            <a:prstGeom prst="line">
              <a:avLst/>
            </a:prstGeom>
            <a:ln w="38100" cap="flat" cmpd="sng">
              <a:solidFill>
                <a:srgbClr val="00B050"/>
              </a:solidFill>
              <a:prstDash val="solid"/>
              <a:round/>
              <a:headEnd type="none" w="med" len="med"/>
              <a:tailEnd type="none" w="med" len="med"/>
            </a:ln>
          </p:spPr>
        </p:sp>
        <p:sp>
          <p:nvSpPr>
            <p:cNvPr id="82016" name="Line 50"/>
            <p:cNvSpPr/>
            <p:nvPr/>
          </p:nvSpPr>
          <p:spPr>
            <a:xfrm rot="-10800000" flipH="1">
              <a:off x="2573338" y="4446163"/>
              <a:ext cx="288925" cy="0"/>
            </a:xfrm>
            <a:prstGeom prst="line">
              <a:avLst/>
            </a:prstGeom>
            <a:ln w="38100" cap="flat" cmpd="sng">
              <a:solidFill>
                <a:schemeClr val="hlink"/>
              </a:solidFill>
              <a:prstDash val="solid"/>
              <a:round/>
              <a:headEnd type="none" w="med" len="med"/>
              <a:tailEnd type="triangle" w="med" len="med"/>
            </a:ln>
          </p:spPr>
        </p:sp>
        <p:sp>
          <p:nvSpPr>
            <p:cNvPr id="82017" name="Line 59"/>
            <p:cNvSpPr/>
            <p:nvPr/>
          </p:nvSpPr>
          <p:spPr>
            <a:xfrm rot="5400000" flipH="1" flipV="1">
              <a:off x="6250779" y="5841322"/>
              <a:ext cx="0" cy="1116013"/>
            </a:xfrm>
            <a:prstGeom prst="line">
              <a:avLst/>
            </a:prstGeom>
            <a:ln w="38100" cap="flat" cmpd="sng">
              <a:solidFill>
                <a:srgbClr val="FF3300"/>
              </a:solidFill>
              <a:prstDash val="dash"/>
              <a:round/>
              <a:headEnd type="none" w="med" len="med"/>
              <a:tailEnd type="triangle" w="med" len="med"/>
            </a:ln>
          </p:spPr>
        </p:sp>
        <p:sp>
          <p:nvSpPr>
            <p:cNvPr id="82018" name="Text Box 57"/>
            <p:cNvSpPr txBox="1"/>
            <p:nvPr/>
          </p:nvSpPr>
          <p:spPr>
            <a:xfrm>
              <a:off x="6832600" y="6179300"/>
              <a:ext cx="1700213"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控制信号线</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150" name="矩形 149"/>
            <p:cNvSpPr/>
            <p:nvPr/>
          </p:nvSpPr>
          <p:spPr>
            <a:xfrm>
              <a:off x="161925" y="2188828"/>
              <a:ext cx="5172075" cy="4526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2020" name="Text Box 57"/>
            <p:cNvSpPr txBox="1"/>
            <p:nvPr/>
          </p:nvSpPr>
          <p:spPr>
            <a:xfrm>
              <a:off x="232569" y="2189174"/>
              <a:ext cx="2563812"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中央处理器（</a:t>
              </a:r>
              <a:r>
                <a:rPr lang="en-US" altLang="zh-CN" sz="2000" b="1" dirty="0">
                  <a:solidFill>
                    <a:srgbClr val="FF3300"/>
                  </a:solidFill>
                  <a:latin typeface="微软雅黑" panose="020B0503020204020204" pitchFamily="34" charset="-122"/>
                  <a:ea typeface="微软雅黑" panose="020B0503020204020204" pitchFamily="34" charset="-122"/>
                </a:rPr>
                <a:t>CPU</a:t>
              </a:r>
              <a:r>
                <a:rPr lang="zh-CN" altLang="en-US" sz="2000" b="1" dirty="0">
                  <a:solidFill>
                    <a:srgbClr val="FF3300"/>
                  </a:solidFill>
                  <a:latin typeface="微软雅黑" panose="020B0503020204020204" pitchFamily="34" charset="-122"/>
                  <a:ea typeface="微软雅黑" panose="020B0503020204020204" pitchFamily="34" charset="-122"/>
                </a:rPr>
                <a:t>）</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82021" name="Text Box 61"/>
            <p:cNvSpPr txBox="1"/>
            <p:nvPr/>
          </p:nvSpPr>
          <p:spPr>
            <a:xfrm>
              <a:off x="926595" y="6076707"/>
              <a:ext cx="617537"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F</a:t>
              </a:r>
              <a:endParaRPr lang="en-US" altLang="zh-CN" sz="2400" b="1" dirty="0">
                <a:latin typeface="微软雅黑" panose="020B0503020204020204" pitchFamily="34" charset="-122"/>
                <a:ea typeface="微软雅黑" panose="020B0503020204020204" pitchFamily="34" charset="-122"/>
              </a:endParaRPr>
            </a:p>
          </p:txBody>
        </p:sp>
        <p:sp>
          <p:nvSpPr>
            <p:cNvPr id="82022" name="Text Box 61"/>
            <p:cNvSpPr txBox="1"/>
            <p:nvPr/>
          </p:nvSpPr>
          <p:spPr>
            <a:xfrm>
              <a:off x="619125" y="4861275"/>
              <a:ext cx="617538"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a:t>
              </a:r>
              <a:endParaRPr lang="en-US" altLang="zh-CN" sz="2400" b="1" dirty="0">
                <a:latin typeface="微软雅黑" panose="020B0503020204020204" pitchFamily="34" charset="-122"/>
                <a:ea typeface="微软雅黑" panose="020B0503020204020204" pitchFamily="34" charset="-122"/>
              </a:endParaRPr>
            </a:p>
          </p:txBody>
        </p:sp>
        <p:sp>
          <p:nvSpPr>
            <p:cNvPr id="82023" name="Text Box 61"/>
            <p:cNvSpPr txBox="1"/>
            <p:nvPr/>
          </p:nvSpPr>
          <p:spPr>
            <a:xfrm>
              <a:off x="1785938" y="4850162"/>
              <a:ext cx="619125" cy="457200"/>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B</a:t>
              </a:r>
              <a:endParaRPr lang="en-US" altLang="zh-CN" sz="2400" b="1" dirty="0">
                <a:latin typeface="微软雅黑" panose="020B0503020204020204" pitchFamily="34" charset="-122"/>
                <a:ea typeface="微软雅黑" panose="020B0503020204020204" pitchFamily="34" charset="-122"/>
              </a:endParaRPr>
            </a:p>
          </p:txBody>
        </p:sp>
        <p:sp>
          <p:nvSpPr>
            <p:cNvPr id="82024" name="Text Box 61"/>
            <p:cNvSpPr txBox="1"/>
            <p:nvPr/>
          </p:nvSpPr>
          <p:spPr>
            <a:xfrm>
              <a:off x="1738313" y="5897912"/>
              <a:ext cx="1262062" cy="461963"/>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ALUop</a:t>
              </a:r>
              <a:endParaRPr lang="en-US" altLang="zh-CN" sz="2400" b="1" dirty="0">
                <a:latin typeface="微软雅黑" panose="020B0503020204020204" pitchFamily="34" charset="-122"/>
                <a:ea typeface="微软雅黑" panose="020B0503020204020204" pitchFamily="34" charset="-122"/>
              </a:endParaRPr>
            </a:p>
          </p:txBody>
        </p:sp>
      </p:grpSp>
      <p:sp>
        <p:nvSpPr>
          <p:cNvPr id="82025" name="Line 59"/>
          <p:cNvSpPr/>
          <p:nvPr/>
        </p:nvSpPr>
        <p:spPr>
          <a:xfrm rot="5400000" flipH="1" flipV="1">
            <a:off x="6245225" y="6111875"/>
            <a:ext cx="0" cy="1114425"/>
          </a:xfrm>
          <a:prstGeom prst="line">
            <a:avLst/>
          </a:prstGeom>
          <a:ln w="38100" cap="flat" cmpd="sng">
            <a:solidFill>
              <a:srgbClr val="0000FF"/>
            </a:solidFill>
            <a:prstDash val="solid"/>
            <a:round/>
            <a:headEnd type="none" w="med" len="med"/>
            <a:tailEnd type="triangle" w="med" len="med"/>
          </a:ln>
        </p:spPr>
      </p:sp>
      <p:sp>
        <p:nvSpPr>
          <p:cNvPr id="82026" name="Text Box 57"/>
          <p:cNvSpPr txBox="1"/>
          <p:nvPr/>
        </p:nvSpPr>
        <p:spPr>
          <a:xfrm>
            <a:off x="6784975" y="6450013"/>
            <a:ext cx="1701800" cy="400050"/>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数据传送线</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2027" name="Line 59"/>
          <p:cNvSpPr/>
          <p:nvPr/>
        </p:nvSpPr>
        <p:spPr>
          <a:xfrm rot="10800000" flipH="1" flipV="1">
            <a:off x="3257550" y="4464050"/>
            <a:ext cx="0" cy="539750"/>
          </a:xfrm>
          <a:prstGeom prst="line">
            <a:avLst/>
          </a:prstGeom>
          <a:ln w="38100" cap="flat" cmpd="sng">
            <a:solidFill>
              <a:srgbClr val="FF3300"/>
            </a:solidFill>
            <a:prstDash val="dash"/>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animEffect transition="in" filter="blinds(horizontal)">
                                      <p:cBhvr>
                                        <p:cTn id="7" dur="500"/>
                                        <p:tgtEl>
                                          <p:spTgt spid="5632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04">
                                            <p:txEl>
                                              <p:pRg st="0" end="0"/>
                                            </p:txEl>
                                          </p:spTgt>
                                        </p:tgtEl>
                                        <p:attrNameLst>
                                          <p:attrName>style.visibility</p:attrName>
                                        </p:attrNameLst>
                                      </p:cBhvr>
                                      <p:to>
                                        <p:strVal val="visible"/>
                                      </p:to>
                                    </p:set>
                                    <p:animEffect transition="in" filter="blinds(horizontal)">
                                      <p:cBhvr>
                                        <p:cTn id="12" dur="500"/>
                                        <p:tgtEl>
                                          <p:spTgt spid="5632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04">
                                            <p:txEl>
                                              <p:pRg st="1" end="1"/>
                                            </p:txEl>
                                          </p:spTgt>
                                        </p:tgtEl>
                                        <p:attrNameLst>
                                          <p:attrName>style.visibility</p:attrName>
                                        </p:attrNameLst>
                                      </p:cBhvr>
                                      <p:to>
                                        <p:strVal val="visible"/>
                                      </p:to>
                                    </p:set>
                                    <p:animEffect transition="in" filter="blinds(horizontal)">
                                      <p:cBhvr>
                                        <p:cTn id="17" dur="500"/>
                                        <p:tgtEl>
                                          <p:spTgt spid="5632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04">
                                            <p:txEl>
                                              <p:pRg st="2" end="2"/>
                                            </p:txEl>
                                          </p:spTgt>
                                        </p:tgtEl>
                                        <p:attrNameLst>
                                          <p:attrName>style.visibility</p:attrName>
                                        </p:attrNameLst>
                                      </p:cBhvr>
                                      <p:to>
                                        <p:strVal val="visible"/>
                                      </p:to>
                                    </p:set>
                                    <p:animEffect transition="in" filter="blinds(horizontal)">
                                      <p:cBhvr>
                                        <p:cTn id="22" dur="500"/>
                                        <p:tgtEl>
                                          <p:spTgt spid="5632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96"/>
                                        </p:tgtEl>
                                        <p:attrNameLst>
                                          <p:attrName>style.visibility</p:attrName>
                                        </p:attrNameLst>
                                      </p:cBhvr>
                                      <p:to>
                                        <p:strVal val="visible"/>
                                      </p:to>
                                    </p:set>
                                    <p:animEffect transition="in" filter="blinds(horizontal)">
                                      <p:cBhvr>
                                        <p:cTn id="27" dur="500"/>
                                        <p:tgtEl>
                                          <p:spTgt spid="56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p:bldP spid="56329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dirty="0"/>
              <a:t>用高级语言开发程序</a:t>
            </a:r>
            <a:endParaRPr lang="zh-CN" altLang="en-US" dirty="0"/>
          </a:p>
        </p:txBody>
      </p:sp>
      <p:sp>
        <p:nvSpPr>
          <p:cNvPr id="564227" name="Rectangle 3"/>
          <p:cNvSpPr>
            <a:spLocks noGrp="1"/>
          </p:cNvSpPr>
          <p:nvPr>
            <p:ph idx="1"/>
          </p:nvPr>
        </p:nvSpPr>
        <p:spPr>
          <a:xfrm>
            <a:off x="206375" y="773113"/>
            <a:ext cx="8621713" cy="5708650"/>
          </a:xfrm>
        </p:spPr>
        <p:txBody>
          <a:bodyPr vert="horz" wrap="square" lIns="91440" tIns="45720" rIns="91440" bIns="45720" anchor="t" anchorCtr="0"/>
          <a:lstStyle/>
          <a:p>
            <a:r>
              <a:rPr lang="zh-CN" altLang="en-US" sz="2200" dirty="0">
                <a:latin typeface="微软雅黑" panose="020B0503020204020204" pitchFamily="34" charset="-122"/>
                <a:ea typeface="微软雅黑" panose="020B0503020204020204" pitchFamily="34" charset="-122"/>
              </a:rPr>
              <a:t>随着技术的发展，出现了许多高级编程语言</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它们与具体机器结构无关</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面向算法描述，比机器级语言描述能力强得多</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高级语言中一条语句对应几条、几十条甚至几百条指令</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有“面向过程”和“面向对象”的语言之分</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处理逻辑分为三种结构</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顺序结构、选择结构、循环结构</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有两种转换方式：“编译”和“解释”</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编译程序</a:t>
            </a:r>
            <a:r>
              <a:rPr lang="en-US" altLang="zh-CN" sz="2200" dirty="0">
                <a:latin typeface="微软雅黑" panose="020B0503020204020204" pitchFamily="34" charset="-122"/>
                <a:ea typeface="微软雅黑" panose="020B0503020204020204" pitchFamily="34" charset="-122"/>
              </a:rPr>
              <a:t>(Complier)</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CC3300"/>
                </a:solidFill>
                <a:latin typeface="微软雅黑" panose="020B0503020204020204" pitchFamily="34" charset="-122"/>
                <a:ea typeface="微软雅黑" panose="020B0503020204020204" pitchFamily="34" charset="-122"/>
              </a:rPr>
              <a:t>将高级语言源程序转换为机器级目标程序，执行时只要启动目标程序即可</a:t>
            </a:r>
            <a:endParaRPr lang="zh-CN" altLang="en-US" sz="2200" dirty="0">
              <a:solidFill>
                <a:srgbClr val="CC3300"/>
              </a:solidFill>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解释程序</a:t>
            </a:r>
            <a:r>
              <a:rPr lang="en-US" altLang="zh-CN" sz="2200" dirty="0">
                <a:latin typeface="微软雅黑" panose="020B0503020204020204" pitchFamily="34" charset="-122"/>
                <a:ea typeface="微软雅黑" panose="020B0503020204020204" pitchFamily="34" charset="-122"/>
              </a:rPr>
              <a:t>(Interpreter )</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CC3300"/>
                </a:solidFill>
                <a:latin typeface="微软雅黑" panose="020B0503020204020204" pitchFamily="34" charset="-122"/>
                <a:ea typeface="微软雅黑" panose="020B0503020204020204" pitchFamily="34" charset="-122"/>
              </a:rPr>
              <a:t>将高级语言语句逐条翻译成机器指令并立即执行，不生成目标文件。</a:t>
            </a:r>
            <a:endParaRPr lang="zh-CN" altLang="en-US" sz="2200" dirty="0">
              <a:solidFill>
                <a:srgbClr val="CC3300"/>
              </a:solidFill>
              <a:latin typeface="微软雅黑" panose="020B0503020204020204" pitchFamily="34" charset="-122"/>
              <a:ea typeface="微软雅黑" panose="020B0503020204020204" pitchFamily="34" charset="-122"/>
            </a:endParaRPr>
          </a:p>
        </p:txBody>
      </p:sp>
      <p:sp>
        <p:nvSpPr>
          <p:cNvPr id="82947" name="Text Box 4"/>
          <p:cNvSpPr txBox="1"/>
          <p:nvPr/>
        </p:nvSpPr>
        <p:spPr>
          <a:xfrm>
            <a:off x="6911975" y="908050"/>
            <a:ext cx="1485900" cy="366713"/>
          </a:xfrm>
          <a:prstGeom prst="rect">
            <a:avLst/>
          </a:prstGeom>
          <a:noFill/>
          <a:ln w="9525">
            <a:noFill/>
          </a:ln>
        </p:spPr>
        <p:txBody>
          <a:bodyPr anchor="t" anchorCtr="0">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sp>
        <p:nvSpPr>
          <p:cNvPr id="564229" name="Text Box 5"/>
          <p:cNvSpPr txBox="1"/>
          <p:nvPr/>
        </p:nvSpPr>
        <p:spPr>
          <a:xfrm>
            <a:off x="6343650" y="2930525"/>
            <a:ext cx="2593975" cy="1311275"/>
          </a:xfrm>
          <a:prstGeom prst="rect">
            <a:avLst/>
          </a:prstGeom>
          <a:noFill/>
          <a:ln w="9525">
            <a:noFill/>
          </a:ln>
        </p:spPr>
        <p:txBody>
          <a:bodyPr lIns="18000" rIns="18000"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现在，几乎所有程序员都用高级语言编程，但最终要将高级语言转换为机器语言程序</a:t>
            </a:r>
            <a:endParaRPr lang="zh-CN" altLang="en-US" sz="2000" b="1"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4227">
                                            <p:txEl>
                                              <p:pRg st="1" end="1"/>
                                            </p:txEl>
                                          </p:spTgt>
                                        </p:tgtEl>
                                        <p:attrNameLst>
                                          <p:attrName>style.visibility</p:attrName>
                                        </p:attrNameLst>
                                      </p:cBhvr>
                                      <p:to>
                                        <p:strVal val="visible"/>
                                      </p:to>
                                    </p:set>
                                    <p:animEffect transition="in" filter="blinds(horizontal)">
                                      <p:cBhvr>
                                        <p:cTn id="7" dur="500"/>
                                        <p:tgtEl>
                                          <p:spTgt spid="564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4227">
                                            <p:txEl>
                                              <p:pRg st="2" end="2"/>
                                            </p:txEl>
                                          </p:spTgt>
                                        </p:tgtEl>
                                        <p:attrNameLst>
                                          <p:attrName>style.visibility</p:attrName>
                                        </p:attrNameLst>
                                      </p:cBhvr>
                                      <p:to>
                                        <p:strVal val="visible"/>
                                      </p:to>
                                    </p:set>
                                    <p:animEffect transition="in" filter="blinds(horizontal)">
                                      <p:cBhvr>
                                        <p:cTn id="12" dur="500"/>
                                        <p:tgtEl>
                                          <p:spTgt spid="564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4227">
                                            <p:txEl>
                                              <p:pRg st="3" end="3"/>
                                            </p:txEl>
                                          </p:spTgt>
                                        </p:tgtEl>
                                        <p:attrNameLst>
                                          <p:attrName>style.visibility</p:attrName>
                                        </p:attrNameLst>
                                      </p:cBhvr>
                                      <p:to>
                                        <p:strVal val="visible"/>
                                      </p:to>
                                    </p:set>
                                    <p:animEffect transition="in" filter="blinds(horizontal)">
                                      <p:cBhvr>
                                        <p:cTn id="17" dur="500"/>
                                        <p:tgtEl>
                                          <p:spTgt spid="5642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4227">
                                            <p:txEl>
                                              <p:pRg st="4" end="4"/>
                                            </p:txEl>
                                          </p:spTgt>
                                        </p:tgtEl>
                                        <p:attrNameLst>
                                          <p:attrName>style.visibility</p:attrName>
                                        </p:attrNameLst>
                                      </p:cBhvr>
                                      <p:to>
                                        <p:strVal val="visible"/>
                                      </p:to>
                                    </p:set>
                                    <p:animEffect transition="in" filter="blinds(horizontal)">
                                      <p:cBhvr>
                                        <p:cTn id="22" dur="500"/>
                                        <p:tgtEl>
                                          <p:spTgt spid="5642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4227">
                                            <p:txEl>
                                              <p:pRg st="5" end="5"/>
                                            </p:txEl>
                                          </p:spTgt>
                                        </p:tgtEl>
                                        <p:attrNameLst>
                                          <p:attrName>style.visibility</p:attrName>
                                        </p:attrNameLst>
                                      </p:cBhvr>
                                      <p:to>
                                        <p:strVal val="visible"/>
                                      </p:to>
                                    </p:set>
                                    <p:animEffect transition="in" filter="blinds(horizontal)">
                                      <p:cBhvr>
                                        <p:cTn id="27" dur="500"/>
                                        <p:tgtEl>
                                          <p:spTgt spid="56422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64227">
                                            <p:txEl>
                                              <p:pRg st="6" end="6"/>
                                            </p:txEl>
                                          </p:spTgt>
                                        </p:tgtEl>
                                        <p:attrNameLst>
                                          <p:attrName>style.visibility</p:attrName>
                                        </p:attrNameLst>
                                      </p:cBhvr>
                                      <p:to>
                                        <p:strVal val="visible"/>
                                      </p:to>
                                    </p:set>
                                    <p:animEffect transition="in" filter="blinds(horizontal)">
                                      <p:cBhvr>
                                        <p:cTn id="30" dur="500"/>
                                        <p:tgtEl>
                                          <p:spTgt spid="56422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4229"/>
                                        </p:tgtEl>
                                        <p:attrNameLst>
                                          <p:attrName>style.visibility</p:attrName>
                                        </p:attrNameLst>
                                      </p:cBhvr>
                                      <p:to>
                                        <p:strVal val="visible"/>
                                      </p:to>
                                    </p:set>
                                    <p:animEffect transition="in" filter="blinds(horizontal)">
                                      <p:cBhvr>
                                        <p:cTn id="35" dur="500"/>
                                        <p:tgtEl>
                                          <p:spTgt spid="56422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64227">
                                            <p:txEl>
                                              <p:pRg st="7" end="7"/>
                                            </p:txEl>
                                          </p:spTgt>
                                        </p:tgtEl>
                                        <p:attrNameLst>
                                          <p:attrName>style.visibility</p:attrName>
                                        </p:attrNameLst>
                                      </p:cBhvr>
                                      <p:to>
                                        <p:strVal val="visible"/>
                                      </p:to>
                                    </p:set>
                                    <p:animEffect transition="in" filter="blinds(horizontal)">
                                      <p:cBhvr>
                                        <p:cTn id="40" dur="500"/>
                                        <p:tgtEl>
                                          <p:spTgt spid="56422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64227">
                                            <p:txEl>
                                              <p:pRg st="8" end="8"/>
                                            </p:txEl>
                                          </p:spTgt>
                                        </p:tgtEl>
                                        <p:attrNameLst>
                                          <p:attrName>style.visibility</p:attrName>
                                        </p:attrNameLst>
                                      </p:cBhvr>
                                      <p:to>
                                        <p:strVal val="visible"/>
                                      </p:to>
                                    </p:set>
                                    <p:animEffect transition="in" filter="blinds(horizontal)">
                                      <p:cBhvr>
                                        <p:cTn id="45" dur="500"/>
                                        <p:tgtEl>
                                          <p:spTgt spid="56422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64227">
                                            <p:txEl>
                                              <p:pRg st="9" end="9"/>
                                            </p:txEl>
                                          </p:spTgt>
                                        </p:tgtEl>
                                        <p:attrNameLst>
                                          <p:attrName>style.visibility</p:attrName>
                                        </p:attrNameLst>
                                      </p:cBhvr>
                                      <p:to>
                                        <p:strVal val="visible"/>
                                      </p:to>
                                    </p:set>
                                    <p:animEffect transition="in" filter="blinds(horizontal)">
                                      <p:cBhvr>
                                        <p:cTn id="50" dur="500"/>
                                        <p:tgtEl>
                                          <p:spTgt spid="564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a:xfrm>
            <a:off x="746125" y="63500"/>
            <a:ext cx="7543800" cy="709613"/>
          </a:xfrm>
        </p:spPr>
        <p:txBody>
          <a:bodyPr vert="horz" wrap="square" lIns="92075" tIns="46038" rIns="92075" bIns="46038" anchor="ctr" anchorCtr="0">
            <a:spAutoFit/>
          </a:bodyPr>
          <a:lstStyle/>
          <a:p>
            <a:pPr>
              <a:lnSpc>
                <a:spcPct val="75000"/>
              </a:lnSpc>
            </a:pPr>
            <a:r>
              <a:rPr lang="en-US" altLang="zh-CN" sz="3600" dirty="0">
                <a:solidFill>
                  <a:srgbClr val="FF3300"/>
                </a:solidFill>
              </a:rPr>
              <a:t>Software</a:t>
            </a:r>
            <a:r>
              <a:rPr lang="en-US" altLang="zh-CN" sz="5400" dirty="0">
                <a:solidFill>
                  <a:srgbClr val="FF3300"/>
                </a:solidFill>
              </a:rPr>
              <a:t> </a:t>
            </a:r>
            <a:endParaRPr lang="en-US" altLang="zh-CN" dirty="0"/>
          </a:p>
        </p:txBody>
      </p:sp>
      <p:sp>
        <p:nvSpPr>
          <p:cNvPr id="245763" name="Rectangle 3"/>
          <p:cNvSpPr>
            <a:spLocks noGrp="1"/>
          </p:cNvSpPr>
          <p:nvPr>
            <p:ph type="body"/>
          </p:nvPr>
        </p:nvSpPr>
        <p:spPr>
          <a:xfrm>
            <a:off x="0" y="863600"/>
            <a:ext cx="9144000" cy="5797550"/>
          </a:xfrm>
        </p:spPr>
        <p:txBody>
          <a:bodyPr vert="horz" wrap="square" lIns="63500" tIns="25400" rIns="63500" bIns="25400" anchor="t" anchorCtr="0">
            <a:spAutoFit/>
          </a:bodyPr>
          <a:lstStyle/>
          <a:p>
            <a:pPr marL="203200" indent="-203200">
              <a:spcBef>
                <a:spcPct val="40000"/>
              </a:spcBef>
            </a:pPr>
            <a:r>
              <a:rPr lang="en-US" altLang="zh-CN" sz="2100" dirty="0">
                <a:latin typeface="微软雅黑" panose="020B0503020204020204" pitchFamily="34" charset="-122"/>
                <a:ea typeface="微软雅黑" panose="020B0503020204020204" pitchFamily="34" charset="-122"/>
              </a:rPr>
              <a:t>System software(</a:t>
            </a:r>
            <a:r>
              <a:rPr lang="zh-CN" altLang="en-US" sz="2100" dirty="0">
                <a:latin typeface="微软雅黑" panose="020B0503020204020204" pitchFamily="34" charset="-122"/>
                <a:ea typeface="微软雅黑" panose="020B0503020204020204" pitchFamily="34" charset="-122"/>
              </a:rPr>
              <a:t>系统软件</a:t>
            </a:r>
            <a:r>
              <a:rPr lang="en-US" altLang="zh-CN" sz="2100" dirty="0">
                <a:latin typeface="微软雅黑" panose="020B0503020204020204" pitchFamily="34" charset="-122"/>
                <a:ea typeface="微软雅黑" panose="020B0503020204020204" pitchFamily="34" charset="-122"/>
              </a:rPr>
              <a:t>) -</a:t>
            </a:r>
            <a:r>
              <a:rPr lang="en-US" altLang="zh-CN" sz="2100" dirty="0">
                <a:solidFill>
                  <a:srgbClr val="663300"/>
                </a:solidFill>
                <a:latin typeface="微软雅黑" panose="020B0503020204020204" pitchFamily="34" charset="-122"/>
                <a:ea typeface="微软雅黑" panose="020B0503020204020204" pitchFamily="34" charset="-122"/>
              </a:rPr>
              <a:t> </a:t>
            </a:r>
            <a:r>
              <a:rPr lang="zh-CN" altLang="en-US" sz="2100" dirty="0">
                <a:solidFill>
                  <a:srgbClr val="0066CC"/>
                </a:solidFill>
                <a:latin typeface="微软雅黑" panose="020B0503020204020204" pitchFamily="34" charset="-122"/>
                <a:ea typeface="微软雅黑" panose="020B0503020204020204" pitchFamily="34" charset="-122"/>
              </a:rPr>
              <a:t>简化编程过程，并使硬件资源被有效利用</a:t>
            </a:r>
            <a:r>
              <a:rPr lang="en-US" altLang="zh-CN" sz="2100" dirty="0">
                <a:solidFill>
                  <a:schemeClr val="hlink"/>
                </a:solidFill>
                <a:latin typeface="微软雅黑" panose="020B0503020204020204" pitchFamily="34" charset="-122"/>
                <a:ea typeface="微软雅黑" panose="020B0503020204020204" pitchFamily="34" charset="-122"/>
              </a:rPr>
              <a:t>   </a:t>
            </a:r>
            <a:endParaRPr lang="en-US" altLang="zh-CN" sz="2100" dirty="0">
              <a:solidFill>
                <a:schemeClr val="hlink"/>
              </a:solidFill>
              <a:latin typeface="微软雅黑" panose="020B0503020204020204" pitchFamily="34" charset="-122"/>
              <a:ea typeface="微软雅黑" panose="020B0503020204020204" pitchFamily="34" charset="-122"/>
            </a:endParaRPr>
          </a:p>
          <a:p>
            <a:pPr marL="573405" lvl="1" indent="-190500"/>
            <a:r>
              <a:rPr lang="zh-CN" altLang="en-US" sz="2100" dirty="0">
                <a:solidFill>
                  <a:srgbClr val="663300"/>
                </a:solidFill>
                <a:latin typeface="微软雅黑" panose="020B0503020204020204" pitchFamily="34" charset="-122"/>
                <a:ea typeface="微软雅黑" panose="020B0503020204020204" pitchFamily="34" charset="-122"/>
              </a:rPr>
              <a:t>操作系统（</a:t>
            </a:r>
            <a:r>
              <a:rPr lang="en-US" altLang="zh-CN" sz="2100" dirty="0">
                <a:solidFill>
                  <a:srgbClr val="663300"/>
                </a:solidFill>
                <a:latin typeface="微软雅黑" panose="020B0503020204020204" pitchFamily="34" charset="-122"/>
                <a:ea typeface="微软雅黑" panose="020B0503020204020204" pitchFamily="34" charset="-122"/>
              </a:rPr>
              <a:t>Operating System</a:t>
            </a:r>
            <a:r>
              <a:rPr lang="zh-CN" altLang="en-US" sz="2100" dirty="0">
                <a:solidFill>
                  <a:srgbClr val="663300"/>
                </a:solidFill>
                <a:latin typeface="微软雅黑" panose="020B0503020204020204" pitchFamily="34" charset="-122"/>
                <a:ea typeface="微软雅黑" panose="020B0503020204020204" pitchFamily="34" charset="-122"/>
              </a:rPr>
              <a:t>）：</a:t>
            </a:r>
            <a:r>
              <a:rPr lang="zh-CN" altLang="en-US" sz="2100" dirty="0">
                <a:solidFill>
                  <a:srgbClr val="0066CC"/>
                </a:solidFill>
                <a:latin typeface="微软雅黑" panose="020B0503020204020204" pitchFamily="34" charset="-122"/>
                <a:ea typeface="微软雅黑" panose="020B0503020204020204" pitchFamily="34" charset="-122"/>
              </a:rPr>
              <a:t>硬件资源管理，用户接口</a:t>
            </a:r>
            <a:endParaRPr lang="zh-CN" altLang="en-US" sz="2100" dirty="0">
              <a:solidFill>
                <a:srgbClr val="0066CC"/>
              </a:solidFill>
              <a:latin typeface="微软雅黑" panose="020B0503020204020204" pitchFamily="34" charset="-122"/>
              <a:ea typeface="微软雅黑" panose="020B0503020204020204" pitchFamily="34" charset="-122"/>
            </a:endParaRPr>
          </a:p>
          <a:p>
            <a:pPr marL="573405" lvl="1" indent="-190500"/>
            <a:r>
              <a:rPr lang="zh-CN" altLang="en-US" sz="2100" dirty="0">
                <a:solidFill>
                  <a:srgbClr val="663300"/>
                </a:solidFill>
                <a:latin typeface="微软雅黑" panose="020B0503020204020204" pitchFamily="34" charset="-122"/>
                <a:ea typeface="微软雅黑" panose="020B0503020204020204" pitchFamily="34" charset="-122"/>
              </a:rPr>
              <a:t>语言处理系统：翻译程序</a:t>
            </a:r>
            <a:r>
              <a:rPr lang="en-US" altLang="zh-CN" sz="2100" dirty="0">
                <a:solidFill>
                  <a:srgbClr val="663300"/>
                </a:solidFill>
                <a:latin typeface="微软雅黑" panose="020B0503020204020204" pitchFamily="34" charset="-122"/>
                <a:ea typeface="微软雅黑" panose="020B0503020204020204" pitchFamily="34" charset="-122"/>
              </a:rPr>
              <a:t>+ </a:t>
            </a:r>
            <a:r>
              <a:rPr lang="en-US" altLang="zh-CN" sz="2100" dirty="0">
                <a:solidFill>
                  <a:schemeClr val="tx1"/>
                </a:solidFill>
                <a:latin typeface="微软雅黑" panose="020B0503020204020204" pitchFamily="34" charset="-122"/>
                <a:ea typeface="微软雅黑" panose="020B0503020204020204" pitchFamily="34" charset="-122"/>
              </a:rPr>
              <a:t>Linker, Debug, etc</a:t>
            </a:r>
            <a:r>
              <a:rPr lang="en-US" altLang="zh-CN" sz="2100" dirty="0">
                <a:solidFill>
                  <a:srgbClr val="663300"/>
                </a:solidFill>
                <a:latin typeface="微软雅黑" panose="020B0503020204020204" pitchFamily="34" charset="-122"/>
                <a:ea typeface="微软雅黑" panose="020B0503020204020204" pitchFamily="34" charset="-122"/>
              </a:rPr>
              <a:t> …</a:t>
            </a:r>
            <a:endParaRPr lang="en-US" altLang="zh-CN" sz="2100" dirty="0">
              <a:solidFill>
                <a:srgbClr val="663300"/>
              </a:solidFill>
              <a:latin typeface="微软雅黑" panose="020B0503020204020204" pitchFamily="34" charset="-122"/>
              <a:ea typeface="微软雅黑" panose="020B0503020204020204" pitchFamily="34" charset="-122"/>
            </a:endParaRPr>
          </a:p>
          <a:p>
            <a:pPr marL="1095375" lvl="2" indent="-342900"/>
            <a:r>
              <a:rPr lang="zh-CN" altLang="en-US" sz="2100" dirty="0">
                <a:solidFill>
                  <a:srgbClr val="663300"/>
                </a:solidFill>
                <a:latin typeface="微软雅黑" panose="020B0503020204020204" pitchFamily="34" charset="-122"/>
                <a:ea typeface="微软雅黑" panose="020B0503020204020204" pitchFamily="34" charset="-122"/>
              </a:rPr>
              <a:t>翻译程序</a:t>
            </a:r>
            <a:r>
              <a:rPr lang="en-US" altLang="zh-CN" sz="2100" dirty="0">
                <a:solidFill>
                  <a:srgbClr val="663300"/>
                </a:solidFill>
                <a:latin typeface="微软雅黑" panose="020B0503020204020204" pitchFamily="34" charset="-122"/>
                <a:ea typeface="微软雅黑" panose="020B0503020204020204" pitchFamily="34" charset="-122"/>
              </a:rPr>
              <a:t>(Translator)</a:t>
            </a:r>
            <a:r>
              <a:rPr lang="zh-CN" altLang="en-US" sz="2100" dirty="0">
                <a:solidFill>
                  <a:srgbClr val="663300"/>
                </a:solidFill>
                <a:latin typeface="微软雅黑" panose="020B0503020204020204" pitchFamily="34" charset="-122"/>
                <a:ea typeface="微软雅黑" panose="020B0503020204020204" pitchFamily="34" charset="-122"/>
              </a:rPr>
              <a:t>有三类：</a:t>
            </a:r>
            <a:endParaRPr lang="zh-CN" altLang="en-US" sz="2100" dirty="0">
              <a:solidFill>
                <a:srgbClr val="663300"/>
              </a:solidFill>
              <a:latin typeface="微软雅黑" panose="020B0503020204020204" pitchFamily="34" charset="-122"/>
              <a:ea typeface="微软雅黑" panose="020B0503020204020204" pitchFamily="34" charset="-122"/>
            </a:endParaRPr>
          </a:p>
          <a:p>
            <a:pPr marL="1275080" lvl="3" indent="0">
              <a:spcBef>
                <a:spcPct val="40000"/>
              </a:spcBef>
              <a:buSzPct val="85000"/>
              <a:buFont typeface="Wingdings" panose="05000000000000000000" pitchFamily="2" charset="2"/>
              <a:buNone/>
            </a:pPr>
            <a:r>
              <a:rPr lang="zh-CN" altLang="en-US" sz="2100" dirty="0">
                <a:solidFill>
                  <a:srgbClr val="ED1611"/>
                </a:solidFill>
                <a:latin typeface="微软雅黑" panose="020B0503020204020204" pitchFamily="34" charset="-122"/>
                <a:ea typeface="微软雅黑" panose="020B0503020204020204" pitchFamily="34" charset="-122"/>
              </a:rPr>
              <a:t>汇编程序</a:t>
            </a:r>
            <a:r>
              <a:rPr lang="en-US" altLang="zh-CN" sz="2100" dirty="0">
                <a:solidFill>
                  <a:srgbClr val="ED1611"/>
                </a:solidFill>
                <a:latin typeface="微软雅黑" panose="020B0503020204020204" pitchFamily="34" charset="-122"/>
                <a:ea typeface="微软雅黑" panose="020B0503020204020204" pitchFamily="34" charset="-122"/>
              </a:rPr>
              <a:t>(Assembler)</a:t>
            </a:r>
            <a:r>
              <a:rPr lang="zh-CN" altLang="en-US" sz="2100" dirty="0">
                <a:solidFill>
                  <a:srgbClr val="ED1611"/>
                </a:solidFill>
                <a:latin typeface="微软雅黑" panose="020B0503020204020204" pitchFamily="34" charset="-122"/>
                <a:ea typeface="微软雅黑" panose="020B0503020204020204" pitchFamily="34" charset="-122"/>
              </a:rPr>
              <a:t>：</a:t>
            </a:r>
            <a:r>
              <a:rPr lang="zh-CN" altLang="en-US" sz="2100" dirty="0">
                <a:solidFill>
                  <a:schemeClr val="accent2"/>
                </a:solidFill>
                <a:latin typeface="微软雅黑" panose="020B0503020204020204" pitchFamily="34" charset="-122"/>
                <a:ea typeface="微软雅黑" panose="020B0503020204020204" pitchFamily="34" charset="-122"/>
              </a:rPr>
              <a:t>汇编语言源程序→机器语言目标程序</a:t>
            </a:r>
            <a:endParaRPr lang="zh-CN" altLang="en-US" sz="2100" dirty="0">
              <a:solidFill>
                <a:schemeClr val="accent2"/>
              </a:solidFill>
              <a:latin typeface="微软雅黑" panose="020B0503020204020204" pitchFamily="34" charset="-122"/>
              <a:ea typeface="微软雅黑" panose="020B0503020204020204" pitchFamily="34" charset="-122"/>
            </a:endParaRPr>
          </a:p>
          <a:p>
            <a:pPr marL="1275080" lvl="3" indent="0">
              <a:spcBef>
                <a:spcPct val="40000"/>
              </a:spcBef>
              <a:buSzPct val="85000"/>
              <a:buFont typeface="Wingdings" panose="05000000000000000000" pitchFamily="2" charset="2"/>
              <a:buNone/>
            </a:pPr>
            <a:r>
              <a:rPr lang="zh-CN" altLang="en-US" sz="2100" dirty="0">
                <a:solidFill>
                  <a:srgbClr val="ED1611"/>
                </a:solidFill>
                <a:latin typeface="微软雅黑" panose="020B0503020204020204" pitchFamily="34" charset="-122"/>
                <a:ea typeface="微软雅黑" panose="020B0503020204020204" pitchFamily="34" charset="-122"/>
              </a:rPr>
              <a:t>编译程序</a:t>
            </a:r>
            <a:r>
              <a:rPr lang="en-US" altLang="zh-CN" sz="2100" dirty="0">
                <a:solidFill>
                  <a:srgbClr val="ED1611"/>
                </a:solidFill>
                <a:latin typeface="微软雅黑" panose="020B0503020204020204" pitchFamily="34" charset="-122"/>
                <a:ea typeface="微软雅黑" panose="020B0503020204020204" pitchFamily="34" charset="-122"/>
              </a:rPr>
              <a:t>(Complier)</a:t>
            </a:r>
            <a:r>
              <a:rPr lang="zh-CN" altLang="en-US" sz="2100" dirty="0">
                <a:solidFill>
                  <a:srgbClr val="ED1611"/>
                </a:solidFill>
                <a:latin typeface="微软雅黑" panose="020B0503020204020204" pitchFamily="34" charset="-122"/>
                <a:ea typeface="微软雅黑" panose="020B0503020204020204" pitchFamily="34" charset="-122"/>
              </a:rPr>
              <a:t>：</a:t>
            </a:r>
            <a:r>
              <a:rPr lang="zh-CN" altLang="en-US" sz="2100" dirty="0">
                <a:solidFill>
                  <a:schemeClr val="accent2"/>
                </a:solidFill>
                <a:latin typeface="微软雅黑" panose="020B0503020204020204" pitchFamily="34" charset="-122"/>
                <a:ea typeface="微软雅黑" panose="020B0503020204020204" pitchFamily="34" charset="-122"/>
              </a:rPr>
              <a:t>高级语言源程序→机器级目标程序</a:t>
            </a:r>
            <a:endParaRPr lang="zh-CN" altLang="en-US" sz="2100" dirty="0">
              <a:solidFill>
                <a:srgbClr val="000000"/>
              </a:solidFill>
              <a:latin typeface="微软雅黑" panose="020B0503020204020204" pitchFamily="34" charset="-122"/>
              <a:ea typeface="微软雅黑" panose="020B0503020204020204" pitchFamily="34" charset="-122"/>
            </a:endParaRPr>
          </a:p>
          <a:p>
            <a:pPr marL="1275080" lvl="3" indent="0">
              <a:spcBef>
                <a:spcPct val="40000"/>
              </a:spcBef>
              <a:buSzPct val="85000"/>
              <a:buFont typeface="Wingdings" panose="05000000000000000000" pitchFamily="2" charset="2"/>
              <a:buNone/>
            </a:pPr>
            <a:r>
              <a:rPr lang="zh-CN" altLang="en-US" sz="2100" dirty="0">
                <a:solidFill>
                  <a:srgbClr val="ED1611"/>
                </a:solidFill>
                <a:latin typeface="微软雅黑" panose="020B0503020204020204" pitchFamily="34" charset="-122"/>
                <a:ea typeface="微软雅黑" panose="020B0503020204020204" pitchFamily="34" charset="-122"/>
              </a:rPr>
              <a:t>解释程序</a:t>
            </a:r>
            <a:r>
              <a:rPr lang="en-US" altLang="zh-CN" sz="2100" dirty="0">
                <a:solidFill>
                  <a:srgbClr val="ED1611"/>
                </a:solidFill>
                <a:latin typeface="微软雅黑" panose="020B0503020204020204" pitchFamily="34" charset="-122"/>
                <a:ea typeface="微软雅黑" panose="020B0503020204020204" pitchFamily="34" charset="-122"/>
              </a:rPr>
              <a:t>(Interpreter )</a:t>
            </a:r>
            <a:r>
              <a:rPr lang="zh-CN" altLang="en-US" sz="2100" dirty="0">
                <a:solidFill>
                  <a:srgbClr val="ED1611"/>
                </a:solidFill>
                <a:latin typeface="微软雅黑" panose="020B0503020204020204" pitchFamily="34" charset="-122"/>
                <a:ea typeface="微软雅黑" panose="020B0503020204020204" pitchFamily="34" charset="-122"/>
              </a:rPr>
              <a:t>：</a:t>
            </a:r>
            <a:r>
              <a:rPr lang="zh-CN" altLang="en-US" sz="2100" dirty="0">
                <a:solidFill>
                  <a:schemeClr val="accent2"/>
                </a:solidFill>
                <a:latin typeface="微软雅黑" panose="020B0503020204020204" pitchFamily="34" charset="-122"/>
                <a:ea typeface="微软雅黑" panose="020B0503020204020204" pitchFamily="34" charset="-122"/>
              </a:rPr>
              <a:t>将高级语言语句逐条翻译成机器指令并立即执行</a:t>
            </a:r>
            <a:r>
              <a:rPr lang="en-US" altLang="zh-CN" sz="2100" dirty="0">
                <a:solidFill>
                  <a:schemeClr val="accent2"/>
                </a:solidFill>
                <a:latin typeface="微软雅黑" panose="020B0503020204020204" pitchFamily="34" charset="-122"/>
                <a:ea typeface="微软雅黑" panose="020B0503020204020204" pitchFamily="34" charset="-122"/>
              </a:rPr>
              <a:t>,</a:t>
            </a:r>
            <a:r>
              <a:rPr lang="zh-CN" altLang="en-US" sz="2100" dirty="0">
                <a:solidFill>
                  <a:schemeClr val="accent2"/>
                </a:solidFill>
                <a:latin typeface="微软雅黑" panose="020B0503020204020204" pitchFamily="34" charset="-122"/>
                <a:ea typeface="微软雅黑" panose="020B0503020204020204" pitchFamily="34" charset="-122"/>
              </a:rPr>
              <a:t>不生成目标文件。</a:t>
            </a:r>
            <a:endParaRPr lang="en-US" altLang="zh-CN" sz="2100" dirty="0">
              <a:solidFill>
                <a:schemeClr val="hlink"/>
              </a:solidFill>
              <a:latin typeface="微软雅黑" panose="020B0503020204020204" pitchFamily="34" charset="-122"/>
              <a:ea typeface="微软雅黑" panose="020B0503020204020204" pitchFamily="34" charset="-122"/>
            </a:endParaRPr>
          </a:p>
          <a:p>
            <a:pPr marL="573405" lvl="1" indent="-190500"/>
            <a:r>
              <a:rPr lang="zh-CN" altLang="en-US" sz="2100" dirty="0">
                <a:solidFill>
                  <a:srgbClr val="663300"/>
                </a:solidFill>
                <a:latin typeface="微软雅黑" panose="020B0503020204020204" pitchFamily="34" charset="-122"/>
                <a:ea typeface="微软雅黑" panose="020B0503020204020204" pitchFamily="34" charset="-122"/>
              </a:rPr>
              <a:t>其他实用程序</a:t>
            </a:r>
            <a:r>
              <a:rPr lang="en-US" altLang="zh-CN" sz="2100" dirty="0">
                <a:solidFill>
                  <a:srgbClr val="663300"/>
                </a:solidFill>
                <a:latin typeface="微软雅黑" panose="020B0503020204020204" pitchFamily="34" charset="-122"/>
                <a:ea typeface="微软雅黑" panose="020B0503020204020204" pitchFamily="34" charset="-122"/>
              </a:rPr>
              <a:t>: </a:t>
            </a:r>
            <a:r>
              <a:rPr lang="zh-CN" altLang="en-US" sz="2100" dirty="0">
                <a:solidFill>
                  <a:srgbClr val="663300"/>
                </a:solidFill>
                <a:latin typeface="微软雅黑" panose="020B0503020204020204" pitchFamily="34" charset="-122"/>
                <a:ea typeface="微软雅黑" panose="020B0503020204020204" pitchFamily="34" charset="-122"/>
              </a:rPr>
              <a:t>如：磁盘碎片整理程序、备份程序等</a:t>
            </a:r>
            <a:endParaRPr lang="en-US" altLang="zh-CN" sz="2100" dirty="0">
              <a:solidFill>
                <a:srgbClr val="000000"/>
              </a:solidFill>
              <a:latin typeface="微软雅黑" panose="020B0503020204020204" pitchFamily="34" charset="-122"/>
              <a:ea typeface="微软雅黑" panose="020B0503020204020204" pitchFamily="34" charset="-122"/>
            </a:endParaRPr>
          </a:p>
          <a:p>
            <a:pPr marL="203200" indent="-203200">
              <a:spcBef>
                <a:spcPct val="40000"/>
              </a:spcBef>
            </a:pPr>
            <a:r>
              <a:rPr lang="en-US" altLang="zh-CN" sz="2100" dirty="0">
                <a:latin typeface="微软雅黑" panose="020B0503020204020204" pitchFamily="34" charset="-122"/>
                <a:ea typeface="微软雅黑" panose="020B0503020204020204" pitchFamily="34" charset="-122"/>
              </a:rPr>
              <a:t>Application software(</a:t>
            </a:r>
            <a:r>
              <a:rPr lang="zh-CN" altLang="en-US" sz="2100" dirty="0">
                <a:latin typeface="微软雅黑" panose="020B0503020204020204" pitchFamily="34" charset="-122"/>
                <a:ea typeface="微软雅黑" panose="020B0503020204020204" pitchFamily="34" charset="-122"/>
              </a:rPr>
              <a:t>应用软件</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 </a:t>
            </a:r>
            <a:r>
              <a:rPr lang="en-US" altLang="zh-CN" sz="2100" dirty="0">
                <a:latin typeface="微软雅黑" panose="020B0503020204020204" pitchFamily="34" charset="-122"/>
                <a:ea typeface="微软雅黑" panose="020B0503020204020204" pitchFamily="34" charset="-122"/>
              </a:rPr>
              <a:t>- </a:t>
            </a:r>
            <a:r>
              <a:rPr lang="zh-CN" altLang="en-US" sz="2100" dirty="0">
                <a:solidFill>
                  <a:srgbClr val="0066CC"/>
                </a:solidFill>
                <a:latin typeface="微软雅黑" panose="020B0503020204020204" pitchFamily="34" charset="-122"/>
                <a:ea typeface="微软雅黑" panose="020B0503020204020204" pitchFamily="34" charset="-122"/>
              </a:rPr>
              <a:t>解决具体应用问题</a:t>
            </a:r>
            <a:r>
              <a:rPr lang="en-US" altLang="zh-CN" sz="2100" dirty="0">
                <a:solidFill>
                  <a:srgbClr val="0066CC"/>
                </a:solidFill>
                <a:latin typeface="微软雅黑" panose="020B0503020204020204" pitchFamily="34" charset="-122"/>
                <a:ea typeface="微软雅黑" panose="020B0503020204020204" pitchFamily="34" charset="-122"/>
              </a:rPr>
              <a:t>/</a:t>
            </a:r>
            <a:r>
              <a:rPr lang="zh-CN" altLang="en-US" sz="2100" dirty="0">
                <a:solidFill>
                  <a:srgbClr val="0066CC"/>
                </a:solidFill>
                <a:latin typeface="微软雅黑" panose="020B0503020204020204" pitchFamily="34" charset="-122"/>
                <a:ea typeface="微软雅黑" panose="020B0503020204020204" pitchFamily="34" charset="-122"/>
              </a:rPr>
              <a:t>完成具体应用任务</a:t>
            </a:r>
            <a:endParaRPr lang="zh-CN" altLang="en-US" sz="2100" dirty="0">
              <a:solidFill>
                <a:srgbClr val="0066CC"/>
              </a:solidFill>
              <a:latin typeface="微软雅黑" panose="020B0503020204020204" pitchFamily="34" charset="-122"/>
              <a:ea typeface="微软雅黑" panose="020B0503020204020204" pitchFamily="34" charset="-122"/>
            </a:endParaRPr>
          </a:p>
          <a:p>
            <a:pPr marL="573405" lvl="1" indent="-190500"/>
            <a:r>
              <a:rPr lang="zh-CN" altLang="en-US" sz="2100" dirty="0">
                <a:solidFill>
                  <a:srgbClr val="663300"/>
                </a:solidFill>
                <a:latin typeface="微软雅黑" panose="020B0503020204020204" pitchFamily="34" charset="-122"/>
                <a:ea typeface="微软雅黑" panose="020B0503020204020204" pitchFamily="34" charset="-122"/>
              </a:rPr>
              <a:t>各类媒体处理程序：</a:t>
            </a:r>
            <a:r>
              <a:rPr lang="en-US" altLang="zh-CN" sz="2100" dirty="0">
                <a:solidFill>
                  <a:srgbClr val="663300"/>
                </a:solidFill>
                <a:latin typeface="微软雅黑" panose="020B0503020204020204" pitchFamily="34" charset="-122"/>
                <a:ea typeface="微软雅黑" panose="020B0503020204020204" pitchFamily="34" charset="-122"/>
              </a:rPr>
              <a:t>Word/ Image/ Graphics/…</a:t>
            </a:r>
            <a:endParaRPr lang="en-US" altLang="zh-CN" sz="2100" dirty="0">
              <a:solidFill>
                <a:srgbClr val="663300"/>
              </a:solidFill>
              <a:latin typeface="微软雅黑" panose="020B0503020204020204" pitchFamily="34" charset="-122"/>
              <a:ea typeface="微软雅黑" panose="020B0503020204020204" pitchFamily="34" charset="-122"/>
            </a:endParaRPr>
          </a:p>
          <a:p>
            <a:pPr marL="573405" lvl="1" indent="-190500"/>
            <a:r>
              <a:rPr lang="zh-CN" altLang="en-US" sz="2100" dirty="0">
                <a:solidFill>
                  <a:srgbClr val="663300"/>
                </a:solidFill>
                <a:latin typeface="微软雅黑" panose="020B0503020204020204" pitchFamily="34" charset="-122"/>
                <a:ea typeface="微软雅黑" panose="020B0503020204020204" pitchFamily="34" charset="-122"/>
              </a:rPr>
              <a:t>管理信息系统 </a:t>
            </a:r>
            <a:r>
              <a:rPr lang="en-US" altLang="zh-CN" sz="2100" dirty="0">
                <a:solidFill>
                  <a:srgbClr val="663300"/>
                </a:solidFill>
                <a:latin typeface="微软雅黑" panose="020B0503020204020204" pitchFamily="34" charset="-122"/>
                <a:ea typeface="微软雅黑" panose="020B0503020204020204" pitchFamily="34" charset="-122"/>
              </a:rPr>
              <a:t>(MIS)  </a:t>
            </a:r>
            <a:endParaRPr lang="en-US" altLang="zh-CN" sz="2100" dirty="0">
              <a:solidFill>
                <a:srgbClr val="663300"/>
              </a:solidFill>
              <a:latin typeface="微软雅黑" panose="020B0503020204020204" pitchFamily="34" charset="-122"/>
              <a:ea typeface="微软雅黑" panose="020B0503020204020204" pitchFamily="34" charset="-122"/>
            </a:endParaRPr>
          </a:p>
          <a:p>
            <a:pPr marL="573405" lvl="1" indent="-190500"/>
            <a:r>
              <a:rPr lang="en-US" altLang="zh-CN" sz="2100" dirty="0">
                <a:solidFill>
                  <a:srgbClr val="663300"/>
                </a:solidFill>
                <a:latin typeface="微软雅黑" panose="020B0503020204020204" pitchFamily="34" charset="-122"/>
                <a:ea typeface="微软雅黑" panose="020B0503020204020204" pitchFamily="34" charset="-122"/>
              </a:rPr>
              <a:t>Game,  … </a:t>
            </a:r>
            <a:endParaRPr lang="zh-CN" altLang="en-US" sz="2100" dirty="0">
              <a:solidFill>
                <a:srgbClr val="6633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7" dur="500"/>
                                        <p:tgtEl>
                                          <p:spTgt spid="245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2" dur="500"/>
                                        <p:tgtEl>
                                          <p:spTgt spid="2457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7" dur="500"/>
                                        <p:tgtEl>
                                          <p:spTgt spid="2457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22" dur="500"/>
                                        <p:tgtEl>
                                          <p:spTgt spid="2457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7" dur="500"/>
                                        <p:tgtEl>
                                          <p:spTgt spid="2457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32" dur="500"/>
                                        <p:tgtEl>
                                          <p:spTgt spid="2457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37" dur="500"/>
                                        <p:tgtEl>
                                          <p:spTgt spid="2457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42" dur="500"/>
                                        <p:tgtEl>
                                          <p:spTgt spid="24576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47" dur="500"/>
                                        <p:tgtEl>
                                          <p:spTgt spid="24576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5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a:xfrm>
            <a:off x="1057275" y="98425"/>
            <a:ext cx="6529388" cy="538163"/>
          </a:xfrm>
        </p:spPr>
        <p:txBody>
          <a:bodyPr vert="horz" wrap="square" lIns="63500" tIns="25400" rIns="63500" bIns="25400" anchor="t" anchorCtr="0">
            <a:spAutoFit/>
          </a:bodyPr>
          <a:lstStyle/>
          <a:p>
            <a:r>
              <a:rPr lang="zh-CN" altLang="en-US" sz="3600" dirty="0"/>
              <a:t>一个典型程序的转换处理过程</a:t>
            </a:r>
            <a:endParaRPr lang="zh-CN" altLang="en-US" sz="3600" dirty="0"/>
          </a:p>
        </p:txBody>
      </p:sp>
      <p:sp>
        <p:nvSpPr>
          <p:cNvPr id="84994" name="Rectangle 3"/>
          <p:cNvSpPr>
            <a:spLocks noGrp="1"/>
          </p:cNvSpPr>
          <p:nvPr>
            <p:ph type="body" sz="half"/>
          </p:nvPr>
        </p:nvSpPr>
        <p:spPr>
          <a:xfrm>
            <a:off x="225425" y="1314450"/>
            <a:ext cx="2974975" cy="2165350"/>
          </a:xfrm>
          <a:solidFill>
            <a:srgbClr val="808000">
              <a:alpha val="23921"/>
            </a:srgbClr>
          </a:solidFill>
          <a:ln>
            <a:solidFill>
              <a:schemeClr val="tx1"/>
            </a:solidFill>
            <a:miter/>
          </a:ln>
        </p:spPr>
        <p:txBody>
          <a:bodyPr vert="horz" wrap="square" lIns="63500" tIns="25400" rIns="63500" bIns="25400" anchor="t" anchorCtr="0">
            <a:spAutoFit/>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203200" lvl="0" indent="-203200">
              <a:spcBef>
                <a:spcPct val="0"/>
              </a:spcBef>
              <a:buNone/>
            </a:pPr>
            <a:r>
              <a:rPr lang="en-US" altLang="zh-CN" sz="2000" dirty="0">
                <a:solidFill>
                  <a:schemeClr val="accent2"/>
                </a:solidFill>
              </a:rPr>
              <a:t>#include &lt;stdio.h&gt;</a:t>
            </a:r>
            <a:endParaRPr lang="en-US" altLang="zh-CN" sz="2000" dirty="0">
              <a:solidFill>
                <a:schemeClr val="accent2"/>
              </a:solidFill>
            </a:endParaRPr>
          </a:p>
          <a:p>
            <a:pPr marL="203200" lvl="0" indent="-203200">
              <a:spcBef>
                <a:spcPct val="0"/>
              </a:spcBef>
              <a:buNone/>
            </a:pPr>
            <a:endParaRPr lang="en-US" altLang="zh-CN" sz="2000" dirty="0">
              <a:solidFill>
                <a:schemeClr val="accent2"/>
              </a:solidFill>
            </a:endParaRPr>
          </a:p>
          <a:p>
            <a:pPr marL="203200" lvl="0" indent="-203200">
              <a:spcBef>
                <a:spcPct val="0"/>
              </a:spcBef>
              <a:buNone/>
            </a:pPr>
            <a:r>
              <a:rPr lang="en-US" altLang="zh-CN" sz="2000" dirty="0">
                <a:solidFill>
                  <a:schemeClr val="accent2"/>
                </a:solidFill>
              </a:rPr>
              <a:t>int main()</a:t>
            </a:r>
            <a:endParaRPr lang="en-US" altLang="zh-CN" sz="2000" dirty="0">
              <a:solidFill>
                <a:schemeClr val="accent2"/>
              </a:solidFill>
            </a:endParaRPr>
          </a:p>
          <a:p>
            <a:pPr marL="203200" lvl="0" indent="-203200">
              <a:spcBef>
                <a:spcPct val="0"/>
              </a:spcBef>
              <a:buNone/>
            </a:pPr>
            <a:r>
              <a:rPr lang="en-US" altLang="zh-CN" sz="2000" dirty="0">
                <a:solidFill>
                  <a:schemeClr val="accent2"/>
                </a:solidFill>
              </a:rPr>
              <a:t>{</a:t>
            </a:r>
            <a:endParaRPr lang="en-US" altLang="zh-CN" sz="2000" dirty="0">
              <a:solidFill>
                <a:schemeClr val="accent2"/>
              </a:solidFill>
            </a:endParaRPr>
          </a:p>
          <a:p>
            <a:pPr marL="203200" lvl="0" indent="-203200">
              <a:spcBef>
                <a:spcPct val="0"/>
              </a:spcBef>
              <a:buNone/>
            </a:pPr>
            <a:r>
              <a:rPr lang="en-US" altLang="zh-CN" sz="2000" dirty="0">
                <a:solidFill>
                  <a:schemeClr val="accent2"/>
                </a:solidFill>
              </a:rPr>
              <a:t>printf("hello, world\n");</a:t>
            </a:r>
            <a:endParaRPr lang="en-US" altLang="zh-CN" sz="2000" dirty="0">
              <a:solidFill>
                <a:schemeClr val="accent2"/>
              </a:solidFill>
            </a:endParaRPr>
          </a:p>
          <a:p>
            <a:pPr marL="203200" lvl="0" indent="-203200">
              <a:spcBef>
                <a:spcPct val="0"/>
              </a:spcBef>
              <a:buNone/>
            </a:pPr>
            <a:r>
              <a:rPr lang="en-US" altLang="zh-CN" sz="2000" dirty="0">
                <a:solidFill>
                  <a:schemeClr val="accent2"/>
                </a:solidFill>
              </a:rPr>
              <a:t>}</a:t>
            </a:r>
            <a:endParaRPr lang="zh-CN" altLang="en-US" sz="2000" dirty="0">
              <a:solidFill>
                <a:schemeClr val="accent2"/>
              </a:solidFill>
              <a:ea typeface="Arial" panose="020B0604020202020204" pitchFamily="34" charset="0"/>
            </a:endParaRPr>
          </a:p>
        </p:txBody>
      </p:sp>
      <p:sp>
        <p:nvSpPr>
          <p:cNvPr id="84995" name="Text Box 5"/>
          <p:cNvSpPr txBox="1"/>
          <p:nvPr/>
        </p:nvSpPr>
        <p:spPr>
          <a:xfrm>
            <a:off x="0" y="908050"/>
            <a:ext cx="3587750" cy="396875"/>
          </a:xfrm>
          <a:prstGeom prst="rect">
            <a:avLst/>
          </a:prstGeom>
          <a:noFill/>
          <a:ln w="9525">
            <a:noFill/>
          </a:ln>
        </p:spPr>
        <p:txBody>
          <a:bodyPr anchor="t" anchorCtr="0">
            <a:spAutoFit/>
          </a:bodyPr>
          <a:lstStyle/>
          <a:p>
            <a:pPr algn="ctr" eaLnBrk="0" hangingPunct="0">
              <a:spcBef>
                <a:spcPct val="50000"/>
              </a:spcBef>
              <a:buClrTx/>
              <a:buFontTx/>
            </a:pPr>
            <a:r>
              <a:rPr lang="zh-CN" altLang="en-US" sz="2000" b="1" dirty="0">
                <a:latin typeface="Arial" panose="020B0604020202020204" pitchFamily="34" charset="0"/>
                <a:ea typeface="黑体" panose="02010609060101010101" pitchFamily="49" charset="-122"/>
              </a:rPr>
              <a:t>经典的“ </a:t>
            </a:r>
            <a:r>
              <a:rPr lang="en-US" altLang="zh-CN" sz="2000" b="1" dirty="0" err="1">
                <a:latin typeface="Arial" panose="020B0604020202020204" pitchFamily="34" charset="0"/>
                <a:ea typeface="黑体" panose="02010609060101010101" pitchFamily="49" charset="-122"/>
              </a:rPr>
              <a:t>hello.c</a:t>
            </a:r>
            <a:r>
              <a:rPr lang="en-US" altLang="zh-CN" sz="2000" b="1" dirty="0">
                <a:latin typeface="Arial" panose="020B0604020202020204" pitchFamily="34" charset="0"/>
                <a:ea typeface="黑体" panose="02010609060101010101" pitchFamily="49" charset="-122"/>
              </a:rPr>
              <a:t> ”C-</a:t>
            </a:r>
            <a:r>
              <a:rPr lang="zh-CN" altLang="en-US" sz="2000" b="1" dirty="0">
                <a:latin typeface="Arial" panose="020B0604020202020204" pitchFamily="34" charset="0"/>
                <a:ea typeface="黑体" panose="02010609060101010101" pitchFamily="49" charset="-122"/>
              </a:rPr>
              <a:t>源程序</a:t>
            </a:r>
            <a:endParaRPr lang="zh-CN" altLang="en-US" sz="2000" b="1" dirty="0">
              <a:latin typeface="Arial" panose="020B0604020202020204" pitchFamily="34" charset="0"/>
              <a:ea typeface="黑体" panose="02010609060101010101" pitchFamily="49" charset="-122"/>
            </a:endParaRPr>
          </a:p>
        </p:txBody>
      </p:sp>
      <p:sp>
        <p:nvSpPr>
          <p:cNvPr id="359430" name="Rectangle 6"/>
          <p:cNvSpPr/>
          <p:nvPr/>
        </p:nvSpPr>
        <p:spPr>
          <a:xfrm>
            <a:off x="3563938" y="1435100"/>
            <a:ext cx="5372100" cy="205740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 i n c l u d e &lt;sp&gt; &lt; s t d i o .</a:t>
            </a:r>
            <a:endParaRPr lang="en-US" altLang="zh-CN" sz="1600" b="1" dirty="0">
              <a:solidFill>
                <a:srgbClr val="ED1611"/>
              </a:solidFill>
              <a:latin typeface="Times New Roman" panose="02020603050405020304" pitchFamily="18" charset="0"/>
              <a:ea typeface="宋体" panose="02010600030101010101" pitchFamily="2" charset="-122"/>
            </a:endParaRPr>
          </a:p>
          <a:p>
            <a:pPr algn="dist" eaLnBrk="0" hangingPunct="0"/>
            <a:r>
              <a:rPr lang="en-US" altLang="zh-CN" sz="1600" b="1" dirty="0">
                <a:latin typeface="Times New Roman" panose="02020603050405020304" pitchFamily="18" charset="0"/>
                <a:ea typeface="宋体" panose="02010600030101010101" pitchFamily="2" charset="-122"/>
              </a:rPr>
              <a:t>35 105 110 99 108 117 100 101 32 60 115 116 100 105 111 46</a:t>
            </a:r>
            <a:endParaRPr lang="en-US" altLang="zh-CN" sz="1600" b="1" dirty="0">
              <a:latin typeface="Times New Roman" panose="02020603050405020304" pitchFamily="18" charset="0"/>
              <a:ea typeface="宋体" panose="02010600030101010101" pitchFamily="2" charset="-122"/>
            </a:endParaRPr>
          </a:p>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h &gt; \n \n i n t &lt;sp&gt; m a i n ( ) \n {</a:t>
            </a:r>
            <a:endParaRPr lang="en-US" altLang="zh-CN" sz="1600" b="1" dirty="0">
              <a:solidFill>
                <a:srgbClr val="ED1611"/>
              </a:solidFill>
              <a:latin typeface="Times New Roman" panose="02020603050405020304" pitchFamily="18" charset="0"/>
              <a:ea typeface="宋体" panose="02010600030101010101" pitchFamily="2" charset="-122"/>
            </a:endParaRPr>
          </a:p>
          <a:p>
            <a:pPr algn="dist" eaLnBrk="0" hangingPunct="0"/>
            <a:r>
              <a:rPr lang="en-US" altLang="zh-CN" sz="1600" b="1" dirty="0">
                <a:latin typeface="Times New Roman" panose="02020603050405020304" pitchFamily="18" charset="0"/>
                <a:ea typeface="宋体" panose="02010600030101010101" pitchFamily="2" charset="-122"/>
              </a:rPr>
              <a:t>104 62 10 10 105 110 116 32 109 97 105 110 40 41 10 123</a:t>
            </a:r>
            <a:endParaRPr lang="en-US" altLang="zh-CN" sz="1600" b="1" dirty="0">
              <a:latin typeface="Times New Roman" panose="02020603050405020304" pitchFamily="18" charset="0"/>
              <a:ea typeface="宋体" panose="02010600030101010101" pitchFamily="2" charset="-122"/>
            </a:endParaRPr>
          </a:p>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\n &lt;sp&gt; &lt;sp&gt; &lt;sp&gt; &lt;sp&gt; p r i n t f ( " h e l</a:t>
            </a:r>
            <a:endParaRPr lang="en-US" altLang="zh-CN" sz="1600" b="1" dirty="0">
              <a:solidFill>
                <a:srgbClr val="ED1611"/>
              </a:solidFill>
              <a:latin typeface="Times New Roman" panose="02020603050405020304" pitchFamily="18" charset="0"/>
              <a:ea typeface="宋体" panose="02010600030101010101" pitchFamily="2" charset="-122"/>
            </a:endParaRPr>
          </a:p>
          <a:p>
            <a:pPr algn="dist" eaLnBrk="0" hangingPunct="0"/>
            <a:r>
              <a:rPr lang="en-US" altLang="zh-CN" sz="1600" b="1" dirty="0">
                <a:latin typeface="Times New Roman" panose="02020603050405020304" pitchFamily="18" charset="0"/>
                <a:ea typeface="宋体" panose="02010600030101010101" pitchFamily="2" charset="-122"/>
              </a:rPr>
              <a:t>10 32 32 32 32 112 114 105 110 116 102 40 34 104 101 108</a:t>
            </a:r>
            <a:endParaRPr lang="en-US" altLang="zh-CN" sz="1600" b="1" dirty="0">
              <a:latin typeface="Times New Roman" panose="02020603050405020304" pitchFamily="18" charset="0"/>
              <a:ea typeface="宋体" panose="02010600030101010101" pitchFamily="2" charset="-122"/>
            </a:endParaRPr>
          </a:p>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l o , &lt;sp&gt; w o r l d \ n " ) ; \n }</a:t>
            </a:r>
            <a:endParaRPr lang="en-US" altLang="zh-CN" sz="1600" b="1" dirty="0">
              <a:solidFill>
                <a:srgbClr val="ED1611"/>
              </a:solidFill>
              <a:latin typeface="Times New Roman" panose="02020603050405020304" pitchFamily="18" charset="0"/>
              <a:ea typeface="宋体" panose="02010600030101010101" pitchFamily="2" charset="-122"/>
            </a:endParaRPr>
          </a:p>
          <a:p>
            <a:pPr algn="dist" eaLnBrk="0" hangingPunct="0"/>
            <a:r>
              <a:rPr lang="en-US" altLang="zh-CN" sz="1600" b="1" dirty="0">
                <a:latin typeface="Times New Roman" panose="02020603050405020304" pitchFamily="18" charset="0"/>
                <a:ea typeface="宋体" panose="02010600030101010101" pitchFamily="2" charset="-122"/>
              </a:rPr>
              <a:t>108 111 44 32 119 111 114 108 100 92 110 34 41 59 10 125</a:t>
            </a:r>
            <a:endParaRPr lang="en-US" altLang="zh-CN" sz="1600" b="1" dirty="0">
              <a:latin typeface="Times New Roman" panose="02020603050405020304" pitchFamily="18" charset="0"/>
              <a:ea typeface="宋体" panose="02010600030101010101" pitchFamily="2" charset="-122"/>
            </a:endParaRPr>
          </a:p>
        </p:txBody>
      </p:sp>
      <p:sp>
        <p:nvSpPr>
          <p:cNvPr id="359431" name="Text Box 7"/>
          <p:cNvSpPr txBox="1"/>
          <p:nvPr/>
        </p:nvSpPr>
        <p:spPr>
          <a:xfrm>
            <a:off x="3570288" y="987425"/>
            <a:ext cx="4992687" cy="427038"/>
          </a:xfrm>
          <a:prstGeom prst="rect">
            <a:avLst/>
          </a:prstGeom>
          <a:noFill/>
          <a:ln w="9525">
            <a:noFill/>
          </a:ln>
        </p:spPr>
        <p:txBody>
          <a:bodyPr anchor="t" anchorCtr="0">
            <a:spAutoFit/>
          </a:bodyPr>
          <a:lstStyle/>
          <a:p>
            <a:pPr algn="ctr" eaLnBrk="0" hangingPunct="0">
              <a:spcBef>
                <a:spcPct val="50000"/>
              </a:spcBef>
              <a:buClrTx/>
              <a:buFontTx/>
            </a:pPr>
            <a:r>
              <a:rPr lang="en-US" altLang="zh-CN" sz="2200" b="1" dirty="0" err="1">
                <a:solidFill>
                  <a:schemeClr val="accent2"/>
                </a:solidFill>
                <a:latin typeface="Arial" panose="020B0604020202020204" pitchFamily="34" charset="0"/>
                <a:ea typeface="黑体" panose="02010609060101010101" pitchFamily="49" charset="-122"/>
              </a:rPr>
              <a:t>hello.c</a:t>
            </a:r>
            <a:r>
              <a:rPr lang="zh-CN" altLang="en-US" sz="2200" b="1" dirty="0">
                <a:solidFill>
                  <a:schemeClr val="accent2"/>
                </a:solidFill>
                <a:latin typeface="Arial" panose="020B0604020202020204" pitchFamily="34" charset="0"/>
                <a:ea typeface="黑体" panose="02010609060101010101" pitchFamily="49" charset="-122"/>
              </a:rPr>
              <a:t>的</a:t>
            </a:r>
            <a:r>
              <a:rPr lang="en-US" altLang="zh-CN" sz="2200" b="1" dirty="0">
                <a:solidFill>
                  <a:schemeClr val="accent2"/>
                </a:solidFill>
                <a:latin typeface="Arial" panose="020B0604020202020204" pitchFamily="34" charset="0"/>
                <a:ea typeface="黑体" panose="02010609060101010101" pitchFamily="49" charset="-122"/>
              </a:rPr>
              <a:t>ASCII</a:t>
            </a:r>
            <a:r>
              <a:rPr lang="zh-CN" altLang="en-US" sz="2200" b="1" dirty="0">
                <a:solidFill>
                  <a:schemeClr val="accent2"/>
                </a:solidFill>
                <a:latin typeface="Arial" panose="020B0604020202020204" pitchFamily="34" charset="0"/>
                <a:ea typeface="黑体" panose="02010609060101010101" pitchFamily="49" charset="-122"/>
              </a:rPr>
              <a:t>文本表示</a:t>
            </a:r>
            <a:endParaRPr lang="zh-CN" altLang="en-US" sz="2200" b="1" dirty="0">
              <a:solidFill>
                <a:schemeClr val="accent2"/>
              </a:solidFill>
              <a:latin typeface="Arial" panose="020B0604020202020204" pitchFamily="34" charset="0"/>
              <a:ea typeface="黑体" panose="02010609060101010101" pitchFamily="49" charset="-122"/>
            </a:endParaRPr>
          </a:p>
        </p:txBody>
      </p:sp>
      <p:sp>
        <p:nvSpPr>
          <p:cNvPr id="359440" name="Text Box 16"/>
          <p:cNvSpPr txBox="1"/>
          <p:nvPr/>
        </p:nvSpPr>
        <p:spPr>
          <a:xfrm>
            <a:off x="298450" y="3656013"/>
            <a:ext cx="3694113" cy="396875"/>
          </a:xfrm>
          <a:prstGeom prst="rect">
            <a:avLst/>
          </a:prstGeom>
          <a:noFill/>
          <a:ln w="9525">
            <a:noFill/>
          </a:ln>
        </p:spPr>
        <p:txBody>
          <a:bodyPr anchor="t" anchorCtr="0">
            <a:spAutoFit/>
          </a:bodyPr>
          <a:lstStyle/>
          <a:p>
            <a:pPr eaLnBrk="0" hangingPunct="0">
              <a:spcBef>
                <a:spcPct val="20000"/>
              </a:spcBef>
            </a:pPr>
            <a:r>
              <a:rPr lang="zh-CN" altLang="en-US" sz="2000" b="1" dirty="0">
                <a:solidFill>
                  <a:srgbClr val="CC3300"/>
                </a:solidFill>
                <a:latin typeface="微软雅黑" panose="020B0503020204020204" pitchFamily="34" charset="-122"/>
                <a:ea typeface="微软雅黑" panose="020B0503020204020204" pitchFamily="34" charset="-122"/>
              </a:rPr>
              <a:t>功能：输出“</a:t>
            </a:r>
            <a:r>
              <a:rPr lang="en-US" altLang="zh-CN" sz="2000" b="1" dirty="0">
                <a:solidFill>
                  <a:srgbClr val="CC3300"/>
                </a:solidFill>
                <a:latin typeface="微软雅黑" panose="020B0503020204020204" pitchFamily="34" charset="-122"/>
                <a:ea typeface="微软雅黑" panose="020B0503020204020204" pitchFamily="34" charset="-122"/>
              </a:rPr>
              <a:t>hello,world”</a:t>
            </a:r>
            <a:endParaRPr lang="en-US" altLang="zh-CN" sz="2000" b="1" dirty="0">
              <a:solidFill>
                <a:srgbClr val="CC3300"/>
              </a:solidFill>
              <a:latin typeface="微软雅黑" panose="020B0503020204020204" pitchFamily="34" charset="-122"/>
              <a:ea typeface="微软雅黑" panose="020B0503020204020204" pitchFamily="34" charset="-122"/>
            </a:endParaRPr>
          </a:p>
        </p:txBody>
      </p:sp>
      <p:sp>
        <p:nvSpPr>
          <p:cNvPr id="565256" name="Text Box 8"/>
          <p:cNvSpPr txBox="1"/>
          <p:nvPr/>
        </p:nvSpPr>
        <p:spPr>
          <a:xfrm>
            <a:off x="1406525" y="508476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预处理</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(cpp)</a:t>
            </a:r>
            <a:endParaRPr lang="en-US" altLang="zh-CN" b="1" dirty="0">
              <a:latin typeface="微软雅黑" panose="020B0503020204020204" pitchFamily="34" charset="-122"/>
              <a:ea typeface="微软雅黑" panose="020B0503020204020204" pitchFamily="34" charset="-122"/>
            </a:endParaRPr>
          </a:p>
        </p:txBody>
      </p:sp>
      <p:sp>
        <p:nvSpPr>
          <p:cNvPr id="565257" name="Text Box 9"/>
          <p:cNvSpPr txBox="1"/>
          <p:nvPr/>
        </p:nvSpPr>
        <p:spPr>
          <a:xfrm>
            <a:off x="3178175" y="5089525"/>
            <a:ext cx="769938" cy="798513"/>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编译</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(cc1)</a:t>
            </a:r>
            <a:endParaRPr lang="en-US" altLang="zh-CN" b="1" dirty="0">
              <a:latin typeface="微软雅黑" panose="020B0503020204020204" pitchFamily="34" charset="-122"/>
              <a:ea typeface="微软雅黑" panose="020B0503020204020204" pitchFamily="34" charset="-122"/>
            </a:endParaRPr>
          </a:p>
        </p:txBody>
      </p:sp>
      <p:sp>
        <p:nvSpPr>
          <p:cNvPr id="565258" name="Text Box 10"/>
          <p:cNvSpPr txBox="1"/>
          <p:nvPr/>
        </p:nvSpPr>
        <p:spPr>
          <a:xfrm>
            <a:off x="4927600" y="511016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汇编</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(as)</a:t>
            </a:r>
            <a:endParaRPr lang="en-US" altLang="zh-CN" b="1" dirty="0">
              <a:latin typeface="微软雅黑" panose="020B0503020204020204" pitchFamily="34" charset="-122"/>
              <a:ea typeface="微软雅黑" panose="020B0503020204020204" pitchFamily="34" charset="-122"/>
            </a:endParaRPr>
          </a:p>
        </p:txBody>
      </p:sp>
      <p:sp>
        <p:nvSpPr>
          <p:cNvPr id="565259" name="Text Box 11"/>
          <p:cNvSpPr txBox="1"/>
          <p:nvPr/>
        </p:nvSpPr>
        <p:spPr>
          <a:xfrm>
            <a:off x="6719888" y="5100638"/>
            <a:ext cx="769937"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链接</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(ld)</a:t>
            </a:r>
            <a:endParaRPr lang="en-US" altLang="zh-CN" b="1" dirty="0">
              <a:latin typeface="微软雅黑" panose="020B0503020204020204" pitchFamily="34" charset="-122"/>
              <a:ea typeface="微软雅黑" panose="020B0503020204020204" pitchFamily="34" charset="-122"/>
            </a:endParaRPr>
          </a:p>
        </p:txBody>
      </p:sp>
      <p:grpSp>
        <p:nvGrpSpPr>
          <p:cNvPr id="565260" name="Group 12"/>
          <p:cNvGrpSpPr/>
          <p:nvPr/>
        </p:nvGrpSpPr>
        <p:grpSpPr>
          <a:xfrm>
            <a:off x="5230813" y="4364038"/>
            <a:ext cx="1495425" cy="727075"/>
            <a:chOff x="3295" y="2749"/>
            <a:chExt cx="942" cy="458"/>
          </a:xfrm>
        </p:grpSpPr>
        <p:sp>
          <p:nvSpPr>
            <p:cNvPr id="85004" name="Line 13"/>
            <p:cNvSpPr/>
            <p:nvPr/>
          </p:nvSpPr>
          <p:spPr>
            <a:xfrm>
              <a:off x="3889" y="2877"/>
              <a:ext cx="348" cy="330"/>
            </a:xfrm>
            <a:prstGeom prst="line">
              <a:avLst/>
            </a:prstGeom>
            <a:ln w="38100" cap="flat" cmpd="sng">
              <a:solidFill>
                <a:schemeClr val="tx1"/>
              </a:solidFill>
              <a:prstDash val="solid"/>
              <a:round/>
              <a:headEnd type="none" w="med" len="med"/>
              <a:tailEnd type="triangle" w="med" len="med"/>
            </a:ln>
          </p:spPr>
        </p:sp>
        <p:sp>
          <p:nvSpPr>
            <p:cNvPr id="85005" name="Text Box 14"/>
            <p:cNvSpPr txBox="1"/>
            <p:nvPr/>
          </p:nvSpPr>
          <p:spPr>
            <a:xfrm>
              <a:off x="3295" y="2749"/>
              <a:ext cx="649"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printf.o</a:t>
              </a:r>
              <a:endParaRPr lang="en-US" altLang="zh-CN" b="1" dirty="0">
                <a:latin typeface="Arial" panose="020B0604020202020204" pitchFamily="34" charset="0"/>
                <a:ea typeface="宋体" panose="02010600030101010101" pitchFamily="2" charset="-122"/>
              </a:endParaRPr>
            </a:p>
          </p:txBody>
        </p:sp>
      </p:grpSp>
      <p:sp>
        <p:nvSpPr>
          <p:cNvPr id="565263" name="Rectangle 15"/>
          <p:cNvSpPr/>
          <p:nvPr/>
        </p:nvSpPr>
        <p:spPr>
          <a:xfrm>
            <a:off x="4191000" y="3644900"/>
            <a:ext cx="3556000" cy="396875"/>
          </a:xfrm>
          <a:prstGeom prst="rect">
            <a:avLst/>
          </a:prstGeom>
          <a:noFill/>
          <a:ln w="9525">
            <a:noFill/>
          </a:ln>
        </p:spPr>
        <p:txBody>
          <a:bodyPr wrap="none" anchor="t" anchorCtr="0">
            <a:spAutoFit/>
          </a:bodyPr>
          <a:lstStyle/>
          <a:p>
            <a:r>
              <a:rPr lang="zh-CN" altLang="en-US" sz="2000" b="1" dirty="0">
                <a:solidFill>
                  <a:srgbClr val="ED1611"/>
                </a:solidFill>
                <a:latin typeface="微软雅黑" panose="020B0503020204020204" pitchFamily="34" charset="-122"/>
                <a:ea typeface="微软雅黑" panose="020B0503020204020204" pitchFamily="34" charset="-122"/>
              </a:rPr>
              <a:t>计算机不能直接执行</a:t>
            </a:r>
            <a:r>
              <a:rPr lang="en-US" altLang="zh-CN" sz="2000" b="1" dirty="0">
                <a:solidFill>
                  <a:srgbClr val="ED1611"/>
                </a:solidFill>
                <a:latin typeface="微软雅黑" panose="020B0503020204020204" pitchFamily="34" charset="-122"/>
                <a:ea typeface="微软雅黑" panose="020B0503020204020204" pitchFamily="34" charset="-122"/>
              </a:rPr>
              <a:t>hello.c</a:t>
            </a:r>
            <a:r>
              <a:rPr lang="zh-CN" altLang="en-US" sz="2000" b="1" dirty="0">
                <a:solidFill>
                  <a:srgbClr val="ED1611"/>
                </a:solidFill>
                <a:latin typeface="微软雅黑" panose="020B0503020204020204" pitchFamily="34" charset="-122"/>
                <a:ea typeface="微软雅黑" panose="020B0503020204020204" pitchFamily="34" charset="-122"/>
              </a:rPr>
              <a:t>！</a:t>
            </a:r>
            <a:endParaRPr lang="zh-CN" altLang="en-US" sz="2000" b="1" dirty="0">
              <a:solidFill>
                <a:srgbClr val="ED1611"/>
              </a:solidFill>
              <a:latin typeface="微软雅黑" panose="020B0503020204020204" pitchFamily="34" charset="-122"/>
              <a:ea typeface="微软雅黑" panose="020B0503020204020204" pitchFamily="34" charset="-122"/>
            </a:endParaRPr>
          </a:p>
        </p:txBody>
      </p:sp>
      <p:grpSp>
        <p:nvGrpSpPr>
          <p:cNvPr id="565264" name="Group 16"/>
          <p:cNvGrpSpPr/>
          <p:nvPr/>
        </p:nvGrpSpPr>
        <p:grpSpPr>
          <a:xfrm>
            <a:off x="379413" y="5127625"/>
            <a:ext cx="1041400" cy="1089025"/>
            <a:chOff x="239" y="3230"/>
            <a:chExt cx="656" cy="686"/>
          </a:xfrm>
        </p:grpSpPr>
        <p:grpSp>
          <p:nvGrpSpPr>
            <p:cNvPr id="85008" name="Group 17"/>
            <p:cNvGrpSpPr/>
            <p:nvPr/>
          </p:nvGrpSpPr>
          <p:grpSpPr>
            <a:xfrm>
              <a:off x="273" y="3230"/>
              <a:ext cx="622" cy="238"/>
              <a:chOff x="219" y="3401"/>
              <a:chExt cx="622" cy="238"/>
            </a:xfrm>
          </p:grpSpPr>
          <p:sp>
            <p:nvSpPr>
              <p:cNvPr id="85009" name="Line 18"/>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10" name="Text Box 19"/>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hello.c</a:t>
                </a:r>
                <a:endParaRPr lang="en-US" altLang="zh-CN" b="1" dirty="0">
                  <a:latin typeface="Arial" panose="020B0604020202020204" pitchFamily="34" charset="0"/>
                  <a:ea typeface="宋体" panose="02010600030101010101" pitchFamily="2" charset="-122"/>
                </a:endParaRPr>
              </a:p>
            </p:txBody>
          </p:sp>
        </p:grpSp>
        <p:sp>
          <p:nvSpPr>
            <p:cNvPr id="85011" name="Text Box 20"/>
            <p:cNvSpPr txBox="1"/>
            <p:nvPr/>
          </p:nvSpPr>
          <p:spPr>
            <a:xfrm>
              <a:off x="239" y="3512"/>
              <a:ext cx="631" cy="404"/>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源程序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69" name="Group 21"/>
          <p:cNvGrpSpPr/>
          <p:nvPr/>
        </p:nvGrpSpPr>
        <p:grpSpPr>
          <a:xfrm>
            <a:off x="2111375" y="5103813"/>
            <a:ext cx="1085850" cy="1073150"/>
            <a:chOff x="1330" y="3215"/>
            <a:chExt cx="684" cy="676"/>
          </a:xfrm>
        </p:grpSpPr>
        <p:grpSp>
          <p:nvGrpSpPr>
            <p:cNvPr id="85013" name="Group 22"/>
            <p:cNvGrpSpPr/>
            <p:nvPr/>
          </p:nvGrpSpPr>
          <p:grpSpPr>
            <a:xfrm>
              <a:off x="1392" y="3215"/>
              <a:ext cx="622" cy="238"/>
              <a:chOff x="219" y="3401"/>
              <a:chExt cx="622" cy="238"/>
            </a:xfrm>
          </p:grpSpPr>
          <p:sp>
            <p:nvSpPr>
              <p:cNvPr id="85014" name="Line 23"/>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15" name="Text Box 24"/>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hello.i</a:t>
                </a:r>
                <a:endParaRPr lang="en-US" altLang="zh-CN" b="1" dirty="0">
                  <a:latin typeface="Arial" panose="020B0604020202020204" pitchFamily="34" charset="0"/>
                  <a:ea typeface="宋体" panose="02010600030101010101" pitchFamily="2" charset="-122"/>
                </a:endParaRPr>
              </a:p>
            </p:txBody>
          </p:sp>
        </p:grpSp>
        <p:sp>
          <p:nvSpPr>
            <p:cNvPr id="85016" name="Text Box 25"/>
            <p:cNvSpPr txBox="1"/>
            <p:nvPr/>
          </p:nvSpPr>
          <p:spPr>
            <a:xfrm>
              <a:off x="1330" y="3487"/>
              <a:ext cx="631" cy="404"/>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源程序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74" name="Group 26"/>
          <p:cNvGrpSpPr/>
          <p:nvPr/>
        </p:nvGrpSpPr>
        <p:grpSpPr>
          <a:xfrm>
            <a:off x="3883025" y="5118100"/>
            <a:ext cx="1055688" cy="1365250"/>
            <a:chOff x="2446" y="3224"/>
            <a:chExt cx="665" cy="860"/>
          </a:xfrm>
        </p:grpSpPr>
        <p:grpSp>
          <p:nvGrpSpPr>
            <p:cNvPr id="85018" name="Group 27"/>
            <p:cNvGrpSpPr/>
            <p:nvPr/>
          </p:nvGrpSpPr>
          <p:grpSpPr>
            <a:xfrm>
              <a:off x="2489" y="3224"/>
              <a:ext cx="622" cy="238"/>
              <a:chOff x="219" y="3401"/>
              <a:chExt cx="622" cy="238"/>
            </a:xfrm>
          </p:grpSpPr>
          <p:sp>
            <p:nvSpPr>
              <p:cNvPr id="85019" name="Line 28"/>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20" name="Text Box 29"/>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hello.s</a:t>
                </a:r>
                <a:endParaRPr lang="en-US" altLang="zh-CN" b="1" dirty="0">
                  <a:latin typeface="Arial" panose="020B0604020202020204" pitchFamily="34" charset="0"/>
                  <a:ea typeface="宋体" panose="02010600030101010101" pitchFamily="2" charset="-122"/>
                </a:endParaRPr>
              </a:p>
            </p:txBody>
          </p:sp>
        </p:grpSp>
        <p:sp>
          <p:nvSpPr>
            <p:cNvPr id="85021" name="Text Box 30"/>
            <p:cNvSpPr txBox="1"/>
            <p:nvPr/>
          </p:nvSpPr>
          <p:spPr>
            <a:xfrm>
              <a:off x="2446" y="3507"/>
              <a:ext cx="631" cy="577"/>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汇编语言程序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79" name="Group 31"/>
          <p:cNvGrpSpPr/>
          <p:nvPr/>
        </p:nvGrpSpPr>
        <p:grpSpPr>
          <a:xfrm>
            <a:off x="5659438" y="5076825"/>
            <a:ext cx="1093787" cy="1652588"/>
            <a:chOff x="3565" y="3198"/>
            <a:chExt cx="689" cy="1041"/>
          </a:xfrm>
        </p:grpSpPr>
        <p:grpSp>
          <p:nvGrpSpPr>
            <p:cNvPr id="85023" name="Group 32"/>
            <p:cNvGrpSpPr/>
            <p:nvPr/>
          </p:nvGrpSpPr>
          <p:grpSpPr>
            <a:xfrm>
              <a:off x="3604" y="3198"/>
              <a:ext cx="650" cy="238"/>
              <a:chOff x="219" y="3401"/>
              <a:chExt cx="622" cy="238"/>
            </a:xfrm>
          </p:grpSpPr>
          <p:sp>
            <p:nvSpPr>
              <p:cNvPr id="85024" name="Line 33"/>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25" name="Text Box 34"/>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hello.o</a:t>
                </a:r>
                <a:endParaRPr lang="en-US" altLang="zh-CN" b="1" dirty="0">
                  <a:latin typeface="Arial" panose="020B0604020202020204" pitchFamily="34" charset="0"/>
                  <a:ea typeface="宋体" panose="02010600030101010101" pitchFamily="2" charset="-122"/>
                </a:endParaRPr>
              </a:p>
            </p:txBody>
          </p:sp>
        </p:grpSp>
        <p:sp>
          <p:nvSpPr>
            <p:cNvPr id="85026" name="Text Box 35"/>
            <p:cNvSpPr txBox="1"/>
            <p:nvPr/>
          </p:nvSpPr>
          <p:spPr>
            <a:xfrm>
              <a:off x="3565" y="3489"/>
              <a:ext cx="668" cy="750"/>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可重定位目标程序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二进制</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84" name="Group 36"/>
          <p:cNvGrpSpPr/>
          <p:nvPr/>
        </p:nvGrpSpPr>
        <p:grpSpPr>
          <a:xfrm>
            <a:off x="7494588" y="5060950"/>
            <a:ext cx="1117600" cy="1365250"/>
            <a:chOff x="4721" y="3188"/>
            <a:chExt cx="704" cy="860"/>
          </a:xfrm>
        </p:grpSpPr>
        <p:grpSp>
          <p:nvGrpSpPr>
            <p:cNvPr id="85028" name="Group 37"/>
            <p:cNvGrpSpPr/>
            <p:nvPr/>
          </p:nvGrpSpPr>
          <p:grpSpPr>
            <a:xfrm>
              <a:off x="4738" y="3188"/>
              <a:ext cx="622" cy="238"/>
              <a:chOff x="219" y="3401"/>
              <a:chExt cx="622" cy="238"/>
            </a:xfrm>
          </p:grpSpPr>
          <p:sp>
            <p:nvSpPr>
              <p:cNvPr id="85029" name="Line 38"/>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30" name="Text Box 39"/>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a:t>
                </a:r>
                <a:endParaRPr lang="en-US" altLang="zh-CN" b="1" dirty="0">
                  <a:latin typeface="Arial" panose="020B0604020202020204" pitchFamily="34" charset="0"/>
                  <a:ea typeface="宋体" panose="02010600030101010101" pitchFamily="2" charset="-122"/>
                </a:endParaRPr>
              </a:p>
            </p:txBody>
          </p:sp>
        </p:grpSp>
        <p:sp>
          <p:nvSpPr>
            <p:cNvPr id="85031" name="Text Box 40"/>
            <p:cNvSpPr txBox="1"/>
            <p:nvPr/>
          </p:nvSpPr>
          <p:spPr>
            <a:xfrm>
              <a:off x="4721" y="3471"/>
              <a:ext cx="704" cy="577"/>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可执行目标程序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二进制</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sp>
        <p:nvSpPr>
          <p:cNvPr id="565289" name="Text Box 41"/>
          <p:cNvSpPr txBox="1"/>
          <p:nvPr/>
        </p:nvSpPr>
        <p:spPr>
          <a:xfrm>
            <a:off x="333375" y="4210050"/>
            <a:ext cx="4618038" cy="396875"/>
          </a:xfrm>
          <a:prstGeom prst="rect">
            <a:avLst/>
          </a:prstGeom>
          <a:noFill/>
          <a:ln w="9525">
            <a:noFill/>
          </a:ln>
        </p:spPr>
        <p:txBody>
          <a:bodyPr anchor="t" anchorCtr="0">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以下是</a:t>
            </a:r>
            <a:r>
              <a:rPr lang="en-US" altLang="zh-CN" sz="2000" b="1" dirty="0">
                <a:latin typeface="微软雅黑" panose="020B0503020204020204" pitchFamily="34" charset="-122"/>
                <a:ea typeface="微软雅黑" panose="020B0503020204020204" pitchFamily="34" charset="-122"/>
              </a:rPr>
              <a:t>GCC+Linux</a:t>
            </a:r>
            <a:r>
              <a:rPr lang="zh-CN" altLang="en-US" sz="2000" b="1" dirty="0">
                <a:latin typeface="微软雅黑" panose="020B0503020204020204" pitchFamily="34" charset="-122"/>
                <a:ea typeface="微软雅黑" panose="020B0503020204020204" pitchFamily="34" charset="-122"/>
              </a:rPr>
              <a:t>平台中的处理过程</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63"/>
                                        </p:tgtEl>
                                        <p:attrNameLst>
                                          <p:attrName>style.visibility</p:attrName>
                                        </p:attrNameLst>
                                      </p:cBhvr>
                                      <p:to>
                                        <p:strVal val="visible"/>
                                      </p:to>
                                    </p:set>
                                    <p:animEffect transition="in" filter="blinds(horizontal)">
                                      <p:cBhvr>
                                        <p:cTn id="22" dur="500"/>
                                        <p:tgtEl>
                                          <p:spTgt spid="5652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89"/>
                                        </p:tgtEl>
                                        <p:attrNameLst>
                                          <p:attrName>style.visibility</p:attrName>
                                        </p:attrNameLst>
                                      </p:cBhvr>
                                      <p:to>
                                        <p:strVal val="visible"/>
                                      </p:to>
                                    </p:set>
                                    <p:animEffect transition="in" filter="blinds(horizontal)">
                                      <p:cBhvr>
                                        <p:cTn id="27" dur="500"/>
                                        <p:tgtEl>
                                          <p:spTgt spid="5652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5264"/>
                                        </p:tgtEl>
                                        <p:attrNameLst>
                                          <p:attrName>style.visibility</p:attrName>
                                        </p:attrNameLst>
                                      </p:cBhvr>
                                      <p:to>
                                        <p:strVal val="visible"/>
                                      </p:to>
                                    </p:set>
                                    <p:animEffect transition="in" filter="blinds(horizontal)">
                                      <p:cBhvr>
                                        <p:cTn id="32" dur="500"/>
                                        <p:tgtEl>
                                          <p:spTgt spid="5652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6"/>
                                        </p:tgtEl>
                                        <p:attrNameLst>
                                          <p:attrName>style.visibility</p:attrName>
                                        </p:attrNameLst>
                                      </p:cBhvr>
                                      <p:to>
                                        <p:strVal val="visible"/>
                                      </p:to>
                                    </p:set>
                                    <p:animEffect transition="in" filter="blinds(horizontal)">
                                      <p:cBhvr>
                                        <p:cTn id="37" dur="500"/>
                                        <p:tgtEl>
                                          <p:spTgt spid="5652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5269"/>
                                        </p:tgtEl>
                                        <p:attrNameLst>
                                          <p:attrName>style.visibility</p:attrName>
                                        </p:attrNameLst>
                                      </p:cBhvr>
                                      <p:to>
                                        <p:strVal val="visible"/>
                                      </p:to>
                                    </p:set>
                                    <p:animEffect transition="in" filter="blinds(horizontal)">
                                      <p:cBhvr>
                                        <p:cTn id="42" dur="500"/>
                                        <p:tgtEl>
                                          <p:spTgt spid="56526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5257"/>
                                        </p:tgtEl>
                                        <p:attrNameLst>
                                          <p:attrName>style.visibility</p:attrName>
                                        </p:attrNameLst>
                                      </p:cBhvr>
                                      <p:to>
                                        <p:strVal val="visible"/>
                                      </p:to>
                                    </p:set>
                                    <p:animEffect transition="in" filter="blinds(horizontal)">
                                      <p:cBhvr>
                                        <p:cTn id="47" dur="500"/>
                                        <p:tgtEl>
                                          <p:spTgt spid="56525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5274"/>
                                        </p:tgtEl>
                                        <p:attrNameLst>
                                          <p:attrName>style.visibility</p:attrName>
                                        </p:attrNameLst>
                                      </p:cBhvr>
                                      <p:to>
                                        <p:strVal val="visible"/>
                                      </p:to>
                                    </p:set>
                                    <p:animEffect transition="in" filter="blinds(horizontal)">
                                      <p:cBhvr>
                                        <p:cTn id="52" dur="500"/>
                                        <p:tgtEl>
                                          <p:spTgt spid="56527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5258"/>
                                        </p:tgtEl>
                                        <p:attrNameLst>
                                          <p:attrName>style.visibility</p:attrName>
                                        </p:attrNameLst>
                                      </p:cBhvr>
                                      <p:to>
                                        <p:strVal val="visible"/>
                                      </p:to>
                                    </p:set>
                                    <p:animEffect transition="in" filter="blinds(horizontal)">
                                      <p:cBhvr>
                                        <p:cTn id="57" dur="500"/>
                                        <p:tgtEl>
                                          <p:spTgt spid="56525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5279"/>
                                        </p:tgtEl>
                                        <p:attrNameLst>
                                          <p:attrName>style.visibility</p:attrName>
                                        </p:attrNameLst>
                                      </p:cBhvr>
                                      <p:to>
                                        <p:strVal val="visible"/>
                                      </p:to>
                                    </p:set>
                                    <p:animEffect transition="in" filter="blinds(horizontal)">
                                      <p:cBhvr>
                                        <p:cTn id="62" dur="500"/>
                                        <p:tgtEl>
                                          <p:spTgt spid="56527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5260"/>
                                        </p:tgtEl>
                                        <p:attrNameLst>
                                          <p:attrName>style.visibility</p:attrName>
                                        </p:attrNameLst>
                                      </p:cBhvr>
                                      <p:to>
                                        <p:strVal val="visible"/>
                                      </p:to>
                                    </p:set>
                                    <p:animEffect transition="in" filter="blinds(horizontal)">
                                      <p:cBhvr>
                                        <p:cTn id="67" dur="500"/>
                                        <p:tgtEl>
                                          <p:spTgt spid="5652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5259"/>
                                        </p:tgtEl>
                                        <p:attrNameLst>
                                          <p:attrName>style.visibility</p:attrName>
                                        </p:attrNameLst>
                                      </p:cBhvr>
                                      <p:to>
                                        <p:strVal val="visible"/>
                                      </p:to>
                                    </p:set>
                                    <p:animEffect transition="in" filter="blinds(horizontal)">
                                      <p:cBhvr>
                                        <p:cTn id="72" dur="500"/>
                                        <p:tgtEl>
                                          <p:spTgt spid="56525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5284"/>
                                        </p:tgtEl>
                                        <p:attrNameLst>
                                          <p:attrName>style.visibility</p:attrName>
                                        </p:attrNameLst>
                                      </p:cBhvr>
                                      <p:to>
                                        <p:strVal val="visible"/>
                                      </p:to>
                                    </p:set>
                                    <p:animEffect transition="in" filter="blinds(horizontal)">
                                      <p:cBhvr>
                                        <p:cTn id="77" dur="500"/>
                                        <p:tgtEl>
                                          <p:spTgt spid="56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565256" grpId="0" animBg="1"/>
      <p:bldP spid="565257" grpId="0" animBg="1"/>
      <p:bldP spid="565258" grpId="0" animBg="1"/>
      <p:bldP spid="565259" grpId="0" animBg="1"/>
      <p:bldP spid="565263" grpId="0"/>
      <p:bldP spid="56528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2"/>
          <p:cNvPicPr>
            <a:picLocks noChangeAspect="1"/>
          </p:cNvPicPr>
          <p:nvPr/>
        </p:nvPicPr>
        <p:blipFill>
          <a:blip r:embed="rId1"/>
          <a:stretch>
            <a:fillRect/>
          </a:stretch>
        </p:blipFill>
        <p:spPr>
          <a:xfrm>
            <a:off x="153988" y="973138"/>
            <a:ext cx="7621587" cy="4892675"/>
          </a:xfrm>
          <a:prstGeom prst="rect">
            <a:avLst/>
          </a:prstGeom>
          <a:noFill/>
          <a:ln w="9525">
            <a:noFill/>
          </a:ln>
        </p:spPr>
      </p:pic>
      <p:sp>
        <p:nvSpPr>
          <p:cNvPr id="86018" name="Rectangle 2"/>
          <p:cNvSpPr>
            <a:spLocks noGrp="1"/>
          </p:cNvSpPr>
          <p:nvPr>
            <p:ph type="title"/>
          </p:nvPr>
        </p:nvSpPr>
        <p:spPr>
          <a:xfrm>
            <a:off x="1990725" y="117475"/>
            <a:ext cx="5629275" cy="600075"/>
          </a:xfrm>
        </p:spPr>
        <p:txBody>
          <a:bodyPr vert="horz" wrap="square" lIns="63500" tIns="25400" rIns="63500" bIns="25400" anchor="t" anchorCtr="0">
            <a:spAutoFit/>
          </a:bodyPr>
          <a:lstStyle/>
          <a:p>
            <a:r>
              <a:rPr lang="en-US" altLang="zh-CN" sz="3600" dirty="0"/>
              <a:t>Hello</a:t>
            </a:r>
            <a:r>
              <a:rPr lang="zh-CN" altLang="en-US" sz="3600" dirty="0"/>
              <a:t>程序的数据流动过程</a:t>
            </a:r>
            <a:endParaRPr lang="zh-CN" altLang="en-US" sz="3600" dirty="0"/>
          </a:p>
        </p:txBody>
      </p:sp>
      <p:sp>
        <p:nvSpPr>
          <p:cNvPr id="364552" name="Line 8"/>
          <p:cNvSpPr/>
          <p:nvPr/>
        </p:nvSpPr>
        <p:spPr>
          <a:xfrm flipV="1">
            <a:off x="1517650" y="3968750"/>
            <a:ext cx="0" cy="609600"/>
          </a:xfrm>
          <a:prstGeom prst="line">
            <a:avLst/>
          </a:prstGeom>
          <a:ln w="38100" cap="flat" cmpd="sng">
            <a:solidFill>
              <a:srgbClr val="CC3300"/>
            </a:solidFill>
            <a:prstDash val="solid"/>
            <a:miter/>
            <a:headEnd type="none" w="med" len="med"/>
            <a:tailEnd type="none" w="med" len="med"/>
          </a:ln>
        </p:spPr>
      </p:sp>
      <p:sp>
        <p:nvSpPr>
          <p:cNvPr id="364553" name="Line 9"/>
          <p:cNvSpPr/>
          <p:nvPr/>
        </p:nvSpPr>
        <p:spPr>
          <a:xfrm>
            <a:off x="1517650" y="4014788"/>
            <a:ext cx="2974975" cy="0"/>
          </a:xfrm>
          <a:prstGeom prst="line">
            <a:avLst/>
          </a:prstGeom>
          <a:ln w="38100" cap="flat" cmpd="sng">
            <a:solidFill>
              <a:srgbClr val="CC3300"/>
            </a:solidFill>
            <a:prstDash val="solid"/>
            <a:miter/>
            <a:headEnd type="none" w="med" len="med"/>
            <a:tailEnd type="none" w="med" len="med"/>
          </a:ln>
        </p:spPr>
      </p:sp>
      <p:sp>
        <p:nvSpPr>
          <p:cNvPr id="364554" name="Line 10"/>
          <p:cNvSpPr/>
          <p:nvPr/>
        </p:nvSpPr>
        <p:spPr>
          <a:xfrm flipV="1">
            <a:off x="4443413" y="3338513"/>
            <a:ext cx="0" cy="625475"/>
          </a:xfrm>
          <a:prstGeom prst="line">
            <a:avLst/>
          </a:prstGeom>
          <a:ln w="38100" cap="flat" cmpd="sng">
            <a:solidFill>
              <a:srgbClr val="CC3300"/>
            </a:solidFill>
            <a:prstDash val="solid"/>
            <a:miter/>
            <a:headEnd type="none" w="med" len="med"/>
            <a:tailEnd type="none" w="med" len="med"/>
          </a:ln>
        </p:spPr>
      </p:sp>
      <p:sp>
        <p:nvSpPr>
          <p:cNvPr id="364555" name="Line 11"/>
          <p:cNvSpPr/>
          <p:nvPr/>
        </p:nvSpPr>
        <p:spPr>
          <a:xfrm flipH="1" flipV="1">
            <a:off x="1878013" y="3159125"/>
            <a:ext cx="2147887" cy="28575"/>
          </a:xfrm>
          <a:prstGeom prst="line">
            <a:avLst/>
          </a:prstGeom>
          <a:ln w="38100" cap="flat" cmpd="sng">
            <a:solidFill>
              <a:srgbClr val="CC3300"/>
            </a:solidFill>
            <a:prstDash val="solid"/>
            <a:miter/>
            <a:headEnd type="none" w="med" len="med"/>
            <a:tailEnd type="none" w="med" len="med"/>
          </a:ln>
        </p:spPr>
      </p:sp>
      <p:sp>
        <p:nvSpPr>
          <p:cNvPr id="364556" name="Line 12"/>
          <p:cNvSpPr/>
          <p:nvPr/>
        </p:nvSpPr>
        <p:spPr>
          <a:xfrm flipV="1">
            <a:off x="1878013" y="2438400"/>
            <a:ext cx="0" cy="739775"/>
          </a:xfrm>
          <a:prstGeom prst="line">
            <a:avLst/>
          </a:prstGeom>
          <a:ln w="38100" cap="flat" cmpd="sng">
            <a:solidFill>
              <a:srgbClr val="CC3300"/>
            </a:solidFill>
            <a:prstDash val="solid"/>
            <a:miter/>
            <a:headEnd type="none" w="med" len="med"/>
            <a:tailEnd type="triangle" w="med" len="med"/>
          </a:ln>
        </p:spPr>
      </p:sp>
      <p:grpSp>
        <p:nvGrpSpPr>
          <p:cNvPr id="2" name="Group 14"/>
          <p:cNvGrpSpPr/>
          <p:nvPr/>
        </p:nvGrpSpPr>
        <p:grpSpPr>
          <a:xfrm>
            <a:off x="1382713" y="4554538"/>
            <a:ext cx="1190625" cy="1268412"/>
            <a:chOff x="1051" y="2980"/>
            <a:chExt cx="750" cy="799"/>
          </a:xfrm>
        </p:grpSpPr>
        <p:sp>
          <p:nvSpPr>
            <p:cNvPr id="86025" name="Line 7"/>
            <p:cNvSpPr/>
            <p:nvPr/>
          </p:nvSpPr>
          <p:spPr>
            <a:xfrm flipH="1" flipV="1">
              <a:off x="1134" y="2980"/>
              <a:ext cx="256" cy="330"/>
            </a:xfrm>
            <a:prstGeom prst="line">
              <a:avLst/>
            </a:prstGeom>
            <a:ln w="38100" cap="flat" cmpd="sng">
              <a:solidFill>
                <a:srgbClr val="CC3300"/>
              </a:solidFill>
              <a:prstDash val="solid"/>
              <a:miter/>
              <a:headEnd type="none" w="med" len="med"/>
              <a:tailEnd type="none" w="med" len="med"/>
            </a:ln>
          </p:spPr>
        </p:sp>
        <p:sp>
          <p:nvSpPr>
            <p:cNvPr id="86026" name="Text Box 13"/>
            <p:cNvSpPr txBox="1"/>
            <p:nvPr/>
          </p:nvSpPr>
          <p:spPr>
            <a:xfrm>
              <a:off x="1051" y="3548"/>
              <a:ext cx="750" cy="231"/>
            </a:xfrm>
            <a:prstGeom prst="rect">
              <a:avLst/>
            </a:prstGeom>
            <a:noFill/>
            <a:ln w="9525">
              <a:noFill/>
            </a:ln>
          </p:spPr>
          <p:txBody>
            <a:bodyPr anchor="t" anchorCtr="0">
              <a:spAutoFit/>
            </a:bodyPr>
            <a:lstStyle/>
            <a:p>
              <a:pPr algn="ctr" eaLnBrk="0" hangingPunct="0">
                <a:spcBef>
                  <a:spcPct val="50000"/>
                </a:spcBef>
              </a:pPr>
              <a:r>
                <a:rPr lang="en-US" altLang="zh-CN" b="1" dirty="0">
                  <a:solidFill>
                    <a:srgbClr val="CC3300"/>
                  </a:solidFill>
                  <a:latin typeface="Arial" panose="020B0604020202020204" pitchFamily="34" charset="0"/>
                  <a:ea typeface="宋体" panose="02010600030101010101" pitchFamily="2" charset="-122"/>
                </a:rPr>
                <a:t>./hello</a:t>
              </a:r>
              <a:endParaRPr lang="en-US" altLang="zh-CN" b="1" dirty="0">
                <a:solidFill>
                  <a:srgbClr val="CC3300"/>
                </a:solidFill>
                <a:latin typeface="Arial" panose="020B0604020202020204" pitchFamily="34" charset="0"/>
                <a:ea typeface="Arial" panose="020B0604020202020204" pitchFamily="34" charset="0"/>
              </a:endParaRPr>
            </a:p>
          </p:txBody>
        </p:sp>
      </p:grpSp>
      <p:sp>
        <p:nvSpPr>
          <p:cNvPr id="364559" name="Line 15"/>
          <p:cNvSpPr/>
          <p:nvPr/>
        </p:nvSpPr>
        <p:spPr>
          <a:xfrm flipV="1">
            <a:off x="2103438" y="2259013"/>
            <a:ext cx="0" cy="596900"/>
          </a:xfrm>
          <a:prstGeom prst="line">
            <a:avLst/>
          </a:prstGeom>
          <a:ln w="38100" cap="flat" cmpd="sng">
            <a:solidFill>
              <a:srgbClr val="CC3300"/>
            </a:solidFill>
            <a:prstDash val="solid"/>
            <a:miter/>
            <a:headEnd type="none" w="med" len="med"/>
            <a:tailEnd type="none" w="med" len="med"/>
          </a:ln>
        </p:spPr>
      </p:sp>
      <p:sp>
        <p:nvSpPr>
          <p:cNvPr id="364560" name="Line 16"/>
          <p:cNvSpPr/>
          <p:nvPr/>
        </p:nvSpPr>
        <p:spPr>
          <a:xfrm flipH="1" flipV="1">
            <a:off x="2057400" y="2843213"/>
            <a:ext cx="4340225" cy="14287"/>
          </a:xfrm>
          <a:prstGeom prst="line">
            <a:avLst/>
          </a:prstGeom>
          <a:ln w="38100" cap="flat" cmpd="sng">
            <a:solidFill>
              <a:srgbClr val="CC3300"/>
            </a:solidFill>
            <a:prstDash val="solid"/>
            <a:miter/>
            <a:headEnd type="triangle" w="med" len="med"/>
            <a:tailEnd type="none" w="med" len="med"/>
          </a:ln>
        </p:spPr>
      </p:sp>
      <p:sp>
        <p:nvSpPr>
          <p:cNvPr id="364561" name="Line 17"/>
          <p:cNvSpPr/>
          <p:nvPr/>
        </p:nvSpPr>
        <p:spPr>
          <a:xfrm flipV="1">
            <a:off x="5613400" y="3910013"/>
            <a:ext cx="0" cy="625475"/>
          </a:xfrm>
          <a:prstGeom prst="line">
            <a:avLst/>
          </a:prstGeom>
          <a:ln w="38100" cap="flat" cmpd="sng">
            <a:solidFill>
              <a:srgbClr val="0066CC"/>
            </a:solidFill>
            <a:prstDash val="solid"/>
            <a:miter/>
            <a:headEnd type="none" w="med" len="med"/>
            <a:tailEnd type="none" w="med" len="med"/>
          </a:ln>
        </p:spPr>
      </p:sp>
      <p:sp>
        <p:nvSpPr>
          <p:cNvPr id="364562" name="Line 18"/>
          <p:cNvSpPr/>
          <p:nvPr/>
        </p:nvSpPr>
        <p:spPr>
          <a:xfrm>
            <a:off x="4622800" y="3932238"/>
            <a:ext cx="1031875" cy="0"/>
          </a:xfrm>
          <a:prstGeom prst="line">
            <a:avLst/>
          </a:prstGeom>
          <a:ln w="38100" cap="flat" cmpd="sng">
            <a:solidFill>
              <a:srgbClr val="0066CC"/>
            </a:solidFill>
            <a:prstDash val="solid"/>
            <a:miter/>
            <a:headEnd type="none" w="med" len="med"/>
            <a:tailEnd type="none" w="med" len="med"/>
          </a:ln>
        </p:spPr>
      </p:sp>
      <p:sp>
        <p:nvSpPr>
          <p:cNvPr id="364563" name="Line 19"/>
          <p:cNvSpPr/>
          <p:nvPr/>
        </p:nvSpPr>
        <p:spPr>
          <a:xfrm flipV="1">
            <a:off x="4622800" y="3319463"/>
            <a:ext cx="0" cy="625475"/>
          </a:xfrm>
          <a:prstGeom prst="line">
            <a:avLst/>
          </a:prstGeom>
          <a:ln w="38100" cap="flat" cmpd="sng">
            <a:solidFill>
              <a:srgbClr val="0066CC"/>
            </a:solidFill>
            <a:prstDash val="solid"/>
            <a:miter/>
            <a:headEnd type="none" w="med" len="med"/>
            <a:tailEnd type="none" w="med" len="med"/>
          </a:ln>
        </p:spPr>
      </p:sp>
      <p:sp>
        <p:nvSpPr>
          <p:cNvPr id="364564" name="Line 20"/>
          <p:cNvSpPr/>
          <p:nvPr/>
        </p:nvSpPr>
        <p:spPr>
          <a:xfrm flipH="1" flipV="1">
            <a:off x="4892675" y="3203575"/>
            <a:ext cx="1566863" cy="28575"/>
          </a:xfrm>
          <a:prstGeom prst="line">
            <a:avLst/>
          </a:prstGeom>
          <a:ln w="38100" cap="flat" cmpd="sng">
            <a:solidFill>
              <a:srgbClr val="0066CC"/>
            </a:solidFill>
            <a:prstDash val="solid"/>
            <a:miter/>
            <a:headEnd type="triangle" w="med" len="med"/>
            <a:tailEnd type="none" w="med" len="med"/>
          </a:ln>
        </p:spPr>
      </p:sp>
      <p:sp>
        <p:nvSpPr>
          <p:cNvPr id="364565" name="Text Box 21"/>
          <p:cNvSpPr txBox="1">
            <a:spLocks noChangeArrowheads="1"/>
          </p:cNvSpPr>
          <p:nvPr/>
        </p:nvSpPr>
        <p:spPr bwMode="auto">
          <a:xfrm>
            <a:off x="6043613" y="5387975"/>
            <a:ext cx="194468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800" b="1" i="0" u="none" strike="noStrike" kern="1200" cap="none" spc="0" normalizeH="0" baseline="0" noProof="0">
                <a:ln>
                  <a:noFill/>
                </a:ln>
                <a:solidFill>
                  <a:srgbClr val="0066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Arial" panose="020B0604020202020204" pitchFamily="34" charset="0"/>
              </a:rPr>
              <a:t>hello</a:t>
            </a:r>
            <a:r>
              <a:rPr kumimoji="0" lang="zh-CN" altLang="en-US" sz="1800" b="1" i="0" u="none" strike="noStrike" kern="1200" cap="none" spc="0" normalizeH="0" baseline="0" noProof="0">
                <a:ln>
                  <a:noFill/>
                </a:ln>
                <a:solidFill>
                  <a:srgbClr val="0066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Arial" panose="020B0604020202020204" pitchFamily="34" charset="0"/>
              </a:rPr>
              <a:t>可执行文件</a:t>
            </a:r>
            <a:endParaRPr kumimoji="0" lang="zh-CN" altLang="en-US" sz="1800" b="1"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64567" name="Text Box 23"/>
          <p:cNvSpPr txBox="1"/>
          <p:nvPr/>
        </p:nvSpPr>
        <p:spPr>
          <a:xfrm>
            <a:off x="3840163" y="922338"/>
            <a:ext cx="3789362" cy="998537"/>
          </a:xfrm>
          <a:prstGeom prst="rect">
            <a:avLst/>
          </a:prstGeom>
          <a:noFill/>
          <a:ln w="9525">
            <a:noFill/>
          </a:ln>
        </p:spPr>
        <p:txBody>
          <a:bodyPr anchor="t" anchorCtr="0">
            <a:spAutoFit/>
          </a:bodyPr>
          <a:lstStyle/>
          <a:p>
            <a:pPr eaLnBrk="0" hangingPunct="0">
              <a:spcBef>
                <a:spcPct val="15000"/>
              </a:spcBef>
            </a:pPr>
            <a:r>
              <a:rPr lang="en-US" altLang="zh-CN" b="1" dirty="0">
                <a:solidFill>
                  <a:srgbClr val="CC3300"/>
                </a:solidFill>
                <a:latin typeface="微软雅黑" panose="020B0503020204020204" pitchFamily="34" charset="-122"/>
                <a:ea typeface="微软雅黑" panose="020B0503020204020204" pitchFamily="34" charset="-122"/>
              </a:rPr>
              <a:t>Red</a:t>
            </a:r>
            <a:r>
              <a:rPr lang="zh-CN" altLang="en-US" b="1" dirty="0">
                <a:solidFill>
                  <a:srgbClr val="CC3300"/>
                </a:solidFill>
                <a:latin typeface="微软雅黑" panose="020B0503020204020204" pitchFamily="34" charset="-122"/>
                <a:ea typeface="微软雅黑" panose="020B0503020204020204" pitchFamily="34" charset="-122"/>
              </a:rPr>
              <a:t>：</a:t>
            </a:r>
            <a:r>
              <a:rPr lang="en-US" altLang="zh-CN" b="1" dirty="0">
                <a:solidFill>
                  <a:srgbClr val="CC3300"/>
                </a:solidFill>
                <a:latin typeface="微软雅黑" panose="020B0503020204020204" pitchFamily="34" charset="-122"/>
                <a:ea typeface="微软雅黑" panose="020B0503020204020204" pitchFamily="34" charset="-122"/>
              </a:rPr>
              <a:t>shell</a:t>
            </a:r>
            <a:r>
              <a:rPr lang="zh-CN" altLang="en-US" b="1" dirty="0">
                <a:solidFill>
                  <a:srgbClr val="CC3300"/>
                </a:solidFill>
                <a:latin typeface="微软雅黑" panose="020B0503020204020204" pitchFamily="34" charset="-122"/>
                <a:ea typeface="微软雅黑" panose="020B0503020204020204" pitchFamily="34" charset="-122"/>
              </a:rPr>
              <a:t>命令行处理</a:t>
            </a:r>
            <a:endParaRPr lang="zh-CN" altLang="en-US" b="1" dirty="0">
              <a:solidFill>
                <a:srgbClr val="CC3300"/>
              </a:solidFill>
              <a:latin typeface="微软雅黑" panose="020B0503020204020204" pitchFamily="34" charset="-122"/>
              <a:ea typeface="微软雅黑" panose="020B0503020204020204" pitchFamily="34" charset="-122"/>
            </a:endParaRPr>
          </a:p>
          <a:p>
            <a:pPr eaLnBrk="0" hangingPunct="0">
              <a:spcBef>
                <a:spcPct val="15000"/>
              </a:spcBef>
            </a:pPr>
            <a:r>
              <a:rPr lang="en-US" altLang="zh-CN" b="1" dirty="0">
                <a:solidFill>
                  <a:srgbClr val="0066CC"/>
                </a:solidFill>
                <a:latin typeface="微软雅黑" panose="020B0503020204020204" pitchFamily="34" charset="-122"/>
                <a:ea typeface="微软雅黑" panose="020B0503020204020204" pitchFamily="34" charset="-122"/>
              </a:rPr>
              <a:t>Blue</a:t>
            </a:r>
            <a:r>
              <a:rPr lang="zh-CN" altLang="en-US" b="1" dirty="0">
                <a:solidFill>
                  <a:srgbClr val="0066CC"/>
                </a:solidFill>
                <a:latin typeface="微软雅黑" panose="020B0503020204020204" pitchFamily="34" charset="-122"/>
                <a:ea typeface="微软雅黑" panose="020B0503020204020204" pitchFamily="34" charset="-122"/>
              </a:rPr>
              <a:t>：可执行文件加载</a:t>
            </a:r>
            <a:endParaRPr lang="zh-CN" altLang="en-US" b="1" dirty="0">
              <a:solidFill>
                <a:srgbClr val="0066CC"/>
              </a:solidFill>
              <a:latin typeface="微软雅黑" panose="020B0503020204020204" pitchFamily="34" charset="-122"/>
              <a:ea typeface="微软雅黑" panose="020B0503020204020204" pitchFamily="34" charset="-122"/>
            </a:endParaRPr>
          </a:p>
          <a:p>
            <a:pPr eaLnBrk="0" hangingPunct="0">
              <a:spcBef>
                <a:spcPct val="15000"/>
              </a:spcBef>
            </a:pPr>
            <a:r>
              <a:rPr lang="en-US" altLang="zh-CN" b="1" dirty="0">
                <a:solidFill>
                  <a:srgbClr val="008000"/>
                </a:solidFill>
                <a:latin typeface="微软雅黑" panose="020B0503020204020204" pitchFamily="34" charset="-122"/>
                <a:ea typeface="微软雅黑" panose="020B0503020204020204" pitchFamily="34" charset="-122"/>
              </a:rPr>
              <a:t>Cyan</a:t>
            </a:r>
            <a:r>
              <a:rPr lang="zh-CN" altLang="en-US" b="1" dirty="0">
                <a:solidFill>
                  <a:srgbClr val="008000"/>
                </a:solidFill>
                <a:latin typeface="微软雅黑" panose="020B0503020204020204" pitchFamily="34" charset="-122"/>
                <a:ea typeface="微软雅黑" panose="020B0503020204020204" pitchFamily="34" charset="-122"/>
              </a:rPr>
              <a:t>：</a:t>
            </a:r>
            <a:r>
              <a:rPr lang="en-US" altLang="zh-CN" b="1" dirty="0">
                <a:solidFill>
                  <a:srgbClr val="008000"/>
                </a:solidFill>
                <a:latin typeface="微软雅黑" panose="020B0503020204020204" pitchFamily="34" charset="-122"/>
                <a:ea typeface="微软雅黑" panose="020B0503020204020204" pitchFamily="34" charset="-122"/>
              </a:rPr>
              <a:t>hello</a:t>
            </a:r>
            <a:r>
              <a:rPr lang="zh-CN" altLang="en-US" b="1" dirty="0">
                <a:solidFill>
                  <a:srgbClr val="008000"/>
                </a:solidFill>
                <a:latin typeface="微软雅黑" panose="020B0503020204020204" pitchFamily="34" charset="-122"/>
                <a:ea typeface="微软雅黑" panose="020B0503020204020204" pitchFamily="34" charset="-122"/>
              </a:rPr>
              <a:t>程序执行过程</a:t>
            </a:r>
            <a:endParaRPr lang="zh-CN" altLang="en-US" b="1" dirty="0">
              <a:solidFill>
                <a:srgbClr val="008000"/>
              </a:solidFill>
              <a:latin typeface="微软雅黑" panose="020B0503020204020204" pitchFamily="34" charset="-122"/>
              <a:ea typeface="微软雅黑" panose="020B0503020204020204" pitchFamily="34" charset="-122"/>
            </a:endParaRPr>
          </a:p>
        </p:txBody>
      </p:sp>
      <p:sp>
        <p:nvSpPr>
          <p:cNvPr id="364569" name="Text Box 25"/>
          <p:cNvSpPr txBox="1"/>
          <p:nvPr/>
        </p:nvSpPr>
        <p:spPr>
          <a:xfrm>
            <a:off x="7218363" y="2657475"/>
            <a:ext cx="1450975" cy="336550"/>
          </a:xfrm>
          <a:prstGeom prst="rect">
            <a:avLst/>
          </a:prstGeom>
          <a:noFill/>
          <a:ln w="9525">
            <a:noFill/>
          </a:ln>
        </p:spPr>
        <p:txBody>
          <a:bodyPr anchor="t" anchorCtr="0">
            <a:spAutoFit/>
          </a:bodyPr>
          <a:lstStyle/>
          <a:p>
            <a:pPr algn="ctr" eaLnBrk="0" hangingPunct="0">
              <a:spcBef>
                <a:spcPct val="50000"/>
              </a:spcBef>
            </a:pPr>
            <a:r>
              <a:rPr lang="en-US" altLang="zh-CN" sz="1600" b="1" dirty="0">
                <a:solidFill>
                  <a:srgbClr val="CC3300"/>
                </a:solidFill>
                <a:latin typeface="微软雅黑" panose="020B0503020204020204" pitchFamily="34" charset="-122"/>
                <a:ea typeface="微软雅黑" panose="020B0503020204020204" pitchFamily="34" charset="-122"/>
              </a:rPr>
              <a:t>“./hello”</a:t>
            </a:r>
            <a:endParaRPr lang="en-US" altLang="zh-CN" sz="1600" b="1" dirty="0">
              <a:solidFill>
                <a:srgbClr val="CC3300"/>
              </a:solidFill>
              <a:latin typeface="微软雅黑" panose="020B0503020204020204" pitchFamily="34" charset="-122"/>
              <a:ea typeface="微软雅黑" panose="020B0503020204020204" pitchFamily="34" charset="-122"/>
            </a:endParaRPr>
          </a:p>
        </p:txBody>
      </p:sp>
      <p:sp>
        <p:nvSpPr>
          <p:cNvPr id="364570" name="Text Box 26"/>
          <p:cNvSpPr txBox="1"/>
          <p:nvPr/>
        </p:nvSpPr>
        <p:spPr>
          <a:xfrm>
            <a:off x="7315200" y="3019425"/>
            <a:ext cx="1609725" cy="336550"/>
          </a:xfrm>
          <a:prstGeom prst="rect">
            <a:avLst/>
          </a:prstGeom>
          <a:noFill/>
          <a:ln w="9525">
            <a:noFill/>
          </a:ln>
        </p:spPr>
        <p:txBody>
          <a:bodyPr wrap="none" lIns="0" rIns="0" anchor="t" anchorCtr="0"/>
          <a:lstStyle/>
          <a:p>
            <a:pPr eaLnBrk="0" hangingPunct="0">
              <a:spcBef>
                <a:spcPct val="50000"/>
              </a:spcBef>
            </a:pPr>
            <a:r>
              <a:rPr lang="en-US" altLang="zh-CN" sz="1600" b="1" dirty="0">
                <a:solidFill>
                  <a:schemeClr val="accent2"/>
                </a:solidFill>
                <a:latin typeface="微软雅黑" panose="020B0503020204020204" pitchFamily="34" charset="-122"/>
                <a:ea typeface="微软雅黑" panose="020B0503020204020204" pitchFamily="34" charset="-122"/>
              </a:rPr>
              <a:t>“hello,world\n”</a:t>
            </a:r>
            <a:endParaRPr lang="en-US" altLang="zh-CN" sz="1600" b="1" dirty="0">
              <a:solidFill>
                <a:schemeClr val="accent2"/>
              </a:solidFill>
              <a:latin typeface="微软雅黑" panose="020B0503020204020204" pitchFamily="34" charset="-122"/>
              <a:ea typeface="微软雅黑" panose="020B0503020204020204" pitchFamily="34" charset="-122"/>
            </a:endParaRPr>
          </a:p>
        </p:txBody>
      </p:sp>
      <p:sp>
        <p:nvSpPr>
          <p:cNvPr id="364571" name="Text Box 27"/>
          <p:cNvSpPr txBox="1"/>
          <p:nvPr/>
        </p:nvSpPr>
        <p:spPr>
          <a:xfrm>
            <a:off x="2444750" y="5430838"/>
            <a:ext cx="2090738" cy="366712"/>
          </a:xfrm>
          <a:prstGeom prst="rect">
            <a:avLst/>
          </a:prstGeom>
          <a:noFill/>
          <a:ln w="9525">
            <a:noFill/>
          </a:ln>
        </p:spPr>
        <p:txBody>
          <a:bodyPr anchor="t" anchorCtr="0">
            <a:spAutoFit/>
          </a:bodyPr>
          <a:lstStyle/>
          <a:p>
            <a:pPr algn="ctr" eaLnBrk="0" hangingPunct="0">
              <a:spcBef>
                <a:spcPct val="50000"/>
              </a:spcBef>
            </a:pPr>
            <a:r>
              <a:rPr lang="en-US" altLang="zh-CN" b="1" dirty="0">
                <a:solidFill>
                  <a:srgbClr val="008000"/>
                </a:solidFill>
                <a:latin typeface="Arial" panose="020B0604020202020204" pitchFamily="34" charset="0"/>
                <a:ea typeface="宋体" panose="02010600030101010101" pitchFamily="2" charset="-122"/>
              </a:rPr>
              <a:t>hello,world</a:t>
            </a:r>
            <a:endParaRPr lang="en-US" altLang="zh-CN" b="1" dirty="0">
              <a:solidFill>
                <a:srgbClr val="008000"/>
              </a:solidFill>
              <a:latin typeface="Arial" panose="020B0604020202020204" pitchFamily="34" charset="0"/>
              <a:ea typeface="Arial" panose="020B0604020202020204" pitchFamily="34" charset="0"/>
            </a:endParaRPr>
          </a:p>
        </p:txBody>
      </p:sp>
      <p:sp>
        <p:nvSpPr>
          <p:cNvPr id="364573" name="Line 29"/>
          <p:cNvSpPr/>
          <p:nvPr/>
        </p:nvSpPr>
        <p:spPr>
          <a:xfrm flipH="1" flipV="1">
            <a:off x="2020888" y="3062288"/>
            <a:ext cx="4427537" cy="14287"/>
          </a:xfrm>
          <a:prstGeom prst="line">
            <a:avLst/>
          </a:prstGeom>
          <a:ln w="38100" cap="flat" cmpd="sng">
            <a:solidFill>
              <a:srgbClr val="008000"/>
            </a:solidFill>
            <a:prstDash val="solid"/>
            <a:miter/>
            <a:headEnd type="none" w="med" len="med"/>
            <a:tailEnd type="none" w="med" len="med"/>
          </a:ln>
        </p:spPr>
      </p:sp>
      <p:sp>
        <p:nvSpPr>
          <p:cNvPr id="364574" name="Line 30"/>
          <p:cNvSpPr/>
          <p:nvPr/>
        </p:nvSpPr>
        <p:spPr>
          <a:xfrm flipV="1">
            <a:off x="1992313" y="2300288"/>
            <a:ext cx="0" cy="739775"/>
          </a:xfrm>
          <a:prstGeom prst="line">
            <a:avLst/>
          </a:prstGeom>
          <a:ln w="38100" cap="flat" cmpd="sng">
            <a:solidFill>
              <a:srgbClr val="008000"/>
            </a:solidFill>
            <a:prstDash val="solid"/>
            <a:miter/>
            <a:headEnd type="none" w="med" len="med"/>
            <a:tailEnd type="triangle" w="med" len="med"/>
          </a:ln>
        </p:spPr>
      </p:sp>
      <p:sp>
        <p:nvSpPr>
          <p:cNvPr id="364575" name="Line 31"/>
          <p:cNvSpPr/>
          <p:nvPr/>
        </p:nvSpPr>
        <p:spPr>
          <a:xfrm flipH="1" flipV="1">
            <a:off x="1644650" y="2295525"/>
            <a:ext cx="0" cy="1014413"/>
          </a:xfrm>
          <a:prstGeom prst="line">
            <a:avLst/>
          </a:prstGeom>
          <a:ln w="38100" cap="flat" cmpd="sng">
            <a:solidFill>
              <a:srgbClr val="008000"/>
            </a:solidFill>
            <a:prstDash val="solid"/>
            <a:miter/>
            <a:headEnd type="none" w="med" len="med"/>
            <a:tailEnd type="none" w="med" len="med"/>
          </a:ln>
        </p:spPr>
      </p:sp>
      <p:sp>
        <p:nvSpPr>
          <p:cNvPr id="364576" name="Line 32"/>
          <p:cNvSpPr/>
          <p:nvPr/>
        </p:nvSpPr>
        <p:spPr>
          <a:xfrm flipH="1" flipV="1">
            <a:off x="1720850" y="3322638"/>
            <a:ext cx="2351088" cy="28575"/>
          </a:xfrm>
          <a:prstGeom prst="line">
            <a:avLst/>
          </a:prstGeom>
          <a:ln w="38100" cap="flat" cmpd="sng">
            <a:solidFill>
              <a:srgbClr val="008000"/>
            </a:solidFill>
            <a:prstDash val="solid"/>
            <a:miter/>
            <a:headEnd type="none" w="med" len="med"/>
            <a:tailEnd type="none" w="med" len="med"/>
          </a:ln>
        </p:spPr>
      </p:sp>
      <p:sp>
        <p:nvSpPr>
          <p:cNvPr id="364578" name="Line 34"/>
          <p:cNvSpPr/>
          <p:nvPr/>
        </p:nvSpPr>
        <p:spPr>
          <a:xfrm flipV="1">
            <a:off x="4067175" y="3338513"/>
            <a:ext cx="0" cy="465137"/>
          </a:xfrm>
          <a:prstGeom prst="line">
            <a:avLst/>
          </a:prstGeom>
          <a:ln w="38100" cap="flat" cmpd="sng">
            <a:solidFill>
              <a:srgbClr val="008000"/>
            </a:solidFill>
            <a:prstDash val="solid"/>
            <a:miter/>
            <a:headEnd type="none" w="med" len="med"/>
            <a:tailEnd type="none" w="med" len="med"/>
          </a:ln>
        </p:spPr>
      </p:sp>
      <p:sp>
        <p:nvSpPr>
          <p:cNvPr id="364579" name="Line 35"/>
          <p:cNvSpPr/>
          <p:nvPr/>
        </p:nvSpPr>
        <p:spPr>
          <a:xfrm>
            <a:off x="3267075" y="3805238"/>
            <a:ext cx="798513" cy="0"/>
          </a:xfrm>
          <a:prstGeom prst="line">
            <a:avLst/>
          </a:prstGeom>
          <a:ln w="38100" cap="flat" cmpd="sng">
            <a:solidFill>
              <a:srgbClr val="008000"/>
            </a:solidFill>
            <a:prstDash val="solid"/>
            <a:miter/>
            <a:headEnd type="none" w="med" len="med"/>
            <a:tailEnd type="none" w="med" len="med"/>
          </a:ln>
        </p:spPr>
      </p:sp>
      <p:sp>
        <p:nvSpPr>
          <p:cNvPr id="364581" name="Line 37"/>
          <p:cNvSpPr/>
          <p:nvPr/>
        </p:nvSpPr>
        <p:spPr>
          <a:xfrm flipV="1">
            <a:off x="3252788" y="3786188"/>
            <a:ext cx="0" cy="741362"/>
          </a:xfrm>
          <a:prstGeom prst="line">
            <a:avLst/>
          </a:prstGeom>
          <a:ln w="38100" cap="flat" cmpd="sng">
            <a:solidFill>
              <a:srgbClr val="008000"/>
            </a:solidFill>
            <a:prstDash val="solid"/>
            <a:miter/>
            <a:headEnd type="triangle" w="med" len="med"/>
            <a:tailEnd type="none" w="med" len="med"/>
          </a:ln>
        </p:spPr>
      </p:sp>
      <p:sp>
        <p:nvSpPr>
          <p:cNvPr id="364582" name="Text Box 38"/>
          <p:cNvSpPr txBox="1"/>
          <p:nvPr/>
        </p:nvSpPr>
        <p:spPr>
          <a:xfrm>
            <a:off x="469900" y="6257925"/>
            <a:ext cx="7199313" cy="366713"/>
          </a:xfrm>
          <a:prstGeom prst="rect">
            <a:avLst/>
          </a:prstGeom>
          <a:noFill/>
          <a:ln w="9525">
            <a:noFill/>
          </a:ln>
        </p:spPr>
        <p:txBody>
          <a:bodyPr anchor="t" anchorCtr="0">
            <a:spAutoFit/>
          </a:bodyPr>
          <a:lstStyle/>
          <a:p>
            <a:pPr eaLnBrk="0" hangingPunct="0">
              <a:spcBef>
                <a:spcPct val="50000"/>
              </a:spcBef>
            </a:pPr>
            <a:r>
              <a:rPr lang="zh-CN" altLang="en-US" b="1" dirty="0">
                <a:solidFill>
                  <a:srgbClr val="ED1611"/>
                </a:solidFill>
                <a:latin typeface="微软雅黑" panose="020B0503020204020204" pitchFamily="34" charset="-122"/>
                <a:ea typeface="微软雅黑" panose="020B0503020204020204" pitchFamily="34" charset="-122"/>
              </a:rPr>
              <a:t>所有过程都是在</a:t>
            </a:r>
            <a:r>
              <a:rPr lang="en-US" altLang="zh-CN" b="1" dirty="0">
                <a:solidFill>
                  <a:srgbClr val="ED1611"/>
                </a:solidFill>
                <a:latin typeface="微软雅黑" panose="020B0503020204020204" pitchFamily="34" charset="-122"/>
                <a:ea typeface="微软雅黑" panose="020B0503020204020204" pitchFamily="34" charset="-122"/>
              </a:rPr>
              <a:t>CPU</a:t>
            </a:r>
            <a:r>
              <a:rPr lang="zh-CN" altLang="en-US" b="1" dirty="0">
                <a:solidFill>
                  <a:srgbClr val="ED1611"/>
                </a:solidFill>
                <a:latin typeface="微软雅黑" panose="020B0503020204020204" pitchFamily="34" charset="-122"/>
                <a:ea typeface="微软雅黑" panose="020B0503020204020204" pitchFamily="34" charset="-122"/>
              </a:rPr>
              <a:t>执行指令所产生的控制信号的作用下进行的。</a:t>
            </a:r>
            <a:endParaRPr lang="zh-CN" altLang="en-US" b="1" dirty="0">
              <a:solidFill>
                <a:srgbClr val="ED1611"/>
              </a:solidFill>
              <a:latin typeface="微软雅黑" panose="020B0503020204020204" pitchFamily="34" charset="-122"/>
              <a:ea typeface="微软雅黑" panose="020B0503020204020204" pitchFamily="34" charset="-122"/>
            </a:endParaRPr>
          </a:p>
        </p:txBody>
      </p:sp>
      <p:sp>
        <p:nvSpPr>
          <p:cNvPr id="364583" name="Text Box 39"/>
          <p:cNvSpPr txBox="1"/>
          <p:nvPr/>
        </p:nvSpPr>
        <p:spPr>
          <a:xfrm>
            <a:off x="488950" y="5919788"/>
            <a:ext cx="7707313" cy="366712"/>
          </a:xfrm>
          <a:prstGeom prst="rect">
            <a:avLst/>
          </a:prstGeom>
          <a:noFill/>
          <a:ln w="9525">
            <a:noFill/>
          </a:ln>
        </p:spPr>
        <p:txBody>
          <a:bodyPr anchor="t" anchorCtr="0">
            <a:spAutoFit/>
          </a:bodyPr>
          <a:lstStyle/>
          <a:p>
            <a:pPr eaLnBrk="0" hangingPunct="0">
              <a:spcBef>
                <a:spcPct val="50000"/>
              </a:spcBef>
            </a:pPr>
            <a:r>
              <a:rPr lang="zh-CN" altLang="en-US" b="1" dirty="0">
                <a:solidFill>
                  <a:schemeClr val="accent2"/>
                </a:solidFill>
                <a:latin typeface="Times New Roman" panose="02020603050405020304" pitchFamily="18" charset="0"/>
                <a:ea typeface="微软雅黑" panose="020B0503020204020204" pitchFamily="34" charset="-122"/>
              </a:rPr>
              <a:t>数据经常在各存储部件间传送。故现代计算机大多采用</a:t>
            </a:r>
            <a:r>
              <a:rPr lang="zh-CN" altLang="en-US" b="1" dirty="0">
                <a:solidFill>
                  <a:schemeClr val="accent2"/>
                </a:solidFill>
                <a:latin typeface="微软雅黑" panose="020B0503020204020204" pitchFamily="34" charset="-122"/>
                <a:ea typeface="微软雅黑" panose="020B0503020204020204" pitchFamily="34" charset="-122"/>
              </a:rPr>
              <a:t>“</a:t>
            </a:r>
            <a:r>
              <a:rPr lang="zh-CN" altLang="en-US" b="1" dirty="0">
                <a:solidFill>
                  <a:schemeClr val="accent2"/>
                </a:solidFill>
                <a:latin typeface="Times New Roman" panose="02020603050405020304" pitchFamily="18" charset="0"/>
                <a:ea typeface="微软雅黑" panose="020B0503020204020204" pitchFamily="34" charset="-122"/>
              </a:rPr>
              <a:t>缓存</a:t>
            </a:r>
            <a:r>
              <a:rPr lang="zh-CN" altLang="en-US" b="1" dirty="0">
                <a:solidFill>
                  <a:schemeClr val="accent2"/>
                </a:solidFill>
                <a:latin typeface="微软雅黑" panose="020B0503020204020204" pitchFamily="34" charset="-122"/>
                <a:ea typeface="微软雅黑" panose="020B0503020204020204" pitchFamily="34" charset="-122"/>
              </a:rPr>
              <a:t>”</a:t>
            </a:r>
            <a:r>
              <a:rPr lang="zh-CN" altLang="en-US" b="1" dirty="0">
                <a:solidFill>
                  <a:schemeClr val="accent2"/>
                </a:solidFill>
                <a:latin typeface="Times New Roman" panose="02020603050405020304" pitchFamily="18" charset="0"/>
                <a:ea typeface="微软雅黑" panose="020B0503020204020204" pitchFamily="34" charset="-122"/>
              </a:rPr>
              <a:t>技术！</a:t>
            </a:r>
            <a:endParaRPr lang="zh-CN" altLang="en-US" b="1" dirty="0">
              <a:solidFill>
                <a:schemeClr val="accent2"/>
              </a:solidFill>
              <a:latin typeface="Times New Roman" panose="02020603050405020304" pitchFamily="18" charset="0"/>
              <a:ea typeface="微软雅黑" panose="020B0503020204020204" pitchFamily="34" charset="-122"/>
            </a:endParaRPr>
          </a:p>
        </p:txBody>
      </p:sp>
      <p:sp>
        <p:nvSpPr>
          <p:cNvPr id="86047" name="Rectangle 41"/>
          <p:cNvSpPr/>
          <p:nvPr/>
        </p:nvSpPr>
        <p:spPr>
          <a:xfrm>
            <a:off x="7073900" y="903288"/>
            <a:ext cx="1727200" cy="1006475"/>
          </a:xfrm>
          <a:prstGeom prst="rect">
            <a:avLst/>
          </a:prstGeom>
          <a:solidFill>
            <a:schemeClr val="bg1">
              <a:alpha val="29019"/>
            </a:schemeClr>
          </a:solidFill>
          <a:ln w="9525">
            <a:noFill/>
          </a:ln>
        </p:spPr>
        <p:txBody>
          <a:bodyPr anchor="t" anchorCtr="0">
            <a:spAutoFit/>
          </a:bodyPr>
          <a:lstStyle/>
          <a:p>
            <a:pPr eaLnBrk="0" hangingPunct="0"/>
            <a:r>
              <a:rPr lang="en-US" altLang="zh-CN" sz="2000" b="1" dirty="0">
                <a:solidFill>
                  <a:srgbClr val="ED1611"/>
                </a:solidFill>
                <a:latin typeface="Arial" panose="020B0604020202020204" pitchFamily="34" charset="0"/>
                <a:ea typeface="宋体" panose="02010600030101010101" pitchFamily="2" charset="-122"/>
              </a:rPr>
              <a:t>$ ./hello</a:t>
            </a:r>
            <a:endParaRPr lang="en-US" altLang="zh-CN" sz="2000" b="1" dirty="0">
              <a:solidFill>
                <a:srgbClr val="ED1611"/>
              </a:solidFill>
              <a:latin typeface="Arial" panose="020B0604020202020204" pitchFamily="34" charset="0"/>
              <a:ea typeface="宋体" panose="02010600030101010101" pitchFamily="2" charset="-122"/>
            </a:endParaRPr>
          </a:p>
          <a:p>
            <a:pPr eaLnBrk="0" hangingPunct="0"/>
            <a:r>
              <a:rPr lang="en-US" altLang="zh-CN" sz="2000" b="1" dirty="0">
                <a:solidFill>
                  <a:srgbClr val="008000"/>
                </a:solidFill>
                <a:latin typeface="Arial" panose="020B0604020202020204" pitchFamily="34" charset="0"/>
                <a:ea typeface="宋体" panose="02010600030101010101" pitchFamily="2" charset="-122"/>
              </a:rPr>
              <a:t>hello, world</a:t>
            </a:r>
            <a:endParaRPr lang="en-US" altLang="zh-CN" sz="2000" b="1" dirty="0">
              <a:solidFill>
                <a:srgbClr val="008000"/>
              </a:solidFill>
              <a:latin typeface="Arial" panose="020B0604020202020204" pitchFamily="34" charset="0"/>
              <a:ea typeface="宋体" panose="02010600030101010101" pitchFamily="2" charset="-122"/>
            </a:endParaRPr>
          </a:p>
          <a:p>
            <a:pPr eaLnBrk="0" hangingPunct="0"/>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7" dur="500"/>
                                        <p:tgtEl>
                                          <p:spTgt spid="364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64552"/>
                                        </p:tgtEl>
                                        <p:attrNameLst>
                                          <p:attrName>style.visibility</p:attrName>
                                        </p:attrNameLst>
                                      </p:cBhvr>
                                      <p:to>
                                        <p:strVal val="visible"/>
                                      </p:to>
                                    </p:set>
                                    <p:animEffect transition="in" filter="slide(fromBottom)">
                                      <p:cBhvr>
                                        <p:cTn id="17" dur="500"/>
                                        <p:tgtEl>
                                          <p:spTgt spid="36455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64553"/>
                                        </p:tgtEl>
                                        <p:attrNameLst>
                                          <p:attrName>style.visibility</p:attrName>
                                        </p:attrNameLst>
                                      </p:cBhvr>
                                      <p:to>
                                        <p:strVal val="visible"/>
                                      </p:to>
                                    </p:set>
                                    <p:animEffect transition="in" filter="slide(fromLeft)">
                                      <p:cBhvr>
                                        <p:cTn id="22" dur="500"/>
                                        <p:tgtEl>
                                          <p:spTgt spid="36455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64554"/>
                                        </p:tgtEl>
                                        <p:attrNameLst>
                                          <p:attrName>style.visibility</p:attrName>
                                        </p:attrNameLst>
                                      </p:cBhvr>
                                      <p:to>
                                        <p:strVal val="visible"/>
                                      </p:to>
                                    </p:set>
                                    <p:animEffect transition="in" filter="slide(fromBottom)">
                                      <p:cBhvr>
                                        <p:cTn id="27" dur="500"/>
                                        <p:tgtEl>
                                          <p:spTgt spid="36455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364555"/>
                                        </p:tgtEl>
                                        <p:attrNameLst>
                                          <p:attrName>style.visibility</p:attrName>
                                        </p:attrNameLst>
                                      </p:cBhvr>
                                      <p:to>
                                        <p:strVal val="visible"/>
                                      </p:to>
                                    </p:set>
                                    <p:animEffect transition="in" filter="slide(fromRight)">
                                      <p:cBhvr>
                                        <p:cTn id="32" dur="500"/>
                                        <p:tgtEl>
                                          <p:spTgt spid="36455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64556"/>
                                        </p:tgtEl>
                                        <p:attrNameLst>
                                          <p:attrName>style.visibility</p:attrName>
                                        </p:attrNameLst>
                                      </p:cBhvr>
                                      <p:to>
                                        <p:strVal val="visible"/>
                                      </p:to>
                                    </p:set>
                                    <p:animEffect transition="in" filter="slide(fromBottom)">
                                      <p:cBhvr>
                                        <p:cTn id="37" dur="500"/>
                                        <p:tgtEl>
                                          <p:spTgt spid="3645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364559"/>
                                        </p:tgtEl>
                                        <p:attrNameLst>
                                          <p:attrName>style.visibility</p:attrName>
                                        </p:attrNameLst>
                                      </p:cBhvr>
                                      <p:to>
                                        <p:strVal val="visible"/>
                                      </p:to>
                                    </p:set>
                                    <p:animEffect transition="in" filter="slide(fromTop)">
                                      <p:cBhvr>
                                        <p:cTn id="42" dur="500"/>
                                        <p:tgtEl>
                                          <p:spTgt spid="36455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364560"/>
                                        </p:tgtEl>
                                        <p:attrNameLst>
                                          <p:attrName>style.visibility</p:attrName>
                                        </p:attrNameLst>
                                      </p:cBhvr>
                                      <p:to>
                                        <p:strVal val="visible"/>
                                      </p:to>
                                    </p:set>
                                    <p:animEffect transition="in" filter="slide(fromLeft)">
                                      <p:cBhvr>
                                        <p:cTn id="47" dur="500"/>
                                        <p:tgtEl>
                                          <p:spTgt spid="3645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4569"/>
                                        </p:tgtEl>
                                        <p:attrNameLst>
                                          <p:attrName>style.visibility</p:attrName>
                                        </p:attrNameLst>
                                      </p:cBhvr>
                                      <p:to>
                                        <p:strVal val="visible"/>
                                      </p:to>
                                    </p:set>
                                    <p:animEffect transition="in" filter="blinds(horizontal)">
                                      <p:cBhvr>
                                        <p:cTn id="52" dur="500"/>
                                        <p:tgtEl>
                                          <p:spTgt spid="36456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57" dur="500"/>
                                        <p:tgtEl>
                                          <p:spTgt spid="36456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4565"/>
                                        </p:tgtEl>
                                        <p:attrNameLst>
                                          <p:attrName>style.visibility</p:attrName>
                                        </p:attrNameLst>
                                      </p:cBhvr>
                                      <p:to>
                                        <p:strVal val="visible"/>
                                      </p:to>
                                    </p:set>
                                    <p:animEffect transition="in" filter="blinds(horizontal)">
                                      <p:cBhvr>
                                        <p:cTn id="62" dur="500"/>
                                        <p:tgtEl>
                                          <p:spTgt spid="36456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364561"/>
                                        </p:tgtEl>
                                        <p:attrNameLst>
                                          <p:attrName>style.visibility</p:attrName>
                                        </p:attrNameLst>
                                      </p:cBhvr>
                                      <p:to>
                                        <p:strVal val="visible"/>
                                      </p:to>
                                    </p:set>
                                    <p:animEffect transition="in" filter="slide(fromBottom)">
                                      <p:cBhvr>
                                        <p:cTn id="67" dur="500"/>
                                        <p:tgtEl>
                                          <p:spTgt spid="364561"/>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nodeType="clickEffect">
                                  <p:stCondLst>
                                    <p:cond delay="0"/>
                                  </p:stCondLst>
                                  <p:childTnLst>
                                    <p:set>
                                      <p:cBhvr>
                                        <p:cTn id="71" dur="1" fill="hold">
                                          <p:stCondLst>
                                            <p:cond delay="0"/>
                                          </p:stCondLst>
                                        </p:cTn>
                                        <p:tgtEl>
                                          <p:spTgt spid="364562"/>
                                        </p:tgtEl>
                                        <p:attrNameLst>
                                          <p:attrName>style.visibility</p:attrName>
                                        </p:attrNameLst>
                                      </p:cBhvr>
                                      <p:to>
                                        <p:strVal val="visible"/>
                                      </p:to>
                                    </p:set>
                                    <p:animEffect transition="in" filter="slide(fromRight)">
                                      <p:cBhvr>
                                        <p:cTn id="72" dur="500"/>
                                        <p:tgtEl>
                                          <p:spTgt spid="364562"/>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364563"/>
                                        </p:tgtEl>
                                        <p:attrNameLst>
                                          <p:attrName>style.visibility</p:attrName>
                                        </p:attrNameLst>
                                      </p:cBhvr>
                                      <p:to>
                                        <p:strVal val="visible"/>
                                      </p:to>
                                    </p:set>
                                    <p:animEffect transition="in" filter="slide(fromBottom)">
                                      <p:cBhvr>
                                        <p:cTn id="77" dur="500"/>
                                        <p:tgtEl>
                                          <p:spTgt spid="364563"/>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364564"/>
                                        </p:tgtEl>
                                        <p:attrNameLst>
                                          <p:attrName>style.visibility</p:attrName>
                                        </p:attrNameLst>
                                      </p:cBhvr>
                                      <p:to>
                                        <p:strVal val="visible"/>
                                      </p:to>
                                    </p:set>
                                    <p:animEffect transition="in" filter="slide(fromLeft)">
                                      <p:cBhvr>
                                        <p:cTn id="82" dur="500"/>
                                        <p:tgtEl>
                                          <p:spTgt spid="36456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64570"/>
                                        </p:tgtEl>
                                        <p:attrNameLst>
                                          <p:attrName>style.visibility</p:attrName>
                                        </p:attrNameLst>
                                      </p:cBhvr>
                                      <p:to>
                                        <p:strVal val="visible"/>
                                      </p:to>
                                    </p:set>
                                    <p:animEffect transition="in" filter="blinds(horizontal)">
                                      <p:cBhvr>
                                        <p:cTn id="87" dur="500"/>
                                        <p:tgtEl>
                                          <p:spTgt spid="36457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2" dur="500"/>
                                        <p:tgtEl>
                                          <p:spTgt spid="364567">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nodeType="clickEffect">
                                  <p:stCondLst>
                                    <p:cond delay="0"/>
                                  </p:stCondLst>
                                  <p:childTnLst>
                                    <p:set>
                                      <p:cBhvr>
                                        <p:cTn id="96" dur="1" fill="hold">
                                          <p:stCondLst>
                                            <p:cond delay="0"/>
                                          </p:stCondLst>
                                        </p:cTn>
                                        <p:tgtEl>
                                          <p:spTgt spid="364573"/>
                                        </p:tgtEl>
                                        <p:attrNameLst>
                                          <p:attrName>style.visibility</p:attrName>
                                        </p:attrNameLst>
                                      </p:cBhvr>
                                      <p:to>
                                        <p:strVal val="visible"/>
                                      </p:to>
                                    </p:set>
                                    <p:animEffect transition="in" filter="slide(fromRight)">
                                      <p:cBhvr>
                                        <p:cTn id="97" dur="500"/>
                                        <p:tgtEl>
                                          <p:spTgt spid="364573"/>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364574"/>
                                        </p:tgtEl>
                                        <p:attrNameLst>
                                          <p:attrName>style.visibility</p:attrName>
                                        </p:attrNameLst>
                                      </p:cBhvr>
                                      <p:to>
                                        <p:strVal val="visible"/>
                                      </p:to>
                                    </p:set>
                                    <p:animEffect transition="in" filter="slide(fromBottom)">
                                      <p:cBhvr>
                                        <p:cTn id="102" dur="500"/>
                                        <p:tgtEl>
                                          <p:spTgt spid="364574"/>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nodeType="clickEffect">
                                  <p:stCondLst>
                                    <p:cond delay="0"/>
                                  </p:stCondLst>
                                  <p:childTnLst>
                                    <p:set>
                                      <p:cBhvr>
                                        <p:cTn id="106" dur="1" fill="hold">
                                          <p:stCondLst>
                                            <p:cond delay="0"/>
                                          </p:stCondLst>
                                        </p:cTn>
                                        <p:tgtEl>
                                          <p:spTgt spid="364575"/>
                                        </p:tgtEl>
                                        <p:attrNameLst>
                                          <p:attrName>style.visibility</p:attrName>
                                        </p:attrNameLst>
                                      </p:cBhvr>
                                      <p:to>
                                        <p:strVal val="visible"/>
                                      </p:to>
                                    </p:set>
                                    <p:animEffect transition="in" filter="slide(fromTop)">
                                      <p:cBhvr>
                                        <p:cTn id="107" dur="500"/>
                                        <p:tgtEl>
                                          <p:spTgt spid="364575"/>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nodeType="clickEffect">
                                  <p:stCondLst>
                                    <p:cond delay="0"/>
                                  </p:stCondLst>
                                  <p:childTnLst>
                                    <p:set>
                                      <p:cBhvr>
                                        <p:cTn id="111" dur="1" fill="hold">
                                          <p:stCondLst>
                                            <p:cond delay="0"/>
                                          </p:stCondLst>
                                        </p:cTn>
                                        <p:tgtEl>
                                          <p:spTgt spid="364576"/>
                                        </p:tgtEl>
                                        <p:attrNameLst>
                                          <p:attrName>style.visibility</p:attrName>
                                        </p:attrNameLst>
                                      </p:cBhvr>
                                      <p:to>
                                        <p:strVal val="visible"/>
                                      </p:to>
                                    </p:set>
                                    <p:animEffect transition="in" filter="slide(fromLeft)">
                                      <p:cBhvr>
                                        <p:cTn id="112" dur="500"/>
                                        <p:tgtEl>
                                          <p:spTgt spid="364576"/>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nodeType="clickEffect">
                                  <p:stCondLst>
                                    <p:cond delay="0"/>
                                  </p:stCondLst>
                                  <p:childTnLst>
                                    <p:set>
                                      <p:cBhvr>
                                        <p:cTn id="116" dur="1" fill="hold">
                                          <p:stCondLst>
                                            <p:cond delay="0"/>
                                          </p:stCondLst>
                                        </p:cTn>
                                        <p:tgtEl>
                                          <p:spTgt spid="364578"/>
                                        </p:tgtEl>
                                        <p:attrNameLst>
                                          <p:attrName>style.visibility</p:attrName>
                                        </p:attrNameLst>
                                      </p:cBhvr>
                                      <p:to>
                                        <p:strVal val="visible"/>
                                      </p:to>
                                    </p:set>
                                    <p:animEffect transition="in" filter="slide(fromTop)">
                                      <p:cBhvr>
                                        <p:cTn id="117" dur="500"/>
                                        <p:tgtEl>
                                          <p:spTgt spid="364578"/>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nodeType="clickEffect">
                                  <p:stCondLst>
                                    <p:cond delay="0"/>
                                  </p:stCondLst>
                                  <p:childTnLst>
                                    <p:set>
                                      <p:cBhvr>
                                        <p:cTn id="121" dur="1" fill="hold">
                                          <p:stCondLst>
                                            <p:cond delay="0"/>
                                          </p:stCondLst>
                                        </p:cTn>
                                        <p:tgtEl>
                                          <p:spTgt spid="364579"/>
                                        </p:tgtEl>
                                        <p:attrNameLst>
                                          <p:attrName>style.visibility</p:attrName>
                                        </p:attrNameLst>
                                      </p:cBhvr>
                                      <p:to>
                                        <p:strVal val="visible"/>
                                      </p:to>
                                    </p:set>
                                    <p:animEffect transition="in" filter="slide(fromRight)">
                                      <p:cBhvr>
                                        <p:cTn id="122" dur="500"/>
                                        <p:tgtEl>
                                          <p:spTgt spid="364579"/>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nodeType="clickEffect">
                                  <p:stCondLst>
                                    <p:cond delay="0"/>
                                  </p:stCondLst>
                                  <p:childTnLst>
                                    <p:set>
                                      <p:cBhvr>
                                        <p:cTn id="126" dur="1" fill="hold">
                                          <p:stCondLst>
                                            <p:cond delay="0"/>
                                          </p:stCondLst>
                                        </p:cTn>
                                        <p:tgtEl>
                                          <p:spTgt spid="364581"/>
                                        </p:tgtEl>
                                        <p:attrNameLst>
                                          <p:attrName>style.visibility</p:attrName>
                                        </p:attrNameLst>
                                      </p:cBhvr>
                                      <p:to>
                                        <p:strVal val="visible"/>
                                      </p:to>
                                    </p:set>
                                    <p:animEffect transition="in" filter="slide(fromTop)">
                                      <p:cBhvr>
                                        <p:cTn id="127" dur="500"/>
                                        <p:tgtEl>
                                          <p:spTgt spid="364581"/>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64571"/>
                                        </p:tgtEl>
                                        <p:attrNameLst>
                                          <p:attrName>style.visibility</p:attrName>
                                        </p:attrNameLst>
                                      </p:cBhvr>
                                      <p:to>
                                        <p:strVal val="visible"/>
                                      </p:to>
                                    </p:set>
                                    <p:animEffect transition="in" filter="blinds(horizontal)">
                                      <p:cBhvr>
                                        <p:cTn id="132" dur="500"/>
                                        <p:tgtEl>
                                          <p:spTgt spid="36457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37" dur="500"/>
                                        <p:tgtEl>
                                          <p:spTgt spid="364583">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5" presetClass="entr" presetSubtype="10" fill="hold" nodeType="clickEffect">
                                  <p:stCondLst>
                                    <p:cond delay="0"/>
                                  </p:stCondLst>
                                  <p:childTnLst>
                                    <p:set>
                                      <p:cBhvr>
                                        <p:cTn id="141"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2"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5" grpId="0" animBg="1"/>
      <p:bldP spid="364569" grpId="0"/>
      <p:bldP spid="364570" grpId="0"/>
      <p:bldP spid="36457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主要内容</a:t>
            </a:r>
            <a:endParaRPr lang="zh-CN" altLang="en-US" sz="3200" dirty="0"/>
          </a:p>
        </p:txBody>
      </p:sp>
      <p:sp>
        <p:nvSpPr>
          <p:cNvPr id="88066" name="Rectangle 3"/>
          <p:cNvSpPr>
            <a:spLocks noGrp="1"/>
          </p:cNvSpPr>
          <p:nvPr>
            <p:ph type="body"/>
          </p:nvPr>
        </p:nvSpPr>
        <p:spPr>
          <a:xfrm>
            <a:off x="431800" y="998538"/>
            <a:ext cx="8370888" cy="5626100"/>
          </a:xfrm>
        </p:spPr>
        <p:txBody>
          <a:bodyPr vert="horz" wrap="square" lIns="91440" tIns="45720" rIns="91440" bIns="45720" anchor="t" anchorCtr="0"/>
          <a:lstStyle/>
          <a:p>
            <a:pPr>
              <a:spcBef>
                <a:spcPts val="1600"/>
              </a:spcBef>
            </a:pPr>
            <a:r>
              <a:rPr lang="zh-CN" altLang="en-US" sz="2800" dirty="0">
                <a:ea typeface="黑体" panose="02010609060101010101" pitchFamily="49" charset="-122"/>
              </a:rPr>
              <a:t>课程的由来</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课程内容概要</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课程教学安排及考试安排</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硬件和软件的基本组成</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程序的开发和执行过程</a:t>
            </a:r>
            <a:endParaRPr lang="zh-CN" altLang="en-US" sz="2800" dirty="0">
              <a:ea typeface="黑体" panose="02010609060101010101" pitchFamily="49" charset="-122"/>
            </a:endParaRPr>
          </a:p>
          <a:p>
            <a:pPr>
              <a:spcBef>
                <a:spcPts val="1600"/>
              </a:spcBef>
            </a:pPr>
            <a:r>
              <a:rPr lang="zh-CN" altLang="en-US" sz="2800" dirty="0">
                <a:solidFill>
                  <a:srgbClr val="FF0000"/>
                </a:solidFill>
                <a:ea typeface="黑体" panose="02010609060101010101" pitchFamily="49" charset="-122"/>
              </a:rPr>
              <a:t>计算机系统层次结构</a:t>
            </a:r>
            <a:endParaRPr lang="zh-CN" altLang="en-US" sz="2800" dirty="0">
              <a:solidFill>
                <a:srgbClr val="FF0000"/>
              </a:solidFill>
              <a:ea typeface="黑体" panose="02010609060101010101" pitchFamily="49" charset="-122"/>
            </a:endParaRPr>
          </a:p>
          <a:p>
            <a:pPr>
              <a:spcBef>
                <a:spcPts val="1600"/>
              </a:spcBef>
            </a:pPr>
            <a:r>
              <a:rPr lang="zh-CN" altLang="en-US" sz="2800" dirty="0">
                <a:ea typeface="黑体" panose="02010609060101010101" pitchFamily="49" charset="-122"/>
              </a:rPr>
              <a:t>计算机性能评价</a:t>
            </a:r>
            <a:endParaRPr lang="zh-CN" altLang="en-US" sz="2800" dirty="0">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a:xfrm>
            <a:off x="457200" y="88900"/>
            <a:ext cx="8229600" cy="561975"/>
          </a:xfrm>
        </p:spPr>
        <p:txBody>
          <a:bodyPr vert="horz" wrap="square" lIns="91440" tIns="45720" rIns="91440" bIns="45720" anchor="ctr" anchorCtr="0"/>
          <a:lstStyle/>
          <a:p>
            <a:r>
              <a:rPr lang="zh-CN" altLang="en-US" sz="3600" dirty="0"/>
              <a:t>不同层次语言之间的等价转换</a:t>
            </a:r>
            <a:endParaRPr lang="zh-CN" altLang="en-US" sz="3600" dirty="0"/>
          </a:p>
        </p:txBody>
      </p:sp>
      <p:pic>
        <p:nvPicPr>
          <p:cNvPr id="89090" name="Picture 3"/>
          <p:cNvPicPr>
            <a:picLocks noChangeAspect="1"/>
          </p:cNvPicPr>
          <p:nvPr/>
        </p:nvPicPr>
        <p:blipFill>
          <a:blip r:embed="rId1"/>
          <a:stretch>
            <a:fillRect/>
          </a:stretch>
        </p:blipFill>
        <p:spPr>
          <a:xfrm>
            <a:off x="0" y="1116013"/>
            <a:ext cx="8812213" cy="4892675"/>
          </a:xfrm>
          <a:prstGeom prst="rect">
            <a:avLst/>
          </a:prstGeom>
          <a:noFill/>
          <a:ln w="9525">
            <a:noFill/>
          </a:ln>
        </p:spPr>
      </p:pic>
      <p:sp>
        <p:nvSpPr>
          <p:cNvPr id="568324" name="Rectangle 4"/>
          <p:cNvSpPr/>
          <p:nvPr/>
        </p:nvSpPr>
        <p:spPr>
          <a:xfrm>
            <a:off x="4005263" y="3746500"/>
            <a:ext cx="798512" cy="1147763"/>
          </a:xfrm>
          <a:prstGeom prst="rect">
            <a:avLst/>
          </a:prstGeom>
          <a:solidFill>
            <a:schemeClr val="accent2">
              <a:alpha val="34117"/>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5" name="Rectangle 5"/>
          <p:cNvSpPr/>
          <p:nvPr/>
        </p:nvSpPr>
        <p:spPr>
          <a:xfrm>
            <a:off x="4837113" y="3751263"/>
            <a:ext cx="654050" cy="1147762"/>
          </a:xfrm>
          <a:prstGeom prst="rect">
            <a:avLst/>
          </a:prstGeom>
          <a:solidFill>
            <a:srgbClr val="800080">
              <a:alpha val="3411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6" name="Rectangle 6"/>
          <p:cNvSpPr/>
          <p:nvPr/>
        </p:nvSpPr>
        <p:spPr>
          <a:xfrm>
            <a:off x="5505450" y="3736975"/>
            <a:ext cx="654050" cy="1147763"/>
          </a:xfrm>
          <a:prstGeom prst="rect">
            <a:avLst/>
          </a:prstGeom>
          <a:solidFill>
            <a:srgbClr val="339966">
              <a:alpha val="3803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7" name="Rectangle 7"/>
          <p:cNvSpPr/>
          <p:nvPr/>
        </p:nvSpPr>
        <p:spPr>
          <a:xfrm>
            <a:off x="6157913" y="3736975"/>
            <a:ext cx="2060575" cy="1147763"/>
          </a:xfrm>
          <a:prstGeom prst="rect">
            <a:avLst/>
          </a:prstGeom>
          <a:solidFill>
            <a:srgbClr val="FF0000">
              <a:alpha val="3411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28" name="Line 8"/>
          <p:cNvSpPr/>
          <p:nvPr/>
        </p:nvSpPr>
        <p:spPr>
          <a:xfrm>
            <a:off x="3962400" y="4037013"/>
            <a:ext cx="4252913" cy="0"/>
          </a:xfrm>
          <a:prstGeom prst="line">
            <a:avLst/>
          </a:prstGeom>
          <a:ln w="28575" cap="flat" cmpd="sng">
            <a:solidFill>
              <a:schemeClr val="accent2"/>
            </a:solidFill>
            <a:prstDash val="solid"/>
            <a:round/>
            <a:headEnd type="none" w="med" len="med"/>
            <a:tailEnd type="none" w="med" len="med"/>
          </a:ln>
        </p:spPr>
      </p:sp>
      <p:sp>
        <p:nvSpPr>
          <p:cNvPr id="568329" name="Line 9"/>
          <p:cNvSpPr/>
          <p:nvPr/>
        </p:nvSpPr>
        <p:spPr>
          <a:xfrm>
            <a:off x="3970338" y="4302125"/>
            <a:ext cx="4252912" cy="0"/>
          </a:xfrm>
          <a:prstGeom prst="line">
            <a:avLst/>
          </a:prstGeom>
          <a:ln w="28575" cap="flat" cmpd="sng">
            <a:solidFill>
              <a:srgbClr val="FFFF00"/>
            </a:solidFill>
            <a:prstDash val="solid"/>
            <a:round/>
            <a:headEnd type="none" w="med" len="med"/>
            <a:tailEnd type="none" w="med" len="med"/>
          </a:ln>
        </p:spPr>
      </p:sp>
      <p:sp>
        <p:nvSpPr>
          <p:cNvPr id="568330" name="Line 10"/>
          <p:cNvSpPr/>
          <p:nvPr/>
        </p:nvSpPr>
        <p:spPr>
          <a:xfrm>
            <a:off x="3956050" y="4602163"/>
            <a:ext cx="4252913" cy="0"/>
          </a:xfrm>
          <a:prstGeom prst="line">
            <a:avLst/>
          </a:prstGeom>
          <a:ln w="28575" cap="flat" cmpd="sng">
            <a:solidFill>
              <a:srgbClr val="FFFF00"/>
            </a:solidFill>
            <a:prstDash val="solid"/>
            <a:round/>
            <a:headEnd type="none" w="med" len="med"/>
            <a:tailEnd type="none" w="med" len="med"/>
          </a:ln>
        </p:spPr>
      </p:sp>
      <p:sp>
        <p:nvSpPr>
          <p:cNvPr id="568331" name="Line 11"/>
          <p:cNvSpPr/>
          <p:nvPr/>
        </p:nvSpPr>
        <p:spPr>
          <a:xfrm>
            <a:off x="3956050" y="4887913"/>
            <a:ext cx="4252913" cy="0"/>
          </a:xfrm>
          <a:prstGeom prst="line">
            <a:avLst/>
          </a:prstGeom>
          <a:ln w="28575" cap="flat" cmpd="sng">
            <a:solidFill>
              <a:srgbClr val="00FF00"/>
            </a:solidFill>
            <a:prstDash val="solid"/>
            <a:round/>
            <a:headEnd type="none" w="med" len="med"/>
            <a:tailEnd type="none" w="med" len="med"/>
          </a:ln>
        </p:spPr>
      </p:sp>
      <p:sp>
        <p:nvSpPr>
          <p:cNvPr id="568332" name="Rectangle 12"/>
          <p:cNvSpPr/>
          <p:nvPr/>
        </p:nvSpPr>
        <p:spPr>
          <a:xfrm>
            <a:off x="4978400" y="2643188"/>
            <a:ext cx="1379538" cy="552450"/>
          </a:xfrm>
          <a:prstGeom prst="rect">
            <a:avLst/>
          </a:prstGeom>
          <a:solidFill>
            <a:srgbClr val="FFFF00">
              <a:alpha val="4509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3" name="Rectangle 13"/>
          <p:cNvSpPr/>
          <p:nvPr/>
        </p:nvSpPr>
        <p:spPr>
          <a:xfrm>
            <a:off x="4940300" y="1487488"/>
            <a:ext cx="1379538" cy="304800"/>
          </a:xfrm>
          <a:prstGeom prst="rect">
            <a:avLst/>
          </a:prstGeom>
          <a:solidFill>
            <a:srgbClr val="FFFF00">
              <a:alpha val="45097"/>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4" name="Rectangle 14"/>
          <p:cNvSpPr/>
          <p:nvPr/>
        </p:nvSpPr>
        <p:spPr>
          <a:xfrm>
            <a:off x="4959350" y="1187450"/>
            <a:ext cx="1379538" cy="304800"/>
          </a:xfrm>
          <a:prstGeom prst="rect">
            <a:avLst/>
          </a:prstGeom>
          <a:solidFill>
            <a:schemeClr val="accent2">
              <a:alpha val="45097"/>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5" name="Rectangle 15"/>
          <p:cNvSpPr/>
          <p:nvPr/>
        </p:nvSpPr>
        <p:spPr>
          <a:xfrm>
            <a:off x="4946650" y="1798638"/>
            <a:ext cx="1379538" cy="304800"/>
          </a:xfrm>
          <a:prstGeom prst="rect">
            <a:avLst/>
          </a:prstGeom>
          <a:solidFill>
            <a:srgbClr val="00FF00">
              <a:alpha val="30980"/>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6" name="Rectangle 16"/>
          <p:cNvSpPr/>
          <p:nvPr/>
        </p:nvSpPr>
        <p:spPr>
          <a:xfrm>
            <a:off x="4995863" y="3211513"/>
            <a:ext cx="1379537" cy="304800"/>
          </a:xfrm>
          <a:prstGeom prst="rect">
            <a:avLst/>
          </a:prstGeom>
          <a:solidFill>
            <a:srgbClr val="00FF00">
              <a:alpha val="30980"/>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68337" name="Rectangle 17"/>
          <p:cNvSpPr/>
          <p:nvPr/>
        </p:nvSpPr>
        <p:spPr>
          <a:xfrm>
            <a:off x="4979988" y="2338388"/>
            <a:ext cx="1379537" cy="304800"/>
          </a:xfrm>
          <a:prstGeom prst="rect">
            <a:avLst/>
          </a:prstGeom>
          <a:solidFill>
            <a:schemeClr val="accent2">
              <a:alpha val="45097"/>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568338" name="Group 18"/>
          <p:cNvGrpSpPr/>
          <p:nvPr/>
        </p:nvGrpSpPr>
        <p:grpSpPr>
          <a:xfrm>
            <a:off x="4354513" y="3427413"/>
            <a:ext cx="2308225" cy="333375"/>
            <a:chOff x="2743" y="2249"/>
            <a:chExt cx="1454" cy="210"/>
          </a:xfrm>
        </p:grpSpPr>
        <p:sp>
          <p:nvSpPr>
            <p:cNvPr id="89106" name="Line 19"/>
            <p:cNvSpPr/>
            <p:nvPr/>
          </p:nvSpPr>
          <p:spPr>
            <a:xfrm flipH="1">
              <a:off x="2743" y="2277"/>
              <a:ext cx="484" cy="155"/>
            </a:xfrm>
            <a:prstGeom prst="line">
              <a:avLst/>
            </a:prstGeom>
            <a:ln w="38100" cap="flat" cmpd="sng">
              <a:solidFill>
                <a:srgbClr val="FF0000"/>
              </a:solidFill>
              <a:prstDash val="solid"/>
              <a:round/>
              <a:headEnd type="none" w="med" len="med"/>
              <a:tailEnd type="triangle" w="med" len="med"/>
            </a:ln>
          </p:spPr>
        </p:sp>
        <p:sp>
          <p:nvSpPr>
            <p:cNvPr id="89107" name="Line 20"/>
            <p:cNvSpPr/>
            <p:nvPr/>
          </p:nvSpPr>
          <p:spPr>
            <a:xfrm flipH="1">
              <a:off x="3310" y="2267"/>
              <a:ext cx="548" cy="156"/>
            </a:xfrm>
            <a:prstGeom prst="line">
              <a:avLst/>
            </a:prstGeom>
            <a:ln w="38100" cap="flat" cmpd="sng">
              <a:solidFill>
                <a:srgbClr val="FF0000"/>
              </a:solidFill>
              <a:prstDash val="solid"/>
              <a:round/>
              <a:headEnd type="none" w="med" len="med"/>
              <a:tailEnd type="triangle" w="med" len="med"/>
            </a:ln>
          </p:spPr>
        </p:sp>
        <p:sp>
          <p:nvSpPr>
            <p:cNvPr id="89108" name="Line 21"/>
            <p:cNvSpPr/>
            <p:nvPr/>
          </p:nvSpPr>
          <p:spPr>
            <a:xfrm>
              <a:off x="3520" y="2249"/>
              <a:ext cx="192" cy="201"/>
            </a:xfrm>
            <a:prstGeom prst="line">
              <a:avLst/>
            </a:prstGeom>
            <a:ln w="38100" cap="flat" cmpd="sng">
              <a:solidFill>
                <a:srgbClr val="FF0000"/>
              </a:solidFill>
              <a:prstDash val="solid"/>
              <a:round/>
              <a:headEnd type="none" w="med" len="med"/>
              <a:tailEnd type="triangle" w="med" len="med"/>
            </a:ln>
          </p:spPr>
        </p:sp>
        <p:sp>
          <p:nvSpPr>
            <p:cNvPr id="89109" name="Line 22"/>
            <p:cNvSpPr/>
            <p:nvPr/>
          </p:nvSpPr>
          <p:spPr>
            <a:xfrm>
              <a:off x="3676" y="2258"/>
              <a:ext cx="521" cy="201"/>
            </a:xfrm>
            <a:prstGeom prst="line">
              <a:avLst/>
            </a:prstGeom>
            <a:ln w="38100" cap="flat" cmpd="sng">
              <a:solidFill>
                <a:srgbClr val="FF0000"/>
              </a:solidFill>
              <a:prstDash val="solid"/>
              <a:round/>
              <a:headEnd type="none" w="med" len="med"/>
              <a:tailEnd type="triangle" w="med" len="med"/>
            </a:ln>
          </p:spPr>
        </p:sp>
      </p:grpSp>
      <p:sp>
        <p:nvSpPr>
          <p:cNvPr id="568343" name="Text Box 23"/>
          <p:cNvSpPr txBox="1"/>
          <p:nvPr/>
        </p:nvSpPr>
        <p:spPr>
          <a:xfrm>
            <a:off x="6734175" y="2559050"/>
            <a:ext cx="1930400" cy="1006475"/>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每条指令由操作码和若干地址码组成</a:t>
            </a:r>
            <a:endParaRPr lang="zh-CN" altLang="en-US" sz="2000" b="1" dirty="0">
              <a:latin typeface="Arial" panose="020B0604020202020204" pitchFamily="34" charset="0"/>
              <a:ea typeface="微软雅黑" panose="020B0503020204020204" pitchFamily="34" charset="-122"/>
            </a:endParaRPr>
          </a:p>
        </p:txBody>
      </p:sp>
      <p:sp>
        <p:nvSpPr>
          <p:cNvPr id="568344" name="Text Box 24"/>
          <p:cNvSpPr txBox="1"/>
          <p:nvPr/>
        </p:nvSpPr>
        <p:spPr>
          <a:xfrm>
            <a:off x="985838" y="6026150"/>
            <a:ext cx="6546850" cy="3968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任何高级语言程序最终通过执行若干条指令来完成！</a:t>
            </a:r>
            <a:endParaRPr lang="zh-CN" altLang="en-US" sz="2000" b="1"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8338"/>
                                        </p:tgtEl>
                                        <p:attrNameLst>
                                          <p:attrName>style.visibility</p:attrName>
                                        </p:attrNameLst>
                                      </p:cBhvr>
                                      <p:to>
                                        <p:strVal val="visible"/>
                                      </p:to>
                                    </p:set>
                                    <p:animEffect transition="in" filter="blinds(horizontal)">
                                      <p:cBhvr>
                                        <p:cTn id="77" dur="500"/>
                                        <p:tgtEl>
                                          <p:spTgt spid="56833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8344"/>
                                        </p:tgtEl>
                                        <p:attrNameLst>
                                          <p:attrName>style.visibility</p:attrName>
                                        </p:attrNameLst>
                                      </p:cBhvr>
                                      <p:to>
                                        <p:strVal val="visible"/>
                                      </p:to>
                                    </p:set>
                                    <p:animEffect transition="in" filter="blinds(horizontal)">
                                      <p:cBhvr>
                                        <p:cTn id="87" dur="500"/>
                                        <p:tgtEl>
                                          <p:spTgt spid="56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5" grpId="0" animBg="1"/>
      <p:bldP spid="568326" grpId="0" animBg="1"/>
      <p:bldP spid="568327" grpId="0" animBg="1"/>
      <p:bldP spid="568332" grpId="0" animBg="1"/>
      <p:bldP spid="568333" grpId="0" animBg="1"/>
      <p:bldP spid="568334" grpId="0" animBg="1"/>
      <p:bldP spid="568335" grpId="0" animBg="1"/>
      <p:bldP spid="568336" grpId="0" animBg="1"/>
      <p:bldP spid="568337" grpId="0" animBg="1"/>
      <p:bldP spid="568343" grpId="0"/>
      <p:bldP spid="5683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p:cNvSpPr>
          <p:nvPr>
            <p:ph type="title"/>
          </p:nvPr>
        </p:nvSpPr>
        <p:spPr>
          <a:xfrm>
            <a:off x="457200" y="103188"/>
            <a:ext cx="8229600" cy="561975"/>
          </a:xfrm>
        </p:spPr>
        <p:txBody>
          <a:bodyPr vert="horz" wrap="square" lIns="91440" tIns="45720" rIns="91440" bIns="45720" anchor="ctr" anchorCtr="0"/>
          <a:lstStyle/>
          <a:p>
            <a:r>
              <a:rPr lang="zh-CN" altLang="en-US" sz="3600" dirty="0"/>
              <a:t>开发和运行程序需什么支撑？</a:t>
            </a:r>
            <a:endParaRPr lang="zh-CN" altLang="en-US" sz="3600" dirty="0"/>
          </a:p>
        </p:txBody>
      </p:sp>
      <p:sp>
        <p:nvSpPr>
          <p:cNvPr id="569347" name="Rectangle 3"/>
          <p:cNvSpPr>
            <a:spLocks noGrp="1"/>
          </p:cNvSpPr>
          <p:nvPr>
            <p:ph idx="1"/>
          </p:nvPr>
        </p:nvSpPr>
        <p:spPr>
          <a:xfrm>
            <a:off x="222250" y="836613"/>
            <a:ext cx="8534400" cy="5218112"/>
          </a:xfrm>
        </p:spPr>
        <p:txBody>
          <a:bodyPr vert="horz" wrap="square" lIns="91440" tIns="45720" rIns="91440" bIns="45720" anchor="t" anchorCtr="0"/>
          <a:lstStyle/>
          <a:p>
            <a:r>
              <a:rPr lang="zh-CN" altLang="en-US" sz="2100" dirty="0">
                <a:latin typeface="微软雅黑" panose="020B0503020204020204" pitchFamily="34" charset="-122"/>
                <a:ea typeface="微软雅黑" panose="020B0503020204020204" pitchFamily="34" charset="-122"/>
              </a:rPr>
              <a:t>最早的程序开发很简单（怎样简单？）</a:t>
            </a:r>
            <a:endParaRPr lang="zh-CN" altLang="en-US"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直接输入指令和数据，启动后把第一条指令地址送</a:t>
            </a:r>
            <a:r>
              <a:rPr lang="en-US" altLang="zh-CN" sz="2100" dirty="0">
                <a:latin typeface="微软雅黑" panose="020B0503020204020204" pitchFamily="34" charset="-122"/>
                <a:ea typeface="微软雅黑" panose="020B0503020204020204" pitchFamily="34" charset="-122"/>
              </a:rPr>
              <a:t>PC</a:t>
            </a:r>
            <a:r>
              <a:rPr lang="zh-CN" altLang="en-US" sz="2100" dirty="0">
                <a:latin typeface="微软雅黑" panose="020B0503020204020204" pitchFamily="34" charset="-122"/>
                <a:ea typeface="微软雅黑" panose="020B0503020204020204" pitchFamily="34" charset="-122"/>
              </a:rPr>
              <a:t>开始执行</a:t>
            </a:r>
            <a:endParaRPr lang="zh-CN" altLang="en-US" sz="2100" dirty="0">
              <a:latin typeface="微软雅黑" panose="020B0503020204020204" pitchFamily="34" charset="-122"/>
              <a:ea typeface="微软雅黑" panose="020B0503020204020204" pitchFamily="34" charset="-122"/>
            </a:endParaRPr>
          </a:p>
          <a:p>
            <a:r>
              <a:rPr lang="zh-CN" altLang="en-US" sz="2100" dirty="0">
                <a:latin typeface="微软雅黑" panose="020B0503020204020204" pitchFamily="34" charset="-122"/>
                <a:ea typeface="微软雅黑" panose="020B0503020204020204" pitchFamily="34" charset="-122"/>
              </a:rPr>
              <a:t>用高级语言开发程序需要复杂的支撑环境（怎样的环境？）</a:t>
            </a:r>
            <a:endParaRPr lang="zh-CN" altLang="en-US"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需要</a:t>
            </a:r>
            <a:r>
              <a:rPr lang="zh-CN" altLang="en-US" sz="2100" dirty="0">
                <a:solidFill>
                  <a:srgbClr val="004821"/>
                </a:solidFill>
                <a:latin typeface="微软雅黑" panose="020B0503020204020204" pitchFamily="34" charset="-122"/>
                <a:ea typeface="微软雅黑" panose="020B0503020204020204" pitchFamily="34" charset="-122"/>
              </a:rPr>
              <a:t>编辑器</a:t>
            </a:r>
            <a:r>
              <a:rPr lang="zh-CN" altLang="en-US" sz="2100" dirty="0">
                <a:latin typeface="微软雅黑" panose="020B0503020204020204" pitchFamily="34" charset="-122"/>
                <a:ea typeface="微软雅黑" panose="020B0503020204020204" pitchFamily="34" charset="-122"/>
              </a:rPr>
              <a:t>编写源程序</a:t>
            </a:r>
            <a:endParaRPr lang="zh-CN" altLang="en-US"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需要一套翻译转换软件处理各类源程序</a:t>
            </a:r>
            <a:endParaRPr lang="zh-CN" altLang="en-US" sz="2100" dirty="0">
              <a:latin typeface="微软雅黑" panose="020B0503020204020204" pitchFamily="34" charset="-122"/>
              <a:ea typeface="微软雅黑" panose="020B0503020204020204" pitchFamily="34" charset="-122"/>
            </a:endParaRPr>
          </a:p>
          <a:p>
            <a:pPr lvl="2"/>
            <a:r>
              <a:rPr lang="zh-CN" altLang="en-US" sz="2100" dirty="0">
                <a:latin typeface="微软雅黑" panose="020B0503020204020204" pitchFamily="34" charset="-122"/>
                <a:ea typeface="微软雅黑" panose="020B0503020204020204" pitchFamily="34" charset="-122"/>
              </a:rPr>
              <a:t>编译方式：预处理程序、编译器、汇编器、链接器</a:t>
            </a:r>
            <a:endParaRPr lang="zh-CN" altLang="en-US" sz="2100" dirty="0">
              <a:latin typeface="微软雅黑" panose="020B0503020204020204" pitchFamily="34" charset="-122"/>
              <a:ea typeface="微软雅黑" panose="020B0503020204020204" pitchFamily="34" charset="-122"/>
            </a:endParaRPr>
          </a:p>
          <a:p>
            <a:pPr lvl="2"/>
            <a:r>
              <a:rPr lang="zh-CN" altLang="en-US" sz="2100" dirty="0">
                <a:latin typeface="微软雅黑" panose="020B0503020204020204" pitchFamily="34" charset="-122"/>
                <a:ea typeface="微软雅黑" panose="020B0503020204020204" pitchFamily="34" charset="-122"/>
              </a:rPr>
              <a:t>解释方式：解释程序</a:t>
            </a:r>
            <a:endParaRPr lang="zh-CN" altLang="en-US"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需要一个可以执行程序的界面（环境）</a:t>
            </a:r>
            <a:endParaRPr lang="zh-CN" altLang="en-US" sz="2100" dirty="0">
              <a:latin typeface="微软雅黑" panose="020B0503020204020204" pitchFamily="34" charset="-122"/>
              <a:ea typeface="微软雅黑" panose="020B0503020204020204" pitchFamily="34" charset="-122"/>
            </a:endParaRPr>
          </a:p>
          <a:p>
            <a:pPr lvl="2"/>
            <a:r>
              <a:rPr lang="en-US" altLang="zh-CN" sz="2100" dirty="0">
                <a:latin typeface="微软雅黑" panose="020B0503020204020204" pitchFamily="34" charset="-122"/>
                <a:ea typeface="微软雅黑" panose="020B0503020204020204" pitchFamily="34" charset="-122"/>
              </a:rPr>
              <a:t>GUI</a:t>
            </a:r>
            <a:r>
              <a:rPr lang="zh-CN" altLang="en-US" sz="2100" dirty="0">
                <a:latin typeface="微软雅黑" panose="020B0503020204020204" pitchFamily="34" charset="-122"/>
                <a:ea typeface="微软雅黑" panose="020B0503020204020204" pitchFamily="34" charset="-122"/>
              </a:rPr>
              <a:t>方式：图形用户界面</a:t>
            </a:r>
            <a:endParaRPr lang="zh-CN" altLang="en-US" sz="2100" dirty="0">
              <a:latin typeface="微软雅黑" panose="020B0503020204020204" pitchFamily="34" charset="-122"/>
              <a:ea typeface="微软雅黑" panose="020B0503020204020204" pitchFamily="34" charset="-122"/>
            </a:endParaRPr>
          </a:p>
          <a:p>
            <a:pPr lvl="2"/>
            <a:r>
              <a:rPr lang="en-US" altLang="zh-CN" sz="2100" dirty="0">
                <a:latin typeface="微软雅黑" panose="020B0503020204020204" pitchFamily="34" charset="-122"/>
                <a:ea typeface="微软雅黑" panose="020B0503020204020204" pitchFamily="34" charset="-122"/>
              </a:rPr>
              <a:t>CUI</a:t>
            </a:r>
            <a:r>
              <a:rPr lang="zh-CN" altLang="en-US" sz="2100" dirty="0">
                <a:latin typeface="微软雅黑" panose="020B0503020204020204" pitchFamily="34" charset="-122"/>
                <a:ea typeface="微软雅黑" panose="020B0503020204020204" pitchFamily="34" charset="-122"/>
              </a:rPr>
              <a:t>方式：命令行用户界面</a:t>
            </a:r>
            <a:endParaRPr lang="zh-CN" altLang="en-US" sz="2100" dirty="0">
              <a:latin typeface="微软雅黑" panose="020B0503020204020204" pitchFamily="34" charset="-122"/>
              <a:ea typeface="微软雅黑" panose="020B0503020204020204" pitchFamily="34" charset="-122"/>
            </a:endParaRPr>
          </a:p>
        </p:txBody>
      </p:sp>
      <p:sp>
        <p:nvSpPr>
          <p:cNvPr id="569348" name="Text Box 4"/>
          <p:cNvSpPr txBox="1"/>
          <p:nvPr/>
        </p:nvSpPr>
        <p:spPr>
          <a:xfrm>
            <a:off x="130175" y="5360988"/>
            <a:ext cx="8694738" cy="1296987"/>
          </a:xfrm>
          <a:prstGeom prst="rect">
            <a:avLst/>
          </a:prstGeom>
          <a:noFill/>
          <a:ln w="9525">
            <a:noFill/>
          </a:ln>
        </p:spPr>
        <p:txBody>
          <a:bodyPr anchor="t" anchorCtr="0">
            <a:spAutoFit/>
          </a:bodyPr>
          <a:lstStyle/>
          <a:p>
            <a:pPr>
              <a:spcBef>
                <a:spcPct val="30000"/>
              </a:spcBef>
            </a:pPr>
            <a:r>
              <a:rPr lang="zh-CN" altLang="en-US" sz="2200" b="1" dirty="0">
                <a:solidFill>
                  <a:srgbClr val="009242"/>
                </a:solidFill>
                <a:latin typeface="Arial" panose="020B0604020202020204" pitchFamily="34" charset="0"/>
                <a:ea typeface="微软雅黑" panose="020B0503020204020204" pitchFamily="34" charset="-122"/>
              </a:rPr>
              <a:t>支撑程序开发和运行的环境由</a:t>
            </a:r>
            <a:r>
              <a:rPr lang="zh-CN" altLang="en-US" sz="2200" b="1" dirty="0">
                <a:solidFill>
                  <a:srgbClr val="FF0000"/>
                </a:solidFill>
                <a:latin typeface="Arial" panose="020B0604020202020204" pitchFamily="34" charset="0"/>
                <a:ea typeface="微软雅黑" panose="020B0503020204020204" pitchFamily="34" charset="-122"/>
              </a:rPr>
              <a:t>系统软件</a:t>
            </a:r>
            <a:r>
              <a:rPr lang="zh-CN" altLang="en-US" sz="2200" b="1" dirty="0">
                <a:solidFill>
                  <a:srgbClr val="009242"/>
                </a:solidFill>
                <a:latin typeface="Arial" panose="020B0604020202020204" pitchFamily="34" charset="0"/>
                <a:ea typeface="微软雅黑" panose="020B0503020204020204" pitchFamily="34" charset="-122"/>
              </a:rPr>
              <a:t>提供</a:t>
            </a:r>
            <a:endParaRPr lang="zh-CN" altLang="en-US" sz="2200" b="1" dirty="0">
              <a:solidFill>
                <a:srgbClr val="009242"/>
              </a:solidFill>
              <a:latin typeface="Arial" panose="020B0604020202020204" pitchFamily="34" charset="0"/>
              <a:ea typeface="微软雅黑" panose="020B0503020204020204" pitchFamily="34" charset="-122"/>
            </a:endParaRPr>
          </a:p>
          <a:p>
            <a:pPr>
              <a:spcBef>
                <a:spcPct val="30000"/>
              </a:spcBef>
            </a:pPr>
            <a:r>
              <a:rPr lang="zh-CN" altLang="en-US" sz="2200" b="1" dirty="0">
                <a:solidFill>
                  <a:srgbClr val="009242"/>
                </a:solidFill>
                <a:latin typeface="Arial" panose="020B0604020202020204" pitchFamily="34" charset="0"/>
                <a:ea typeface="微软雅黑" panose="020B0503020204020204" pitchFamily="34" charset="-122"/>
              </a:rPr>
              <a:t>最重要的系统软件是</a:t>
            </a:r>
            <a:r>
              <a:rPr lang="zh-CN" altLang="en-US" sz="2200" b="1" dirty="0">
                <a:solidFill>
                  <a:srgbClr val="FF0000"/>
                </a:solidFill>
                <a:latin typeface="Arial" panose="020B0604020202020204" pitchFamily="34" charset="0"/>
                <a:ea typeface="微软雅黑" panose="020B0503020204020204" pitchFamily="34" charset="-122"/>
              </a:rPr>
              <a:t>操作系统</a:t>
            </a:r>
            <a:r>
              <a:rPr lang="zh-CN" altLang="en-US" sz="2200" b="1" dirty="0">
                <a:solidFill>
                  <a:srgbClr val="009242"/>
                </a:solidFill>
                <a:latin typeface="Arial" panose="020B0604020202020204" pitchFamily="34" charset="0"/>
                <a:ea typeface="微软雅黑" panose="020B0503020204020204" pitchFamily="34" charset="-122"/>
              </a:rPr>
              <a:t>和</a:t>
            </a:r>
            <a:r>
              <a:rPr lang="zh-CN" altLang="en-US" sz="2200" b="1" dirty="0">
                <a:solidFill>
                  <a:srgbClr val="FF0000"/>
                </a:solidFill>
                <a:latin typeface="Arial" panose="020B0604020202020204" pitchFamily="34" charset="0"/>
                <a:ea typeface="微软雅黑" panose="020B0503020204020204" pitchFamily="34" charset="-122"/>
              </a:rPr>
              <a:t>语言处理系统</a:t>
            </a:r>
            <a:endParaRPr lang="zh-CN" altLang="en-US" sz="2200" b="1" dirty="0">
              <a:solidFill>
                <a:srgbClr val="FF0000"/>
              </a:solidFill>
              <a:latin typeface="Arial" panose="020B0604020202020204" pitchFamily="34" charset="0"/>
              <a:ea typeface="微软雅黑" panose="020B0503020204020204" pitchFamily="34" charset="-122"/>
            </a:endParaRPr>
          </a:p>
          <a:p>
            <a:pPr>
              <a:spcBef>
                <a:spcPct val="30000"/>
              </a:spcBef>
            </a:pPr>
            <a:r>
              <a:rPr lang="zh-CN" altLang="en-US" sz="2200" b="1" dirty="0">
                <a:solidFill>
                  <a:srgbClr val="CC3300"/>
                </a:solidFill>
                <a:latin typeface="Arial" panose="020B0604020202020204" pitchFamily="34" charset="0"/>
                <a:ea typeface="微软雅黑" panose="020B0503020204020204" pitchFamily="34" charset="-122"/>
              </a:rPr>
              <a:t>语言处理系统运行在操作系统之上，操作系统利用指令管理硬件</a:t>
            </a:r>
            <a:endParaRPr lang="zh-CN" altLang="en-US" sz="2200" b="1" dirty="0">
              <a:solidFill>
                <a:srgbClr val="CC3300"/>
              </a:solidFill>
              <a:latin typeface="Arial" panose="020B0604020202020204" pitchFamily="34" charset="0"/>
              <a:ea typeface="微软雅黑" panose="020B0503020204020204" pitchFamily="34" charset="-122"/>
            </a:endParaRPr>
          </a:p>
        </p:txBody>
      </p:sp>
      <p:grpSp>
        <p:nvGrpSpPr>
          <p:cNvPr id="569349" name="Group 5"/>
          <p:cNvGrpSpPr/>
          <p:nvPr/>
        </p:nvGrpSpPr>
        <p:grpSpPr>
          <a:xfrm>
            <a:off x="7245350" y="2217738"/>
            <a:ext cx="1144588" cy="1333500"/>
            <a:chOff x="4564" y="1397"/>
            <a:chExt cx="721" cy="840"/>
          </a:xfrm>
        </p:grpSpPr>
        <p:sp>
          <p:nvSpPr>
            <p:cNvPr id="90117" name="AutoShape 6"/>
            <p:cNvSpPr/>
            <p:nvPr/>
          </p:nvSpPr>
          <p:spPr>
            <a:xfrm>
              <a:off x="4564" y="1397"/>
              <a:ext cx="201" cy="840"/>
            </a:xfrm>
            <a:prstGeom prst="rightBrace">
              <a:avLst>
                <a:gd name="adj1" fmla="val 34787"/>
                <a:gd name="adj2" fmla="val 50000"/>
              </a:avLst>
            </a:prstGeom>
            <a:noFill/>
            <a:ln w="38100" cap="flat" cmpd="sng">
              <a:solidFill>
                <a:srgbClr val="CC00FF"/>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0118" name="Text Box 7"/>
            <p:cNvSpPr txBox="1"/>
            <p:nvPr/>
          </p:nvSpPr>
          <p:spPr>
            <a:xfrm>
              <a:off x="4818" y="1503"/>
              <a:ext cx="467" cy="634"/>
            </a:xfrm>
            <a:prstGeom prst="rect">
              <a:avLst/>
            </a:prstGeom>
            <a:solidFill>
              <a:srgbClr val="CC99FF"/>
            </a:solid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语言处理程序</a:t>
              </a:r>
              <a:endParaRPr lang="zh-CN" altLang="en-US" sz="2000" b="1" dirty="0">
                <a:latin typeface="Arial" panose="020B0604020202020204" pitchFamily="34" charset="0"/>
                <a:ea typeface="微软雅黑" panose="020B0503020204020204" pitchFamily="34" charset="-122"/>
              </a:endParaRPr>
            </a:p>
          </p:txBody>
        </p:sp>
      </p:grpSp>
      <p:grpSp>
        <p:nvGrpSpPr>
          <p:cNvPr id="569352" name="Group 8"/>
          <p:cNvGrpSpPr/>
          <p:nvPr/>
        </p:nvGrpSpPr>
        <p:grpSpPr>
          <a:xfrm>
            <a:off x="4629150" y="4341813"/>
            <a:ext cx="1016000" cy="781050"/>
            <a:chOff x="2916" y="2735"/>
            <a:chExt cx="640" cy="492"/>
          </a:xfrm>
        </p:grpSpPr>
        <p:sp>
          <p:nvSpPr>
            <p:cNvPr id="90120" name="AutoShape 9"/>
            <p:cNvSpPr/>
            <p:nvPr/>
          </p:nvSpPr>
          <p:spPr>
            <a:xfrm>
              <a:off x="2916" y="2735"/>
              <a:ext cx="156" cy="492"/>
            </a:xfrm>
            <a:prstGeom prst="rightBrace">
              <a:avLst>
                <a:gd name="adj1" fmla="val 26252"/>
                <a:gd name="adj2" fmla="val 50000"/>
              </a:avLst>
            </a:prstGeom>
            <a:noFill/>
            <a:ln w="38100" cap="flat" cmpd="sng">
              <a:solidFill>
                <a:srgbClr val="339933"/>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0121" name="Text Box 10"/>
            <p:cNvSpPr txBox="1"/>
            <p:nvPr/>
          </p:nvSpPr>
          <p:spPr>
            <a:xfrm>
              <a:off x="3089" y="2748"/>
              <a:ext cx="467" cy="422"/>
            </a:xfrm>
            <a:prstGeom prst="rect">
              <a:avLst/>
            </a:prstGeom>
            <a:solidFill>
              <a:schemeClr val="folHlink"/>
            </a:solidFill>
            <a:ln w="9525">
              <a:noFill/>
            </a:ln>
          </p:spPr>
          <p:txBody>
            <a:bodyPr anchor="t" anchorCtr="0">
              <a:spAutoFit/>
            </a:bodyPr>
            <a:lstStyle/>
            <a:p>
              <a:pPr>
                <a:spcBef>
                  <a:spcPct val="50000"/>
                </a:spcBef>
              </a:pPr>
              <a:r>
                <a:rPr lang="zh-CN" altLang="en-US" sz="1900" b="1" dirty="0">
                  <a:latin typeface="Arial" panose="020B0604020202020204" pitchFamily="34" charset="0"/>
                  <a:ea typeface="微软雅黑" panose="020B0503020204020204" pitchFamily="34" charset="-122"/>
                </a:rPr>
                <a:t>人机接口</a:t>
              </a:r>
              <a:endParaRPr lang="zh-CN" altLang="en-US" sz="1900" b="1" dirty="0">
                <a:latin typeface="Arial" panose="020B0604020202020204" pitchFamily="34" charset="0"/>
                <a:ea typeface="微软雅黑" panose="020B0503020204020204" pitchFamily="34" charset="-122"/>
              </a:endParaRPr>
            </a:p>
          </p:txBody>
        </p:sp>
      </p:grpSp>
      <p:sp>
        <p:nvSpPr>
          <p:cNvPr id="569355" name="Text Box 11"/>
          <p:cNvSpPr txBox="1"/>
          <p:nvPr/>
        </p:nvSpPr>
        <p:spPr>
          <a:xfrm>
            <a:off x="6357938" y="4064000"/>
            <a:ext cx="2392362" cy="412750"/>
          </a:xfrm>
          <a:prstGeom prst="rect">
            <a:avLst/>
          </a:prstGeom>
          <a:solidFill>
            <a:srgbClr val="CC99FF"/>
          </a:solidFill>
          <a:ln w="9525">
            <a:noFill/>
          </a:ln>
        </p:spPr>
        <p:txBody>
          <a:bodyPr anchor="t" anchorCtr="0">
            <a:spAutoFit/>
          </a:bodyPr>
          <a:lstStyle/>
          <a:p>
            <a:pPr>
              <a:spcBef>
                <a:spcPct val="50000"/>
              </a:spcBef>
            </a:pPr>
            <a:r>
              <a:rPr lang="zh-CN" altLang="en-US" sz="2100" b="1" dirty="0">
                <a:latin typeface="Arial" panose="020B0604020202020204" pitchFamily="34" charset="0"/>
                <a:ea typeface="微软雅黑" panose="020B0503020204020204" pitchFamily="34" charset="-122"/>
              </a:rPr>
              <a:t>语言的运行时系统</a:t>
            </a:r>
            <a:endParaRPr lang="zh-CN" altLang="en-US" sz="2100" b="1" dirty="0">
              <a:latin typeface="Arial" panose="020B0604020202020204" pitchFamily="34" charset="0"/>
              <a:ea typeface="微软雅黑" panose="020B0503020204020204" pitchFamily="34" charset="-122"/>
            </a:endParaRPr>
          </a:p>
        </p:txBody>
      </p:sp>
      <p:sp>
        <p:nvSpPr>
          <p:cNvPr id="569356" name="Text Box 12"/>
          <p:cNvSpPr txBox="1"/>
          <p:nvPr/>
        </p:nvSpPr>
        <p:spPr>
          <a:xfrm>
            <a:off x="6378575" y="4535488"/>
            <a:ext cx="2392363" cy="412750"/>
          </a:xfrm>
          <a:prstGeom prst="rect">
            <a:avLst/>
          </a:prstGeom>
          <a:solidFill>
            <a:srgbClr val="99CC00"/>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操作系统内核</a:t>
            </a:r>
            <a:endParaRPr lang="zh-CN" altLang="en-US" sz="2100" b="1" dirty="0">
              <a:latin typeface="Arial" panose="020B0604020202020204" pitchFamily="34" charset="0"/>
              <a:ea typeface="微软雅黑" panose="020B0503020204020204" pitchFamily="34" charset="-122"/>
            </a:endParaRPr>
          </a:p>
        </p:txBody>
      </p:sp>
      <p:sp>
        <p:nvSpPr>
          <p:cNvPr id="569357" name="Text Box 13"/>
          <p:cNvSpPr txBox="1"/>
          <p:nvPr/>
        </p:nvSpPr>
        <p:spPr>
          <a:xfrm>
            <a:off x="6383338" y="5006975"/>
            <a:ext cx="2392362" cy="412750"/>
          </a:xfrm>
          <a:prstGeom prst="rect">
            <a:avLst/>
          </a:prstGeom>
          <a:solidFill>
            <a:srgbClr val="99CCFF"/>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指令集体系结构</a:t>
            </a:r>
            <a:endParaRPr lang="zh-CN" altLang="en-US" sz="2100" b="1" dirty="0">
              <a:latin typeface="Arial" panose="020B0604020202020204" pitchFamily="34" charset="0"/>
              <a:ea typeface="微软雅黑" panose="020B0503020204020204" pitchFamily="34" charset="-122"/>
            </a:endParaRPr>
          </a:p>
        </p:txBody>
      </p:sp>
      <p:sp>
        <p:nvSpPr>
          <p:cNvPr id="569358" name="Text Box 14"/>
          <p:cNvSpPr txBox="1"/>
          <p:nvPr/>
        </p:nvSpPr>
        <p:spPr>
          <a:xfrm>
            <a:off x="6402388" y="5464175"/>
            <a:ext cx="2392362" cy="412750"/>
          </a:xfrm>
          <a:prstGeom prst="rect">
            <a:avLst/>
          </a:prstGeom>
          <a:solidFill>
            <a:srgbClr val="FFCC99"/>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计算机硬件</a:t>
            </a:r>
            <a:endParaRPr lang="zh-CN" altLang="en-US" sz="2100" b="1" dirty="0">
              <a:latin typeface="Arial" panose="020B0604020202020204" pitchFamily="34" charset="0"/>
              <a:ea typeface="微软雅黑" panose="020B0503020204020204" pitchFamily="34" charset="-122"/>
            </a:endParaRPr>
          </a:p>
        </p:txBody>
      </p:sp>
      <p:sp>
        <p:nvSpPr>
          <p:cNvPr id="569359" name="Text Box 15"/>
          <p:cNvSpPr txBox="1"/>
          <p:nvPr/>
        </p:nvSpPr>
        <p:spPr>
          <a:xfrm>
            <a:off x="5640388" y="4949825"/>
            <a:ext cx="795337" cy="7016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操作系统</a:t>
            </a:r>
            <a:endParaRPr lang="zh-CN" altLang="en-US" sz="2000" b="1" dirty="0">
              <a:solidFill>
                <a:srgbClr val="FF0000"/>
              </a:solidFill>
              <a:latin typeface="Arial" panose="020B0604020202020204" pitchFamily="34" charset="0"/>
              <a:ea typeface="微软雅黑" panose="020B0503020204020204" pitchFamily="34" charset="-122"/>
            </a:endParaRPr>
          </a:p>
        </p:txBody>
      </p:sp>
      <p:grpSp>
        <p:nvGrpSpPr>
          <p:cNvPr id="569360" name="Group 16"/>
          <p:cNvGrpSpPr/>
          <p:nvPr/>
        </p:nvGrpSpPr>
        <p:grpSpPr>
          <a:xfrm>
            <a:off x="5778500" y="4545013"/>
            <a:ext cx="374650" cy="404812"/>
            <a:chOff x="3640" y="2863"/>
            <a:chExt cx="291" cy="292"/>
          </a:xfrm>
        </p:grpSpPr>
        <p:sp>
          <p:nvSpPr>
            <p:cNvPr id="90128" name="Line 17"/>
            <p:cNvSpPr/>
            <p:nvPr/>
          </p:nvSpPr>
          <p:spPr>
            <a:xfrm>
              <a:off x="3640" y="3008"/>
              <a:ext cx="291" cy="0"/>
            </a:xfrm>
            <a:prstGeom prst="line">
              <a:avLst/>
            </a:prstGeom>
            <a:ln w="38100" cap="flat" cmpd="sng">
              <a:solidFill>
                <a:schemeClr val="tx1"/>
              </a:solidFill>
              <a:prstDash val="solid"/>
              <a:round/>
              <a:headEnd type="none" w="med" len="med"/>
              <a:tailEnd type="none" w="med" len="med"/>
            </a:ln>
          </p:spPr>
        </p:sp>
        <p:sp>
          <p:nvSpPr>
            <p:cNvPr id="90129" name="Line 18"/>
            <p:cNvSpPr/>
            <p:nvPr/>
          </p:nvSpPr>
          <p:spPr>
            <a:xfrm>
              <a:off x="3776" y="2863"/>
              <a:ext cx="0" cy="292"/>
            </a:xfrm>
            <a:prstGeom prst="line">
              <a:avLst/>
            </a:prstGeom>
            <a:ln w="38100" cap="flat" cmpd="sng">
              <a:solidFill>
                <a:schemeClr val="tx1"/>
              </a:solidFill>
              <a:prstDash val="solid"/>
              <a:round/>
              <a:headEnd type="none" w="med" len="med"/>
              <a:tailEnd type="none" w="med" len="med"/>
            </a:ln>
          </p:spPr>
        </p:sp>
      </p:grpSp>
      <p:grpSp>
        <p:nvGrpSpPr>
          <p:cNvPr id="569363" name="Group 19"/>
          <p:cNvGrpSpPr/>
          <p:nvPr/>
        </p:nvGrpSpPr>
        <p:grpSpPr>
          <a:xfrm>
            <a:off x="7827963" y="3548063"/>
            <a:ext cx="374650" cy="404812"/>
            <a:chOff x="3640" y="2863"/>
            <a:chExt cx="291" cy="292"/>
          </a:xfrm>
        </p:grpSpPr>
        <p:sp>
          <p:nvSpPr>
            <p:cNvPr id="90131" name="Line 20"/>
            <p:cNvSpPr/>
            <p:nvPr/>
          </p:nvSpPr>
          <p:spPr>
            <a:xfrm>
              <a:off x="3640" y="3008"/>
              <a:ext cx="291" cy="0"/>
            </a:xfrm>
            <a:prstGeom prst="line">
              <a:avLst/>
            </a:prstGeom>
            <a:ln w="38100" cap="flat" cmpd="sng">
              <a:solidFill>
                <a:schemeClr val="tx1"/>
              </a:solidFill>
              <a:prstDash val="solid"/>
              <a:round/>
              <a:headEnd type="none" w="med" len="med"/>
              <a:tailEnd type="none" w="med" len="med"/>
            </a:ln>
          </p:spPr>
        </p:sp>
        <p:sp>
          <p:nvSpPr>
            <p:cNvPr id="90132" name="Line 21"/>
            <p:cNvSpPr/>
            <p:nvPr/>
          </p:nvSpPr>
          <p:spPr>
            <a:xfrm>
              <a:off x="3776" y="2863"/>
              <a:ext cx="0" cy="292"/>
            </a:xfrm>
            <a:prstGeom prst="line">
              <a:avLst/>
            </a:prstGeom>
            <a:ln w="38100" cap="flat" cmpd="sng">
              <a:solidFill>
                <a:schemeClr val="tx1"/>
              </a:solidFill>
              <a:prstDash val="solid"/>
              <a:round/>
              <a:headEnd type="none" w="med" len="med"/>
              <a:tailEnd type="none" w="med" len="med"/>
            </a:ln>
          </p:spPr>
        </p:sp>
      </p:grpSp>
      <p:sp>
        <p:nvSpPr>
          <p:cNvPr id="569366" name="Text Box 22"/>
          <p:cNvSpPr txBox="1"/>
          <p:nvPr/>
        </p:nvSpPr>
        <p:spPr>
          <a:xfrm>
            <a:off x="6065838" y="3578225"/>
            <a:ext cx="1870075" cy="3968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语言处理系统</a:t>
            </a:r>
            <a:endParaRPr lang="zh-CN" altLang="en-US" sz="2000" b="1"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Effect transition="in" filter="blinds(horizontal)">
                                      <p:cBhvr>
                                        <p:cTn id="7" dur="500"/>
                                        <p:tgtEl>
                                          <p:spTgt spid="569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9347">
                                            <p:txEl>
                                              <p:pRg st="1" end="1"/>
                                            </p:txEl>
                                          </p:spTgt>
                                        </p:tgtEl>
                                        <p:attrNameLst>
                                          <p:attrName>style.visibility</p:attrName>
                                        </p:attrNameLst>
                                      </p:cBhvr>
                                      <p:to>
                                        <p:strVal val="visible"/>
                                      </p:to>
                                    </p:set>
                                    <p:animEffect transition="in" filter="blinds(horizontal)">
                                      <p:cBhvr>
                                        <p:cTn id="12" dur="500"/>
                                        <p:tgtEl>
                                          <p:spTgt spid="569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9347">
                                            <p:txEl>
                                              <p:pRg st="2" end="2"/>
                                            </p:txEl>
                                          </p:spTgt>
                                        </p:tgtEl>
                                        <p:attrNameLst>
                                          <p:attrName>style.visibility</p:attrName>
                                        </p:attrNameLst>
                                      </p:cBhvr>
                                      <p:to>
                                        <p:strVal val="visible"/>
                                      </p:to>
                                    </p:set>
                                    <p:animEffect transition="in" filter="blinds(horizontal)">
                                      <p:cBhvr>
                                        <p:cTn id="17" dur="500"/>
                                        <p:tgtEl>
                                          <p:spTgt spid="569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9347">
                                            <p:txEl>
                                              <p:pRg st="3" end="3"/>
                                            </p:txEl>
                                          </p:spTgt>
                                        </p:tgtEl>
                                        <p:attrNameLst>
                                          <p:attrName>style.visibility</p:attrName>
                                        </p:attrNameLst>
                                      </p:cBhvr>
                                      <p:to>
                                        <p:strVal val="visible"/>
                                      </p:to>
                                    </p:set>
                                    <p:animEffect transition="in" filter="blinds(horizontal)">
                                      <p:cBhvr>
                                        <p:cTn id="22" dur="500"/>
                                        <p:tgtEl>
                                          <p:spTgt spid="569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27" dur="500"/>
                                        <p:tgtEl>
                                          <p:spTgt spid="569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9347">
                                            <p:txEl>
                                              <p:pRg st="5" end="5"/>
                                            </p:txEl>
                                          </p:spTgt>
                                        </p:tgtEl>
                                        <p:attrNameLst>
                                          <p:attrName>style.visibility</p:attrName>
                                        </p:attrNameLst>
                                      </p:cBhvr>
                                      <p:to>
                                        <p:strVal val="visible"/>
                                      </p:to>
                                    </p:set>
                                    <p:animEffect transition="in" filter="blinds(horizontal)">
                                      <p:cBhvr>
                                        <p:cTn id="32" dur="500"/>
                                        <p:tgtEl>
                                          <p:spTgt spid="569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37" dur="500"/>
                                        <p:tgtEl>
                                          <p:spTgt spid="569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9349"/>
                                        </p:tgtEl>
                                        <p:attrNameLst>
                                          <p:attrName>style.visibility</p:attrName>
                                        </p:attrNameLst>
                                      </p:cBhvr>
                                      <p:to>
                                        <p:strVal val="visible"/>
                                      </p:to>
                                    </p:set>
                                    <p:animEffect transition="in" filter="blinds(horizontal)">
                                      <p:cBhvr>
                                        <p:cTn id="42" dur="500"/>
                                        <p:tgtEl>
                                          <p:spTgt spid="5693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9355"/>
                                        </p:tgtEl>
                                        <p:attrNameLst>
                                          <p:attrName>style.visibility</p:attrName>
                                        </p:attrNameLst>
                                      </p:cBhvr>
                                      <p:to>
                                        <p:strVal val="visible"/>
                                      </p:to>
                                    </p:set>
                                    <p:animEffect transition="in" filter="blinds(horizontal)">
                                      <p:cBhvr>
                                        <p:cTn id="47" dur="500"/>
                                        <p:tgtEl>
                                          <p:spTgt spid="56935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9363"/>
                                        </p:tgtEl>
                                        <p:attrNameLst>
                                          <p:attrName>style.visibility</p:attrName>
                                        </p:attrNameLst>
                                      </p:cBhvr>
                                      <p:to>
                                        <p:strVal val="visible"/>
                                      </p:to>
                                    </p:set>
                                    <p:animEffect transition="in" filter="blinds(horizontal)">
                                      <p:cBhvr>
                                        <p:cTn id="52" dur="500"/>
                                        <p:tgtEl>
                                          <p:spTgt spid="5693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9366"/>
                                        </p:tgtEl>
                                        <p:attrNameLst>
                                          <p:attrName>style.visibility</p:attrName>
                                        </p:attrNameLst>
                                      </p:cBhvr>
                                      <p:to>
                                        <p:strVal val="visible"/>
                                      </p:to>
                                    </p:set>
                                    <p:animEffect transition="in" filter="blinds(horizontal)">
                                      <p:cBhvr>
                                        <p:cTn id="57" dur="500"/>
                                        <p:tgtEl>
                                          <p:spTgt spid="56936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9347">
                                            <p:txEl>
                                              <p:pRg st="7" end="7"/>
                                            </p:txEl>
                                          </p:spTgt>
                                        </p:tgtEl>
                                        <p:attrNameLst>
                                          <p:attrName>style.visibility</p:attrName>
                                        </p:attrNameLst>
                                      </p:cBhvr>
                                      <p:to>
                                        <p:strVal val="visible"/>
                                      </p:to>
                                    </p:set>
                                    <p:animEffect transition="in" filter="blinds(horizontal)">
                                      <p:cBhvr>
                                        <p:cTn id="62" dur="500"/>
                                        <p:tgtEl>
                                          <p:spTgt spid="569347">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67" dur="500"/>
                                        <p:tgtEl>
                                          <p:spTgt spid="569347">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69347">
                                            <p:txEl>
                                              <p:pRg st="9" end="9"/>
                                            </p:txEl>
                                          </p:spTgt>
                                        </p:tgtEl>
                                        <p:attrNameLst>
                                          <p:attrName>style.visibility</p:attrName>
                                        </p:attrNameLst>
                                      </p:cBhvr>
                                      <p:to>
                                        <p:strVal val="visible"/>
                                      </p:to>
                                    </p:set>
                                    <p:animEffect transition="in" filter="blinds(horizontal)">
                                      <p:cBhvr>
                                        <p:cTn id="72" dur="500"/>
                                        <p:tgtEl>
                                          <p:spTgt spid="569347">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9352"/>
                                        </p:tgtEl>
                                        <p:attrNameLst>
                                          <p:attrName>style.visibility</p:attrName>
                                        </p:attrNameLst>
                                      </p:cBhvr>
                                      <p:to>
                                        <p:strVal val="visible"/>
                                      </p:to>
                                    </p:set>
                                    <p:animEffect transition="in" filter="blinds(horizontal)">
                                      <p:cBhvr>
                                        <p:cTn id="77" dur="500"/>
                                        <p:tgtEl>
                                          <p:spTgt spid="56935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9356"/>
                                        </p:tgtEl>
                                        <p:attrNameLst>
                                          <p:attrName>style.visibility</p:attrName>
                                        </p:attrNameLst>
                                      </p:cBhvr>
                                      <p:to>
                                        <p:strVal val="visible"/>
                                      </p:to>
                                    </p:set>
                                    <p:animEffect transition="in" filter="blinds(horizontal)">
                                      <p:cBhvr>
                                        <p:cTn id="82" dur="500"/>
                                        <p:tgtEl>
                                          <p:spTgt spid="56935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69360"/>
                                        </p:tgtEl>
                                        <p:attrNameLst>
                                          <p:attrName>style.visibility</p:attrName>
                                        </p:attrNameLst>
                                      </p:cBhvr>
                                      <p:to>
                                        <p:strVal val="visible"/>
                                      </p:to>
                                    </p:set>
                                    <p:animEffect transition="in" filter="blinds(horizontal)">
                                      <p:cBhvr>
                                        <p:cTn id="87" dur="500"/>
                                        <p:tgtEl>
                                          <p:spTgt spid="56936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69359"/>
                                        </p:tgtEl>
                                        <p:attrNameLst>
                                          <p:attrName>style.visibility</p:attrName>
                                        </p:attrNameLst>
                                      </p:cBhvr>
                                      <p:to>
                                        <p:strVal val="visible"/>
                                      </p:to>
                                    </p:set>
                                    <p:animEffect transition="in" filter="blinds(horizontal)">
                                      <p:cBhvr>
                                        <p:cTn id="92" dur="500"/>
                                        <p:tgtEl>
                                          <p:spTgt spid="56935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69357"/>
                                        </p:tgtEl>
                                        <p:attrNameLst>
                                          <p:attrName>style.visibility</p:attrName>
                                        </p:attrNameLst>
                                      </p:cBhvr>
                                      <p:to>
                                        <p:strVal val="visible"/>
                                      </p:to>
                                    </p:set>
                                    <p:animEffect transition="in" filter="blinds(horizontal)">
                                      <p:cBhvr>
                                        <p:cTn id="97" dur="500"/>
                                        <p:tgtEl>
                                          <p:spTgt spid="56935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69358"/>
                                        </p:tgtEl>
                                        <p:attrNameLst>
                                          <p:attrName>style.visibility</p:attrName>
                                        </p:attrNameLst>
                                      </p:cBhvr>
                                      <p:to>
                                        <p:strVal val="visible"/>
                                      </p:to>
                                    </p:set>
                                    <p:animEffect transition="in" filter="blinds(horizontal)">
                                      <p:cBhvr>
                                        <p:cTn id="102" dur="500"/>
                                        <p:tgtEl>
                                          <p:spTgt spid="56935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69348">
                                            <p:txEl>
                                              <p:pRg st="0" end="0"/>
                                            </p:txEl>
                                          </p:spTgt>
                                        </p:tgtEl>
                                        <p:attrNameLst>
                                          <p:attrName>style.visibility</p:attrName>
                                        </p:attrNameLst>
                                      </p:cBhvr>
                                      <p:to>
                                        <p:strVal val="visible"/>
                                      </p:to>
                                    </p:set>
                                    <p:animEffect transition="in" filter="blinds(horizontal)">
                                      <p:cBhvr>
                                        <p:cTn id="107" dur="500"/>
                                        <p:tgtEl>
                                          <p:spTgt spid="569348">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69348">
                                            <p:txEl>
                                              <p:pRg st="1" end="1"/>
                                            </p:txEl>
                                          </p:spTgt>
                                        </p:tgtEl>
                                        <p:attrNameLst>
                                          <p:attrName>style.visibility</p:attrName>
                                        </p:attrNameLst>
                                      </p:cBhvr>
                                      <p:to>
                                        <p:strVal val="visible"/>
                                      </p:to>
                                    </p:set>
                                    <p:animEffect transition="in" filter="blinds(horizontal)">
                                      <p:cBhvr>
                                        <p:cTn id="112" dur="500"/>
                                        <p:tgtEl>
                                          <p:spTgt spid="569348">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69348">
                                            <p:txEl>
                                              <p:pRg st="2" end="2"/>
                                            </p:txEl>
                                          </p:spTgt>
                                        </p:tgtEl>
                                        <p:attrNameLst>
                                          <p:attrName>style.visibility</p:attrName>
                                        </p:attrNameLst>
                                      </p:cBhvr>
                                      <p:to>
                                        <p:strVal val="visible"/>
                                      </p:to>
                                    </p:set>
                                    <p:animEffect transition="in" filter="blinds(horizontal)">
                                      <p:cBhvr>
                                        <p:cTn id="117" dur="500"/>
                                        <p:tgtEl>
                                          <p:spTgt spid="5693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5" grpId="0" animBg="1"/>
      <p:bldP spid="569356" grpId="0" animBg="1"/>
      <p:bldP spid="569357" grpId="0" animBg="1"/>
      <p:bldP spid="569358" grpId="0" animBg="1"/>
      <p:bldP spid="569359" grpId="0"/>
      <p:bldP spid="56936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早期计算机系统的层次</a:t>
            </a:r>
            <a:endParaRPr lang="zh-CN" altLang="en-US" sz="3600" dirty="0"/>
          </a:p>
        </p:txBody>
      </p:sp>
      <p:sp>
        <p:nvSpPr>
          <p:cNvPr id="576515" name="Rectangle 3"/>
          <p:cNvSpPr>
            <a:spLocks noGrp="1"/>
          </p:cNvSpPr>
          <p:nvPr>
            <p:ph idx="1"/>
          </p:nvPr>
        </p:nvSpPr>
        <p:spPr>
          <a:xfrm>
            <a:off x="476250" y="1042988"/>
            <a:ext cx="5634038" cy="5202237"/>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最早的计算机用机器语言编程</a:t>
            </a:r>
            <a:endParaRPr lang="zh-CN" altLang="en-US" dirty="0">
              <a:latin typeface="微软雅黑" panose="020B0503020204020204" pitchFamily="34" charset="-122"/>
              <a:ea typeface="微软雅黑" panose="020B0503020204020204" pitchFamily="34" charset="-122"/>
            </a:endParaRPr>
          </a:p>
          <a:p>
            <a:pPr>
              <a:buNone/>
            </a:pPr>
            <a:r>
              <a:rPr lang="zh-CN" altLang="en-US" dirty="0">
                <a:latin typeface="微软雅黑" panose="020B0503020204020204" pitchFamily="34" charset="-122"/>
                <a:ea typeface="微软雅黑" panose="020B0503020204020204" pitchFamily="34" charset="-122"/>
              </a:rPr>
              <a:t>    </a:t>
            </a:r>
            <a:r>
              <a:rPr lang="zh-CN" altLang="en-US" dirty="0">
                <a:solidFill>
                  <a:srgbClr val="CC3300"/>
                </a:solidFill>
                <a:latin typeface="微软雅黑" panose="020B0503020204020204" pitchFamily="34" charset="-122"/>
                <a:ea typeface="微软雅黑" panose="020B0503020204020204" pitchFamily="34" charset="-122"/>
              </a:rPr>
              <a:t>机器语言称为第一代程序设计语言（</a:t>
            </a:r>
            <a:r>
              <a:rPr lang="en-US" altLang="zh-CN" dirty="0">
                <a:solidFill>
                  <a:srgbClr val="CC3300"/>
                </a:solidFill>
                <a:latin typeface="微软雅黑" panose="020B0503020204020204" pitchFamily="34" charset="-122"/>
                <a:ea typeface="微软雅黑" panose="020B0503020204020204" pitchFamily="34" charset="-122"/>
              </a:rPr>
              <a:t>First generation programming language </a:t>
            </a:r>
            <a:r>
              <a:rPr lang="zh-CN" altLang="en-US" dirty="0">
                <a:solidFill>
                  <a:srgbClr val="CC3300"/>
                </a:solidFill>
                <a:latin typeface="微软雅黑" panose="020B0503020204020204" pitchFamily="34" charset="-122"/>
                <a:ea typeface="微软雅黑" panose="020B0503020204020204" pitchFamily="34" charset="-122"/>
              </a:rPr>
              <a:t>，</a:t>
            </a:r>
            <a:r>
              <a:rPr lang="en-US" altLang="zh-CN" dirty="0">
                <a:solidFill>
                  <a:srgbClr val="CC3300"/>
                </a:solidFill>
                <a:latin typeface="微软雅黑" panose="020B0503020204020204" pitchFamily="34" charset="-122"/>
                <a:ea typeface="微软雅黑" panose="020B0503020204020204" pitchFamily="34" charset="-122"/>
              </a:rPr>
              <a:t>1GL </a:t>
            </a:r>
            <a:r>
              <a:rPr lang="zh-CN" altLang="en-US" dirty="0">
                <a:solidFill>
                  <a:srgbClr val="CC3300"/>
                </a:solidFill>
                <a:latin typeface="微软雅黑" panose="020B0503020204020204" pitchFamily="34" charset="-122"/>
                <a:ea typeface="微软雅黑" panose="020B0503020204020204" pitchFamily="34" charset="-122"/>
              </a:rPr>
              <a:t>）</a:t>
            </a:r>
            <a:endParaRPr lang="zh-CN" altLang="en-US" dirty="0">
              <a:solidFill>
                <a:srgbClr val="CC3300"/>
              </a:solidFill>
              <a:latin typeface="微软雅黑" panose="020B0503020204020204" pitchFamily="34" charset="-122"/>
              <a:ea typeface="微软雅黑" panose="020B0503020204020204" pitchFamily="34" charset="-122"/>
            </a:endParaRPr>
          </a:p>
          <a:p>
            <a:pPr>
              <a:buNone/>
            </a:pPr>
            <a:endParaRPr lang="zh-CN" altLang="en-US" dirty="0">
              <a:solidFill>
                <a:srgbClr val="CC33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后来用汇编语言编程</a:t>
            </a:r>
            <a:endParaRPr lang="zh-CN" altLang="en-US" dirty="0">
              <a:latin typeface="微软雅黑" panose="020B0503020204020204" pitchFamily="34" charset="-122"/>
              <a:ea typeface="微软雅黑" panose="020B0503020204020204" pitchFamily="34" charset="-122"/>
            </a:endParaRPr>
          </a:p>
          <a:p>
            <a:pPr>
              <a:buNone/>
            </a:pPr>
            <a:r>
              <a:rPr lang="zh-CN" altLang="en-US" dirty="0">
                <a:latin typeface="微软雅黑" panose="020B0503020204020204" pitchFamily="34" charset="-122"/>
                <a:ea typeface="微软雅黑" panose="020B0503020204020204" pitchFamily="34" charset="-122"/>
              </a:rPr>
              <a:t>    </a:t>
            </a:r>
            <a:r>
              <a:rPr lang="zh-CN" altLang="en-US" dirty="0">
                <a:solidFill>
                  <a:srgbClr val="CC3300"/>
                </a:solidFill>
                <a:latin typeface="微软雅黑" panose="020B0503020204020204" pitchFamily="34" charset="-122"/>
                <a:ea typeface="微软雅黑" panose="020B0503020204020204" pitchFamily="34" charset="-122"/>
              </a:rPr>
              <a:t>汇编语言称为第二代程序设计语言（</a:t>
            </a:r>
            <a:r>
              <a:rPr lang="en-US" altLang="zh-CN" dirty="0">
                <a:solidFill>
                  <a:srgbClr val="CC3300"/>
                </a:solidFill>
                <a:latin typeface="微软雅黑" panose="020B0503020204020204" pitchFamily="34" charset="-122"/>
                <a:ea typeface="微软雅黑" panose="020B0503020204020204" pitchFamily="34" charset="-122"/>
              </a:rPr>
              <a:t>Second generation programming language </a:t>
            </a:r>
            <a:r>
              <a:rPr lang="zh-CN" altLang="en-US" dirty="0">
                <a:solidFill>
                  <a:srgbClr val="CC3300"/>
                </a:solidFill>
                <a:latin typeface="微软雅黑" panose="020B0503020204020204" pitchFamily="34" charset="-122"/>
                <a:ea typeface="微软雅黑" panose="020B0503020204020204" pitchFamily="34" charset="-122"/>
              </a:rPr>
              <a:t>，</a:t>
            </a:r>
            <a:r>
              <a:rPr lang="en-US" altLang="zh-CN" dirty="0">
                <a:solidFill>
                  <a:srgbClr val="CC3300"/>
                </a:solidFill>
                <a:latin typeface="微软雅黑" panose="020B0503020204020204" pitchFamily="34" charset="-122"/>
                <a:ea typeface="微软雅黑" panose="020B0503020204020204" pitchFamily="34" charset="-122"/>
              </a:rPr>
              <a:t>2GL </a:t>
            </a:r>
            <a:r>
              <a:rPr lang="zh-CN" altLang="en-US" dirty="0">
                <a:solidFill>
                  <a:srgbClr val="CC3300"/>
                </a:solidFill>
                <a:latin typeface="微软雅黑" panose="020B0503020204020204" pitchFamily="34" charset="-122"/>
                <a:ea typeface="微软雅黑" panose="020B0503020204020204" pitchFamily="34" charset="-122"/>
              </a:rPr>
              <a:t>）</a:t>
            </a:r>
            <a:endParaRPr lang="zh-CN" altLang="en-US" dirty="0">
              <a:solidFill>
                <a:srgbClr val="CC3300"/>
              </a:solidFill>
              <a:latin typeface="微软雅黑" panose="020B0503020204020204" pitchFamily="34" charset="-122"/>
              <a:ea typeface="微软雅黑" panose="020B0503020204020204" pitchFamily="34" charset="-122"/>
            </a:endParaRPr>
          </a:p>
          <a:p>
            <a:pPr>
              <a:buNone/>
            </a:pPr>
            <a:endParaRPr lang="zh-CN" altLang="en-US" dirty="0">
              <a:latin typeface="微软雅黑" panose="020B0503020204020204" pitchFamily="34" charset="-122"/>
              <a:ea typeface="微软雅黑" panose="020B0503020204020204" pitchFamily="34" charset="-122"/>
            </a:endParaRPr>
          </a:p>
        </p:txBody>
      </p:sp>
      <p:grpSp>
        <p:nvGrpSpPr>
          <p:cNvPr id="576516" name="Group 4"/>
          <p:cNvGrpSpPr/>
          <p:nvPr/>
        </p:nvGrpSpPr>
        <p:grpSpPr>
          <a:xfrm>
            <a:off x="6365875" y="1133475"/>
            <a:ext cx="2398713" cy="1357313"/>
            <a:chOff x="4010" y="714"/>
            <a:chExt cx="1511" cy="855"/>
          </a:xfrm>
        </p:grpSpPr>
        <p:sp>
          <p:nvSpPr>
            <p:cNvPr id="91140" name="Text Box 5"/>
            <p:cNvSpPr txBox="1"/>
            <p:nvPr/>
          </p:nvSpPr>
          <p:spPr>
            <a:xfrm>
              <a:off x="4014" y="714"/>
              <a:ext cx="1507" cy="260"/>
            </a:xfrm>
            <a:prstGeom prst="rect">
              <a:avLst/>
            </a:prstGeom>
            <a:solidFill>
              <a:srgbClr val="FF99CC"/>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应用程序</a:t>
              </a:r>
              <a:endParaRPr lang="zh-CN" altLang="en-US" sz="2100" b="1" dirty="0">
                <a:latin typeface="Arial" panose="020B0604020202020204" pitchFamily="34" charset="0"/>
                <a:ea typeface="微软雅黑" panose="020B0503020204020204" pitchFamily="34" charset="-122"/>
              </a:endParaRPr>
            </a:p>
          </p:txBody>
        </p:sp>
        <p:sp>
          <p:nvSpPr>
            <p:cNvPr id="91141" name="Text Box 6"/>
            <p:cNvSpPr txBox="1"/>
            <p:nvPr/>
          </p:nvSpPr>
          <p:spPr>
            <a:xfrm>
              <a:off x="4010" y="1009"/>
              <a:ext cx="1507" cy="260"/>
            </a:xfrm>
            <a:prstGeom prst="rect">
              <a:avLst/>
            </a:prstGeom>
            <a:solidFill>
              <a:srgbClr val="99CCFF"/>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指令集体系结构</a:t>
              </a:r>
              <a:endParaRPr lang="zh-CN" altLang="en-US" sz="2100" b="1" dirty="0">
                <a:latin typeface="Arial" panose="020B0604020202020204" pitchFamily="34" charset="0"/>
                <a:ea typeface="微软雅黑" panose="020B0503020204020204" pitchFamily="34" charset="-122"/>
              </a:endParaRPr>
            </a:p>
          </p:txBody>
        </p:sp>
        <p:sp>
          <p:nvSpPr>
            <p:cNvPr id="91142" name="Text Box 7"/>
            <p:cNvSpPr txBox="1"/>
            <p:nvPr/>
          </p:nvSpPr>
          <p:spPr>
            <a:xfrm>
              <a:off x="4014" y="1309"/>
              <a:ext cx="1507" cy="260"/>
            </a:xfrm>
            <a:prstGeom prst="rect">
              <a:avLst/>
            </a:prstGeom>
            <a:solidFill>
              <a:srgbClr val="FFCC99"/>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计算机硬件</a:t>
              </a:r>
              <a:endParaRPr lang="zh-CN" altLang="en-US" sz="2100" b="1" dirty="0">
                <a:latin typeface="Arial" panose="020B0604020202020204" pitchFamily="34" charset="0"/>
                <a:ea typeface="微软雅黑" panose="020B0503020204020204" pitchFamily="34" charset="-122"/>
              </a:endParaRPr>
            </a:p>
          </p:txBody>
        </p:sp>
      </p:grpSp>
      <p:grpSp>
        <p:nvGrpSpPr>
          <p:cNvPr id="576520" name="Group 8"/>
          <p:cNvGrpSpPr/>
          <p:nvPr/>
        </p:nvGrpSpPr>
        <p:grpSpPr>
          <a:xfrm>
            <a:off x="6372225" y="3608388"/>
            <a:ext cx="2430463" cy="2303462"/>
            <a:chOff x="4014" y="2273"/>
            <a:chExt cx="1531" cy="1451"/>
          </a:xfrm>
        </p:grpSpPr>
        <p:sp>
          <p:nvSpPr>
            <p:cNvPr id="91144" name="Text Box 9"/>
            <p:cNvSpPr txBox="1"/>
            <p:nvPr/>
          </p:nvSpPr>
          <p:spPr>
            <a:xfrm>
              <a:off x="4038" y="2577"/>
              <a:ext cx="1507" cy="260"/>
            </a:xfrm>
            <a:prstGeom prst="rect">
              <a:avLst/>
            </a:prstGeom>
            <a:solidFill>
              <a:srgbClr val="CC99FF"/>
            </a:solidFill>
            <a:ln w="9525">
              <a:noFill/>
            </a:ln>
          </p:spPr>
          <p:txBody>
            <a:bodyPr anchor="t" anchorCtr="0">
              <a:spAutoFit/>
            </a:bodyPr>
            <a:lstStyle/>
            <a:p>
              <a:pPr>
                <a:spcBef>
                  <a:spcPct val="50000"/>
                </a:spcBef>
              </a:pPr>
              <a:r>
                <a:rPr lang="zh-CN" altLang="en-US" sz="2100" b="1" dirty="0">
                  <a:latin typeface="Arial" panose="020B0604020202020204" pitchFamily="34" charset="0"/>
                  <a:ea typeface="微软雅黑" panose="020B0503020204020204" pitchFamily="34" charset="-122"/>
                </a:rPr>
                <a:t>        汇编程序</a:t>
              </a:r>
              <a:endParaRPr lang="zh-CN" altLang="en-US" sz="2100" b="1" dirty="0">
                <a:latin typeface="Arial" panose="020B0604020202020204" pitchFamily="34" charset="0"/>
                <a:ea typeface="微软雅黑" panose="020B0503020204020204" pitchFamily="34" charset="-122"/>
              </a:endParaRPr>
            </a:p>
          </p:txBody>
        </p:sp>
        <p:sp>
          <p:nvSpPr>
            <p:cNvPr id="91145" name="Text Box 10"/>
            <p:cNvSpPr txBox="1"/>
            <p:nvPr/>
          </p:nvSpPr>
          <p:spPr>
            <a:xfrm>
              <a:off x="4027" y="2874"/>
              <a:ext cx="1507" cy="260"/>
            </a:xfrm>
            <a:prstGeom prst="rect">
              <a:avLst/>
            </a:prstGeom>
            <a:solidFill>
              <a:srgbClr val="99CC00"/>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操作系统</a:t>
              </a:r>
              <a:endParaRPr lang="zh-CN" altLang="en-US" sz="2100" b="1" dirty="0">
                <a:latin typeface="Arial" panose="020B0604020202020204" pitchFamily="34" charset="0"/>
                <a:ea typeface="微软雅黑" panose="020B0503020204020204" pitchFamily="34" charset="-122"/>
              </a:endParaRPr>
            </a:p>
          </p:txBody>
        </p:sp>
        <p:sp>
          <p:nvSpPr>
            <p:cNvPr id="91146" name="Text Box 11"/>
            <p:cNvSpPr txBox="1"/>
            <p:nvPr/>
          </p:nvSpPr>
          <p:spPr>
            <a:xfrm>
              <a:off x="4023" y="3169"/>
              <a:ext cx="1507" cy="260"/>
            </a:xfrm>
            <a:prstGeom prst="rect">
              <a:avLst/>
            </a:prstGeom>
            <a:solidFill>
              <a:srgbClr val="99CCFF"/>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指令集体系结构</a:t>
              </a:r>
              <a:endParaRPr lang="zh-CN" altLang="en-US" sz="2100" b="1" dirty="0">
                <a:latin typeface="Arial" panose="020B0604020202020204" pitchFamily="34" charset="0"/>
                <a:ea typeface="微软雅黑" panose="020B0503020204020204" pitchFamily="34" charset="-122"/>
              </a:endParaRPr>
            </a:p>
          </p:txBody>
        </p:sp>
        <p:sp>
          <p:nvSpPr>
            <p:cNvPr id="91147" name="Text Box 12"/>
            <p:cNvSpPr txBox="1"/>
            <p:nvPr/>
          </p:nvSpPr>
          <p:spPr>
            <a:xfrm>
              <a:off x="4014" y="3464"/>
              <a:ext cx="1507" cy="260"/>
            </a:xfrm>
            <a:prstGeom prst="rect">
              <a:avLst/>
            </a:prstGeom>
            <a:solidFill>
              <a:srgbClr val="FFCC99"/>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计算机硬件</a:t>
              </a:r>
              <a:endParaRPr lang="zh-CN" altLang="en-US" sz="2100" b="1" dirty="0">
                <a:latin typeface="Arial" panose="020B0604020202020204" pitchFamily="34" charset="0"/>
                <a:ea typeface="微软雅黑" panose="020B0503020204020204" pitchFamily="34" charset="-122"/>
              </a:endParaRPr>
            </a:p>
          </p:txBody>
        </p:sp>
        <p:sp>
          <p:nvSpPr>
            <p:cNvPr id="91148" name="Text Box 13"/>
            <p:cNvSpPr txBox="1"/>
            <p:nvPr/>
          </p:nvSpPr>
          <p:spPr>
            <a:xfrm>
              <a:off x="4038" y="2273"/>
              <a:ext cx="1507" cy="260"/>
            </a:xfrm>
            <a:prstGeom prst="rect">
              <a:avLst/>
            </a:prstGeom>
            <a:solidFill>
              <a:srgbClr val="FF99CC"/>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应用程序</a:t>
              </a:r>
              <a:endParaRPr lang="zh-CN" altLang="en-US" sz="2100" b="1" dirty="0">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linds(horizontal)">
                                      <p:cBhvr>
                                        <p:cTn id="7" dur="500"/>
                                        <p:tgtEl>
                                          <p:spTgt spid="576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10" dur="500"/>
                                        <p:tgtEl>
                                          <p:spTgt spid="5765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6"/>
                                        </p:tgtEl>
                                        <p:attrNameLst>
                                          <p:attrName>style.visibility</p:attrName>
                                        </p:attrNameLst>
                                      </p:cBhvr>
                                      <p:to>
                                        <p:strVal val="visible"/>
                                      </p:to>
                                    </p:set>
                                    <p:animEffect transition="in" filter="blinds(horizontal)">
                                      <p:cBhvr>
                                        <p:cTn id="15" dur="500"/>
                                        <p:tgtEl>
                                          <p:spTgt spid="5765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76515">
                                            <p:txEl>
                                              <p:pRg st="3" end="3"/>
                                            </p:txEl>
                                          </p:spTgt>
                                        </p:tgtEl>
                                        <p:attrNameLst>
                                          <p:attrName>style.visibility</p:attrName>
                                        </p:attrNameLst>
                                      </p:cBhvr>
                                      <p:to>
                                        <p:strVal val="visible"/>
                                      </p:to>
                                    </p:set>
                                    <p:animEffect transition="in" filter="blinds(horizontal)">
                                      <p:cBhvr>
                                        <p:cTn id="20" dur="500"/>
                                        <p:tgtEl>
                                          <p:spTgt spid="5765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3" dur="500"/>
                                        <p:tgtEl>
                                          <p:spTgt spid="5765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76520"/>
                                        </p:tgtEl>
                                        <p:attrNameLst>
                                          <p:attrName>style.visibility</p:attrName>
                                        </p:attrNameLst>
                                      </p:cBhvr>
                                      <p:to>
                                        <p:strVal val="visible"/>
                                      </p:to>
                                    </p:set>
                                    <p:animEffect transition="in" filter="blinds(horizontal)">
                                      <p:cBhvr>
                                        <p:cTn id="28"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现代（传统）计算机系统的层次</a:t>
            </a:r>
            <a:endParaRPr lang="zh-CN" altLang="en-US" sz="3600" dirty="0"/>
          </a:p>
        </p:txBody>
      </p:sp>
      <p:sp>
        <p:nvSpPr>
          <p:cNvPr id="577539" name="Rectangle 3"/>
          <p:cNvSpPr>
            <a:spLocks noGrp="1"/>
          </p:cNvSpPr>
          <p:nvPr>
            <p:ph idx="1"/>
          </p:nvPr>
        </p:nvSpPr>
        <p:spPr>
          <a:xfrm>
            <a:off x="161925" y="1042988"/>
            <a:ext cx="5400675" cy="4095750"/>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现代计算机用高级语言编程</a:t>
            </a:r>
            <a:endParaRPr lang="zh-CN" altLang="en-US" dirty="0">
              <a:latin typeface="微软雅黑" panose="020B0503020204020204" pitchFamily="34" charset="-122"/>
              <a:ea typeface="微软雅黑" panose="020B0503020204020204" pitchFamily="34" charset="-122"/>
            </a:endParaRPr>
          </a:p>
          <a:p>
            <a:pPr>
              <a:buNone/>
            </a:pPr>
            <a:r>
              <a:rPr lang="zh-CN" altLang="en-US" dirty="0">
                <a:solidFill>
                  <a:srgbClr val="CC3300"/>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第三代程序设计语言（</a:t>
            </a:r>
            <a:r>
              <a:rPr lang="en-US" altLang="zh-CN" sz="2200" dirty="0">
                <a:solidFill>
                  <a:srgbClr val="CC3300"/>
                </a:solidFill>
                <a:latin typeface="微软雅黑" panose="020B0503020204020204" pitchFamily="34" charset="-122"/>
                <a:ea typeface="微软雅黑" panose="020B0503020204020204" pitchFamily="34" charset="-122"/>
              </a:rPr>
              <a:t>3GL</a:t>
            </a:r>
            <a:r>
              <a:rPr lang="zh-CN" altLang="en-US" sz="2200" dirty="0">
                <a:solidFill>
                  <a:srgbClr val="CC3300"/>
                </a:solidFill>
                <a:latin typeface="微软雅黑" panose="020B0503020204020204" pitchFamily="34" charset="-122"/>
                <a:ea typeface="微软雅黑" panose="020B0503020204020204" pitchFamily="34" charset="-122"/>
              </a:rPr>
              <a:t>）为过程式语言，编码时需要描述实现过程，即</a:t>
            </a:r>
            <a:r>
              <a:rPr lang="zh-CN" altLang="en-US" sz="2200" dirty="0">
                <a:solidFill>
                  <a:srgbClr val="FF0000"/>
                </a:solidFill>
                <a:latin typeface="微软雅黑" panose="020B0503020204020204" pitchFamily="34" charset="-122"/>
                <a:ea typeface="微软雅黑" panose="020B0503020204020204" pitchFamily="34" charset="-122"/>
              </a:rPr>
              <a:t>“如何做”</a:t>
            </a:r>
            <a:r>
              <a:rPr lang="zh-CN" altLang="en-US" sz="2200" dirty="0">
                <a:solidFill>
                  <a:srgbClr val="CC3300"/>
                </a:solidFill>
                <a:latin typeface="微软雅黑" panose="020B0503020204020204" pitchFamily="34" charset="-122"/>
                <a:ea typeface="微软雅黑" panose="020B0503020204020204" pitchFamily="34" charset="-122"/>
              </a:rPr>
              <a:t>。</a:t>
            </a:r>
            <a:endParaRPr lang="zh-CN" altLang="en-US" sz="2200" dirty="0">
              <a:solidFill>
                <a:srgbClr val="CC3300"/>
              </a:solidFill>
              <a:latin typeface="微软雅黑" panose="020B0503020204020204" pitchFamily="34" charset="-122"/>
              <a:ea typeface="微软雅黑" panose="020B0503020204020204" pitchFamily="34" charset="-122"/>
            </a:endParaRPr>
          </a:p>
          <a:p>
            <a:pPr>
              <a:buNone/>
            </a:pPr>
            <a:r>
              <a:rPr lang="zh-CN" altLang="en-US" sz="2200" dirty="0">
                <a:solidFill>
                  <a:srgbClr val="CC3300"/>
                </a:solidFill>
                <a:latin typeface="微软雅黑" panose="020B0503020204020204" pitchFamily="34" charset="-122"/>
                <a:ea typeface="微软雅黑" panose="020B0503020204020204" pitchFamily="34" charset="-122"/>
              </a:rPr>
              <a:t>    第四代程序设计语言（</a:t>
            </a:r>
            <a:r>
              <a:rPr lang="en-US" altLang="zh-CN" sz="2200" dirty="0">
                <a:solidFill>
                  <a:srgbClr val="CC3300"/>
                </a:solidFill>
                <a:latin typeface="微软雅黑" panose="020B0503020204020204" pitchFamily="34" charset="-122"/>
                <a:ea typeface="微软雅黑" panose="020B0503020204020204" pitchFamily="34" charset="-122"/>
              </a:rPr>
              <a:t>4GL</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为非过程化语言，编码时只需说明</a:t>
            </a:r>
            <a:r>
              <a:rPr lang="zh-CN" altLang="en-US" sz="2200" dirty="0">
                <a:solidFill>
                  <a:srgbClr val="FF0000"/>
                </a:solidFill>
                <a:latin typeface="微软雅黑" panose="020B0503020204020204" pitchFamily="34" charset="-122"/>
                <a:ea typeface="微软雅黑" panose="020B0503020204020204" pitchFamily="34" charset="-122"/>
              </a:rPr>
              <a:t>“做什么”</a:t>
            </a:r>
            <a:r>
              <a:rPr lang="zh-CN" altLang="en-US" sz="2200" dirty="0">
                <a:solidFill>
                  <a:srgbClr val="CC3300"/>
                </a:solidFill>
                <a:latin typeface="微软雅黑" panose="020B0503020204020204" pitchFamily="34" charset="-122"/>
                <a:ea typeface="微软雅黑" panose="020B0503020204020204" pitchFamily="34" charset="-122"/>
              </a:rPr>
              <a:t>，不需要描述具体的算法实现细节。</a:t>
            </a:r>
            <a:endParaRPr lang="zh-CN" altLang="en-US" sz="2200" dirty="0">
              <a:solidFill>
                <a:srgbClr val="CC3300"/>
              </a:solidFill>
              <a:latin typeface="微软雅黑" panose="020B0503020204020204" pitchFamily="34" charset="-122"/>
              <a:ea typeface="微软雅黑" panose="020B0503020204020204" pitchFamily="34" charset="-122"/>
            </a:endParaRPr>
          </a:p>
          <a:p>
            <a:pPr>
              <a:buNone/>
            </a:pPr>
            <a:endParaRPr lang="zh-CN" altLang="en-US" sz="2200" dirty="0">
              <a:latin typeface="微软雅黑" panose="020B0503020204020204" pitchFamily="34" charset="-122"/>
              <a:ea typeface="微软雅黑" panose="020B0503020204020204" pitchFamily="34" charset="-122"/>
            </a:endParaRPr>
          </a:p>
        </p:txBody>
      </p:sp>
      <p:grpSp>
        <p:nvGrpSpPr>
          <p:cNvPr id="577540" name="Group 4"/>
          <p:cNvGrpSpPr/>
          <p:nvPr/>
        </p:nvGrpSpPr>
        <p:grpSpPr>
          <a:xfrm>
            <a:off x="6237288" y="900113"/>
            <a:ext cx="2430462" cy="2303462"/>
            <a:chOff x="4014" y="2273"/>
            <a:chExt cx="1531" cy="1451"/>
          </a:xfrm>
        </p:grpSpPr>
        <p:sp>
          <p:nvSpPr>
            <p:cNvPr id="92164" name="Text Box 5"/>
            <p:cNvSpPr txBox="1"/>
            <p:nvPr/>
          </p:nvSpPr>
          <p:spPr>
            <a:xfrm>
              <a:off x="4038" y="2577"/>
              <a:ext cx="1507" cy="260"/>
            </a:xfrm>
            <a:prstGeom prst="rect">
              <a:avLst/>
            </a:prstGeom>
            <a:solidFill>
              <a:srgbClr val="CC99FF"/>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语言处理系统</a:t>
              </a:r>
              <a:endParaRPr lang="zh-CN" altLang="en-US" sz="2100" b="1" dirty="0">
                <a:latin typeface="Arial" panose="020B0604020202020204" pitchFamily="34" charset="0"/>
                <a:ea typeface="微软雅黑" panose="020B0503020204020204" pitchFamily="34" charset="-122"/>
              </a:endParaRPr>
            </a:p>
          </p:txBody>
        </p:sp>
        <p:sp>
          <p:nvSpPr>
            <p:cNvPr id="92165" name="Text Box 6"/>
            <p:cNvSpPr txBox="1"/>
            <p:nvPr/>
          </p:nvSpPr>
          <p:spPr>
            <a:xfrm>
              <a:off x="4027" y="2874"/>
              <a:ext cx="1507" cy="260"/>
            </a:xfrm>
            <a:prstGeom prst="rect">
              <a:avLst/>
            </a:prstGeom>
            <a:solidFill>
              <a:srgbClr val="99CC00"/>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操作系统</a:t>
              </a:r>
              <a:endParaRPr lang="zh-CN" altLang="en-US" sz="2100" b="1" dirty="0">
                <a:latin typeface="Arial" panose="020B0604020202020204" pitchFamily="34" charset="0"/>
                <a:ea typeface="微软雅黑" panose="020B0503020204020204" pitchFamily="34" charset="-122"/>
              </a:endParaRPr>
            </a:p>
          </p:txBody>
        </p:sp>
        <p:sp>
          <p:nvSpPr>
            <p:cNvPr id="92166" name="Text Box 7"/>
            <p:cNvSpPr txBox="1"/>
            <p:nvPr/>
          </p:nvSpPr>
          <p:spPr>
            <a:xfrm>
              <a:off x="4023" y="3169"/>
              <a:ext cx="1507" cy="260"/>
            </a:xfrm>
            <a:prstGeom prst="rect">
              <a:avLst/>
            </a:prstGeom>
            <a:solidFill>
              <a:srgbClr val="99CCFF"/>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指令集体系结构</a:t>
              </a:r>
              <a:endParaRPr lang="zh-CN" altLang="en-US" sz="2100" b="1" dirty="0">
                <a:latin typeface="Arial" panose="020B0604020202020204" pitchFamily="34" charset="0"/>
                <a:ea typeface="微软雅黑" panose="020B0503020204020204" pitchFamily="34" charset="-122"/>
              </a:endParaRPr>
            </a:p>
          </p:txBody>
        </p:sp>
        <p:sp>
          <p:nvSpPr>
            <p:cNvPr id="92167" name="Text Box 8"/>
            <p:cNvSpPr txBox="1"/>
            <p:nvPr/>
          </p:nvSpPr>
          <p:spPr>
            <a:xfrm>
              <a:off x="4014" y="3464"/>
              <a:ext cx="1507" cy="260"/>
            </a:xfrm>
            <a:prstGeom prst="rect">
              <a:avLst/>
            </a:prstGeom>
            <a:solidFill>
              <a:srgbClr val="FFCC99"/>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计算机硬件</a:t>
              </a:r>
              <a:endParaRPr lang="zh-CN" altLang="en-US" sz="2100" b="1" dirty="0">
                <a:latin typeface="Arial" panose="020B0604020202020204" pitchFamily="34" charset="0"/>
                <a:ea typeface="微软雅黑" panose="020B0503020204020204" pitchFamily="34" charset="-122"/>
              </a:endParaRPr>
            </a:p>
          </p:txBody>
        </p:sp>
        <p:sp>
          <p:nvSpPr>
            <p:cNvPr id="92168" name="Text Box 9"/>
            <p:cNvSpPr txBox="1"/>
            <p:nvPr/>
          </p:nvSpPr>
          <p:spPr>
            <a:xfrm>
              <a:off x="4038" y="2273"/>
              <a:ext cx="1507" cy="260"/>
            </a:xfrm>
            <a:prstGeom prst="rect">
              <a:avLst/>
            </a:prstGeom>
            <a:solidFill>
              <a:srgbClr val="FF99CC"/>
            </a:solidFill>
            <a:ln w="9525">
              <a:noFill/>
            </a:ln>
          </p:spPr>
          <p:txBody>
            <a:bodyPr anchor="t" anchorCtr="0">
              <a:spAutoFit/>
            </a:bodyPr>
            <a:lstStyle/>
            <a:p>
              <a:pPr algn="ctr">
                <a:spcBef>
                  <a:spcPct val="50000"/>
                </a:spcBef>
              </a:pPr>
              <a:r>
                <a:rPr lang="zh-CN" altLang="en-US" sz="2100" b="1" dirty="0">
                  <a:latin typeface="Arial" panose="020B0604020202020204" pitchFamily="34" charset="0"/>
                  <a:ea typeface="微软雅黑" panose="020B0503020204020204" pitchFamily="34" charset="-122"/>
                </a:rPr>
                <a:t>应用程序</a:t>
              </a:r>
              <a:endParaRPr lang="zh-CN" altLang="en-US" sz="2100" b="1" dirty="0">
                <a:latin typeface="Arial" panose="020B0604020202020204" pitchFamily="34" charset="0"/>
                <a:ea typeface="微软雅黑" panose="020B0503020204020204" pitchFamily="34" charset="-122"/>
              </a:endParaRPr>
            </a:p>
          </p:txBody>
        </p:sp>
      </p:grpSp>
      <p:sp>
        <p:nvSpPr>
          <p:cNvPr id="577546" name="Text Box 10"/>
          <p:cNvSpPr txBox="1"/>
          <p:nvPr/>
        </p:nvSpPr>
        <p:spPr>
          <a:xfrm>
            <a:off x="522288" y="4238625"/>
            <a:ext cx="3960812" cy="1990725"/>
          </a:xfrm>
          <a:prstGeom prst="rect">
            <a:avLst/>
          </a:prstGeom>
          <a:noFill/>
          <a:ln w="9525">
            <a:noFill/>
          </a:ln>
        </p:spPr>
        <p:txBody>
          <a:bodyPr anchor="t" anchorCtr="0">
            <a:spAutoFit/>
          </a:bodyPr>
          <a:lstStyle/>
          <a:p>
            <a:pPr>
              <a:lnSpc>
                <a:spcPct val="130000"/>
              </a:lnSpc>
              <a:spcBef>
                <a:spcPct val="50000"/>
              </a:spcBef>
            </a:pPr>
            <a:r>
              <a:rPr lang="zh-CN" altLang="en-US" sz="2400" b="1" dirty="0">
                <a:latin typeface="Arial" panose="020B0604020202020204" pitchFamily="34" charset="0"/>
                <a:ea typeface="微软雅黑" panose="020B0503020204020204" pitchFamily="34" charset="-122"/>
              </a:rPr>
              <a:t>可以看出：语言的发展是一个不断</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Arial" panose="020B0604020202020204" pitchFamily="34" charset="0"/>
                <a:ea typeface="微软雅黑" panose="020B0503020204020204" pitchFamily="34" charset="-122"/>
              </a:rPr>
              <a:t>抽象</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Arial" panose="020B0604020202020204" pitchFamily="34" charset="0"/>
                <a:ea typeface="微软雅黑" panose="020B0503020204020204" pitchFamily="34" charset="-122"/>
              </a:rPr>
              <a:t>的过程，因而，相应的计算机系统也不断有新的层次出现</a:t>
            </a:r>
            <a:endParaRPr lang="zh-CN" altLang="en-US" sz="2400" b="1" dirty="0">
              <a:latin typeface="Arial" panose="020B0604020202020204" pitchFamily="34" charset="0"/>
              <a:ea typeface="微软雅黑" panose="020B0503020204020204" pitchFamily="34" charset="-122"/>
            </a:endParaRPr>
          </a:p>
        </p:txBody>
      </p:sp>
      <p:sp>
        <p:nvSpPr>
          <p:cNvPr id="577547" name="Text Box 11"/>
          <p:cNvSpPr txBox="1"/>
          <p:nvPr/>
        </p:nvSpPr>
        <p:spPr>
          <a:xfrm>
            <a:off x="5246688" y="3789363"/>
            <a:ext cx="3690937" cy="2270125"/>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语言处理系统</a:t>
            </a:r>
            <a:r>
              <a:rPr lang="zh-CN" altLang="en-US" sz="2200" b="1" dirty="0">
                <a:latin typeface="Arial" panose="020B0604020202020204" pitchFamily="34" charset="0"/>
                <a:ea typeface="微软雅黑" panose="020B0503020204020204" pitchFamily="34" charset="-122"/>
              </a:rPr>
              <a:t>包括：各种语言处理程序</a:t>
            </a:r>
            <a:r>
              <a:rPr lang="zh-CN" altLang="en-US" sz="2200" b="1" dirty="0">
                <a:solidFill>
                  <a:srgbClr val="009242"/>
                </a:solidFill>
                <a:latin typeface="Arial" panose="020B0604020202020204" pitchFamily="34" charset="0"/>
                <a:ea typeface="微软雅黑" panose="020B0503020204020204" pitchFamily="34" charset="-122"/>
              </a:rPr>
              <a:t>（如编译、汇编、链接）</a:t>
            </a:r>
            <a:r>
              <a:rPr lang="zh-CN" altLang="en-US" sz="2200" b="1" dirty="0">
                <a:latin typeface="Arial" panose="020B0604020202020204" pitchFamily="34" charset="0"/>
                <a:ea typeface="微软雅黑" panose="020B0503020204020204" pitchFamily="34" charset="-122"/>
              </a:rPr>
              <a:t>、运行时系统</a:t>
            </a:r>
            <a:r>
              <a:rPr lang="zh-CN" altLang="en-US" sz="2200" b="1" dirty="0">
                <a:solidFill>
                  <a:srgbClr val="009242"/>
                </a:solidFill>
                <a:latin typeface="Arial" panose="020B0604020202020204" pitchFamily="34" charset="0"/>
                <a:ea typeface="微软雅黑" panose="020B0503020204020204" pitchFamily="34" charset="-122"/>
              </a:rPr>
              <a:t>（如库函数，调试、优化等功能）</a:t>
            </a:r>
            <a:endParaRPr lang="zh-CN" altLang="en-US" sz="2200" b="1" dirty="0">
              <a:solidFill>
                <a:srgbClr val="009242"/>
              </a:solidFill>
              <a:latin typeface="Arial" panose="020B0604020202020204" pitchFamily="34" charset="0"/>
              <a:ea typeface="微软雅黑" panose="020B0503020204020204" pitchFamily="34" charset="-122"/>
            </a:endParaRPr>
          </a:p>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操作系统</a:t>
            </a:r>
            <a:r>
              <a:rPr lang="zh-CN" altLang="en-US" sz="2200" b="1" dirty="0">
                <a:latin typeface="Arial" panose="020B0604020202020204" pitchFamily="34" charset="0"/>
                <a:ea typeface="微软雅黑" panose="020B0503020204020204" pitchFamily="34" charset="-122"/>
              </a:rPr>
              <a:t>包括人机交互界面、提供服务功能的内核例程</a:t>
            </a:r>
            <a:endParaRPr lang="zh-CN" altLang="en-US" sz="22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7540"/>
                                        </p:tgtEl>
                                        <p:attrNameLst>
                                          <p:attrName>style.visibility</p:attrName>
                                        </p:attrNameLst>
                                      </p:cBhvr>
                                      <p:to>
                                        <p:strVal val="visible"/>
                                      </p:to>
                                    </p:set>
                                    <p:animEffect transition="in" filter="blinds(horizontal)">
                                      <p:cBhvr>
                                        <p:cTn id="22" dur="500"/>
                                        <p:tgtEl>
                                          <p:spTgt spid="5775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7547">
                                            <p:txEl>
                                              <p:pRg st="0" end="0"/>
                                            </p:txEl>
                                          </p:spTgt>
                                        </p:tgtEl>
                                        <p:attrNameLst>
                                          <p:attrName>style.visibility</p:attrName>
                                        </p:attrNameLst>
                                      </p:cBhvr>
                                      <p:to>
                                        <p:strVal val="visible"/>
                                      </p:to>
                                    </p:set>
                                    <p:animEffect transition="in" filter="blinds(horizontal)">
                                      <p:cBhvr>
                                        <p:cTn id="27" dur="500"/>
                                        <p:tgtEl>
                                          <p:spTgt spid="57754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7547">
                                            <p:txEl>
                                              <p:pRg st="1" end="1"/>
                                            </p:txEl>
                                          </p:spTgt>
                                        </p:tgtEl>
                                        <p:attrNameLst>
                                          <p:attrName>style.visibility</p:attrName>
                                        </p:attrNameLst>
                                      </p:cBhvr>
                                      <p:to>
                                        <p:strVal val="visible"/>
                                      </p:to>
                                    </p:set>
                                    <p:animEffect transition="in" filter="blinds(horizontal)">
                                      <p:cBhvr>
                                        <p:cTn id="32" dur="500"/>
                                        <p:tgtEl>
                                          <p:spTgt spid="57754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blinds(horizontal)">
                                      <p:cBhvr>
                                        <p:cTn id="37" dur="500"/>
                                        <p:tgtEl>
                                          <p:spTgt spid="577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xfrm>
            <a:off x="482600" y="98425"/>
            <a:ext cx="8229600" cy="561975"/>
          </a:xfrm>
        </p:spPr>
        <p:txBody>
          <a:bodyPr vert="horz" wrap="square" lIns="91440" tIns="45720" rIns="91440" bIns="45720" anchor="ctr" anchorCtr="0"/>
          <a:lstStyle/>
          <a:p>
            <a:r>
              <a:rPr lang="zh-CN" altLang="en-US" sz="3600" dirty="0"/>
              <a:t>用</a:t>
            </a:r>
            <a:r>
              <a:rPr lang="zh-CN" altLang="en-US" sz="3600" dirty="0">
                <a:latin typeface="黑体" panose="02010609060101010101" pitchFamily="49" charset="-122"/>
              </a:rPr>
              <a:t>“</a:t>
            </a:r>
            <a:r>
              <a:rPr lang="zh-CN" altLang="en-US" sz="3600" dirty="0"/>
              <a:t>系统思维</a:t>
            </a:r>
            <a:r>
              <a:rPr lang="zh-CN" altLang="en-US" sz="3600" dirty="0">
                <a:latin typeface="黑体" panose="02010609060101010101" pitchFamily="49" charset="-122"/>
              </a:rPr>
              <a:t>”</a:t>
            </a:r>
            <a:r>
              <a:rPr lang="zh-CN" altLang="en-US" sz="3600" dirty="0"/>
              <a:t>分析问题</a:t>
            </a:r>
            <a:endParaRPr lang="zh-CN" altLang="en-US" sz="3600" dirty="0"/>
          </a:p>
        </p:txBody>
      </p:sp>
      <p:sp>
        <p:nvSpPr>
          <p:cNvPr id="528387" name="Rectangle 3"/>
          <p:cNvSpPr>
            <a:spLocks noGrp="1"/>
          </p:cNvSpPr>
          <p:nvPr>
            <p:ph idx="1"/>
          </p:nvPr>
        </p:nvSpPr>
        <p:spPr>
          <a:xfrm>
            <a:off x="296863" y="3652838"/>
            <a:ext cx="8229600" cy="990600"/>
          </a:xfrm>
        </p:spPr>
        <p:txBody>
          <a:bodyPr vert="horz" wrap="square" lIns="91440" tIns="45720" rIns="91440" bIns="45720" anchor="t" anchorCtr="0"/>
          <a:lstStyle/>
          <a:p>
            <a:pPr>
              <a:buNone/>
            </a:pPr>
            <a:r>
              <a:rPr lang="zh-CN" altLang="en-US" sz="2200" dirty="0">
                <a:latin typeface="微软雅黑" panose="020B0503020204020204" pitchFamily="34" charset="-122"/>
              </a:rPr>
              <a:t>    </a:t>
            </a:r>
            <a:r>
              <a:rPr lang="zh-CN" altLang="en-US" sz="2200" dirty="0">
                <a:solidFill>
                  <a:srgbClr val="008000"/>
                </a:solidFill>
                <a:latin typeface="微软雅黑" panose="020B0503020204020204" pitchFamily="34" charset="-122"/>
                <a:ea typeface="微软雅黑" panose="020B0503020204020204" pitchFamily="34" charset="-122"/>
              </a:rPr>
              <a:t>以上两个程序功能完全一样，算法完全一样，因此，时间和空间复杂度完全一样，执行时间一样吗？</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117764" name="Rectangle 5"/>
          <p:cNvSpPr/>
          <p:nvPr/>
        </p:nvSpPr>
        <p:spPr>
          <a:xfrm>
            <a:off x="4706938" y="952500"/>
            <a:ext cx="4275137" cy="2565400"/>
          </a:xfrm>
          <a:prstGeom prst="rect">
            <a:avLst/>
          </a:prstGeom>
          <a:noFill/>
          <a:ln w="6350" cap="flat" cmpd="sng">
            <a:solidFill>
              <a:schemeClr val="tx1"/>
            </a:solidFill>
            <a:prstDash val="solid"/>
            <a:miter/>
            <a:headEnd type="none" w="med" len="med"/>
            <a:tailEnd type="none" w="med" len="med"/>
          </a:ln>
        </p:spPr>
        <p:txBody>
          <a:bodyPr lIns="63500" tIns="63500" rIns="63500" bIns="635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void copyji (int src[2048][2048],</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int dst[2048][2048])</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int i,j;</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a:t>
            </a:r>
            <a:r>
              <a:rPr lang="en-US" altLang="zh-CN" sz="2000" dirty="0">
                <a:solidFill>
                  <a:schemeClr val="accent2"/>
                </a:solidFill>
                <a:latin typeface="微软雅黑" panose="020B0503020204020204" pitchFamily="34" charset="-122"/>
                <a:ea typeface="微软雅黑" panose="020B0503020204020204" pitchFamily="34" charset="-122"/>
                <a:sym typeface="Monaco"/>
              </a:rPr>
              <a:t>for (j = 0; j &lt; 2048; j++)</a:t>
            </a:r>
            <a:endParaRPr lang="en-US" altLang="zh-CN" sz="2000" dirty="0">
              <a:solidFill>
                <a:schemeClr val="accent2"/>
              </a:solidFill>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a:t>
            </a:r>
            <a:r>
              <a:rPr lang="en-US" altLang="zh-CN" sz="2000" dirty="0">
                <a:solidFill>
                  <a:srgbClr val="CC3300"/>
                </a:solidFill>
                <a:latin typeface="微软雅黑" panose="020B0503020204020204" pitchFamily="34" charset="-122"/>
                <a:ea typeface="微软雅黑" panose="020B0503020204020204" pitchFamily="34" charset="-122"/>
                <a:sym typeface="Monaco"/>
              </a:rPr>
              <a:t>for (i = 0; i &lt; 2048; i++)</a:t>
            </a:r>
            <a:endParaRPr lang="en-US" altLang="zh-CN" sz="2000" dirty="0">
              <a:solidFill>
                <a:srgbClr val="CC3300"/>
              </a:solidFill>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dst[i][j] = src[i][j];</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a:t>
            </a:r>
            <a:endParaRPr lang="en-US" altLang="zh-CN" sz="2000" dirty="0">
              <a:latin typeface="微软雅黑" panose="020B0503020204020204" pitchFamily="34" charset="-122"/>
              <a:ea typeface="微软雅黑" panose="020B0503020204020204" pitchFamily="34" charset="-122"/>
              <a:sym typeface="Monaco"/>
            </a:endParaRPr>
          </a:p>
        </p:txBody>
      </p:sp>
      <p:sp>
        <p:nvSpPr>
          <p:cNvPr id="117765" name="Rectangle 6"/>
          <p:cNvSpPr/>
          <p:nvPr/>
        </p:nvSpPr>
        <p:spPr>
          <a:xfrm>
            <a:off x="161925" y="962025"/>
            <a:ext cx="4165600" cy="2555875"/>
          </a:xfrm>
          <a:prstGeom prst="rect">
            <a:avLst/>
          </a:prstGeom>
          <a:noFill/>
          <a:ln w="6350" cap="flat" cmpd="sng">
            <a:solidFill>
              <a:schemeClr val="tx1"/>
            </a:solidFill>
            <a:prstDash val="solid"/>
            <a:miter/>
            <a:headEnd type="none" w="med" len="med"/>
            <a:tailEnd type="none" w="med" len="med"/>
          </a:ln>
        </p:spPr>
        <p:txBody>
          <a:bodyPr lIns="63500" tIns="63500" rIns="63500" bIns="635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void copyij (int src[2048][2048],</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int dst[2048][2048])</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int i,j;</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a:t>
            </a:r>
            <a:r>
              <a:rPr lang="en-US" altLang="zh-CN" sz="2000" dirty="0">
                <a:solidFill>
                  <a:srgbClr val="C00000"/>
                </a:solidFill>
                <a:latin typeface="微软雅黑" panose="020B0503020204020204" pitchFamily="34" charset="-122"/>
                <a:ea typeface="微软雅黑" panose="020B0503020204020204" pitchFamily="34" charset="-122"/>
                <a:sym typeface="Monaco"/>
              </a:rPr>
              <a:t>for (i = 0; i &lt; 2048; i++)</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a:t>
            </a:r>
            <a:r>
              <a:rPr lang="en-US" altLang="zh-CN" sz="2000" dirty="0">
                <a:solidFill>
                  <a:srgbClr val="21218A"/>
                </a:solidFill>
                <a:latin typeface="微软雅黑" panose="020B0503020204020204" pitchFamily="34" charset="-122"/>
                <a:ea typeface="微软雅黑" panose="020B0503020204020204" pitchFamily="34" charset="-122"/>
                <a:sym typeface="Monaco"/>
              </a:rPr>
              <a:t>for (j = 0; j &lt; 2048; j++)</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      dst[i][j] = src[i][j];</a:t>
            </a:r>
            <a:endParaRPr lang="en-US" altLang="zh-CN" sz="2000" dirty="0">
              <a:latin typeface="微软雅黑" panose="020B0503020204020204" pitchFamily="34" charset="-122"/>
              <a:ea typeface="微软雅黑" panose="020B0503020204020204" pitchFamily="34" charset="-122"/>
              <a:sym typeface="Monaco"/>
            </a:endParaRPr>
          </a:p>
          <a:p>
            <a:pPr marL="0" lvl="0" indent="0" defTabSz="914400" eaLnBrk="1" hangingPunct="1">
              <a:lnSpc>
                <a:spcPct val="100000"/>
              </a:lnSpc>
              <a:spcBef>
                <a:spcPct val="0"/>
              </a:spcBef>
              <a:buNone/>
              <a:tabLst>
                <a:tab pos="914400" algn="l"/>
                <a:tab pos="2286000" algn="l"/>
              </a:tabLst>
            </a:pPr>
            <a:r>
              <a:rPr lang="en-US" altLang="zh-CN" sz="2000" dirty="0">
                <a:latin typeface="微软雅黑" panose="020B0503020204020204" pitchFamily="34" charset="-122"/>
                <a:ea typeface="微软雅黑" panose="020B0503020204020204" pitchFamily="34" charset="-122"/>
                <a:sym typeface="Monaco"/>
              </a:rPr>
              <a:t>}</a:t>
            </a:r>
            <a:endParaRPr lang="en-US" altLang="zh-CN" sz="2000" dirty="0">
              <a:latin typeface="微软雅黑" panose="020B0503020204020204" pitchFamily="34" charset="-122"/>
              <a:ea typeface="微软雅黑" panose="020B0503020204020204" pitchFamily="34" charset="-122"/>
              <a:sym typeface="Monaco"/>
            </a:endParaRPr>
          </a:p>
        </p:txBody>
      </p:sp>
      <p:grpSp>
        <p:nvGrpSpPr>
          <p:cNvPr id="117766" name="Group 7"/>
          <p:cNvGrpSpPr/>
          <p:nvPr/>
        </p:nvGrpSpPr>
        <p:grpSpPr>
          <a:xfrm>
            <a:off x="3536950" y="2392363"/>
            <a:ext cx="1349375" cy="315912"/>
            <a:chOff x="0" y="0"/>
            <a:chExt cx="480" cy="144"/>
          </a:xfrm>
        </p:grpSpPr>
        <p:sp>
          <p:nvSpPr>
            <p:cNvPr id="117769" name="Line 8"/>
            <p:cNvSpPr/>
            <p:nvPr/>
          </p:nvSpPr>
          <p:spPr>
            <a:xfrm>
              <a:off x="0" y="0"/>
              <a:ext cx="480" cy="144"/>
            </a:xfrm>
            <a:prstGeom prst="line">
              <a:avLst/>
            </a:prstGeom>
            <a:ln w="38100" cap="flat" cmpd="sng">
              <a:solidFill>
                <a:srgbClr val="FF0000"/>
              </a:solidFill>
              <a:prstDash val="solid"/>
              <a:headEnd type="none" w="med" len="med"/>
              <a:tailEnd type="triangle" w="sm" len="sm"/>
            </a:ln>
          </p:spPr>
        </p:sp>
        <p:sp>
          <p:nvSpPr>
            <p:cNvPr id="117770" name="Line 9"/>
            <p:cNvSpPr/>
            <p:nvPr/>
          </p:nvSpPr>
          <p:spPr>
            <a:xfrm rot="-10800000" flipH="1">
              <a:off x="0" y="0"/>
              <a:ext cx="480" cy="144"/>
            </a:xfrm>
            <a:prstGeom prst="line">
              <a:avLst/>
            </a:prstGeom>
            <a:ln w="38100" cap="flat" cmpd="sng">
              <a:solidFill>
                <a:srgbClr val="FF0000"/>
              </a:solidFill>
              <a:prstDash val="solid"/>
              <a:headEnd type="none" w="med" len="med"/>
              <a:tailEnd type="triangle" w="sm" len="sm"/>
            </a:ln>
          </p:spPr>
        </p:sp>
      </p:grpSp>
      <p:sp>
        <p:nvSpPr>
          <p:cNvPr id="21514" name="Rectangle 10"/>
          <p:cNvSpPr/>
          <p:nvPr/>
        </p:nvSpPr>
        <p:spPr>
          <a:xfrm>
            <a:off x="476250" y="4824413"/>
            <a:ext cx="3286125" cy="1536700"/>
          </a:xfrm>
          <a:prstGeom prst="rect">
            <a:avLst/>
          </a:prstGeom>
          <a:noFill/>
          <a:ln w="12700">
            <a:noFill/>
          </a:ln>
        </p:spPr>
        <p:txBody>
          <a:bodyPr lIns="38100" tIns="38100" rIns="38100" bIns="381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0"/>
              </a:spcBef>
              <a:buNone/>
            </a:pPr>
            <a:r>
              <a:rPr lang="en-US" altLang="zh-CN" dirty="0">
                <a:latin typeface="微软雅黑" panose="020B0503020204020204" pitchFamily="34" charset="-122"/>
                <a:ea typeface="微软雅黑" panose="020B0503020204020204" pitchFamily="34" charset="-122"/>
                <a:sym typeface="Calibri" panose="020F0502020204030204" pitchFamily="34" charset="0"/>
              </a:rPr>
              <a:t>21 times slower</a:t>
            </a:r>
            <a:br>
              <a:rPr lang="en-US" altLang="zh-CN" dirty="0">
                <a:latin typeface="微软雅黑" panose="020B0503020204020204" pitchFamily="34" charset="-122"/>
                <a:ea typeface="微软雅黑" panose="020B0503020204020204" pitchFamily="34" charset="-122"/>
                <a:sym typeface="Calibri" panose="020F0502020204030204" pitchFamily="34" charset="0"/>
              </a:rPr>
            </a:br>
            <a:r>
              <a:rPr lang="en-US" altLang="zh-CN" dirty="0">
                <a:latin typeface="微软雅黑" panose="020B0503020204020204" pitchFamily="34" charset="-122"/>
                <a:ea typeface="微软雅黑" panose="020B0503020204020204" pitchFamily="34" charset="-122"/>
                <a:sym typeface="Calibri" panose="020F0502020204030204" pitchFamily="34" charset="0"/>
              </a:rPr>
              <a:t>(Pentium 4) </a:t>
            </a:r>
            <a:endParaRPr lang="en-US" altLang="zh-CN" dirty="0">
              <a:latin typeface="微软雅黑" panose="020B0503020204020204" pitchFamily="34" charset="-122"/>
              <a:ea typeface="微软雅黑" panose="020B0503020204020204" pitchFamily="34" charset="-122"/>
              <a:sym typeface="Calibri" panose="020F0502020204030204" pitchFamily="34" charset="0"/>
            </a:endParaRPr>
          </a:p>
          <a:p>
            <a:pPr marL="0" lvl="0" indent="0" algn="ctr" eaLnBrk="1" hangingPunct="1">
              <a:lnSpc>
                <a:spcPct val="100000"/>
              </a:lnSpc>
              <a:spcBef>
                <a:spcPct val="0"/>
              </a:spcBef>
              <a:buNone/>
            </a:pPr>
            <a:r>
              <a:rPr lang="en-US" altLang="zh-CN" dirty="0">
                <a:solidFill>
                  <a:srgbClr val="FF0000"/>
                </a:solidFill>
                <a:latin typeface="微软雅黑" panose="020B0503020204020204" pitchFamily="34" charset="-122"/>
                <a:ea typeface="微软雅黑" panose="020B0503020204020204" pitchFamily="34" charset="-122"/>
              </a:rPr>
              <a:t>Why</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endParaRPr lang="en-US" altLang="zh-CN"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528394" name="Text Box 10"/>
          <p:cNvSpPr txBox="1"/>
          <p:nvPr/>
        </p:nvSpPr>
        <p:spPr>
          <a:xfrm>
            <a:off x="5607050" y="4449763"/>
            <a:ext cx="3330575" cy="22193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buNone/>
            </a:pPr>
            <a:r>
              <a:rPr lang="zh-CN" altLang="en-US" dirty="0">
                <a:ea typeface="黑体" panose="02010609060101010101" pitchFamily="49" charset="-122"/>
              </a:rPr>
              <a:t>理解该问题需要知道：</a:t>
            </a:r>
            <a:endParaRPr lang="zh-CN" altLang="en-US" dirty="0">
              <a:ea typeface="黑体" panose="02010609060101010101" pitchFamily="49" charset="-122"/>
            </a:endParaRPr>
          </a:p>
          <a:p>
            <a:pPr marL="0" lvl="0" indent="0" eaLnBrk="1" hangingPunct="1">
              <a:lnSpc>
                <a:spcPct val="100000"/>
              </a:lnSpc>
              <a:buNone/>
            </a:pPr>
            <a:r>
              <a:rPr lang="zh-CN" altLang="en-US" dirty="0">
                <a:solidFill>
                  <a:srgbClr val="FF0000"/>
                </a:solidFill>
                <a:ea typeface="黑体" panose="02010609060101010101" pitchFamily="49" charset="-122"/>
              </a:rPr>
              <a:t>数组的存放方式</a:t>
            </a:r>
            <a:endParaRPr lang="zh-CN" altLang="en-US" dirty="0">
              <a:solidFill>
                <a:srgbClr val="FF0000"/>
              </a:solidFill>
              <a:ea typeface="黑体" panose="02010609060101010101" pitchFamily="49" charset="-122"/>
            </a:endParaRPr>
          </a:p>
          <a:p>
            <a:pPr marL="0" lvl="0" indent="0" eaLnBrk="1" hangingPunct="1">
              <a:lnSpc>
                <a:spcPct val="100000"/>
              </a:lnSpc>
              <a:buNone/>
            </a:pPr>
            <a:r>
              <a:rPr lang="en-US" altLang="zh-CN" dirty="0">
                <a:solidFill>
                  <a:srgbClr val="FF0000"/>
                </a:solidFill>
                <a:ea typeface="黑体" panose="02010609060101010101" pitchFamily="49" charset="-122"/>
              </a:rPr>
              <a:t>Cache</a:t>
            </a:r>
            <a:r>
              <a:rPr lang="zh-CN" altLang="en-US" dirty="0">
                <a:solidFill>
                  <a:srgbClr val="FF0000"/>
                </a:solidFill>
                <a:ea typeface="黑体" panose="02010609060101010101" pitchFamily="49" charset="-122"/>
              </a:rPr>
              <a:t>机制</a:t>
            </a:r>
            <a:endParaRPr lang="zh-CN" altLang="en-US" dirty="0">
              <a:solidFill>
                <a:srgbClr val="FF0000"/>
              </a:solidFill>
              <a:ea typeface="黑体" panose="02010609060101010101" pitchFamily="49" charset="-122"/>
            </a:endParaRPr>
          </a:p>
          <a:p>
            <a:pPr marL="0" lvl="0" indent="0" eaLnBrk="1" hangingPunct="1">
              <a:lnSpc>
                <a:spcPct val="100000"/>
              </a:lnSpc>
              <a:buNone/>
            </a:pPr>
            <a:r>
              <a:rPr lang="zh-CN" altLang="en-US" dirty="0">
                <a:solidFill>
                  <a:srgbClr val="FF0000"/>
                </a:solidFill>
                <a:ea typeface="黑体" panose="02010609060101010101" pitchFamily="49" charset="-122"/>
              </a:rPr>
              <a:t>访问局部性</a:t>
            </a:r>
            <a:endParaRPr lang="zh-CN" altLang="en-US" dirty="0">
              <a:solidFill>
                <a:srgbClr val="FF0000"/>
              </a:solidFill>
              <a:ea typeface="黑体" panose="02010609060101010101" pitchFamily="49" charset="-122"/>
            </a:endParaRPr>
          </a:p>
          <a:p>
            <a:pPr marL="0" lvl="0" indent="0" eaLnBrk="1" hangingPunct="1">
              <a:lnSpc>
                <a:spcPct val="100000"/>
              </a:lnSpc>
              <a:buNone/>
            </a:pPr>
            <a:r>
              <a:rPr lang="en-US" altLang="zh-CN" dirty="0">
                <a:solidFill>
                  <a:srgbClr val="3366FF"/>
                </a:solidFill>
                <a:latin typeface="黑体" panose="02010609060101010101" pitchFamily="49" charset="-122"/>
                <a:ea typeface="黑体" panose="02010609060101010101" pitchFamily="49" charset="-122"/>
              </a:rPr>
              <a:t>……</a:t>
            </a:r>
            <a:endParaRPr lang="en-US" altLang="zh-CN" dirty="0">
              <a:solidFill>
                <a:srgbClr val="3366FF"/>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animEffect transition="in" filter="blinds(horizontal)">
                                      <p:cBhvr>
                                        <p:cTn id="7" dur="500"/>
                                        <p:tgtEl>
                                          <p:spTgt spid="528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dissolve">
                                      <p:cBhvr>
                                        <p:cTn id="12" dur="500"/>
                                        <p:tgtEl>
                                          <p:spTgt spid="21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8394"/>
                                        </p:tgtEl>
                                        <p:attrNameLst>
                                          <p:attrName>style.visibility</p:attrName>
                                        </p:attrNameLst>
                                      </p:cBhvr>
                                      <p:to>
                                        <p:strVal val="visible"/>
                                      </p:to>
                                    </p:set>
                                    <p:animEffect transition="in" filter="blinds(horizontal)">
                                      <p:cBhvr>
                                        <p:cTn id="17" dur="500"/>
                                        <p:tgtEl>
                                          <p:spTgt spid="52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P spid="21514" grpId="0"/>
      <p:bldP spid="528394"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a:xfrm>
            <a:off x="457200" y="53975"/>
            <a:ext cx="8229600" cy="561975"/>
          </a:xfrm>
        </p:spPr>
        <p:txBody>
          <a:bodyPr vert="horz" wrap="square" lIns="91440" tIns="45720" rIns="91440" bIns="45720" anchor="ctr" anchorCtr="0"/>
          <a:lstStyle/>
          <a:p>
            <a:r>
              <a:rPr lang="zh-CN" altLang="en-US" sz="3600" dirty="0"/>
              <a:t>回顾：计算机系统抽象层的转换</a:t>
            </a:r>
            <a:endParaRPr lang="zh-CN" altLang="en-US" sz="3600" dirty="0"/>
          </a:p>
        </p:txBody>
      </p:sp>
      <p:sp>
        <p:nvSpPr>
          <p:cNvPr id="578563" name="Rectangle 3"/>
          <p:cNvSpPr>
            <a:spLocks noGrp="1"/>
          </p:cNvSpPr>
          <p:nvPr>
            <p:ph idx="1"/>
          </p:nvPr>
        </p:nvSpPr>
        <p:spPr>
          <a:xfrm>
            <a:off x="296863" y="863600"/>
            <a:ext cx="2384425" cy="3195638"/>
          </a:xfrm>
        </p:spPr>
        <p:txBody>
          <a:bodyPr vert="horz" wrap="square" lIns="91440" tIns="45720" rIns="91440" bIns="45720" anchor="t" anchorCtr="0"/>
          <a:lstStyle/>
          <a:p>
            <a:pPr>
              <a:lnSpc>
                <a:spcPct val="100000"/>
              </a:lnSpc>
              <a:spcBef>
                <a:spcPct val="15000"/>
              </a:spcBef>
              <a:buNone/>
            </a:pPr>
            <a:r>
              <a:rPr lang="zh-CN" altLang="en-US" sz="2200" dirty="0">
                <a:solidFill>
                  <a:srgbClr val="FF0000"/>
                </a:solidFill>
                <a:latin typeface="微软雅黑" panose="020B0503020204020204" pitchFamily="34" charset="-122"/>
                <a:ea typeface="微软雅黑" panose="020B0503020204020204" pitchFamily="34" charset="-122"/>
              </a:rPr>
              <a:t>程序执行结果</a:t>
            </a:r>
            <a:endParaRPr lang="zh-CN" altLang="en-US" sz="220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15000"/>
              </a:spcBef>
              <a:buNone/>
            </a:pPr>
            <a:r>
              <a:rPr lang="zh-CN" altLang="en-US" sz="2200" dirty="0">
                <a:solidFill>
                  <a:srgbClr val="FF0000"/>
                </a:solidFill>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不仅取决于</a:t>
            </a:r>
            <a:endParaRPr lang="zh-CN" altLang="en-US" sz="2200" dirty="0">
              <a:latin typeface="微软雅黑" panose="020B0503020204020204" pitchFamily="34" charset="-122"/>
              <a:ea typeface="微软雅黑" panose="020B0503020204020204" pitchFamily="34" charset="-122"/>
            </a:endParaRPr>
          </a:p>
          <a:p>
            <a:pPr>
              <a:lnSpc>
                <a:spcPct val="100000"/>
              </a:lnSpc>
              <a:spcBef>
                <a:spcPct val="15000"/>
              </a:spcBef>
              <a:buNone/>
            </a:pPr>
            <a:r>
              <a:rPr lang="zh-CN" altLang="en-US" sz="2200" dirty="0">
                <a:solidFill>
                  <a:srgbClr val="008000"/>
                </a:solidFill>
                <a:latin typeface="微软雅黑" panose="020B0503020204020204" pitchFamily="34" charset="-122"/>
                <a:ea typeface="微软雅黑" panose="020B0503020204020204" pitchFamily="34" charset="-122"/>
              </a:rPr>
              <a:t>算法、程序编写</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15000"/>
              </a:spcBef>
              <a:buNone/>
            </a:pPr>
            <a:r>
              <a:rPr lang="zh-CN" altLang="en-US" sz="2200" dirty="0">
                <a:latin typeface="微软雅黑" panose="020B0503020204020204" pitchFamily="34" charset="-122"/>
                <a:ea typeface="微软雅黑" panose="020B0503020204020204" pitchFamily="34" charset="-122"/>
              </a:rPr>
              <a:t>    而且取决于</a:t>
            </a:r>
            <a:endParaRPr lang="zh-CN" altLang="en-US" sz="2200" dirty="0">
              <a:latin typeface="微软雅黑" panose="020B0503020204020204" pitchFamily="34" charset="-122"/>
              <a:ea typeface="微软雅黑" panose="020B0503020204020204" pitchFamily="34" charset="-122"/>
            </a:endParaRPr>
          </a:p>
          <a:p>
            <a:pPr>
              <a:lnSpc>
                <a:spcPct val="100000"/>
              </a:lnSpc>
              <a:spcBef>
                <a:spcPct val="15000"/>
              </a:spcBef>
              <a:buNone/>
            </a:pPr>
            <a:r>
              <a:rPr lang="zh-CN" altLang="en-US" sz="2200" dirty="0">
                <a:solidFill>
                  <a:srgbClr val="008000"/>
                </a:solidFill>
                <a:latin typeface="微软雅黑" panose="020B0503020204020204" pitchFamily="34" charset="-122"/>
                <a:ea typeface="微软雅黑" panose="020B0503020204020204" pitchFamily="34" charset="-122"/>
              </a:rPr>
              <a:t>语言处理系统</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15000"/>
              </a:spcBef>
              <a:buNone/>
            </a:pPr>
            <a:r>
              <a:rPr lang="zh-CN" altLang="en-US" sz="2200" dirty="0">
                <a:solidFill>
                  <a:srgbClr val="008000"/>
                </a:solidFill>
                <a:latin typeface="微软雅黑" panose="020B0503020204020204" pitchFamily="34" charset="-122"/>
                <a:ea typeface="微软雅黑" panose="020B0503020204020204" pitchFamily="34" charset="-122"/>
              </a:rPr>
              <a:t>操作系统</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15000"/>
              </a:spcBef>
              <a:buNone/>
            </a:pPr>
            <a:r>
              <a:rPr lang="en-US" altLang="zh-CN" sz="2200" dirty="0">
                <a:solidFill>
                  <a:srgbClr val="008000"/>
                </a:solidFill>
                <a:latin typeface="微软雅黑" panose="020B0503020204020204" pitchFamily="34" charset="-122"/>
                <a:ea typeface="微软雅黑" panose="020B0503020204020204" pitchFamily="34" charset="-122"/>
              </a:rPr>
              <a:t>ISA</a:t>
            </a:r>
            <a:endParaRPr lang="en-US" altLang="zh-CN" sz="220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15000"/>
              </a:spcBef>
              <a:buNone/>
            </a:pPr>
            <a:r>
              <a:rPr lang="zh-CN" altLang="en-US" sz="2200" dirty="0">
                <a:solidFill>
                  <a:srgbClr val="008000"/>
                </a:solidFill>
                <a:latin typeface="微软雅黑" panose="020B0503020204020204" pitchFamily="34" charset="-122"/>
                <a:ea typeface="微软雅黑" panose="020B0503020204020204" pitchFamily="34" charset="-122"/>
              </a:rPr>
              <a:t>微体系结构</a:t>
            </a:r>
            <a:endParaRPr lang="zh-CN" altLang="en-US" sz="2200" dirty="0">
              <a:solidFill>
                <a:srgbClr val="008000"/>
              </a:solidFill>
              <a:latin typeface="微软雅黑" panose="020B0503020204020204" pitchFamily="34" charset="-122"/>
              <a:ea typeface="微软雅黑" panose="020B0503020204020204" pitchFamily="34" charset="-122"/>
            </a:endParaRPr>
          </a:p>
          <a:p>
            <a:pPr>
              <a:lnSpc>
                <a:spcPct val="130000"/>
              </a:lnSpc>
              <a:spcBef>
                <a:spcPct val="30000"/>
              </a:spcBef>
              <a:buNone/>
            </a:pPr>
            <a:endParaRPr lang="en-US" altLang="zh-CN" sz="2200" dirty="0">
              <a:solidFill>
                <a:srgbClr val="008000"/>
              </a:solidFill>
              <a:latin typeface="微软雅黑" panose="020B0503020204020204" pitchFamily="34" charset="-122"/>
              <a:ea typeface="微软雅黑" panose="020B0503020204020204" pitchFamily="34" charset="-122"/>
            </a:endParaRPr>
          </a:p>
        </p:txBody>
      </p:sp>
      <p:sp>
        <p:nvSpPr>
          <p:cNvPr id="578564" name="Text Box 4"/>
          <p:cNvSpPr txBox="1"/>
          <p:nvPr/>
        </p:nvSpPr>
        <p:spPr>
          <a:xfrm>
            <a:off x="161925" y="4238625"/>
            <a:ext cx="2295525" cy="1600200"/>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不同计算机课程处于不同层次</a:t>
            </a:r>
            <a:endParaRPr lang="zh-CN" altLang="en-US" sz="2200" b="1" dirty="0">
              <a:latin typeface="Arial" panose="020B0604020202020204" pitchFamily="34" charset="0"/>
              <a:ea typeface="微软雅黑" panose="020B0503020204020204" pitchFamily="34" charset="-122"/>
            </a:endParaRPr>
          </a:p>
          <a:p>
            <a:pPr>
              <a:spcBef>
                <a:spcPct val="50000"/>
              </a:spcBef>
            </a:pPr>
            <a:r>
              <a:rPr lang="zh-CN" altLang="en-US" sz="2200" b="1" dirty="0">
                <a:latin typeface="Arial" panose="020B0604020202020204" pitchFamily="34" charset="0"/>
                <a:ea typeface="微软雅黑" panose="020B0503020204020204" pitchFamily="34" charset="-122"/>
              </a:rPr>
              <a:t>必须将各层次关联起来解决问题</a:t>
            </a:r>
            <a:endParaRPr lang="zh-CN" altLang="en-US" sz="2200" b="1" dirty="0">
              <a:latin typeface="Arial" panose="020B0604020202020204" pitchFamily="34" charset="0"/>
              <a:ea typeface="微软雅黑" panose="020B0503020204020204" pitchFamily="34" charset="-122"/>
            </a:endParaRPr>
          </a:p>
        </p:txBody>
      </p:sp>
      <p:grpSp>
        <p:nvGrpSpPr>
          <p:cNvPr id="93188" name="Group 5"/>
          <p:cNvGrpSpPr/>
          <p:nvPr/>
        </p:nvGrpSpPr>
        <p:grpSpPr>
          <a:xfrm>
            <a:off x="2636838" y="1493838"/>
            <a:ext cx="6256337" cy="4591050"/>
            <a:chOff x="1661" y="941"/>
            <a:chExt cx="3941" cy="3203"/>
          </a:xfrm>
        </p:grpSpPr>
        <p:pic>
          <p:nvPicPr>
            <p:cNvPr id="93189" name="Picture 6"/>
            <p:cNvPicPr>
              <a:picLocks noChangeAspect="1"/>
            </p:cNvPicPr>
            <p:nvPr/>
          </p:nvPicPr>
          <p:blipFill>
            <a:blip r:embed="rId1"/>
            <a:stretch>
              <a:fillRect/>
            </a:stretch>
          </p:blipFill>
          <p:spPr>
            <a:xfrm>
              <a:off x="1661" y="941"/>
              <a:ext cx="3941" cy="3203"/>
            </a:xfrm>
            <a:prstGeom prst="rect">
              <a:avLst/>
            </a:prstGeom>
            <a:noFill/>
            <a:ln w="9525">
              <a:noFill/>
            </a:ln>
          </p:spPr>
        </p:pic>
        <p:sp>
          <p:nvSpPr>
            <p:cNvPr id="93190" name="Rectangle 7"/>
            <p:cNvSpPr/>
            <p:nvPr/>
          </p:nvSpPr>
          <p:spPr>
            <a:xfrm>
              <a:off x="2030" y="1395"/>
              <a:ext cx="2494" cy="652"/>
            </a:xfrm>
            <a:prstGeom prst="rect">
              <a:avLst/>
            </a:prstGeom>
            <a:solidFill>
              <a:srgbClr val="339966">
                <a:alpha val="23921"/>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191" name="Rectangle 8"/>
            <p:cNvSpPr/>
            <p:nvPr/>
          </p:nvSpPr>
          <p:spPr>
            <a:xfrm>
              <a:off x="2030" y="2755"/>
              <a:ext cx="2466" cy="1333"/>
            </a:xfrm>
            <a:prstGeom prst="rect">
              <a:avLst/>
            </a:prstGeom>
            <a:solidFill>
              <a:srgbClr val="FF9900">
                <a:alpha val="18039"/>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192" name="Rectangle 9"/>
            <p:cNvSpPr/>
            <p:nvPr/>
          </p:nvSpPr>
          <p:spPr>
            <a:xfrm>
              <a:off x="2030" y="2047"/>
              <a:ext cx="2494" cy="311"/>
            </a:xfrm>
            <a:prstGeom prst="rect">
              <a:avLst/>
            </a:prstGeom>
            <a:solidFill>
              <a:srgbClr val="33CC33">
                <a:alpha val="25882"/>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93193" name="Text Box 10"/>
          <p:cNvSpPr txBox="1"/>
          <p:nvPr/>
        </p:nvSpPr>
        <p:spPr>
          <a:xfrm>
            <a:off x="2816225" y="773113"/>
            <a:ext cx="6076950" cy="796925"/>
          </a:xfrm>
          <a:prstGeom prst="rect">
            <a:avLst/>
          </a:prstGeom>
          <a:noFill/>
          <a:ln w="9525">
            <a:noFill/>
          </a:ln>
        </p:spPr>
        <p:txBody>
          <a:bodyPr anchor="t" anchorCtr="0">
            <a:spAutoFit/>
          </a:bodyPr>
          <a:lstStyle/>
          <a:p>
            <a:pPr>
              <a:spcBef>
                <a:spcPct val="50000"/>
              </a:spcBef>
            </a:pPr>
            <a:r>
              <a:rPr lang="zh-CN" altLang="en-US" sz="2100" b="1" dirty="0">
                <a:latin typeface="Arial" panose="020B0604020202020204" pitchFamily="34" charset="0"/>
                <a:ea typeface="微软雅黑" panose="020B0503020204020204" pitchFamily="34" charset="-122"/>
              </a:rPr>
              <a:t>功能</a:t>
            </a:r>
            <a:r>
              <a:rPr lang="zh-CN" altLang="en-US" sz="2100" b="1" dirty="0">
                <a:solidFill>
                  <a:srgbClr val="FF0000"/>
                </a:solidFill>
                <a:latin typeface="Arial" panose="020B0604020202020204" pitchFamily="34" charset="0"/>
                <a:ea typeface="微软雅黑" panose="020B0503020204020204" pitchFamily="34" charset="-122"/>
              </a:rPr>
              <a:t>转换</a:t>
            </a:r>
            <a:r>
              <a:rPr lang="zh-CN" altLang="en-US" sz="2100" b="1" dirty="0">
                <a:latin typeface="Arial" panose="020B0604020202020204" pitchFamily="34" charset="0"/>
                <a:ea typeface="微软雅黑" panose="020B0503020204020204" pitchFamily="34" charset="-122"/>
              </a:rPr>
              <a:t>：上层是下层的</a:t>
            </a:r>
            <a:r>
              <a:rPr lang="zh-CN" altLang="en-US" sz="2100" b="1" dirty="0">
                <a:solidFill>
                  <a:srgbClr val="FF0000"/>
                </a:solidFill>
                <a:latin typeface="Arial" panose="020B0604020202020204" pitchFamily="34" charset="0"/>
                <a:ea typeface="微软雅黑" panose="020B0503020204020204" pitchFamily="34" charset="-122"/>
              </a:rPr>
              <a:t>抽象</a:t>
            </a:r>
            <a:r>
              <a:rPr lang="zh-CN" altLang="en-US" sz="2100" b="1" dirty="0">
                <a:latin typeface="Arial" panose="020B0604020202020204" pitchFamily="34" charset="0"/>
                <a:ea typeface="微软雅黑" panose="020B0503020204020204" pitchFamily="34" charset="-122"/>
              </a:rPr>
              <a:t>，下层是上层的</a:t>
            </a:r>
            <a:r>
              <a:rPr lang="zh-CN" altLang="en-US" sz="2100" b="1" dirty="0">
                <a:solidFill>
                  <a:srgbClr val="FF0000"/>
                </a:solidFill>
                <a:latin typeface="Arial" panose="020B0604020202020204" pitchFamily="34" charset="0"/>
                <a:ea typeface="微软雅黑" panose="020B0503020204020204" pitchFamily="34" charset="-122"/>
              </a:rPr>
              <a:t>实现</a:t>
            </a:r>
            <a:endParaRPr lang="zh-CN" altLang="en-US" sz="2100" b="1" dirty="0">
              <a:solidFill>
                <a:srgbClr val="FF0000"/>
              </a:solidFill>
              <a:latin typeface="Arial" panose="020B0604020202020204" pitchFamily="34" charset="0"/>
              <a:ea typeface="微软雅黑" panose="020B0503020204020204" pitchFamily="34" charset="-122"/>
            </a:endParaRPr>
          </a:p>
          <a:p>
            <a:pPr>
              <a:spcBef>
                <a:spcPct val="20000"/>
              </a:spcBef>
            </a:pPr>
            <a:r>
              <a:rPr lang="zh-CN" altLang="en-US" sz="2100" b="1" dirty="0">
                <a:solidFill>
                  <a:srgbClr val="FF0000"/>
                </a:solidFill>
                <a:latin typeface="Arial" panose="020B0604020202020204" pitchFamily="34" charset="0"/>
                <a:ea typeface="微软雅黑" panose="020B0503020204020204" pitchFamily="34" charset="-122"/>
              </a:rPr>
              <a:t>底层为上层提供支撑环境！</a:t>
            </a:r>
            <a:endParaRPr lang="zh-CN" altLang="en-US" sz="2100" b="1" dirty="0">
              <a:solidFill>
                <a:srgbClr val="FF0000"/>
              </a:solidFill>
              <a:latin typeface="Arial" panose="020B0604020202020204" pitchFamily="34" charset="0"/>
              <a:ea typeface="微软雅黑" panose="020B0503020204020204" pitchFamily="34" charset="-122"/>
            </a:endParaRPr>
          </a:p>
        </p:txBody>
      </p:sp>
      <p:sp>
        <p:nvSpPr>
          <p:cNvPr id="578571" name="Text Box 11"/>
          <p:cNvSpPr txBox="1"/>
          <p:nvPr/>
        </p:nvSpPr>
        <p:spPr>
          <a:xfrm>
            <a:off x="134938" y="6219825"/>
            <a:ext cx="8937625" cy="396875"/>
          </a:xfrm>
          <a:prstGeom prst="rect">
            <a:avLst/>
          </a:prstGeom>
          <a:noFill/>
          <a:ln w="9525">
            <a:noFill/>
          </a:ln>
        </p:spPr>
        <p:txBody>
          <a:bodyPr anchor="t" anchorCtr="0">
            <a:spAutoFit/>
          </a:bodyPr>
          <a:lstStyle/>
          <a:p>
            <a:pPr>
              <a:spcBef>
                <a:spcPct val="50000"/>
              </a:spcBef>
            </a:pPr>
            <a:r>
              <a:rPr lang="zh-CN" altLang="en-US" sz="2000" b="1" dirty="0">
                <a:solidFill>
                  <a:srgbClr val="CC3300"/>
                </a:solidFill>
                <a:latin typeface="Arial" panose="020B0604020202020204" pitchFamily="34" charset="0"/>
                <a:ea typeface="微软雅黑" panose="020B0503020204020204" pitchFamily="34" charset="-122"/>
              </a:rPr>
              <a:t>最高层抽象就是点点鼠标、拖拖图标、敲敲键盘，但这背后有多少层转化啊！</a:t>
            </a:r>
            <a:endParaRPr lang="zh-CN" altLang="en-US" sz="2000" b="1" dirty="0">
              <a:solidFill>
                <a:srgbClr val="CC33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42" dur="500"/>
                                        <p:tgtEl>
                                          <p:spTgt spid="5785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8564">
                                            <p:txEl>
                                              <p:pRg st="0" end="0"/>
                                            </p:txEl>
                                          </p:spTgt>
                                        </p:tgtEl>
                                        <p:attrNameLst>
                                          <p:attrName>style.visibility</p:attrName>
                                        </p:attrNameLst>
                                      </p:cBhvr>
                                      <p:to>
                                        <p:strVal val="visible"/>
                                      </p:to>
                                    </p:set>
                                    <p:animEffect transition="in" filter="blinds(horizontal)">
                                      <p:cBhvr>
                                        <p:cTn id="47" dur="500"/>
                                        <p:tgtEl>
                                          <p:spTgt spid="57856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8564">
                                            <p:txEl>
                                              <p:pRg st="1" end="1"/>
                                            </p:txEl>
                                          </p:spTgt>
                                        </p:tgtEl>
                                        <p:attrNameLst>
                                          <p:attrName>style.visibility</p:attrName>
                                        </p:attrNameLst>
                                      </p:cBhvr>
                                      <p:to>
                                        <p:strVal val="visible"/>
                                      </p:to>
                                    </p:set>
                                    <p:animEffect transition="in" filter="blinds(horizontal)">
                                      <p:cBhvr>
                                        <p:cTn id="52" dur="500"/>
                                        <p:tgtEl>
                                          <p:spTgt spid="57856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8571"/>
                                        </p:tgtEl>
                                        <p:attrNameLst>
                                          <p:attrName>style.visibility</p:attrName>
                                        </p:attrNameLst>
                                      </p:cBhvr>
                                      <p:to>
                                        <p:strVal val="visible"/>
                                      </p:to>
                                    </p:set>
                                    <p:animEffect transition="in" filter="blinds(horizontal)">
                                      <p:cBhvr>
                                        <p:cTn id="57" dur="500"/>
                                        <p:tgtEl>
                                          <p:spTgt spid="57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09" name="Picture 2"/>
          <p:cNvPicPr>
            <a:picLocks noChangeAspect="1"/>
          </p:cNvPicPr>
          <p:nvPr/>
        </p:nvPicPr>
        <p:blipFill>
          <a:blip r:embed="rId1"/>
          <a:stretch>
            <a:fillRect/>
          </a:stretch>
        </p:blipFill>
        <p:spPr>
          <a:xfrm>
            <a:off x="431800" y="3114675"/>
            <a:ext cx="8147050" cy="3654425"/>
          </a:xfrm>
          <a:prstGeom prst="rect">
            <a:avLst/>
          </a:prstGeom>
          <a:noFill/>
          <a:ln w="9525">
            <a:noFill/>
          </a:ln>
        </p:spPr>
      </p:pic>
      <p:sp>
        <p:nvSpPr>
          <p:cNvPr id="94210" name="Rectangle 3"/>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计算机系统的不同用户</a:t>
            </a:r>
            <a:endParaRPr lang="zh-CN" altLang="en-US" sz="3600" dirty="0"/>
          </a:p>
        </p:txBody>
      </p:sp>
      <p:sp>
        <p:nvSpPr>
          <p:cNvPr id="579588" name="Rectangle 4"/>
          <p:cNvSpPr>
            <a:spLocks noGrp="1"/>
          </p:cNvSpPr>
          <p:nvPr>
            <p:ph idx="1"/>
          </p:nvPr>
        </p:nvSpPr>
        <p:spPr>
          <a:xfrm>
            <a:off x="206375" y="773113"/>
            <a:ext cx="8686800" cy="2970212"/>
          </a:xfrm>
        </p:spPr>
        <p:txBody>
          <a:bodyPr vert="horz" wrap="square" lIns="91440" tIns="45720" rIns="91440" bIns="45720" anchor="t" anchorCtr="0"/>
          <a:lstStyle/>
          <a:p>
            <a:pPr>
              <a:lnSpc>
                <a:spcPct val="100000"/>
              </a:lnSpc>
              <a:spcBef>
                <a:spcPct val="10000"/>
              </a:spcBef>
              <a:buNone/>
            </a:pPr>
            <a:r>
              <a:rPr lang="zh-CN" altLang="en-US" sz="2000" dirty="0">
                <a:solidFill>
                  <a:srgbClr val="CC3300"/>
                </a:solidFill>
                <a:ea typeface="微软雅黑" panose="020B0503020204020204" pitchFamily="34" charset="-122"/>
              </a:rPr>
              <a:t>最终用户</a:t>
            </a:r>
            <a:r>
              <a:rPr lang="zh-CN" altLang="en-US" sz="2000" dirty="0">
                <a:ea typeface="微软雅黑" panose="020B0503020204020204" pitchFamily="34" charset="-122"/>
              </a:rPr>
              <a:t>工作在由应用程序提供的最上面的抽象层</a:t>
            </a:r>
            <a:endParaRPr lang="zh-CN" altLang="en-US" sz="2000" dirty="0">
              <a:ea typeface="微软雅黑" panose="020B0503020204020204" pitchFamily="34" charset="-122"/>
            </a:endParaRPr>
          </a:p>
          <a:p>
            <a:pPr>
              <a:lnSpc>
                <a:spcPct val="100000"/>
              </a:lnSpc>
              <a:spcBef>
                <a:spcPct val="10000"/>
              </a:spcBef>
              <a:buNone/>
            </a:pPr>
            <a:r>
              <a:rPr lang="zh-CN" altLang="en-US" sz="2000" dirty="0">
                <a:solidFill>
                  <a:srgbClr val="CC3300"/>
                </a:solidFill>
                <a:ea typeface="微软雅黑" panose="020B0503020204020204" pitchFamily="34" charset="-122"/>
              </a:rPr>
              <a:t>系统管理员</a:t>
            </a:r>
            <a:r>
              <a:rPr lang="zh-CN" altLang="en-US" sz="2000" dirty="0">
                <a:ea typeface="微软雅黑" panose="020B0503020204020204" pitchFamily="34" charset="-122"/>
              </a:rPr>
              <a:t>工作在由操作系统提供的抽象层</a:t>
            </a:r>
            <a:endParaRPr lang="zh-CN" altLang="en-US" sz="2000" dirty="0">
              <a:ea typeface="微软雅黑" panose="020B0503020204020204" pitchFamily="34" charset="-122"/>
            </a:endParaRPr>
          </a:p>
          <a:p>
            <a:pPr>
              <a:lnSpc>
                <a:spcPct val="100000"/>
              </a:lnSpc>
              <a:spcBef>
                <a:spcPct val="10000"/>
              </a:spcBef>
              <a:buNone/>
            </a:pPr>
            <a:r>
              <a:rPr lang="zh-CN" altLang="en-US" sz="2000" dirty="0">
                <a:solidFill>
                  <a:srgbClr val="CC3300"/>
                </a:solidFill>
                <a:ea typeface="微软雅黑" panose="020B0503020204020204" pitchFamily="34" charset="-122"/>
              </a:rPr>
              <a:t>应用程序员</a:t>
            </a:r>
            <a:r>
              <a:rPr lang="zh-CN" altLang="en-US" sz="2000" dirty="0">
                <a:ea typeface="微软雅黑" panose="020B0503020204020204" pitchFamily="34" charset="-122"/>
              </a:rPr>
              <a:t>工作在由语言处理系统（</a:t>
            </a:r>
            <a:r>
              <a:rPr lang="zh-CN" altLang="en-US" sz="2000" dirty="0">
                <a:solidFill>
                  <a:srgbClr val="0066FF"/>
                </a:solidFill>
                <a:ea typeface="微软雅黑" panose="020B0503020204020204" pitchFamily="34" charset="-122"/>
              </a:rPr>
              <a:t>主要有编译器和汇编器</a:t>
            </a:r>
            <a:r>
              <a:rPr lang="zh-CN" altLang="en-US" sz="2000" dirty="0">
                <a:ea typeface="微软雅黑" panose="020B0503020204020204" pitchFamily="34" charset="-122"/>
              </a:rPr>
              <a:t>）的抽象层</a:t>
            </a:r>
            <a:endParaRPr lang="zh-CN" altLang="en-US" sz="2000" dirty="0">
              <a:ea typeface="微软雅黑" panose="020B0503020204020204" pitchFamily="34" charset="-122"/>
            </a:endParaRPr>
          </a:p>
          <a:p>
            <a:pPr>
              <a:lnSpc>
                <a:spcPct val="100000"/>
              </a:lnSpc>
              <a:spcBef>
                <a:spcPct val="10000"/>
              </a:spcBef>
              <a:buNone/>
            </a:pPr>
            <a:r>
              <a:rPr lang="zh-CN" altLang="en-US" sz="2000" dirty="0">
                <a:solidFill>
                  <a:srgbClr val="009242"/>
                </a:solidFill>
                <a:ea typeface="微软雅黑" panose="020B0503020204020204" pitchFamily="34" charset="-122"/>
              </a:rPr>
              <a:t>语言处理系统</a:t>
            </a:r>
            <a:r>
              <a:rPr lang="zh-CN" altLang="en-US" sz="2000" dirty="0">
                <a:ea typeface="微软雅黑" panose="020B0503020204020204" pitchFamily="34" charset="-122"/>
              </a:rPr>
              <a:t>建立在</a:t>
            </a:r>
            <a:r>
              <a:rPr lang="zh-CN" altLang="en-US" sz="2000" dirty="0">
                <a:solidFill>
                  <a:srgbClr val="009242"/>
                </a:solidFill>
                <a:ea typeface="微软雅黑" panose="020B0503020204020204" pitchFamily="34" charset="-122"/>
              </a:rPr>
              <a:t>操作系统</a:t>
            </a:r>
            <a:r>
              <a:rPr lang="zh-CN" altLang="en-US" sz="2000" dirty="0">
                <a:ea typeface="微软雅黑" panose="020B0503020204020204" pitchFamily="34" charset="-122"/>
              </a:rPr>
              <a:t>之上</a:t>
            </a:r>
            <a:endParaRPr lang="zh-CN" altLang="en-US" sz="2000" dirty="0">
              <a:ea typeface="微软雅黑" panose="020B0503020204020204" pitchFamily="34" charset="-122"/>
            </a:endParaRPr>
          </a:p>
          <a:p>
            <a:pPr>
              <a:lnSpc>
                <a:spcPct val="100000"/>
              </a:lnSpc>
              <a:spcBef>
                <a:spcPct val="10000"/>
              </a:spcBef>
              <a:buNone/>
            </a:pPr>
            <a:r>
              <a:rPr lang="zh-CN" altLang="en-US" sz="2000" dirty="0">
                <a:solidFill>
                  <a:srgbClr val="CC3300"/>
                </a:solidFill>
                <a:ea typeface="微软雅黑" panose="020B0503020204020204" pitchFamily="34" charset="-122"/>
              </a:rPr>
              <a:t>系统程序员</a:t>
            </a:r>
            <a:r>
              <a:rPr lang="zh-CN" altLang="en-US" sz="2000" dirty="0">
                <a:ea typeface="微软雅黑" panose="020B0503020204020204" pitchFamily="34" charset="-122"/>
              </a:rPr>
              <a:t>（实现系统软件）工作在</a:t>
            </a:r>
            <a:r>
              <a:rPr lang="en-US" altLang="zh-CN" sz="2000" dirty="0">
                <a:ea typeface="微软雅黑" panose="020B0503020204020204" pitchFamily="34" charset="-122"/>
              </a:rPr>
              <a:t>ISA</a:t>
            </a:r>
            <a:r>
              <a:rPr lang="zh-CN" altLang="en-US" sz="2000" dirty="0">
                <a:ea typeface="微软雅黑" panose="020B0503020204020204" pitchFamily="34" charset="-122"/>
              </a:rPr>
              <a:t>层次，必须对</a:t>
            </a:r>
            <a:r>
              <a:rPr lang="en-US" altLang="zh-CN" sz="2000" dirty="0">
                <a:ea typeface="微软雅黑" panose="020B0503020204020204" pitchFamily="34" charset="-122"/>
              </a:rPr>
              <a:t>ISA</a:t>
            </a:r>
            <a:r>
              <a:rPr lang="zh-CN" altLang="en-US" sz="2000" dirty="0">
                <a:ea typeface="微软雅黑" panose="020B0503020204020204" pitchFamily="34" charset="-122"/>
              </a:rPr>
              <a:t>非常了解</a:t>
            </a:r>
            <a:endParaRPr lang="zh-CN" altLang="en-US" sz="2000" dirty="0">
              <a:ea typeface="微软雅黑" panose="020B0503020204020204" pitchFamily="34" charset="-122"/>
            </a:endParaRPr>
          </a:p>
          <a:p>
            <a:pPr>
              <a:lnSpc>
                <a:spcPct val="100000"/>
              </a:lnSpc>
              <a:spcBef>
                <a:spcPct val="10000"/>
              </a:spcBef>
              <a:buNone/>
            </a:pPr>
            <a:r>
              <a:rPr lang="zh-CN" altLang="en-US" sz="2000" dirty="0">
                <a:solidFill>
                  <a:srgbClr val="0066FF"/>
                </a:solidFill>
                <a:ea typeface="微软雅黑" panose="020B0503020204020204" pitchFamily="34" charset="-122"/>
              </a:rPr>
              <a:t>编译器和汇编器的目标程序由机器级代码组成</a:t>
            </a:r>
            <a:endParaRPr lang="zh-CN" altLang="en-US" sz="2000" dirty="0">
              <a:solidFill>
                <a:srgbClr val="0066FF"/>
              </a:solidFill>
              <a:ea typeface="微软雅黑" panose="020B0503020204020204" pitchFamily="34" charset="-122"/>
            </a:endParaRPr>
          </a:p>
          <a:p>
            <a:pPr>
              <a:lnSpc>
                <a:spcPct val="100000"/>
              </a:lnSpc>
              <a:spcBef>
                <a:spcPct val="10000"/>
              </a:spcBef>
              <a:buNone/>
            </a:pPr>
            <a:r>
              <a:rPr lang="zh-CN" altLang="en-US" sz="2000" dirty="0">
                <a:solidFill>
                  <a:srgbClr val="0066FF"/>
                </a:solidFill>
                <a:ea typeface="微软雅黑" panose="020B0503020204020204" pitchFamily="34" charset="-122"/>
              </a:rPr>
              <a:t>操作系统通过指令直接对硬件进行编程控制</a:t>
            </a:r>
            <a:endParaRPr lang="zh-CN" altLang="en-US" sz="2000" dirty="0">
              <a:solidFill>
                <a:srgbClr val="0066FF"/>
              </a:solidFill>
              <a:ea typeface="微软雅黑" panose="020B0503020204020204" pitchFamily="34" charset="-122"/>
            </a:endParaRPr>
          </a:p>
          <a:p>
            <a:pPr>
              <a:lnSpc>
                <a:spcPct val="100000"/>
              </a:lnSpc>
              <a:spcBef>
                <a:spcPct val="10000"/>
              </a:spcBef>
              <a:buNone/>
            </a:pPr>
            <a:r>
              <a:rPr lang="en-US" altLang="zh-CN" sz="2000" dirty="0">
                <a:solidFill>
                  <a:srgbClr val="FF0000"/>
                </a:solidFill>
                <a:ea typeface="微软雅黑" panose="020B0503020204020204" pitchFamily="34" charset="-122"/>
              </a:rPr>
              <a:t>ISA</a:t>
            </a:r>
            <a:r>
              <a:rPr lang="zh-CN" altLang="en-US" sz="2000" dirty="0">
                <a:solidFill>
                  <a:srgbClr val="FF0000"/>
                </a:solidFill>
                <a:ea typeface="微软雅黑" panose="020B0503020204020204" pitchFamily="34" charset="-122"/>
              </a:rPr>
              <a:t>处于软件和硬件的交界面（接口）</a:t>
            </a:r>
            <a:endParaRPr lang="zh-CN" altLang="en-US" sz="2000" dirty="0">
              <a:solidFill>
                <a:srgbClr val="FF0000"/>
              </a:solidFill>
              <a:ea typeface="微软雅黑" panose="020B0503020204020204" pitchFamily="34" charset="-122"/>
            </a:endParaRPr>
          </a:p>
        </p:txBody>
      </p:sp>
      <p:sp>
        <p:nvSpPr>
          <p:cNvPr id="579589" name="Text Box 5"/>
          <p:cNvSpPr txBox="1"/>
          <p:nvPr/>
        </p:nvSpPr>
        <p:spPr>
          <a:xfrm>
            <a:off x="7092950" y="2754313"/>
            <a:ext cx="1844675" cy="1935162"/>
          </a:xfrm>
          <a:prstGeom prst="rect">
            <a:avLst/>
          </a:prstGeom>
          <a:noFill/>
          <a:ln w="9525">
            <a:noFill/>
          </a:ln>
        </p:spPr>
        <p:txBody>
          <a:bodyPr anchor="t" anchorCtr="0">
            <a:spAutoFit/>
          </a:bodyPr>
          <a:lstStyle/>
          <a:p>
            <a:pPr>
              <a:spcBef>
                <a:spcPct val="50000"/>
              </a:spcBef>
            </a:pPr>
            <a:r>
              <a:rPr lang="en-US" altLang="zh-CN" sz="2200" b="1" dirty="0">
                <a:solidFill>
                  <a:srgbClr val="FF0000"/>
                </a:solidFill>
                <a:latin typeface="微软雅黑" panose="020B0503020204020204" pitchFamily="34" charset="-122"/>
                <a:ea typeface="微软雅黑" panose="020B0503020204020204" pitchFamily="34" charset="-122"/>
              </a:rPr>
              <a:t>ISA</a:t>
            </a:r>
            <a:r>
              <a:rPr lang="zh-CN" altLang="en-US" sz="2200" b="1" dirty="0">
                <a:solidFill>
                  <a:srgbClr val="FF0000"/>
                </a:solidFill>
                <a:latin typeface="微软雅黑" panose="020B0503020204020204" pitchFamily="34" charset="-122"/>
                <a:ea typeface="微软雅黑" panose="020B0503020204020204" pitchFamily="34" charset="-122"/>
              </a:rPr>
              <a:t>是对硬件的抽象</a:t>
            </a:r>
            <a:endParaRPr lang="zh-CN" altLang="en-US" sz="2200" b="1" dirty="0">
              <a:solidFill>
                <a:srgbClr val="FF0000"/>
              </a:solidFill>
              <a:latin typeface="微软雅黑" panose="020B0503020204020204" pitchFamily="34" charset="-122"/>
              <a:ea typeface="微软雅黑" panose="020B0503020204020204" pitchFamily="34" charset="-122"/>
            </a:endParaRPr>
          </a:p>
          <a:p>
            <a:pPr>
              <a:spcBef>
                <a:spcPct val="50000"/>
              </a:spcBef>
            </a:pPr>
            <a:r>
              <a:rPr lang="zh-CN" altLang="en-US" sz="2200" b="1" dirty="0">
                <a:solidFill>
                  <a:srgbClr val="FF0000"/>
                </a:solidFill>
                <a:latin typeface="微软雅黑" panose="020B0503020204020204" pitchFamily="34" charset="-122"/>
                <a:ea typeface="微软雅黑" panose="020B0503020204020204" pitchFamily="34" charset="-122"/>
              </a:rPr>
              <a:t>所有软件功能都建立在</a:t>
            </a:r>
            <a:r>
              <a:rPr lang="en-US" altLang="zh-CN" sz="2200" b="1" dirty="0">
                <a:solidFill>
                  <a:srgbClr val="FF0000"/>
                </a:solidFill>
                <a:latin typeface="微软雅黑" panose="020B0503020204020204" pitchFamily="34" charset="-122"/>
                <a:ea typeface="微软雅黑" panose="020B0503020204020204" pitchFamily="34" charset="-122"/>
              </a:rPr>
              <a:t>ISA</a:t>
            </a:r>
            <a:r>
              <a:rPr lang="zh-CN" altLang="en-US" sz="2200" b="1" dirty="0">
                <a:solidFill>
                  <a:srgbClr val="FF0000"/>
                </a:solidFill>
                <a:latin typeface="微软雅黑" panose="020B0503020204020204" pitchFamily="34" charset="-122"/>
                <a:ea typeface="微软雅黑" panose="020B0503020204020204" pitchFamily="34" charset="-122"/>
              </a:rPr>
              <a:t>之上</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579590" name="Text Box 6"/>
          <p:cNvSpPr txBox="1"/>
          <p:nvPr/>
        </p:nvSpPr>
        <p:spPr>
          <a:xfrm>
            <a:off x="5921375" y="5859463"/>
            <a:ext cx="2970213" cy="812800"/>
          </a:xfrm>
          <a:prstGeom prst="rect">
            <a:avLst/>
          </a:prstGeom>
          <a:solidFill>
            <a:srgbClr val="FF6600">
              <a:alpha val="27843"/>
            </a:srgbClr>
          </a:solidFill>
          <a:ln w="9525">
            <a:noFill/>
          </a:ln>
        </p:spPr>
        <p:txBody>
          <a:bodyPr anchor="t" anchorCtr="0">
            <a:spAutoFit/>
          </a:bodyPr>
          <a:lstStyle/>
          <a:p>
            <a:pPr>
              <a:spcBef>
                <a:spcPct val="15000"/>
              </a:spcBef>
            </a:pPr>
            <a:r>
              <a:rPr lang="en-US" altLang="zh-CN" sz="2200" b="1" dirty="0">
                <a:latin typeface="微软雅黑" panose="020B0503020204020204" pitchFamily="34" charset="-122"/>
                <a:ea typeface="微软雅黑" panose="020B0503020204020204" pitchFamily="34" charset="-122"/>
              </a:rPr>
              <a:t>ISA</a:t>
            </a:r>
            <a:r>
              <a:rPr lang="zh-CN" altLang="en-US" sz="2200" b="1" dirty="0">
                <a:latin typeface="微软雅黑" panose="020B0503020204020204" pitchFamily="34" charset="-122"/>
                <a:ea typeface="微软雅黑" panose="020B0503020204020204" pitchFamily="34" charset="-122"/>
              </a:rPr>
              <a:t>是最重要的层次！</a:t>
            </a:r>
            <a:endParaRPr lang="zh-CN" altLang="en-US" sz="2200" b="1" dirty="0">
              <a:latin typeface="微软雅黑" panose="020B0503020204020204" pitchFamily="34" charset="-122"/>
              <a:ea typeface="微软雅黑" panose="020B0503020204020204" pitchFamily="34" charset="-122"/>
            </a:endParaRPr>
          </a:p>
          <a:p>
            <a:pPr>
              <a:spcBef>
                <a:spcPct val="15000"/>
              </a:spcBef>
            </a:pPr>
            <a:r>
              <a:rPr lang="zh-CN" altLang="en-US" sz="2200" b="1" dirty="0">
                <a:latin typeface="微软雅黑" panose="020B0503020204020204" pitchFamily="34" charset="-122"/>
                <a:ea typeface="微软雅黑" panose="020B0503020204020204" pitchFamily="34" charset="-122"/>
              </a:rPr>
              <a:t>那么，什么是</a:t>
            </a:r>
            <a:r>
              <a:rPr lang="en-US" altLang="zh-CN" sz="2200" b="1" dirty="0">
                <a:latin typeface="微软雅黑" panose="020B0503020204020204" pitchFamily="34" charset="-122"/>
                <a:ea typeface="微软雅黑" panose="020B0503020204020204" pitchFamily="34" charset="-122"/>
              </a:rPr>
              <a:t>ISA</a:t>
            </a:r>
            <a:r>
              <a:rPr lang="zh-CN" altLang="en-US" sz="2200" b="1" dirty="0">
                <a:latin typeface="微软雅黑" panose="020B0503020204020204" pitchFamily="34" charset="-122"/>
                <a:ea typeface="微软雅黑" panose="020B0503020204020204" pitchFamily="34" charset="-122"/>
              </a:rPr>
              <a:t>呢？</a:t>
            </a:r>
            <a:endParaRPr lang="zh-CN" altLang="en-US" sz="2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9588">
                                            <p:txEl>
                                              <p:pRg st="0" end="0"/>
                                            </p:txEl>
                                          </p:spTgt>
                                        </p:tgtEl>
                                        <p:attrNameLst>
                                          <p:attrName>style.visibility</p:attrName>
                                        </p:attrNameLst>
                                      </p:cBhvr>
                                      <p:to>
                                        <p:strVal val="visible"/>
                                      </p:to>
                                    </p:set>
                                    <p:animEffect transition="in" filter="blinds(horizontal)">
                                      <p:cBhvr>
                                        <p:cTn id="7" dur="500"/>
                                        <p:tgtEl>
                                          <p:spTgt spid="579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9588">
                                            <p:txEl>
                                              <p:pRg st="1" end="1"/>
                                            </p:txEl>
                                          </p:spTgt>
                                        </p:tgtEl>
                                        <p:attrNameLst>
                                          <p:attrName>style.visibility</p:attrName>
                                        </p:attrNameLst>
                                      </p:cBhvr>
                                      <p:to>
                                        <p:strVal val="visible"/>
                                      </p:to>
                                    </p:set>
                                    <p:animEffect transition="in" filter="blinds(horizontal)">
                                      <p:cBhvr>
                                        <p:cTn id="12" dur="500"/>
                                        <p:tgtEl>
                                          <p:spTgt spid="5795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9588">
                                            <p:txEl>
                                              <p:pRg st="2" end="2"/>
                                            </p:txEl>
                                          </p:spTgt>
                                        </p:tgtEl>
                                        <p:attrNameLst>
                                          <p:attrName>style.visibility</p:attrName>
                                        </p:attrNameLst>
                                      </p:cBhvr>
                                      <p:to>
                                        <p:strVal val="visible"/>
                                      </p:to>
                                    </p:set>
                                    <p:animEffect transition="in" filter="blinds(horizontal)">
                                      <p:cBhvr>
                                        <p:cTn id="17" dur="500"/>
                                        <p:tgtEl>
                                          <p:spTgt spid="5795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9588">
                                            <p:txEl>
                                              <p:pRg st="3" end="3"/>
                                            </p:txEl>
                                          </p:spTgt>
                                        </p:tgtEl>
                                        <p:attrNameLst>
                                          <p:attrName>style.visibility</p:attrName>
                                        </p:attrNameLst>
                                      </p:cBhvr>
                                      <p:to>
                                        <p:strVal val="visible"/>
                                      </p:to>
                                    </p:set>
                                    <p:animEffect transition="in" filter="blinds(horizontal)">
                                      <p:cBhvr>
                                        <p:cTn id="22" dur="500"/>
                                        <p:tgtEl>
                                          <p:spTgt spid="5795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9588">
                                            <p:txEl>
                                              <p:pRg st="4" end="4"/>
                                            </p:txEl>
                                          </p:spTgt>
                                        </p:tgtEl>
                                        <p:attrNameLst>
                                          <p:attrName>style.visibility</p:attrName>
                                        </p:attrNameLst>
                                      </p:cBhvr>
                                      <p:to>
                                        <p:strVal val="visible"/>
                                      </p:to>
                                    </p:set>
                                    <p:animEffect transition="in" filter="blinds(horizontal)">
                                      <p:cBhvr>
                                        <p:cTn id="27" dur="500"/>
                                        <p:tgtEl>
                                          <p:spTgt spid="5795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9588">
                                            <p:txEl>
                                              <p:pRg st="5" end="5"/>
                                            </p:txEl>
                                          </p:spTgt>
                                        </p:tgtEl>
                                        <p:attrNameLst>
                                          <p:attrName>style.visibility</p:attrName>
                                        </p:attrNameLst>
                                      </p:cBhvr>
                                      <p:to>
                                        <p:strVal val="visible"/>
                                      </p:to>
                                    </p:set>
                                    <p:animEffect transition="in" filter="blinds(horizontal)">
                                      <p:cBhvr>
                                        <p:cTn id="32" dur="500"/>
                                        <p:tgtEl>
                                          <p:spTgt spid="5795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9588">
                                            <p:txEl>
                                              <p:pRg st="6" end="6"/>
                                            </p:txEl>
                                          </p:spTgt>
                                        </p:tgtEl>
                                        <p:attrNameLst>
                                          <p:attrName>style.visibility</p:attrName>
                                        </p:attrNameLst>
                                      </p:cBhvr>
                                      <p:to>
                                        <p:strVal val="visible"/>
                                      </p:to>
                                    </p:set>
                                    <p:animEffect transition="in" filter="blinds(horizontal)">
                                      <p:cBhvr>
                                        <p:cTn id="37" dur="500"/>
                                        <p:tgtEl>
                                          <p:spTgt spid="5795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9588">
                                            <p:txEl>
                                              <p:pRg st="7" end="7"/>
                                            </p:txEl>
                                          </p:spTgt>
                                        </p:tgtEl>
                                        <p:attrNameLst>
                                          <p:attrName>style.visibility</p:attrName>
                                        </p:attrNameLst>
                                      </p:cBhvr>
                                      <p:to>
                                        <p:strVal val="visible"/>
                                      </p:to>
                                    </p:set>
                                    <p:animEffect transition="in" filter="blinds(horizontal)">
                                      <p:cBhvr>
                                        <p:cTn id="42" dur="500"/>
                                        <p:tgtEl>
                                          <p:spTgt spid="5795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89"/>
                                        </p:tgtEl>
                                        <p:attrNameLst>
                                          <p:attrName>style.visibility</p:attrName>
                                        </p:attrNameLst>
                                      </p:cBhvr>
                                      <p:to>
                                        <p:strVal val="visible"/>
                                      </p:to>
                                    </p:set>
                                    <p:animEffect transition="in" filter="blinds(horizontal)">
                                      <p:cBhvr>
                                        <p:cTn id="47" dur="500"/>
                                        <p:tgtEl>
                                          <p:spTgt spid="57958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9590"/>
                                        </p:tgtEl>
                                        <p:attrNameLst>
                                          <p:attrName>style.visibility</p:attrName>
                                        </p:attrNameLst>
                                      </p:cBhvr>
                                      <p:to>
                                        <p:strVal val="visible"/>
                                      </p:to>
                                    </p:set>
                                    <p:animEffect transition="in" filter="blinds(horizontal)">
                                      <p:cBhvr>
                                        <p:cTn id="52" dur="500"/>
                                        <p:tgtEl>
                                          <p:spTgt spid="57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P spid="57959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2"/>
          <p:cNvPicPr>
            <a:picLocks noChangeAspect="1"/>
          </p:cNvPicPr>
          <p:nvPr/>
        </p:nvPicPr>
        <p:blipFill>
          <a:blip r:embed="rId1"/>
          <a:stretch>
            <a:fillRect/>
          </a:stretch>
        </p:blipFill>
        <p:spPr>
          <a:xfrm>
            <a:off x="579438" y="1084263"/>
            <a:ext cx="8001000" cy="3795712"/>
          </a:xfrm>
          <a:prstGeom prst="rect">
            <a:avLst/>
          </a:prstGeom>
          <a:noFill/>
          <a:ln w="9525">
            <a:noFill/>
          </a:ln>
        </p:spPr>
      </p:pic>
      <p:sp>
        <p:nvSpPr>
          <p:cNvPr id="95234" name="Rectangle 3"/>
          <p:cNvSpPr>
            <a:spLocks noGrp="1"/>
          </p:cNvSpPr>
          <p:nvPr>
            <p:ph type="title"/>
          </p:nvPr>
        </p:nvSpPr>
        <p:spPr>
          <a:xfrm>
            <a:off x="385763" y="117475"/>
            <a:ext cx="8369300" cy="579438"/>
          </a:xfrm>
        </p:spPr>
        <p:txBody>
          <a:bodyPr vert="horz" wrap="square" lIns="92075" tIns="46038" rIns="92075" bIns="46038" anchor="ctr" anchorCtr="0">
            <a:spAutoFit/>
          </a:bodyPr>
          <a:lstStyle/>
          <a:p>
            <a:r>
              <a:rPr lang="en-US" altLang="zh-CN" sz="3200" dirty="0">
                <a:solidFill>
                  <a:srgbClr val="FF3300"/>
                </a:solidFill>
              </a:rPr>
              <a:t>Hardware/Software  Interface</a:t>
            </a:r>
            <a:r>
              <a:rPr lang="zh-CN" altLang="en-US" sz="3200" dirty="0">
                <a:solidFill>
                  <a:srgbClr val="FF3300"/>
                </a:solidFill>
              </a:rPr>
              <a:t>（界面）</a:t>
            </a:r>
            <a:endParaRPr lang="zh-CN" altLang="en-US" sz="3200" dirty="0">
              <a:solidFill>
                <a:srgbClr val="FF3300"/>
              </a:solidFill>
            </a:endParaRPr>
          </a:p>
        </p:txBody>
      </p:sp>
      <p:sp>
        <p:nvSpPr>
          <p:cNvPr id="95235" name="Text Box 4"/>
          <p:cNvSpPr txBox="1"/>
          <p:nvPr/>
        </p:nvSpPr>
        <p:spPr>
          <a:xfrm>
            <a:off x="495300" y="5929313"/>
            <a:ext cx="7696200" cy="519112"/>
          </a:xfrm>
          <a:prstGeom prst="rect">
            <a:avLst/>
          </a:prstGeom>
          <a:noFill/>
          <a:ln w="12700">
            <a:noFill/>
          </a:ln>
        </p:spPr>
        <p:txBody>
          <a:bodyPr anchor="t" anchorCtr="0">
            <a:spAutoFit/>
          </a:bodyPr>
          <a:lstStyle/>
          <a:p>
            <a:pPr>
              <a:spcBef>
                <a:spcPct val="30000"/>
              </a:spcBef>
            </a:pPr>
            <a:r>
              <a:rPr lang="zh-CN" altLang="en-US" sz="2400" b="1" dirty="0">
                <a:solidFill>
                  <a:schemeClr val="accent2"/>
                </a:solidFill>
                <a:latin typeface="微软雅黑" panose="020B0503020204020204" pitchFamily="34" charset="-122"/>
                <a:ea typeface="微软雅黑" panose="020B0503020204020204" pitchFamily="34" charset="-122"/>
              </a:rPr>
              <a:t>机器语言由指令代码构成，能被硬件直接执行。</a:t>
            </a:r>
            <a:r>
              <a:rPr lang="zh-CN" altLang="en-US" sz="2800" dirty="0">
                <a:solidFill>
                  <a:schemeClr val="accent2"/>
                </a:solidFill>
                <a:latin typeface="黑体" panose="02010609060101010101" pitchFamily="49" charset="-122"/>
                <a:ea typeface="黑体" panose="02010609060101010101" pitchFamily="49" charset="-122"/>
              </a:rPr>
              <a:t>   </a:t>
            </a:r>
            <a:endParaRPr lang="zh-CN" altLang="en-US" sz="2800" dirty="0">
              <a:solidFill>
                <a:schemeClr val="accent2"/>
              </a:solidFill>
              <a:latin typeface="黑体" panose="02010609060101010101" pitchFamily="49" charset="-122"/>
              <a:ea typeface="黑体" panose="02010609060101010101" pitchFamily="49" charset="-122"/>
            </a:endParaRPr>
          </a:p>
        </p:txBody>
      </p:sp>
      <p:sp>
        <p:nvSpPr>
          <p:cNvPr id="95236" name="Rectangle 8"/>
          <p:cNvSpPr/>
          <p:nvPr/>
        </p:nvSpPr>
        <p:spPr>
          <a:xfrm>
            <a:off x="441325" y="4789488"/>
            <a:ext cx="8588375" cy="931862"/>
          </a:xfrm>
          <a:prstGeom prst="rect">
            <a:avLst/>
          </a:prstGeom>
          <a:noFill/>
          <a:ln w="9525">
            <a:noFill/>
          </a:ln>
        </p:spPr>
        <p:txBody>
          <a:bodyPr anchor="t" anchorCtr="0">
            <a:spAutoFit/>
          </a:bodyPr>
          <a:lstStyle/>
          <a:p>
            <a:pPr eaLnBrk="0" hangingPunct="0">
              <a:spcBef>
                <a:spcPct val="30000"/>
              </a:spcBef>
            </a:pPr>
            <a:r>
              <a:rPr lang="zh-CN" altLang="en-US" sz="2400" b="1" dirty="0">
                <a:solidFill>
                  <a:srgbClr val="ED1611"/>
                </a:solidFill>
                <a:latin typeface="微软雅黑" panose="020B0503020204020204" pitchFamily="34" charset="-122"/>
                <a:ea typeface="微软雅黑" panose="020B0503020204020204" pitchFamily="34" charset="-122"/>
              </a:rPr>
              <a:t>软件和硬件的界面： </a:t>
            </a:r>
            <a:r>
              <a:rPr lang="en-US" altLang="zh-CN" sz="2400" b="1" dirty="0">
                <a:latin typeface="微软雅黑" panose="020B0503020204020204" pitchFamily="34" charset="-122"/>
                <a:ea typeface="微软雅黑" panose="020B0503020204020204" pitchFamily="34" charset="-122"/>
              </a:rPr>
              <a:t>ISA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Instruction Set Architecture </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pPr eaLnBrk="0" hangingPunct="0">
              <a:spcBef>
                <a:spcPct val="30000"/>
              </a:spcBef>
            </a:pPr>
            <a:r>
              <a:rPr lang="zh-CN" altLang="en-US" sz="2400" b="1" dirty="0">
                <a:solidFill>
                  <a:schemeClr val="tx2"/>
                </a:solidFill>
                <a:latin typeface="微软雅黑" panose="020B0503020204020204" pitchFamily="34" charset="-122"/>
                <a:ea typeface="微软雅黑" panose="020B0503020204020204" pitchFamily="34" charset="-122"/>
              </a:rPr>
              <a:t>                                     指令集体系结构</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95237" name="Text Box 9"/>
          <p:cNvSpPr txBox="1"/>
          <p:nvPr/>
        </p:nvSpPr>
        <p:spPr>
          <a:xfrm>
            <a:off x="1536700" y="1663700"/>
            <a:ext cx="1727200" cy="457200"/>
          </a:xfrm>
          <a:prstGeom prst="rect">
            <a:avLst/>
          </a:prstGeom>
          <a:noFill/>
          <a:ln w="9525">
            <a:noFill/>
          </a:ln>
        </p:spPr>
        <p:txBody>
          <a:bodyPr anchor="t" anchorCtr="0">
            <a:spAutoFit/>
          </a:bodyPr>
          <a:lstStyle/>
          <a:p>
            <a:pPr algn="ctr" eaLnBrk="0" hangingPunct="0">
              <a:spcBef>
                <a:spcPct val="50000"/>
              </a:spcBef>
            </a:pPr>
            <a:r>
              <a:rPr lang="zh-CN" altLang="en-US" sz="2400" b="1" dirty="0">
                <a:solidFill>
                  <a:schemeClr val="accent2"/>
                </a:solidFill>
                <a:latin typeface="Times New Roman" panose="02020603050405020304" pitchFamily="18" charset="0"/>
                <a:ea typeface="微软雅黑" panose="020B0503020204020204" pitchFamily="34" charset="-122"/>
              </a:rPr>
              <a:t>软件</a:t>
            </a:r>
            <a:endParaRPr lang="zh-CN" altLang="en-US" sz="2400" b="1" dirty="0">
              <a:solidFill>
                <a:schemeClr val="accent2"/>
              </a:solidFill>
              <a:latin typeface="Times New Roman" panose="02020603050405020304" pitchFamily="18" charset="0"/>
              <a:ea typeface="微软雅黑" panose="020B0503020204020204" pitchFamily="34" charset="-122"/>
            </a:endParaRPr>
          </a:p>
        </p:txBody>
      </p:sp>
      <p:sp>
        <p:nvSpPr>
          <p:cNvPr id="95238" name="Text Box 10"/>
          <p:cNvSpPr txBox="1"/>
          <p:nvPr/>
        </p:nvSpPr>
        <p:spPr>
          <a:xfrm>
            <a:off x="1625600" y="3416300"/>
            <a:ext cx="1727200" cy="457200"/>
          </a:xfrm>
          <a:prstGeom prst="rect">
            <a:avLst/>
          </a:prstGeom>
          <a:noFill/>
          <a:ln w="9525">
            <a:noFill/>
          </a:ln>
        </p:spPr>
        <p:txBody>
          <a:bodyPr anchor="t" anchorCtr="0">
            <a:spAutoFit/>
          </a:bodyPr>
          <a:lstStyle/>
          <a:p>
            <a:pPr algn="ctr" eaLnBrk="0" hangingPunct="0">
              <a:spcBef>
                <a:spcPct val="50000"/>
              </a:spcBef>
            </a:pPr>
            <a:r>
              <a:rPr lang="zh-CN" altLang="en-US" sz="2400" b="1" dirty="0">
                <a:solidFill>
                  <a:schemeClr val="accent2"/>
                </a:solidFill>
                <a:latin typeface="Times New Roman" panose="02020603050405020304" pitchFamily="18" charset="0"/>
                <a:ea typeface="微软雅黑" panose="020B0503020204020204" pitchFamily="34" charset="-122"/>
              </a:rPr>
              <a:t>硬件</a:t>
            </a:r>
            <a:endParaRPr lang="zh-CN" altLang="en-US" sz="2400" b="1" dirty="0">
              <a:solidFill>
                <a:schemeClr val="accent2"/>
              </a:solidFill>
              <a:latin typeface="Times New Roman" panose="02020603050405020304" pitchFamily="18" charset="0"/>
              <a:ea typeface="微软雅黑" panose="020B0503020204020204" pitchFamily="34"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指令集体系结构（</a:t>
            </a:r>
            <a:r>
              <a:rPr lang="en-US" altLang="zh-CN" sz="3600" dirty="0"/>
              <a:t>ISA</a:t>
            </a:r>
            <a:r>
              <a:rPr lang="zh-CN" altLang="en-US" sz="3600" dirty="0"/>
              <a:t>）</a:t>
            </a:r>
            <a:endParaRPr lang="zh-CN" altLang="en-US" sz="3600" dirty="0"/>
          </a:p>
        </p:txBody>
      </p:sp>
      <p:sp>
        <p:nvSpPr>
          <p:cNvPr id="580611" name="Rectangle 3"/>
          <p:cNvSpPr>
            <a:spLocks noGrp="1"/>
          </p:cNvSpPr>
          <p:nvPr>
            <p:ph idx="1"/>
          </p:nvPr>
        </p:nvSpPr>
        <p:spPr>
          <a:xfrm>
            <a:off x="206375" y="836613"/>
            <a:ext cx="8731250" cy="5741987"/>
          </a:xfrm>
        </p:spPr>
        <p:txBody>
          <a:bodyPr vert="horz" wrap="square" lIns="91440" tIns="45720" rIns="91440" bIns="45720" anchor="t" anchorCtr="0"/>
          <a:lstStyle/>
          <a:p>
            <a:pPr>
              <a:lnSpc>
                <a:spcPct val="105000"/>
              </a:lnSpc>
            </a:pPr>
            <a:r>
              <a:rPr lang="en-US" altLang="zh-CN" sz="2200" dirty="0">
                <a:latin typeface="微软雅黑" panose="020B0503020204020204" pitchFamily="34" charset="-122"/>
                <a:ea typeface="微软雅黑" panose="020B0503020204020204" pitchFamily="34" charset="-122"/>
              </a:rPr>
              <a:t>ISA</a:t>
            </a:r>
            <a:r>
              <a:rPr lang="zh-CN" altLang="en-US" sz="2200" dirty="0">
                <a:latin typeface="微软雅黑" panose="020B0503020204020204" pitchFamily="34" charset="-122"/>
                <a:ea typeface="微软雅黑" panose="020B0503020204020204" pitchFamily="34" charset="-122"/>
              </a:rPr>
              <a:t>指</a:t>
            </a:r>
            <a:r>
              <a:rPr lang="en-US" altLang="zh-CN" sz="2200" dirty="0">
                <a:latin typeface="微软雅黑" panose="020B0503020204020204" pitchFamily="34" charset="-122"/>
                <a:ea typeface="微软雅黑" panose="020B0503020204020204" pitchFamily="34" charset="-122"/>
              </a:rPr>
              <a:t>Instruction Set Architecture</a:t>
            </a:r>
            <a:r>
              <a:rPr lang="zh-CN" altLang="en-US" sz="2200" dirty="0">
                <a:latin typeface="微软雅黑" panose="020B0503020204020204" pitchFamily="34" charset="-122"/>
                <a:ea typeface="微软雅黑" panose="020B0503020204020204" pitchFamily="34" charset="-122"/>
              </a:rPr>
              <a:t>，即指令集体系结构</a:t>
            </a:r>
            <a:endParaRPr lang="zh-CN" altLang="en-US" sz="2200" dirty="0">
              <a:latin typeface="微软雅黑" panose="020B0503020204020204" pitchFamily="34" charset="-122"/>
              <a:ea typeface="微软雅黑" panose="020B0503020204020204" pitchFamily="34" charset="-122"/>
            </a:endParaRPr>
          </a:p>
          <a:p>
            <a:pPr>
              <a:lnSpc>
                <a:spcPct val="105000"/>
              </a:lnSpc>
            </a:pPr>
            <a:r>
              <a:rPr lang="en-US" altLang="zh-CN" sz="2200" dirty="0">
                <a:latin typeface="微软雅黑" panose="020B0503020204020204" pitchFamily="34" charset="-122"/>
                <a:ea typeface="微软雅黑" panose="020B0503020204020204" pitchFamily="34" charset="-122"/>
              </a:rPr>
              <a:t>ISA</a:t>
            </a:r>
            <a:r>
              <a:rPr lang="zh-CN" altLang="en-US" sz="2200" dirty="0">
                <a:latin typeface="微软雅黑" panose="020B0503020204020204" pitchFamily="34" charset="-122"/>
                <a:ea typeface="微软雅黑" panose="020B0503020204020204" pitchFamily="34" charset="-122"/>
              </a:rPr>
              <a:t>是一种规约（</a:t>
            </a:r>
            <a:r>
              <a:rPr lang="en-US" altLang="zh-CN" sz="2200" dirty="0">
                <a:latin typeface="微软雅黑" panose="020B0503020204020204" pitchFamily="34" charset="-122"/>
                <a:ea typeface="微软雅黑" panose="020B0503020204020204" pitchFamily="34" charset="-122"/>
              </a:rPr>
              <a:t>Specification</a:t>
            </a:r>
            <a:r>
              <a:rPr lang="zh-CN" altLang="en-US" sz="2200" dirty="0">
                <a:latin typeface="微软雅黑" panose="020B0503020204020204" pitchFamily="34" charset="-122"/>
                <a:ea typeface="微软雅黑" panose="020B0503020204020204" pitchFamily="34" charset="-122"/>
              </a:rPr>
              <a:t>），它规定了</a:t>
            </a:r>
            <a:r>
              <a:rPr lang="zh-CN" altLang="en-US" sz="2200" dirty="0">
                <a:solidFill>
                  <a:srgbClr val="FF0000"/>
                </a:solidFill>
                <a:latin typeface="微软雅黑" panose="020B0503020204020204" pitchFamily="34" charset="-122"/>
                <a:ea typeface="微软雅黑" panose="020B0503020204020204" pitchFamily="34" charset="-122"/>
              </a:rPr>
              <a:t>如何使用硬件</a:t>
            </a:r>
            <a:endParaRPr lang="zh-CN" altLang="en-US" sz="2200" dirty="0">
              <a:solidFill>
                <a:srgbClr val="FF0000"/>
              </a:solidFill>
              <a:latin typeface="微软雅黑" panose="020B0503020204020204" pitchFamily="34" charset="-122"/>
              <a:ea typeface="微软雅黑" panose="020B0503020204020204" pitchFamily="34" charset="-122"/>
            </a:endParaRPr>
          </a:p>
          <a:p>
            <a:pPr lvl="1">
              <a:lnSpc>
                <a:spcPct val="105000"/>
              </a:lnSpc>
            </a:pPr>
            <a:r>
              <a:rPr lang="zh-CN" altLang="en-US" dirty="0">
                <a:ea typeface="微软雅黑" panose="020B0503020204020204" pitchFamily="34" charset="-122"/>
              </a:rPr>
              <a:t>可执行的指令的集合，包括</a:t>
            </a:r>
            <a:r>
              <a:rPr lang="zh-CN" altLang="en-US" dirty="0">
                <a:solidFill>
                  <a:srgbClr val="CC3300"/>
                </a:solidFill>
                <a:ea typeface="微软雅黑" panose="020B0503020204020204" pitchFamily="34" charset="-122"/>
              </a:rPr>
              <a:t>指令格式</a:t>
            </a:r>
            <a:r>
              <a:rPr lang="zh-CN" altLang="en-US" dirty="0">
                <a:ea typeface="微软雅黑" panose="020B0503020204020204" pitchFamily="34" charset="-122"/>
              </a:rPr>
              <a:t>、</a:t>
            </a:r>
            <a:r>
              <a:rPr lang="zh-CN" altLang="en-US" dirty="0">
                <a:solidFill>
                  <a:srgbClr val="CC3300"/>
                </a:solidFill>
                <a:ea typeface="微软雅黑" panose="020B0503020204020204" pitchFamily="34" charset="-122"/>
              </a:rPr>
              <a:t>操作种类</a:t>
            </a:r>
            <a:r>
              <a:rPr lang="zh-CN" altLang="en-US" dirty="0">
                <a:ea typeface="微软雅黑" panose="020B0503020204020204" pitchFamily="34" charset="-122"/>
              </a:rPr>
              <a:t>以及每种操作对应的操作数的相应规定；</a:t>
            </a:r>
            <a:endParaRPr lang="zh-CN" altLang="en-US" dirty="0">
              <a:ea typeface="微软雅黑" panose="020B0503020204020204" pitchFamily="34" charset="-122"/>
            </a:endParaRPr>
          </a:p>
          <a:p>
            <a:pPr lvl="1">
              <a:lnSpc>
                <a:spcPct val="105000"/>
              </a:lnSpc>
            </a:pPr>
            <a:r>
              <a:rPr lang="zh-CN" altLang="en-US" dirty="0">
                <a:ea typeface="微软雅黑" panose="020B0503020204020204" pitchFamily="34" charset="-122"/>
              </a:rPr>
              <a:t>指令可以接受的</a:t>
            </a:r>
            <a:r>
              <a:rPr lang="zh-CN" altLang="en-US" dirty="0">
                <a:solidFill>
                  <a:srgbClr val="CC3300"/>
                </a:solidFill>
                <a:ea typeface="微软雅黑" panose="020B0503020204020204" pitchFamily="34" charset="-122"/>
              </a:rPr>
              <a:t>操作数的类型</a:t>
            </a:r>
            <a:r>
              <a:rPr lang="zh-CN" altLang="en-US" dirty="0">
                <a:ea typeface="微软雅黑" panose="020B0503020204020204" pitchFamily="34" charset="-122"/>
              </a:rPr>
              <a:t>；</a:t>
            </a:r>
            <a:endParaRPr lang="zh-CN" altLang="en-US" dirty="0">
              <a:ea typeface="微软雅黑" panose="020B0503020204020204" pitchFamily="34" charset="-122"/>
            </a:endParaRPr>
          </a:p>
          <a:p>
            <a:pPr lvl="1">
              <a:lnSpc>
                <a:spcPct val="105000"/>
              </a:lnSpc>
            </a:pPr>
            <a:r>
              <a:rPr lang="zh-CN" altLang="en-US" dirty="0">
                <a:ea typeface="微软雅黑" panose="020B0503020204020204" pitchFamily="34" charset="-122"/>
              </a:rPr>
              <a:t>操作数所能存放的寄存器组的结构，包括每个</a:t>
            </a:r>
            <a:r>
              <a:rPr lang="zh-CN" altLang="en-US" dirty="0">
                <a:solidFill>
                  <a:srgbClr val="CC3300"/>
                </a:solidFill>
                <a:ea typeface="微软雅黑" panose="020B0503020204020204" pitchFamily="34" charset="-122"/>
              </a:rPr>
              <a:t>寄存器的名称、编号、长度和用途</a:t>
            </a:r>
            <a:r>
              <a:rPr lang="zh-CN" altLang="en-US" dirty="0">
                <a:ea typeface="微软雅黑" panose="020B0503020204020204" pitchFamily="34" charset="-122"/>
              </a:rPr>
              <a:t>；</a:t>
            </a:r>
            <a:endParaRPr lang="zh-CN" altLang="en-US" dirty="0">
              <a:ea typeface="微软雅黑" panose="020B0503020204020204" pitchFamily="34" charset="-122"/>
            </a:endParaRPr>
          </a:p>
          <a:p>
            <a:pPr lvl="1">
              <a:lnSpc>
                <a:spcPct val="105000"/>
              </a:lnSpc>
            </a:pPr>
            <a:r>
              <a:rPr lang="zh-CN" altLang="en-US" dirty="0">
                <a:ea typeface="微软雅黑" panose="020B0503020204020204" pitchFamily="34" charset="-122"/>
              </a:rPr>
              <a:t>操作数所能存放的</a:t>
            </a:r>
            <a:r>
              <a:rPr lang="zh-CN" altLang="en-US" dirty="0">
                <a:solidFill>
                  <a:srgbClr val="CC3300"/>
                </a:solidFill>
                <a:ea typeface="微软雅黑" panose="020B0503020204020204" pitchFamily="34" charset="-122"/>
              </a:rPr>
              <a:t>存储空间的大小和编址方式</a:t>
            </a:r>
            <a:r>
              <a:rPr lang="zh-CN" altLang="en-US" dirty="0">
                <a:ea typeface="微软雅黑" panose="020B0503020204020204" pitchFamily="34" charset="-122"/>
              </a:rPr>
              <a:t>；</a:t>
            </a:r>
            <a:endParaRPr lang="zh-CN" altLang="en-US" dirty="0">
              <a:ea typeface="微软雅黑" panose="020B0503020204020204" pitchFamily="34" charset="-122"/>
            </a:endParaRPr>
          </a:p>
          <a:p>
            <a:pPr lvl="1">
              <a:lnSpc>
                <a:spcPct val="105000"/>
              </a:lnSpc>
            </a:pPr>
            <a:r>
              <a:rPr lang="zh-CN" altLang="en-US" dirty="0">
                <a:ea typeface="微软雅黑" panose="020B0503020204020204" pitchFamily="34" charset="-122"/>
              </a:rPr>
              <a:t>操作数在存储空间存放时按照</a:t>
            </a:r>
            <a:r>
              <a:rPr lang="zh-CN" altLang="en-US" dirty="0">
                <a:solidFill>
                  <a:srgbClr val="CC3300"/>
                </a:solidFill>
                <a:ea typeface="微软雅黑" panose="020B0503020204020204" pitchFamily="34" charset="-122"/>
              </a:rPr>
              <a:t>大端还是小端方式存放</a:t>
            </a:r>
            <a:r>
              <a:rPr lang="zh-CN" altLang="en-US" dirty="0">
                <a:ea typeface="微软雅黑" panose="020B0503020204020204" pitchFamily="34" charset="-122"/>
              </a:rPr>
              <a:t>；</a:t>
            </a:r>
            <a:endParaRPr lang="zh-CN" altLang="en-US" dirty="0">
              <a:ea typeface="微软雅黑" panose="020B0503020204020204" pitchFamily="34" charset="-122"/>
            </a:endParaRPr>
          </a:p>
          <a:p>
            <a:pPr lvl="1">
              <a:lnSpc>
                <a:spcPct val="105000"/>
              </a:lnSpc>
            </a:pPr>
            <a:r>
              <a:rPr lang="zh-CN" altLang="en-US" dirty="0">
                <a:ea typeface="微软雅黑" panose="020B0503020204020204" pitchFamily="34" charset="-122"/>
              </a:rPr>
              <a:t>指令获取操作数的方式，即</a:t>
            </a:r>
            <a:r>
              <a:rPr lang="zh-CN" altLang="en-US" dirty="0">
                <a:solidFill>
                  <a:srgbClr val="CC3300"/>
                </a:solidFill>
                <a:ea typeface="微软雅黑" panose="020B0503020204020204" pitchFamily="34" charset="-122"/>
              </a:rPr>
              <a:t>寻址方式</a:t>
            </a:r>
            <a:r>
              <a:rPr lang="zh-CN" altLang="en-US" dirty="0">
                <a:ea typeface="微软雅黑" panose="020B0503020204020204" pitchFamily="34" charset="-122"/>
              </a:rPr>
              <a:t>；</a:t>
            </a:r>
            <a:endParaRPr lang="zh-CN" altLang="en-US" dirty="0">
              <a:ea typeface="微软雅黑" panose="020B0503020204020204" pitchFamily="34" charset="-122"/>
            </a:endParaRPr>
          </a:p>
          <a:p>
            <a:pPr lvl="1">
              <a:lnSpc>
                <a:spcPct val="105000"/>
              </a:lnSpc>
            </a:pPr>
            <a:r>
              <a:rPr lang="zh-CN" altLang="en-US" dirty="0">
                <a:ea typeface="微软雅黑" panose="020B0503020204020204" pitchFamily="34" charset="-122"/>
              </a:rPr>
              <a:t>指令执行过程的控制方式，包括</a:t>
            </a:r>
            <a:r>
              <a:rPr lang="zh-CN" altLang="en-US" dirty="0">
                <a:solidFill>
                  <a:srgbClr val="CC3300"/>
                </a:solidFill>
                <a:ea typeface="微软雅黑" panose="020B0503020204020204" pitchFamily="34" charset="-122"/>
              </a:rPr>
              <a:t>程序计数器</a:t>
            </a:r>
            <a:r>
              <a:rPr lang="zh-CN" altLang="en-US" dirty="0">
                <a:ea typeface="微软雅黑" panose="020B0503020204020204" pitchFamily="34" charset="-122"/>
              </a:rPr>
              <a:t>、</a:t>
            </a:r>
            <a:r>
              <a:rPr lang="zh-CN" altLang="en-US" dirty="0">
                <a:solidFill>
                  <a:srgbClr val="CC3300"/>
                </a:solidFill>
                <a:ea typeface="微软雅黑" panose="020B0503020204020204" pitchFamily="34" charset="-122"/>
              </a:rPr>
              <a:t>条件码定义</a:t>
            </a:r>
            <a:r>
              <a:rPr lang="zh-CN" altLang="en-US" dirty="0">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a:p>
            <a:pPr>
              <a:lnSpc>
                <a:spcPct val="105000"/>
              </a:lnSpc>
            </a:pPr>
            <a:r>
              <a:rPr lang="en-US" altLang="zh-CN" sz="2200" dirty="0">
                <a:latin typeface="微软雅黑" panose="020B0503020204020204" pitchFamily="34" charset="-122"/>
                <a:ea typeface="微软雅黑" panose="020B0503020204020204" pitchFamily="34" charset="-122"/>
              </a:rPr>
              <a:t>ISA</a:t>
            </a:r>
            <a:r>
              <a:rPr lang="zh-CN" altLang="en-US" sz="2200" dirty="0">
                <a:latin typeface="微软雅黑" panose="020B0503020204020204" pitchFamily="34" charset="-122"/>
                <a:ea typeface="微软雅黑" panose="020B0503020204020204" pitchFamily="34" charset="-122"/>
              </a:rPr>
              <a:t>在计算机系统中是必不可少的一个抽象层，</a:t>
            </a:r>
            <a:r>
              <a:rPr lang="en-US" altLang="zh-CN" sz="2200" dirty="0">
                <a:latin typeface="微软雅黑" panose="020B0503020204020204" pitchFamily="34" charset="-122"/>
                <a:ea typeface="微软雅黑" panose="020B0503020204020204" pitchFamily="34" charset="-122"/>
              </a:rPr>
              <a:t>Why</a:t>
            </a:r>
            <a:r>
              <a:rPr lang="zh-CN" altLang="en-US"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没有它，软件无法使用计算机硬件！</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没有它，一台计算机不能称为“通用计算机”</a:t>
            </a:r>
            <a:endParaRPr lang="zh-CN" altLang="en-US" dirty="0">
              <a:latin typeface="微软雅黑" panose="020B0503020204020204" pitchFamily="34" charset="-122"/>
              <a:ea typeface="微软雅黑" panose="020B0503020204020204" pitchFamily="34" charset="-122"/>
            </a:endParaRPr>
          </a:p>
          <a:p>
            <a:pPr lvl="1">
              <a:lnSpc>
                <a:spcPct val="105000"/>
              </a:lnSpc>
              <a:buNone/>
            </a:pPr>
            <a:endParaRPr lang="zh-CN" altLang="en-US" dirty="0">
              <a:latin typeface="微软雅黑" panose="020B0503020204020204" pitchFamily="34" charset="-122"/>
              <a:ea typeface="微软雅黑" panose="020B0503020204020204" pitchFamily="34" charset="-122"/>
            </a:endParaRPr>
          </a:p>
        </p:txBody>
      </p:sp>
      <p:sp>
        <p:nvSpPr>
          <p:cNvPr id="580612" name="Text Box 4"/>
          <p:cNvSpPr txBox="1"/>
          <p:nvPr/>
        </p:nvSpPr>
        <p:spPr>
          <a:xfrm>
            <a:off x="296863" y="6264275"/>
            <a:ext cx="8416925"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ISA</a:t>
            </a:r>
            <a:r>
              <a:rPr lang="zh-CN" altLang="en-US" sz="2000" b="1" dirty="0">
                <a:solidFill>
                  <a:srgbClr val="FF0000"/>
                </a:solidFill>
                <a:latin typeface="微软雅黑" panose="020B0503020204020204" pitchFamily="34" charset="-122"/>
                <a:ea typeface="微软雅黑" panose="020B0503020204020204" pitchFamily="34" charset="-122"/>
              </a:rPr>
              <a:t>和计算机组成（</a:t>
            </a:r>
            <a:r>
              <a:rPr lang="en-US" altLang="zh-CN" sz="2000" b="1" dirty="0">
                <a:solidFill>
                  <a:srgbClr val="FF0000"/>
                </a:solidFill>
                <a:latin typeface="微软雅黑" panose="020B0503020204020204" pitchFamily="34" charset="-122"/>
                <a:ea typeface="微软雅黑" panose="020B0503020204020204" pitchFamily="34" charset="-122"/>
              </a:rPr>
              <a:t>Organization</a:t>
            </a:r>
            <a:r>
              <a:rPr lang="zh-CN" altLang="en-US" sz="2000" b="1" dirty="0">
                <a:solidFill>
                  <a:srgbClr val="FF0000"/>
                </a:solidFill>
                <a:latin typeface="微软雅黑" panose="020B0503020204020204" pitchFamily="34" charset="-122"/>
                <a:ea typeface="微软雅黑" panose="020B0503020204020204" pitchFamily="34" charset="-122"/>
              </a:rPr>
              <a:t>，即</a:t>
            </a:r>
            <a:r>
              <a:rPr lang="en-US" altLang="zh-CN" sz="2000" b="1" dirty="0">
                <a:solidFill>
                  <a:srgbClr val="FF0000"/>
                </a:solidFill>
                <a:latin typeface="微软雅黑" panose="020B0503020204020204" pitchFamily="34" charset="-122"/>
                <a:ea typeface="微软雅黑" panose="020B0503020204020204" pitchFamily="34" charset="-122"/>
              </a:rPr>
              <a:t>MicroArchitecture</a:t>
            </a:r>
            <a:r>
              <a:rPr lang="zh-CN" altLang="en-US" sz="2000" b="1" dirty="0">
                <a:solidFill>
                  <a:srgbClr val="FF0000"/>
                </a:solidFill>
                <a:latin typeface="微软雅黑" panose="020B0503020204020204" pitchFamily="34" charset="-122"/>
                <a:ea typeface="微软雅黑" panose="020B0503020204020204" pitchFamily="34" charset="-122"/>
              </a:rPr>
              <a:t>）是何关系？</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80613" name="Text Box 5"/>
          <p:cNvSpPr txBox="1"/>
          <p:nvPr/>
        </p:nvSpPr>
        <p:spPr>
          <a:xfrm>
            <a:off x="6416675" y="5815013"/>
            <a:ext cx="1576388" cy="396875"/>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微体系结构</a:t>
            </a:r>
            <a:endParaRPr lang="zh-CN" altLang="en-US" sz="20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animEffect transition="in" filter="blinds(horizontal)">
                                      <p:cBhvr>
                                        <p:cTn id="7" dur="500"/>
                                        <p:tgtEl>
                                          <p:spTgt spid="580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12" dur="500"/>
                                        <p:tgtEl>
                                          <p:spTgt spid="580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7" dur="500"/>
                                        <p:tgtEl>
                                          <p:spTgt spid="580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22" dur="500"/>
                                        <p:tgtEl>
                                          <p:spTgt spid="580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pRg st="4" end="4"/>
                                            </p:txEl>
                                          </p:spTgt>
                                        </p:tgtEl>
                                        <p:attrNameLst>
                                          <p:attrName>style.visibility</p:attrName>
                                        </p:attrNameLst>
                                      </p:cBhvr>
                                      <p:to>
                                        <p:strVal val="visible"/>
                                      </p:to>
                                    </p:set>
                                    <p:animEffect transition="in" filter="blinds(horizontal)">
                                      <p:cBhvr>
                                        <p:cTn id="27" dur="500"/>
                                        <p:tgtEl>
                                          <p:spTgt spid="5806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pRg st="5" end="5"/>
                                            </p:txEl>
                                          </p:spTgt>
                                        </p:tgtEl>
                                        <p:attrNameLst>
                                          <p:attrName>style.visibility</p:attrName>
                                        </p:attrNameLst>
                                      </p:cBhvr>
                                      <p:to>
                                        <p:strVal val="visible"/>
                                      </p:to>
                                    </p:set>
                                    <p:animEffect transition="in" filter="blinds(horizontal)">
                                      <p:cBhvr>
                                        <p:cTn id="32" dur="500"/>
                                        <p:tgtEl>
                                          <p:spTgt spid="5806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pRg st="6" end="6"/>
                                            </p:txEl>
                                          </p:spTgt>
                                        </p:tgtEl>
                                        <p:attrNameLst>
                                          <p:attrName>style.visibility</p:attrName>
                                        </p:attrNameLst>
                                      </p:cBhvr>
                                      <p:to>
                                        <p:strVal val="visible"/>
                                      </p:to>
                                    </p:set>
                                    <p:animEffect transition="in" filter="blinds(horizontal)">
                                      <p:cBhvr>
                                        <p:cTn id="37" dur="500"/>
                                        <p:tgtEl>
                                          <p:spTgt spid="5806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pRg st="7" end="7"/>
                                            </p:txEl>
                                          </p:spTgt>
                                        </p:tgtEl>
                                        <p:attrNameLst>
                                          <p:attrName>style.visibility</p:attrName>
                                        </p:attrNameLst>
                                      </p:cBhvr>
                                      <p:to>
                                        <p:strVal val="visible"/>
                                      </p:to>
                                    </p:set>
                                    <p:animEffect transition="in" filter="blinds(horizontal)">
                                      <p:cBhvr>
                                        <p:cTn id="42" dur="500"/>
                                        <p:tgtEl>
                                          <p:spTgt spid="5806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pRg st="8" end="8"/>
                                            </p:txEl>
                                          </p:spTgt>
                                        </p:tgtEl>
                                        <p:attrNameLst>
                                          <p:attrName>style.visibility</p:attrName>
                                        </p:attrNameLst>
                                      </p:cBhvr>
                                      <p:to>
                                        <p:strVal val="visible"/>
                                      </p:to>
                                    </p:set>
                                    <p:animEffect transition="in" filter="blinds(horizontal)">
                                      <p:cBhvr>
                                        <p:cTn id="47" dur="500"/>
                                        <p:tgtEl>
                                          <p:spTgt spid="5806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pRg st="9" end="9"/>
                                            </p:txEl>
                                          </p:spTgt>
                                        </p:tgtEl>
                                        <p:attrNameLst>
                                          <p:attrName>style.visibility</p:attrName>
                                        </p:attrNameLst>
                                      </p:cBhvr>
                                      <p:to>
                                        <p:strVal val="visible"/>
                                      </p:to>
                                    </p:set>
                                    <p:animEffect transition="in" filter="blinds(horizontal)">
                                      <p:cBhvr>
                                        <p:cTn id="52" dur="500"/>
                                        <p:tgtEl>
                                          <p:spTgt spid="5806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pRg st="10" end="10"/>
                                            </p:txEl>
                                          </p:spTgt>
                                        </p:tgtEl>
                                        <p:attrNameLst>
                                          <p:attrName>style.visibility</p:attrName>
                                        </p:attrNameLst>
                                      </p:cBhvr>
                                      <p:to>
                                        <p:strVal val="visible"/>
                                      </p:to>
                                    </p:set>
                                    <p:animEffect transition="in" filter="blinds(horizontal)">
                                      <p:cBhvr>
                                        <p:cTn id="57" dur="500"/>
                                        <p:tgtEl>
                                          <p:spTgt spid="5806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80611">
                                            <p:txEl>
                                              <p:pRg st="11" end="11"/>
                                            </p:txEl>
                                          </p:spTgt>
                                        </p:tgtEl>
                                        <p:attrNameLst>
                                          <p:attrName>style.visibility</p:attrName>
                                        </p:attrNameLst>
                                      </p:cBhvr>
                                      <p:to>
                                        <p:strVal val="visible"/>
                                      </p:to>
                                    </p:set>
                                    <p:animEffect transition="in" filter="blinds(horizontal)">
                                      <p:cBhvr>
                                        <p:cTn id="62" dur="500"/>
                                        <p:tgtEl>
                                          <p:spTgt spid="58061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80612"/>
                                        </p:tgtEl>
                                        <p:attrNameLst>
                                          <p:attrName>style.visibility</p:attrName>
                                        </p:attrNameLst>
                                      </p:cBhvr>
                                      <p:to>
                                        <p:strVal val="visible"/>
                                      </p:to>
                                    </p:set>
                                    <p:animEffect transition="in" filter="blinds(horizontal)">
                                      <p:cBhvr>
                                        <p:cTn id="67" dur="500"/>
                                        <p:tgtEl>
                                          <p:spTgt spid="5806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80613"/>
                                        </p:tgtEl>
                                        <p:attrNameLst>
                                          <p:attrName>style.visibility</p:attrName>
                                        </p:attrNameLst>
                                      </p:cBhvr>
                                      <p:to>
                                        <p:strVal val="visible"/>
                                      </p:to>
                                    </p:set>
                                    <p:animEffect transition="in" filter="blinds(horizontal)">
                                      <p:cBhvr>
                                        <p:cTn id="72" dur="500"/>
                                        <p:tgtEl>
                                          <p:spTgt spid="580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p:bldP spid="5806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a:xfrm>
            <a:off x="457200" y="122238"/>
            <a:ext cx="8229600" cy="561975"/>
          </a:xfrm>
        </p:spPr>
        <p:txBody>
          <a:bodyPr vert="horz" wrap="square" lIns="91440" tIns="45720" rIns="91440" bIns="45720" anchor="ctr" anchorCtr="0"/>
          <a:lstStyle/>
          <a:p>
            <a:r>
              <a:rPr lang="en-US" altLang="zh-CN" sz="3400" dirty="0"/>
              <a:t>ISA</a:t>
            </a:r>
            <a:r>
              <a:rPr lang="zh-CN" altLang="en-US" sz="3400" dirty="0"/>
              <a:t>和计算机组成（微结构）之间的关系</a:t>
            </a:r>
            <a:endParaRPr lang="zh-CN" altLang="en-US" sz="3400" dirty="0"/>
          </a:p>
        </p:txBody>
      </p:sp>
      <p:sp>
        <p:nvSpPr>
          <p:cNvPr id="97282" name="Text Box 3"/>
          <p:cNvSpPr txBox="1"/>
          <p:nvPr/>
        </p:nvSpPr>
        <p:spPr>
          <a:xfrm>
            <a:off x="115888" y="773113"/>
            <a:ext cx="8893175" cy="396875"/>
          </a:xfrm>
          <a:prstGeom prst="rect">
            <a:avLst/>
          </a:prstGeom>
          <a:noFill/>
          <a:ln w="9525">
            <a:noFill/>
          </a:ln>
        </p:spPr>
        <p:txBody>
          <a:bodyPr anchor="t" anchorCtr="0">
            <a:spAutoFit/>
          </a:bodyPr>
          <a:lstStyle/>
          <a:p>
            <a:pPr marL="342900" indent="-342900" eaLnBrk="0" hangingPunct="0">
              <a:spcBef>
                <a:spcPct val="20000"/>
              </a:spcBef>
            </a:pPr>
            <a:r>
              <a:rPr lang="zh-CN" altLang="en-US" sz="2000" b="1" dirty="0">
                <a:solidFill>
                  <a:srgbClr val="3333CC"/>
                </a:solidFill>
                <a:latin typeface="微软雅黑" panose="020B0503020204020204" pitchFamily="34" charset="-122"/>
                <a:ea typeface="微软雅黑" panose="020B0503020204020204" pitchFamily="34" charset="-122"/>
              </a:rPr>
              <a:t>     </a:t>
            </a:r>
            <a:endParaRPr lang="zh-CN" altLang="en-US" sz="2000" b="1" dirty="0">
              <a:solidFill>
                <a:srgbClr val="3333CC"/>
              </a:solidFill>
              <a:latin typeface="Arial" panose="020B0604020202020204" pitchFamily="34" charset="0"/>
              <a:ea typeface="微软雅黑" panose="020B0503020204020204" pitchFamily="34" charset="-122"/>
            </a:endParaRPr>
          </a:p>
        </p:txBody>
      </p:sp>
      <p:sp>
        <p:nvSpPr>
          <p:cNvPr id="581636" name="Text Box 4"/>
          <p:cNvSpPr txBox="1"/>
          <p:nvPr/>
        </p:nvSpPr>
        <p:spPr>
          <a:xfrm>
            <a:off x="179388" y="5570538"/>
            <a:ext cx="8623300" cy="1098550"/>
          </a:xfrm>
          <a:prstGeom prst="rect">
            <a:avLst/>
          </a:prstGeom>
          <a:noFill/>
          <a:ln w="9525">
            <a:noFill/>
          </a:ln>
        </p:spPr>
        <p:txBody>
          <a:bodyPr anchor="t" anchorCtr="0">
            <a:spAutoFit/>
          </a:bodyPr>
          <a:lstStyle/>
          <a:p>
            <a:pPr marL="342900" indent="-342900" eaLnBrk="0" hangingPunct="0">
              <a:spcBef>
                <a:spcPct val="15000"/>
              </a:spcBef>
            </a:pPr>
            <a:r>
              <a:rPr lang="zh-CN" altLang="en-US" sz="2000" b="1" dirty="0">
                <a:latin typeface="微软雅黑" panose="020B0503020204020204" pitchFamily="34" charset="-122"/>
                <a:ea typeface="微软雅黑" panose="020B0503020204020204" pitchFamily="34" charset="-122"/>
              </a:rPr>
              <a:t>不同</a:t>
            </a:r>
            <a:r>
              <a:rPr lang="en-US" altLang="zh-CN" sz="2000" b="1" dirty="0">
                <a:latin typeface="微软雅黑" panose="020B0503020204020204" pitchFamily="34" charset="-122"/>
                <a:ea typeface="微软雅黑" panose="020B0503020204020204" pitchFamily="34" charset="-122"/>
              </a:rPr>
              <a:t>ISA</a:t>
            </a:r>
            <a:r>
              <a:rPr lang="zh-CN" altLang="en-US" sz="2000" b="1" dirty="0">
                <a:latin typeface="微软雅黑" panose="020B0503020204020204" pitchFamily="34" charset="-122"/>
                <a:ea typeface="微软雅黑" panose="020B0503020204020204" pitchFamily="34" charset="-122"/>
              </a:rPr>
              <a:t>规定的指令集不同，如，</a:t>
            </a:r>
            <a:r>
              <a:rPr lang="en-US" altLang="zh-CN" sz="2000" b="1" dirty="0">
                <a:latin typeface="微软雅黑" panose="020B0503020204020204" pitchFamily="34" charset="-122"/>
                <a:ea typeface="微软雅黑" panose="020B0503020204020204" pitchFamily="34" charset="-122"/>
              </a:rPr>
              <a:t>IA-32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MIPS</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ARM</a:t>
            </a:r>
            <a:r>
              <a:rPr lang="zh-CN" altLang="en-US" sz="2000" b="1" dirty="0">
                <a:latin typeface="微软雅黑" panose="020B0503020204020204" pitchFamily="34" charset="-122"/>
                <a:ea typeface="微软雅黑" panose="020B0503020204020204" pitchFamily="34" charset="-122"/>
              </a:rPr>
              <a:t>等</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spcBef>
                <a:spcPct val="15000"/>
              </a:spcBef>
            </a:pPr>
            <a:r>
              <a:rPr lang="zh-CN" altLang="en-US" sz="2000" b="1" dirty="0">
                <a:latin typeface="微软雅黑" panose="020B0503020204020204" pitchFamily="34" charset="-122"/>
                <a:ea typeface="微软雅黑" panose="020B0503020204020204" pitchFamily="34" charset="-122"/>
              </a:rPr>
              <a:t>计算机组成必须能够实现</a:t>
            </a:r>
            <a:r>
              <a:rPr lang="en-US" altLang="zh-CN" sz="2000" b="1" dirty="0">
                <a:latin typeface="微软雅黑" panose="020B0503020204020204" pitchFamily="34" charset="-122"/>
                <a:ea typeface="微软雅黑" panose="020B0503020204020204" pitchFamily="34" charset="-122"/>
              </a:rPr>
              <a:t>ISA</a:t>
            </a:r>
            <a:r>
              <a:rPr lang="zh-CN" altLang="en-US" sz="2000" b="1" dirty="0">
                <a:latin typeface="微软雅黑" panose="020B0503020204020204" pitchFamily="34" charset="-122"/>
                <a:ea typeface="微软雅黑" panose="020B0503020204020204" pitchFamily="34" charset="-122"/>
              </a:rPr>
              <a:t>规定的功能，如提供</a:t>
            </a:r>
            <a:r>
              <a:rPr lang="en-US" altLang="zh-CN" sz="2000" b="1" dirty="0">
                <a:latin typeface="微软雅黑" panose="020B0503020204020204" pitchFamily="34" charset="-122"/>
                <a:ea typeface="微软雅黑" panose="020B0503020204020204" pitchFamily="34" charset="-122"/>
              </a:rPr>
              <a:t>GPR</a:t>
            </a:r>
            <a:r>
              <a:rPr lang="zh-CN" altLang="en-US" sz="2000" b="1" dirty="0">
                <a:latin typeface="微软雅黑" panose="020B0503020204020204" pitchFamily="34" charset="-122"/>
                <a:ea typeface="微软雅黑" panose="020B0503020204020204" pitchFamily="34" charset="-122"/>
              </a:rPr>
              <a:t>、标志、运算电路等</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spcBef>
                <a:spcPct val="15000"/>
              </a:spcBef>
            </a:pPr>
            <a:r>
              <a:rPr lang="zh-CN" altLang="en-US" sz="2000" b="1" dirty="0">
                <a:latin typeface="微软雅黑" panose="020B0503020204020204" pitchFamily="34" charset="-122"/>
                <a:ea typeface="微软雅黑" panose="020B0503020204020204" pitchFamily="34" charset="-122"/>
              </a:rPr>
              <a:t>同一种</a:t>
            </a:r>
            <a:r>
              <a:rPr lang="en-US" altLang="zh-CN" sz="2000" b="1" dirty="0">
                <a:latin typeface="微软雅黑" panose="020B0503020204020204" pitchFamily="34" charset="-122"/>
                <a:ea typeface="微软雅黑" panose="020B0503020204020204" pitchFamily="34" charset="-122"/>
              </a:rPr>
              <a:t>ISA</a:t>
            </a:r>
            <a:r>
              <a:rPr lang="zh-CN" altLang="en-US" sz="2000" b="1" dirty="0">
                <a:latin typeface="微软雅黑" panose="020B0503020204020204" pitchFamily="34" charset="-122"/>
                <a:ea typeface="微软雅黑" panose="020B0503020204020204" pitchFamily="34" charset="-122"/>
              </a:rPr>
              <a:t>可以有不同的计算机组成，如乘法指令可用</a:t>
            </a:r>
            <a:r>
              <a:rPr lang="en-US" altLang="zh-CN" sz="2000" b="1" dirty="0">
                <a:latin typeface="微软雅黑" panose="020B0503020204020204" pitchFamily="34" charset="-122"/>
                <a:ea typeface="微软雅黑" panose="020B0503020204020204" pitchFamily="34" charset="-122"/>
              </a:rPr>
              <a:t>ALU</a:t>
            </a:r>
            <a:r>
              <a:rPr lang="zh-CN" altLang="en-US" sz="2000" b="1" dirty="0">
                <a:latin typeface="微软雅黑" panose="020B0503020204020204" pitchFamily="34" charset="-122"/>
                <a:ea typeface="微软雅黑" panose="020B0503020204020204" pitchFamily="34" charset="-122"/>
              </a:rPr>
              <a:t>或乘法器实现</a:t>
            </a:r>
            <a:endParaRPr lang="zh-CN" altLang="en-US" sz="2000" b="1" dirty="0">
              <a:latin typeface="微软雅黑" panose="020B0503020204020204" pitchFamily="34" charset="-122"/>
              <a:ea typeface="微软雅黑" panose="020B0503020204020204" pitchFamily="34" charset="-122"/>
            </a:endParaRPr>
          </a:p>
        </p:txBody>
      </p:sp>
      <p:grpSp>
        <p:nvGrpSpPr>
          <p:cNvPr id="97284" name="Group 5"/>
          <p:cNvGrpSpPr/>
          <p:nvPr/>
        </p:nvGrpSpPr>
        <p:grpSpPr>
          <a:xfrm>
            <a:off x="163513" y="863600"/>
            <a:ext cx="8864600" cy="4275138"/>
            <a:chOff x="74" y="1338"/>
            <a:chExt cx="5584" cy="2863"/>
          </a:xfrm>
        </p:grpSpPr>
        <p:sp>
          <p:nvSpPr>
            <p:cNvPr id="97285" name="Text Box 6"/>
            <p:cNvSpPr txBox="1"/>
            <p:nvPr/>
          </p:nvSpPr>
          <p:spPr>
            <a:xfrm>
              <a:off x="357" y="1701"/>
              <a:ext cx="935" cy="312"/>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400" b="1" dirty="0">
                  <a:latin typeface="微软雅黑" panose="020B0503020204020204" pitchFamily="34" charset="-122"/>
                  <a:ea typeface="微软雅黑" panose="020B0503020204020204" pitchFamily="34" charset="-122"/>
                </a:rPr>
                <a:t>  控制器</a:t>
              </a:r>
              <a:endParaRPr lang="zh-CN" altLang="en-US" sz="2400" b="1" dirty="0">
                <a:latin typeface="微软雅黑" panose="020B0503020204020204" pitchFamily="34" charset="-122"/>
                <a:ea typeface="微软雅黑" panose="020B0503020204020204" pitchFamily="34" charset="-122"/>
              </a:endParaRPr>
            </a:p>
          </p:txBody>
        </p:sp>
        <p:sp>
          <p:nvSpPr>
            <p:cNvPr id="97286" name="Rectangle 7"/>
            <p:cNvSpPr/>
            <p:nvPr/>
          </p:nvSpPr>
          <p:spPr>
            <a:xfrm>
              <a:off x="158" y="1417"/>
              <a:ext cx="3118" cy="2665"/>
            </a:xfrm>
            <a:prstGeom prst="rect">
              <a:avLst/>
            </a:prstGeom>
            <a:noFill/>
            <a:ln w="38100" cap="rnd" cmpd="sng">
              <a:solidFill>
                <a:srgbClr val="FF0000"/>
              </a:solidFill>
              <a:prstDash val="sysDot"/>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7287" name="Text Box 8"/>
            <p:cNvSpPr txBox="1"/>
            <p:nvPr/>
          </p:nvSpPr>
          <p:spPr>
            <a:xfrm>
              <a:off x="300" y="1417"/>
              <a:ext cx="538" cy="306"/>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solidFill>
                    <a:srgbClr val="FF0000"/>
                  </a:solidFill>
                  <a:latin typeface="微软雅黑" panose="020B0503020204020204" pitchFamily="34" charset="-122"/>
                  <a:ea typeface="微软雅黑" panose="020B0503020204020204" pitchFamily="34" charset="-122"/>
                </a:rPr>
                <a:t>CPU</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97288" name="Text Box 9"/>
            <p:cNvSpPr txBox="1"/>
            <p:nvPr/>
          </p:nvSpPr>
          <p:spPr>
            <a:xfrm>
              <a:off x="1632" y="1757"/>
              <a:ext cx="652" cy="252"/>
            </a:xfrm>
            <a:prstGeom prst="rect">
              <a:avLst/>
            </a:prstGeom>
            <a:solidFill>
              <a:srgbClr val="FF0000">
                <a:alpha val="18039"/>
              </a:srgbClr>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PC</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289" name="Text Box 10"/>
            <p:cNvSpPr txBox="1"/>
            <p:nvPr/>
          </p:nvSpPr>
          <p:spPr>
            <a:xfrm>
              <a:off x="5220" y="1984"/>
              <a:ext cx="438" cy="557"/>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输入</a:t>
              </a:r>
              <a:endParaRPr lang="zh-CN" altLang="en-US"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97290" name="AutoShape 11"/>
            <p:cNvSpPr/>
            <p:nvPr/>
          </p:nvSpPr>
          <p:spPr>
            <a:xfrm>
              <a:off x="4961" y="2211"/>
              <a:ext cx="227" cy="141"/>
            </a:xfrm>
            <a:prstGeom prst="leftRightArrow">
              <a:avLst>
                <a:gd name="adj1" fmla="val 50000"/>
                <a:gd name="adj2" fmla="val 32183"/>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pPr marL="342900" indent="-342900" algn="ctr" eaLnBrk="0" hangingPunct="0"/>
              <a:endParaRPr lang="zh-CN" altLang="en-US" b="1" dirty="0">
                <a:solidFill>
                  <a:srgbClr val="CC3300"/>
                </a:solidFill>
                <a:latin typeface="微软雅黑" panose="020B0503020204020204" pitchFamily="34" charset="-122"/>
                <a:ea typeface="微软雅黑" panose="020B0503020204020204" pitchFamily="34" charset="-122"/>
              </a:endParaRPr>
            </a:p>
          </p:txBody>
        </p:sp>
        <p:sp>
          <p:nvSpPr>
            <p:cNvPr id="97291" name="Text Box 12"/>
            <p:cNvSpPr txBox="1"/>
            <p:nvPr/>
          </p:nvSpPr>
          <p:spPr>
            <a:xfrm>
              <a:off x="5220" y="2863"/>
              <a:ext cx="438" cy="557"/>
            </a:xfrm>
            <a:prstGeom prst="rect">
              <a:avLst/>
            </a:prstGeom>
            <a:solidFill>
              <a:srgbClr val="0000FF">
                <a:alpha val="25882"/>
              </a:srgbClr>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输出</a:t>
              </a:r>
              <a:endParaRPr lang="en-US" altLang="zh-CN" sz="2400" b="1" dirty="0">
                <a:solidFill>
                  <a:srgbClr val="CC3300"/>
                </a:solidFill>
                <a:latin typeface="微软雅黑" panose="020B0503020204020204" pitchFamily="34" charset="-122"/>
                <a:ea typeface="微软雅黑" panose="020B0503020204020204" pitchFamily="34" charset="-122"/>
              </a:endParaRPr>
            </a:p>
            <a:p>
              <a:pPr marL="342900" indent="-342900" eaLnBrk="0" hangingPunct="0"/>
              <a:r>
                <a:rPr lang="zh-CN" altLang="en-US" sz="2400" b="1" dirty="0">
                  <a:solidFill>
                    <a:srgbClr val="CC3300"/>
                  </a:solidFill>
                  <a:latin typeface="微软雅黑" panose="020B0503020204020204" pitchFamily="34" charset="-122"/>
                  <a:ea typeface="微软雅黑" panose="020B0503020204020204" pitchFamily="34" charset="-122"/>
                </a:rPr>
                <a:t>设备</a:t>
              </a:r>
              <a:endParaRPr lang="zh-CN" altLang="en-US" sz="2400" b="1" dirty="0">
                <a:solidFill>
                  <a:srgbClr val="CC3300"/>
                </a:solidFill>
                <a:latin typeface="微软雅黑" panose="020B0503020204020204" pitchFamily="34" charset="-122"/>
                <a:ea typeface="微软雅黑" panose="020B0503020204020204" pitchFamily="34" charset="-122"/>
              </a:endParaRPr>
            </a:p>
          </p:txBody>
        </p:sp>
        <p:sp>
          <p:nvSpPr>
            <p:cNvPr id="97292" name="AutoShape 13"/>
            <p:cNvSpPr/>
            <p:nvPr/>
          </p:nvSpPr>
          <p:spPr>
            <a:xfrm>
              <a:off x="4933" y="3033"/>
              <a:ext cx="255" cy="142"/>
            </a:xfrm>
            <a:prstGeom prst="leftRightArrow">
              <a:avLst>
                <a:gd name="adj1" fmla="val 50000"/>
                <a:gd name="adj2" fmla="val 35898"/>
              </a:avLst>
            </a:prstGeom>
            <a:solidFill>
              <a:schemeClr val="bg1"/>
            </a:solidFill>
            <a:ln w="28575" cap="flat" cmpd="sng">
              <a:solidFill>
                <a:srgbClr val="CC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7293" name="Text Box 14"/>
            <p:cNvSpPr txBox="1"/>
            <p:nvPr/>
          </p:nvSpPr>
          <p:spPr>
            <a:xfrm>
              <a:off x="2454" y="1757"/>
              <a:ext cx="680" cy="252"/>
            </a:xfrm>
            <a:prstGeom prst="rect">
              <a:avLst/>
            </a:prstGeom>
            <a:solidFill>
              <a:srgbClr val="FF0000">
                <a:alpha val="18039"/>
              </a:srgbClr>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  MAR</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294" name="Text Box 15"/>
            <p:cNvSpPr txBox="1"/>
            <p:nvPr/>
          </p:nvSpPr>
          <p:spPr>
            <a:xfrm>
              <a:off x="2483" y="3656"/>
              <a:ext cx="680" cy="252"/>
            </a:xfrm>
            <a:prstGeom prst="rect">
              <a:avLst/>
            </a:prstGeom>
            <a:solidFill>
              <a:srgbClr val="FF0000">
                <a:alpha val="18039"/>
              </a:srgbClr>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chemeClr val="accent2"/>
                  </a:solidFill>
                  <a:latin typeface="微软雅黑" panose="020B0503020204020204" pitchFamily="34" charset="-122"/>
                  <a:ea typeface="微软雅黑" panose="020B0503020204020204" pitchFamily="34" charset="-122"/>
                </a:rPr>
                <a:t>  MDR</a:t>
              </a:r>
              <a:endParaRPr lang="en-US" altLang="zh-CN" b="1" dirty="0">
                <a:solidFill>
                  <a:schemeClr val="accent2"/>
                </a:solidFill>
                <a:latin typeface="微软雅黑" panose="020B0503020204020204" pitchFamily="34" charset="-122"/>
                <a:ea typeface="微软雅黑" panose="020B0503020204020204" pitchFamily="34" charset="-122"/>
              </a:endParaRPr>
            </a:p>
          </p:txBody>
        </p:sp>
        <p:sp>
          <p:nvSpPr>
            <p:cNvPr id="97295" name="Line 16"/>
            <p:cNvSpPr/>
            <p:nvPr/>
          </p:nvSpPr>
          <p:spPr>
            <a:xfrm>
              <a:off x="1292" y="1870"/>
              <a:ext cx="340" cy="0"/>
            </a:xfrm>
            <a:prstGeom prst="line">
              <a:avLst/>
            </a:prstGeom>
            <a:ln w="38100" cap="flat" cmpd="sng">
              <a:solidFill>
                <a:srgbClr val="FF3300"/>
              </a:solidFill>
              <a:prstDash val="dash"/>
              <a:round/>
              <a:headEnd type="none" w="med" len="med"/>
              <a:tailEnd type="triangle" w="med" len="med"/>
            </a:ln>
          </p:spPr>
        </p:sp>
        <p:sp>
          <p:nvSpPr>
            <p:cNvPr id="97296" name="Line 17"/>
            <p:cNvSpPr/>
            <p:nvPr/>
          </p:nvSpPr>
          <p:spPr>
            <a:xfrm>
              <a:off x="2284" y="1870"/>
              <a:ext cx="171" cy="0"/>
            </a:xfrm>
            <a:prstGeom prst="line">
              <a:avLst/>
            </a:prstGeom>
            <a:ln w="38100" cap="flat" cmpd="sng">
              <a:solidFill>
                <a:srgbClr val="007635"/>
              </a:solidFill>
              <a:prstDash val="solid"/>
              <a:round/>
              <a:headEnd type="none" w="med" len="med"/>
              <a:tailEnd type="triangle" w="med" len="med"/>
            </a:ln>
          </p:spPr>
        </p:sp>
        <p:sp>
          <p:nvSpPr>
            <p:cNvPr id="97297" name="Line 18"/>
            <p:cNvSpPr/>
            <p:nvPr/>
          </p:nvSpPr>
          <p:spPr>
            <a:xfrm>
              <a:off x="2710" y="3344"/>
              <a:ext cx="0" cy="312"/>
            </a:xfrm>
            <a:prstGeom prst="line">
              <a:avLst/>
            </a:prstGeom>
            <a:ln w="38100" cap="flat" cmpd="sng">
              <a:solidFill>
                <a:srgbClr val="3333CC"/>
              </a:solidFill>
              <a:prstDash val="solid"/>
              <a:round/>
              <a:headEnd type="triangle" w="med" len="med"/>
              <a:tailEnd type="triangle" w="med" len="med"/>
            </a:ln>
          </p:spPr>
        </p:sp>
        <p:grpSp>
          <p:nvGrpSpPr>
            <p:cNvPr id="97298" name="Group 19"/>
            <p:cNvGrpSpPr/>
            <p:nvPr/>
          </p:nvGrpSpPr>
          <p:grpSpPr>
            <a:xfrm>
              <a:off x="1689" y="2239"/>
              <a:ext cx="482" cy="935"/>
              <a:chOff x="3135" y="2472"/>
              <a:chExt cx="454" cy="935"/>
            </a:xfrm>
          </p:grpSpPr>
          <p:grpSp>
            <p:nvGrpSpPr>
              <p:cNvPr id="97299" name="Group 20"/>
              <p:cNvGrpSpPr/>
              <p:nvPr/>
            </p:nvGrpSpPr>
            <p:grpSpPr>
              <a:xfrm flipH="1">
                <a:off x="3135" y="2472"/>
                <a:ext cx="454" cy="935"/>
                <a:chOff x="3078" y="2330"/>
                <a:chExt cx="625" cy="1580"/>
              </a:xfrm>
            </p:grpSpPr>
            <p:sp>
              <p:nvSpPr>
                <p:cNvPr id="97300" name="Line 12"/>
                <p:cNvSpPr/>
                <p:nvPr/>
              </p:nvSpPr>
              <p:spPr>
                <a:xfrm flipH="1">
                  <a:off x="3078" y="2330"/>
                  <a:ext cx="9" cy="691"/>
                </a:xfrm>
                <a:prstGeom prst="line">
                  <a:avLst/>
                </a:prstGeom>
                <a:ln w="25400" cap="flat" cmpd="sng">
                  <a:solidFill>
                    <a:schemeClr val="tx1"/>
                  </a:solidFill>
                  <a:prstDash val="solid"/>
                  <a:round/>
                  <a:headEnd type="none" w="med" len="med"/>
                  <a:tailEnd type="none" w="med" len="med"/>
                </a:ln>
              </p:spPr>
            </p:sp>
            <p:sp>
              <p:nvSpPr>
                <p:cNvPr id="97301" name="Line 13"/>
                <p:cNvSpPr/>
                <p:nvPr/>
              </p:nvSpPr>
              <p:spPr>
                <a:xfrm>
                  <a:off x="3107" y="2330"/>
                  <a:ext cx="592" cy="307"/>
                </a:xfrm>
                <a:prstGeom prst="line">
                  <a:avLst/>
                </a:prstGeom>
                <a:ln w="25400" cap="flat" cmpd="sng">
                  <a:solidFill>
                    <a:schemeClr val="tx1"/>
                  </a:solidFill>
                  <a:prstDash val="solid"/>
                  <a:round/>
                  <a:headEnd type="none" w="med" len="med"/>
                  <a:tailEnd type="none" w="med" len="med"/>
                </a:ln>
              </p:spPr>
            </p:sp>
            <p:sp>
              <p:nvSpPr>
                <p:cNvPr id="97302" name="Line 14"/>
                <p:cNvSpPr/>
                <p:nvPr/>
              </p:nvSpPr>
              <p:spPr>
                <a:xfrm>
                  <a:off x="3087" y="3018"/>
                  <a:ext cx="213" cy="110"/>
                </a:xfrm>
                <a:prstGeom prst="line">
                  <a:avLst/>
                </a:prstGeom>
                <a:ln w="25400" cap="flat" cmpd="sng">
                  <a:solidFill>
                    <a:schemeClr val="tx1"/>
                  </a:solidFill>
                  <a:prstDash val="solid"/>
                  <a:round/>
                  <a:headEnd type="none" w="med" len="med"/>
                  <a:tailEnd type="none" w="med" len="med"/>
                </a:ln>
              </p:spPr>
            </p:sp>
            <p:sp>
              <p:nvSpPr>
                <p:cNvPr id="97303" name="Line 16"/>
                <p:cNvSpPr/>
                <p:nvPr/>
              </p:nvSpPr>
              <p:spPr>
                <a:xfrm>
                  <a:off x="3693" y="2644"/>
                  <a:ext cx="10" cy="457"/>
                </a:xfrm>
                <a:prstGeom prst="line">
                  <a:avLst/>
                </a:prstGeom>
                <a:ln w="25400" cap="flat" cmpd="sng">
                  <a:solidFill>
                    <a:schemeClr val="tx1"/>
                  </a:solidFill>
                  <a:prstDash val="solid"/>
                  <a:round/>
                  <a:headEnd type="none" w="med" len="med"/>
                  <a:tailEnd type="none" w="med" len="med"/>
                </a:ln>
              </p:spPr>
            </p:sp>
            <p:sp>
              <p:nvSpPr>
                <p:cNvPr id="97304" name="Line 18"/>
                <p:cNvSpPr/>
                <p:nvPr/>
              </p:nvSpPr>
              <p:spPr>
                <a:xfrm flipV="1">
                  <a:off x="3120" y="3256"/>
                  <a:ext cx="0" cy="654"/>
                </a:xfrm>
                <a:prstGeom prst="line">
                  <a:avLst/>
                </a:prstGeom>
                <a:ln w="25400" cap="flat" cmpd="sng">
                  <a:solidFill>
                    <a:schemeClr val="tx1"/>
                  </a:solidFill>
                  <a:prstDash val="solid"/>
                  <a:round/>
                  <a:headEnd type="none" w="med" len="med"/>
                  <a:tailEnd type="none" w="med" len="med"/>
                </a:ln>
              </p:spPr>
            </p:sp>
            <p:sp>
              <p:nvSpPr>
                <p:cNvPr id="97305" name="Line 19"/>
                <p:cNvSpPr/>
                <p:nvPr/>
              </p:nvSpPr>
              <p:spPr>
                <a:xfrm flipV="1">
                  <a:off x="3135" y="3549"/>
                  <a:ext cx="564" cy="349"/>
                </a:xfrm>
                <a:prstGeom prst="line">
                  <a:avLst/>
                </a:prstGeom>
                <a:ln w="25400" cap="flat" cmpd="sng">
                  <a:solidFill>
                    <a:schemeClr val="tx1"/>
                  </a:solidFill>
                  <a:prstDash val="solid"/>
                  <a:round/>
                  <a:headEnd type="none" w="med" len="med"/>
                  <a:tailEnd type="none" w="med" len="med"/>
                </a:ln>
              </p:spPr>
            </p:sp>
            <p:sp>
              <p:nvSpPr>
                <p:cNvPr id="97306" name="Line 20"/>
                <p:cNvSpPr/>
                <p:nvPr/>
              </p:nvSpPr>
              <p:spPr>
                <a:xfrm flipV="1">
                  <a:off x="3121" y="3125"/>
                  <a:ext cx="171" cy="124"/>
                </a:xfrm>
                <a:prstGeom prst="line">
                  <a:avLst/>
                </a:prstGeom>
                <a:ln w="25400" cap="flat" cmpd="sng">
                  <a:solidFill>
                    <a:schemeClr val="tx1"/>
                  </a:solidFill>
                  <a:prstDash val="solid"/>
                  <a:round/>
                  <a:headEnd type="none" w="med" len="med"/>
                  <a:tailEnd type="none" w="med" len="med"/>
                </a:ln>
              </p:spPr>
            </p:sp>
            <p:sp>
              <p:nvSpPr>
                <p:cNvPr id="97307" name="Line 22"/>
                <p:cNvSpPr/>
                <p:nvPr/>
              </p:nvSpPr>
              <p:spPr>
                <a:xfrm flipV="1">
                  <a:off x="3702" y="3067"/>
                  <a:ext cx="0" cy="481"/>
                </a:xfrm>
                <a:prstGeom prst="line">
                  <a:avLst/>
                </a:prstGeom>
                <a:ln w="25400" cap="flat" cmpd="sng">
                  <a:solidFill>
                    <a:schemeClr val="tx1"/>
                  </a:solidFill>
                  <a:prstDash val="solid"/>
                  <a:round/>
                  <a:headEnd type="none" w="med" len="med"/>
                  <a:tailEnd type="none" w="med" len="med"/>
                </a:ln>
              </p:spPr>
            </p:sp>
          </p:grpSp>
          <p:sp>
            <p:nvSpPr>
              <p:cNvPr id="97308" name="Rectangle 25"/>
              <p:cNvSpPr/>
              <p:nvPr/>
            </p:nvSpPr>
            <p:spPr>
              <a:xfrm rot="-5400000" flipH="1">
                <a:off x="3018" y="2846"/>
                <a:ext cx="510" cy="216"/>
              </a:xfrm>
              <a:prstGeom prst="rect">
                <a:avLst/>
              </a:prstGeom>
              <a:noFill/>
              <a:ln w="12700">
                <a:noFill/>
              </a:ln>
            </p:spPr>
            <p:txBody>
              <a:bodyPr lIns="90488" tIns="44450" rIns="90488" bIns="44450" anchor="t" anchorCtr="0">
                <a:spAutoFit/>
              </a:bodyPr>
              <a:lstStyle/>
              <a:p>
                <a:pPr eaLnBrk="0" hangingPunct="0">
                  <a:lnSpc>
                    <a:spcPct val="90000"/>
                  </a:lnSpc>
                </a:pPr>
                <a:r>
                  <a:rPr lang="en-US" altLang="zh-CN" sz="2000" b="1" dirty="0">
                    <a:latin typeface="Arial" panose="020B0604020202020204" pitchFamily="34" charset="0"/>
                    <a:ea typeface="宋体" panose="02010600030101010101" pitchFamily="2" charset="-122"/>
                  </a:rPr>
                  <a:t>ALU</a:t>
                </a:r>
                <a:endParaRPr lang="en-US" altLang="zh-CN" sz="2000" b="1" dirty="0">
                  <a:latin typeface="Arial" panose="020B0604020202020204" pitchFamily="34" charset="0"/>
                  <a:ea typeface="Arial" panose="020B0604020202020204" pitchFamily="34" charset="0"/>
                </a:endParaRPr>
              </a:p>
            </p:txBody>
          </p:sp>
        </p:grpSp>
        <p:grpSp>
          <p:nvGrpSpPr>
            <p:cNvPr id="97309" name="Group 30"/>
            <p:cNvGrpSpPr/>
            <p:nvPr/>
          </p:nvGrpSpPr>
          <p:grpSpPr>
            <a:xfrm>
              <a:off x="2143" y="2494"/>
              <a:ext cx="255" cy="510"/>
              <a:chOff x="2030" y="2415"/>
              <a:chExt cx="341" cy="510"/>
            </a:xfrm>
          </p:grpSpPr>
          <p:sp>
            <p:nvSpPr>
              <p:cNvPr id="97310" name="Line 31"/>
              <p:cNvSpPr/>
              <p:nvPr/>
            </p:nvSpPr>
            <p:spPr>
              <a:xfrm flipH="1">
                <a:off x="2031" y="2415"/>
                <a:ext cx="340" cy="0"/>
              </a:xfrm>
              <a:prstGeom prst="line">
                <a:avLst/>
              </a:prstGeom>
              <a:ln w="38100" cap="flat" cmpd="sng">
                <a:solidFill>
                  <a:srgbClr val="3333CC"/>
                </a:solidFill>
                <a:prstDash val="solid"/>
                <a:round/>
                <a:headEnd type="none" w="med" len="med"/>
                <a:tailEnd type="triangle" w="med" len="med"/>
              </a:ln>
            </p:spPr>
          </p:sp>
          <p:sp>
            <p:nvSpPr>
              <p:cNvPr id="97311" name="Line 32"/>
              <p:cNvSpPr/>
              <p:nvPr/>
            </p:nvSpPr>
            <p:spPr>
              <a:xfrm flipH="1">
                <a:off x="2030" y="2925"/>
                <a:ext cx="340" cy="0"/>
              </a:xfrm>
              <a:prstGeom prst="line">
                <a:avLst/>
              </a:prstGeom>
              <a:ln w="38100" cap="flat" cmpd="sng">
                <a:solidFill>
                  <a:srgbClr val="3333CC"/>
                </a:solidFill>
                <a:prstDash val="solid"/>
                <a:round/>
                <a:headEnd type="none" w="med" len="med"/>
                <a:tailEnd type="triangle" w="med" len="med"/>
              </a:ln>
            </p:spPr>
          </p:sp>
        </p:grpSp>
        <p:sp>
          <p:nvSpPr>
            <p:cNvPr id="97312" name="Text Box 33"/>
            <p:cNvSpPr txBox="1"/>
            <p:nvPr/>
          </p:nvSpPr>
          <p:spPr>
            <a:xfrm>
              <a:off x="1065" y="2182"/>
              <a:ext cx="284" cy="1089"/>
            </a:xfrm>
            <a:prstGeom prst="rect">
              <a:avLst/>
            </a:prstGeom>
            <a:solidFill>
              <a:srgbClr val="FF0000">
                <a:alpha val="18039"/>
              </a:srgbClr>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r>
                <a:rPr lang="zh-CN" altLang="en-US" sz="2000" b="1" dirty="0">
                  <a:latin typeface="微软雅黑" panose="020B0503020204020204" pitchFamily="34" charset="-122"/>
                  <a:ea typeface="微软雅黑" panose="020B0503020204020204" pitchFamily="34" charset="-122"/>
                </a:rPr>
                <a:t>标</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r>
                <a:rPr lang="zh-CN" altLang="en-US" sz="2000" b="1" dirty="0">
                  <a:latin typeface="微软雅黑" panose="020B0503020204020204" pitchFamily="34" charset="-122"/>
                  <a:ea typeface="微软雅黑" panose="020B0503020204020204" pitchFamily="34" charset="-122"/>
                </a:rPr>
                <a:t>志</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r>
                <a:rPr lang="zh-CN" altLang="en-US" sz="2000" b="1" dirty="0">
                  <a:latin typeface="微软雅黑" panose="020B0503020204020204" pitchFamily="34" charset="-122"/>
                  <a:ea typeface="微软雅黑" panose="020B0503020204020204" pitchFamily="34" charset="-122"/>
                </a:rPr>
                <a:t>寄</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r>
                <a:rPr lang="zh-CN" altLang="en-US" sz="2000" b="1" dirty="0">
                  <a:latin typeface="微软雅黑" panose="020B0503020204020204" pitchFamily="34" charset="-122"/>
                  <a:ea typeface="微软雅黑" panose="020B0503020204020204" pitchFamily="34" charset="-122"/>
                </a:rPr>
                <a:t>存</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r>
                <a:rPr lang="zh-CN" altLang="en-US" sz="2000" b="1" dirty="0">
                  <a:latin typeface="微软雅黑" panose="020B0503020204020204" pitchFamily="34" charset="-122"/>
                  <a:ea typeface="微软雅黑" panose="020B0503020204020204" pitchFamily="34" charset="-122"/>
                </a:rPr>
                <a:t>器</a:t>
              </a:r>
              <a:endParaRPr lang="en-US" altLang="zh-CN" sz="2000" b="1" dirty="0">
                <a:latin typeface="微软雅黑" panose="020B0503020204020204" pitchFamily="34" charset="-122"/>
                <a:ea typeface="微软雅黑" panose="020B0503020204020204" pitchFamily="34" charset="-122"/>
              </a:endParaRPr>
            </a:p>
          </p:txBody>
        </p:sp>
        <p:sp>
          <p:nvSpPr>
            <p:cNvPr id="97313" name="Line 34"/>
            <p:cNvSpPr/>
            <p:nvPr/>
          </p:nvSpPr>
          <p:spPr>
            <a:xfrm flipH="1">
              <a:off x="1349" y="2551"/>
              <a:ext cx="340" cy="0"/>
            </a:xfrm>
            <a:prstGeom prst="line">
              <a:avLst/>
            </a:prstGeom>
            <a:ln w="38100" cap="flat" cmpd="sng">
              <a:solidFill>
                <a:srgbClr val="3333CC"/>
              </a:solidFill>
              <a:prstDash val="solid"/>
              <a:round/>
              <a:headEnd type="none" w="med" len="med"/>
              <a:tailEnd type="triangle" w="med" len="med"/>
            </a:ln>
          </p:spPr>
        </p:sp>
        <p:grpSp>
          <p:nvGrpSpPr>
            <p:cNvPr id="97314" name="Group 35"/>
            <p:cNvGrpSpPr/>
            <p:nvPr/>
          </p:nvGrpSpPr>
          <p:grpSpPr>
            <a:xfrm>
              <a:off x="895" y="1984"/>
              <a:ext cx="143" cy="539"/>
              <a:chOff x="895" y="1905"/>
              <a:chExt cx="143" cy="539"/>
            </a:xfrm>
          </p:grpSpPr>
          <p:sp>
            <p:nvSpPr>
              <p:cNvPr id="97315" name="Line 36"/>
              <p:cNvSpPr/>
              <p:nvPr/>
            </p:nvSpPr>
            <p:spPr>
              <a:xfrm flipH="1">
                <a:off x="896" y="2443"/>
                <a:ext cx="142" cy="0"/>
              </a:xfrm>
              <a:prstGeom prst="line">
                <a:avLst/>
              </a:prstGeom>
              <a:ln w="28575" cap="flat" cmpd="sng">
                <a:solidFill>
                  <a:srgbClr val="3333CC"/>
                </a:solidFill>
                <a:prstDash val="solid"/>
                <a:round/>
                <a:headEnd type="none" w="med" len="med"/>
                <a:tailEnd type="none" w="med" len="med"/>
              </a:ln>
            </p:spPr>
          </p:sp>
          <p:sp>
            <p:nvSpPr>
              <p:cNvPr id="97316" name="Line 37"/>
              <p:cNvSpPr/>
              <p:nvPr/>
            </p:nvSpPr>
            <p:spPr>
              <a:xfrm flipV="1">
                <a:off x="895" y="1905"/>
                <a:ext cx="0" cy="539"/>
              </a:xfrm>
              <a:prstGeom prst="line">
                <a:avLst/>
              </a:prstGeom>
              <a:ln w="38100" cap="flat" cmpd="sng">
                <a:solidFill>
                  <a:srgbClr val="3333CC"/>
                </a:solidFill>
                <a:prstDash val="solid"/>
                <a:round/>
                <a:headEnd type="none" w="med" len="med"/>
                <a:tailEnd type="triangle" w="med" len="med"/>
              </a:ln>
            </p:spPr>
          </p:sp>
        </p:grpSp>
        <p:sp>
          <p:nvSpPr>
            <p:cNvPr id="97317" name="Line 38"/>
            <p:cNvSpPr/>
            <p:nvPr/>
          </p:nvSpPr>
          <p:spPr>
            <a:xfrm flipV="1">
              <a:off x="2795" y="2012"/>
              <a:ext cx="0" cy="340"/>
            </a:xfrm>
            <a:prstGeom prst="line">
              <a:avLst/>
            </a:prstGeom>
            <a:ln w="38100" cap="flat" cmpd="sng">
              <a:solidFill>
                <a:srgbClr val="008000"/>
              </a:solidFill>
              <a:prstDash val="solid"/>
              <a:round/>
              <a:headEnd type="none" w="med" len="med"/>
              <a:tailEnd type="triangle" w="med" len="med"/>
            </a:ln>
          </p:spPr>
        </p:sp>
        <p:grpSp>
          <p:nvGrpSpPr>
            <p:cNvPr id="97318" name="Group 39"/>
            <p:cNvGrpSpPr/>
            <p:nvPr/>
          </p:nvGrpSpPr>
          <p:grpSpPr>
            <a:xfrm>
              <a:off x="1519" y="2776"/>
              <a:ext cx="964" cy="937"/>
              <a:chOff x="1576" y="2924"/>
              <a:chExt cx="964" cy="937"/>
            </a:xfrm>
          </p:grpSpPr>
          <p:sp>
            <p:nvSpPr>
              <p:cNvPr id="97319" name="Line 40"/>
              <p:cNvSpPr/>
              <p:nvPr/>
            </p:nvSpPr>
            <p:spPr>
              <a:xfrm>
                <a:off x="1576" y="2924"/>
                <a:ext cx="0" cy="935"/>
              </a:xfrm>
              <a:prstGeom prst="line">
                <a:avLst/>
              </a:prstGeom>
              <a:ln w="38100" cap="flat" cmpd="sng">
                <a:solidFill>
                  <a:srgbClr val="3333CC"/>
                </a:solidFill>
                <a:prstDash val="solid"/>
                <a:round/>
                <a:headEnd type="none" w="med" len="med"/>
                <a:tailEnd type="none" w="med" len="med"/>
              </a:ln>
            </p:spPr>
          </p:sp>
          <p:sp>
            <p:nvSpPr>
              <p:cNvPr id="97320" name="Line 41"/>
              <p:cNvSpPr/>
              <p:nvPr/>
            </p:nvSpPr>
            <p:spPr>
              <a:xfrm>
                <a:off x="1576" y="3861"/>
                <a:ext cx="964" cy="0"/>
              </a:xfrm>
              <a:prstGeom prst="line">
                <a:avLst/>
              </a:prstGeom>
              <a:ln w="38100" cap="flat" cmpd="sng">
                <a:solidFill>
                  <a:srgbClr val="3333CC"/>
                </a:solidFill>
                <a:prstDash val="solid"/>
                <a:round/>
                <a:headEnd type="none" w="med" len="med"/>
                <a:tailEnd type="triangle" w="med" len="med"/>
              </a:ln>
            </p:spPr>
          </p:sp>
          <p:sp>
            <p:nvSpPr>
              <p:cNvPr id="97321" name="Line 42"/>
              <p:cNvSpPr/>
              <p:nvPr/>
            </p:nvSpPr>
            <p:spPr>
              <a:xfrm flipH="1">
                <a:off x="1576" y="2924"/>
                <a:ext cx="171" cy="0"/>
              </a:xfrm>
              <a:prstGeom prst="line">
                <a:avLst/>
              </a:prstGeom>
              <a:ln w="28575" cap="flat" cmpd="sng">
                <a:solidFill>
                  <a:srgbClr val="3333CC"/>
                </a:solidFill>
                <a:prstDash val="solid"/>
                <a:round/>
                <a:headEnd type="none" w="med" len="med"/>
                <a:tailEnd type="none" w="med" len="med"/>
              </a:ln>
            </p:spPr>
          </p:sp>
        </p:grpSp>
        <p:grpSp>
          <p:nvGrpSpPr>
            <p:cNvPr id="97322" name="Group 43"/>
            <p:cNvGrpSpPr/>
            <p:nvPr/>
          </p:nvGrpSpPr>
          <p:grpSpPr>
            <a:xfrm>
              <a:off x="2058" y="3259"/>
              <a:ext cx="311" cy="453"/>
              <a:chOff x="2115" y="3405"/>
              <a:chExt cx="311" cy="453"/>
            </a:xfrm>
          </p:grpSpPr>
          <p:sp>
            <p:nvSpPr>
              <p:cNvPr id="97323" name="Line 44"/>
              <p:cNvSpPr/>
              <p:nvPr/>
            </p:nvSpPr>
            <p:spPr>
              <a:xfrm flipV="1">
                <a:off x="2115" y="3405"/>
                <a:ext cx="0" cy="453"/>
              </a:xfrm>
              <a:prstGeom prst="line">
                <a:avLst/>
              </a:prstGeom>
              <a:ln w="38100" cap="flat" cmpd="sng">
                <a:solidFill>
                  <a:srgbClr val="3333CC"/>
                </a:solidFill>
                <a:prstDash val="solid"/>
                <a:round/>
                <a:headEnd type="none" w="med" len="med"/>
                <a:tailEnd type="none" w="med" len="med"/>
              </a:ln>
            </p:spPr>
          </p:sp>
          <p:sp>
            <p:nvSpPr>
              <p:cNvPr id="97324" name="Line 45"/>
              <p:cNvSpPr/>
              <p:nvPr/>
            </p:nvSpPr>
            <p:spPr>
              <a:xfrm>
                <a:off x="2115" y="3407"/>
                <a:ext cx="311" cy="0"/>
              </a:xfrm>
              <a:prstGeom prst="line">
                <a:avLst/>
              </a:prstGeom>
              <a:ln w="38100" cap="flat" cmpd="sng">
                <a:solidFill>
                  <a:srgbClr val="3333CC"/>
                </a:solidFill>
                <a:prstDash val="solid"/>
                <a:round/>
                <a:headEnd type="none" w="med" len="med"/>
                <a:tailEnd type="triangle" w="med" len="med"/>
              </a:ln>
            </p:spPr>
          </p:sp>
        </p:grpSp>
        <p:grpSp>
          <p:nvGrpSpPr>
            <p:cNvPr id="97325" name="Group 46"/>
            <p:cNvGrpSpPr/>
            <p:nvPr/>
          </p:nvGrpSpPr>
          <p:grpSpPr>
            <a:xfrm>
              <a:off x="668" y="2010"/>
              <a:ext cx="2977" cy="1448"/>
              <a:chOff x="725" y="2158"/>
              <a:chExt cx="2977" cy="1448"/>
            </a:xfrm>
          </p:grpSpPr>
          <p:sp>
            <p:nvSpPr>
              <p:cNvPr id="97326" name="Line 47"/>
              <p:cNvSpPr/>
              <p:nvPr/>
            </p:nvSpPr>
            <p:spPr>
              <a:xfrm flipV="1">
                <a:off x="725" y="3606"/>
                <a:ext cx="2977" cy="0"/>
              </a:xfrm>
              <a:prstGeom prst="line">
                <a:avLst/>
              </a:prstGeom>
              <a:ln w="38100" cap="flat" cmpd="sng">
                <a:solidFill>
                  <a:srgbClr val="FF3300"/>
                </a:solidFill>
                <a:prstDash val="dash"/>
                <a:round/>
                <a:headEnd type="none" w="med" len="med"/>
                <a:tailEnd type="none" w="med" len="med"/>
              </a:ln>
            </p:spPr>
          </p:sp>
          <p:sp>
            <p:nvSpPr>
              <p:cNvPr id="97327" name="Line 48"/>
              <p:cNvSpPr/>
              <p:nvPr/>
            </p:nvSpPr>
            <p:spPr>
              <a:xfrm>
                <a:off x="754" y="2158"/>
                <a:ext cx="0" cy="1389"/>
              </a:xfrm>
              <a:prstGeom prst="line">
                <a:avLst/>
              </a:prstGeom>
              <a:ln w="38100" cap="flat" cmpd="sng">
                <a:solidFill>
                  <a:srgbClr val="FF3300"/>
                </a:solidFill>
                <a:prstDash val="dash"/>
                <a:round/>
                <a:headEnd type="none" w="med" len="med"/>
                <a:tailEnd type="none" w="med" len="med"/>
              </a:ln>
            </p:spPr>
          </p:sp>
          <p:sp>
            <p:nvSpPr>
              <p:cNvPr id="97328" name="Line 49"/>
              <p:cNvSpPr/>
              <p:nvPr/>
            </p:nvSpPr>
            <p:spPr>
              <a:xfrm flipV="1">
                <a:off x="1916" y="3209"/>
                <a:ext cx="0" cy="369"/>
              </a:xfrm>
              <a:prstGeom prst="line">
                <a:avLst/>
              </a:prstGeom>
              <a:ln w="38100" cap="flat" cmpd="sng">
                <a:solidFill>
                  <a:srgbClr val="FF3300"/>
                </a:solidFill>
                <a:prstDash val="dash"/>
                <a:round/>
                <a:headEnd type="none" w="med" len="med"/>
                <a:tailEnd type="triangle" w="med" len="med"/>
              </a:ln>
            </p:spPr>
          </p:sp>
        </p:grpSp>
        <p:sp>
          <p:nvSpPr>
            <p:cNvPr id="97329" name="Text Box 50"/>
            <p:cNvSpPr txBox="1"/>
            <p:nvPr/>
          </p:nvSpPr>
          <p:spPr>
            <a:xfrm>
              <a:off x="357" y="3685"/>
              <a:ext cx="652" cy="252"/>
            </a:xfrm>
            <a:prstGeom prst="rect">
              <a:avLst/>
            </a:prstGeom>
            <a:solidFill>
              <a:srgbClr val="FF0000">
                <a:alpha val="18039"/>
              </a:srgbClr>
            </a:solidFill>
            <a:ln w="9525" cap="flat" cmpd="sng">
              <a:solidFill>
                <a:schemeClr val="tx1"/>
              </a:solidFill>
              <a:prstDash val="solid"/>
              <a:miter/>
              <a:headEnd type="none" w="med" len="med"/>
              <a:tailEnd type="none" w="med" len="med"/>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    </a:t>
              </a:r>
              <a:r>
                <a:rPr lang="en-US" altLang="zh-CN" b="1" dirty="0">
                  <a:solidFill>
                    <a:schemeClr val="hlink"/>
                  </a:solidFill>
                  <a:latin typeface="微软雅黑" panose="020B0503020204020204" pitchFamily="34" charset="-122"/>
                  <a:ea typeface="微软雅黑" panose="020B0503020204020204" pitchFamily="34" charset="-122"/>
                </a:rPr>
                <a:t>IR</a:t>
              </a:r>
              <a:endParaRPr lang="en-US" altLang="zh-CN" b="1" dirty="0">
                <a:solidFill>
                  <a:schemeClr val="hlink"/>
                </a:solidFill>
                <a:latin typeface="微软雅黑" panose="020B0503020204020204" pitchFamily="34" charset="-122"/>
                <a:ea typeface="微软雅黑" panose="020B0503020204020204" pitchFamily="34" charset="-122"/>
              </a:endParaRPr>
            </a:p>
          </p:txBody>
        </p:sp>
        <p:sp>
          <p:nvSpPr>
            <p:cNvPr id="97330" name="Line 51"/>
            <p:cNvSpPr/>
            <p:nvPr/>
          </p:nvSpPr>
          <p:spPr>
            <a:xfrm flipH="1">
              <a:off x="1009" y="3826"/>
              <a:ext cx="1475" cy="0"/>
            </a:xfrm>
            <a:prstGeom prst="line">
              <a:avLst/>
            </a:prstGeom>
            <a:ln w="38100" cap="flat" cmpd="sng">
              <a:solidFill>
                <a:schemeClr val="hlink"/>
              </a:solidFill>
              <a:prstDash val="solid"/>
              <a:round/>
              <a:headEnd type="none" w="med" len="med"/>
              <a:tailEnd type="triangle" w="med" len="med"/>
            </a:ln>
          </p:spPr>
        </p:sp>
        <p:sp>
          <p:nvSpPr>
            <p:cNvPr id="97331" name="Line 52"/>
            <p:cNvSpPr/>
            <p:nvPr/>
          </p:nvSpPr>
          <p:spPr>
            <a:xfrm flipV="1">
              <a:off x="470" y="1984"/>
              <a:ext cx="0" cy="1701"/>
            </a:xfrm>
            <a:prstGeom prst="line">
              <a:avLst/>
            </a:prstGeom>
            <a:ln w="38100" cap="flat" cmpd="sng">
              <a:solidFill>
                <a:schemeClr val="hlink"/>
              </a:solidFill>
              <a:prstDash val="solid"/>
              <a:round/>
              <a:headEnd type="none" w="med" len="med"/>
              <a:tailEnd type="triangle" w="med" len="med"/>
            </a:ln>
          </p:spPr>
        </p:sp>
        <p:grpSp>
          <p:nvGrpSpPr>
            <p:cNvPr id="97332" name="Group 53"/>
            <p:cNvGrpSpPr/>
            <p:nvPr/>
          </p:nvGrpSpPr>
          <p:grpSpPr>
            <a:xfrm>
              <a:off x="3277" y="1502"/>
              <a:ext cx="795" cy="2438"/>
              <a:chOff x="3333" y="1650"/>
              <a:chExt cx="795" cy="2438"/>
            </a:xfrm>
          </p:grpSpPr>
          <p:sp>
            <p:nvSpPr>
              <p:cNvPr id="97333" name="Text Box 54"/>
              <p:cNvSpPr txBox="1"/>
              <p:nvPr/>
            </p:nvSpPr>
            <p:spPr>
              <a:xfrm>
                <a:off x="3447" y="1650"/>
                <a:ext cx="539" cy="266"/>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008000"/>
                    </a:solidFill>
                    <a:latin typeface="微软雅黑" panose="020B0503020204020204" pitchFamily="34" charset="-122"/>
                    <a:ea typeface="微软雅黑" panose="020B0503020204020204" pitchFamily="34" charset="-122"/>
                  </a:rPr>
                  <a:t>地址</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97334" name="AutoShape 55"/>
              <p:cNvSpPr/>
              <p:nvPr/>
            </p:nvSpPr>
            <p:spPr>
              <a:xfrm>
                <a:off x="3362" y="2756"/>
                <a:ext cx="765" cy="284"/>
              </a:xfrm>
              <a:prstGeom prst="leftRightArrow">
                <a:avLst>
                  <a:gd name="adj1" fmla="val 50000"/>
                  <a:gd name="adj2" fmla="val 53848"/>
                </a:avLst>
              </a:prstGeom>
              <a:solidFill>
                <a:schemeClr val="bg1"/>
              </a:solidFill>
              <a:ln w="28575" cap="flat" cmpd="sng">
                <a:solidFill>
                  <a:srgbClr val="FF33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7335" name="Text Box 56"/>
              <p:cNvSpPr txBox="1"/>
              <p:nvPr/>
            </p:nvSpPr>
            <p:spPr>
              <a:xfrm>
                <a:off x="3532" y="3634"/>
                <a:ext cx="482" cy="266"/>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
            <p:nvSpPr>
              <p:cNvPr id="97336" name="AutoShape 57"/>
              <p:cNvSpPr/>
              <p:nvPr/>
            </p:nvSpPr>
            <p:spPr>
              <a:xfrm>
                <a:off x="3334" y="3804"/>
                <a:ext cx="794" cy="284"/>
              </a:xfrm>
              <a:prstGeom prst="leftRightArrow">
                <a:avLst>
                  <a:gd name="adj1" fmla="val 50000"/>
                  <a:gd name="adj2" fmla="val 55889"/>
                </a:avLst>
              </a:prstGeom>
              <a:solidFill>
                <a:schemeClr val="bg1"/>
              </a:solidFill>
              <a:ln w="28575" cap="flat" cmpd="sng">
                <a:solidFill>
                  <a:srgbClr val="3333CC"/>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7337" name="Text Box 58"/>
              <p:cNvSpPr txBox="1"/>
              <p:nvPr/>
            </p:nvSpPr>
            <p:spPr>
              <a:xfrm>
                <a:off x="3504" y="2534"/>
                <a:ext cx="539" cy="265"/>
              </a:xfrm>
              <a:prstGeom prst="rect">
                <a:avLst/>
              </a:prstGeom>
              <a:noFill/>
              <a:ln w="9525">
                <a:noFill/>
              </a:ln>
            </p:spPr>
            <p:txBody>
              <a:bodyPr anchor="t" anchorCtr="0">
                <a:spAutoFit/>
              </a:bodyPr>
              <a:lstStyle/>
              <a:p>
                <a:pPr marL="342900" indent="-342900" eaLnBrk="0" hangingPunct="0">
                  <a:spcBef>
                    <a:spcPct val="50000"/>
                  </a:spcBef>
                </a:pPr>
                <a:r>
                  <a:rPr lang="zh-CN" altLang="en-US" sz="2000" b="1" dirty="0">
                    <a:solidFill>
                      <a:srgbClr val="FF3300"/>
                    </a:solidFill>
                    <a:latin typeface="微软雅黑" panose="020B0503020204020204" pitchFamily="34" charset="-122"/>
                    <a:ea typeface="微软雅黑" panose="020B0503020204020204" pitchFamily="34" charset="-122"/>
                  </a:rPr>
                  <a:t>控制</a:t>
                </a:r>
                <a:endParaRPr lang="zh-CN" altLang="en-US" sz="2000" b="1" dirty="0">
                  <a:solidFill>
                    <a:srgbClr val="FF3300"/>
                  </a:solidFill>
                  <a:latin typeface="微软雅黑" panose="020B0503020204020204" pitchFamily="34" charset="-122"/>
                  <a:ea typeface="微软雅黑" panose="020B0503020204020204" pitchFamily="34" charset="-122"/>
                </a:endParaRPr>
              </a:p>
            </p:txBody>
          </p:sp>
          <p:sp>
            <p:nvSpPr>
              <p:cNvPr id="97338" name="AutoShape 59"/>
              <p:cNvSpPr/>
              <p:nvPr/>
            </p:nvSpPr>
            <p:spPr>
              <a:xfrm>
                <a:off x="3333" y="1843"/>
                <a:ext cx="794" cy="341"/>
              </a:xfrm>
              <a:prstGeom prst="rightArrow">
                <a:avLst>
                  <a:gd name="adj1" fmla="val 50000"/>
                  <a:gd name="adj2" fmla="val 58189"/>
                </a:avLst>
              </a:prstGeom>
              <a:solidFill>
                <a:schemeClr val="bg1"/>
              </a:solidFill>
              <a:ln w="28575" cap="flat" cmpd="sng">
                <a:solidFill>
                  <a:srgbClr val="008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7339" name="Line 60"/>
              <p:cNvSpPr/>
              <p:nvPr/>
            </p:nvSpPr>
            <p:spPr>
              <a:xfrm flipV="1">
                <a:off x="3731" y="2982"/>
                <a:ext cx="0" cy="624"/>
              </a:xfrm>
              <a:prstGeom prst="line">
                <a:avLst/>
              </a:prstGeom>
              <a:ln w="38100" cap="flat" cmpd="sng">
                <a:solidFill>
                  <a:srgbClr val="FF3300"/>
                </a:solidFill>
                <a:prstDash val="dash"/>
                <a:round/>
                <a:headEnd type="none" w="med" len="med"/>
                <a:tailEnd type="triangle" w="med" len="med"/>
              </a:ln>
            </p:spPr>
          </p:sp>
        </p:grpSp>
        <p:grpSp>
          <p:nvGrpSpPr>
            <p:cNvPr id="97340" name="Group 61"/>
            <p:cNvGrpSpPr/>
            <p:nvPr/>
          </p:nvGrpSpPr>
          <p:grpSpPr>
            <a:xfrm>
              <a:off x="2142" y="2037"/>
              <a:ext cx="1106" cy="1355"/>
              <a:chOff x="2199" y="2185"/>
              <a:chExt cx="1106" cy="1355"/>
            </a:xfrm>
          </p:grpSpPr>
          <p:sp>
            <p:nvSpPr>
              <p:cNvPr id="97341" name="Text Box 62"/>
              <p:cNvSpPr txBox="1"/>
              <p:nvPr/>
            </p:nvSpPr>
            <p:spPr>
              <a:xfrm>
                <a:off x="2199" y="2185"/>
                <a:ext cx="737" cy="306"/>
              </a:xfrm>
              <a:prstGeom prst="rect">
                <a:avLst/>
              </a:prstGeom>
              <a:noFill/>
              <a:ln w="9525">
                <a:noFill/>
              </a:ln>
            </p:spPr>
            <p:txBody>
              <a:bodyPr anchor="t" anchorCtr="0">
                <a:spAutoFit/>
              </a:bodyPr>
              <a:lstStyle/>
              <a:p>
                <a:pPr marL="342900" indent="-342900" eaLnBrk="0" hangingPunct="0">
                  <a:spcBef>
                    <a:spcPct val="50000"/>
                  </a:spcBef>
                </a:pPr>
                <a:r>
                  <a:rPr lang="en-US" altLang="zh-CN" sz="2400" b="1" dirty="0">
                    <a:latin typeface="微软雅黑" panose="020B0503020204020204" pitchFamily="34" charset="-122"/>
                    <a:ea typeface="微软雅黑" panose="020B0503020204020204" pitchFamily="34" charset="-122"/>
                  </a:rPr>
                  <a:t>GPRs</a:t>
                </a:r>
                <a:endParaRPr lang="en-US" altLang="zh-CN" sz="2400" b="1" dirty="0">
                  <a:latin typeface="微软雅黑" panose="020B0503020204020204" pitchFamily="34" charset="-122"/>
                  <a:ea typeface="微软雅黑" panose="020B0503020204020204" pitchFamily="34" charset="-122"/>
                </a:endParaRPr>
              </a:p>
            </p:txBody>
          </p:sp>
          <p:grpSp>
            <p:nvGrpSpPr>
              <p:cNvPr id="97342" name="Group 63"/>
              <p:cNvGrpSpPr/>
              <p:nvPr/>
            </p:nvGrpSpPr>
            <p:grpSpPr>
              <a:xfrm>
                <a:off x="2452" y="2500"/>
                <a:ext cx="853" cy="1040"/>
                <a:chOff x="2398" y="2273"/>
                <a:chExt cx="853" cy="1040"/>
              </a:xfrm>
            </p:grpSpPr>
            <p:grpSp>
              <p:nvGrpSpPr>
                <p:cNvPr id="97343" name="Group 64"/>
                <p:cNvGrpSpPr/>
                <p:nvPr/>
              </p:nvGrpSpPr>
              <p:grpSpPr>
                <a:xfrm>
                  <a:off x="2398" y="2273"/>
                  <a:ext cx="652" cy="992"/>
                  <a:chOff x="2228" y="1678"/>
                  <a:chExt cx="737" cy="992"/>
                </a:xfrm>
              </p:grpSpPr>
              <p:sp>
                <p:nvSpPr>
                  <p:cNvPr id="97344" name="Rectangle 65"/>
                  <p:cNvSpPr/>
                  <p:nvPr/>
                </p:nvSpPr>
                <p:spPr>
                  <a:xfrm>
                    <a:off x="2228" y="1678"/>
                    <a:ext cx="737" cy="99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7345" name="Line 66"/>
                  <p:cNvSpPr/>
                  <p:nvPr/>
                </p:nvSpPr>
                <p:spPr>
                  <a:xfrm>
                    <a:off x="2228" y="1933"/>
                    <a:ext cx="736" cy="0"/>
                  </a:xfrm>
                  <a:prstGeom prst="line">
                    <a:avLst/>
                  </a:prstGeom>
                  <a:ln w="9525" cap="flat" cmpd="sng">
                    <a:solidFill>
                      <a:schemeClr val="tx1"/>
                    </a:solidFill>
                    <a:prstDash val="solid"/>
                    <a:round/>
                    <a:headEnd type="none" w="med" len="med"/>
                    <a:tailEnd type="none" w="med" len="med"/>
                  </a:ln>
                </p:spPr>
              </p:sp>
              <p:sp>
                <p:nvSpPr>
                  <p:cNvPr id="97346" name="Line 67"/>
                  <p:cNvSpPr/>
                  <p:nvPr/>
                </p:nvSpPr>
                <p:spPr>
                  <a:xfrm>
                    <a:off x="2228" y="2188"/>
                    <a:ext cx="736" cy="0"/>
                  </a:xfrm>
                  <a:prstGeom prst="line">
                    <a:avLst/>
                  </a:prstGeom>
                  <a:ln w="9525" cap="flat" cmpd="sng">
                    <a:solidFill>
                      <a:schemeClr val="tx1"/>
                    </a:solidFill>
                    <a:prstDash val="solid"/>
                    <a:round/>
                    <a:headEnd type="none" w="med" len="med"/>
                    <a:tailEnd type="none" w="med" len="med"/>
                  </a:ln>
                </p:spPr>
              </p:sp>
              <p:sp>
                <p:nvSpPr>
                  <p:cNvPr id="97347" name="Line 68"/>
                  <p:cNvSpPr/>
                  <p:nvPr/>
                </p:nvSpPr>
                <p:spPr>
                  <a:xfrm>
                    <a:off x="2228" y="2415"/>
                    <a:ext cx="736" cy="0"/>
                  </a:xfrm>
                  <a:prstGeom prst="line">
                    <a:avLst/>
                  </a:prstGeom>
                  <a:ln w="9525" cap="flat" cmpd="sng">
                    <a:solidFill>
                      <a:schemeClr val="tx1"/>
                    </a:solidFill>
                    <a:prstDash val="solid"/>
                    <a:round/>
                    <a:headEnd type="none" w="med" len="med"/>
                    <a:tailEnd type="none" w="med" len="med"/>
                  </a:ln>
                </p:spPr>
              </p:sp>
            </p:grpSp>
            <p:sp>
              <p:nvSpPr>
                <p:cNvPr id="97348" name="Text Box 69"/>
                <p:cNvSpPr txBox="1"/>
                <p:nvPr/>
              </p:nvSpPr>
              <p:spPr>
                <a:xfrm>
                  <a:off x="3051" y="2281"/>
                  <a:ext cx="199" cy="246"/>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endParaRPr>
                </a:p>
              </p:txBody>
            </p:sp>
            <p:sp>
              <p:nvSpPr>
                <p:cNvPr id="97349" name="Text Box 70"/>
                <p:cNvSpPr txBox="1"/>
                <p:nvPr/>
              </p:nvSpPr>
              <p:spPr>
                <a:xfrm>
                  <a:off x="3052" y="2525"/>
                  <a:ext cx="199" cy="245"/>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endParaRPr>
                </a:p>
              </p:txBody>
            </p:sp>
            <p:sp>
              <p:nvSpPr>
                <p:cNvPr id="97350" name="Text Box 71"/>
                <p:cNvSpPr txBox="1"/>
                <p:nvPr/>
              </p:nvSpPr>
              <p:spPr>
                <a:xfrm>
                  <a:off x="3052" y="2784"/>
                  <a:ext cx="199" cy="245"/>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p:txBody>
            </p:sp>
            <p:sp>
              <p:nvSpPr>
                <p:cNvPr id="97351" name="Text Box 72"/>
                <p:cNvSpPr txBox="1"/>
                <p:nvPr/>
              </p:nvSpPr>
              <p:spPr>
                <a:xfrm>
                  <a:off x="3051" y="3068"/>
                  <a:ext cx="199" cy="245"/>
                </a:xfrm>
                <a:prstGeom prst="rect">
                  <a:avLst/>
                </a:prstGeom>
                <a:noFill/>
                <a:ln w="9525">
                  <a:noFill/>
                </a:ln>
              </p:spPr>
              <p:txBody>
                <a:bodyPr anchor="t" anchorCtr="0">
                  <a:spAutoFit/>
                </a:bodyPr>
                <a:lstStyle/>
                <a:p>
                  <a:pPr marL="342900" indent="-342900" eaLnBrk="0" hangingPunct="0">
                    <a:spcBef>
                      <a:spcPct val="50000"/>
                    </a:spcBef>
                  </a:pPr>
                  <a:r>
                    <a:rPr lang="en-US" altLang="zh-CN" b="1" dirty="0">
                      <a:latin typeface="微软雅黑" panose="020B0503020204020204" pitchFamily="34" charset="-122"/>
                      <a:ea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endParaRPr>
                </a:p>
              </p:txBody>
            </p:sp>
          </p:grpSp>
          <p:sp>
            <p:nvSpPr>
              <p:cNvPr id="97352" name="Rectangle 73"/>
              <p:cNvSpPr/>
              <p:nvPr/>
            </p:nvSpPr>
            <p:spPr>
              <a:xfrm>
                <a:off x="2455" y="2500"/>
                <a:ext cx="652" cy="992"/>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97353" name="Group 74"/>
            <p:cNvGrpSpPr/>
            <p:nvPr/>
          </p:nvGrpSpPr>
          <p:grpSpPr>
            <a:xfrm>
              <a:off x="4070" y="1417"/>
              <a:ext cx="880" cy="2566"/>
              <a:chOff x="4127" y="1565"/>
              <a:chExt cx="880" cy="2566"/>
            </a:xfrm>
          </p:grpSpPr>
          <p:grpSp>
            <p:nvGrpSpPr>
              <p:cNvPr id="97354" name="Group 75"/>
              <p:cNvGrpSpPr/>
              <p:nvPr/>
            </p:nvGrpSpPr>
            <p:grpSpPr>
              <a:xfrm>
                <a:off x="4127" y="1565"/>
                <a:ext cx="880" cy="2566"/>
                <a:chOff x="4156" y="1565"/>
                <a:chExt cx="908" cy="2566"/>
              </a:xfrm>
            </p:grpSpPr>
            <p:sp>
              <p:nvSpPr>
                <p:cNvPr id="97355" name="Text Box 76"/>
                <p:cNvSpPr txBox="1"/>
                <p:nvPr/>
              </p:nvSpPr>
              <p:spPr>
                <a:xfrm>
                  <a:off x="4156" y="1565"/>
                  <a:ext cx="737" cy="306"/>
                </a:xfrm>
                <a:prstGeom prst="rect">
                  <a:avLst/>
                </a:prstGeom>
                <a:solidFill>
                  <a:srgbClr val="0000FF">
                    <a:alpha val="25882"/>
                  </a:srgbClr>
                </a:solidFill>
                <a:ln w="9525">
                  <a:noFill/>
                </a:ln>
              </p:spPr>
              <p:txBody>
                <a:bodyPr anchor="t" anchorCtr="0">
                  <a:spAutoFit/>
                </a:bodyPr>
                <a:lstStyle/>
                <a:p>
                  <a:pPr marL="342900" indent="-342900" eaLnBrk="0" hangingPunct="0">
                    <a:spcBef>
                      <a:spcPct val="50000"/>
                    </a:spcBef>
                  </a:pPr>
                  <a:r>
                    <a:rPr lang="zh-CN" altLang="en-US" sz="2400" b="1" dirty="0">
                      <a:latin typeface="微软雅黑" panose="020B0503020204020204" pitchFamily="34" charset="-122"/>
                      <a:ea typeface="微软雅黑" panose="020B0503020204020204" pitchFamily="34" charset="-122"/>
                    </a:rPr>
                    <a:t>存储器</a:t>
                  </a:r>
                  <a:endParaRPr lang="zh-CN" altLang="en-US" sz="2400" b="1" dirty="0">
                    <a:latin typeface="微软雅黑" panose="020B0503020204020204" pitchFamily="34" charset="-122"/>
                    <a:ea typeface="微软雅黑" panose="020B0503020204020204" pitchFamily="34" charset="-122"/>
                  </a:endParaRPr>
                </a:p>
              </p:txBody>
            </p:sp>
            <p:grpSp>
              <p:nvGrpSpPr>
                <p:cNvPr id="97356" name="Group 77"/>
                <p:cNvGrpSpPr/>
                <p:nvPr/>
              </p:nvGrpSpPr>
              <p:grpSpPr>
                <a:xfrm>
                  <a:off x="4156" y="1877"/>
                  <a:ext cx="737" cy="2211"/>
                  <a:chOff x="3447" y="1423"/>
                  <a:chExt cx="879" cy="2211"/>
                </a:xfrm>
              </p:grpSpPr>
              <p:sp>
                <p:nvSpPr>
                  <p:cNvPr id="97357" name="Rectangle 78"/>
                  <p:cNvSpPr/>
                  <p:nvPr/>
                </p:nvSpPr>
                <p:spPr>
                  <a:xfrm>
                    <a:off x="3447" y="1423"/>
                    <a:ext cx="879" cy="2211"/>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7358" name="Line 79"/>
                  <p:cNvSpPr/>
                  <p:nvPr/>
                </p:nvSpPr>
                <p:spPr>
                  <a:xfrm>
                    <a:off x="3447" y="1678"/>
                    <a:ext cx="878" cy="0"/>
                  </a:xfrm>
                  <a:prstGeom prst="line">
                    <a:avLst/>
                  </a:prstGeom>
                  <a:ln w="9525" cap="flat" cmpd="sng">
                    <a:solidFill>
                      <a:schemeClr val="tx1"/>
                    </a:solidFill>
                    <a:prstDash val="solid"/>
                    <a:round/>
                    <a:headEnd type="none" w="med" len="med"/>
                    <a:tailEnd type="none" w="med" len="med"/>
                  </a:ln>
                </p:spPr>
              </p:sp>
              <p:sp>
                <p:nvSpPr>
                  <p:cNvPr id="97359" name="Line 80"/>
                  <p:cNvSpPr/>
                  <p:nvPr/>
                </p:nvSpPr>
                <p:spPr>
                  <a:xfrm>
                    <a:off x="3447" y="1962"/>
                    <a:ext cx="878" cy="0"/>
                  </a:xfrm>
                  <a:prstGeom prst="line">
                    <a:avLst/>
                  </a:prstGeom>
                  <a:ln w="9525" cap="flat" cmpd="sng">
                    <a:solidFill>
                      <a:schemeClr val="tx1"/>
                    </a:solidFill>
                    <a:prstDash val="solid"/>
                    <a:round/>
                    <a:headEnd type="none" w="med" len="med"/>
                    <a:tailEnd type="none" w="med" len="med"/>
                  </a:ln>
                </p:spPr>
              </p:sp>
              <p:sp>
                <p:nvSpPr>
                  <p:cNvPr id="97360" name="Line 81"/>
                  <p:cNvSpPr/>
                  <p:nvPr/>
                </p:nvSpPr>
                <p:spPr>
                  <a:xfrm>
                    <a:off x="3447" y="2245"/>
                    <a:ext cx="878" cy="0"/>
                  </a:xfrm>
                  <a:prstGeom prst="line">
                    <a:avLst/>
                  </a:prstGeom>
                  <a:ln w="9525" cap="flat" cmpd="sng">
                    <a:solidFill>
                      <a:schemeClr val="tx1"/>
                    </a:solidFill>
                    <a:prstDash val="solid"/>
                    <a:round/>
                    <a:headEnd type="none" w="med" len="med"/>
                    <a:tailEnd type="none" w="med" len="med"/>
                  </a:ln>
                </p:spPr>
              </p:sp>
              <p:sp>
                <p:nvSpPr>
                  <p:cNvPr id="97361" name="Line 82"/>
                  <p:cNvSpPr/>
                  <p:nvPr/>
                </p:nvSpPr>
                <p:spPr>
                  <a:xfrm>
                    <a:off x="3447" y="2529"/>
                    <a:ext cx="878" cy="0"/>
                  </a:xfrm>
                  <a:prstGeom prst="line">
                    <a:avLst/>
                  </a:prstGeom>
                  <a:ln w="9525" cap="flat" cmpd="sng">
                    <a:solidFill>
                      <a:schemeClr val="tx1"/>
                    </a:solidFill>
                    <a:prstDash val="solid"/>
                    <a:round/>
                    <a:headEnd type="none" w="med" len="med"/>
                    <a:tailEnd type="none" w="med" len="med"/>
                  </a:ln>
                </p:spPr>
              </p:sp>
              <p:sp>
                <p:nvSpPr>
                  <p:cNvPr id="97362" name="Line 83"/>
                  <p:cNvSpPr/>
                  <p:nvPr/>
                </p:nvSpPr>
                <p:spPr>
                  <a:xfrm>
                    <a:off x="3447" y="2812"/>
                    <a:ext cx="878" cy="0"/>
                  </a:xfrm>
                  <a:prstGeom prst="line">
                    <a:avLst/>
                  </a:prstGeom>
                  <a:ln w="9525" cap="flat" cmpd="sng">
                    <a:solidFill>
                      <a:schemeClr val="tx1"/>
                    </a:solidFill>
                    <a:prstDash val="solid"/>
                    <a:round/>
                    <a:headEnd type="none" w="med" len="med"/>
                    <a:tailEnd type="none" w="med" len="med"/>
                  </a:ln>
                </p:spPr>
              </p:sp>
              <p:sp>
                <p:nvSpPr>
                  <p:cNvPr id="97363" name="Line 84"/>
                  <p:cNvSpPr/>
                  <p:nvPr/>
                </p:nvSpPr>
                <p:spPr>
                  <a:xfrm>
                    <a:off x="3447" y="3096"/>
                    <a:ext cx="878" cy="0"/>
                  </a:xfrm>
                  <a:prstGeom prst="line">
                    <a:avLst/>
                  </a:prstGeom>
                  <a:ln w="9525" cap="flat" cmpd="sng">
                    <a:solidFill>
                      <a:schemeClr val="tx1"/>
                    </a:solidFill>
                    <a:prstDash val="solid"/>
                    <a:round/>
                    <a:headEnd type="none" w="med" len="med"/>
                    <a:tailEnd type="none" w="med" len="med"/>
                  </a:ln>
                </p:spPr>
              </p:sp>
              <p:sp>
                <p:nvSpPr>
                  <p:cNvPr id="97364" name="Line 85"/>
                  <p:cNvSpPr/>
                  <p:nvPr/>
                </p:nvSpPr>
                <p:spPr>
                  <a:xfrm>
                    <a:off x="3447" y="3379"/>
                    <a:ext cx="878" cy="0"/>
                  </a:xfrm>
                  <a:prstGeom prst="line">
                    <a:avLst/>
                  </a:prstGeom>
                  <a:ln w="9525" cap="flat" cmpd="sng">
                    <a:solidFill>
                      <a:schemeClr val="tx1"/>
                    </a:solidFill>
                    <a:prstDash val="solid"/>
                    <a:round/>
                    <a:headEnd type="none" w="med" len="med"/>
                    <a:tailEnd type="none" w="med" len="med"/>
                  </a:ln>
                </p:spPr>
              </p:sp>
            </p:grpSp>
            <p:sp>
              <p:nvSpPr>
                <p:cNvPr id="97365" name="Text Box 86"/>
                <p:cNvSpPr txBox="1"/>
                <p:nvPr/>
              </p:nvSpPr>
              <p:spPr>
                <a:xfrm>
                  <a:off x="4864" y="1941"/>
                  <a:ext cx="199" cy="246"/>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0</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366" name="Text Box 87"/>
                <p:cNvSpPr txBox="1"/>
                <p:nvPr/>
              </p:nvSpPr>
              <p:spPr>
                <a:xfrm>
                  <a:off x="4865" y="2160"/>
                  <a:ext cx="199" cy="246"/>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1</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367" name="Text Box 88"/>
                <p:cNvSpPr txBox="1"/>
                <p:nvPr/>
              </p:nvSpPr>
              <p:spPr>
                <a:xfrm>
                  <a:off x="4865" y="2472"/>
                  <a:ext cx="199" cy="245"/>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2</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368" name="Text Box 89"/>
                <p:cNvSpPr txBox="1"/>
                <p:nvPr/>
              </p:nvSpPr>
              <p:spPr>
                <a:xfrm>
                  <a:off x="4864" y="2756"/>
                  <a:ext cx="199" cy="245"/>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3</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369" name="Text Box 90"/>
                <p:cNvSpPr txBox="1"/>
                <p:nvPr/>
              </p:nvSpPr>
              <p:spPr>
                <a:xfrm>
                  <a:off x="4865" y="2982"/>
                  <a:ext cx="199" cy="245"/>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4</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370" name="Text Box 91"/>
                <p:cNvSpPr txBox="1"/>
                <p:nvPr/>
              </p:nvSpPr>
              <p:spPr>
                <a:xfrm>
                  <a:off x="4865" y="3322"/>
                  <a:ext cx="199" cy="246"/>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5</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371" name="Text Box 92"/>
                <p:cNvSpPr txBox="1"/>
                <p:nvPr/>
              </p:nvSpPr>
              <p:spPr>
                <a:xfrm>
                  <a:off x="4864" y="3578"/>
                  <a:ext cx="199" cy="246"/>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6</a:t>
                  </a:r>
                  <a:endParaRPr lang="en-US" altLang="zh-CN" b="1" dirty="0">
                    <a:solidFill>
                      <a:srgbClr val="008000"/>
                    </a:solidFill>
                    <a:latin typeface="微软雅黑" panose="020B0503020204020204" pitchFamily="34" charset="-122"/>
                    <a:ea typeface="微软雅黑" panose="020B0503020204020204" pitchFamily="34" charset="-122"/>
                  </a:endParaRPr>
                </a:p>
              </p:txBody>
            </p:sp>
            <p:sp>
              <p:nvSpPr>
                <p:cNvPr id="97372" name="Text Box 93"/>
                <p:cNvSpPr txBox="1"/>
                <p:nvPr/>
              </p:nvSpPr>
              <p:spPr>
                <a:xfrm>
                  <a:off x="4864" y="3885"/>
                  <a:ext cx="199" cy="246"/>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008000"/>
                      </a:solidFill>
                      <a:latin typeface="微软雅黑" panose="020B0503020204020204" pitchFamily="34" charset="-122"/>
                      <a:ea typeface="微软雅黑" panose="020B0503020204020204" pitchFamily="34" charset="-122"/>
                    </a:rPr>
                    <a:t>7</a:t>
                  </a:r>
                  <a:endParaRPr lang="en-US" altLang="zh-CN" b="1" dirty="0">
                    <a:solidFill>
                      <a:srgbClr val="008000"/>
                    </a:solidFill>
                    <a:latin typeface="微软雅黑" panose="020B0503020204020204" pitchFamily="34" charset="-122"/>
                    <a:ea typeface="微软雅黑" panose="020B0503020204020204" pitchFamily="34" charset="-122"/>
                  </a:endParaRPr>
                </a:p>
              </p:txBody>
            </p:sp>
          </p:grpSp>
          <p:sp>
            <p:nvSpPr>
              <p:cNvPr id="97373" name="Rectangle 94"/>
              <p:cNvSpPr/>
              <p:nvPr/>
            </p:nvSpPr>
            <p:spPr>
              <a:xfrm>
                <a:off x="4127" y="1877"/>
                <a:ext cx="708" cy="2211"/>
              </a:xfrm>
              <a:prstGeom prst="rect">
                <a:avLst/>
              </a:prstGeom>
              <a:solidFill>
                <a:srgbClr val="008000">
                  <a:alpha val="16862"/>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97374" name="Rectangle 95"/>
            <p:cNvSpPr/>
            <p:nvPr/>
          </p:nvSpPr>
          <p:spPr>
            <a:xfrm>
              <a:off x="74" y="1338"/>
              <a:ext cx="4876" cy="2863"/>
            </a:xfrm>
            <a:prstGeom prst="rect">
              <a:avLst/>
            </a:prstGeom>
            <a:noFill/>
            <a:ln w="19050" cap="flat" cmpd="sng">
              <a:solidFill>
                <a:schemeClr val="tx1"/>
              </a:solidFill>
              <a:prstDash val="dash"/>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581728" name="Text Box 96"/>
          <p:cNvSpPr txBox="1"/>
          <p:nvPr/>
        </p:nvSpPr>
        <p:spPr>
          <a:xfrm>
            <a:off x="7272338" y="5184775"/>
            <a:ext cx="1619250" cy="701675"/>
          </a:xfrm>
          <a:prstGeom prst="rect">
            <a:avLst/>
          </a:prstGeom>
          <a:solidFill>
            <a:srgbClr val="CCFFFF"/>
          </a:solidFill>
          <a:ln w="9525">
            <a:noFill/>
          </a:ln>
        </p:spPr>
        <p:txBody>
          <a:bodyPr rIns="0"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ISA</a:t>
            </a:r>
            <a:r>
              <a:rPr lang="zh-CN" altLang="en-US" sz="2000" b="1" dirty="0">
                <a:solidFill>
                  <a:srgbClr val="FF0000"/>
                </a:solidFill>
                <a:latin typeface="微软雅黑" panose="020B0503020204020204" pitchFamily="34" charset="-122"/>
                <a:ea typeface="微软雅黑" panose="020B0503020204020204" pitchFamily="34" charset="-122"/>
              </a:rPr>
              <a:t>是计算机组成的抽象</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1636">
                                            <p:txEl>
                                              <p:pRg st="0" end="0"/>
                                            </p:txEl>
                                          </p:spTgt>
                                        </p:tgtEl>
                                        <p:attrNameLst>
                                          <p:attrName>style.visibility</p:attrName>
                                        </p:attrNameLst>
                                      </p:cBhvr>
                                      <p:to>
                                        <p:strVal val="visible"/>
                                      </p:to>
                                    </p:set>
                                    <p:animEffect transition="in" filter="blinds(horizontal)">
                                      <p:cBhvr>
                                        <p:cTn id="7" dur="500"/>
                                        <p:tgtEl>
                                          <p:spTgt spid="581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6">
                                            <p:txEl>
                                              <p:pRg st="1" end="1"/>
                                            </p:txEl>
                                          </p:spTgt>
                                        </p:tgtEl>
                                        <p:attrNameLst>
                                          <p:attrName>style.visibility</p:attrName>
                                        </p:attrNameLst>
                                      </p:cBhvr>
                                      <p:to>
                                        <p:strVal val="visible"/>
                                      </p:to>
                                    </p:set>
                                    <p:animEffect transition="in" filter="blinds(horizontal)">
                                      <p:cBhvr>
                                        <p:cTn id="12" dur="500"/>
                                        <p:tgtEl>
                                          <p:spTgt spid="581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6">
                                            <p:txEl>
                                              <p:pRg st="2" end="2"/>
                                            </p:txEl>
                                          </p:spTgt>
                                        </p:tgtEl>
                                        <p:attrNameLst>
                                          <p:attrName>style.visibility</p:attrName>
                                        </p:attrNameLst>
                                      </p:cBhvr>
                                      <p:to>
                                        <p:strVal val="visible"/>
                                      </p:to>
                                    </p:set>
                                    <p:animEffect transition="in" filter="blinds(horizontal)">
                                      <p:cBhvr>
                                        <p:cTn id="17" dur="500"/>
                                        <p:tgtEl>
                                          <p:spTgt spid="5816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728"/>
                                        </p:tgtEl>
                                        <p:attrNameLst>
                                          <p:attrName>style.visibility</p:attrName>
                                        </p:attrNameLst>
                                      </p:cBhvr>
                                      <p:to>
                                        <p:strVal val="visible"/>
                                      </p:to>
                                    </p:set>
                                    <p:animEffect transition="in" filter="blinds(horizontal)">
                                      <p:cBhvr>
                                        <p:cTn id="22" dur="500"/>
                                        <p:tgtEl>
                                          <p:spTgt spid="58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主要内容</a:t>
            </a:r>
            <a:endParaRPr lang="zh-CN" altLang="en-US" sz="3200" dirty="0"/>
          </a:p>
        </p:txBody>
      </p:sp>
      <p:sp>
        <p:nvSpPr>
          <p:cNvPr id="101378" name="Rectangle 3"/>
          <p:cNvSpPr>
            <a:spLocks noGrp="1"/>
          </p:cNvSpPr>
          <p:nvPr>
            <p:ph type="body"/>
          </p:nvPr>
        </p:nvSpPr>
        <p:spPr>
          <a:xfrm>
            <a:off x="431800" y="998538"/>
            <a:ext cx="8370888" cy="5626100"/>
          </a:xfrm>
        </p:spPr>
        <p:txBody>
          <a:bodyPr vert="horz" wrap="square" lIns="91440" tIns="45720" rIns="91440" bIns="45720" anchor="t" anchorCtr="0"/>
          <a:lstStyle/>
          <a:p>
            <a:pPr>
              <a:spcBef>
                <a:spcPts val="1600"/>
              </a:spcBef>
            </a:pPr>
            <a:r>
              <a:rPr lang="zh-CN" altLang="en-US" sz="2800" dirty="0">
                <a:ea typeface="黑体" panose="02010609060101010101" pitchFamily="49" charset="-122"/>
              </a:rPr>
              <a:t>课程的由来</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课程内容概要</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课程教学安排及考试安排</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硬件和软件的基本组成</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程序的开发和执行过程</a:t>
            </a:r>
            <a:endParaRPr lang="zh-CN" altLang="en-US" sz="2800" dirty="0">
              <a:ea typeface="黑体" panose="02010609060101010101" pitchFamily="49" charset="-122"/>
            </a:endParaRPr>
          </a:p>
          <a:p>
            <a:pPr>
              <a:spcBef>
                <a:spcPts val="1600"/>
              </a:spcBef>
            </a:pPr>
            <a:r>
              <a:rPr lang="zh-CN" altLang="en-US" sz="2800" dirty="0">
                <a:ea typeface="黑体" panose="02010609060101010101" pitchFamily="49" charset="-122"/>
              </a:rPr>
              <a:t>计算机系统层次结构</a:t>
            </a:r>
            <a:endParaRPr lang="zh-CN" altLang="en-US" sz="2800" dirty="0">
              <a:ea typeface="黑体" panose="02010609060101010101" pitchFamily="49" charset="-122"/>
            </a:endParaRPr>
          </a:p>
          <a:p>
            <a:pPr>
              <a:spcBef>
                <a:spcPts val="1600"/>
              </a:spcBef>
            </a:pPr>
            <a:r>
              <a:rPr lang="zh-CN" altLang="en-US" sz="2800" dirty="0">
                <a:solidFill>
                  <a:srgbClr val="FF0000"/>
                </a:solidFill>
                <a:ea typeface="黑体" panose="02010609060101010101" pitchFamily="49" charset="-122"/>
              </a:rPr>
              <a:t>计算机性能评价</a:t>
            </a:r>
            <a:endParaRPr lang="zh-CN" altLang="en-US" sz="2800" dirty="0">
              <a:solidFill>
                <a:srgbClr val="FF0000"/>
              </a:solidFill>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a:xfrm>
            <a:off x="792163" y="98425"/>
            <a:ext cx="6442075" cy="600075"/>
          </a:xfrm>
        </p:spPr>
        <p:txBody>
          <a:bodyPr vert="horz" wrap="square" lIns="63500" tIns="25400" rIns="63500" bIns="25400" anchor="t" anchorCtr="0">
            <a:spAutoFit/>
          </a:bodyPr>
          <a:lstStyle/>
          <a:p>
            <a:r>
              <a:rPr lang="zh-CN" altLang="en-US" sz="3600" dirty="0"/>
              <a:t>计算机性能的基本评价指标</a:t>
            </a:r>
            <a:endParaRPr lang="zh-CN" altLang="en-US" sz="3600" dirty="0"/>
          </a:p>
        </p:txBody>
      </p:sp>
      <p:grpSp>
        <p:nvGrpSpPr>
          <p:cNvPr id="2" name="Group 9"/>
          <p:cNvGrpSpPr/>
          <p:nvPr/>
        </p:nvGrpSpPr>
        <p:grpSpPr>
          <a:xfrm>
            <a:off x="569913" y="4783138"/>
            <a:ext cx="8181975" cy="1749425"/>
            <a:chOff x="368" y="3013"/>
            <a:chExt cx="5094" cy="1102"/>
          </a:xfrm>
        </p:grpSpPr>
        <p:sp>
          <p:nvSpPr>
            <p:cNvPr id="48135" name="Rectangle 4"/>
            <p:cNvSpPr>
              <a:spLocks noChangeArrowheads="1"/>
            </p:cNvSpPr>
            <p:nvPr/>
          </p:nvSpPr>
          <p:spPr bwMode="auto">
            <a:xfrm>
              <a:off x="368" y="3013"/>
              <a:ext cx="5094" cy="1102"/>
            </a:xfrm>
            <a:prstGeom prst="rect">
              <a:avLst/>
            </a:prstGeom>
            <a:noFill/>
            <a:ln w="12700">
              <a:noFill/>
              <a:miter lim="800000"/>
            </a:ln>
          </p:spPr>
          <p:txBody>
            <a:bodyPr lIns="90488" tIns="44450" rIns="90488" bIns="44450"/>
            <a:lstStyle/>
            <a:p>
              <a:pPr marL="285750" marR="0" lvl="0" indent="-285750" algn="l" defTabSz="914400" rtl="0" eaLnBrk="0" fontAlgn="base" latinLnBrk="0" hangingPunct="0">
                <a:lnSpc>
                  <a:spcPct val="90000"/>
                </a:lnSpc>
                <a:spcBef>
                  <a:spcPct val="30000"/>
                </a:spcBef>
                <a:spcAft>
                  <a:spcPct val="0"/>
                </a:spcAft>
                <a:buClrTx/>
                <a:buSzTx/>
                <a:buFontTx/>
                <a:buNone/>
                <a:tabLst>
                  <a:tab pos="2286000" algn="l"/>
                </a:tabLst>
                <a:defRPr/>
              </a:pPr>
              <a:r>
                <a:rPr kumimoji="0" lang="zh-CN" altLang="en-US"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机器</a:t>
              </a:r>
              <a:r>
                <a:rPr kumimoji="0" lang="en-US" altLang="zh-CN"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a:t>
              </a:r>
              <a:r>
                <a:rPr kumimoji="0" lang="zh-CN" altLang="en-US"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的速度（性能）是</a:t>
              </a:r>
              <a:r>
                <a:rPr kumimoji="0" lang="en-US" altLang="zh-CN"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Y</a:t>
              </a:r>
              <a:r>
                <a:rPr kumimoji="0" lang="zh-CN" altLang="en-US"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的</a:t>
              </a:r>
              <a:r>
                <a:rPr kumimoji="0" lang="en-US" altLang="zh-CN"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n</a:t>
              </a:r>
              <a:r>
                <a:rPr kumimoji="0" lang="zh-CN" altLang="en-US"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倍</a:t>
              </a:r>
              <a:r>
                <a:rPr kumimoji="0" lang="en-US" altLang="zh-CN"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0" lang="zh-CN" altLang="en-US"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的含义：</a:t>
              </a:r>
              <a:endParaRPr kumimoji="0" lang="zh-CN" altLang="en-US" sz="20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endParaRPr>
            </a:p>
            <a:p>
              <a:pPr marL="285750" marR="0" lvl="0" indent="-285750" algn="l" defTabSz="914400" rtl="0" eaLnBrk="0" fontAlgn="base" latinLnBrk="0" hangingPunct="0">
                <a:lnSpc>
                  <a:spcPct val="90000"/>
                </a:lnSpc>
                <a:spcBef>
                  <a:spcPct val="30000"/>
                </a:spcBef>
                <a:spcAft>
                  <a:spcPct val="0"/>
                </a:spcAft>
                <a:buClrTx/>
                <a:buSzTx/>
                <a:buFontTx/>
                <a:buNone/>
                <a:tabLst>
                  <a:tab pos="2286000" algn="l"/>
                </a:tabLst>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ExTime</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(Y) 	Performance(X)  </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0" fontAlgn="base" latinLnBrk="0" hangingPunct="0">
                <a:lnSpc>
                  <a:spcPct val="80000"/>
                </a:lnSpc>
                <a:spcBef>
                  <a:spcPct val="0"/>
                </a:spcBef>
                <a:spcAft>
                  <a:spcPct val="0"/>
                </a:spcAft>
                <a:buClrTx/>
                <a:buSzTx/>
                <a:buFontTx/>
                <a:buNone/>
                <a:tabLst>
                  <a:tab pos="2286000" algn="l"/>
                </a:tabLst>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n	</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0" fontAlgn="base" latinLnBrk="0" hangingPunct="0">
                <a:lnSpc>
                  <a:spcPct val="80000"/>
                </a:lnSpc>
                <a:spcBef>
                  <a:spcPct val="0"/>
                </a:spcBef>
                <a:spcAft>
                  <a:spcPct val="0"/>
                </a:spcAft>
                <a:buClrTx/>
                <a:buSzTx/>
                <a:buFontTx/>
                <a:buNone/>
                <a:tabLst>
                  <a:tab pos="2286000" algn="l"/>
                </a:tabLst>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ExTime</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(X)	Performance(Y)</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0" fontAlgn="base" latinLnBrk="0" hangingPunct="0">
                <a:lnSpc>
                  <a:spcPct val="80000"/>
                </a:lnSpc>
                <a:spcBef>
                  <a:spcPct val="0"/>
                </a:spcBef>
                <a:spcAft>
                  <a:spcPct val="0"/>
                </a:spcAft>
                <a:buClrTx/>
                <a:buSzTx/>
                <a:buFontTx/>
                <a:buNone/>
                <a:tabLst>
                  <a:tab pos="2286000" algn="l"/>
                </a:tabLst>
                <a:defRPr/>
              </a:pP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4" name="Line 5"/>
            <p:cNvSpPr/>
            <p:nvPr/>
          </p:nvSpPr>
          <p:spPr>
            <a:xfrm>
              <a:off x="563" y="3525"/>
              <a:ext cx="947" cy="0"/>
            </a:xfrm>
            <a:prstGeom prst="line">
              <a:avLst/>
            </a:prstGeom>
            <a:ln w="12700" cap="flat" cmpd="sng">
              <a:solidFill>
                <a:schemeClr val="tx1"/>
              </a:solidFill>
              <a:prstDash val="solid"/>
              <a:round/>
              <a:headEnd type="none" w="med" len="med"/>
              <a:tailEnd type="none" w="med" len="med"/>
            </a:ln>
          </p:spPr>
        </p:sp>
        <p:sp>
          <p:nvSpPr>
            <p:cNvPr id="102405" name="Line 6"/>
            <p:cNvSpPr/>
            <p:nvPr/>
          </p:nvSpPr>
          <p:spPr>
            <a:xfrm>
              <a:off x="1840" y="3520"/>
              <a:ext cx="1128" cy="0"/>
            </a:xfrm>
            <a:prstGeom prst="line">
              <a:avLst/>
            </a:prstGeom>
            <a:ln w="12700" cap="flat" cmpd="sng">
              <a:solidFill>
                <a:schemeClr val="tx1"/>
              </a:solidFill>
              <a:prstDash val="solid"/>
              <a:round/>
              <a:headEnd type="none" w="med" len="med"/>
              <a:tailEnd type="none" w="med" len="med"/>
            </a:ln>
          </p:spPr>
        </p:sp>
      </p:grpSp>
      <p:sp>
        <p:nvSpPr>
          <p:cNvPr id="405511" name="Text Box 7"/>
          <p:cNvSpPr txBox="1"/>
          <p:nvPr/>
        </p:nvSpPr>
        <p:spPr>
          <a:xfrm>
            <a:off x="5964238" y="4849813"/>
            <a:ext cx="2925762" cy="822325"/>
          </a:xfrm>
          <a:prstGeom prst="rect">
            <a:avLst/>
          </a:prstGeom>
          <a:noFill/>
          <a:ln w="12700">
            <a:noFill/>
          </a:ln>
        </p:spPr>
        <p:txBody>
          <a:bodyPr anchor="t" anchorCtr="0">
            <a:spAutoFit/>
          </a:bodyPr>
          <a:lstStyle/>
          <a:p>
            <a:pPr eaLnBrk="0" hangingPunct="0">
              <a:spcBef>
                <a:spcPct val="50000"/>
              </a:spcBef>
            </a:pPr>
            <a:r>
              <a:rPr lang="zh-CN" altLang="en-US" sz="2400" b="1" dirty="0">
                <a:solidFill>
                  <a:srgbClr val="0066CC"/>
                </a:solidFill>
                <a:latin typeface="Helvetica" pitchFamily="34" charset="0"/>
                <a:ea typeface="黑体" panose="02010609060101010101" pitchFamily="49" charset="-122"/>
              </a:rPr>
              <a:t>相对性能用执行时间的倒数来表示！</a:t>
            </a:r>
            <a:endParaRPr lang="zh-CN" altLang="en-US" sz="2400" b="1" dirty="0">
              <a:solidFill>
                <a:srgbClr val="0066CC"/>
              </a:solidFill>
              <a:latin typeface="Helvetica" pitchFamily="34" charset="0"/>
              <a:ea typeface="黑体" panose="02010609060101010101" pitchFamily="49" charset="-122"/>
            </a:endParaRPr>
          </a:p>
        </p:txBody>
      </p:sp>
      <p:sp>
        <p:nvSpPr>
          <p:cNvPr id="405512" name="Rectangle 8"/>
          <p:cNvSpPr/>
          <p:nvPr/>
        </p:nvSpPr>
        <p:spPr>
          <a:xfrm>
            <a:off x="-42862" y="987425"/>
            <a:ext cx="8080375" cy="3590925"/>
          </a:xfrm>
          <a:prstGeom prst="rect">
            <a:avLst/>
          </a:prstGeom>
          <a:noFill/>
          <a:ln w="12700">
            <a:noFill/>
          </a:ln>
        </p:spPr>
        <p:txBody>
          <a:bodyPr lIns="90488" tIns="44450" rIns="90488" bIns="44450" anchor="t" anchorCtr="0"/>
          <a:lstStyle/>
          <a:p>
            <a:pPr marL="285750" indent="-285750" defTabSz="914400" eaLnBrk="0" hangingPunct="0">
              <a:spcBef>
                <a:spcPct val="30000"/>
              </a:spcBef>
              <a:tabLst>
                <a:tab pos="2286000" algn="l"/>
              </a:tabLst>
            </a:pPr>
            <a:r>
              <a:rPr lang="zh-CN" altLang="en-US" b="1" dirty="0">
                <a:latin typeface="Arial" panose="020B0604020202020204" pitchFamily="34" charset="0"/>
                <a:ea typeface="宋体" panose="02010600030101010101" pitchFamily="2" charset="-122"/>
              </a:rPr>
              <a:t>°</a:t>
            </a:r>
            <a:r>
              <a:rPr lang="zh-CN" altLang="en-US" sz="2200" b="1" dirty="0">
                <a:latin typeface="Arial" panose="020B0604020202020204" pitchFamily="34" charset="0"/>
                <a:ea typeface="黑体" panose="02010609060101010101" pitchFamily="49" charset="-122"/>
              </a:rPr>
              <a:t>计算机有两种不同的性能</a:t>
            </a:r>
            <a:endParaRPr lang="zh-CN" altLang="en-US" sz="2200" b="1" dirty="0">
              <a:latin typeface="Arial" panose="020B0604020202020204" pitchFamily="34" charset="0"/>
              <a:ea typeface="黑体" panose="02010609060101010101" pitchFamily="49" charset="-122"/>
            </a:endParaRPr>
          </a:p>
          <a:p>
            <a:pPr marL="685800" lvl="1" indent="-228600" algn="l" defTabSz="914400" rtl="0" eaLnBrk="0" fontAlgn="base" hangingPunct="0">
              <a:lnSpc>
                <a:spcPct val="100000"/>
              </a:lnSpc>
              <a:spcBef>
                <a:spcPct val="30000"/>
              </a:spcBef>
              <a:spcAft>
                <a:spcPct val="0"/>
              </a:spcAft>
              <a:buNone/>
              <a:tabLst>
                <a:tab pos="2286000" algn="l"/>
              </a:tabLst>
            </a:pPr>
            <a:r>
              <a:rPr lang="zh-CN" altLang="en-US" sz="2000" b="1" dirty="0">
                <a:solidFill>
                  <a:schemeClr val="tx1"/>
                </a:solidFill>
                <a:latin typeface="Arial" panose="020B0604020202020204" pitchFamily="34" charset="0"/>
                <a:ea typeface="黑体" panose="02010609060101010101" pitchFamily="49" charset="-122"/>
              </a:rPr>
              <a:t>° </a:t>
            </a:r>
            <a:r>
              <a:rPr lang="en-US" altLang="zh-CN" sz="2000" b="1" dirty="0">
                <a:solidFill>
                  <a:schemeClr val="tx1"/>
                </a:solidFill>
                <a:latin typeface="Arial" panose="020B0604020202020204" pitchFamily="34" charset="0"/>
                <a:ea typeface="黑体" panose="02010609060101010101" pitchFamily="49" charset="-122"/>
              </a:rPr>
              <a:t>Time to do the task  </a:t>
            </a:r>
            <a:endParaRPr lang="en-US" altLang="zh-CN" sz="2000" b="1" dirty="0">
              <a:solidFill>
                <a:schemeClr val="tx1"/>
              </a:solidFill>
              <a:latin typeface="Arial" panose="020B0604020202020204" pitchFamily="34" charset="0"/>
              <a:ea typeface="黑体" panose="02010609060101010101" pitchFamily="49" charset="-122"/>
            </a:endParaRPr>
          </a:p>
          <a:p>
            <a:pPr marL="1143000" lvl="2" indent="-228600" algn="l" defTabSz="914400" rtl="0" eaLnBrk="0" fontAlgn="base" hangingPunct="0">
              <a:lnSpc>
                <a:spcPct val="100000"/>
              </a:lnSpc>
              <a:spcBef>
                <a:spcPct val="30000"/>
              </a:spcBef>
              <a:spcAft>
                <a:spcPct val="0"/>
              </a:spcAft>
              <a:buFont typeface="Arial" panose="020B0604020202020204" pitchFamily="34" charset="0"/>
              <a:buChar char="–"/>
              <a:tabLst>
                <a:tab pos="2286000" algn="l"/>
              </a:tabLst>
            </a:pPr>
            <a:r>
              <a:rPr lang="zh-CN" altLang="en-US" sz="2000" b="1" dirty="0">
                <a:solidFill>
                  <a:schemeClr val="accent2"/>
                </a:solidFill>
                <a:latin typeface="Arial" panose="020B0604020202020204" pitchFamily="34" charset="0"/>
                <a:ea typeface="黑体" panose="02010609060101010101" pitchFamily="49" charset="-122"/>
              </a:rPr>
              <a:t>响应时间（</a:t>
            </a:r>
            <a:r>
              <a:rPr lang="en-US" altLang="zh-CN" sz="2000" b="1" dirty="0">
                <a:solidFill>
                  <a:schemeClr val="accent2"/>
                </a:solidFill>
                <a:latin typeface="Arial" panose="020B0604020202020204" pitchFamily="34" charset="0"/>
                <a:ea typeface="黑体" panose="02010609060101010101" pitchFamily="49" charset="-122"/>
              </a:rPr>
              <a:t>response time</a:t>
            </a:r>
            <a:r>
              <a:rPr lang="zh-CN" altLang="en-US" sz="2000" b="1" dirty="0">
                <a:solidFill>
                  <a:schemeClr val="accent2"/>
                </a:solidFill>
                <a:latin typeface="Arial" panose="020B0604020202020204" pitchFamily="34" charset="0"/>
                <a:ea typeface="黑体" panose="02010609060101010101" pitchFamily="49" charset="-122"/>
              </a:rPr>
              <a:t>）</a:t>
            </a:r>
            <a:endParaRPr lang="zh-CN" altLang="en-US" sz="2000" b="1" dirty="0">
              <a:solidFill>
                <a:schemeClr val="accent2"/>
              </a:solidFill>
              <a:latin typeface="Arial" panose="020B0604020202020204" pitchFamily="34" charset="0"/>
              <a:ea typeface="黑体" panose="02010609060101010101" pitchFamily="49" charset="-122"/>
            </a:endParaRPr>
          </a:p>
          <a:p>
            <a:pPr marL="1143000" lvl="2" indent="-228600" algn="l" defTabSz="914400" rtl="0" eaLnBrk="0" fontAlgn="base" hangingPunct="0">
              <a:lnSpc>
                <a:spcPct val="100000"/>
              </a:lnSpc>
              <a:spcBef>
                <a:spcPct val="30000"/>
              </a:spcBef>
              <a:spcAft>
                <a:spcPct val="0"/>
              </a:spcAft>
              <a:buFont typeface="Arial" panose="020B0604020202020204" pitchFamily="34" charset="0"/>
              <a:buChar char="–"/>
              <a:tabLst>
                <a:tab pos="2286000" algn="l"/>
              </a:tabLst>
            </a:pPr>
            <a:r>
              <a:rPr lang="zh-CN" altLang="en-US" sz="2000" b="1" dirty="0">
                <a:solidFill>
                  <a:schemeClr val="accent2"/>
                </a:solidFill>
                <a:latin typeface="Arial" panose="020B0604020202020204" pitchFamily="34" charset="0"/>
                <a:ea typeface="黑体" panose="02010609060101010101" pitchFamily="49" charset="-122"/>
              </a:rPr>
              <a:t>执行时间（</a:t>
            </a:r>
            <a:r>
              <a:rPr lang="en-US" altLang="zh-CN" sz="2000" b="1" dirty="0">
                <a:solidFill>
                  <a:schemeClr val="accent2"/>
                </a:solidFill>
                <a:latin typeface="Arial" panose="020B0604020202020204" pitchFamily="34" charset="0"/>
                <a:ea typeface="黑体" panose="02010609060101010101" pitchFamily="49" charset="-122"/>
              </a:rPr>
              <a:t>execution time</a:t>
            </a:r>
            <a:r>
              <a:rPr lang="zh-CN" altLang="en-US" sz="2000" b="1" dirty="0">
                <a:solidFill>
                  <a:schemeClr val="accent2"/>
                </a:solidFill>
                <a:latin typeface="Arial" panose="020B0604020202020204" pitchFamily="34" charset="0"/>
                <a:ea typeface="黑体" panose="02010609060101010101" pitchFamily="49" charset="-122"/>
              </a:rPr>
              <a:t>）</a:t>
            </a:r>
            <a:endParaRPr lang="zh-CN" altLang="en-US" sz="2000" b="1" dirty="0">
              <a:solidFill>
                <a:schemeClr val="accent2"/>
              </a:solidFill>
              <a:latin typeface="Arial" panose="020B0604020202020204" pitchFamily="34" charset="0"/>
              <a:ea typeface="黑体" panose="02010609060101010101" pitchFamily="49" charset="-122"/>
            </a:endParaRPr>
          </a:p>
          <a:p>
            <a:pPr marL="1143000" lvl="2" indent="-228600" algn="l" defTabSz="914400" rtl="0" eaLnBrk="0" fontAlgn="base" hangingPunct="0">
              <a:lnSpc>
                <a:spcPct val="100000"/>
              </a:lnSpc>
              <a:spcBef>
                <a:spcPct val="30000"/>
              </a:spcBef>
              <a:spcAft>
                <a:spcPct val="0"/>
              </a:spcAft>
              <a:buFont typeface="Arial" panose="020B0604020202020204" pitchFamily="34" charset="0"/>
              <a:buChar char="–"/>
              <a:tabLst>
                <a:tab pos="2286000" algn="l"/>
              </a:tabLst>
            </a:pPr>
            <a:r>
              <a:rPr lang="zh-CN" altLang="en-US" sz="2000" b="1" dirty="0">
                <a:solidFill>
                  <a:schemeClr val="accent2"/>
                </a:solidFill>
                <a:latin typeface="Arial" panose="020B0604020202020204" pitchFamily="34" charset="0"/>
                <a:ea typeface="黑体" panose="02010609060101010101" pitchFamily="49" charset="-122"/>
              </a:rPr>
              <a:t>等待时间或时延（</a:t>
            </a:r>
            <a:r>
              <a:rPr lang="en-US" altLang="zh-CN" sz="2000" b="1" dirty="0">
                <a:solidFill>
                  <a:schemeClr val="accent2"/>
                </a:solidFill>
                <a:latin typeface="Arial" panose="020B0604020202020204" pitchFamily="34" charset="0"/>
                <a:ea typeface="黑体" panose="02010609060101010101" pitchFamily="49" charset="-122"/>
              </a:rPr>
              <a:t>latency</a:t>
            </a:r>
            <a:r>
              <a:rPr lang="zh-CN" altLang="en-US" sz="2000" b="1" dirty="0">
                <a:solidFill>
                  <a:schemeClr val="accent2"/>
                </a:solidFill>
                <a:latin typeface="Arial" panose="020B0604020202020204" pitchFamily="34" charset="0"/>
                <a:ea typeface="黑体" panose="02010609060101010101" pitchFamily="49" charset="-122"/>
              </a:rPr>
              <a:t>）</a:t>
            </a:r>
            <a:endParaRPr lang="zh-CN" altLang="en-US" sz="2000" b="1" dirty="0">
              <a:solidFill>
                <a:schemeClr val="accent2"/>
              </a:solidFill>
              <a:latin typeface="Arial" panose="020B0604020202020204" pitchFamily="34" charset="0"/>
              <a:ea typeface="黑体" panose="02010609060101010101" pitchFamily="49" charset="-122"/>
            </a:endParaRPr>
          </a:p>
          <a:p>
            <a:pPr marL="685800" lvl="1" indent="-228600" algn="l" defTabSz="914400" rtl="0" eaLnBrk="0" fontAlgn="base" hangingPunct="0">
              <a:lnSpc>
                <a:spcPct val="100000"/>
              </a:lnSpc>
              <a:spcBef>
                <a:spcPct val="30000"/>
              </a:spcBef>
              <a:spcAft>
                <a:spcPct val="0"/>
              </a:spcAft>
              <a:buNone/>
              <a:tabLst>
                <a:tab pos="2286000" algn="l"/>
              </a:tabLst>
            </a:pPr>
            <a:r>
              <a:rPr lang="en-US" altLang="zh-CN" sz="2000" b="1" dirty="0">
                <a:solidFill>
                  <a:schemeClr val="tx1"/>
                </a:solidFill>
                <a:latin typeface="Arial" panose="020B0604020202020204" pitchFamily="34" charset="0"/>
                <a:ea typeface="黑体" panose="02010609060101010101" pitchFamily="49" charset="-122"/>
              </a:rPr>
              <a:t>° </a:t>
            </a:r>
            <a:r>
              <a:rPr lang="en-US" altLang="zh-CN" sz="2000" b="1" dirty="0">
                <a:solidFill>
                  <a:schemeClr val="tx1"/>
                </a:solidFill>
                <a:latin typeface="Arial" panose="020B0604020202020204" pitchFamily="34" charset="0"/>
                <a:ea typeface="黑体" panose="02010609060101010101" pitchFamily="49" charset="-122"/>
                <a:hlinkClick r:id="" action="ppaction://hlinkshowjump?jump=nextslide"/>
              </a:rPr>
              <a:t>Tasks per day, hour, sec, ns. .. </a:t>
            </a:r>
            <a:endParaRPr lang="en-US" altLang="zh-CN" sz="2000" b="1" dirty="0">
              <a:solidFill>
                <a:schemeClr val="tx1"/>
              </a:solidFill>
              <a:latin typeface="Arial" panose="020B0604020202020204" pitchFamily="34" charset="0"/>
              <a:ea typeface="黑体" panose="02010609060101010101" pitchFamily="49" charset="-122"/>
            </a:endParaRPr>
          </a:p>
          <a:p>
            <a:pPr marL="1143000" lvl="2" indent="-228600" algn="l" defTabSz="914400" rtl="0" eaLnBrk="0" fontAlgn="base" hangingPunct="0">
              <a:lnSpc>
                <a:spcPct val="100000"/>
              </a:lnSpc>
              <a:spcBef>
                <a:spcPct val="30000"/>
              </a:spcBef>
              <a:spcAft>
                <a:spcPct val="0"/>
              </a:spcAft>
              <a:buFont typeface="Arial" panose="020B0604020202020204" pitchFamily="34" charset="0"/>
              <a:buChar char="–"/>
              <a:tabLst>
                <a:tab pos="2286000" algn="l"/>
              </a:tabLst>
            </a:pPr>
            <a:r>
              <a:rPr lang="zh-CN" altLang="en-US" sz="2000" b="1" dirty="0">
                <a:solidFill>
                  <a:schemeClr val="accent2"/>
                </a:solidFill>
                <a:latin typeface="Arial" panose="020B0604020202020204" pitchFamily="34" charset="0"/>
                <a:ea typeface="黑体" panose="02010609060101010101" pitchFamily="49" charset="-122"/>
              </a:rPr>
              <a:t>吞吐率（</a:t>
            </a:r>
            <a:r>
              <a:rPr lang="en-US" altLang="zh-CN" sz="2000" b="1" dirty="0">
                <a:solidFill>
                  <a:schemeClr val="accent2"/>
                </a:solidFill>
                <a:latin typeface="Arial" panose="020B0604020202020204" pitchFamily="34" charset="0"/>
                <a:ea typeface="黑体" panose="02010609060101010101" pitchFamily="49" charset="-122"/>
              </a:rPr>
              <a:t>throughput</a:t>
            </a:r>
            <a:r>
              <a:rPr lang="zh-CN" altLang="en-US" sz="2000" b="1" dirty="0">
                <a:solidFill>
                  <a:schemeClr val="accent2"/>
                </a:solidFill>
                <a:latin typeface="Arial" panose="020B0604020202020204" pitchFamily="34" charset="0"/>
                <a:ea typeface="黑体" panose="02010609060101010101" pitchFamily="49" charset="-122"/>
              </a:rPr>
              <a:t>）</a:t>
            </a:r>
            <a:endParaRPr lang="zh-CN" altLang="en-US" sz="2000" b="1" dirty="0">
              <a:solidFill>
                <a:schemeClr val="accent2"/>
              </a:solidFill>
              <a:latin typeface="Arial" panose="020B0604020202020204" pitchFamily="34" charset="0"/>
              <a:ea typeface="黑体" panose="02010609060101010101" pitchFamily="49" charset="-122"/>
            </a:endParaRPr>
          </a:p>
          <a:p>
            <a:pPr marL="1143000" lvl="2" indent="-228600" algn="l" defTabSz="914400" rtl="0" eaLnBrk="0" fontAlgn="base" hangingPunct="0">
              <a:lnSpc>
                <a:spcPct val="100000"/>
              </a:lnSpc>
              <a:spcBef>
                <a:spcPct val="30000"/>
              </a:spcBef>
              <a:spcAft>
                <a:spcPct val="0"/>
              </a:spcAft>
              <a:buFont typeface="Arial" panose="020B0604020202020204" pitchFamily="34" charset="0"/>
              <a:buChar char="–"/>
              <a:tabLst>
                <a:tab pos="2286000" algn="l"/>
              </a:tabLst>
            </a:pPr>
            <a:r>
              <a:rPr lang="zh-CN" altLang="en-US" sz="2000" b="1" dirty="0">
                <a:solidFill>
                  <a:schemeClr val="accent2"/>
                </a:solidFill>
                <a:latin typeface="Arial" panose="020B0604020202020204" pitchFamily="34" charset="0"/>
                <a:ea typeface="黑体" panose="02010609060101010101" pitchFamily="49" charset="-122"/>
              </a:rPr>
              <a:t>带宽（</a:t>
            </a:r>
            <a:r>
              <a:rPr lang="en-US" altLang="zh-CN" sz="2000" b="1" dirty="0">
                <a:solidFill>
                  <a:schemeClr val="accent2"/>
                </a:solidFill>
                <a:latin typeface="Arial" panose="020B0604020202020204" pitchFamily="34" charset="0"/>
                <a:ea typeface="黑体" panose="02010609060101010101" pitchFamily="49" charset="-122"/>
              </a:rPr>
              <a:t>bandwidth</a:t>
            </a:r>
            <a:r>
              <a:rPr lang="zh-CN" altLang="en-US" sz="2000" b="1" dirty="0">
                <a:solidFill>
                  <a:schemeClr val="accent2"/>
                </a:solidFill>
                <a:latin typeface="Arial" panose="020B0604020202020204" pitchFamily="34" charset="0"/>
                <a:ea typeface="黑体" panose="02010609060101010101" pitchFamily="49" charset="-122"/>
              </a:rPr>
              <a:t>）</a:t>
            </a:r>
            <a:endParaRPr lang="zh-CN" altLang="en-US" sz="2000" b="1" dirty="0">
              <a:solidFill>
                <a:schemeClr val="accent2"/>
              </a:solidFill>
              <a:latin typeface="Arial" panose="020B0604020202020204" pitchFamily="34" charset="0"/>
              <a:ea typeface="黑体" panose="02010609060101010101" pitchFamily="49" charset="-122"/>
            </a:endParaRPr>
          </a:p>
          <a:p>
            <a:pPr marL="285750" indent="-285750" defTabSz="914400" eaLnBrk="0" hangingPunct="0">
              <a:spcBef>
                <a:spcPct val="30000"/>
              </a:spcBef>
              <a:tabLst>
                <a:tab pos="2286000" algn="l"/>
              </a:tabLst>
            </a:pPr>
            <a:r>
              <a:rPr lang="en-US" altLang="zh-CN" sz="2000" b="1" dirty="0">
                <a:latin typeface="Arial" panose="020B0604020202020204" pitchFamily="34" charset="0"/>
                <a:ea typeface="黑体" panose="02010609060101010101" pitchFamily="49" charset="-122"/>
              </a:rPr>
              <a:t>° </a:t>
            </a:r>
            <a:r>
              <a:rPr lang="zh-CN" altLang="en-US" sz="2200" b="1" dirty="0">
                <a:solidFill>
                  <a:srgbClr val="ED1611"/>
                </a:solidFill>
                <a:latin typeface="Arial" panose="020B0604020202020204" pitchFamily="34" charset="0"/>
                <a:ea typeface="黑体" panose="02010609060101010101" pitchFamily="49" charset="-122"/>
              </a:rPr>
              <a:t>基本的性能评价标准是：</a:t>
            </a:r>
            <a:r>
              <a:rPr lang="en-US" altLang="zh-CN" sz="2200" b="1" dirty="0">
                <a:solidFill>
                  <a:srgbClr val="ED1611"/>
                </a:solidFill>
                <a:latin typeface="Arial" panose="020B0604020202020204" pitchFamily="34" charset="0"/>
                <a:ea typeface="黑体" panose="02010609060101010101" pitchFamily="49" charset="-122"/>
              </a:rPr>
              <a:t>CPU</a:t>
            </a:r>
            <a:r>
              <a:rPr lang="zh-CN" altLang="en-US" sz="2200" b="1" dirty="0">
                <a:solidFill>
                  <a:srgbClr val="ED1611"/>
                </a:solidFill>
                <a:latin typeface="Arial" panose="020B0604020202020204" pitchFamily="34" charset="0"/>
                <a:ea typeface="黑体" panose="02010609060101010101" pitchFamily="49" charset="-122"/>
              </a:rPr>
              <a:t>的执行时间</a:t>
            </a:r>
            <a:endParaRPr lang="zh-CN" altLang="en-US" sz="2200" b="1" dirty="0">
              <a:solidFill>
                <a:srgbClr val="ED1611"/>
              </a:solidFill>
              <a:latin typeface="Arial" panose="020B0604020202020204" pitchFamily="34" charset="0"/>
              <a:ea typeface="黑体" panose="02010609060101010101" pitchFamily="49" charset="-122"/>
            </a:endParaRPr>
          </a:p>
        </p:txBody>
      </p:sp>
      <p:sp>
        <p:nvSpPr>
          <p:cNvPr id="405514" name="Rectangle 10"/>
          <p:cNvSpPr/>
          <p:nvPr/>
        </p:nvSpPr>
        <p:spPr>
          <a:xfrm>
            <a:off x="4187825" y="1090613"/>
            <a:ext cx="4891088" cy="2682875"/>
          </a:xfrm>
          <a:prstGeom prst="rect">
            <a:avLst/>
          </a:prstGeom>
          <a:noFill/>
          <a:ln w="9525">
            <a:noFill/>
          </a:ln>
        </p:spPr>
        <p:txBody>
          <a:bodyPr anchor="t" anchorCtr="0">
            <a:spAutoFit/>
          </a:bodyPr>
          <a:lstStyle/>
          <a:p>
            <a:pPr eaLnBrk="0" hangingPunct="0">
              <a:spcBef>
                <a:spcPct val="25000"/>
              </a:spcBef>
            </a:pPr>
            <a:r>
              <a:rPr lang="zh-CN" altLang="en-US" sz="2000" b="1" dirty="0">
                <a:latin typeface="Arial" panose="020B0604020202020204" pitchFamily="34" charset="0"/>
                <a:ea typeface="黑体" panose="02010609060101010101" pitchFamily="49" charset="-122"/>
              </a:rPr>
              <a:t>不同应用场合用户关心的性能不同：</a:t>
            </a:r>
            <a:endParaRPr lang="zh-CN" altLang="en-US" sz="2000" b="1" dirty="0">
              <a:latin typeface="Arial" panose="020B0604020202020204" pitchFamily="34" charset="0"/>
              <a:ea typeface="黑体" panose="02010609060101010101" pitchFamily="49" charset="-122"/>
            </a:endParaRPr>
          </a:p>
          <a:p>
            <a:pPr lvl="1" indent="0" algn="l" rtl="0" eaLnBrk="0" fontAlgn="base" hangingPunct="0">
              <a:lnSpc>
                <a:spcPct val="100000"/>
              </a:lnSpc>
              <a:spcBef>
                <a:spcPct val="25000"/>
              </a:spcBef>
              <a:spcAft>
                <a:spcPct val="0"/>
              </a:spcAft>
              <a:buNone/>
            </a:pPr>
            <a:r>
              <a:rPr lang="en-US" altLang="zh-CN" sz="2000" b="1" dirty="0">
                <a:solidFill>
                  <a:schemeClr val="accent2"/>
                </a:solidFill>
                <a:latin typeface="Arial" panose="020B0604020202020204" pitchFamily="34" charset="0"/>
                <a:ea typeface="黑体" panose="02010609060101010101" pitchFamily="49" charset="-122"/>
              </a:rPr>
              <a:t>-</a:t>
            </a:r>
            <a:r>
              <a:rPr lang="zh-CN" altLang="en-US" sz="2000" b="1" dirty="0">
                <a:solidFill>
                  <a:schemeClr val="accent2"/>
                </a:solidFill>
                <a:latin typeface="Arial" panose="020B0604020202020204" pitchFamily="34" charset="0"/>
                <a:ea typeface="黑体" panose="02010609060101010101" pitchFamily="49" charset="-122"/>
              </a:rPr>
              <a:t>要求吞吐率高的场合，例如：</a:t>
            </a:r>
            <a:endParaRPr lang="zh-CN" altLang="en-US" sz="2000" b="1" dirty="0">
              <a:solidFill>
                <a:schemeClr val="accent2"/>
              </a:solidFill>
              <a:latin typeface="Arial" panose="020B0604020202020204" pitchFamily="34" charset="0"/>
              <a:ea typeface="黑体" panose="02010609060101010101" pitchFamily="49" charset="-122"/>
            </a:endParaRPr>
          </a:p>
          <a:p>
            <a:pPr lvl="1" indent="0" algn="l" rtl="0" eaLnBrk="0" fontAlgn="base" hangingPunct="0">
              <a:lnSpc>
                <a:spcPct val="100000"/>
              </a:lnSpc>
              <a:spcBef>
                <a:spcPct val="25000"/>
              </a:spcBef>
              <a:spcAft>
                <a:spcPct val="0"/>
              </a:spcAft>
              <a:buNone/>
            </a:pPr>
            <a:r>
              <a:rPr lang="zh-CN" altLang="en-US" sz="2000" b="1" dirty="0">
                <a:solidFill>
                  <a:schemeClr val="accent2"/>
                </a:solidFill>
                <a:latin typeface="Arial" panose="020B0604020202020204" pitchFamily="34" charset="0"/>
                <a:ea typeface="黑体" panose="02010609060101010101" pitchFamily="49" charset="-122"/>
              </a:rPr>
              <a:t>    </a:t>
            </a:r>
            <a:r>
              <a:rPr lang="zh-CN" altLang="en-US" sz="2000" b="1" dirty="0">
                <a:solidFill>
                  <a:srgbClr val="008000"/>
                </a:solidFill>
                <a:latin typeface="Arial" panose="020B0604020202020204" pitchFamily="34" charset="0"/>
                <a:ea typeface="黑体" panose="02010609060101010101" pitchFamily="49" charset="-122"/>
              </a:rPr>
              <a:t>多媒体应用（音</a:t>
            </a:r>
            <a:r>
              <a:rPr lang="en-US" altLang="zh-CN" sz="2000" b="1" dirty="0">
                <a:solidFill>
                  <a:srgbClr val="008000"/>
                </a:solidFill>
                <a:latin typeface="Arial" panose="020B0604020202020204" pitchFamily="34" charset="0"/>
                <a:ea typeface="黑体" panose="02010609060101010101" pitchFamily="49" charset="-122"/>
              </a:rPr>
              <a:t>/</a:t>
            </a:r>
            <a:r>
              <a:rPr lang="zh-CN" altLang="en-US" sz="2000" b="1" dirty="0">
                <a:solidFill>
                  <a:srgbClr val="008000"/>
                </a:solidFill>
                <a:latin typeface="Arial" panose="020B0604020202020204" pitchFamily="34" charset="0"/>
                <a:ea typeface="黑体" panose="02010609060101010101" pitchFamily="49" charset="-122"/>
              </a:rPr>
              <a:t>视频播放要流畅）</a:t>
            </a:r>
            <a:endParaRPr lang="zh-CN" altLang="en-US" sz="2000" b="1" dirty="0">
              <a:solidFill>
                <a:srgbClr val="008000"/>
              </a:solidFill>
              <a:latin typeface="Arial" panose="020B0604020202020204" pitchFamily="34" charset="0"/>
              <a:ea typeface="黑体" panose="02010609060101010101" pitchFamily="49" charset="-122"/>
            </a:endParaRPr>
          </a:p>
          <a:p>
            <a:pPr lvl="1" indent="0" algn="l" rtl="0" eaLnBrk="0" fontAlgn="base" hangingPunct="0">
              <a:lnSpc>
                <a:spcPct val="100000"/>
              </a:lnSpc>
              <a:spcBef>
                <a:spcPct val="25000"/>
              </a:spcBef>
              <a:spcAft>
                <a:spcPct val="0"/>
              </a:spcAft>
              <a:buNone/>
            </a:pPr>
            <a:r>
              <a:rPr lang="en-US" altLang="zh-CN" sz="2000" b="1" dirty="0">
                <a:solidFill>
                  <a:schemeClr val="accent2"/>
                </a:solidFill>
                <a:latin typeface="Arial" panose="020B0604020202020204" pitchFamily="34" charset="0"/>
                <a:ea typeface="黑体" panose="02010609060101010101" pitchFamily="49" charset="-122"/>
              </a:rPr>
              <a:t>-</a:t>
            </a:r>
            <a:r>
              <a:rPr lang="zh-CN" altLang="en-US" sz="2000" b="1" dirty="0">
                <a:solidFill>
                  <a:schemeClr val="accent2"/>
                </a:solidFill>
                <a:latin typeface="Arial" panose="020B0604020202020204" pitchFamily="34" charset="0"/>
                <a:ea typeface="黑体" panose="02010609060101010101" pitchFamily="49" charset="-122"/>
              </a:rPr>
              <a:t>要求响应时间短的场合：例如：</a:t>
            </a:r>
            <a:endParaRPr lang="zh-CN" altLang="en-US" sz="2000" b="1" dirty="0">
              <a:solidFill>
                <a:schemeClr val="accent2"/>
              </a:solidFill>
              <a:latin typeface="Arial" panose="020B0604020202020204" pitchFamily="34" charset="0"/>
              <a:ea typeface="黑体" panose="02010609060101010101" pitchFamily="49" charset="-122"/>
            </a:endParaRPr>
          </a:p>
          <a:p>
            <a:pPr lvl="1" indent="0" algn="l" rtl="0" eaLnBrk="0" fontAlgn="base" hangingPunct="0">
              <a:lnSpc>
                <a:spcPct val="100000"/>
              </a:lnSpc>
              <a:spcBef>
                <a:spcPct val="25000"/>
              </a:spcBef>
              <a:spcAft>
                <a:spcPct val="0"/>
              </a:spcAft>
              <a:buNone/>
            </a:pPr>
            <a:r>
              <a:rPr lang="zh-CN" altLang="en-US" sz="2000" b="1" dirty="0">
                <a:solidFill>
                  <a:schemeClr val="accent2"/>
                </a:solidFill>
                <a:latin typeface="Arial" panose="020B0604020202020204" pitchFamily="34" charset="0"/>
                <a:ea typeface="黑体" panose="02010609060101010101" pitchFamily="49" charset="-122"/>
              </a:rPr>
              <a:t>    </a:t>
            </a:r>
            <a:r>
              <a:rPr lang="zh-CN" altLang="en-US" sz="2000" b="1" dirty="0">
                <a:solidFill>
                  <a:srgbClr val="008000"/>
                </a:solidFill>
                <a:latin typeface="Arial" panose="020B0604020202020204" pitchFamily="34" charset="0"/>
                <a:ea typeface="黑体" panose="02010609060101010101" pitchFamily="49" charset="-122"/>
              </a:rPr>
              <a:t>事务处理系统（存</a:t>
            </a:r>
            <a:r>
              <a:rPr lang="en-US" altLang="zh-CN" sz="2000" b="1" dirty="0">
                <a:solidFill>
                  <a:srgbClr val="008000"/>
                </a:solidFill>
                <a:latin typeface="Arial" panose="020B0604020202020204" pitchFamily="34" charset="0"/>
                <a:ea typeface="黑体" panose="02010609060101010101" pitchFamily="49" charset="-122"/>
              </a:rPr>
              <a:t>/</a:t>
            </a:r>
            <a:r>
              <a:rPr lang="zh-CN" altLang="en-US" sz="2000" b="1" dirty="0">
                <a:solidFill>
                  <a:srgbClr val="008000"/>
                </a:solidFill>
                <a:latin typeface="Arial" panose="020B0604020202020204" pitchFamily="34" charset="0"/>
                <a:ea typeface="黑体" panose="02010609060101010101" pitchFamily="49" charset="-122"/>
              </a:rPr>
              <a:t>取款速度要快）</a:t>
            </a:r>
            <a:endParaRPr lang="zh-CN" altLang="en-US" sz="2000" b="1" dirty="0">
              <a:solidFill>
                <a:srgbClr val="008000"/>
              </a:solidFill>
              <a:latin typeface="Arial" panose="020B0604020202020204" pitchFamily="34" charset="0"/>
              <a:ea typeface="黑体" panose="02010609060101010101" pitchFamily="49" charset="-122"/>
            </a:endParaRPr>
          </a:p>
          <a:p>
            <a:pPr lvl="1" indent="0" algn="l" rtl="0" eaLnBrk="0" fontAlgn="base" hangingPunct="0">
              <a:lnSpc>
                <a:spcPct val="100000"/>
              </a:lnSpc>
              <a:spcBef>
                <a:spcPct val="25000"/>
              </a:spcBef>
              <a:spcAft>
                <a:spcPct val="0"/>
              </a:spcAft>
              <a:buNone/>
            </a:pPr>
            <a:r>
              <a:rPr lang="en-US" altLang="zh-CN" sz="2000" b="1" dirty="0">
                <a:solidFill>
                  <a:schemeClr val="accent2"/>
                </a:solidFill>
                <a:latin typeface="Arial" panose="020B0604020202020204" pitchFamily="34" charset="0"/>
                <a:ea typeface="黑体" panose="02010609060101010101" pitchFamily="49" charset="-122"/>
              </a:rPr>
              <a:t>-</a:t>
            </a:r>
            <a:r>
              <a:rPr lang="zh-CN" altLang="en-US" sz="2000" b="1" dirty="0">
                <a:solidFill>
                  <a:schemeClr val="accent2"/>
                </a:solidFill>
                <a:latin typeface="Arial" panose="020B0604020202020204" pitchFamily="34" charset="0"/>
                <a:ea typeface="黑体" panose="02010609060101010101" pitchFamily="49" charset="-122"/>
              </a:rPr>
              <a:t>要求吞吐率高且响应时间短的场合：    </a:t>
            </a:r>
            <a:endParaRPr lang="zh-CN" altLang="en-US" sz="2000" b="1" dirty="0">
              <a:solidFill>
                <a:schemeClr val="accent2"/>
              </a:solidFill>
              <a:latin typeface="Arial" panose="020B0604020202020204" pitchFamily="34" charset="0"/>
              <a:ea typeface="黑体" panose="02010609060101010101" pitchFamily="49" charset="-122"/>
            </a:endParaRPr>
          </a:p>
          <a:p>
            <a:pPr lvl="1" indent="0" algn="l" rtl="0" eaLnBrk="0" fontAlgn="base" hangingPunct="0">
              <a:lnSpc>
                <a:spcPct val="100000"/>
              </a:lnSpc>
              <a:spcBef>
                <a:spcPct val="25000"/>
              </a:spcBef>
              <a:spcAft>
                <a:spcPct val="0"/>
              </a:spcAft>
              <a:buNone/>
            </a:pPr>
            <a:r>
              <a:rPr lang="en-US" altLang="zh-CN" sz="2000" b="1" dirty="0">
                <a:solidFill>
                  <a:schemeClr val="accent2"/>
                </a:solidFill>
                <a:latin typeface="Arial" panose="020B0604020202020204" pitchFamily="34" charset="0"/>
                <a:ea typeface="黑体" panose="02010609060101010101" pitchFamily="49" charset="-122"/>
              </a:rPr>
              <a:t>    </a:t>
            </a:r>
            <a:r>
              <a:rPr lang="en-US" altLang="zh-CN" sz="2000" b="1" dirty="0">
                <a:solidFill>
                  <a:srgbClr val="008000"/>
                </a:solidFill>
                <a:latin typeface="Arial" panose="020B0604020202020204" pitchFamily="34" charset="0"/>
                <a:ea typeface="黑体" panose="02010609060101010101" pitchFamily="49" charset="-122"/>
              </a:rPr>
              <a:t>ATM</a:t>
            </a:r>
            <a:r>
              <a:rPr lang="zh-CN" altLang="en-US" sz="2000" b="1" dirty="0">
                <a:solidFill>
                  <a:srgbClr val="008000"/>
                </a:solidFill>
                <a:latin typeface="Arial" panose="020B0604020202020204" pitchFamily="34" charset="0"/>
                <a:ea typeface="黑体" panose="02010609060101010101" pitchFamily="49" charset="-122"/>
              </a:rPr>
              <a:t>、文件服务器、</a:t>
            </a:r>
            <a:r>
              <a:rPr lang="en-US" altLang="zh-CN" sz="2000" b="1" dirty="0">
                <a:solidFill>
                  <a:srgbClr val="008000"/>
                </a:solidFill>
                <a:latin typeface="Arial" panose="020B0604020202020204" pitchFamily="34" charset="0"/>
                <a:ea typeface="黑体" panose="02010609060101010101" pitchFamily="49" charset="-122"/>
              </a:rPr>
              <a:t>Web</a:t>
            </a:r>
            <a:r>
              <a:rPr lang="zh-CN" altLang="en-US" sz="2000" b="1" dirty="0">
                <a:solidFill>
                  <a:srgbClr val="008000"/>
                </a:solidFill>
                <a:latin typeface="Arial" panose="020B0604020202020204" pitchFamily="34" charset="0"/>
                <a:ea typeface="黑体" panose="02010609060101010101" pitchFamily="49" charset="-122"/>
              </a:rPr>
              <a:t>服务器等</a:t>
            </a:r>
            <a:endParaRPr lang="zh-CN" altLang="en-US" sz="2000" b="1" dirty="0">
              <a:solidFill>
                <a:srgbClr val="008000"/>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12">
                                            <p:txEl>
                                              <p:pRg st="2" end="2"/>
                                            </p:txEl>
                                          </p:spTgt>
                                        </p:tgtEl>
                                        <p:attrNameLst>
                                          <p:attrName>style.visibility</p:attrName>
                                        </p:attrNameLst>
                                      </p:cBhvr>
                                      <p:to>
                                        <p:strVal val="visible"/>
                                      </p:to>
                                    </p:set>
                                    <p:animEffect transition="in" filter="blinds(horizontal)">
                                      <p:cBhvr>
                                        <p:cTn id="7" dur="500"/>
                                        <p:tgtEl>
                                          <p:spTgt spid="405512">
                                            <p:txEl>
                                              <p:pRg st="2" end="2"/>
                                            </p:txEl>
                                          </p:spTgt>
                                        </p:tgtEl>
                                      </p:cBhvr>
                                    </p:animEffect>
                                  </p:childTnLst>
                                  <p:subTnLst>
                                    <p:animClr clrSpc="rgb" dir="cw">
                                      <p:cBhvr override="childStyle">
                                        <p:cTn dur="1" fill="hold" display="0" masterRel="nextClick" afterEffect="1"/>
                                        <p:tgtEl>
                                          <p:spTgt spid="405512">
                                            <p:txEl>
                                              <p:pRg st="2" end="2"/>
                                            </p:txEl>
                                          </p:spTgt>
                                        </p:tgtEl>
                                        <p:attrNameLst>
                                          <p:attrName>ppt_c</p:attrName>
                                        </p:attrNameLst>
                                      </p:cBhvr>
                                      <p:to>
                                        <a:srgbClr val="996633"/>
                                      </p:to>
                                    </p:animClr>
                                  </p:subTnLst>
                                </p:cTn>
                              </p:par>
                              <p:par>
                                <p:cTn id="8" presetID="3" presetClass="entr" presetSubtype="10" fill="hold" nodeType="withEffect">
                                  <p:stCondLst>
                                    <p:cond delay="0"/>
                                  </p:stCondLst>
                                  <p:childTnLst>
                                    <p:set>
                                      <p:cBhvr>
                                        <p:cTn id="9" dur="1" fill="hold">
                                          <p:stCondLst>
                                            <p:cond delay="0"/>
                                          </p:stCondLst>
                                        </p:cTn>
                                        <p:tgtEl>
                                          <p:spTgt spid="405512">
                                            <p:txEl>
                                              <p:pRg st="3" end="3"/>
                                            </p:txEl>
                                          </p:spTgt>
                                        </p:tgtEl>
                                        <p:attrNameLst>
                                          <p:attrName>style.visibility</p:attrName>
                                        </p:attrNameLst>
                                      </p:cBhvr>
                                      <p:to>
                                        <p:strVal val="visible"/>
                                      </p:to>
                                    </p:set>
                                    <p:animEffect transition="in" filter="blinds(horizontal)">
                                      <p:cBhvr>
                                        <p:cTn id="10" dur="500"/>
                                        <p:tgtEl>
                                          <p:spTgt spid="405512">
                                            <p:txEl>
                                              <p:pRg st="3" end="3"/>
                                            </p:txEl>
                                          </p:spTgt>
                                        </p:tgtEl>
                                      </p:cBhvr>
                                    </p:animEffect>
                                  </p:childTnLst>
                                  <p:subTnLst>
                                    <p:animClr clrSpc="rgb" dir="cw">
                                      <p:cBhvr override="childStyle">
                                        <p:cTn dur="1" fill="hold" display="0" masterRel="nextClick" afterEffect="1"/>
                                        <p:tgtEl>
                                          <p:spTgt spid="405512">
                                            <p:txEl>
                                              <p:pRg st="3" end="3"/>
                                            </p:txEl>
                                          </p:spTgt>
                                        </p:tgtEl>
                                        <p:attrNameLst>
                                          <p:attrName>ppt_c</p:attrName>
                                        </p:attrNameLst>
                                      </p:cBhvr>
                                      <p:to>
                                        <a:srgbClr val="996633"/>
                                      </p:to>
                                    </p:animClr>
                                  </p:subTnLst>
                                </p:cTn>
                              </p:par>
                              <p:par>
                                <p:cTn id="11" presetID="3" presetClass="entr" presetSubtype="10" fill="hold" nodeType="withEffect">
                                  <p:stCondLst>
                                    <p:cond delay="0"/>
                                  </p:stCondLst>
                                  <p:childTnLst>
                                    <p:set>
                                      <p:cBhvr>
                                        <p:cTn id="12" dur="1" fill="hold">
                                          <p:stCondLst>
                                            <p:cond delay="0"/>
                                          </p:stCondLst>
                                        </p:cTn>
                                        <p:tgtEl>
                                          <p:spTgt spid="405512">
                                            <p:txEl>
                                              <p:pRg st="4" end="4"/>
                                            </p:txEl>
                                          </p:spTgt>
                                        </p:tgtEl>
                                        <p:attrNameLst>
                                          <p:attrName>style.visibility</p:attrName>
                                        </p:attrNameLst>
                                      </p:cBhvr>
                                      <p:to>
                                        <p:strVal val="visible"/>
                                      </p:to>
                                    </p:set>
                                    <p:animEffect transition="in" filter="blinds(horizontal)">
                                      <p:cBhvr>
                                        <p:cTn id="13" dur="500"/>
                                        <p:tgtEl>
                                          <p:spTgt spid="405512">
                                            <p:txEl>
                                              <p:pRg st="4" end="4"/>
                                            </p:txEl>
                                          </p:spTgt>
                                        </p:tgtEl>
                                      </p:cBhvr>
                                    </p:animEffect>
                                  </p:childTnLst>
                                  <p:subTnLst>
                                    <p:animClr clrSpc="rgb" dir="cw">
                                      <p:cBhvr override="childStyle">
                                        <p:cTn dur="1" fill="hold" display="0" masterRel="nextClick" afterEffect="1"/>
                                        <p:tgtEl>
                                          <p:spTgt spid="405512">
                                            <p:txEl>
                                              <p:pRg st="4" end="4"/>
                                            </p:txEl>
                                          </p:spTgt>
                                        </p:tgtEl>
                                        <p:attrNameLst>
                                          <p:attrName>ppt_c</p:attrName>
                                        </p:attrNameLst>
                                      </p:cBhvr>
                                      <p:to>
                                        <a:srgbClr val="996633"/>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5512">
                                            <p:txEl>
                                              <p:pRg st="6" end="6"/>
                                            </p:txEl>
                                          </p:spTgt>
                                        </p:tgtEl>
                                        <p:attrNameLst>
                                          <p:attrName>style.visibility</p:attrName>
                                        </p:attrNameLst>
                                      </p:cBhvr>
                                      <p:to>
                                        <p:strVal val="visible"/>
                                      </p:to>
                                    </p:set>
                                    <p:animEffect transition="in" filter="blinds(horizontal)">
                                      <p:cBhvr>
                                        <p:cTn id="18" dur="500"/>
                                        <p:tgtEl>
                                          <p:spTgt spid="405512">
                                            <p:txEl>
                                              <p:pRg st="6" end="6"/>
                                            </p:txEl>
                                          </p:spTgt>
                                        </p:tgtEl>
                                      </p:cBhvr>
                                    </p:animEffect>
                                  </p:childTnLst>
                                  <p:subTnLst>
                                    <p:animClr clrSpc="rgb" dir="cw">
                                      <p:cBhvr override="childStyle">
                                        <p:cTn dur="1" fill="hold" display="0" masterRel="nextClick" afterEffect="1"/>
                                        <p:tgtEl>
                                          <p:spTgt spid="405512">
                                            <p:txEl>
                                              <p:pRg st="6" end="6"/>
                                            </p:txEl>
                                          </p:spTgt>
                                        </p:tgtEl>
                                        <p:attrNameLst>
                                          <p:attrName>ppt_c</p:attrName>
                                        </p:attrNameLst>
                                      </p:cBhvr>
                                      <p:to>
                                        <a:srgbClr val="996633"/>
                                      </p:to>
                                    </p:animClr>
                                  </p:subTnLst>
                                </p:cTn>
                              </p:par>
                              <p:par>
                                <p:cTn id="19" presetID="3" presetClass="entr" presetSubtype="10" fill="hold" nodeType="withEffect">
                                  <p:stCondLst>
                                    <p:cond delay="0"/>
                                  </p:stCondLst>
                                  <p:childTnLst>
                                    <p:set>
                                      <p:cBhvr>
                                        <p:cTn id="20" dur="1" fill="hold">
                                          <p:stCondLst>
                                            <p:cond delay="0"/>
                                          </p:stCondLst>
                                        </p:cTn>
                                        <p:tgtEl>
                                          <p:spTgt spid="405512">
                                            <p:txEl>
                                              <p:pRg st="7" end="7"/>
                                            </p:txEl>
                                          </p:spTgt>
                                        </p:tgtEl>
                                        <p:attrNameLst>
                                          <p:attrName>style.visibility</p:attrName>
                                        </p:attrNameLst>
                                      </p:cBhvr>
                                      <p:to>
                                        <p:strVal val="visible"/>
                                      </p:to>
                                    </p:set>
                                    <p:animEffect transition="in" filter="blinds(horizontal)">
                                      <p:cBhvr>
                                        <p:cTn id="21" dur="500"/>
                                        <p:tgtEl>
                                          <p:spTgt spid="405512">
                                            <p:txEl>
                                              <p:pRg st="7" end="7"/>
                                            </p:txEl>
                                          </p:spTgt>
                                        </p:tgtEl>
                                      </p:cBhvr>
                                    </p:animEffect>
                                  </p:childTnLst>
                                  <p:subTnLst>
                                    <p:animClr clrSpc="rgb" dir="cw">
                                      <p:cBhvr override="childStyle">
                                        <p:cTn dur="1" fill="hold" display="0" masterRel="nextClick" afterEffect="1"/>
                                        <p:tgtEl>
                                          <p:spTgt spid="405512">
                                            <p:txEl>
                                              <p:pRg st="7" end="7"/>
                                            </p:txEl>
                                          </p:spTgt>
                                        </p:tgtEl>
                                        <p:attrNameLst>
                                          <p:attrName>ppt_c</p:attrName>
                                        </p:attrNameLst>
                                      </p:cBhvr>
                                      <p:to>
                                        <a:srgbClr val="996633"/>
                                      </p:to>
                                    </p:animClr>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05514"/>
                                        </p:tgtEl>
                                        <p:attrNameLst>
                                          <p:attrName>style.visibility</p:attrName>
                                        </p:attrNameLst>
                                      </p:cBhvr>
                                      <p:to>
                                        <p:strVal val="visible"/>
                                      </p:to>
                                    </p:set>
                                    <p:animEffect transition="in" filter="blinds(horizontal)">
                                      <p:cBhvr>
                                        <p:cTn id="26" dur="500"/>
                                        <p:tgtEl>
                                          <p:spTgt spid="4055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05512">
                                            <p:txEl>
                                              <p:pRg st="8" end="8"/>
                                            </p:txEl>
                                          </p:spTgt>
                                        </p:tgtEl>
                                        <p:attrNameLst>
                                          <p:attrName>style.visibility</p:attrName>
                                        </p:attrNameLst>
                                      </p:cBhvr>
                                      <p:to>
                                        <p:strVal val="visible"/>
                                      </p:to>
                                    </p:set>
                                    <p:animEffect transition="in" filter="blinds(horizontal)">
                                      <p:cBhvr>
                                        <p:cTn id="31" dur="500"/>
                                        <p:tgtEl>
                                          <p:spTgt spid="405512">
                                            <p:txEl>
                                              <p:pRg st="8" end="8"/>
                                            </p:txEl>
                                          </p:spTgt>
                                        </p:tgtEl>
                                      </p:cBhvr>
                                    </p:animEffect>
                                  </p:childTnLst>
                                  <p:subTnLst>
                                    <p:animClr clrSpc="rgb" dir="cw">
                                      <p:cBhvr override="childStyle">
                                        <p:cTn dur="1" fill="hold" display="0" masterRel="nextClick" afterEffect="1"/>
                                        <p:tgtEl>
                                          <p:spTgt spid="405512">
                                            <p:txEl>
                                              <p:pRg st="8" end="8"/>
                                            </p:txEl>
                                          </p:spTgt>
                                        </p:tgtEl>
                                        <p:attrNameLst>
                                          <p:attrName>ppt_c</p:attrName>
                                        </p:attrNameLst>
                                      </p:cBhvr>
                                      <p:to>
                                        <a:srgbClr val="0BB2F5"/>
                                      </p:to>
                                    </p:animClr>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5511"/>
                                        </p:tgtEl>
                                        <p:attrNameLst>
                                          <p:attrName>style.visibility</p:attrName>
                                        </p:attrNameLst>
                                      </p:cBhvr>
                                      <p:to>
                                        <p:strVal val="visible"/>
                                      </p:to>
                                    </p:set>
                                    <p:animEffect transition="in" filter="blinds(horizontal)">
                                      <p:cBhvr>
                                        <p:cTn id="41" dur="500"/>
                                        <p:tgtEl>
                                          <p:spTgt spid="40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1" grpId="0"/>
      <p:bldP spid="4055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a:xfrm>
            <a:off x="746125" y="84138"/>
            <a:ext cx="4724400" cy="600075"/>
          </a:xfrm>
        </p:spPr>
        <p:txBody>
          <a:bodyPr vert="horz" wrap="square" lIns="63500" tIns="25400" rIns="63500" bIns="25400" anchor="t" anchorCtr="0">
            <a:spAutoFit/>
          </a:bodyPr>
          <a:lstStyle/>
          <a:p>
            <a:r>
              <a:rPr lang="en-US" altLang="zh-CN" sz="3600" dirty="0"/>
              <a:t>CPU</a:t>
            </a:r>
            <a:r>
              <a:rPr lang="zh-CN" altLang="en-US" sz="3600" dirty="0"/>
              <a:t>执行时间的计算</a:t>
            </a:r>
            <a:endParaRPr lang="zh-CN" altLang="en-US" sz="3600" dirty="0">
              <a:solidFill>
                <a:schemeClr val="tx1"/>
              </a:solidFill>
            </a:endParaRPr>
          </a:p>
        </p:txBody>
      </p:sp>
      <p:sp>
        <p:nvSpPr>
          <p:cNvPr id="410627" name="Rectangle 3"/>
          <p:cNvSpPr>
            <a:spLocks noGrp="1"/>
          </p:cNvSpPr>
          <p:nvPr>
            <p:ph type="body"/>
          </p:nvPr>
        </p:nvSpPr>
        <p:spPr>
          <a:xfrm>
            <a:off x="393700" y="1490663"/>
            <a:ext cx="8305800" cy="4941887"/>
          </a:xfrm>
        </p:spPr>
        <p:txBody>
          <a:bodyPr vert="horz" wrap="square" lIns="63500" tIns="25400" rIns="63500" bIns="25400" anchor="t" anchorCtr="0">
            <a:spAutoFit/>
          </a:bodyPr>
          <a:lstStyle/>
          <a:p>
            <a:pPr marL="203200" indent="-203200">
              <a:spcBef>
                <a:spcPct val="30000"/>
              </a:spcBef>
              <a:buNone/>
            </a:pPr>
            <a:r>
              <a:rPr lang="en-US" altLang="zh-CN" sz="2200" dirty="0">
                <a:ea typeface="黑体" panose="02010609060101010101" pitchFamily="49" charset="-122"/>
              </a:rPr>
              <a:t>CPU </a:t>
            </a:r>
            <a:r>
              <a:rPr lang="zh-CN" altLang="en-US" sz="2200" dirty="0">
                <a:ea typeface="黑体" panose="02010609060101010101" pitchFamily="49" charset="-122"/>
              </a:rPr>
              <a:t>执行时间</a:t>
            </a:r>
            <a:r>
              <a:rPr lang="zh-CN" altLang="en-US" sz="2200" dirty="0">
                <a:solidFill>
                  <a:schemeClr val="accent2"/>
                </a:solidFill>
                <a:ea typeface="黑体" panose="02010609060101010101" pitchFamily="49" charset="-122"/>
              </a:rPr>
              <a:t> </a:t>
            </a:r>
            <a:r>
              <a:rPr lang="en-US" altLang="zh-CN" sz="2200" dirty="0">
                <a:solidFill>
                  <a:schemeClr val="accent2"/>
                </a:solidFill>
                <a:ea typeface="黑体" panose="02010609060101010101" pitchFamily="49" charset="-122"/>
              </a:rPr>
              <a:t>=</a:t>
            </a:r>
            <a:r>
              <a:rPr lang="en-US" altLang="zh-CN" sz="2200" dirty="0">
                <a:ea typeface="黑体" panose="02010609060101010101" pitchFamily="49" charset="-122"/>
              </a:rPr>
              <a:t> CPU</a:t>
            </a:r>
            <a:r>
              <a:rPr lang="zh-CN" altLang="en-US" sz="2200" dirty="0">
                <a:ea typeface="黑体" panose="02010609060101010101" pitchFamily="49" charset="-122"/>
              </a:rPr>
              <a:t>时钟周期数 </a:t>
            </a:r>
            <a:r>
              <a:rPr lang="en-US" altLang="zh-CN" sz="2200" dirty="0">
                <a:ea typeface="黑体" panose="02010609060101010101" pitchFamily="49" charset="-122"/>
              </a:rPr>
              <a:t>/ </a:t>
            </a:r>
            <a:r>
              <a:rPr lang="zh-CN" altLang="en-US" sz="2200" dirty="0">
                <a:ea typeface="黑体" panose="02010609060101010101" pitchFamily="49" charset="-122"/>
              </a:rPr>
              <a:t>程序 </a:t>
            </a:r>
            <a:r>
              <a:rPr lang="en-US" altLang="zh-CN" sz="2200" dirty="0">
                <a:solidFill>
                  <a:schemeClr val="accent2"/>
                </a:solidFill>
                <a:ea typeface="黑体" panose="02010609060101010101" pitchFamily="49" charset="-122"/>
              </a:rPr>
              <a:t>X</a:t>
            </a:r>
            <a:r>
              <a:rPr lang="en-US" altLang="zh-CN" sz="2200" dirty="0">
                <a:ea typeface="黑体" panose="02010609060101010101" pitchFamily="49" charset="-122"/>
              </a:rPr>
              <a:t> </a:t>
            </a:r>
            <a:r>
              <a:rPr lang="zh-CN" altLang="en-US" sz="2200" dirty="0">
                <a:ea typeface="黑体" panose="02010609060101010101" pitchFamily="49" charset="-122"/>
              </a:rPr>
              <a:t>时钟周期</a:t>
            </a:r>
            <a:endParaRPr lang="zh-CN" altLang="en-US" sz="2200" dirty="0">
              <a:ea typeface="黑体" panose="02010609060101010101" pitchFamily="49" charset="-122"/>
            </a:endParaRPr>
          </a:p>
          <a:p>
            <a:pPr marL="203200" indent="-203200">
              <a:spcBef>
                <a:spcPct val="30000"/>
              </a:spcBef>
              <a:buNone/>
            </a:pPr>
            <a:r>
              <a:rPr lang="en-US" altLang="zh-CN" sz="2200" dirty="0">
                <a:solidFill>
                  <a:schemeClr val="accent2"/>
                </a:solidFill>
                <a:ea typeface="黑体" panose="02010609060101010101" pitchFamily="49" charset="-122"/>
              </a:rPr>
              <a:t>                        =</a:t>
            </a:r>
            <a:r>
              <a:rPr lang="en-US" altLang="zh-CN" sz="2200" dirty="0">
                <a:ea typeface="黑体" panose="02010609060101010101" pitchFamily="49" charset="-122"/>
              </a:rPr>
              <a:t> CPU</a:t>
            </a:r>
            <a:r>
              <a:rPr lang="zh-CN" altLang="en-US" sz="2200" dirty="0">
                <a:ea typeface="黑体" panose="02010609060101010101" pitchFamily="49" charset="-122"/>
              </a:rPr>
              <a:t>时钟周期数 </a:t>
            </a:r>
            <a:r>
              <a:rPr lang="en-US" altLang="zh-CN" sz="2200" dirty="0">
                <a:ea typeface="黑体" panose="02010609060101010101" pitchFamily="49" charset="-122"/>
              </a:rPr>
              <a:t>/ </a:t>
            </a:r>
            <a:r>
              <a:rPr lang="zh-CN" altLang="en-US" sz="2200" dirty="0">
                <a:ea typeface="黑体" panose="02010609060101010101" pitchFamily="49" charset="-122"/>
              </a:rPr>
              <a:t>程序 </a:t>
            </a:r>
            <a:r>
              <a:rPr lang="en-US" altLang="zh-CN" sz="2200" dirty="0">
                <a:solidFill>
                  <a:schemeClr val="accent2"/>
                </a:solidFill>
                <a:ea typeface="黑体" panose="02010609060101010101" pitchFamily="49" charset="-122"/>
              </a:rPr>
              <a:t>÷</a:t>
            </a:r>
            <a:r>
              <a:rPr lang="en-US" altLang="zh-CN" sz="2200" dirty="0">
                <a:ea typeface="黑体" panose="02010609060101010101" pitchFamily="49" charset="-122"/>
              </a:rPr>
              <a:t> </a:t>
            </a:r>
            <a:r>
              <a:rPr lang="zh-CN" altLang="en-US" sz="2200" dirty="0">
                <a:ea typeface="黑体" panose="02010609060101010101" pitchFamily="49" charset="-122"/>
              </a:rPr>
              <a:t>时钟频率</a:t>
            </a:r>
            <a:endParaRPr lang="zh-CN" altLang="en-US" sz="2200" dirty="0">
              <a:ea typeface="黑体" panose="02010609060101010101" pitchFamily="49" charset="-122"/>
            </a:endParaRPr>
          </a:p>
          <a:p>
            <a:pPr marL="203200" indent="-203200">
              <a:spcBef>
                <a:spcPct val="30000"/>
              </a:spcBef>
              <a:buNone/>
            </a:pPr>
            <a:r>
              <a:rPr lang="en-US" altLang="zh-CN" sz="2200" dirty="0">
                <a:solidFill>
                  <a:schemeClr val="accent2"/>
                </a:solidFill>
                <a:ea typeface="黑体" panose="02010609060101010101" pitchFamily="49" charset="-122"/>
              </a:rPr>
              <a:t>                        =</a:t>
            </a:r>
            <a:r>
              <a:rPr lang="en-US" altLang="zh-CN" sz="2200" dirty="0">
                <a:ea typeface="黑体" panose="02010609060101010101" pitchFamily="49" charset="-122"/>
              </a:rPr>
              <a:t> </a:t>
            </a:r>
            <a:r>
              <a:rPr lang="zh-CN" altLang="en-US" sz="2200" dirty="0">
                <a:ea typeface="黑体" panose="02010609060101010101" pitchFamily="49" charset="-122"/>
              </a:rPr>
              <a:t>指令条数 </a:t>
            </a:r>
            <a:r>
              <a:rPr lang="en-US" altLang="zh-CN" sz="2200" dirty="0">
                <a:ea typeface="黑体" panose="02010609060101010101" pitchFamily="49" charset="-122"/>
              </a:rPr>
              <a:t>/ </a:t>
            </a:r>
            <a:r>
              <a:rPr lang="zh-CN" altLang="en-US" sz="2200" dirty="0">
                <a:ea typeface="黑体" panose="02010609060101010101" pitchFamily="49" charset="-122"/>
              </a:rPr>
              <a:t>程序 </a:t>
            </a:r>
            <a:r>
              <a:rPr lang="en-US" altLang="zh-CN" sz="2200" dirty="0">
                <a:solidFill>
                  <a:schemeClr val="accent2"/>
                </a:solidFill>
                <a:ea typeface="黑体" panose="02010609060101010101" pitchFamily="49" charset="-122"/>
              </a:rPr>
              <a:t>X</a:t>
            </a:r>
            <a:r>
              <a:rPr lang="en-US" altLang="zh-CN" sz="2200" dirty="0">
                <a:ea typeface="黑体" panose="02010609060101010101" pitchFamily="49" charset="-122"/>
              </a:rPr>
              <a:t> CPI </a:t>
            </a:r>
            <a:r>
              <a:rPr lang="en-US" altLang="zh-CN" sz="2200" dirty="0">
                <a:solidFill>
                  <a:schemeClr val="accent2"/>
                </a:solidFill>
                <a:ea typeface="黑体" panose="02010609060101010101" pitchFamily="49" charset="-122"/>
              </a:rPr>
              <a:t>X </a:t>
            </a:r>
            <a:r>
              <a:rPr lang="zh-CN" altLang="en-US" sz="2200" dirty="0">
                <a:ea typeface="黑体" panose="02010609060101010101" pitchFamily="49" charset="-122"/>
              </a:rPr>
              <a:t>时钟周期</a:t>
            </a:r>
            <a:endParaRPr lang="zh-CN" altLang="en-US" sz="2200" dirty="0">
              <a:ea typeface="黑体" panose="02010609060101010101" pitchFamily="49" charset="-122"/>
            </a:endParaRPr>
          </a:p>
          <a:p>
            <a:pPr marL="203200" indent="-203200">
              <a:spcBef>
                <a:spcPct val="30000"/>
              </a:spcBef>
              <a:buNone/>
            </a:pPr>
            <a:r>
              <a:rPr lang="en-US" altLang="zh-CN" sz="2200" dirty="0">
                <a:ea typeface="黑体" panose="02010609060101010101" pitchFamily="49" charset="-122"/>
              </a:rPr>
              <a:t>CPU</a:t>
            </a:r>
            <a:r>
              <a:rPr lang="zh-CN" altLang="en-US" sz="2200" dirty="0">
                <a:ea typeface="黑体" panose="02010609060101010101" pitchFamily="49" charset="-122"/>
              </a:rPr>
              <a:t>时钟周期数 </a:t>
            </a:r>
            <a:r>
              <a:rPr lang="en-US" altLang="zh-CN" sz="2200" dirty="0">
                <a:ea typeface="黑体" panose="02010609060101010101" pitchFamily="49" charset="-122"/>
              </a:rPr>
              <a:t>/ </a:t>
            </a:r>
            <a:r>
              <a:rPr lang="zh-CN" altLang="en-US" sz="2200" dirty="0">
                <a:ea typeface="黑体" panose="02010609060101010101" pitchFamily="49" charset="-122"/>
              </a:rPr>
              <a:t>程序 </a:t>
            </a:r>
            <a:r>
              <a:rPr lang="en-US" altLang="zh-CN" sz="2200" dirty="0">
                <a:solidFill>
                  <a:schemeClr val="accent2"/>
                </a:solidFill>
                <a:ea typeface="黑体" panose="02010609060101010101" pitchFamily="49" charset="-122"/>
              </a:rPr>
              <a:t>=</a:t>
            </a:r>
            <a:r>
              <a:rPr lang="en-US" altLang="zh-CN" sz="2200" dirty="0">
                <a:ea typeface="黑体" panose="02010609060101010101" pitchFamily="49" charset="-122"/>
              </a:rPr>
              <a:t> </a:t>
            </a:r>
            <a:r>
              <a:rPr lang="zh-CN" altLang="en-US" sz="2200" dirty="0">
                <a:ea typeface="黑体" panose="02010609060101010101" pitchFamily="49" charset="-122"/>
              </a:rPr>
              <a:t>指令条数 </a:t>
            </a:r>
            <a:r>
              <a:rPr lang="en-US" altLang="zh-CN" sz="2200" dirty="0">
                <a:ea typeface="黑体" panose="02010609060101010101" pitchFamily="49" charset="-122"/>
              </a:rPr>
              <a:t>/ </a:t>
            </a:r>
            <a:r>
              <a:rPr lang="zh-CN" altLang="en-US" sz="2200" dirty="0">
                <a:ea typeface="黑体" panose="02010609060101010101" pitchFamily="49" charset="-122"/>
              </a:rPr>
              <a:t>程序 </a:t>
            </a:r>
            <a:r>
              <a:rPr lang="en-US" altLang="zh-CN" sz="2200" dirty="0">
                <a:solidFill>
                  <a:schemeClr val="accent2"/>
                </a:solidFill>
                <a:ea typeface="黑体" panose="02010609060101010101" pitchFamily="49" charset="-122"/>
              </a:rPr>
              <a:t>X </a:t>
            </a:r>
            <a:r>
              <a:rPr lang="en-US" altLang="zh-CN" sz="2200" dirty="0">
                <a:ea typeface="黑体" panose="02010609060101010101" pitchFamily="49" charset="-122"/>
              </a:rPr>
              <a:t>CPI</a:t>
            </a:r>
            <a:endParaRPr lang="en-US" altLang="zh-CN" sz="2200" dirty="0">
              <a:ea typeface="黑体" panose="02010609060101010101" pitchFamily="49" charset="-122"/>
            </a:endParaRPr>
          </a:p>
          <a:p>
            <a:pPr marL="203200" indent="-203200">
              <a:spcBef>
                <a:spcPct val="30000"/>
              </a:spcBef>
              <a:buNone/>
            </a:pPr>
            <a:r>
              <a:rPr lang="en-US" altLang="zh-CN" sz="2200" dirty="0">
                <a:ea typeface="黑体" panose="02010609060101010101" pitchFamily="49" charset="-122"/>
              </a:rPr>
              <a:t>CPI </a:t>
            </a:r>
            <a:r>
              <a:rPr lang="en-US" altLang="zh-CN" sz="2200" dirty="0">
                <a:solidFill>
                  <a:schemeClr val="accent2"/>
                </a:solidFill>
                <a:ea typeface="黑体" panose="02010609060101010101" pitchFamily="49" charset="-122"/>
              </a:rPr>
              <a:t>=</a:t>
            </a:r>
            <a:r>
              <a:rPr lang="en-US" altLang="zh-CN" sz="2200" dirty="0">
                <a:ea typeface="黑体" panose="02010609060101010101" pitchFamily="49" charset="-122"/>
              </a:rPr>
              <a:t> CPU</a:t>
            </a:r>
            <a:r>
              <a:rPr lang="zh-CN" altLang="en-US" sz="2200" dirty="0">
                <a:ea typeface="黑体" panose="02010609060101010101" pitchFamily="49" charset="-122"/>
              </a:rPr>
              <a:t>时钟周期数 </a:t>
            </a:r>
            <a:r>
              <a:rPr lang="en-US" altLang="zh-CN" sz="2200" dirty="0">
                <a:ea typeface="黑体" panose="02010609060101010101" pitchFamily="49" charset="-122"/>
              </a:rPr>
              <a:t>/ </a:t>
            </a:r>
            <a:r>
              <a:rPr lang="zh-CN" altLang="en-US" sz="2200" dirty="0">
                <a:ea typeface="黑体" panose="02010609060101010101" pitchFamily="49" charset="-122"/>
              </a:rPr>
              <a:t>程序 </a:t>
            </a:r>
            <a:r>
              <a:rPr lang="en-US" altLang="zh-CN" sz="2200" dirty="0">
                <a:solidFill>
                  <a:schemeClr val="accent2"/>
                </a:solidFill>
                <a:ea typeface="黑体" panose="02010609060101010101" pitchFamily="49" charset="-122"/>
              </a:rPr>
              <a:t>÷</a:t>
            </a:r>
            <a:r>
              <a:rPr lang="zh-CN" altLang="en-US" sz="2200" dirty="0">
                <a:ea typeface="黑体" panose="02010609060101010101" pitchFamily="49" charset="-122"/>
              </a:rPr>
              <a:t>指令条数 </a:t>
            </a:r>
            <a:r>
              <a:rPr lang="en-US" altLang="zh-CN" sz="2200" dirty="0">
                <a:ea typeface="黑体" panose="02010609060101010101" pitchFamily="49" charset="-122"/>
              </a:rPr>
              <a:t>/ </a:t>
            </a:r>
            <a:r>
              <a:rPr lang="zh-CN" altLang="en-US" sz="2200" dirty="0">
                <a:ea typeface="黑体" panose="02010609060101010101" pitchFamily="49" charset="-122"/>
              </a:rPr>
              <a:t>程序 </a:t>
            </a:r>
            <a:endParaRPr lang="en-US" altLang="zh-CN" sz="2200" dirty="0">
              <a:ea typeface="黑体" panose="02010609060101010101" pitchFamily="49" charset="-122"/>
            </a:endParaRPr>
          </a:p>
          <a:p>
            <a:pPr marL="203200" indent="-203200">
              <a:spcBef>
                <a:spcPct val="30000"/>
              </a:spcBef>
              <a:buNone/>
            </a:pPr>
            <a:r>
              <a:rPr lang="en-US" altLang="zh-CN" sz="2200" dirty="0">
                <a:ea typeface="黑体" panose="02010609060101010101" pitchFamily="49" charset="-122"/>
              </a:rPr>
              <a:t>CPI </a:t>
            </a:r>
            <a:r>
              <a:rPr lang="zh-CN" altLang="en-US" sz="2200" dirty="0">
                <a:ea typeface="黑体" panose="02010609060101010101" pitchFamily="49" charset="-122"/>
              </a:rPr>
              <a:t>用来衡量以下各方面的综合结果</a:t>
            </a:r>
            <a:endParaRPr lang="zh-CN" altLang="en-US" sz="2200" dirty="0">
              <a:ea typeface="黑体" panose="02010609060101010101" pitchFamily="49" charset="-122"/>
            </a:endParaRPr>
          </a:p>
          <a:p>
            <a:pPr marL="685800" lvl="1" indent="-190500">
              <a:spcBef>
                <a:spcPct val="30000"/>
              </a:spcBef>
            </a:pPr>
            <a:r>
              <a:rPr lang="en-US" altLang="zh-CN" sz="2200" dirty="0">
                <a:ea typeface="黑体" panose="02010609060101010101" pitchFamily="49" charset="-122"/>
              </a:rPr>
              <a:t>Instruction Set Architecture</a:t>
            </a:r>
            <a:r>
              <a:rPr lang="zh-CN" altLang="en-US" sz="2200" dirty="0">
                <a:ea typeface="黑体" panose="02010609060101010101" pitchFamily="49" charset="-122"/>
              </a:rPr>
              <a:t>（</a:t>
            </a:r>
            <a:r>
              <a:rPr lang="en-US" altLang="zh-CN" sz="2200" dirty="0">
                <a:ea typeface="黑体" panose="02010609060101010101" pitchFamily="49" charset="-122"/>
              </a:rPr>
              <a:t>ISA</a:t>
            </a:r>
            <a:r>
              <a:rPr lang="zh-CN" altLang="en-US" sz="2200" dirty="0">
                <a:ea typeface="黑体" panose="02010609060101010101" pitchFamily="49" charset="-122"/>
              </a:rPr>
              <a:t>）</a:t>
            </a:r>
            <a:endParaRPr lang="zh-CN" altLang="en-US" sz="2200" dirty="0">
              <a:ea typeface="黑体" panose="02010609060101010101" pitchFamily="49" charset="-122"/>
            </a:endParaRPr>
          </a:p>
          <a:p>
            <a:pPr marL="685800" lvl="1" indent="-190500">
              <a:spcBef>
                <a:spcPct val="30000"/>
              </a:spcBef>
            </a:pPr>
            <a:r>
              <a:rPr lang="en-US" altLang="zh-CN" sz="2200" dirty="0">
                <a:ea typeface="黑体" panose="02010609060101010101" pitchFamily="49" charset="-122"/>
              </a:rPr>
              <a:t>Implementation of that architecture</a:t>
            </a:r>
            <a:endParaRPr lang="en-US" altLang="zh-CN" sz="2200" dirty="0">
              <a:ea typeface="黑体" panose="02010609060101010101" pitchFamily="49" charset="-122"/>
            </a:endParaRPr>
          </a:p>
          <a:p>
            <a:pPr marL="685800" lvl="1" indent="-190500">
              <a:spcBef>
                <a:spcPct val="30000"/>
              </a:spcBef>
              <a:buNone/>
            </a:pPr>
            <a:r>
              <a:rPr lang="zh-CN" altLang="en-US" sz="2200" dirty="0">
                <a:ea typeface="黑体" panose="02010609060101010101" pitchFamily="49" charset="-122"/>
              </a:rPr>
              <a:t>   （</a:t>
            </a:r>
            <a:r>
              <a:rPr lang="en-US" altLang="zh-CN" sz="2200" dirty="0">
                <a:ea typeface="黑体" panose="02010609060101010101" pitchFamily="49" charset="-122"/>
              </a:rPr>
              <a:t>Organization &amp; Technology</a:t>
            </a:r>
            <a:r>
              <a:rPr lang="zh-CN" altLang="en-US" sz="2200" dirty="0">
                <a:ea typeface="黑体" panose="02010609060101010101" pitchFamily="49" charset="-122"/>
              </a:rPr>
              <a:t>）</a:t>
            </a:r>
            <a:endParaRPr lang="zh-CN" altLang="en-US" sz="2200" dirty="0">
              <a:ea typeface="黑体" panose="02010609060101010101" pitchFamily="49" charset="-122"/>
            </a:endParaRPr>
          </a:p>
          <a:p>
            <a:pPr marL="685800" lvl="1" indent="-190500">
              <a:spcBef>
                <a:spcPct val="30000"/>
              </a:spcBef>
            </a:pPr>
            <a:r>
              <a:rPr lang="en-US" altLang="zh-CN" sz="2200" dirty="0">
                <a:ea typeface="黑体" panose="02010609060101010101" pitchFamily="49" charset="-122"/>
              </a:rPr>
              <a:t>Program</a:t>
            </a:r>
            <a:r>
              <a:rPr lang="zh-CN" altLang="en-US" sz="2200" dirty="0">
                <a:ea typeface="黑体" panose="02010609060101010101" pitchFamily="49" charset="-122"/>
              </a:rPr>
              <a:t>（</a:t>
            </a:r>
            <a:r>
              <a:rPr lang="en-US" altLang="zh-CN" sz="2200" dirty="0">
                <a:ea typeface="黑体" panose="02010609060101010101" pitchFamily="49" charset="-122"/>
              </a:rPr>
              <a:t>Compiler</a:t>
            </a:r>
            <a:r>
              <a:rPr lang="zh-CN" altLang="en-US" sz="2200" dirty="0">
                <a:ea typeface="黑体" panose="02010609060101010101" pitchFamily="49" charset="-122"/>
              </a:rPr>
              <a:t>、</a:t>
            </a:r>
            <a:r>
              <a:rPr lang="en-US" altLang="zh-CN" sz="2200" dirty="0">
                <a:ea typeface="黑体" panose="02010609060101010101" pitchFamily="49" charset="-122"/>
              </a:rPr>
              <a:t>Algorithm</a:t>
            </a:r>
            <a:r>
              <a:rPr lang="zh-CN" altLang="en-US" sz="2200" dirty="0">
                <a:ea typeface="黑体" panose="02010609060101010101" pitchFamily="49" charset="-122"/>
              </a:rPr>
              <a:t>）</a:t>
            </a:r>
            <a:r>
              <a:rPr lang="zh-CN" altLang="en-US" sz="2800" dirty="0"/>
              <a:t> </a:t>
            </a:r>
            <a:endParaRPr lang="zh-CN" altLang="en-US" sz="2800" dirty="0"/>
          </a:p>
        </p:txBody>
      </p:sp>
      <p:sp>
        <p:nvSpPr>
          <p:cNvPr id="410628" name="Text Box 4"/>
          <p:cNvSpPr txBox="1"/>
          <p:nvPr/>
        </p:nvSpPr>
        <p:spPr>
          <a:xfrm>
            <a:off x="508000" y="1016000"/>
            <a:ext cx="4737100" cy="457200"/>
          </a:xfrm>
          <a:prstGeom prst="rect">
            <a:avLst/>
          </a:prstGeom>
          <a:noFill/>
          <a:ln w="9525">
            <a:noFill/>
          </a:ln>
        </p:spPr>
        <p:txBody>
          <a:bodyPr anchor="t" anchorCtr="0">
            <a:spAutoFit/>
          </a:bodyPr>
          <a:lstStyle/>
          <a:p>
            <a:pPr algn="ctr" eaLnBrk="0" hangingPunct="0">
              <a:spcBef>
                <a:spcPct val="50000"/>
              </a:spcBef>
            </a:pPr>
            <a:r>
              <a:rPr lang="en-US" altLang="zh-CN" sz="2400" b="1" dirty="0">
                <a:solidFill>
                  <a:srgbClr val="ED1611"/>
                </a:solidFill>
                <a:latin typeface="Arial" panose="020B0604020202020204" pitchFamily="34" charset="0"/>
                <a:ea typeface="宋体" panose="02010600030101010101" pitchFamily="2" charset="-122"/>
              </a:rPr>
              <a:t>CPI</a:t>
            </a:r>
            <a:r>
              <a:rPr lang="zh-CN" altLang="en-US" sz="2400" b="1" dirty="0">
                <a:solidFill>
                  <a:srgbClr val="ED1611"/>
                </a:solidFill>
                <a:latin typeface="Arial" panose="020B0604020202020204" pitchFamily="34" charset="0"/>
                <a:ea typeface="宋体" panose="02010600030101010101" pitchFamily="2" charset="-122"/>
              </a:rPr>
              <a:t>：</a:t>
            </a:r>
            <a:r>
              <a:rPr lang="en-US" altLang="zh-CN" sz="2400" b="1" dirty="0">
                <a:solidFill>
                  <a:srgbClr val="ED1611"/>
                </a:solidFill>
                <a:latin typeface="Arial" panose="020B0604020202020204" pitchFamily="34" charset="0"/>
                <a:ea typeface="宋体" panose="02010600030101010101" pitchFamily="2" charset="-122"/>
              </a:rPr>
              <a:t>Cycles Per Instruction</a:t>
            </a:r>
            <a:endParaRPr lang="zh-CN" altLang="en-US" sz="2400" b="1" dirty="0">
              <a:solidFill>
                <a:srgbClr val="ED161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12" dur="500"/>
                                        <p:tgtEl>
                                          <p:spTgt spid="410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7" dur="500"/>
                                        <p:tgtEl>
                                          <p:spTgt spid="4106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2" dur="500"/>
                                        <p:tgtEl>
                                          <p:spTgt spid="410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7" dur="500"/>
                                        <p:tgtEl>
                                          <p:spTgt spid="4106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2" dur="500"/>
                                        <p:tgtEl>
                                          <p:spTgt spid="4106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37" dur="500"/>
                                        <p:tgtEl>
                                          <p:spTgt spid="4106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2" dur="500"/>
                                        <p:tgtEl>
                                          <p:spTgt spid="41062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7" dur="500"/>
                                        <p:tgtEl>
                                          <p:spTgt spid="410627">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0" dur="500"/>
                                        <p:tgtEl>
                                          <p:spTgt spid="41062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55" dur="500"/>
                                        <p:tgtEl>
                                          <p:spTgt spid="410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a:xfrm>
            <a:off x="836613" y="84138"/>
            <a:ext cx="4408487" cy="600075"/>
          </a:xfrm>
        </p:spPr>
        <p:txBody>
          <a:bodyPr vert="horz" wrap="square" lIns="63500" tIns="25400" rIns="63500" bIns="25400" anchor="t" anchorCtr="0">
            <a:spAutoFit/>
          </a:bodyPr>
          <a:lstStyle/>
          <a:p>
            <a:r>
              <a:rPr lang="zh-CN" altLang="en-US" sz="3600" b="0" dirty="0"/>
              <a:t>如何计算</a:t>
            </a:r>
            <a:r>
              <a:rPr lang="en-US" altLang="zh-CN" sz="3600" b="0" dirty="0"/>
              <a:t>CPI?</a:t>
            </a:r>
            <a:endParaRPr lang="en-US" altLang="zh-CN" sz="3600" b="0" dirty="0"/>
          </a:p>
        </p:txBody>
      </p:sp>
      <p:sp>
        <p:nvSpPr>
          <p:cNvPr id="110594" name="Rectangle 4"/>
          <p:cNvSpPr/>
          <p:nvPr/>
        </p:nvSpPr>
        <p:spPr>
          <a:xfrm>
            <a:off x="195263" y="968375"/>
            <a:ext cx="8575675" cy="1141413"/>
          </a:xfrm>
          <a:prstGeom prst="rect">
            <a:avLst/>
          </a:prstGeom>
          <a:noFill/>
          <a:ln w="12700">
            <a:noFill/>
          </a:ln>
        </p:spPr>
        <p:txBody>
          <a:bodyPr lIns="90488" tIns="44450" rIns="90488" bIns="44450" anchor="t" anchorCtr="0">
            <a:spAutoFit/>
          </a:bodyPr>
          <a:lstStyle/>
          <a:p>
            <a:pPr eaLnBrk="0" hangingPunct="0">
              <a:lnSpc>
                <a:spcPct val="115000"/>
              </a:lnSpc>
              <a:spcBef>
                <a:spcPct val="30000"/>
              </a:spcBef>
            </a:pPr>
            <a:r>
              <a:rPr lang="zh-CN" altLang="en-US" sz="2000" b="1" dirty="0">
                <a:solidFill>
                  <a:srgbClr val="008000"/>
                </a:solidFill>
                <a:latin typeface="微软雅黑" panose="020B0503020204020204" pitchFamily="34" charset="-122"/>
                <a:ea typeface="微软雅黑" panose="020B0503020204020204" pitchFamily="34" charset="-122"/>
              </a:rPr>
              <a:t>对于某一条特定的指令而言，其</a:t>
            </a:r>
            <a:r>
              <a:rPr lang="en-US" altLang="zh-CN" sz="2000" b="1" dirty="0">
                <a:solidFill>
                  <a:srgbClr val="008000"/>
                </a:solidFill>
                <a:latin typeface="微软雅黑" panose="020B0503020204020204" pitchFamily="34" charset="-122"/>
                <a:ea typeface="微软雅黑" panose="020B0503020204020204" pitchFamily="34" charset="-122"/>
              </a:rPr>
              <a:t>CPI</a:t>
            </a:r>
            <a:r>
              <a:rPr lang="zh-CN" altLang="en-US" sz="2000" b="1" dirty="0">
                <a:solidFill>
                  <a:srgbClr val="008000"/>
                </a:solidFill>
                <a:latin typeface="微软雅黑" panose="020B0503020204020204" pitchFamily="34" charset="-122"/>
                <a:ea typeface="微软雅黑" panose="020B0503020204020204" pitchFamily="34" charset="-122"/>
              </a:rPr>
              <a:t>是一个确定的值。但是，对于某一个程序或一台机器而言，其</a:t>
            </a:r>
            <a:r>
              <a:rPr lang="en-US" altLang="zh-CN" sz="2000" b="1" dirty="0">
                <a:solidFill>
                  <a:srgbClr val="008000"/>
                </a:solidFill>
                <a:latin typeface="微软雅黑" panose="020B0503020204020204" pitchFamily="34" charset="-122"/>
                <a:ea typeface="微软雅黑" panose="020B0503020204020204" pitchFamily="34" charset="-122"/>
              </a:rPr>
              <a:t>CPI</a:t>
            </a:r>
            <a:r>
              <a:rPr lang="zh-CN" altLang="en-US" sz="2000" b="1" dirty="0">
                <a:solidFill>
                  <a:srgbClr val="008000"/>
                </a:solidFill>
                <a:latin typeface="微软雅黑" panose="020B0503020204020204" pitchFamily="34" charset="-122"/>
                <a:ea typeface="微软雅黑" panose="020B0503020204020204" pitchFamily="34" charset="-122"/>
              </a:rPr>
              <a:t>是一个平均值，表示该程序或该机器指令集中每条指令执行时平均需要多少时钟周期。</a:t>
            </a:r>
            <a:endParaRPr lang="zh-CN" altLang="en-US" sz="2000" b="1" dirty="0">
              <a:solidFill>
                <a:srgbClr val="008000"/>
              </a:solidFill>
              <a:latin typeface="微软雅黑" panose="020B0503020204020204" pitchFamily="34" charset="-122"/>
              <a:ea typeface="微软雅黑" panose="020B0503020204020204" pitchFamily="34" charset="-122"/>
            </a:endParaRPr>
          </a:p>
        </p:txBody>
      </p:sp>
      <p:sp>
        <p:nvSpPr>
          <p:cNvPr id="110595" name="AutoShape 16"/>
          <p:cNvSpPr>
            <a:spLocks noChangeAspect="1" noTextEdit="1"/>
          </p:cNvSpPr>
          <p:nvPr/>
        </p:nvSpPr>
        <p:spPr>
          <a:xfrm>
            <a:off x="4814888" y="4406900"/>
            <a:ext cx="3105150" cy="785813"/>
          </a:xfrm>
          <a:prstGeom prst="rect">
            <a:avLst/>
          </a:prstGeom>
          <a:noFill/>
          <a:ln w="9525">
            <a:noFill/>
          </a:ln>
        </p:spPr>
        <p:txBody>
          <a:bodyPr anchor="t" anchorCtr="0"/>
          <a:lstStyle/>
          <a:p>
            <a:pPr eaLnBrk="0" hangingPunct="0"/>
            <a:endParaRPr lang="zh-CN" altLang="en-US">
              <a:latin typeface="Arial" panose="020B0604020202020204" pitchFamily="34" charset="0"/>
              <a:ea typeface="宋体" panose="02010600030101010101" pitchFamily="2" charset="-122"/>
            </a:endParaRPr>
          </a:p>
        </p:txBody>
      </p:sp>
      <p:sp>
        <p:nvSpPr>
          <p:cNvPr id="110596" name="Rectangle 18"/>
          <p:cNvSpPr/>
          <p:nvPr/>
        </p:nvSpPr>
        <p:spPr>
          <a:xfrm>
            <a:off x="6602413" y="4541838"/>
            <a:ext cx="0" cy="212725"/>
          </a:xfrm>
          <a:prstGeom prst="rect">
            <a:avLst/>
          </a:prstGeom>
          <a:noFill/>
          <a:ln w="9525">
            <a:noFill/>
          </a:ln>
        </p:spPr>
        <p:txBody>
          <a:bodyPr wrap="none" lIns="0" tIns="0" rIns="0" bIns="0" anchor="t" anchorCtr="0">
            <a:spAutoFit/>
          </a:bodyPr>
          <a:lstStyle/>
          <a:p>
            <a:pPr algn="ctr" eaLnBrk="0" hangingPunct="0"/>
            <a:endParaRPr lang="zh-CN" altLang="en-US" sz="1400" dirty="0">
              <a:latin typeface="Times New Roman" panose="02020603050405020304" pitchFamily="18" charset="0"/>
              <a:ea typeface="宋体" panose="02010600030101010101" pitchFamily="2" charset="-122"/>
            </a:endParaRPr>
          </a:p>
        </p:txBody>
      </p:sp>
      <p:grpSp>
        <p:nvGrpSpPr>
          <p:cNvPr id="2" name="Group 94"/>
          <p:cNvGrpSpPr/>
          <p:nvPr/>
        </p:nvGrpSpPr>
        <p:grpSpPr>
          <a:xfrm>
            <a:off x="276225" y="3554413"/>
            <a:ext cx="8213725" cy="1090612"/>
            <a:chOff x="198" y="3341"/>
            <a:chExt cx="5174" cy="687"/>
          </a:xfrm>
        </p:grpSpPr>
        <p:sp>
          <p:nvSpPr>
            <p:cNvPr id="110598" name="Rectangle 7"/>
            <p:cNvSpPr/>
            <p:nvPr/>
          </p:nvSpPr>
          <p:spPr>
            <a:xfrm>
              <a:off x="198" y="3341"/>
              <a:ext cx="5174" cy="195"/>
            </a:xfrm>
            <a:prstGeom prst="rect">
              <a:avLst/>
            </a:prstGeom>
            <a:noFill/>
            <a:ln w="12700">
              <a:noFill/>
            </a:ln>
          </p:spPr>
          <p:txBody>
            <a:bodyPr lIns="63500" tIns="25400" rIns="63500" bIns="25400" anchor="t" anchorCtr="0">
              <a:spAutoFit/>
            </a:bodyPr>
            <a:lstStyle/>
            <a:p>
              <a:pPr eaLnBrk="0" hangingPunct="0">
                <a:lnSpc>
                  <a:spcPct val="85000"/>
                </a:lnSpc>
              </a:pPr>
              <a:r>
                <a:rPr lang="zh-CN" altLang="en-US" sz="2000" b="1" dirty="0">
                  <a:solidFill>
                    <a:schemeClr val="accent2"/>
                  </a:solidFill>
                  <a:latin typeface="Arial" panose="020B0604020202020204" pitchFamily="34" charset="0"/>
                  <a:ea typeface="黑体" panose="02010609060101010101" pitchFamily="49" charset="-122"/>
                </a:rPr>
                <a:t>假定</a:t>
              </a:r>
              <a:r>
                <a:rPr lang="en-US" altLang="zh-CN" sz="2000" b="1" i="1" dirty="0">
                  <a:solidFill>
                    <a:schemeClr val="accent2"/>
                  </a:solidFill>
                  <a:latin typeface="Arial" panose="020B0604020202020204" pitchFamily="34" charset="0"/>
                  <a:ea typeface="黑体" panose="02010609060101010101" pitchFamily="49" charset="-122"/>
                </a:rPr>
                <a:t>CPI</a:t>
              </a:r>
              <a:r>
                <a:rPr lang="en-US" altLang="zh-CN" sz="1400" b="1" i="1" dirty="0">
                  <a:solidFill>
                    <a:schemeClr val="accent2"/>
                  </a:solidFill>
                  <a:latin typeface="Times New Roman" panose="02020603050405020304" pitchFamily="18" charset="0"/>
                  <a:ea typeface="黑体" panose="02010609060101010101" pitchFamily="49" charset="-122"/>
                </a:rPr>
                <a:t>i</a:t>
              </a:r>
              <a:r>
                <a:rPr lang="zh-CN" altLang="en-US" sz="2000" b="1" dirty="0">
                  <a:solidFill>
                    <a:schemeClr val="accent2"/>
                  </a:solidFill>
                  <a:latin typeface="Arial" panose="020B0604020202020204" pitchFamily="34" charset="0"/>
                  <a:ea typeface="黑体" panose="02010609060101010101" pitchFamily="49" charset="-122"/>
                </a:rPr>
                <a:t>、</a:t>
              </a:r>
              <a:r>
                <a:rPr lang="en-US" altLang="zh-CN" sz="2000" b="1" i="1" dirty="0">
                  <a:solidFill>
                    <a:schemeClr val="accent2"/>
                  </a:solidFill>
                  <a:latin typeface="Arial" panose="020B0604020202020204" pitchFamily="34" charset="0"/>
                  <a:ea typeface="黑体" panose="02010609060101010101" pitchFamily="49" charset="-122"/>
                </a:rPr>
                <a:t>F</a:t>
              </a:r>
              <a:r>
                <a:rPr lang="en-US" altLang="zh-CN" sz="1400" b="1" i="1" dirty="0">
                  <a:solidFill>
                    <a:schemeClr val="accent2"/>
                  </a:solidFill>
                  <a:latin typeface="Times New Roman" panose="02020603050405020304" pitchFamily="18" charset="0"/>
                  <a:ea typeface="黑体" panose="02010609060101010101" pitchFamily="49" charset="-122"/>
                </a:rPr>
                <a:t>i</a:t>
              </a:r>
              <a:r>
                <a:rPr lang="zh-CN" altLang="en-US" sz="2000" b="1" dirty="0">
                  <a:solidFill>
                    <a:schemeClr val="accent2"/>
                  </a:solidFill>
                  <a:latin typeface="Arial" panose="020B0604020202020204" pitchFamily="34" charset="0"/>
                  <a:ea typeface="黑体" panose="02010609060101010101" pitchFamily="49" charset="-122"/>
                </a:rPr>
                <a:t>是各指令</a:t>
              </a:r>
              <a:r>
                <a:rPr lang="en-US" altLang="zh-CN" sz="2000" b="1" dirty="0">
                  <a:solidFill>
                    <a:schemeClr val="accent2"/>
                  </a:solidFill>
                  <a:latin typeface="Arial" panose="020B0604020202020204" pitchFamily="34" charset="0"/>
                  <a:ea typeface="黑体" panose="02010609060101010101" pitchFamily="49" charset="-122"/>
                </a:rPr>
                <a:t>CPI</a:t>
              </a:r>
              <a:r>
                <a:rPr lang="zh-CN" altLang="en-US" sz="2000" b="1" dirty="0">
                  <a:solidFill>
                    <a:schemeClr val="accent2"/>
                  </a:solidFill>
                  <a:latin typeface="Arial" panose="020B0604020202020204" pitchFamily="34" charset="0"/>
                  <a:ea typeface="黑体" panose="02010609060101010101" pitchFamily="49" charset="-122"/>
                </a:rPr>
                <a:t>和在程序中的出现频率，则程序综合</a:t>
              </a:r>
              <a:r>
                <a:rPr lang="en-US" altLang="zh-CN" sz="2000" b="1" dirty="0">
                  <a:solidFill>
                    <a:schemeClr val="accent2"/>
                  </a:solidFill>
                  <a:latin typeface="Arial" panose="020B0604020202020204" pitchFamily="34" charset="0"/>
                  <a:ea typeface="黑体" panose="02010609060101010101" pitchFamily="49" charset="-122"/>
                </a:rPr>
                <a:t>CPI</a:t>
              </a:r>
              <a:r>
                <a:rPr lang="zh-CN" altLang="en-US" sz="2000" b="1" dirty="0">
                  <a:solidFill>
                    <a:schemeClr val="accent2"/>
                  </a:solidFill>
                  <a:latin typeface="Arial" panose="020B0604020202020204" pitchFamily="34" charset="0"/>
                  <a:ea typeface="黑体" panose="02010609060101010101" pitchFamily="49" charset="-122"/>
                </a:rPr>
                <a:t>为</a:t>
              </a:r>
              <a:r>
                <a:rPr lang="en-US" altLang="zh-CN" sz="2000" b="1" dirty="0">
                  <a:solidFill>
                    <a:schemeClr val="accent2"/>
                  </a:solidFill>
                  <a:latin typeface="Arial" panose="020B0604020202020204" pitchFamily="34" charset="0"/>
                  <a:ea typeface="黑体" panose="02010609060101010101" pitchFamily="49" charset="-122"/>
                </a:rPr>
                <a:t>:</a:t>
              </a:r>
              <a:endParaRPr lang="en-US" altLang="zh-CN" sz="2000" b="1" dirty="0">
                <a:solidFill>
                  <a:schemeClr val="accent2"/>
                </a:solidFill>
                <a:latin typeface="Arial" panose="020B0604020202020204" pitchFamily="34" charset="0"/>
                <a:ea typeface="黑体" panose="02010609060101010101" pitchFamily="49" charset="-122"/>
              </a:endParaRPr>
            </a:p>
          </p:txBody>
        </p:sp>
        <p:grpSp>
          <p:nvGrpSpPr>
            <p:cNvPr id="110599" name="Group 75"/>
            <p:cNvGrpSpPr/>
            <p:nvPr/>
          </p:nvGrpSpPr>
          <p:grpSpPr>
            <a:xfrm>
              <a:off x="557" y="3505"/>
              <a:ext cx="4254" cy="523"/>
              <a:chOff x="768" y="2853"/>
              <a:chExt cx="4254" cy="523"/>
            </a:xfrm>
          </p:grpSpPr>
          <p:sp>
            <p:nvSpPr>
              <p:cNvPr id="110600" name="Rectangle 6"/>
              <p:cNvSpPr/>
              <p:nvPr/>
            </p:nvSpPr>
            <p:spPr>
              <a:xfrm>
                <a:off x="768" y="2943"/>
                <a:ext cx="648" cy="326"/>
              </a:xfrm>
              <a:prstGeom prst="rect">
                <a:avLst/>
              </a:prstGeom>
              <a:noFill/>
              <a:ln w="12700">
                <a:noFill/>
              </a:ln>
            </p:spPr>
            <p:txBody>
              <a:bodyPr wrap="none" lIns="63500" tIns="25400" rIns="63500" bIns="25400" anchor="t" anchorCtr="0">
                <a:spAutoFit/>
              </a:bodyPr>
              <a:lstStyle/>
              <a:p>
                <a:pPr eaLnBrk="0" hangingPunct="0">
                  <a:lnSpc>
                    <a:spcPct val="85000"/>
                  </a:lnSpc>
                </a:pPr>
                <a:r>
                  <a:rPr lang="en-US" altLang="zh-CN" sz="2000" b="1" dirty="0">
                    <a:latin typeface="Arial" panose="020B0604020202020204" pitchFamily="34" charset="0"/>
                    <a:ea typeface="宋体" panose="02010600030101010101" pitchFamily="2" charset="-122"/>
                  </a:rPr>
                  <a:t>CPI  =</a:t>
                </a:r>
                <a:r>
                  <a:rPr lang="en-US" altLang="zh-CN" dirty="0">
                    <a:latin typeface="Arial" panose="020B0604020202020204" pitchFamily="34" charset="0"/>
                    <a:ea typeface="宋体" panose="02010600030101010101" pitchFamily="2" charset="-122"/>
                  </a:rPr>
                  <a:t> </a:t>
                </a:r>
                <a:r>
                  <a:rPr lang="en-US" altLang="zh-CN" sz="3600"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10601" name="Rectangle 11"/>
              <p:cNvSpPr/>
              <p:nvPr/>
            </p:nvSpPr>
            <p:spPr>
              <a:xfrm>
                <a:off x="2622" y="2901"/>
                <a:ext cx="576" cy="326"/>
              </a:xfrm>
              <a:prstGeom prst="rect">
                <a:avLst/>
              </a:prstGeom>
              <a:noFill/>
              <a:ln w="12700">
                <a:noFill/>
              </a:ln>
            </p:spPr>
            <p:txBody>
              <a:bodyPr wrap="none" lIns="63500" tIns="25400" rIns="63500" bIns="25400" anchor="t" anchorCtr="0">
                <a:spAutoFit/>
              </a:bodyPr>
              <a:lstStyle/>
              <a:p>
                <a:pPr eaLnBrk="0" hangingPunct="0">
                  <a:lnSpc>
                    <a:spcPct val="85000"/>
                  </a:lnSpc>
                </a:pPr>
                <a:r>
                  <a:rPr lang="en-US" altLang="zh-CN" b="1" dirty="0">
                    <a:latin typeface="Arial" panose="020B0604020202020204" pitchFamily="34" charset="0"/>
                    <a:ea typeface="宋体" panose="02010600030101010101" pitchFamily="2" charset="-122"/>
                  </a:rPr>
                  <a:t>where</a:t>
                </a:r>
                <a:r>
                  <a:rPr lang="en-US" altLang="zh-CN" sz="3600"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grpSp>
            <p:nvGrpSpPr>
              <p:cNvPr id="110602" name="Group 61"/>
              <p:cNvGrpSpPr/>
              <p:nvPr/>
            </p:nvGrpSpPr>
            <p:grpSpPr>
              <a:xfrm>
                <a:off x="1351" y="2938"/>
                <a:ext cx="989" cy="411"/>
                <a:chOff x="1747" y="2782"/>
                <a:chExt cx="989" cy="411"/>
              </a:xfrm>
            </p:grpSpPr>
            <p:sp>
              <p:nvSpPr>
                <p:cNvPr id="110603" name="Rectangle 48"/>
                <p:cNvSpPr/>
                <p:nvPr/>
              </p:nvSpPr>
              <p:spPr>
                <a:xfrm>
                  <a:off x="1956" y="2813"/>
                  <a:ext cx="0" cy="134"/>
                </a:xfrm>
                <a:prstGeom prst="rect">
                  <a:avLst/>
                </a:prstGeom>
                <a:noFill/>
                <a:ln w="9525">
                  <a:noFill/>
                </a:ln>
              </p:spPr>
              <p:txBody>
                <a:bodyPr wrap="none" lIns="0" tIns="0" rIns="0" bIns="0" anchor="t" anchorCtr="0">
                  <a:spAutoFit/>
                </a:bodyPr>
                <a:lstStyle/>
                <a:p>
                  <a:pPr algn="ctr" eaLnBrk="0" hangingPunct="0"/>
                  <a:endParaRPr lang="zh-CN" altLang="en-US" sz="1400" dirty="0">
                    <a:latin typeface="Times New Roman" panose="02020603050405020304" pitchFamily="18" charset="0"/>
                    <a:ea typeface="宋体" panose="02010600030101010101" pitchFamily="2" charset="-122"/>
                  </a:endParaRPr>
                </a:p>
              </p:txBody>
            </p:sp>
            <p:sp>
              <p:nvSpPr>
                <p:cNvPr id="110604" name="Rectangle 49"/>
                <p:cNvSpPr/>
                <p:nvPr/>
              </p:nvSpPr>
              <p:spPr>
                <a:xfrm>
                  <a:off x="1825" y="3059"/>
                  <a:ext cx="63" cy="134"/>
                </a:xfrm>
                <a:prstGeom prst="rect">
                  <a:avLst/>
                </a:prstGeom>
                <a:noFill/>
                <a:ln w="9525">
                  <a:noFill/>
                </a:ln>
              </p:spPr>
              <p:txBody>
                <a:bodyPr wrap="none" lIns="0" tIns="0" rIns="0" bIns="0" anchor="t" anchorCtr="0">
                  <a:spAutoFit/>
                </a:bodyPr>
                <a:lstStyle/>
                <a:p>
                  <a:pPr algn="ctr" eaLnBrk="0" hangingPunct="0"/>
                  <a:r>
                    <a:rPr lang="en-US" altLang="zh-CN" sz="1400" dirty="0">
                      <a:latin typeface="Times New Roman" panose="02020603050405020304" pitchFamily="18" charset="0"/>
                      <a:ea typeface="宋体" panose="02010600030101010101" pitchFamily="2" charset="-122"/>
                    </a:rPr>
                    <a:t>=</a:t>
                  </a:r>
                  <a:endParaRPr lang="en-US" altLang="zh-CN" sz="1400" dirty="0">
                    <a:latin typeface="Times New Roman" panose="02020603050405020304" pitchFamily="18" charset="0"/>
                    <a:ea typeface="宋体" panose="02010600030101010101" pitchFamily="2" charset="-122"/>
                  </a:endParaRPr>
                </a:p>
              </p:txBody>
            </p:sp>
            <p:sp>
              <p:nvSpPr>
                <p:cNvPr id="110605" name="Rectangle 50"/>
                <p:cNvSpPr/>
                <p:nvPr/>
              </p:nvSpPr>
              <p:spPr>
                <a:xfrm>
                  <a:off x="2446" y="2866"/>
                  <a:ext cx="77" cy="154"/>
                </a:xfrm>
                <a:prstGeom prst="rect">
                  <a:avLst/>
                </a:prstGeom>
                <a:noFill/>
                <a:ln w="9525">
                  <a:noFill/>
                </a:ln>
              </p:spPr>
              <p:txBody>
                <a:bodyPr wrap="none" lIns="0" tIns="0" rIns="0" bIns="0" anchor="t" anchorCtr="0">
                  <a:spAutoFit/>
                </a:bodyPr>
                <a:lstStyle/>
                <a:p>
                  <a:pPr algn="ctr" eaLnBrk="0" hangingPunct="0"/>
                  <a:r>
                    <a:rPr lang="en-US" altLang="zh-CN" sz="1600" b="1" dirty="0">
                      <a:latin typeface="Tahoma" panose="020B0604030504040204" pitchFamily="34" charset="0"/>
                      <a:ea typeface="宋体" panose="02010600030101010101" pitchFamily="2" charset="-122"/>
                    </a:rPr>
                    <a:t>x</a:t>
                  </a:r>
                  <a:endParaRPr lang="en-US" altLang="zh-CN" sz="1600" b="1" dirty="0">
                    <a:latin typeface="Tahoma" panose="020B0604030504040204" pitchFamily="34" charset="0"/>
                    <a:ea typeface="宋体" panose="02010600030101010101" pitchFamily="2" charset="-122"/>
                  </a:endParaRPr>
                </a:p>
              </p:txBody>
            </p:sp>
            <p:sp>
              <p:nvSpPr>
                <p:cNvPr id="110606" name="Rectangle 51"/>
                <p:cNvSpPr/>
                <p:nvPr/>
              </p:nvSpPr>
              <p:spPr>
                <a:xfrm>
                  <a:off x="1747" y="2866"/>
                  <a:ext cx="192" cy="230"/>
                </a:xfrm>
                <a:prstGeom prst="rect">
                  <a:avLst/>
                </a:prstGeom>
                <a:noFill/>
                <a:ln w="9525">
                  <a:noFill/>
                </a:ln>
              </p:spPr>
              <p:txBody>
                <a:bodyPr wrap="none" lIns="0" tIns="0" rIns="0" bIns="0" anchor="t" anchorCtr="0">
                  <a:spAutoFit/>
                </a:bodyPr>
                <a:lstStyle/>
                <a:p>
                  <a:pPr algn="ctr" eaLnBrk="0" hangingPunct="0"/>
                  <a:r>
                    <a:rPr lang="en-US" altLang="zh-CN" sz="2400" dirty="0">
                      <a:solidFill>
                        <a:srgbClr val="000000"/>
                      </a:solidFill>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p:txBody>
            </p:sp>
            <p:sp>
              <p:nvSpPr>
                <p:cNvPr id="110607" name="Rectangle 52"/>
                <p:cNvSpPr/>
                <p:nvPr/>
              </p:nvSpPr>
              <p:spPr>
                <a:xfrm>
                  <a:off x="1833" y="2782"/>
                  <a:ext cx="56"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n</a:t>
                  </a:r>
                  <a:endParaRPr lang="en-US" altLang="zh-CN" sz="1400" dirty="0">
                    <a:latin typeface="Times New Roman" panose="02020603050405020304" pitchFamily="18" charset="0"/>
                    <a:ea typeface="宋体" panose="02010600030101010101" pitchFamily="2" charset="-122"/>
                  </a:endParaRPr>
                </a:p>
              </p:txBody>
            </p:sp>
            <p:sp>
              <p:nvSpPr>
                <p:cNvPr id="110608" name="Rectangle 53"/>
                <p:cNvSpPr/>
                <p:nvPr/>
              </p:nvSpPr>
              <p:spPr>
                <a:xfrm>
                  <a:off x="1776" y="3055"/>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09" name="Rectangle 54"/>
                <p:cNvSpPr/>
                <p:nvPr/>
              </p:nvSpPr>
              <p:spPr>
                <a:xfrm>
                  <a:off x="2705" y="2979"/>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10" name="Rectangle 55"/>
                <p:cNvSpPr/>
                <p:nvPr/>
              </p:nvSpPr>
              <p:spPr>
                <a:xfrm>
                  <a:off x="2356" y="2979"/>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11" name="Rectangle 56"/>
                <p:cNvSpPr/>
                <p:nvPr/>
              </p:nvSpPr>
              <p:spPr>
                <a:xfrm>
                  <a:off x="2591" y="2860"/>
                  <a:ext cx="107" cy="192"/>
                </a:xfrm>
                <a:prstGeom prst="rect">
                  <a:avLst/>
                </a:prstGeom>
                <a:noFill/>
                <a:ln w="9525">
                  <a:noFill/>
                </a:ln>
              </p:spPr>
              <p:txBody>
                <a:bodyPr wrap="none" lIns="0" tIns="0" rIns="0" bIns="0" anchor="t" anchorCtr="0">
                  <a:spAutoFit/>
                </a:bodyPr>
                <a:lstStyle/>
                <a:p>
                  <a:pPr algn="ctr" eaLnBrk="0" hangingPunct="0"/>
                  <a:r>
                    <a:rPr lang="en-US" altLang="zh-CN" sz="2000" b="1" i="1" dirty="0">
                      <a:latin typeface="Times New Roman" panose="02020603050405020304" pitchFamily="18" charset="0"/>
                      <a:ea typeface="宋体" panose="02010600030101010101" pitchFamily="2" charset="-122"/>
                    </a:rPr>
                    <a:t>F</a:t>
                  </a:r>
                  <a:endParaRPr lang="en-US" altLang="zh-CN" sz="2000" b="1" i="1" dirty="0">
                    <a:latin typeface="Times New Roman" panose="02020603050405020304" pitchFamily="18" charset="0"/>
                    <a:ea typeface="宋体" panose="02010600030101010101" pitchFamily="2" charset="-122"/>
                  </a:endParaRPr>
                </a:p>
              </p:txBody>
            </p:sp>
            <p:sp>
              <p:nvSpPr>
                <p:cNvPr id="110612" name="Rectangle 57"/>
                <p:cNvSpPr/>
                <p:nvPr/>
              </p:nvSpPr>
              <p:spPr>
                <a:xfrm>
                  <a:off x="2041" y="2860"/>
                  <a:ext cx="267" cy="192"/>
                </a:xfrm>
                <a:prstGeom prst="rect">
                  <a:avLst/>
                </a:prstGeom>
                <a:noFill/>
                <a:ln w="9525">
                  <a:noFill/>
                </a:ln>
              </p:spPr>
              <p:txBody>
                <a:bodyPr wrap="none" lIns="0" tIns="0" rIns="0" bIns="0" anchor="t" anchorCtr="0">
                  <a:spAutoFit/>
                </a:bodyPr>
                <a:lstStyle/>
                <a:p>
                  <a:pPr algn="ctr" eaLnBrk="0" hangingPunct="0"/>
                  <a:r>
                    <a:rPr lang="en-US" altLang="zh-CN" sz="2000" b="1" i="1" dirty="0">
                      <a:solidFill>
                        <a:srgbClr val="000000"/>
                      </a:solidFill>
                      <a:latin typeface="Times New Roman" panose="02020603050405020304" pitchFamily="18" charset="0"/>
                      <a:ea typeface="宋体" panose="02010600030101010101" pitchFamily="2" charset="-122"/>
                    </a:rPr>
                    <a:t>CPI</a:t>
                  </a:r>
                  <a:endParaRPr lang="en-US" altLang="zh-CN" sz="2000" b="1" dirty="0">
                    <a:latin typeface="Times New Roman" panose="02020603050405020304" pitchFamily="18" charset="0"/>
                    <a:ea typeface="宋体" panose="02010600030101010101" pitchFamily="2" charset="-122"/>
                  </a:endParaRPr>
                </a:p>
              </p:txBody>
            </p:sp>
            <p:sp>
              <p:nvSpPr>
                <p:cNvPr id="110613" name="Rectangle 59"/>
                <p:cNvSpPr/>
                <p:nvPr/>
              </p:nvSpPr>
              <p:spPr>
                <a:xfrm>
                  <a:off x="1920" y="3055"/>
                  <a:ext cx="56" cy="134"/>
                </a:xfrm>
                <a:prstGeom prst="rect">
                  <a:avLst/>
                </a:prstGeom>
                <a:noFill/>
                <a:ln w="9525">
                  <a:noFill/>
                </a:ln>
              </p:spPr>
              <p:txBody>
                <a:bodyPr wrap="none" lIns="0" tIns="0" rIns="0" bIns="0" anchor="t" anchorCtr="0">
                  <a:spAutoFit/>
                </a:bodyPr>
                <a:lstStyle/>
                <a:p>
                  <a:pPr algn="ctr" eaLnBrk="0" hangingPunct="0"/>
                  <a:r>
                    <a:rPr lang="en-US" altLang="zh-CN" sz="1400" dirty="0">
                      <a:solidFill>
                        <a:srgbClr val="000000"/>
                      </a:solidFill>
                      <a:latin typeface="Times New Roman" panose="02020603050405020304" pitchFamily="18" charset="0"/>
                      <a:ea typeface="宋体" panose="02010600030101010101" pitchFamily="2" charset="-122"/>
                    </a:rPr>
                    <a:t>1</a:t>
                  </a:r>
                  <a:endParaRPr lang="en-US" altLang="zh-CN" sz="1400" dirty="0">
                    <a:latin typeface="Times New Roman" panose="02020603050405020304" pitchFamily="18" charset="0"/>
                    <a:ea typeface="宋体" panose="02010600030101010101" pitchFamily="2" charset="-122"/>
                  </a:endParaRPr>
                </a:p>
              </p:txBody>
            </p:sp>
          </p:grpSp>
          <p:sp>
            <p:nvSpPr>
              <p:cNvPr id="110614" name="AutoShape 62"/>
              <p:cNvSpPr>
                <a:spLocks noChangeAspect="1" noTextEdit="1"/>
              </p:cNvSpPr>
              <p:nvPr/>
            </p:nvSpPr>
            <p:spPr>
              <a:xfrm>
                <a:off x="3102" y="2853"/>
                <a:ext cx="1920" cy="523"/>
              </a:xfrm>
              <a:prstGeom prst="rect">
                <a:avLst/>
              </a:prstGeom>
              <a:noFill/>
              <a:ln w="9525">
                <a:noFill/>
              </a:ln>
            </p:spPr>
            <p:txBody>
              <a:bodyPr anchor="t" anchorCtr="0"/>
              <a:lstStyle/>
              <a:p>
                <a:pPr eaLnBrk="0" hangingPunct="0"/>
                <a:endParaRPr lang="zh-CN" altLang="en-US">
                  <a:latin typeface="Arial" panose="020B0604020202020204" pitchFamily="34" charset="0"/>
                  <a:ea typeface="宋体" panose="02010600030101010101" pitchFamily="2" charset="-122"/>
                </a:endParaRPr>
              </a:p>
            </p:txBody>
          </p:sp>
          <p:sp>
            <p:nvSpPr>
              <p:cNvPr id="110615" name="Line 64"/>
              <p:cNvSpPr/>
              <p:nvPr/>
            </p:nvSpPr>
            <p:spPr>
              <a:xfrm>
                <a:off x="3487" y="3107"/>
                <a:ext cx="1498" cy="0"/>
              </a:xfrm>
              <a:prstGeom prst="line">
                <a:avLst/>
              </a:prstGeom>
              <a:ln w="12700" cap="flat" cmpd="sng">
                <a:solidFill>
                  <a:srgbClr val="000000"/>
                </a:solidFill>
                <a:prstDash val="solid"/>
                <a:round/>
                <a:headEnd type="none" w="med" len="med"/>
                <a:tailEnd type="none" w="med" len="med"/>
              </a:ln>
            </p:spPr>
          </p:sp>
          <p:sp>
            <p:nvSpPr>
              <p:cNvPr id="110616" name="Rectangle 65"/>
              <p:cNvSpPr/>
              <p:nvPr/>
            </p:nvSpPr>
            <p:spPr>
              <a:xfrm>
                <a:off x="4527" y="3134"/>
                <a:ext cx="491" cy="230"/>
              </a:xfrm>
              <a:prstGeom prst="rect">
                <a:avLst/>
              </a:prstGeom>
              <a:noFill/>
              <a:ln w="9525">
                <a:noFill/>
              </a:ln>
            </p:spPr>
            <p:txBody>
              <a:bodyPr wrap="none" lIns="0" tIns="0" rIns="0" bIns="0" anchor="t" anchorCtr="0">
                <a:spAutoFit/>
              </a:bodyPr>
              <a:lstStyle/>
              <a:p>
                <a:pPr algn="ctr" eaLnBrk="0" hangingPunct="0"/>
                <a:r>
                  <a:rPr lang="en-US" altLang="zh-CN" sz="2400" b="1" i="1" dirty="0">
                    <a:solidFill>
                      <a:srgbClr val="000000"/>
                    </a:solidFill>
                    <a:latin typeface="Times New Roman" panose="02020603050405020304" pitchFamily="18" charset="0"/>
                    <a:ea typeface="宋体" panose="02010600030101010101" pitchFamily="2" charset="-122"/>
                  </a:rPr>
                  <a:t>Count</a:t>
                </a:r>
                <a:endParaRPr lang="en-US" altLang="zh-CN" sz="1400" b="1" dirty="0">
                  <a:latin typeface="Times New Roman" panose="02020603050405020304" pitchFamily="18" charset="0"/>
                  <a:ea typeface="宋体" panose="02010600030101010101" pitchFamily="2" charset="-122"/>
                </a:endParaRPr>
              </a:p>
            </p:txBody>
          </p:sp>
          <p:sp>
            <p:nvSpPr>
              <p:cNvPr id="110617" name="Rectangle 66"/>
              <p:cNvSpPr/>
              <p:nvPr/>
            </p:nvSpPr>
            <p:spPr>
              <a:xfrm>
                <a:off x="4280" y="3134"/>
                <a:ext cx="107" cy="230"/>
              </a:xfrm>
              <a:prstGeom prst="rect">
                <a:avLst/>
              </a:prstGeom>
              <a:noFill/>
              <a:ln w="9525">
                <a:noFill/>
              </a:ln>
            </p:spPr>
            <p:txBody>
              <a:bodyPr wrap="none" lIns="0" tIns="0" rIns="0" bIns="0" anchor="t" anchorCtr="0">
                <a:spAutoFit/>
              </a:bodyPr>
              <a:lstStyle/>
              <a:p>
                <a:pPr algn="ctr" eaLnBrk="0" hangingPunct="0"/>
                <a:r>
                  <a:rPr lang="en-US" altLang="zh-CN" sz="2400" b="1" i="1" dirty="0">
                    <a:solidFill>
                      <a:srgbClr val="000000"/>
                    </a:solidFill>
                    <a:latin typeface="Times New Roman" panose="02020603050405020304" pitchFamily="18" charset="0"/>
                    <a:ea typeface="宋体" panose="02010600030101010101" pitchFamily="2" charset="-122"/>
                  </a:rPr>
                  <a:t>n</a:t>
                </a:r>
                <a:endParaRPr lang="en-US" altLang="zh-CN" sz="1400" b="1" dirty="0">
                  <a:latin typeface="Times New Roman" panose="02020603050405020304" pitchFamily="18" charset="0"/>
                  <a:ea typeface="宋体" panose="02010600030101010101" pitchFamily="2" charset="-122"/>
                </a:endParaRPr>
              </a:p>
            </p:txBody>
          </p:sp>
          <p:sp>
            <p:nvSpPr>
              <p:cNvPr id="110618" name="Rectangle 67"/>
              <p:cNvSpPr/>
              <p:nvPr/>
            </p:nvSpPr>
            <p:spPr>
              <a:xfrm>
                <a:off x="3530" y="3134"/>
                <a:ext cx="779" cy="230"/>
              </a:xfrm>
              <a:prstGeom prst="rect">
                <a:avLst/>
              </a:prstGeom>
              <a:noFill/>
              <a:ln w="9525">
                <a:noFill/>
              </a:ln>
            </p:spPr>
            <p:txBody>
              <a:bodyPr wrap="none" lIns="0" tIns="0" rIns="0" bIns="0" anchor="t" anchorCtr="0">
                <a:spAutoFit/>
              </a:bodyPr>
              <a:lstStyle/>
              <a:p>
                <a:pPr algn="ctr" eaLnBrk="0" hangingPunct="0"/>
                <a:r>
                  <a:rPr lang="en-US" altLang="zh-CN" sz="2400" b="1" i="1" dirty="0">
                    <a:solidFill>
                      <a:srgbClr val="000000"/>
                    </a:solidFill>
                    <a:latin typeface="Times New Roman" panose="02020603050405020304" pitchFamily="18" charset="0"/>
                    <a:ea typeface="宋体" panose="02010600030101010101" pitchFamily="2" charset="-122"/>
                  </a:rPr>
                  <a:t>Instructio</a:t>
                </a:r>
                <a:endParaRPr lang="en-US" altLang="zh-CN" sz="1400" b="1" dirty="0">
                  <a:latin typeface="Times New Roman" panose="02020603050405020304" pitchFamily="18" charset="0"/>
                  <a:ea typeface="宋体" panose="02010600030101010101" pitchFamily="2" charset="-122"/>
                </a:endParaRPr>
              </a:p>
            </p:txBody>
          </p:sp>
          <p:sp>
            <p:nvSpPr>
              <p:cNvPr id="110619" name="Rectangle 68"/>
              <p:cNvSpPr/>
              <p:nvPr/>
            </p:nvSpPr>
            <p:spPr>
              <a:xfrm>
                <a:off x="4183" y="2865"/>
                <a:ext cx="128" cy="230"/>
              </a:xfrm>
              <a:prstGeom prst="rect">
                <a:avLst/>
              </a:prstGeom>
              <a:noFill/>
              <a:ln w="9525">
                <a:noFill/>
              </a:ln>
            </p:spPr>
            <p:txBody>
              <a:bodyPr wrap="none" lIns="0" tIns="0" rIns="0" bIns="0" anchor="t" anchorCtr="0">
                <a:spAutoFit/>
              </a:bodyPr>
              <a:lstStyle/>
              <a:p>
                <a:pPr algn="ctr" eaLnBrk="0" hangingPunct="0"/>
                <a:r>
                  <a:rPr lang="en-US" altLang="zh-CN" sz="2400" b="1" i="1" dirty="0">
                    <a:solidFill>
                      <a:srgbClr val="000000"/>
                    </a:solidFill>
                    <a:latin typeface="Times New Roman" panose="02020603050405020304" pitchFamily="18" charset="0"/>
                    <a:ea typeface="宋体" panose="02010600030101010101" pitchFamily="2" charset="-122"/>
                  </a:rPr>
                  <a:t>C</a:t>
                </a:r>
                <a:endParaRPr lang="en-US" altLang="zh-CN" sz="1400" b="1" dirty="0">
                  <a:latin typeface="Times New Roman" panose="02020603050405020304" pitchFamily="18" charset="0"/>
                  <a:ea typeface="宋体" panose="02010600030101010101" pitchFamily="2" charset="-122"/>
                </a:endParaRPr>
              </a:p>
            </p:txBody>
          </p:sp>
          <p:sp>
            <p:nvSpPr>
              <p:cNvPr id="110620" name="Rectangle 69"/>
              <p:cNvSpPr/>
              <p:nvPr/>
            </p:nvSpPr>
            <p:spPr>
              <a:xfrm>
                <a:off x="3176" y="2985"/>
                <a:ext cx="117" cy="230"/>
              </a:xfrm>
              <a:prstGeom prst="rect">
                <a:avLst/>
              </a:prstGeom>
              <a:noFill/>
              <a:ln w="9525">
                <a:noFill/>
              </a:ln>
            </p:spPr>
            <p:txBody>
              <a:bodyPr wrap="none" lIns="0" tIns="0" rIns="0" bIns="0" anchor="t" anchorCtr="0">
                <a:spAutoFit/>
              </a:bodyPr>
              <a:lstStyle/>
              <a:p>
                <a:pPr algn="ctr" eaLnBrk="0" hangingPunct="0"/>
                <a:r>
                  <a:rPr lang="en-US" altLang="zh-CN" sz="2400" i="1" dirty="0">
                    <a:solidFill>
                      <a:srgbClr val="000000"/>
                    </a:solidFill>
                    <a:latin typeface="Times New Roman" panose="02020603050405020304" pitchFamily="18" charset="0"/>
                    <a:ea typeface="宋体" panose="02010600030101010101" pitchFamily="2" charset="-122"/>
                  </a:rPr>
                  <a:t>F</a:t>
                </a:r>
                <a:endParaRPr lang="en-US" altLang="zh-CN" sz="1400" dirty="0">
                  <a:latin typeface="Times New Roman" panose="02020603050405020304" pitchFamily="18" charset="0"/>
                  <a:ea typeface="宋体" panose="02010600030101010101" pitchFamily="2" charset="-122"/>
                </a:endParaRPr>
              </a:p>
            </p:txBody>
          </p:sp>
          <p:sp>
            <p:nvSpPr>
              <p:cNvPr id="110621" name="Rectangle 70"/>
              <p:cNvSpPr/>
              <p:nvPr/>
            </p:nvSpPr>
            <p:spPr>
              <a:xfrm>
                <a:off x="4294" y="2982"/>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22" name="Rectangle 71"/>
              <p:cNvSpPr/>
              <p:nvPr/>
            </p:nvSpPr>
            <p:spPr>
              <a:xfrm>
                <a:off x="3259" y="3103"/>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23" name="Rectangle 72"/>
              <p:cNvSpPr/>
              <p:nvPr/>
            </p:nvSpPr>
            <p:spPr>
              <a:xfrm>
                <a:off x="4413" y="3134"/>
                <a:ext cx="96" cy="230"/>
              </a:xfrm>
              <a:prstGeom prst="rect">
                <a:avLst/>
              </a:prstGeom>
              <a:noFill/>
              <a:ln w="9525">
                <a:noFill/>
              </a:ln>
            </p:spPr>
            <p:txBody>
              <a:bodyPr wrap="none" lIns="0" tIns="0" rIns="0" bIns="0" anchor="t" anchorCtr="0">
                <a:spAutoFit/>
              </a:bodyPr>
              <a:lstStyle/>
              <a:p>
                <a:pPr algn="ctr" eaLnBrk="0" hangingPunct="0"/>
                <a:r>
                  <a:rPr lang="en-US" altLang="zh-CN" sz="2400" dirty="0">
                    <a:solidFill>
                      <a:srgbClr val="000000"/>
                    </a:solidFill>
                    <a:latin typeface="Times New Roman" panose="02020603050405020304" pitchFamily="18" charset="0"/>
                    <a:ea typeface="宋体" panose="02010600030101010101" pitchFamily="2" charset="-122"/>
                  </a:rPr>
                  <a:t>_</a:t>
                </a:r>
                <a:endParaRPr lang="en-US" altLang="zh-CN" sz="1400" dirty="0">
                  <a:latin typeface="Times New Roman" panose="02020603050405020304" pitchFamily="18" charset="0"/>
                  <a:ea typeface="宋体" panose="02010600030101010101" pitchFamily="2" charset="-122"/>
                </a:endParaRPr>
              </a:p>
            </p:txBody>
          </p:sp>
          <p:sp>
            <p:nvSpPr>
              <p:cNvPr id="110624" name="Rectangle 73"/>
              <p:cNvSpPr/>
              <p:nvPr/>
            </p:nvSpPr>
            <p:spPr>
              <a:xfrm>
                <a:off x="3355" y="3000"/>
                <a:ext cx="129" cy="230"/>
              </a:xfrm>
              <a:prstGeom prst="rect">
                <a:avLst/>
              </a:prstGeom>
              <a:noFill/>
              <a:ln w="9525">
                <a:noFill/>
              </a:ln>
            </p:spPr>
            <p:txBody>
              <a:bodyPr wrap="none" lIns="0" tIns="0" rIns="0" bIns="0" anchor="t" anchorCtr="0">
                <a:spAutoFit/>
              </a:bodyPr>
              <a:lstStyle/>
              <a:p>
                <a:pPr algn="ctr" eaLnBrk="0" hangingPunct="0"/>
                <a:r>
                  <a:rPr lang="en-US" altLang="zh-CN" sz="2400" dirty="0">
                    <a:solidFill>
                      <a:srgbClr val="000000"/>
                    </a:solidFill>
                    <a:latin typeface="Symbol" panose="05050102010706020507" pitchFamily="18" charset="2"/>
                    <a:ea typeface="宋体" panose="02010600030101010101" pitchFamily="2" charset="-122"/>
                  </a:rPr>
                  <a:t>=</a:t>
                </a:r>
                <a:endParaRPr lang="en-US" altLang="zh-CN" sz="1400" dirty="0">
                  <a:latin typeface="Times New Roman" panose="02020603050405020304" pitchFamily="18" charset="0"/>
                  <a:ea typeface="宋体" panose="02010600030101010101" pitchFamily="2" charset="-122"/>
                </a:endParaRPr>
              </a:p>
            </p:txBody>
          </p:sp>
        </p:grpSp>
      </p:grpSp>
      <p:grpSp>
        <p:nvGrpSpPr>
          <p:cNvPr id="5" name="Group 92"/>
          <p:cNvGrpSpPr/>
          <p:nvPr/>
        </p:nvGrpSpPr>
        <p:grpSpPr>
          <a:xfrm>
            <a:off x="312738" y="2325688"/>
            <a:ext cx="8470900" cy="1250950"/>
            <a:chOff x="156" y="665"/>
            <a:chExt cx="5336" cy="788"/>
          </a:xfrm>
        </p:grpSpPr>
        <p:sp>
          <p:nvSpPr>
            <p:cNvPr id="110626" name="Rectangle 8"/>
            <p:cNvSpPr/>
            <p:nvPr/>
          </p:nvSpPr>
          <p:spPr>
            <a:xfrm>
              <a:off x="5211" y="995"/>
              <a:ext cx="114" cy="458"/>
            </a:xfrm>
            <a:prstGeom prst="rect">
              <a:avLst/>
            </a:prstGeom>
            <a:noFill/>
            <a:ln w="12700">
              <a:noFill/>
            </a:ln>
          </p:spPr>
          <p:txBody>
            <a:bodyPr wrap="none" lIns="90488" tIns="44450" rIns="90488" bIns="44450" anchor="t" anchorCtr="0">
              <a:spAutoFit/>
            </a:bodyPr>
            <a:lstStyle/>
            <a:p>
              <a:pPr eaLnBrk="0" hangingPunct="0"/>
              <a:endParaRPr lang="zh-CN" altLang="en-US" sz="1400" dirty="0">
                <a:latin typeface="Arial" panose="020B0604020202020204" pitchFamily="34" charset="0"/>
                <a:ea typeface="宋体" panose="02010600030101010101" pitchFamily="2" charset="-122"/>
              </a:endParaRPr>
            </a:p>
            <a:p>
              <a:pPr eaLnBrk="0" hangingPunct="0"/>
              <a:endParaRPr lang="zh-CN" altLang="en-US" sz="1400" dirty="0">
                <a:latin typeface="Arial" panose="020B0604020202020204" pitchFamily="34" charset="0"/>
                <a:ea typeface="宋体" panose="02010600030101010101" pitchFamily="2" charset="-122"/>
              </a:endParaRPr>
            </a:p>
            <a:p>
              <a:pPr eaLnBrk="0" latinLnBrk="1" hangingPunct="0"/>
              <a:endParaRPr lang="zh-CN" altLang="en-US" sz="1400" dirty="0">
                <a:latin typeface="Arial" panose="020B0604020202020204" pitchFamily="34" charset="0"/>
                <a:ea typeface="宋体" panose="02010600030101010101" pitchFamily="2" charset="-122"/>
              </a:endParaRPr>
            </a:p>
          </p:txBody>
        </p:sp>
        <p:sp>
          <p:nvSpPr>
            <p:cNvPr id="110627" name="Rectangle 13"/>
            <p:cNvSpPr/>
            <p:nvPr/>
          </p:nvSpPr>
          <p:spPr>
            <a:xfrm>
              <a:off x="2879" y="1042"/>
              <a:ext cx="1732" cy="195"/>
            </a:xfrm>
            <a:prstGeom prst="rect">
              <a:avLst/>
            </a:prstGeom>
            <a:noFill/>
            <a:ln w="12700">
              <a:noFill/>
            </a:ln>
          </p:spPr>
          <p:txBody>
            <a:bodyPr lIns="63500" tIns="25400" rIns="63500" bIns="25400" anchor="t" anchorCtr="0">
              <a:spAutoFit/>
            </a:bodyPr>
            <a:lstStyle/>
            <a:p>
              <a:pPr eaLnBrk="0" hangingPunct="0">
                <a:lnSpc>
                  <a:spcPct val="85000"/>
                </a:lnSpc>
              </a:pPr>
              <a:r>
                <a:rPr lang="en-US" altLang="zh-CN" sz="2000" b="1" dirty="0">
                  <a:latin typeface="Arial" panose="020B0604020202020204" pitchFamily="34" charset="0"/>
                  <a:ea typeface="宋体" panose="02010600030101010101" pitchFamily="2" charset="-122"/>
                </a:rPr>
                <a:t>CPU</a:t>
              </a:r>
              <a:r>
                <a:rPr lang="zh-CN" altLang="en-US" sz="2000" b="1" dirty="0">
                  <a:latin typeface="Arial" panose="020B0604020202020204" pitchFamily="34" charset="0"/>
                  <a:ea typeface="宋体" panose="02010600030101010101" pitchFamily="2" charset="-122"/>
                </a:rPr>
                <a:t>时间</a:t>
              </a:r>
              <a:r>
                <a:rPr lang="en-US" altLang="zh-CN" sz="2000"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时钟周期 </a:t>
              </a:r>
              <a:r>
                <a:rPr lang="en-US" altLang="zh-CN" sz="1600" b="1" dirty="0">
                  <a:latin typeface="Tahoma" panose="020B0604030504040204" pitchFamily="34" charset="0"/>
                  <a:ea typeface="MS Gothic" panose="020B0609070205080204" pitchFamily="49" charset="-128"/>
                </a:rPr>
                <a:t>x</a:t>
              </a:r>
              <a:endParaRPr lang="zh-CN" altLang="en-US" sz="1600" b="1" dirty="0">
                <a:latin typeface="Tahoma" panose="020B0604030504040204" pitchFamily="34" charset="0"/>
                <a:ea typeface="MS Gothic" panose="020B0609070205080204" pitchFamily="49" charset="-128"/>
              </a:endParaRPr>
            </a:p>
          </p:txBody>
        </p:sp>
        <p:sp>
          <p:nvSpPr>
            <p:cNvPr id="110628" name="Rectangle 15"/>
            <p:cNvSpPr/>
            <p:nvPr/>
          </p:nvSpPr>
          <p:spPr>
            <a:xfrm>
              <a:off x="156" y="665"/>
              <a:ext cx="5336" cy="195"/>
            </a:xfrm>
            <a:prstGeom prst="rect">
              <a:avLst/>
            </a:prstGeom>
            <a:noFill/>
            <a:ln w="12700">
              <a:noFill/>
            </a:ln>
          </p:spPr>
          <p:txBody>
            <a:bodyPr lIns="63500" tIns="25400" rIns="63500" bIns="25400" anchor="t" anchorCtr="0">
              <a:spAutoFit/>
            </a:bodyPr>
            <a:lstStyle/>
            <a:p>
              <a:pPr eaLnBrk="0" hangingPunct="0">
                <a:lnSpc>
                  <a:spcPct val="85000"/>
                </a:lnSpc>
              </a:pPr>
              <a:r>
                <a:rPr lang="zh-CN" altLang="en-US" sz="2000" b="1" dirty="0">
                  <a:solidFill>
                    <a:schemeClr val="accent2"/>
                  </a:solidFill>
                  <a:latin typeface="Arial" panose="020B0604020202020204" pitchFamily="34" charset="0"/>
                  <a:ea typeface="黑体" panose="02010609060101010101" pitchFamily="49" charset="-122"/>
                </a:rPr>
                <a:t>假定</a:t>
              </a:r>
              <a:r>
                <a:rPr lang="en-US" altLang="zh-CN" sz="2000" b="1" i="1" dirty="0">
                  <a:solidFill>
                    <a:schemeClr val="accent2"/>
                  </a:solidFill>
                  <a:latin typeface="Arial" panose="020B0604020202020204" pitchFamily="34" charset="0"/>
                  <a:ea typeface="黑体" panose="02010609060101010101" pitchFamily="49" charset="-122"/>
                </a:rPr>
                <a:t>CPI</a:t>
              </a:r>
              <a:r>
                <a:rPr lang="en-US" altLang="zh-CN" sz="2600" b="1" i="1" baseline="-25000" dirty="0">
                  <a:solidFill>
                    <a:schemeClr val="accent2"/>
                  </a:solidFill>
                  <a:latin typeface="Arial" panose="020B0604020202020204" pitchFamily="34" charset="0"/>
                  <a:ea typeface="黑体" panose="02010609060101010101" pitchFamily="49" charset="-122"/>
                </a:rPr>
                <a:t>i</a:t>
              </a:r>
              <a:r>
                <a:rPr lang="en-US" altLang="zh-CN" sz="2000" b="1" dirty="0">
                  <a:solidFill>
                    <a:schemeClr val="accent2"/>
                  </a:solidFill>
                  <a:latin typeface="Arial" panose="020B0604020202020204" pitchFamily="34" charset="0"/>
                  <a:ea typeface="黑体" panose="02010609060101010101" pitchFamily="49" charset="-122"/>
                </a:rPr>
                <a:t> </a:t>
              </a:r>
              <a:r>
                <a:rPr lang="zh-CN" altLang="en-US" sz="2000" b="1" dirty="0">
                  <a:solidFill>
                    <a:schemeClr val="accent2"/>
                  </a:solidFill>
                  <a:latin typeface="Arial" panose="020B0604020202020204" pitchFamily="34" charset="0"/>
                  <a:ea typeface="黑体" panose="02010609060101010101" pitchFamily="49" charset="-122"/>
                </a:rPr>
                <a:t>和 </a:t>
              </a:r>
              <a:r>
                <a:rPr lang="en-US" altLang="zh-CN" sz="2000" b="1" i="1" dirty="0">
                  <a:solidFill>
                    <a:schemeClr val="accent2"/>
                  </a:solidFill>
                  <a:latin typeface="Arial" panose="020B0604020202020204" pitchFamily="34" charset="0"/>
                  <a:ea typeface="黑体" panose="02010609060101010101" pitchFamily="49" charset="-122"/>
                </a:rPr>
                <a:t>C</a:t>
              </a:r>
              <a:r>
                <a:rPr lang="en-US" altLang="zh-CN" sz="2600" b="1" i="1" baseline="-25000" dirty="0">
                  <a:solidFill>
                    <a:schemeClr val="accent2"/>
                  </a:solidFill>
                  <a:latin typeface="Arial" panose="020B0604020202020204" pitchFamily="34" charset="0"/>
                  <a:ea typeface="黑体" panose="02010609060101010101" pitchFamily="49" charset="-122"/>
                </a:rPr>
                <a:t>i</a:t>
              </a:r>
              <a:r>
                <a:rPr lang="zh-CN" altLang="en-US" sz="2000" b="1" dirty="0">
                  <a:solidFill>
                    <a:schemeClr val="accent2"/>
                  </a:solidFill>
                  <a:latin typeface="Arial" panose="020B0604020202020204" pitchFamily="34" charset="0"/>
                  <a:ea typeface="黑体" panose="02010609060101010101" pitchFamily="49" charset="-122"/>
                </a:rPr>
                <a:t>分别为第</a:t>
              </a:r>
              <a:r>
                <a:rPr lang="en-US" altLang="zh-CN" sz="2000" b="1" i="1" dirty="0">
                  <a:solidFill>
                    <a:schemeClr val="accent2"/>
                  </a:solidFill>
                  <a:latin typeface="Arial" panose="020B0604020202020204" pitchFamily="34" charset="0"/>
                  <a:ea typeface="黑体" panose="02010609060101010101" pitchFamily="49" charset="-122"/>
                </a:rPr>
                <a:t>i</a:t>
              </a:r>
              <a:r>
                <a:rPr lang="zh-CN" altLang="en-US" sz="2000" b="1" dirty="0">
                  <a:solidFill>
                    <a:schemeClr val="accent2"/>
                  </a:solidFill>
                  <a:latin typeface="Arial" panose="020B0604020202020204" pitchFamily="34" charset="0"/>
                  <a:ea typeface="黑体" panose="02010609060101010101" pitchFamily="49" charset="-122"/>
                </a:rPr>
                <a:t>类指令的</a:t>
              </a:r>
              <a:r>
                <a:rPr lang="en-US" altLang="zh-CN" sz="2000" b="1" dirty="0">
                  <a:solidFill>
                    <a:schemeClr val="accent2"/>
                  </a:solidFill>
                  <a:latin typeface="Arial" panose="020B0604020202020204" pitchFamily="34" charset="0"/>
                  <a:ea typeface="黑体" panose="02010609060101010101" pitchFamily="49" charset="-122"/>
                </a:rPr>
                <a:t>CPI</a:t>
              </a:r>
              <a:r>
                <a:rPr lang="zh-CN" altLang="en-US" sz="2000" b="1" dirty="0">
                  <a:solidFill>
                    <a:schemeClr val="accent2"/>
                  </a:solidFill>
                  <a:latin typeface="Arial" panose="020B0604020202020204" pitchFamily="34" charset="0"/>
                  <a:ea typeface="黑体" panose="02010609060101010101" pitchFamily="49" charset="-122"/>
                </a:rPr>
                <a:t>和指令条数，则程序的总时钟数为：</a:t>
              </a:r>
              <a:endParaRPr lang="en-US" altLang="zh-CN" sz="2000" b="1" dirty="0">
                <a:solidFill>
                  <a:schemeClr val="accent2"/>
                </a:solidFill>
                <a:latin typeface="Arial" panose="020B0604020202020204" pitchFamily="34" charset="0"/>
                <a:ea typeface="黑体" panose="02010609060101010101" pitchFamily="49" charset="-122"/>
              </a:endParaRPr>
            </a:p>
          </p:txBody>
        </p:sp>
        <p:grpSp>
          <p:nvGrpSpPr>
            <p:cNvPr id="110629" name="Group 76"/>
            <p:cNvGrpSpPr/>
            <p:nvPr/>
          </p:nvGrpSpPr>
          <p:grpSpPr>
            <a:xfrm>
              <a:off x="4394" y="946"/>
              <a:ext cx="989" cy="411"/>
              <a:chOff x="3950" y="2830"/>
              <a:chExt cx="989" cy="411"/>
            </a:xfrm>
          </p:grpSpPr>
          <p:sp>
            <p:nvSpPr>
              <p:cNvPr id="110630" name="Rectangle 19"/>
              <p:cNvSpPr/>
              <p:nvPr/>
            </p:nvSpPr>
            <p:spPr>
              <a:xfrm>
                <a:off x="4028" y="3107"/>
                <a:ext cx="63" cy="134"/>
              </a:xfrm>
              <a:prstGeom prst="rect">
                <a:avLst/>
              </a:prstGeom>
              <a:noFill/>
              <a:ln w="9525">
                <a:noFill/>
              </a:ln>
            </p:spPr>
            <p:txBody>
              <a:bodyPr wrap="none" lIns="0" tIns="0" rIns="0" bIns="0" anchor="t" anchorCtr="0">
                <a:spAutoFit/>
              </a:bodyPr>
              <a:lstStyle/>
              <a:p>
                <a:pPr algn="ctr" eaLnBrk="0" hangingPunct="0"/>
                <a:r>
                  <a:rPr lang="en-US" altLang="zh-CN" sz="1400" dirty="0">
                    <a:latin typeface="Times New Roman" panose="02020603050405020304" pitchFamily="18" charset="0"/>
                    <a:ea typeface="宋体" panose="02010600030101010101" pitchFamily="2" charset="-122"/>
                  </a:rPr>
                  <a:t>=</a:t>
                </a:r>
                <a:endParaRPr lang="en-US" altLang="zh-CN" sz="1400" dirty="0">
                  <a:latin typeface="Times New Roman" panose="02020603050405020304" pitchFamily="18" charset="0"/>
                  <a:ea typeface="宋体" panose="02010600030101010101" pitchFamily="2" charset="-122"/>
                </a:endParaRPr>
              </a:p>
            </p:txBody>
          </p:sp>
          <p:sp>
            <p:nvSpPr>
              <p:cNvPr id="110631" name="Rectangle 20"/>
              <p:cNvSpPr/>
              <p:nvPr/>
            </p:nvSpPr>
            <p:spPr>
              <a:xfrm>
                <a:off x="4649" y="2914"/>
                <a:ext cx="77" cy="154"/>
              </a:xfrm>
              <a:prstGeom prst="rect">
                <a:avLst/>
              </a:prstGeom>
              <a:noFill/>
              <a:ln w="9525">
                <a:noFill/>
              </a:ln>
            </p:spPr>
            <p:txBody>
              <a:bodyPr wrap="none" lIns="0" tIns="0" rIns="0" bIns="0" anchor="t" anchorCtr="0">
                <a:spAutoFit/>
              </a:bodyPr>
              <a:lstStyle/>
              <a:p>
                <a:pPr algn="ctr" eaLnBrk="0" hangingPunct="0"/>
                <a:r>
                  <a:rPr lang="en-US" altLang="zh-CN" sz="1600" b="1" dirty="0">
                    <a:latin typeface="Tahoma" panose="020B0604030504040204" pitchFamily="34" charset="0"/>
                    <a:ea typeface="宋体" panose="02010600030101010101" pitchFamily="2" charset="-122"/>
                  </a:rPr>
                  <a:t>x</a:t>
                </a:r>
                <a:endParaRPr lang="en-US" altLang="zh-CN" sz="1600" b="1" dirty="0">
                  <a:latin typeface="Tahoma" panose="020B0604030504040204" pitchFamily="34" charset="0"/>
                  <a:ea typeface="宋体" panose="02010600030101010101" pitchFamily="2" charset="-122"/>
                </a:endParaRPr>
              </a:p>
            </p:txBody>
          </p:sp>
          <p:sp>
            <p:nvSpPr>
              <p:cNvPr id="110632" name="Rectangle 21"/>
              <p:cNvSpPr/>
              <p:nvPr/>
            </p:nvSpPr>
            <p:spPr>
              <a:xfrm>
                <a:off x="3950" y="2914"/>
                <a:ext cx="192" cy="230"/>
              </a:xfrm>
              <a:prstGeom prst="rect">
                <a:avLst/>
              </a:prstGeom>
              <a:noFill/>
              <a:ln w="9525">
                <a:noFill/>
              </a:ln>
            </p:spPr>
            <p:txBody>
              <a:bodyPr wrap="none" lIns="0" tIns="0" rIns="0" bIns="0" anchor="t" anchorCtr="0">
                <a:spAutoFit/>
              </a:bodyPr>
              <a:lstStyle/>
              <a:p>
                <a:pPr algn="ctr" eaLnBrk="0" hangingPunct="0"/>
                <a:r>
                  <a:rPr lang="en-US" altLang="zh-CN" sz="2400" dirty="0">
                    <a:solidFill>
                      <a:srgbClr val="000000"/>
                    </a:solidFill>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p:txBody>
          </p:sp>
          <p:sp>
            <p:nvSpPr>
              <p:cNvPr id="110633" name="Rectangle 22"/>
              <p:cNvSpPr/>
              <p:nvPr/>
            </p:nvSpPr>
            <p:spPr>
              <a:xfrm>
                <a:off x="4036" y="2830"/>
                <a:ext cx="56"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n</a:t>
                </a:r>
                <a:endParaRPr lang="en-US" altLang="zh-CN" sz="1400" dirty="0">
                  <a:latin typeface="Times New Roman" panose="02020603050405020304" pitchFamily="18" charset="0"/>
                  <a:ea typeface="宋体" panose="02010600030101010101" pitchFamily="2" charset="-122"/>
                </a:endParaRPr>
              </a:p>
            </p:txBody>
          </p:sp>
          <p:sp>
            <p:nvSpPr>
              <p:cNvPr id="110634" name="Rectangle 23"/>
              <p:cNvSpPr/>
              <p:nvPr/>
            </p:nvSpPr>
            <p:spPr>
              <a:xfrm>
                <a:off x="3979" y="3103"/>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35" name="Rectangle 24"/>
              <p:cNvSpPr/>
              <p:nvPr/>
            </p:nvSpPr>
            <p:spPr>
              <a:xfrm>
                <a:off x="4908" y="3027"/>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36" name="Rectangle 25"/>
              <p:cNvSpPr/>
              <p:nvPr/>
            </p:nvSpPr>
            <p:spPr>
              <a:xfrm>
                <a:off x="4559" y="3027"/>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37" name="Rectangle 26"/>
              <p:cNvSpPr/>
              <p:nvPr/>
            </p:nvSpPr>
            <p:spPr>
              <a:xfrm>
                <a:off x="4793" y="2908"/>
                <a:ext cx="107" cy="192"/>
              </a:xfrm>
              <a:prstGeom prst="rect">
                <a:avLst/>
              </a:prstGeom>
              <a:noFill/>
              <a:ln w="9525">
                <a:noFill/>
              </a:ln>
            </p:spPr>
            <p:txBody>
              <a:bodyPr wrap="none" lIns="0" tIns="0" rIns="0" bIns="0" anchor="t" anchorCtr="0">
                <a:spAutoFit/>
              </a:bodyPr>
              <a:lstStyle/>
              <a:p>
                <a:pPr algn="ctr" eaLnBrk="0" hangingPunct="0"/>
                <a:r>
                  <a:rPr lang="en-US" altLang="zh-CN" sz="2000" b="1" i="1" dirty="0">
                    <a:solidFill>
                      <a:srgbClr val="000000"/>
                    </a:solidFill>
                    <a:latin typeface="Times New Roman" panose="02020603050405020304" pitchFamily="18" charset="0"/>
                    <a:ea typeface="宋体" panose="02010600030101010101" pitchFamily="2" charset="-122"/>
                  </a:rPr>
                  <a:t>C</a:t>
                </a:r>
                <a:endParaRPr lang="en-US" altLang="zh-CN" sz="2000" b="1" dirty="0">
                  <a:latin typeface="Times New Roman" panose="02020603050405020304" pitchFamily="18" charset="0"/>
                  <a:ea typeface="宋体" panose="02010600030101010101" pitchFamily="2" charset="-122"/>
                </a:endParaRPr>
              </a:p>
            </p:txBody>
          </p:sp>
          <p:sp>
            <p:nvSpPr>
              <p:cNvPr id="110638" name="Rectangle 27"/>
              <p:cNvSpPr/>
              <p:nvPr/>
            </p:nvSpPr>
            <p:spPr>
              <a:xfrm>
                <a:off x="4244" y="2908"/>
                <a:ext cx="267" cy="192"/>
              </a:xfrm>
              <a:prstGeom prst="rect">
                <a:avLst/>
              </a:prstGeom>
              <a:noFill/>
              <a:ln w="9525">
                <a:noFill/>
              </a:ln>
            </p:spPr>
            <p:txBody>
              <a:bodyPr wrap="none" lIns="0" tIns="0" rIns="0" bIns="0" anchor="t" anchorCtr="0">
                <a:spAutoFit/>
              </a:bodyPr>
              <a:lstStyle/>
              <a:p>
                <a:pPr algn="ctr" eaLnBrk="0" hangingPunct="0"/>
                <a:r>
                  <a:rPr lang="en-US" altLang="zh-CN" sz="2000" b="1" i="1" dirty="0">
                    <a:solidFill>
                      <a:srgbClr val="000000"/>
                    </a:solidFill>
                    <a:latin typeface="Times New Roman" panose="02020603050405020304" pitchFamily="18" charset="0"/>
                    <a:ea typeface="宋体" panose="02010600030101010101" pitchFamily="2" charset="-122"/>
                  </a:rPr>
                  <a:t>CPI</a:t>
                </a:r>
                <a:endParaRPr lang="en-US" altLang="zh-CN" sz="2000" b="1" dirty="0">
                  <a:latin typeface="Times New Roman" panose="02020603050405020304" pitchFamily="18" charset="0"/>
                  <a:ea typeface="宋体" panose="02010600030101010101" pitchFamily="2" charset="-122"/>
                </a:endParaRPr>
              </a:p>
            </p:txBody>
          </p:sp>
          <p:sp>
            <p:nvSpPr>
              <p:cNvPr id="110639" name="Rectangle 30"/>
              <p:cNvSpPr/>
              <p:nvPr/>
            </p:nvSpPr>
            <p:spPr>
              <a:xfrm>
                <a:off x="4123" y="3103"/>
                <a:ext cx="56" cy="134"/>
              </a:xfrm>
              <a:prstGeom prst="rect">
                <a:avLst/>
              </a:prstGeom>
              <a:noFill/>
              <a:ln w="9525">
                <a:noFill/>
              </a:ln>
            </p:spPr>
            <p:txBody>
              <a:bodyPr wrap="none" lIns="0" tIns="0" rIns="0" bIns="0" anchor="t" anchorCtr="0">
                <a:spAutoFit/>
              </a:bodyPr>
              <a:lstStyle/>
              <a:p>
                <a:pPr algn="ctr" eaLnBrk="0" hangingPunct="0"/>
                <a:r>
                  <a:rPr lang="en-US" altLang="zh-CN" sz="1400" dirty="0">
                    <a:solidFill>
                      <a:srgbClr val="000000"/>
                    </a:solidFill>
                    <a:latin typeface="Times New Roman" panose="02020603050405020304" pitchFamily="18" charset="0"/>
                    <a:ea typeface="宋体" panose="02010600030101010101" pitchFamily="2" charset="-122"/>
                  </a:rPr>
                  <a:t>1</a:t>
                </a:r>
                <a:endParaRPr lang="en-US" altLang="zh-CN" sz="1400" dirty="0">
                  <a:latin typeface="Times New Roman" panose="02020603050405020304" pitchFamily="18" charset="0"/>
                  <a:ea typeface="宋体" panose="02010600030101010101" pitchFamily="2" charset="-122"/>
                </a:endParaRPr>
              </a:p>
            </p:txBody>
          </p:sp>
        </p:grpSp>
        <p:grpSp>
          <p:nvGrpSpPr>
            <p:cNvPr id="110640" name="Group 78"/>
            <p:cNvGrpSpPr/>
            <p:nvPr/>
          </p:nvGrpSpPr>
          <p:grpSpPr>
            <a:xfrm>
              <a:off x="1038" y="945"/>
              <a:ext cx="989" cy="411"/>
              <a:chOff x="3950" y="2830"/>
              <a:chExt cx="989" cy="411"/>
            </a:xfrm>
          </p:grpSpPr>
          <p:sp>
            <p:nvSpPr>
              <p:cNvPr id="110641" name="Rectangle 79"/>
              <p:cNvSpPr/>
              <p:nvPr/>
            </p:nvSpPr>
            <p:spPr>
              <a:xfrm>
                <a:off x="4028" y="3107"/>
                <a:ext cx="63" cy="134"/>
              </a:xfrm>
              <a:prstGeom prst="rect">
                <a:avLst/>
              </a:prstGeom>
              <a:noFill/>
              <a:ln w="9525">
                <a:noFill/>
              </a:ln>
            </p:spPr>
            <p:txBody>
              <a:bodyPr wrap="none" lIns="0" tIns="0" rIns="0" bIns="0" anchor="t" anchorCtr="0">
                <a:spAutoFit/>
              </a:bodyPr>
              <a:lstStyle/>
              <a:p>
                <a:pPr algn="ctr" eaLnBrk="0" hangingPunct="0"/>
                <a:r>
                  <a:rPr lang="en-US" altLang="zh-CN" sz="1400" dirty="0">
                    <a:latin typeface="Times New Roman" panose="02020603050405020304" pitchFamily="18" charset="0"/>
                    <a:ea typeface="宋体" panose="02010600030101010101" pitchFamily="2" charset="-122"/>
                  </a:rPr>
                  <a:t>=</a:t>
                </a:r>
                <a:endParaRPr lang="en-US" altLang="zh-CN" sz="1400" dirty="0">
                  <a:latin typeface="Times New Roman" panose="02020603050405020304" pitchFamily="18" charset="0"/>
                  <a:ea typeface="宋体" panose="02010600030101010101" pitchFamily="2" charset="-122"/>
                </a:endParaRPr>
              </a:p>
            </p:txBody>
          </p:sp>
          <p:sp>
            <p:nvSpPr>
              <p:cNvPr id="110642" name="Rectangle 80"/>
              <p:cNvSpPr/>
              <p:nvPr/>
            </p:nvSpPr>
            <p:spPr>
              <a:xfrm>
                <a:off x="4649" y="2914"/>
                <a:ext cx="77" cy="154"/>
              </a:xfrm>
              <a:prstGeom prst="rect">
                <a:avLst/>
              </a:prstGeom>
              <a:noFill/>
              <a:ln w="9525">
                <a:noFill/>
              </a:ln>
            </p:spPr>
            <p:txBody>
              <a:bodyPr wrap="none" lIns="0" tIns="0" rIns="0" bIns="0" anchor="t" anchorCtr="0">
                <a:spAutoFit/>
              </a:bodyPr>
              <a:lstStyle/>
              <a:p>
                <a:pPr algn="ctr" eaLnBrk="0" hangingPunct="0"/>
                <a:r>
                  <a:rPr lang="en-US" altLang="zh-CN" sz="1600" b="1" dirty="0">
                    <a:latin typeface="Tahoma" panose="020B0604030504040204" pitchFamily="34" charset="0"/>
                    <a:ea typeface="宋体" panose="02010600030101010101" pitchFamily="2" charset="-122"/>
                  </a:rPr>
                  <a:t>x</a:t>
                </a:r>
                <a:endParaRPr lang="en-US" altLang="zh-CN" sz="1600" b="1" dirty="0">
                  <a:latin typeface="Tahoma" panose="020B0604030504040204" pitchFamily="34" charset="0"/>
                  <a:ea typeface="宋体" panose="02010600030101010101" pitchFamily="2" charset="-122"/>
                </a:endParaRPr>
              </a:p>
            </p:txBody>
          </p:sp>
          <p:sp>
            <p:nvSpPr>
              <p:cNvPr id="110643" name="Rectangle 81"/>
              <p:cNvSpPr/>
              <p:nvPr/>
            </p:nvSpPr>
            <p:spPr>
              <a:xfrm>
                <a:off x="3950" y="2914"/>
                <a:ext cx="192" cy="230"/>
              </a:xfrm>
              <a:prstGeom prst="rect">
                <a:avLst/>
              </a:prstGeom>
              <a:noFill/>
              <a:ln w="9525">
                <a:noFill/>
              </a:ln>
            </p:spPr>
            <p:txBody>
              <a:bodyPr wrap="none" lIns="0" tIns="0" rIns="0" bIns="0" anchor="t" anchorCtr="0">
                <a:spAutoFit/>
              </a:bodyPr>
              <a:lstStyle/>
              <a:p>
                <a:pPr algn="ctr" eaLnBrk="0" hangingPunct="0"/>
                <a:r>
                  <a:rPr lang="en-US" altLang="zh-CN" sz="2400" dirty="0">
                    <a:solidFill>
                      <a:srgbClr val="000000"/>
                    </a:solidFill>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p:txBody>
          </p:sp>
          <p:sp>
            <p:nvSpPr>
              <p:cNvPr id="110644" name="Rectangle 82"/>
              <p:cNvSpPr/>
              <p:nvPr/>
            </p:nvSpPr>
            <p:spPr>
              <a:xfrm>
                <a:off x="4036" y="2830"/>
                <a:ext cx="56"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n</a:t>
                </a:r>
                <a:endParaRPr lang="en-US" altLang="zh-CN" sz="1400" dirty="0">
                  <a:latin typeface="Times New Roman" panose="02020603050405020304" pitchFamily="18" charset="0"/>
                  <a:ea typeface="宋体" panose="02010600030101010101" pitchFamily="2" charset="-122"/>
                </a:endParaRPr>
              </a:p>
            </p:txBody>
          </p:sp>
          <p:sp>
            <p:nvSpPr>
              <p:cNvPr id="110645" name="Rectangle 83"/>
              <p:cNvSpPr/>
              <p:nvPr/>
            </p:nvSpPr>
            <p:spPr>
              <a:xfrm>
                <a:off x="3979" y="3103"/>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46" name="Rectangle 84"/>
              <p:cNvSpPr/>
              <p:nvPr/>
            </p:nvSpPr>
            <p:spPr>
              <a:xfrm>
                <a:off x="4908" y="3027"/>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47" name="Rectangle 85"/>
              <p:cNvSpPr/>
              <p:nvPr/>
            </p:nvSpPr>
            <p:spPr>
              <a:xfrm>
                <a:off x="4559" y="3027"/>
                <a:ext cx="31" cy="134"/>
              </a:xfrm>
              <a:prstGeom prst="rect">
                <a:avLst/>
              </a:prstGeom>
              <a:noFill/>
              <a:ln w="9525">
                <a:noFill/>
              </a:ln>
            </p:spPr>
            <p:txBody>
              <a:bodyPr wrap="none" lIns="0" tIns="0" rIns="0" bIns="0" anchor="t" anchorCtr="0">
                <a:spAutoFit/>
              </a:bodyPr>
              <a:lstStyle/>
              <a:p>
                <a:pPr algn="ctr" eaLnBrk="0" hangingPunct="0"/>
                <a:r>
                  <a:rPr lang="en-US" altLang="zh-CN" sz="1400" i="1" dirty="0">
                    <a:solidFill>
                      <a:srgbClr val="000000"/>
                    </a:solidFill>
                    <a:latin typeface="Times New Roman" panose="02020603050405020304" pitchFamily="18" charset="0"/>
                    <a:ea typeface="宋体" panose="02010600030101010101" pitchFamily="2" charset="-122"/>
                  </a:rPr>
                  <a:t>i</a:t>
                </a:r>
                <a:endParaRPr lang="en-US" altLang="zh-CN" sz="1400" dirty="0">
                  <a:latin typeface="Times New Roman" panose="02020603050405020304" pitchFamily="18" charset="0"/>
                  <a:ea typeface="宋体" panose="02010600030101010101" pitchFamily="2" charset="-122"/>
                </a:endParaRPr>
              </a:p>
            </p:txBody>
          </p:sp>
          <p:sp>
            <p:nvSpPr>
              <p:cNvPr id="110648" name="Rectangle 86"/>
              <p:cNvSpPr/>
              <p:nvPr/>
            </p:nvSpPr>
            <p:spPr>
              <a:xfrm>
                <a:off x="4793" y="2908"/>
                <a:ext cx="107" cy="192"/>
              </a:xfrm>
              <a:prstGeom prst="rect">
                <a:avLst/>
              </a:prstGeom>
              <a:noFill/>
              <a:ln w="9525">
                <a:noFill/>
              </a:ln>
            </p:spPr>
            <p:txBody>
              <a:bodyPr wrap="none" lIns="0" tIns="0" rIns="0" bIns="0" anchor="t" anchorCtr="0">
                <a:spAutoFit/>
              </a:bodyPr>
              <a:lstStyle/>
              <a:p>
                <a:pPr algn="ctr" eaLnBrk="0" hangingPunct="0"/>
                <a:r>
                  <a:rPr lang="en-US" altLang="zh-CN" sz="2000" b="1" i="1" dirty="0">
                    <a:solidFill>
                      <a:srgbClr val="000000"/>
                    </a:solidFill>
                    <a:latin typeface="Times New Roman" panose="02020603050405020304" pitchFamily="18" charset="0"/>
                    <a:ea typeface="宋体" panose="02010600030101010101" pitchFamily="2" charset="-122"/>
                  </a:rPr>
                  <a:t>C</a:t>
                </a:r>
                <a:endParaRPr lang="en-US" altLang="zh-CN" sz="2000" b="1" dirty="0">
                  <a:latin typeface="Times New Roman" panose="02020603050405020304" pitchFamily="18" charset="0"/>
                  <a:ea typeface="宋体" panose="02010600030101010101" pitchFamily="2" charset="-122"/>
                </a:endParaRPr>
              </a:p>
            </p:txBody>
          </p:sp>
          <p:sp>
            <p:nvSpPr>
              <p:cNvPr id="110649" name="Rectangle 87"/>
              <p:cNvSpPr/>
              <p:nvPr/>
            </p:nvSpPr>
            <p:spPr>
              <a:xfrm>
                <a:off x="4244" y="2908"/>
                <a:ext cx="267" cy="192"/>
              </a:xfrm>
              <a:prstGeom prst="rect">
                <a:avLst/>
              </a:prstGeom>
              <a:noFill/>
              <a:ln w="9525">
                <a:noFill/>
              </a:ln>
            </p:spPr>
            <p:txBody>
              <a:bodyPr wrap="none" lIns="0" tIns="0" rIns="0" bIns="0" anchor="t" anchorCtr="0">
                <a:spAutoFit/>
              </a:bodyPr>
              <a:lstStyle/>
              <a:p>
                <a:pPr algn="ctr" eaLnBrk="0" hangingPunct="0"/>
                <a:r>
                  <a:rPr lang="en-US" altLang="zh-CN" sz="2000" b="1" i="1" dirty="0">
                    <a:solidFill>
                      <a:srgbClr val="000000"/>
                    </a:solidFill>
                    <a:latin typeface="Times New Roman" panose="02020603050405020304" pitchFamily="18" charset="0"/>
                    <a:ea typeface="宋体" panose="02010600030101010101" pitchFamily="2" charset="-122"/>
                  </a:rPr>
                  <a:t>CPI</a:t>
                </a:r>
                <a:endParaRPr lang="en-US" altLang="zh-CN" sz="2000" b="1" dirty="0">
                  <a:latin typeface="Times New Roman" panose="02020603050405020304" pitchFamily="18" charset="0"/>
                  <a:ea typeface="宋体" panose="02010600030101010101" pitchFamily="2" charset="-122"/>
                </a:endParaRPr>
              </a:p>
            </p:txBody>
          </p:sp>
          <p:sp>
            <p:nvSpPr>
              <p:cNvPr id="110650" name="Rectangle 88"/>
              <p:cNvSpPr/>
              <p:nvPr/>
            </p:nvSpPr>
            <p:spPr>
              <a:xfrm>
                <a:off x="4123" y="3103"/>
                <a:ext cx="56" cy="134"/>
              </a:xfrm>
              <a:prstGeom prst="rect">
                <a:avLst/>
              </a:prstGeom>
              <a:noFill/>
              <a:ln w="9525">
                <a:noFill/>
              </a:ln>
            </p:spPr>
            <p:txBody>
              <a:bodyPr wrap="none" lIns="0" tIns="0" rIns="0" bIns="0" anchor="t" anchorCtr="0">
                <a:spAutoFit/>
              </a:bodyPr>
              <a:lstStyle/>
              <a:p>
                <a:pPr algn="ctr" eaLnBrk="0" hangingPunct="0"/>
                <a:r>
                  <a:rPr lang="en-US" altLang="zh-CN" sz="1400" dirty="0">
                    <a:solidFill>
                      <a:srgbClr val="000000"/>
                    </a:solidFill>
                    <a:latin typeface="Times New Roman" panose="02020603050405020304" pitchFamily="18" charset="0"/>
                    <a:ea typeface="宋体" panose="02010600030101010101" pitchFamily="2" charset="-122"/>
                  </a:rPr>
                  <a:t>1</a:t>
                </a:r>
                <a:endParaRPr lang="en-US" altLang="zh-CN" sz="1400" dirty="0">
                  <a:latin typeface="Times New Roman" panose="02020603050405020304" pitchFamily="18" charset="0"/>
                  <a:ea typeface="宋体" panose="02010600030101010101" pitchFamily="2" charset="-122"/>
                </a:endParaRPr>
              </a:p>
            </p:txBody>
          </p:sp>
        </p:grpSp>
        <p:sp>
          <p:nvSpPr>
            <p:cNvPr id="110651" name="Rectangle 89"/>
            <p:cNvSpPr/>
            <p:nvPr/>
          </p:nvSpPr>
          <p:spPr>
            <a:xfrm>
              <a:off x="174" y="1025"/>
              <a:ext cx="925" cy="250"/>
            </a:xfrm>
            <a:prstGeom prst="rect">
              <a:avLst/>
            </a:prstGeom>
            <a:noFill/>
            <a:ln w="9525">
              <a:noFill/>
            </a:ln>
          </p:spPr>
          <p:txBody>
            <a:bodyPr anchor="t" anchorCtr="0">
              <a:spAutoFit/>
            </a:bodyPr>
            <a:lstStyle/>
            <a:p>
              <a:pPr algn="ctr" eaLnBrk="0" hangingPunct="0"/>
              <a:r>
                <a:rPr lang="zh-CN" altLang="en-US" sz="2000" b="1" dirty="0">
                  <a:latin typeface="Times New Roman" panose="02020603050405020304" pitchFamily="18" charset="0"/>
                  <a:ea typeface="宋体" panose="02010600030101010101" pitchFamily="2" charset="-122"/>
                </a:rPr>
                <a:t>总时钟数 </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110652" name="Text Box 90"/>
            <p:cNvSpPr txBox="1"/>
            <p:nvPr/>
          </p:nvSpPr>
          <p:spPr>
            <a:xfrm>
              <a:off x="2304" y="1024"/>
              <a:ext cx="584" cy="231"/>
            </a:xfrm>
            <a:prstGeom prst="rect">
              <a:avLst/>
            </a:prstGeom>
            <a:noFill/>
            <a:ln w="9525">
              <a:noFill/>
            </a:ln>
          </p:spPr>
          <p:txBody>
            <a:bodyPr anchor="t" anchorCtr="0">
              <a:spAutoFit/>
            </a:bodyPr>
            <a:lstStyle/>
            <a:p>
              <a:pPr algn="ctr" eaLnBrk="0" hangingPunct="0">
                <a:spcBef>
                  <a:spcPct val="50000"/>
                </a:spcBef>
              </a:pPr>
              <a:r>
                <a:rPr lang="zh-CN" altLang="en-US" b="1" dirty="0">
                  <a:solidFill>
                    <a:schemeClr val="accent2"/>
                  </a:solidFill>
                  <a:latin typeface="Times New Roman" panose="02020603050405020304" pitchFamily="18" charset="0"/>
                  <a:ea typeface="宋体" panose="02010600030101010101" pitchFamily="2" charset="-122"/>
                </a:rPr>
                <a:t>所以，</a:t>
              </a:r>
              <a:endParaRPr lang="zh-CN" altLang="en-US" b="1" dirty="0">
                <a:solidFill>
                  <a:schemeClr val="accent2"/>
                </a:solidFill>
                <a:latin typeface="Times New Roman" panose="02020603050405020304" pitchFamily="18" charset="0"/>
                <a:ea typeface="宋体" panose="02010600030101010101" pitchFamily="2" charset="-122"/>
              </a:endParaRPr>
            </a:p>
          </p:txBody>
        </p:sp>
      </p:grpSp>
      <p:grpSp>
        <p:nvGrpSpPr>
          <p:cNvPr id="8" name="Group 93"/>
          <p:cNvGrpSpPr/>
          <p:nvPr/>
        </p:nvGrpSpPr>
        <p:grpSpPr>
          <a:xfrm>
            <a:off x="396875" y="4783138"/>
            <a:ext cx="8350250" cy="804862"/>
            <a:chOff x="150" y="2579"/>
            <a:chExt cx="5260" cy="507"/>
          </a:xfrm>
        </p:grpSpPr>
        <p:sp>
          <p:nvSpPr>
            <p:cNvPr id="110654" name="Rectangle 3"/>
            <p:cNvSpPr/>
            <p:nvPr/>
          </p:nvSpPr>
          <p:spPr>
            <a:xfrm>
              <a:off x="285" y="2838"/>
              <a:ext cx="5125" cy="248"/>
            </a:xfrm>
            <a:prstGeom prst="rect">
              <a:avLst/>
            </a:prstGeom>
            <a:noFill/>
            <a:ln w="12700">
              <a:noFill/>
            </a:ln>
          </p:spPr>
          <p:txBody>
            <a:bodyPr lIns="90488" tIns="44450" rIns="90488" bIns="44450" anchor="t" anchorCtr="0">
              <a:spAutoFit/>
            </a:bodyPr>
            <a:lstStyle/>
            <a:p>
              <a:pPr eaLnBrk="0" hangingPunct="0"/>
              <a:r>
                <a:rPr lang="en-US" altLang="zh-CN" sz="2000" b="1" dirty="0">
                  <a:latin typeface="Arial" panose="020B0604020202020204" pitchFamily="34" charset="0"/>
                  <a:ea typeface="宋体" panose="02010600030101010101" pitchFamily="2" charset="-122"/>
                </a:rPr>
                <a:t>CPI = (</a:t>
              </a:r>
              <a:r>
                <a:rPr lang="en-US" altLang="zh-CN" sz="2000" b="1" dirty="0">
                  <a:latin typeface="Arial" panose="020B0604020202020204" pitchFamily="34" charset="0"/>
                  <a:ea typeface="黑体" panose="02010609060101010101" pitchFamily="49" charset="-122"/>
                </a:rPr>
                <a:t>CPU </a:t>
              </a:r>
              <a:r>
                <a:rPr lang="zh-CN" altLang="en-US" sz="2000" b="1" dirty="0">
                  <a:latin typeface="Arial" panose="020B0604020202020204" pitchFamily="34" charset="0"/>
                  <a:ea typeface="黑体" panose="02010609060101010101" pitchFamily="49" charset="-122"/>
                </a:rPr>
                <a:t>时间</a:t>
              </a:r>
              <a:r>
                <a:rPr lang="en-US" altLang="zh-CN" sz="2000" b="1" dirty="0">
                  <a:latin typeface="Arial" panose="020B0604020202020204" pitchFamily="34" charset="0"/>
                  <a:ea typeface="黑体" panose="02010609060101010101" pitchFamily="49" charset="-122"/>
                </a:rPr>
                <a:t>×</a:t>
              </a:r>
              <a:r>
                <a:rPr lang="zh-CN" altLang="en-US" sz="2000" b="1" dirty="0">
                  <a:latin typeface="Arial" panose="020B0604020202020204" pitchFamily="34" charset="0"/>
                  <a:ea typeface="黑体" panose="02010609060101010101" pitchFamily="49" charset="-122"/>
                </a:rPr>
                <a:t>时钟频率</a:t>
              </a:r>
              <a:r>
                <a:rPr lang="en-US" altLang="zh-CN" sz="2000" b="1" dirty="0">
                  <a:latin typeface="Arial" panose="020B0604020202020204" pitchFamily="34" charset="0"/>
                  <a:ea typeface="黑体" panose="02010609060101010101" pitchFamily="49" charset="-122"/>
                </a:rPr>
                <a:t>) / </a:t>
              </a:r>
              <a:r>
                <a:rPr lang="zh-CN" altLang="en-US" sz="2000" b="1" dirty="0">
                  <a:latin typeface="Arial" panose="020B0604020202020204" pitchFamily="34" charset="0"/>
                  <a:ea typeface="黑体" panose="02010609060101010101" pitchFamily="49" charset="-122"/>
                </a:rPr>
                <a:t>指令条数 </a:t>
              </a:r>
              <a:r>
                <a:rPr lang="en-US" altLang="zh-CN" sz="2000" b="1" dirty="0">
                  <a:latin typeface="Arial" panose="020B0604020202020204" pitchFamily="34" charset="0"/>
                  <a:ea typeface="黑体" panose="02010609060101010101" pitchFamily="49" charset="-122"/>
                </a:rPr>
                <a:t> = </a:t>
              </a:r>
              <a:r>
                <a:rPr lang="zh-CN" altLang="en-US" sz="2000" b="1" dirty="0">
                  <a:latin typeface="Arial" panose="020B0604020202020204" pitchFamily="34" charset="0"/>
                  <a:ea typeface="黑体" panose="02010609060101010101" pitchFamily="49" charset="-122"/>
                </a:rPr>
                <a:t>总时钟周期数 </a:t>
              </a:r>
              <a:r>
                <a:rPr lang="en-US" altLang="zh-CN" sz="2000" b="1" dirty="0">
                  <a:latin typeface="Arial" panose="020B0604020202020204" pitchFamily="34" charset="0"/>
                  <a:ea typeface="黑体" panose="02010609060101010101" pitchFamily="49" charset="-122"/>
                </a:rPr>
                <a:t>/ </a:t>
              </a:r>
              <a:r>
                <a:rPr lang="zh-CN" altLang="en-US" sz="2000" b="1" dirty="0">
                  <a:latin typeface="Arial" panose="020B0604020202020204" pitchFamily="34" charset="0"/>
                  <a:ea typeface="黑体" panose="02010609060101010101" pitchFamily="49" charset="-122"/>
                </a:rPr>
                <a:t>指令条数</a:t>
              </a:r>
              <a:endParaRPr lang="zh-CN" altLang="en-US" sz="2000" b="1" dirty="0">
                <a:latin typeface="Arial" panose="020B0604020202020204" pitchFamily="34" charset="0"/>
                <a:ea typeface="黑体" panose="02010609060101010101" pitchFamily="49" charset="-122"/>
              </a:endParaRPr>
            </a:p>
          </p:txBody>
        </p:sp>
        <p:sp>
          <p:nvSpPr>
            <p:cNvPr id="110655" name="Rectangle 91"/>
            <p:cNvSpPr/>
            <p:nvPr/>
          </p:nvSpPr>
          <p:spPr>
            <a:xfrm>
              <a:off x="150" y="2579"/>
              <a:ext cx="5174" cy="195"/>
            </a:xfrm>
            <a:prstGeom prst="rect">
              <a:avLst/>
            </a:prstGeom>
            <a:noFill/>
            <a:ln w="12700">
              <a:noFill/>
            </a:ln>
          </p:spPr>
          <p:txBody>
            <a:bodyPr lIns="63500" tIns="25400" rIns="63500" bIns="25400" anchor="t" anchorCtr="0">
              <a:spAutoFit/>
            </a:bodyPr>
            <a:lstStyle/>
            <a:p>
              <a:pPr eaLnBrk="0" hangingPunct="0">
                <a:lnSpc>
                  <a:spcPct val="85000"/>
                </a:lnSpc>
              </a:pPr>
              <a:r>
                <a:rPr lang="zh-CN" altLang="en-US" sz="2000" b="1" dirty="0">
                  <a:solidFill>
                    <a:schemeClr val="accent2"/>
                  </a:solidFill>
                  <a:latin typeface="Arial" panose="020B0604020202020204" pitchFamily="34" charset="0"/>
                  <a:ea typeface="黑体" panose="02010609060101010101" pitchFamily="49" charset="-122"/>
                </a:rPr>
                <a:t>已知</a:t>
              </a:r>
              <a:r>
                <a:rPr lang="en-US" altLang="zh-CN" sz="2000" b="1" dirty="0">
                  <a:solidFill>
                    <a:schemeClr val="accent2"/>
                  </a:solidFill>
                  <a:latin typeface="Arial" panose="020B0604020202020204" pitchFamily="34" charset="0"/>
                  <a:ea typeface="黑体" panose="02010609060101010101" pitchFamily="49" charset="-122"/>
                </a:rPr>
                <a:t>CPU</a:t>
              </a:r>
              <a:r>
                <a:rPr lang="zh-CN" altLang="en-US" sz="2000" b="1" dirty="0">
                  <a:solidFill>
                    <a:schemeClr val="accent2"/>
                  </a:solidFill>
                  <a:latin typeface="Arial" panose="020B0604020202020204" pitchFamily="34" charset="0"/>
                  <a:ea typeface="黑体" panose="02010609060101010101" pitchFamily="49" charset="-122"/>
                </a:rPr>
                <a:t>时间、时钟频率、总时钟数、指令条数，则程序综合</a:t>
              </a:r>
              <a:r>
                <a:rPr lang="en-US" altLang="zh-CN" sz="2000" b="1" dirty="0">
                  <a:solidFill>
                    <a:schemeClr val="accent2"/>
                  </a:solidFill>
                  <a:latin typeface="Arial" panose="020B0604020202020204" pitchFamily="34" charset="0"/>
                  <a:ea typeface="黑体" panose="02010609060101010101" pitchFamily="49" charset="-122"/>
                </a:rPr>
                <a:t>CPI</a:t>
              </a:r>
              <a:r>
                <a:rPr lang="zh-CN" altLang="en-US" sz="2000" b="1" dirty="0">
                  <a:solidFill>
                    <a:schemeClr val="accent2"/>
                  </a:solidFill>
                  <a:latin typeface="Arial" panose="020B0604020202020204" pitchFamily="34" charset="0"/>
                  <a:ea typeface="黑体" panose="02010609060101010101" pitchFamily="49" charset="-122"/>
                </a:rPr>
                <a:t>为</a:t>
              </a:r>
              <a:r>
                <a:rPr lang="en-US" altLang="zh-CN" sz="2000" b="1" dirty="0">
                  <a:solidFill>
                    <a:schemeClr val="accent2"/>
                  </a:solidFill>
                  <a:latin typeface="Arial" panose="020B0604020202020204" pitchFamily="34" charset="0"/>
                  <a:ea typeface="黑体" panose="02010609060101010101" pitchFamily="49" charset="-122"/>
                </a:rPr>
                <a:t>:</a:t>
              </a:r>
              <a:endParaRPr lang="en-US" altLang="zh-CN" sz="2000" b="1" dirty="0">
                <a:solidFill>
                  <a:schemeClr val="accent2"/>
                </a:solidFill>
                <a:latin typeface="Arial" panose="020B0604020202020204" pitchFamily="34" charset="0"/>
                <a:ea typeface="黑体" panose="02010609060101010101" pitchFamily="49" charset="-122"/>
              </a:endParaRPr>
            </a:p>
          </p:txBody>
        </p:sp>
      </p:grpSp>
      <p:sp>
        <p:nvSpPr>
          <p:cNvPr id="418911" name="Text Box 95"/>
          <p:cNvSpPr txBox="1"/>
          <p:nvPr/>
        </p:nvSpPr>
        <p:spPr>
          <a:xfrm>
            <a:off x="477838" y="5632450"/>
            <a:ext cx="8047037" cy="1127125"/>
          </a:xfrm>
          <a:prstGeom prst="rect">
            <a:avLst/>
          </a:prstGeom>
          <a:noFill/>
          <a:ln w="9525">
            <a:noFill/>
          </a:ln>
        </p:spPr>
        <p:txBody>
          <a:bodyPr anchor="t" anchorCtr="0">
            <a:spAutoFit/>
          </a:bodyPr>
          <a:lstStyle/>
          <a:p>
            <a:pPr eaLnBrk="0" hangingPunct="0">
              <a:spcBef>
                <a:spcPct val="20000"/>
              </a:spcBef>
            </a:pPr>
            <a:r>
              <a:rPr lang="zh-CN" altLang="en-US" sz="2000" b="1" dirty="0">
                <a:solidFill>
                  <a:srgbClr val="ED1611"/>
                </a:solidFill>
                <a:latin typeface="Arial" panose="020B0604020202020204" pitchFamily="34" charset="0"/>
                <a:ea typeface="黑体" panose="02010609060101010101" pitchFamily="49" charset="-122"/>
              </a:rPr>
              <a:t>问题：指令的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、机器的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、程序的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各能反映哪方面的性能？</a:t>
            </a:r>
            <a:endParaRPr lang="zh-CN" altLang="en-US" sz="2000" b="1" dirty="0">
              <a:solidFill>
                <a:srgbClr val="ED1611"/>
              </a:solidFill>
              <a:latin typeface="Arial" panose="020B0604020202020204" pitchFamily="34" charset="0"/>
              <a:ea typeface="黑体" panose="02010609060101010101" pitchFamily="49" charset="-122"/>
            </a:endParaRPr>
          </a:p>
          <a:p>
            <a:pPr eaLnBrk="0" hangingPunct="0">
              <a:spcBef>
                <a:spcPct val="20000"/>
              </a:spcBef>
            </a:pPr>
            <a:r>
              <a:rPr lang="zh-CN" altLang="en-US" sz="2000" b="1" dirty="0">
                <a:solidFill>
                  <a:srgbClr val="ED1611"/>
                </a:solidFill>
                <a:latin typeface="Arial" panose="020B0604020202020204" pitchFamily="34" charset="0"/>
                <a:ea typeface="黑体" panose="02010609060101010101" pitchFamily="49" charset="-122"/>
              </a:rPr>
              <a:t>          </a:t>
            </a:r>
            <a:r>
              <a:rPr lang="zh-CN" altLang="en-US" sz="2000" b="1" dirty="0">
                <a:solidFill>
                  <a:srgbClr val="008000"/>
                </a:solidFill>
                <a:latin typeface="Arial" panose="020B0604020202020204" pitchFamily="34" charset="0"/>
                <a:ea typeface="黑体" panose="02010609060101010101" pitchFamily="49" charset="-122"/>
              </a:rPr>
              <a:t>单靠</a:t>
            </a:r>
            <a:r>
              <a:rPr lang="en-US" altLang="zh-CN" sz="2000" b="1" dirty="0">
                <a:solidFill>
                  <a:srgbClr val="008000"/>
                </a:solidFill>
                <a:latin typeface="Arial" panose="020B0604020202020204" pitchFamily="34" charset="0"/>
                <a:ea typeface="黑体" panose="02010609060101010101" pitchFamily="49" charset="-122"/>
              </a:rPr>
              <a:t>CPI</a:t>
            </a:r>
            <a:r>
              <a:rPr lang="zh-CN" altLang="en-US" sz="2000" b="1" dirty="0">
                <a:solidFill>
                  <a:srgbClr val="008000"/>
                </a:solidFill>
                <a:latin typeface="Arial" panose="020B0604020202020204" pitchFamily="34" charset="0"/>
                <a:ea typeface="黑体" panose="02010609060101010101" pitchFamily="49" charset="-122"/>
              </a:rPr>
              <a:t>不能反映</a:t>
            </a:r>
            <a:r>
              <a:rPr lang="en-US" altLang="zh-CN" sz="2000" b="1" dirty="0">
                <a:solidFill>
                  <a:srgbClr val="008000"/>
                </a:solidFill>
                <a:latin typeface="Arial" panose="020B0604020202020204" pitchFamily="34" charset="0"/>
                <a:ea typeface="黑体" panose="02010609060101010101" pitchFamily="49" charset="-122"/>
              </a:rPr>
              <a:t>CPU</a:t>
            </a:r>
            <a:r>
              <a:rPr lang="zh-CN" altLang="en-US" sz="2000" b="1" dirty="0">
                <a:solidFill>
                  <a:srgbClr val="008000"/>
                </a:solidFill>
                <a:latin typeface="Arial" panose="020B0604020202020204" pitchFamily="34" charset="0"/>
                <a:ea typeface="黑体" panose="02010609060101010101" pitchFamily="49" charset="-122"/>
              </a:rPr>
              <a:t>性能！为什么？</a:t>
            </a:r>
            <a:endParaRPr lang="zh-CN" altLang="en-US" sz="2000" b="1" dirty="0">
              <a:solidFill>
                <a:srgbClr val="008000"/>
              </a:solidFill>
              <a:latin typeface="Arial" panose="020B0604020202020204" pitchFamily="34" charset="0"/>
              <a:ea typeface="黑体" panose="02010609060101010101" pitchFamily="49" charset="-122"/>
            </a:endParaRPr>
          </a:p>
          <a:p>
            <a:pPr eaLnBrk="0" hangingPunct="0">
              <a:spcBef>
                <a:spcPct val="20000"/>
              </a:spcBef>
            </a:pPr>
            <a:r>
              <a:rPr lang="zh-CN" altLang="en-US" sz="2000" b="1" dirty="0">
                <a:solidFill>
                  <a:srgbClr val="008000"/>
                </a:solidFill>
                <a:latin typeface="Arial" panose="020B0604020202020204" pitchFamily="34" charset="0"/>
                <a:ea typeface="黑体" panose="02010609060101010101" pitchFamily="49" charset="-122"/>
              </a:rPr>
              <a:t>          例如，单周期处理器</a:t>
            </a:r>
            <a:r>
              <a:rPr lang="en-US" altLang="zh-CN" sz="2000" b="1" dirty="0">
                <a:solidFill>
                  <a:srgbClr val="008000"/>
                </a:solidFill>
                <a:latin typeface="Arial" panose="020B0604020202020204" pitchFamily="34" charset="0"/>
                <a:ea typeface="黑体" panose="02010609060101010101" pitchFamily="49" charset="-122"/>
              </a:rPr>
              <a:t>CPI=1</a:t>
            </a:r>
            <a:r>
              <a:rPr lang="zh-CN" altLang="en-US" sz="2000" b="1" dirty="0">
                <a:solidFill>
                  <a:srgbClr val="008000"/>
                </a:solidFill>
                <a:latin typeface="Arial" panose="020B0604020202020204" pitchFamily="34" charset="0"/>
                <a:ea typeface="黑体" panose="02010609060101010101" pitchFamily="49" charset="-122"/>
              </a:rPr>
              <a:t>，但性能差！</a:t>
            </a:r>
            <a:endParaRPr lang="zh-CN" altLang="en-US" sz="2000" b="1" dirty="0">
              <a:solidFill>
                <a:srgbClr val="008000"/>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8911">
                                            <p:txEl>
                                              <p:pRg st="0" end="0"/>
                                            </p:txEl>
                                          </p:spTgt>
                                        </p:tgtEl>
                                        <p:attrNameLst>
                                          <p:attrName>style.visibility</p:attrName>
                                        </p:attrNameLst>
                                      </p:cBhvr>
                                      <p:to>
                                        <p:strVal val="visible"/>
                                      </p:to>
                                    </p:set>
                                    <p:animEffect transition="in" filter="blinds(horizontal)">
                                      <p:cBhvr>
                                        <p:cTn id="22" dur="500"/>
                                        <p:tgtEl>
                                          <p:spTgt spid="4189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8911">
                                            <p:txEl>
                                              <p:pRg st="1" end="1"/>
                                            </p:txEl>
                                          </p:spTgt>
                                        </p:tgtEl>
                                        <p:attrNameLst>
                                          <p:attrName>style.visibility</p:attrName>
                                        </p:attrNameLst>
                                      </p:cBhvr>
                                      <p:to>
                                        <p:strVal val="visible"/>
                                      </p:to>
                                    </p:set>
                                    <p:animEffect transition="in" filter="blinds(horizontal)">
                                      <p:cBhvr>
                                        <p:cTn id="27" dur="500"/>
                                        <p:tgtEl>
                                          <p:spTgt spid="4189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8911">
                                            <p:txEl>
                                              <p:pRg st="2" end="2"/>
                                            </p:txEl>
                                          </p:spTgt>
                                        </p:tgtEl>
                                        <p:attrNameLst>
                                          <p:attrName>style.visibility</p:attrName>
                                        </p:attrNameLst>
                                      </p:cBhvr>
                                      <p:to>
                                        <p:strVal val="visible"/>
                                      </p:to>
                                    </p:set>
                                    <p:animEffect transition="in" filter="blinds(horizontal)">
                                      <p:cBhvr>
                                        <p:cTn id="32" dur="500"/>
                                        <p:tgtEl>
                                          <p:spTgt spid="4189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11" grpId="0"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a:xfrm>
            <a:off x="611188" y="84138"/>
            <a:ext cx="2894012" cy="600075"/>
          </a:xfrm>
        </p:spPr>
        <p:txBody>
          <a:bodyPr vert="horz" wrap="square" lIns="63500" tIns="25400" rIns="63500" bIns="25400" anchor="t" anchorCtr="0">
            <a:spAutoFit/>
          </a:bodyPr>
          <a:lstStyle/>
          <a:p>
            <a:r>
              <a:rPr lang="en-US" altLang="zh-CN" sz="3600" dirty="0"/>
              <a:t>Example1</a:t>
            </a:r>
            <a:endParaRPr lang="en-US" altLang="zh-CN" sz="3600" dirty="0">
              <a:solidFill>
                <a:schemeClr val="tx1"/>
              </a:solidFill>
            </a:endParaRPr>
          </a:p>
        </p:txBody>
      </p:sp>
      <p:sp>
        <p:nvSpPr>
          <p:cNvPr id="112642" name="Text Box 3"/>
          <p:cNvSpPr txBox="1"/>
          <p:nvPr/>
        </p:nvSpPr>
        <p:spPr>
          <a:xfrm>
            <a:off x="292100" y="917575"/>
            <a:ext cx="8556625" cy="2173288"/>
          </a:xfrm>
          <a:prstGeom prst="rect">
            <a:avLst/>
          </a:prstGeom>
          <a:noFill/>
          <a:ln w="12700">
            <a:noFill/>
          </a:ln>
        </p:spPr>
        <p:txBody>
          <a:bodyPr anchor="t" anchorCtr="0">
            <a:spAutoFit/>
          </a:bodyPr>
          <a:lstStyle/>
          <a:p>
            <a:pPr eaLnBrk="0" hangingPunct="0">
              <a:lnSpc>
                <a:spcPct val="110000"/>
              </a:lnSpc>
              <a:spcBef>
                <a:spcPct val="20000"/>
              </a:spcBef>
            </a:pPr>
            <a:r>
              <a:rPr lang="zh-CN" altLang="en-US" sz="2400" b="1" dirty="0">
                <a:latin typeface="Arial" panose="020B0604020202020204" pitchFamily="34" charset="0"/>
                <a:ea typeface="黑体" panose="02010609060101010101" pitchFamily="49" charset="-122"/>
              </a:rPr>
              <a:t>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上运行需</a:t>
            </a:r>
            <a:r>
              <a:rPr lang="en-US" altLang="zh-CN" sz="2400" b="1" dirty="0">
                <a:latin typeface="Arial" panose="020B0604020202020204" pitchFamily="34" charset="0"/>
                <a:ea typeface="黑体" panose="02010609060101010101" pitchFamily="49" charset="-122"/>
              </a:rPr>
              <a:t>10 s</a:t>
            </a:r>
            <a:r>
              <a:rPr lang="zh-CN" altLang="en-US" sz="2400" b="1" dirty="0">
                <a:latin typeface="Arial" panose="020B0604020202020204" pitchFamily="34" charset="0"/>
                <a:ea typeface="黑体" panose="02010609060101010101" pitchFamily="49" charset="-122"/>
              </a:rPr>
              <a:t>， 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的时钟频率为</a:t>
            </a:r>
            <a:r>
              <a:rPr lang="en-US" altLang="zh-CN" sz="2400" b="1" dirty="0">
                <a:latin typeface="Arial" panose="020B0604020202020204" pitchFamily="34" charset="0"/>
                <a:ea typeface="黑体" panose="02010609060101010101" pitchFamily="49" charset="-122"/>
              </a:rPr>
              <a:t>400MHz</a:t>
            </a:r>
            <a:r>
              <a:rPr lang="zh-CN" altLang="en-US" sz="2400" b="1" dirty="0">
                <a:latin typeface="Arial" panose="020B0604020202020204" pitchFamily="34" charset="0"/>
                <a:ea typeface="黑体" panose="02010609060101010101" pitchFamily="49" charset="-122"/>
              </a:rPr>
              <a:t>。 现在要设计一台机器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，希望该程序在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上运行只需</a:t>
            </a:r>
            <a:r>
              <a:rPr lang="en-US" altLang="zh-CN" sz="2400" b="1" dirty="0">
                <a:latin typeface="Arial" panose="020B0604020202020204" pitchFamily="34" charset="0"/>
                <a:ea typeface="黑体" panose="02010609060101010101" pitchFamily="49" charset="-122"/>
              </a:rPr>
              <a:t>6 s. </a:t>
            </a:r>
            <a:endParaRPr lang="en-US" altLang="zh-CN" sz="2400" b="1" dirty="0">
              <a:latin typeface="Arial" panose="020B0604020202020204" pitchFamily="34" charset="0"/>
              <a:ea typeface="黑体" panose="02010609060101010101" pitchFamily="49" charset="-122"/>
            </a:endParaRPr>
          </a:p>
          <a:p>
            <a:pPr eaLnBrk="0" hangingPunct="0">
              <a:lnSpc>
                <a:spcPct val="110000"/>
              </a:lnSpc>
              <a:spcBef>
                <a:spcPct val="20000"/>
              </a:spcBef>
            </a:pPr>
            <a:r>
              <a:rPr lang="zh-CN" altLang="en-US" sz="2400" b="1" dirty="0">
                <a:latin typeface="Arial" panose="020B0604020202020204" pitchFamily="34" charset="0"/>
                <a:ea typeface="黑体" panose="02010609060101010101" pitchFamily="49" charset="-122"/>
              </a:rPr>
              <a:t>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时钟频率的提高导致了其</a:t>
            </a:r>
            <a:r>
              <a:rPr lang="en-US" altLang="zh-CN" sz="2400" b="1" dirty="0">
                <a:latin typeface="Arial" panose="020B0604020202020204" pitchFamily="34" charset="0"/>
                <a:ea typeface="黑体" panose="02010609060101010101" pitchFamily="49" charset="-122"/>
              </a:rPr>
              <a:t>CPI</a:t>
            </a:r>
            <a:r>
              <a:rPr lang="zh-CN" altLang="en-US" sz="2400" b="1" dirty="0">
                <a:latin typeface="Arial" panose="020B0604020202020204" pitchFamily="34" charset="0"/>
                <a:ea typeface="黑体" panose="02010609060101010101" pitchFamily="49" charset="-122"/>
              </a:rPr>
              <a:t>的增加，使得程序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上时钟周期数是在机器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上的</a:t>
            </a:r>
            <a:r>
              <a:rPr lang="en-US" altLang="zh-CN" sz="2400" b="1" dirty="0">
                <a:latin typeface="Arial" panose="020B0604020202020204" pitchFamily="34" charset="0"/>
                <a:ea typeface="黑体" panose="02010609060101010101" pitchFamily="49" charset="-122"/>
              </a:rPr>
              <a:t>1.2</a:t>
            </a:r>
            <a:r>
              <a:rPr lang="zh-CN" altLang="en-US" sz="2400" b="1" dirty="0">
                <a:latin typeface="Arial" panose="020B0604020202020204" pitchFamily="34" charset="0"/>
                <a:ea typeface="黑体" panose="02010609060101010101" pitchFamily="49" charset="-122"/>
              </a:rPr>
              <a:t>倍。机器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的时钟频率达到</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的多少倍才能使程序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上执行速度是</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上的</a:t>
            </a:r>
            <a:r>
              <a:rPr lang="en-US" altLang="zh-CN" sz="2400" b="1" dirty="0">
                <a:latin typeface="Arial" panose="020B0604020202020204" pitchFamily="34" charset="0"/>
                <a:ea typeface="黑体" panose="02010609060101010101" pitchFamily="49" charset="-122"/>
              </a:rPr>
              <a:t>10/6=1.67</a:t>
            </a:r>
            <a:r>
              <a:rPr lang="zh-CN" altLang="en-US" sz="2400" b="1" dirty="0">
                <a:latin typeface="Arial" panose="020B0604020202020204" pitchFamily="34" charset="0"/>
                <a:ea typeface="黑体" panose="02010609060101010101" pitchFamily="49" charset="-122"/>
              </a:rPr>
              <a:t>倍？</a:t>
            </a:r>
            <a:endParaRPr lang="zh-CN" altLang="en-US" sz="2400" b="1" dirty="0">
              <a:latin typeface="Arial" panose="020B0604020202020204" pitchFamily="34" charset="0"/>
              <a:ea typeface="黑体" panose="02010609060101010101" pitchFamily="49" charset="-122"/>
            </a:endParaRPr>
          </a:p>
        </p:txBody>
      </p:sp>
      <p:sp>
        <p:nvSpPr>
          <p:cNvPr id="420868" name="Rectangle 4"/>
          <p:cNvSpPr/>
          <p:nvPr/>
        </p:nvSpPr>
        <p:spPr>
          <a:xfrm>
            <a:off x="450850" y="3189288"/>
            <a:ext cx="7666038" cy="2651125"/>
          </a:xfrm>
          <a:prstGeom prst="rect">
            <a:avLst/>
          </a:prstGeom>
          <a:noFill/>
          <a:ln w="12700">
            <a:noFill/>
          </a:ln>
        </p:spPr>
        <p:txBody>
          <a:bodyPr anchor="t" anchorCtr="0">
            <a:spAutoFit/>
          </a:bodyPr>
          <a:lstStyle/>
          <a:p>
            <a:pPr eaLnBrk="0" hangingPunct="0">
              <a:lnSpc>
                <a:spcPct val="120000"/>
              </a:lnSpc>
            </a:pPr>
            <a:r>
              <a:rPr lang="en-US" altLang="zh-CN" sz="2400" b="1" dirty="0">
                <a:solidFill>
                  <a:schemeClr val="accent2"/>
                </a:solidFill>
                <a:latin typeface="Arial" panose="020B0604020202020204" pitchFamily="34" charset="0"/>
                <a:ea typeface="黑体" panose="02010609060101010101" pitchFamily="49" charset="-122"/>
              </a:rPr>
              <a:t>Answer:</a:t>
            </a:r>
            <a:endParaRPr lang="en-US" altLang="zh-CN" sz="2400" b="1" dirty="0">
              <a:solidFill>
                <a:schemeClr val="accent2"/>
              </a:solidFill>
              <a:latin typeface="Arial" panose="020B0604020202020204" pitchFamily="34" charset="0"/>
              <a:ea typeface="黑体" panose="02010609060101010101" pitchFamily="49" charset="-122"/>
            </a:endParaRPr>
          </a:p>
          <a:p>
            <a:pPr eaLnBrk="0" hangingPunct="0">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CPU</a:t>
            </a:r>
            <a:r>
              <a:rPr lang="zh-CN" altLang="en-US" sz="2400" b="1" dirty="0">
                <a:solidFill>
                  <a:schemeClr val="accent2"/>
                </a:solidFill>
                <a:latin typeface="Arial" panose="020B0604020202020204" pitchFamily="34" charset="0"/>
                <a:ea typeface="黑体" panose="02010609060101010101" pitchFamily="49" charset="-122"/>
              </a:rPr>
              <a:t>时间</a:t>
            </a:r>
            <a:r>
              <a:rPr lang="en-US" altLang="zh-CN" sz="2400" b="1" dirty="0">
                <a:solidFill>
                  <a:schemeClr val="accent2"/>
                </a:solidFill>
                <a:latin typeface="Arial" panose="020B0604020202020204" pitchFamily="34" charset="0"/>
                <a:ea typeface="黑体" panose="02010609060101010101" pitchFamily="49" charset="-122"/>
              </a:rPr>
              <a:t>A = </a:t>
            </a:r>
            <a:r>
              <a:rPr lang="zh-CN" altLang="en-US" sz="2400" b="1" dirty="0">
                <a:solidFill>
                  <a:schemeClr val="accent2"/>
                </a:solidFill>
                <a:latin typeface="Arial" panose="020B0604020202020204" pitchFamily="34" charset="0"/>
                <a:ea typeface="黑体" panose="02010609060101010101" pitchFamily="49" charset="-122"/>
              </a:rPr>
              <a:t>时钟周期数</a:t>
            </a:r>
            <a:r>
              <a:rPr lang="en-US" altLang="zh-CN" sz="2400" b="1" dirty="0">
                <a:solidFill>
                  <a:schemeClr val="accent2"/>
                </a:solidFill>
                <a:latin typeface="Arial" panose="020B0604020202020204" pitchFamily="34" charset="0"/>
                <a:ea typeface="黑体" panose="02010609060101010101" pitchFamily="49" charset="-122"/>
              </a:rPr>
              <a:t>A / </a:t>
            </a:r>
            <a:r>
              <a:rPr lang="zh-CN" altLang="en-US" sz="2400" b="1" dirty="0">
                <a:solidFill>
                  <a:schemeClr val="accent2"/>
                </a:solidFill>
                <a:latin typeface="Arial" panose="020B0604020202020204" pitchFamily="34" charset="0"/>
                <a:ea typeface="黑体" panose="02010609060101010101" pitchFamily="49" charset="-122"/>
              </a:rPr>
              <a:t>时钟频率</a:t>
            </a:r>
            <a:r>
              <a:rPr lang="en-US" altLang="zh-CN" sz="2400" b="1" dirty="0">
                <a:solidFill>
                  <a:schemeClr val="accent2"/>
                </a:solidFill>
                <a:latin typeface="Arial" panose="020B0604020202020204" pitchFamily="34" charset="0"/>
                <a:ea typeface="黑体" panose="02010609060101010101" pitchFamily="49" charset="-122"/>
              </a:rPr>
              <a:t>A</a:t>
            </a:r>
            <a:endParaRPr lang="en-US" altLang="zh-CN" sz="2400" b="1" dirty="0">
              <a:solidFill>
                <a:schemeClr val="accent2"/>
              </a:solidFill>
              <a:latin typeface="Arial" panose="020B0604020202020204" pitchFamily="34" charset="0"/>
              <a:ea typeface="黑体" panose="02010609060101010101" pitchFamily="49" charset="-122"/>
            </a:endParaRPr>
          </a:p>
          <a:p>
            <a:pPr eaLnBrk="0" hangingPunct="0">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chemeClr val="accent2"/>
                </a:solidFill>
                <a:latin typeface="Arial" panose="020B0604020202020204" pitchFamily="34" charset="0"/>
                <a:ea typeface="黑体" panose="02010609060101010101" pitchFamily="49" charset="-122"/>
              </a:rPr>
              <a:t>时钟周期数</a:t>
            </a:r>
            <a:r>
              <a:rPr lang="en-US" altLang="zh-CN" sz="2400" b="1" dirty="0">
                <a:solidFill>
                  <a:schemeClr val="accent2"/>
                </a:solidFill>
                <a:latin typeface="Arial" panose="020B0604020202020204" pitchFamily="34" charset="0"/>
                <a:ea typeface="黑体" panose="02010609060101010101" pitchFamily="49" charset="-122"/>
              </a:rPr>
              <a:t>A = 10 sec x 400MHz = 4000M</a:t>
            </a:r>
            <a:r>
              <a:rPr lang="zh-CN" altLang="en-US" sz="2400" b="1" dirty="0">
                <a:solidFill>
                  <a:schemeClr val="accent2"/>
                </a:solidFill>
                <a:latin typeface="Arial" panose="020B0604020202020204" pitchFamily="34" charset="0"/>
                <a:ea typeface="黑体" panose="02010609060101010101" pitchFamily="49" charset="-122"/>
              </a:rPr>
              <a:t>个</a:t>
            </a:r>
            <a:endParaRPr lang="zh-CN" altLang="en-US" sz="2400" b="1" baseline="30000" dirty="0">
              <a:solidFill>
                <a:schemeClr val="accent2"/>
              </a:solidFill>
              <a:latin typeface="Arial" panose="020B0604020202020204" pitchFamily="34" charset="0"/>
              <a:ea typeface="黑体" panose="02010609060101010101" pitchFamily="49" charset="-122"/>
            </a:endParaRPr>
          </a:p>
          <a:p>
            <a:pPr eaLnBrk="0" hangingPunct="0">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chemeClr val="accent2"/>
                </a:solidFill>
                <a:latin typeface="Arial" panose="020B0604020202020204" pitchFamily="34" charset="0"/>
                <a:ea typeface="黑体" panose="02010609060101010101" pitchFamily="49" charset="-122"/>
              </a:rPr>
              <a:t>时钟频率</a:t>
            </a:r>
            <a:r>
              <a:rPr lang="en-US" altLang="zh-CN" sz="2400" b="1" dirty="0">
                <a:solidFill>
                  <a:schemeClr val="accent2"/>
                </a:solidFill>
                <a:latin typeface="Arial" panose="020B0604020202020204" pitchFamily="34" charset="0"/>
                <a:ea typeface="黑体" panose="02010609060101010101" pitchFamily="49" charset="-122"/>
              </a:rPr>
              <a:t>B = </a:t>
            </a:r>
            <a:r>
              <a:rPr lang="zh-CN" altLang="en-US" sz="2400" b="1" dirty="0">
                <a:solidFill>
                  <a:schemeClr val="accent2"/>
                </a:solidFill>
                <a:latin typeface="Arial" panose="020B0604020202020204" pitchFamily="34" charset="0"/>
                <a:ea typeface="黑体" panose="02010609060101010101" pitchFamily="49" charset="-122"/>
              </a:rPr>
              <a:t>时钟周期数</a:t>
            </a:r>
            <a:r>
              <a:rPr lang="en-US" altLang="zh-CN" sz="2400" b="1" dirty="0">
                <a:solidFill>
                  <a:schemeClr val="accent2"/>
                </a:solidFill>
                <a:latin typeface="Arial" panose="020B0604020202020204" pitchFamily="34" charset="0"/>
                <a:ea typeface="黑体" panose="02010609060101010101" pitchFamily="49" charset="-122"/>
              </a:rPr>
              <a:t>B / CPU</a:t>
            </a:r>
            <a:r>
              <a:rPr lang="zh-CN" altLang="en-US" sz="2400" b="1" dirty="0">
                <a:solidFill>
                  <a:schemeClr val="accent2"/>
                </a:solidFill>
                <a:latin typeface="Arial" panose="020B0604020202020204" pitchFamily="34" charset="0"/>
                <a:ea typeface="黑体" panose="02010609060101010101" pitchFamily="49" charset="-122"/>
              </a:rPr>
              <a:t>时间</a:t>
            </a:r>
            <a:r>
              <a:rPr lang="en-US" altLang="zh-CN" sz="2400" b="1" dirty="0">
                <a:solidFill>
                  <a:schemeClr val="accent2"/>
                </a:solidFill>
                <a:latin typeface="Arial" panose="020B0604020202020204" pitchFamily="34" charset="0"/>
                <a:ea typeface="黑体" panose="02010609060101010101" pitchFamily="49" charset="-122"/>
              </a:rPr>
              <a:t>B </a:t>
            </a:r>
            <a:endParaRPr lang="en-US" altLang="zh-CN" sz="2400" b="1" dirty="0">
              <a:solidFill>
                <a:schemeClr val="accent2"/>
              </a:solidFill>
              <a:latin typeface="Arial" panose="020B0604020202020204" pitchFamily="34" charset="0"/>
              <a:ea typeface="黑体" panose="02010609060101010101" pitchFamily="49" charset="-122"/>
            </a:endParaRPr>
          </a:p>
          <a:p>
            <a:pPr eaLnBrk="0" hangingPunct="0">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 1.2 x</a:t>
            </a:r>
            <a:r>
              <a:rPr lang="en-US" altLang="zh-CN" sz="2400" b="1" dirty="0">
                <a:latin typeface="Arial" panose="020B0604020202020204" pitchFamily="34" charset="0"/>
                <a:ea typeface="黑体" panose="02010609060101010101" pitchFamily="49" charset="-122"/>
              </a:rPr>
              <a:t> </a:t>
            </a:r>
            <a:r>
              <a:rPr lang="en-US" altLang="zh-CN" sz="2400" b="1" dirty="0">
                <a:solidFill>
                  <a:schemeClr val="accent2"/>
                </a:solidFill>
                <a:latin typeface="Arial" panose="020B0604020202020204" pitchFamily="34" charset="0"/>
                <a:ea typeface="黑体" panose="02010609060101010101" pitchFamily="49" charset="-122"/>
              </a:rPr>
              <a:t>4000M / 6 sec = 800 MHz</a:t>
            </a:r>
            <a:endParaRPr lang="en-US" altLang="zh-CN" sz="2400" b="1" dirty="0">
              <a:solidFill>
                <a:schemeClr val="accent2"/>
              </a:solidFill>
              <a:latin typeface="Arial" panose="020B0604020202020204" pitchFamily="34" charset="0"/>
              <a:ea typeface="黑体" panose="02010609060101010101" pitchFamily="49" charset="-122"/>
            </a:endParaRPr>
          </a:p>
        </p:txBody>
      </p:sp>
      <p:sp>
        <p:nvSpPr>
          <p:cNvPr id="420870" name="Text Box 6"/>
          <p:cNvSpPr txBox="1"/>
          <p:nvPr/>
        </p:nvSpPr>
        <p:spPr>
          <a:xfrm>
            <a:off x="231775" y="5851525"/>
            <a:ext cx="8156575" cy="457200"/>
          </a:xfrm>
          <a:prstGeom prst="rect">
            <a:avLst/>
          </a:prstGeom>
          <a:noFill/>
          <a:ln w="9525">
            <a:noFill/>
          </a:ln>
        </p:spPr>
        <p:txBody>
          <a:bodyPr anchor="t" anchorCtr="0">
            <a:spAutoFit/>
          </a:bodyPr>
          <a:lstStyle/>
          <a:p>
            <a:pPr algn="ctr" eaLnBrk="0" hangingPunct="0">
              <a:spcBef>
                <a:spcPct val="50000"/>
              </a:spcBef>
            </a:pPr>
            <a:r>
              <a:rPr lang="zh-CN" altLang="en-US" sz="2400" b="1" dirty="0">
                <a:solidFill>
                  <a:srgbClr val="FF3300"/>
                </a:solidFill>
                <a:latin typeface="Arial" panose="020B0604020202020204" pitchFamily="34" charset="0"/>
                <a:ea typeface="黑体" panose="02010609060101010101" pitchFamily="49" charset="-122"/>
              </a:rPr>
              <a:t>机器</a:t>
            </a:r>
            <a:r>
              <a:rPr lang="en-US" altLang="zh-CN" sz="2400" b="1" dirty="0">
                <a:solidFill>
                  <a:srgbClr val="FF3300"/>
                </a:solidFill>
                <a:latin typeface="Arial" panose="020B0604020202020204" pitchFamily="34" charset="0"/>
                <a:ea typeface="黑体" panose="02010609060101010101" pitchFamily="49" charset="-122"/>
              </a:rPr>
              <a:t>B</a:t>
            </a:r>
            <a:r>
              <a:rPr lang="zh-CN" altLang="en-US" sz="2400" b="1" dirty="0">
                <a:solidFill>
                  <a:srgbClr val="FF3300"/>
                </a:solidFill>
                <a:latin typeface="Arial" panose="020B0604020202020204" pitchFamily="34" charset="0"/>
                <a:ea typeface="黑体" panose="02010609060101010101" pitchFamily="49" charset="-122"/>
              </a:rPr>
              <a:t>的频率是</a:t>
            </a:r>
            <a:r>
              <a:rPr lang="en-US" altLang="zh-CN" sz="2400" b="1" dirty="0">
                <a:solidFill>
                  <a:srgbClr val="FF3300"/>
                </a:solidFill>
                <a:latin typeface="Arial" panose="020B0604020202020204" pitchFamily="34" charset="0"/>
                <a:ea typeface="黑体" panose="02010609060101010101" pitchFamily="49" charset="-122"/>
              </a:rPr>
              <a:t>A</a:t>
            </a:r>
            <a:r>
              <a:rPr lang="zh-CN" altLang="en-US" sz="2400" b="1" dirty="0">
                <a:solidFill>
                  <a:srgbClr val="FF3300"/>
                </a:solidFill>
                <a:latin typeface="Arial" panose="020B0604020202020204" pitchFamily="34" charset="0"/>
                <a:ea typeface="黑体" panose="02010609060101010101" pitchFamily="49" charset="-122"/>
              </a:rPr>
              <a:t>的两倍，但机器</a:t>
            </a:r>
            <a:r>
              <a:rPr lang="en-US" altLang="zh-CN" sz="2400" b="1" dirty="0">
                <a:solidFill>
                  <a:srgbClr val="FF3300"/>
                </a:solidFill>
                <a:latin typeface="Arial" panose="020B0604020202020204" pitchFamily="34" charset="0"/>
                <a:ea typeface="黑体" panose="02010609060101010101" pitchFamily="49" charset="-122"/>
              </a:rPr>
              <a:t>B</a:t>
            </a:r>
            <a:r>
              <a:rPr lang="zh-CN" altLang="en-US" sz="2400" b="1" dirty="0">
                <a:solidFill>
                  <a:srgbClr val="FF3300"/>
                </a:solidFill>
                <a:latin typeface="Arial" panose="020B0604020202020204" pitchFamily="34" charset="0"/>
                <a:ea typeface="黑体" panose="02010609060101010101" pitchFamily="49" charset="-122"/>
              </a:rPr>
              <a:t>的速度并不是</a:t>
            </a:r>
            <a:r>
              <a:rPr lang="en-US" altLang="zh-CN" sz="2400" b="1" dirty="0">
                <a:solidFill>
                  <a:srgbClr val="FF3300"/>
                </a:solidFill>
                <a:latin typeface="Arial" panose="020B0604020202020204" pitchFamily="34" charset="0"/>
                <a:ea typeface="黑体" panose="02010609060101010101" pitchFamily="49" charset="-122"/>
              </a:rPr>
              <a:t>A</a:t>
            </a:r>
            <a:r>
              <a:rPr lang="zh-CN" altLang="en-US" sz="2400" b="1" dirty="0">
                <a:solidFill>
                  <a:srgbClr val="FF3300"/>
                </a:solidFill>
                <a:latin typeface="Arial" panose="020B0604020202020204" pitchFamily="34" charset="0"/>
                <a:ea typeface="黑体" panose="02010609060101010101" pitchFamily="49" charset="-122"/>
              </a:rPr>
              <a:t>的两倍！</a:t>
            </a:r>
            <a:endParaRPr lang="zh-CN" altLang="en-US" sz="2400" b="1" dirty="0">
              <a:solidFill>
                <a:srgbClr val="FF3300"/>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blinds(horizontal)">
                                      <p:cBhvr>
                                        <p:cTn id="12" dur="500"/>
                                        <p:tgtEl>
                                          <p:spTgt spid="4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P spid="4208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你在想什么？</a:t>
            </a:r>
            <a:endParaRPr lang="zh-CN" altLang="en-US" sz="3600" dirty="0"/>
          </a:p>
        </p:txBody>
      </p:sp>
      <p:sp>
        <p:nvSpPr>
          <p:cNvPr id="531459" name="Rectangle 3"/>
          <p:cNvSpPr>
            <a:spLocks noGrp="1"/>
          </p:cNvSpPr>
          <p:nvPr>
            <p:ph idx="1"/>
          </p:nvPr>
        </p:nvSpPr>
        <p:spPr>
          <a:xfrm>
            <a:off x="161925" y="836613"/>
            <a:ext cx="8697913" cy="5218112"/>
          </a:xfrm>
        </p:spPr>
        <p:txBody>
          <a:bodyPr vert="horz" wrap="square" lIns="91440" tIns="45720" rIns="91440" bIns="45720" anchor="t" anchorCtr="0"/>
          <a:lstStyle/>
          <a:p>
            <a:r>
              <a:rPr lang="zh-CN" altLang="en-US" dirty="0">
                <a:ea typeface="微软雅黑" panose="020B0503020204020204" pitchFamily="34" charset="-122"/>
              </a:rPr>
              <a:t>看了前面的举例，你的感觉是什么呢？</a:t>
            </a:r>
            <a:endParaRPr lang="zh-CN" altLang="en-US" dirty="0">
              <a:ea typeface="微软雅黑" panose="020B0503020204020204" pitchFamily="34" charset="-122"/>
            </a:endParaRPr>
          </a:p>
          <a:p>
            <a:pPr lvl="1">
              <a:lnSpc>
                <a:spcPct val="100000"/>
              </a:lnSpc>
              <a:spcBef>
                <a:spcPct val="45000"/>
              </a:spcBef>
            </a:pPr>
            <a:r>
              <a:rPr lang="zh-CN" altLang="en-US" sz="2200" dirty="0">
                <a:ea typeface="微软雅黑" panose="020B0503020204020204" pitchFamily="34" charset="-122"/>
              </a:rPr>
              <a:t>计算机好像不可靠</a:t>
            </a:r>
            <a:endParaRPr lang="zh-CN" altLang="en-US" sz="2200" dirty="0">
              <a:ea typeface="微软雅黑" panose="020B0503020204020204" pitchFamily="34" charset="-122"/>
            </a:endParaRPr>
          </a:p>
          <a:p>
            <a:pPr lvl="1">
              <a:lnSpc>
                <a:spcPct val="100000"/>
              </a:lnSpc>
              <a:spcBef>
                <a:spcPct val="45000"/>
              </a:spcBef>
            </a:pPr>
            <a:r>
              <a:rPr lang="zh-CN" altLang="en-US" sz="2200" dirty="0">
                <a:ea typeface="微软雅黑" panose="020B0503020204020204" pitchFamily="34" charset="-122"/>
              </a:rPr>
              <a:t>程序执行结果不仅依赖于高级语言语法和语义，还与其他好多方面有关</a:t>
            </a:r>
            <a:endParaRPr lang="zh-CN" altLang="en-US" sz="2200" dirty="0">
              <a:ea typeface="微软雅黑" panose="020B0503020204020204" pitchFamily="34" charset="-122"/>
            </a:endParaRPr>
          </a:p>
          <a:p>
            <a:pPr lvl="1">
              <a:lnSpc>
                <a:spcPct val="100000"/>
              </a:lnSpc>
              <a:spcBef>
                <a:spcPct val="45000"/>
              </a:spcBef>
            </a:pPr>
            <a:endParaRPr lang="zh-CN" altLang="en-US" sz="2200" dirty="0">
              <a:ea typeface="微软雅黑" panose="020B0503020204020204" pitchFamily="34" charset="-122"/>
            </a:endParaRPr>
          </a:p>
          <a:p>
            <a:pPr lvl="1">
              <a:lnSpc>
                <a:spcPct val="100000"/>
              </a:lnSpc>
              <a:spcBef>
                <a:spcPct val="45000"/>
              </a:spcBef>
            </a:pPr>
            <a:r>
              <a:rPr lang="zh-CN" altLang="en-US" sz="2200" dirty="0">
                <a:ea typeface="微软雅黑" panose="020B0503020204020204" pitchFamily="34" charset="-122"/>
              </a:rPr>
              <a:t>本来以为学学编程和计算机基本原理就能当程序员，没想到还挺复杂的，并不是那么简单</a:t>
            </a:r>
            <a:endParaRPr lang="zh-CN" altLang="en-US" sz="2200" dirty="0">
              <a:ea typeface="微软雅黑" panose="020B0503020204020204" pitchFamily="34" charset="-122"/>
            </a:endParaRPr>
          </a:p>
          <a:p>
            <a:pPr lvl="1">
              <a:lnSpc>
                <a:spcPct val="100000"/>
              </a:lnSpc>
              <a:spcBef>
                <a:spcPct val="45000"/>
              </a:spcBef>
            </a:pPr>
            <a:endParaRPr lang="zh-CN" altLang="en-US" sz="2200" dirty="0">
              <a:ea typeface="微软雅黑" panose="020B0503020204020204" pitchFamily="34" charset="-122"/>
            </a:endParaRPr>
          </a:p>
          <a:p>
            <a:pPr lvl="1">
              <a:lnSpc>
                <a:spcPct val="100000"/>
              </a:lnSpc>
              <a:spcBef>
                <a:spcPct val="45000"/>
              </a:spcBef>
            </a:pPr>
            <a:endParaRPr lang="en-US" altLang="zh-CN" sz="2200" dirty="0">
              <a:ea typeface="微软雅黑" panose="020B0503020204020204" pitchFamily="34" charset="-122"/>
            </a:endParaRPr>
          </a:p>
          <a:p>
            <a:pPr lvl="1">
              <a:lnSpc>
                <a:spcPct val="100000"/>
              </a:lnSpc>
              <a:spcBef>
                <a:spcPct val="45000"/>
              </a:spcBef>
            </a:pPr>
            <a:r>
              <a:rPr lang="zh-CN" altLang="en-US" sz="2200" dirty="0">
                <a:ea typeface="微软雅黑" panose="020B0503020204020204" pitchFamily="34" charset="-122"/>
              </a:rPr>
              <a:t>要把很多概念和知识联系起来才能理解程序的执行结果</a:t>
            </a:r>
            <a:endParaRPr lang="zh-CN" altLang="en-US" sz="2200" dirty="0">
              <a:ea typeface="微软雅黑" panose="020B0503020204020204" pitchFamily="34" charset="-122"/>
            </a:endParaRPr>
          </a:p>
        </p:txBody>
      </p:sp>
      <p:sp>
        <p:nvSpPr>
          <p:cNvPr id="531460" name="Rectangle 4"/>
          <p:cNvSpPr/>
          <p:nvPr/>
        </p:nvSpPr>
        <p:spPr>
          <a:xfrm>
            <a:off x="1196975" y="2663825"/>
            <a:ext cx="4800600" cy="446088"/>
          </a:xfrm>
          <a:prstGeom prst="rect">
            <a:avLst/>
          </a:prstGeom>
          <a:noFill/>
          <a:ln w="9525">
            <a:noFill/>
          </a:ln>
        </p:spPr>
        <p:txBody>
          <a:bodyPr wrap="none" anchor="t" anchorCtr="0">
            <a:spAutoFit/>
          </a:bodyPr>
          <a:lstStyle/>
          <a:p>
            <a:pPr eaLnBrk="0" hangingPunct="0">
              <a:lnSpc>
                <a:spcPct val="115000"/>
              </a:lnSpc>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理解程序的执行结果要从系统层面考虑！</a:t>
            </a:r>
            <a:endParaRPr lang="zh-CN" altLang="en-US" sz="2000" b="1" dirty="0">
              <a:solidFill>
                <a:srgbClr val="FF0000"/>
              </a:solidFill>
              <a:latin typeface="Arial" panose="020B0604020202020204" pitchFamily="34" charset="0"/>
              <a:ea typeface="微软雅黑" panose="020B0503020204020204" pitchFamily="34" charset="-122"/>
            </a:endParaRPr>
          </a:p>
        </p:txBody>
      </p:sp>
      <p:sp>
        <p:nvSpPr>
          <p:cNvPr id="531461" name="Rectangle 5"/>
          <p:cNvSpPr/>
          <p:nvPr/>
        </p:nvSpPr>
        <p:spPr>
          <a:xfrm>
            <a:off x="3465513" y="1403350"/>
            <a:ext cx="5562600" cy="442913"/>
          </a:xfrm>
          <a:prstGeom prst="rect">
            <a:avLst/>
          </a:prstGeom>
          <a:noFill/>
          <a:ln w="9525">
            <a:noFill/>
          </a:ln>
        </p:spPr>
        <p:txBody>
          <a:bodyPr anchor="t" anchorCtr="0">
            <a:spAutoFit/>
          </a:bodyPr>
          <a:lstStyle/>
          <a:p>
            <a:pPr eaLnBrk="0" hangingPunct="0">
              <a:lnSpc>
                <a:spcPct val="115000"/>
              </a:lnSpc>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从机器角度来说，它永远对！你的感觉不可靠！</a:t>
            </a:r>
            <a:endParaRPr lang="zh-CN" altLang="en-US" sz="2000" b="1" dirty="0">
              <a:solidFill>
                <a:srgbClr val="FF0000"/>
              </a:solidFill>
              <a:latin typeface="Arial" panose="020B0604020202020204" pitchFamily="34" charset="0"/>
              <a:ea typeface="微软雅黑" panose="020B0503020204020204" pitchFamily="34" charset="-122"/>
            </a:endParaRPr>
          </a:p>
        </p:txBody>
      </p:sp>
      <p:sp>
        <p:nvSpPr>
          <p:cNvPr id="531462" name="Rectangle 6"/>
          <p:cNvSpPr/>
          <p:nvPr/>
        </p:nvSpPr>
        <p:spPr>
          <a:xfrm>
            <a:off x="1196975" y="4014788"/>
            <a:ext cx="6931025" cy="793750"/>
          </a:xfrm>
          <a:prstGeom prst="rect">
            <a:avLst/>
          </a:prstGeom>
          <a:noFill/>
          <a:ln w="9525">
            <a:noFill/>
          </a:ln>
        </p:spPr>
        <p:txBody>
          <a:bodyPr anchor="t" anchorCtr="0">
            <a:spAutoFit/>
          </a:bodyPr>
          <a:lstStyle/>
          <a:p>
            <a:pPr eaLnBrk="0" hangingPunct="0">
              <a:lnSpc>
                <a:spcPct val="115000"/>
              </a:lnSpc>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学完</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Arial" panose="020B0604020202020204" pitchFamily="34" charset="0"/>
                <a:ea typeface="微软雅黑" panose="020B0503020204020204" pitchFamily="34" charset="-122"/>
              </a:rPr>
              <a:t>计算机系统基础</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Arial" panose="020B0604020202020204" pitchFamily="34" charset="0"/>
                <a:ea typeface="微软雅黑" panose="020B0503020204020204" pitchFamily="34" charset="-122"/>
              </a:rPr>
              <a:t>就会对计算机系统有清晰的认识，以后再学其他相关课程就容易多了。</a:t>
            </a:r>
            <a:endParaRPr lang="zh-CN" altLang="en-US" sz="2000" b="1" dirty="0">
              <a:solidFill>
                <a:srgbClr val="FF0000"/>
              </a:solidFill>
              <a:latin typeface="Arial" panose="020B0604020202020204" pitchFamily="34" charset="0"/>
              <a:ea typeface="微软雅黑" panose="020B0503020204020204" pitchFamily="34" charset="-122"/>
            </a:endParaRPr>
          </a:p>
        </p:txBody>
      </p:sp>
      <p:sp>
        <p:nvSpPr>
          <p:cNvPr id="531463" name="Rectangle 7"/>
          <p:cNvSpPr/>
          <p:nvPr/>
        </p:nvSpPr>
        <p:spPr>
          <a:xfrm>
            <a:off x="657225" y="5589588"/>
            <a:ext cx="7829550" cy="793750"/>
          </a:xfrm>
          <a:prstGeom prst="rect">
            <a:avLst/>
          </a:prstGeom>
          <a:noFill/>
          <a:ln w="9525">
            <a:noFill/>
          </a:ln>
        </p:spPr>
        <p:txBody>
          <a:bodyPr anchor="t" anchorCtr="0">
            <a:spAutoFit/>
          </a:bodyPr>
          <a:lstStyle/>
          <a:p>
            <a:pPr eaLnBrk="0" hangingPunct="0">
              <a:lnSpc>
                <a:spcPct val="115000"/>
              </a:lnSpc>
              <a:spcBef>
                <a:spcPct val="20000"/>
              </a:spcBef>
            </a:pPr>
            <a:r>
              <a:rPr lang="zh-CN" altLang="en-US" sz="2000" b="1" dirty="0">
                <a:solidFill>
                  <a:srgbClr val="FF0000"/>
                </a:solidFill>
                <a:latin typeface="Arial" panose="020B0604020202020204" pitchFamily="34" charset="0"/>
                <a:ea typeface="微软雅黑" panose="020B0503020204020204" pitchFamily="34" charset="-122"/>
              </a:rPr>
              <a:t>把许多概念和知识联系起来就是李国杰院士所提出的</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Arial" panose="020B0604020202020204" pitchFamily="34" charset="0"/>
                <a:ea typeface="微软雅黑" panose="020B0503020204020204" pitchFamily="34" charset="-122"/>
              </a:rPr>
              <a:t>系统思维</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Arial" panose="020B0604020202020204" pitchFamily="34" charset="0"/>
                <a:ea typeface="微软雅黑" panose="020B0503020204020204" pitchFamily="34" charset="-122"/>
              </a:rPr>
              <a:t>。     即：站在</a:t>
            </a:r>
            <a:r>
              <a:rPr lang="zh-CN" altLang="en-US" sz="2000" b="1" dirty="0">
                <a:solidFill>
                  <a:srgbClr val="008000"/>
                </a:solidFill>
                <a:latin typeface="微软雅黑" panose="020B0503020204020204" pitchFamily="34" charset="-122"/>
                <a:ea typeface="微软雅黑" panose="020B0503020204020204" pitchFamily="34" charset="-122"/>
              </a:rPr>
              <a:t>“</a:t>
            </a:r>
            <a:r>
              <a:rPr lang="zh-CN" altLang="en-US" sz="2000" b="1" dirty="0">
                <a:solidFill>
                  <a:srgbClr val="008000"/>
                </a:solidFill>
                <a:latin typeface="Arial" panose="020B0604020202020204" pitchFamily="34" charset="0"/>
                <a:ea typeface="微软雅黑" panose="020B0503020204020204" pitchFamily="34" charset="-122"/>
              </a:rPr>
              <a:t>计算机系统</a:t>
            </a:r>
            <a:r>
              <a:rPr lang="zh-CN" altLang="en-US" sz="2000" b="1" dirty="0">
                <a:solidFill>
                  <a:srgbClr val="008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Arial" panose="020B0604020202020204" pitchFamily="34" charset="0"/>
                <a:ea typeface="微软雅黑" panose="020B0503020204020204" pitchFamily="34" charset="-122"/>
              </a:rPr>
              <a:t>的角度考虑问题！</a:t>
            </a:r>
            <a:endParaRPr lang="zh-CN" altLang="en-US" sz="2000" b="1"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blinds(horizontal)">
                                      <p:cBhvr>
                                        <p:cTn id="7" dur="500"/>
                                        <p:tgtEl>
                                          <p:spTgt spid="531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1459">
                                            <p:txEl>
                                              <p:pRg st="1" end="1"/>
                                            </p:txEl>
                                          </p:spTgt>
                                        </p:tgtEl>
                                        <p:attrNameLst>
                                          <p:attrName>style.visibility</p:attrName>
                                        </p:attrNameLst>
                                      </p:cBhvr>
                                      <p:to>
                                        <p:strVal val="visible"/>
                                      </p:to>
                                    </p:set>
                                    <p:animEffect transition="in" filter="blinds(horizontal)">
                                      <p:cBhvr>
                                        <p:cTn id="12" dur="500"/>
                                        <p:tgtEl>
                                          <p:spTgt spid="531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1461"/>
                                        </p:tgtEl>
                                        <p:attrNameLst>
                                          <p:attrName>style.visibility</p:attrName>
                                        </p:attrNameLst>
                                      </p:cBhvr>
                                      <p:to>
                                        <p:strVal val="visible"/>
                                      </p:to>
                                    </p:set>
                                    <p:animEffect transition="in" filter="blinds(horizontal)">
                                      <p:cBhvr>
                                        <p:cTn id="17" dur="500"/>
                                        <p:tgtEl>
                                          <p:spTgt spid="5314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1459">
                                            <p:txEl>
                                              <p:pRg st="2" end="2"/>
                                            </p:txEl>
                                          </p:spTgt>
                                        </p:tgtEl>
                                        <p:attrNameLst>
                                          <p:attrName>style.visibility</p:attrName>
                                        </p:attrNameLst>
                                      </p:cBhvr>
                                      <p:to>
                                        <p:strVal val="visible"/>
                                      </p:to>
                                    </p:set>
                                    <p:animEffect transition="in" filter="blinds(horizontal)">
                                      <p:cBhvr>
                                        <p:cTn id="22" dur="500"/>
                                        <p:tgtEl>
                                          <p:spTgt spid="531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1460"/>
                                        </p:tgtEl>
                                        <p:attrNameLst>
                                          <p:attrName>style.visibility</p:attrName>
                                        </p:attrNameLst>
                                      </p:cBhvr>
                                      <p:to>
                                        <p:strVal val="visible"/>
                                      </p:to>
                                    </p:set>
                                    <p:animEffect transition="in" filter="blinds(horizontal)">
                                      <p:cBhvr>
                                        <p:cTn id="27" dur="500"/>
                                        <p:tgtEl>
                                          <p:spTgt spid="5314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1459">
                                            <p:txEl>
                                              <p:pRg st="4" end="4"/>
                                            </p:txEl>
                                          </p:spTgt>
                                        </p:tgtEl>
                                        <p:attrNameLst>
                                          <p:attrName>style.visibility</p:attrName>
                                        </p:attrNameLst>
                                      </p:cBhvr>
                                      <p:to>
                                        <p:strVal val="visible"/>
                                      </p:to>
                                    </p:set>
                                    <p:animEffect transition="in" filter="blinds(horizontal)">
                                      <p:cBhvr>
                                        <p:cTn id="32" dur="500"/>
                                        <p:tgtEl>
                                          <p:spTgt spid="5314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1462"/>
                                        </p:tgtEl>
                                        <p:attrNameLst>
                                          <p:attrName>style.visibility</p:attrName>
                                        </p:attrNameLst>
                                      </p:cBhvr>
                                      <p:to>
                                        <p:strVal val="visible"/>
                                      </p:to>
                                    </p:set>
                                    <p:animEffect transition="in" filter="blinds(horizontal)">
                                      <p:cBhvr>
                                        <p:cTn id="37" dur="500"/>
                                        <p:tgtEl>
                                          <p:spTgt spid="5314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1459">
                                            <p:txEl>
                                              <p:pRg st="7" end="7"/>
                                            </p:txEl>
                                          </p:spTgt>
                                        </p:tgtEl>
                                        <p:attrNameLst>
                                          <p:attrName>style.visibility</p:attrName>
                                        </p:attrNameLst>
                                      </p:cBhvr>
                                      <p:to>
                                        <p:strVal val="visible"/>
                                      </p:to>
                                    </p:set>
                                    <p:animEffect transition="in" filter="blinds(horizontal)">
                                      <p:cBhvr>
                                        <p:cTn id="42" dur="500"/>
                                        <p:tgtEl>
                                          <p:spTgt spid="531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31463"/>
                                        </p:tgtEl>
                                        <p:attrNameLst>
                                          <p:attrName>style.visibility</p:attrName>
                                        </p:attrNameLst>
                                      </p:cBhvr>
                                      <p:to>
                                        <p:strVal val="visible"/>
                                      </p:to>
                                    </p:set>
                                    <p:animEffect transition="in" filter="blinds(horizontal)">
                                      <p:cBhvr>
                                        <p:cTn id="47" dur="500"/>
                                        <p:tgtEl>
                                          <p:spTgt spid="53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p:bldP spid="531461" grpId="0"/>
      <p:bldP spid="531462" grpId="0"/>
      <p:bldP spid="5314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a:xfrm>
            <a:off x="971550" y="128588"/>
            <a:ext cx="7742238" cy="600075"/>
          </a:xfrm>
        </p:spPr>
        <p:txBody>
          <a:bodyPr vert="horz" wrap="square" lIns="63500" tIns="25400" rIns="63500" bIns="25400" anchor="t" anchorCtr="0">
            <a:spAutoFit/>
          </a:bodyPr>
          <a:lstStyle/>
          <a:p>
            <a:r>
              <a:rPr lang="en-US" altLang="zh-CN" sz="3600" b="0" dirty="0"/>
              <a:t>Marketing Metrics </a:t>
            </a:r>
            <a:r>
              <a:rPr lang="zh-CN" altLang="en-US" sz="3600" b="0" dirty="0"/>
              <a:t>（产品宣称指标）</a:t>
            </a:r>
            <a:endParaRPr lang="zh-CN" altLang="en-US" sz="3600" b="0" dirty="0"/>
          </a:p>
        </p:txBody>
      </p:sp>
      <p:sp>
        <p:nvSpPr>
          <p:cNvPr id="439299" name="Rectangle 3"/>
          <p:cNvSpPr/>
          <p:nvPr/>
        </p:nvSpPr>
        <p:spPr>
          <a:xfrm>
            <a:off x="798513" y="927100"/>
            <a:ext cx="8131175" cy="4602163"/>
          </a:xfrm>
          <a:prstGeom prst="rect">
            <a:avLst/>
          </a:prstGeom>
          <a:noFill/>
          <a:ln w="12700">
            <a:noFill/>
          </a:ln>
        </p:spPr>
        <p:txBody>
          <a:bodyPr lIns="90488" tIns="44450" rIns="90488" bIns="44450" anchor="t" anchorCtr="0">
            <a:spAutoFit/>
          </a:bodyPr>
          <a:lstStyle/>
          <a:p>
            <a:pPr defTabSz="914400" eaLnBrk="0" hangingPunct="0">
              <a:spcBef>
                <a:spcPct val="20000"/>
              </a:spcBef>
              <a:tabLst>
                <a:tab pos="914400" algn="l"/>
                <a:tab pos="3657600" algn="l"/>
              </a:tabLst>
            </a:pPr>
            <a:r>
              <a:rPr lang="en-US" altLang="zh-CN" sz="2000" b="1" dirty="0">
                <a:solidFill>
                  <a:srgbClr val="FF0000"/>
                </a:solidFill>
                <a:latin typeface="Arial" panose="020B0604020202020204" pitchFamily="34" charset="0"/>
                <a:ea typeface="宋体" panose="02010600030101010101" pitchFamily="2" charset="-122"/>
              </a:rPr>
              <a:t>MIPS</a:t>
            </a:r>
            <a:r>
              <a:rPr lang="en-US" altLang="zh-CN" sz="2000" b="1" dirty="0">
                <a:latin typeface="Arial" panose="020B0604020202020204" pitchFamily="34" charset="0"/>
                <a:ea typeface="宋体" panose="02010600030101010101" pitchFamily="2" charset="-122"/>
              </a:rPr>
              <a:t>	= Instruction Count / Time x10</a:t>
            </a:r>
            <a:r>
              <a:rPr lang="en-US" altLang="zh-CN" sz="2000" b="1" baseline="30000" dirty="0">
                <a:latin typeface="Arial" panose="020B0604020202020204" pitchFamily="34" charset="0"/>
                <a:ea typeface="宋体" panose="02010600030101010101" pitchFamily="2" charset="-122"/>
              </a:rPr>
              <a:t>6</a:t>
            </a:r>
            <a:endParaRPr lang="en-US" altLang="zh-CN" sz="2000" b="1" baseline="30000" dirty="0">
              <a:latin typeface="Arial" panose="020B0604020202020204" pitchFamily="34" charset="0"/>
              <a:ea typeface="宋体" panose="02010600030101010101" pitchFamily="2" charset="-122"/>
            </a:endParaRPr>
          </a:p>
          <a:p>
            <a:pPr lvl="2" indent="0" algn="l" defTabSz="914400" rtl="0" eaLnBrk="0" fontAlgn="base" hangingPunct="0">
              <a:lnSpc>
                <a:spcPct val="100000"/>
              </a:lnSpc>
              <a:spcBef>
                <a:spcPct val="20000"/>
              </a:spcBef>
              <a:spcAft>
                <a:spcPct val="0"/>
              </a:spcAft>
              <a:buNone/>
              <a:tabLst>
                <a:tab pos="914400" algn="l"/>
                <a:tab pos="3657600" algn="l"/>
              </a:tabLst>
            </a:pPr>
            <a:r>
              <a:rPr lang="en-US" altLang="zh-CN" sz="2000" b="1" dirty="0">
                <a:solidFill>
                  <a:schemeClr val="tx1"/>
                </a:solidFill>
                <a:latin typeface="Arial" panose="020B0604020202020204" pitchFamily="34" charset="0"/>
                <a:ea typeface="宋体" panose="02010600030101010101" pitchFamily="2" charset="-122"/>
              </a:rPr>
              <a:t>= Clock Rate / CPI x 10</a:t>
            </a:r>
            <a:r>
              <a:rPr lang="en-US" altLang="zh-CN" sz="2000" b="1" baseline="30000" dirty="0">
                <a:solidFill>
                  <a:schemeClr val="tx1"/>
                </a:solidFill>
                <a:latin typeface="Arial" panose="020B0604020202020204" pitchFamily="34" charset="0"/>
                <a:ea typeface="宋体" panose="02010600030101010101" pitchFamily="2" charset="-122"/>
              </a:rPr>
              <a:t>6</a:t>
            </a:r>
            <a:endParaRPr lang="en-US" altLang="zh-CN" sz="2000" b="1" baseline="30000" dirty="0">
              <a:solidFill>
                <a:schemeClr val="tx1"/>
              </a:solidFill>
              <a:latin typeface="Arial" panose="020B0604020202020204" pitchFamily="34" charset="0"/>
              <a:ea typeface="宋体" panose="02010600030101010101" pitchFamily="2" charset="-122"/>
            </a:endParaRPr>
          </a:p>
          <a:p>
            <a:pPr defTabSz="914400" eaLnBrk="0" hangingPunct="0">
              <a:spcBef>
                <a:spcPct val="20000"/>
              </a:spcBef>
              <a:tabLst>
                <a:tab pos="914400" algn="l"/>
                <a:tab pos="3657600" algn="l"/>
              </a:tabLst>
            </a:pPr>
            <a:r>
              <a:rPr lang="en-US" altLang="zh-CN" sz="2000" b="1" dirty="0">
                <a:solidFill>
                  <a:srgbClr val="FF0000"/>
                </a:solidFill>
                <a:latin typeface="Arial" panose="020B0604020202020204" pitchFamily="34" charset="0"/>
                <a:ea typeface="宋体" panose="02010600030101010101" pitchFamily="2" charset="-122"/>
              </a:rPr>
              <a:t>M</a:t>
            </a:r>
            <a:r>
              <a:rPr lang="en-US" altLang="zh-CN" sz="2000" b="1" dirty="0">
                <a:latin typeface="Arial" panose="020B0604020202020204" pitchFamily="34" charset="0"/>
                <a:ea typeface="宋体" panose="02010600030101010101" pitchFamily="2" charset="-122"/>
              </a:rPr>
              <a:t>illion </a:t>
            </a:r>
            <a:r>
              <a:rPr lang="en-US" altLang="zh-CN" sz="2000" b="1" dirty="0">
                <a:solidFill>
                  <a:srgbClr val="FF0000"/>
                </a:solidFill>
                <a:latin typeface="Arial" panose="020B0604020202020204" pitchFamily="34" charset="0"/>
                <a:ea typeface="宋体" panose="02010600030101010101" pitchFamily="2" charset="-122"/>
              </a:rPr>
              <a:t>I</a:t>
            </a:r>
            <a:r>
              <a:rPr lang="en-US" altLang="zh-CN" sz="2000" b="1" dirty="0">
                <a:latin typeface="Arial" panose="020B0604020202020204" pitchFamily="34" charset="0"/>
                <a:ea typeface="宋体" panose="02010600030101010101" pitchFamily="2" charset="-122"/>
              </a:rPr>
              <a:t>nstructions </a:t>
            </a:r>
            <a:r>
              <a:rPr lang="en-US" altLang="zh-CN" sz="2000" b="1" dirty="0">
                <a:solidFill>
                  <a:srgbClr val="FF0000"/>
                </a:solidFill>
                <a:latin typeface="Arial" panose="020B0604020202020204" pitchFamily="34" charset="0"/>
                <a:ea typeface="宋体" panose="02010600030101010101" pitchFamily="2" charset="-122"/>
              </a:rPr>
              <a:t>P</a:t>
            </a:r>
            <a:r>
              <a:rPr lang="en-US" altLang="zh-CN" sz="2000" b="1" dirty="0">
                <a:latin typeface="Arial" panose="020B0604020202020204" pitchFamily="34" charset="0"/>
                <a:ea typeface="宋体" panose="02010600030101010101" pitchFamily="2" charset="-122"/>
              </a:rPr>
              <a:t>er </a:t>
            </a:r>
            <a:r>
              <a:rPr lang="en-US" altLang="zh-CN" sz="2000" b="1" dirty="0">
                <a:solidFill>
                  <a:srgbClr val="FF0000"/>
                </a:solidFill>
                <a:latin typeface="Arial" panose="020B0604020202020204" pitchFamily="34" charset="0"/>
                <a:ea typeface="宋体" panose="02010600030101010101" pitchFamily="2" charset="-122"/>
              </a:rPr>
              <a:t>S</a:t>
            </a:r>
            <a:r>
              <a:rPr lang="en-US" altLang="zh-CN" sz="2000" b="1" dirty="0">
                <a:latin typeface="Arial" panose="020B0604020202020204" pitchFamily="34" charset="0"/>
                <a:ea typeface="宋体" panose="02010600030101010101" pitchFamily="2" charset="-122"/>
              </a:rPr>
              <a:t>econd  </a:t>
            </a:r>
            <a:r>
              <a:rPr lang="zh-CN" altLang="en-US" sz="2000" b="1" dirty="0">
                <a:latin typeface="Arial" panose="020B0604020202020204" pitchFamily="34" charset="0"/>
                <a:ea typeface="宋体" panose="02010600030101010101" pitchFamily="2" charset="-122"/>
              </a:rPr>
              <a:t>（</a:t>
            </a:r>
            <a:r>
              <a:rPr lang="zh-CN" altLang="en-US" sz="2000" b="1" dirty="0">
                <a:solidFill>
                  <a:srgbClr val="FF0000"/>
                </a:solidFill>
                <a:latin typeface="Arial" panose="020B0604020202020204" pitchFamily="34" charset="0"/>
                <a:ea typeface="宋体" panose="02010600030101010101" pitchFamily="2" charset="-122"/>
              </a:rPr>
              <a:t>定点指令</a:t>
            </a:r>
            <a:r>
              <a:rPr lang="zh-CN" altLang="en-US" sz="2000" b="1" dirty="0">
                <a:latin typeface="Arial" panose="020B0604020202020204" pitchFamily="34" charset="0"/>
                <a:ea typeface="宋体" panose="02010600030101010101" pitchFamily="2" charset="-122"/>
              </a:rPr>
              <a:t>执行速度）</a:t>
            </a:r>
            <a:endParaRPr lang="zh-CN" altLang="en-US" sz="2000" b="1" dirty="0">
              <a:latin typeface="Arial" panose="020B0604020202020204" pitchFamily="34" charset="0"/>
              <a:ea typeface="宋体" panose="02010600030101010101" pitchFamily="2" charset="-122"/>
            </a:endParaRPr>
          </a:p>
          <a:p>
            <a:pPr defTabSz="914400" eaLnBrk="0" hangingPunct="0">
              <a:spcBef>
                <a:spcPct val="20000"/>
              </a:spcBef>
              <a:tabLst>
                <a:tab pos="914400" algn="l"/>
                <a:tab pos="3657600" algn="l"/>
              </a:tabLst>
            </a:pPr>
            <a:r>
              <a:rPr lang="zh-CN" altLang="en-US" sz="2000" b="1" dirty="0">
                <a:solidFill>
                  <a:srgbClr val="008000"/>
                </a:solidFill>
                <a:latin typeface="黑体" panose="02010609060101010101" pitchFamily="49" charset="-122"/>
                <a:ea typeface="黑体" panose="02010609060101010101" pitchFamily="49" charset="-122"/>
              </a:rPr>
              <a:t>因为每条指令执行时间不同，</a:t>
            </a:r>
            <a:r>
              <a:rPr lang="zh-CN" altLang="en-US" sz="2000" b="1" dirty="0">
                <a:solidFill>
                  <a:srgbClr val="008000"/>
                </a:solidFill>
                <a:latin typeface="Arial" panose="020B0604020202020204" pitchFamily="34" charset="0"/>
                <a:ea typeface="黑体" panose="02010609060101010101" pitchFamily="49" charset="-122"/>
              </a:rPr>
              <a:t>所以</a:t>
            </a:r>
            <a:r>
              <a:rPr lang="en-US" altLang="zh-CN" sz="2000" b="1" dirty="0">
                <a:solidFill>
                  <a:srgbClr val="008000"/>
                </a:solidFill>
                <a:latin typeface="Arial" panose="020B0604020202020204" pitchFamily="34" charset="0"/>
                <a:ea typeface="黑体" panose="02010609060101010101" pitchFamily="49" charset="-122"/>
              </a:rPr>
              <a:t>MIPS</a:t>
            </a:r>
            <a:r>
              <a:rPr lang="zh-CN" altLang="en-US" sz="2000" b="1" dirty="0">
                <a:solidFill>
                  <a:srgbClr val="008000"/>
                </a:solidFill>
                <a:latin typeface="Arial" panose="020B0604020202020204" pitchFamily="34" charset="0"/>
                <a:ea typeface="黑体" panose="02010609060101010101" pitchFamily="49" charset="-122"/>
              </a:rPr>
              <a:t>总是</a:t>
            </a:r>
            <a:r>
              <a:rPr lang="zh-CN" altLang="en-US" sz="2000" b="1" dirty="0">
                <a:solidFill>
                  <a:srgbClr val="008000"/>
                </a:solidFill>
                <a:latin typeface="黑体" panose="02010609060101010101" pitchFamily="49" charset="-122"/>
                <a:ea typeface="黑体" panose="02010609060101010101" pitchFamily="49" charset="-122"/>
              </a:rPr>
              <a:t>一个平均值。</a:t>
            </a:r>
            <a:endParaRPr lang="zh-CN" altLang="en-US" sz="2000" b="1" dirty="0">
              <a:solidFill>
                <a:srgbClr val="008000"/>
              </a:solidFill>
              <a:latin typeface="黑体" panose="02010609060101010101" pitchFamily="49" charset="-122"/>
              <a:ea typeface="黑体" panose="02010609060101010101" pitchFamily="49" charset="-122"/>
            </a:endParaRPr>
          </a:p>
          <a:p>
            <a:pPr defTabSz="914400" eaLnBrk="0" hangingPunct="0">
              <a:spcBef>
                <a:spcPct val="30000"/>
              </a:spcBef>
              <a:buChar char="•"/>
              <a:tabLst>
                <a:tab pos="914400" algn="l"/>
                <a:tab pos="3657600" algn="l"/>
              </a:tabLst>
            </a:pPr>
            <a:r>
              <a:rPr lang="zh-CN" altLang="en-US"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黑体" panose="02010609060101010101" pitchFamily="49" charset="-122"/>
              </a:rPr>
              <a:t>不同机器的指令集不同</a:t>
            </a:r>
            <a:endParaRPr lang="en-US" altLang="zh-CN" sz="2000" b="1" dirty="0">
              <a:latin typeface="Arial" panose="020B0604020202020204" pitchFamily="34" charset="0"/>
              <a:ea typeface="黑体" panose="02010609060101010101" pitchFamily="49" charset="-122"/>
            </a:endParaRPr>
          </a:p>
          <a:p>
            <a:pPr defTabSz="914400" eaLnBrk="0" hangingPunct="0">
              <a:spcBef>
                <a:spcPct val="30000"/>
              </a:spcBef>
              <a:buChar char="•"/>
              <a:tabLst>
                <a:tab pos="914400" algn="l"/>
                <a:tab pos="3657600" algn="l"/>
              </a:tabLst>
            </a:pPr>
            <a:r>
              <a:rPr lang="zh-CN" altLang="en-US" sz="2000" b="1" dirty="0">
                <a:latin typeface="Arial" panose="020B0604020202020204" pitchFamily="34" charset="0"/>
                <a:ea typeface="黑体" panose="02010609060101010101" pitchFamily="49" charset="-122"/>
              </a:rPr>
              <a:t> 程序由不同的指令混合而成</a:t>
            </a:r>
            <a:endParaRPr lang="en-US" altLang="zh-CN" sz="2000" b="1" dirty="0">
              <a:latin typeface="Arial" panose="020B0604020202020204" pitchFamily="34" charset="0"/>
              <a:ea typeface="黑体" panose="02010609060101010101" pitchFamily="49" charset="-122"/>
            </a:endParaRPr>
          </a:p>
          <a:p>
            <a:pPr defTabSz="914400" eaLnBrk="0" hangingPunct="0">
              <a:spcBef>
                <a:spcPct val="30000"/>
              </a:spcBef>
              <a:buChar char="•"/>
              <a:tabLst>
                <a:tab pos="914400" algn="l"/>
                <a:tab pos="3657600" algn="l"/>
              </a:tabLst>
            </a:pPr>
            <a:r>
              <a:rPr lang="zh-CN" altLang="en-US" sz="2000" b="1" dirty="0">
                <a:latin typeface="Arial" panose="020B0604020202020204" pitchFamily="34" charset="0"/>
                <a:ea typeface="黑体" panose="02010609060101010101" pitchFamily="49" charset="-122"/>
              </a:rPr>
              <a:t> 指令使用的频度动态变化</a:t>
            </a:r>
            <a:endParaRPr lang="zh-CN" altLang="en-US" sz="2000" b="1" dirty="0">
              <a:latin typeface="Arial" panose="020B0604020202020204" pitchFamily="34" charset="0"/>
              <a:ea typeface="黑体" panose="02010609060101010101" pitchFamily="49" charset="-122"/>
            </a:endParaRPr>
          </a:p>
          <a:p>
            <a:pPr defTabSz="914400" eaLnBrk="0" hangingPunct="0">
              <a:spcBef>
                <a:spcPct val="30000"/>
              </a:spcBef>
              <a:buChar char="•"/>
              <a:tabLst>
                <a:tab pos="914400" algn="l"/>
                <a:tab pos="3657600" algn="l"/>
              </a:tabLst>
            </a:pPr>
            <a:r>
              <a:rPr lang="en-US" altLang="zh-CN" sz="2000" b="1" dirty="0">
                <a:latin typeface="Arial" panose="020B0604020202020204" pitchFamily="34" charset="0"/>
                <a:ea typeface="黑体" panose="02010609060101010101" pitchFamily="49" charset="-122"/>
              </a:rPr>
              <a:t> Peak MIPS: </a:t>
            </a:r>
            <a:r>
              <a:rPr lang="zh-CN" altLang="en-US" sz="2000" b="1" dirty="0">
                <a:latin typeface="Arial" panose="020B0604020202020204" pitchFamily="34" charset="0"/>
                <a:ea typeface="黑体" panose="02010609060101010101" pitchFamily="49" charset="-122"/>
              </a:rPr>
              <a:t>（不实用）</a:t>
            </a:r>
            <a:endParaRPr lang="zh-CN" altLang="en-US" sz="2000" b="1" dirty="0">
              <a:latin typeface="Arial" panose="020B0604020202020204" pitchFamily="34" charset="0"/>
              <a:ea typeface="黑体" panose="02010609060101010101" pitchFamily="49" charset="-122"/>
            </a:endParaRPr>
          </a:p>
          <a:p>
            <a:pPr defTabSz="914400" eaLnBrk="0" hangingPunct="0">
              <a:spcBef>
                <a:spcPct val="50000"/>
              </a:spcBef>
              <a:tabLst>
                <a:tab pos="914400" algn="l"/>
                <a:tab pos="3657600" algn="l"/>
              </a:tabLst>
            </a:pPr>
            <a:r>
              <a:rPr lang="zh-CN" altLang="en-US" sz="2000" b="1" dirty="0">
                <a:solidFill>
                  <a:srgbClr val="B3110D"/>
                </a:solidFill>
                <a:latin typeface="Arial" panose="020B0604020202020204" pitchFamily="34" charset="0"/>
                <a:ea typeface="黑体" panose="02010609060101010101" pitchFamily="49" charset="-122"/>
              </a:rPr>
              <a:t>所以</a:t>
            </a:r>
            <a:r>
              <a:rPr lang="en-US" altLang="zh-CN" sz="2000" b="1" dirty="0">
                <a:solidFill>
                  <a:srgbClr val="B3110D"/>
                </a:solidFill>
                <a:latin typeface="Arial" panose="020B0604020202020204" pitchFamily="34" charset="0"/>
                <a:ea typeface="黑体" panose="02010609060101010101" pitchFamily="49" charset="-122"/>
              </a:rPr>
              <a:t>MIPS</a:t>
            </a:r>
            <a:r>
              <a:rPr lang="zh-CN" altLang="en-US" sz="2000" b="1" dirty="0">
                <a:solidFill>
                  <a:srgbClr val="B3110D"/>
                </a:solidFill>
                <a:latin typeface="Arial" panose="020B0604020202020204" pitchFamily="34" charset="0"/>
                <a:ea typeface="黑体" panose="02010609060101010101" pitchFamily="49" charset="-122"/>
              </a:rPr>
              <a:t>数不能说明性能的好坏</a:t>
            </a:r>
            <a:r>
              <a:rPr lang="zh-CN" altLang="en-US" sz="2000" b="1" dirty="0">
                <a:solidFill>
                  <a:schemeClr val="accent2"/>
                </a:solidFill>
                <a:latin typeface="Arial" panose="020B0604020202020204" pitchFamily="34" charset="0"/>
                <a:ea typeface="黑体" panose="02010609060101010101" pitchFamily="49" charset="-122"/>
              </a:rPr>
              <a:t>（用下页中的例子来说明）</a:t>
            </a:r>
            <a:endParaRPr lang="en-US" altLang="zh-CN" sz="2000" b="1" dirty="0">
              <a:solidFill>
                <a:schemeClr val="accent2"/>
              </a:solidFill>
              <a:latin typeface="Arial" panose="020B0604020202020204" pitchFamily="34" charset="0"/>
              <a:ea typeface="黑体" panose="02010609060101010101" pitchFamily="49" charset="-122"/>
            </a:endParaRPr>
          </a:p>
          <a:p>
            <a:pPr defTabSz="914400" eaLnBrk="0" hangingPunct="0">
              <a:spcBef>
                <a:spcPct val="5000"/>
              </a:spcBef>
              <a:tabLst>
                <a:tab pos="914400" algn="l"/>
                <a:tab pos="3657600" algn="l"/>
              </a:tabLst>
            </a:pPr>
            <a:r>
              <a:rPr lang="en-US" altLang="zh-CN" sz="2000" b="1" dirty="0">
                <a:solidFill>
                  <a:srgbClr val="FF0000"/>
                </a:solidFill>
                <a:latin typeface="Arial" panose="020B0604020202020204" pitchFamily="34" charset="0"/>
                <a:ea typeface="黑体" panose="02010609060101010101" pitchFamily="49" charset="-122"/>
              </a:rPr>
              <a:t>MFLOPS  </a:t>
            </a:r>
            <a:r>
              <a:rPr lang="en-US" altLang="zh-CN" sz="2000" b="1" dirty="0">
                <a:latin typeface="Arial" panose="020B0604020202020204" pitchFamily="34" charset="0"/>
                <a:ea typeface="黑体" panose="02010609060101010101" pitchFamily="49" charset="-122"/>
              </a:rPr>
              <a:t> = FP Operations / Time x10</a:t>
            </a:r>
            <a:r>
              <a:rPr lang="en-US" altLang="zh-CN" sz="2000" b="1" baseline="30000" dirty="0">
                <a:latin typeface="Arial" panose="020B0604020202020204" pitchFamily="34" charset="0"/>
                <a:ea typeface="黑体" panose="02010609060101010101" pitchFamily="49" charset="-122"/>
              </a:rPr>
              <a:t>6</a:t>
            </a:r>
            <a:endParaRPr lang="en-US" altLang="zh-CN" sz="2000" b="1" baseline="30000" dirty="0">
              <a:latin typeface="Arial" panose="020B0604020202020204" pitchFamily="34" charset="0"/>
              <a:ea typeface="黑体" panose="02010609060101010101" pitchFamily="49" charset="-122"/>
            </a:endParaRPr>
          </a:p>
          <a:p>
            <a:pPr defTabSz="914400" eaLnBrk="0" hangingPunct="0">
              <a:spcBef>
                <a:spcPct val="5000"/>
              </a:spcBef>
              <a:tabLst>
                <a:tab pos="914400" algn="l"/>
                <a:tab pos="3657600" algn="l"/>
              </a:tabLst>
            </a:pPr>
            <a:r>
              <a:rPr lang="en-US" altLang="zh-CN" sz="2000" b="1" dirty="0">
                <a:solidFill>
                  <a:srgbClr val="FF0000"/>
                </a:solidFill>
                <a:latin typeface="Arial" panose="020B0604020202020204" pitchFamily="34" charset="0"/>
                <a:ea typeface="黑体" panose="02010609060101010101" pitchFamily="49" charset="-122"/>
              </a:rPr>
              <a:t>M</a:t>
            </a:r>
            <a:r>
              <a:rPr lang="en-US" altLang="zh-CN" sz="2000" b="1" dirty="0">
                <a:latin typeface="Arial" panose="020B0604020202020204" pitchFamily="34" charset="0"/>
                <a:ea typeface="黑体" panose="02010609060101010101" pitchFamily="49" charset="-122"/>
              </a:rPr>
              <a:t>illion </a:t>
            </a:r>
            <a:r>
              <a:rPr lang="en-US" altLang="zh-CN" sz="2000" b="1" dirty="0">
                <a:solidFill>
                  <a:srgbClr val="FF0000"/>
                </a:solidFill>
                <a:latin typeface="Arial" panose="020B0604020202020204" pitchFamily="34" charset="0"/>
                <a:ea typeface="黑体" panose="02010609060101010101" pitchFamily="49" charset="-122"/>
              </a:rPr>
              <a:t>Flo</a:t>
            </a:r>
            <a:r>
              <a:rPr lang="en-US" altLang="zh-CN" sz="2000" b="1" dirty="0">
                <a:latin typeface="Arial" panose="020B0604020202020204" pitchFamily="34" charset="0"/>
                <a:ea typeface="黑体" panose="02010609060101010101" pitchFamily="49" charset="-122"/>
              </a:rPr>
              <a:t>ating-point Operations </a:t>
            </a:r>
            <a:r>
              <a:rPr lang="en-US" altLang="zh-CN" sz="2000" b="1" dirty="0">
                <a:solidFill>
                  <a:srgbClr val="FF3300"/>
                </a:solidFill>
                <a:latin typeface="Arial" panose="020B0604020202020204" pitchFamily="34" charset="0"/>
                <a:ea typeface="黑体" panose="02010609060101010101" pitchFamily="49" charset="-122"/>
              </a:rPr>
              <a:t>P</a:t>
            </a:r>
            <a:r>
              <a:rPr lang="en-US" altLang="zh-CN" sz="2000" b="1" dirty="0">
                <a:latin typeface="Arial" panose="020B0604020202020204" pitchFamily="34" charset="0"/>
                <a:ea typeface="黑体" panose="02010609060101010101" pitchFamily="49" charset="-122"/>
              </a:rPr>
              <a:t>er </a:t>
            </a:r>
            <a:r>
              <a:rPr lang="en-US" altLang="zh-CN" sz="2000" b="1" dirty="0">
                <a:solidFill>
                  <a:srgbClr val="FF0000"/>
                </a:solidFill>
                <a:latin typeface="Arial" panose="020B0604020202020204" pitchFamily="34" charset="0"/>
                <a:ea typeface="黑体" panose="02010609060101010101" pitchFamily="49" charset="-122"/>
              </a:rPr>
              <a:t>S</a:t>
            </a:r>
            <a:r>
              <a:rPr lang="en-US" altLang="zh-CN" sz="2000" b="1" dirty="0">
                <a:latin typeface="Arial" panose="020B0604020202020204" pitchFamily="34" charset="0"/>
                <a:ea typeface="黑体" panose="02010609060101010101" pitchFamily="49" charset="-122"/>
              </a:rPr>
              <a:t>econd</a:t>
            </a:r>
            <a:r>
              <a:rPr lang="zh-CN" altLang="en-US" sz="2000" b="1" dirty="0">
                <a:latin typeface="Arial" panose="020B0604020202020204" pitchFamily="34" charset="0"/>
                <a:ea typeface="黑体" panose="02010609060101010101" pitchFamily="49" charset="-122"/>
              </a:rPr>
              <a:t>（</a:t>
            </a:r>
            <a:r>
              <a:rPr lang="zh-CN" altLang="en-US" sz="2000" b="1" dirty="0">
                <a:solidFill>
                  <a:srgbClr val="FF0000"/>
                </a:solidFill>
                <a:latin typeface="Arial" panose="020B0604020202020204" pitchFamily="34" charset="0"/>
                <a:ea typeface="黑体" panose="02010609060101010101" pitchFamily="49" charset="-122"/>
              </a:rPr>
              <a:t>浮点</a:t>
            </a:r>
            <a:r>
              <a:rPr lang="zh-CN" altLang="en-US" sz="2000" b="1" dirty="0">
                <a:latin typeface="Arial" panose="020B0604020202020204" pitchFamily="34" charset="0"/>
                <a:ea typeface="黑体" panose="02010609060101010101" pitchFamily="49" charset="-122"/>
              </a:rPr>
              <a:t>操作速度）</a:t>
            </a:r>
            <a:endParaRPr lang="zh-CN" altLang="en-US" sz="2000" b="1" dirty="0">
              <a:latin typeface="Arial" panose="020B0604020202020204" pitchFamily="34" charset="0"/>
              <a:ea typeface="黑体" panose="02010609060101010101" pitchFamily="49" charset="-122"/>
            </a:endParaRPr>
          </a:p>
          <a:p>
            <a:pPr defTabSz="914400" eaLnBrk="0" hangingPunct="0">
              <a:spcBef>
                <a:spcPct val="40000"/>
              </a:spcBef>
              <a:buChar char="•"/>
              <a:tabLst>
                <a:tab pos="914400" algn="l"/>
                <a:tab pos="3657600" algn="l"/>
              </a:tabLst>
            </a:pPr>
            <a:r>
              <a:rPr lang="zh-CN" altLang="en-US" sz="2000" b="1" dirty="0">
                <a:latin typeface="Arial" panose="020B0604020202020204" pitchFamily="34" charset="0"/>
                <a:ea typeface="黑体" panose="02010609060101010101" pitchFamily="49" charset="-122"/>
              </a:rPr>
              <a:t> 不一定是程序中花时间的部分</a:t>
            </a:r>
            <a:endParaRPr lang="en-US" altLang="zh-CN" sz="2000" b="1" dirty="0">
              <a:latin typeface="Arial" panose="020B0604020202020204" pitchFamily="34" charset="0"/>
              <a:ea typeface="黑体" panose="02010609060101010101" pitchFamily="49" charset="-122"/>
            </a:endParaRPr>
          </a:p>
        </p:txBody>
      </p:sp>
      <p:grpSp>
        <p:nvGrpSpPr>
          <p:cNvPr id="2" name="Group 4"/>
          <p:cNvGrpSpPr/>
          <p:nvPr/>
        </p:nvGrpSpPr>
        <p:grpSpPr>
          <a:xfrm>
            <a:off x="4125913" y="2501900"/>
            <a:ext cx="2647950" cy="1427163"/>
            <a:chOff x="3855" y="1418"/>
            <a:chExt cx="1491" cy="1019"/>
          </a:xfrm>
        </p:grpSpPr>
        <p:sp>
          <p:nvSpPr>
            <p:cNvPr id="114692" name="AutoShape 5"/>
            <p:cNvSpPr/>
            <p:nvPr/>
          </p:nvSpPr>
          <p:spPr>
            <a:xfrm>
              <a:off x="3855" y="1418"/>
              <a:ext cx="221" cy="1019"/>
            </a:xfrm>
            <a:prstGeom prst="rightBrace">
              <a:avLst>
                <a:gd name="adj1" fmla="val 38381"/>
                <a:gd name="adj2" fmla="val 50000"/>
              </a:avLst>
            </a:prstGeom>
            <a:noFill/>
            <a:ln w="12700" cap="flat" cmpd="sng">
              <a:solidFill>
                <a:schemeClr val="tx1"/>
              </a:solidFill>
              <a:prstDash val="solid"/>
              <a:round/>
              <a:headEnd type="none" w="med" len="med"/>
              <a:tailEnd type="none" w="med" len="med"/>
            </a:ln>
          </p:spPr>
          <p:txBody>
            <a:bodyPr wrap="none" anchor="ctr" anchorCtr="0"/>
            <a:lstStyle/>
            <a:p>
              <a:pPr algn="ctr" eaLnBrk="0" hangingPunct="0"/>
              <a:endParaRPr lang="zh-CN" altLang="en-US" sz="2400" dirty="0">
                <a:solidFill>
                  <a:schemeClr val="accent2"/>
                </a:solidFill>
                <a:latin typeface="Helvetica" pitchFamily="34" charset="0"/>
                <a:ea typeface="宋体" panose="02010600030101010101" pitchFamily="2" charset="-122"/>
              </a:endParaRPr>
            </a:p>
          </p:txBody>
        </p:sp>
        <p:sp>
          <p:nvSpPr>
            <p:cNvPr id="114693" name="Text Box 6"/>
            <p:cNvSpPr txBox="1"/>
            <p:nvPr/>
          </p:nvSpPr>
          <p:spPr>
            <a:xfrm>
              <a:off x="4161" y="1790"/>
              <a:ext cx="1185" cy="501"/>
            </a:xfrm>
            <a:prstGeom prst="rect">
              <a:avLst/>
            </a:prstGeom>
            <a:noFill/>
            <a:ln w="12700">
              <a:noFill/>
            </a:ln>
          </p:spPr>
          <p:txBody>
            <a:bodyPr anchor="t" anchorCtr="0">
              <a:spAutoFit/>
            </a:bodyPr>
            <a:lstStyle/>
            <a:p>
              <a:pPr eaLnBrk="0" hangingPunct="0">
                <a:buClrTx/>
                <a:buFontTx/>
              </a:pPr>
              <a:r>
                <a:rPr lang="zh-CN" altLang="en-US" sz="2000" b="1" dirty="0">
                  <a:solidFill>
                    <a:schemeClr val="accent2"/>
                  </a:solidFill>
                  <a:latin typeface="Arial" panose="020B0604020202020204" pitchFamily="34" charset="0"/>
                  <a:ea typeface="黑体" panose="02010609060101010101" pitchFamily="49" charset="-122"/>
                </a:rPr>
                <a:t>用</a:t>
              </a:r>
              <a:r>
                <a:rPr lang="en-US" altLang="zh-CN" sz="2000" b="1" dirty="0">
                  <a:solidFill>
                    <a:schemeClr val="accent2"/>
                  </a:solidFill>
                  <a:latin typeface="Arial" panose="020B0604020202020204" pitchFamily="34" charset="0"/>
                  <a:ea typeface="黑体" panose="02010609060101010101" pitchFamily="49" charset="-122"/>
                </a:rPr>
                <a:t>MIPS</a:t>
              </a:r>
              <a:r>
                <a:rPr lang="zh-CN" altLang="en-US" sz="2000" b="1" dirty="0">
                  <a:solidFill>
                    <a:schemeClr val="accent2"/>
                  </a:solidFill>
                  <a:latin typeface="Arial" panose="020B0604020202020204" pitchFamily="34" charset="0"/>
                  <a:ea typeface="黑体" panose="02010609060101010101" pitchFamily="49" charset="-122"/>
                </a:rPr>
                <a:t>数表示性能有没有局限</a:t>
              </a:r>
              <a:r>
                <a:rPr lang="en-US" altLang="zh-CN" sz="2000" b="1" dirty="0">
                  <a:solidFill>
                    <a:schemeClr val="accent2"/>
                  </a:solidFill>
                  <a:latin typeface="Arial" panose="020B0604020202020204" pitchFamily="34" charset="0"/>
                  <a:ea typeface="黑体" panose="02010609060101010101" pitchFamily="49" charset="-122"/>
                </a:rPr>
                <a:t>?</a:t>
              </a:r>
              <a:endParaRPr lang="en-US" altLang="zh-CN" sz="2000" b="1" dirty="0">
                <a:solidFill>
                  <a:schemeClr val="accent2"/>
                </a:solidFill>
                <a:latin typeface="Arial" panose="020B0604020202020204" pitchFamily="34" charset="0"/>
                <a:ea typeface="黑体" panose="02010609060101010101" pitchFamily="49" charset="-122"/>
              </a:endParaRPr>
            </a:p>
          </p:txBody>
        </p:sp>
      </p:grpSp>
      <p:grpSp>
        <p:nvGrpSpPr>
          <p:cNvPr id="3" name="Group 7"/>
          <p:cNvGrpSpPr/>
          <p:nvPr/>
        </p:nvGrpSpPr>
        <p:grpSpPr>
          <a:xfrm>
            <a:off x="4391025" y="5045075"/>
            <a:ext cx="2919413" cy="720725"/>
            <a:chOff x="2467" y="3425"/>
            <a:chExt cx="2049" cy="715"/>
          </a:xfrm>
        </p:grpSpPr>
        <p:sp>
          <p:nvSpPr>
            <p:cNvPr id="114695" name="AutoShape 8"/>
            <p:cNvSpPr/>
            <p:nvPr/>
          </p:nvSpPr>
          <p:spPr>
            <a:xfrm>
              <a:off x="2467" y="3425"/>
              <a:ext cx="247" cy="509"/>
            </a:xfrm>
            <a:prstGeom prst="rightBrace">
              <a:avLst>
                <a:gd name="adj1" fmla="val 17153"/>
                <a:gd name="adj2" fmla="val 50000"/>
              </a:avLst>
            </a:prstGeom>
            <a:noFill/>
            <a:ln w="12700" cap="flat" cmpd="sng">
              <a:solidFill>
                <a:schemeClr val="tx1"/>
              </a:solidFill>
              <a:prstDash val="solid"/>
              <a:round/>
              <a:headEnd type="none" w="med" len="med"/>
              <a:tailEnd type="none" w="med" len="med"/>
            </a:ln>
          </p:spPr>
          <p:txBody>
            <a:bodyPr wrap="none" anchor="ctr" anchorCtr="0"/>
            <a:lstStyle/>
            <a:p>
              <a:pPr algn="ctr" eaLnBrk="0" hangingPunct="0"/>
              <a:endParaRPr lang="zh-CN" altLang="en-US" sz="2400" dirty="0">
                <a:solidFill>
                  <a:schemeClr val="accent2"/>
                </a:solidFill>
                <a:latin typeface="Helvetica" pitchFamily="34" charset="0"/>
                <a:ea typeface="宋体" panose="02010600030101010101" pitchFamily="2" charset="-122"/>
              </a:endParaRPr>
            </a:p>
          </p:txBody>
        </p:sp>
        <p:sp>
          <p:nvSpPr>
            <p:cNvPr id="114696" name="Text Box 9"/>
            <p:cNvSpPr txBox="1"/>
            <p:nvPr/>
          </p:nvSpPr>
          <p:spPr>
            <a:xfrm>
              <a:off x="2764" y="3444"/>
              <a:ext cx="1752" cy="696"/>
            </a:xfrm>
            <a:prstGeom prst="rect">
              <a:avLst/>
            </a:prstGeom>
            <a:noFill/>
            <a:ln w="12700">
              <a:noFill/>
            </a:ln>
          </p:spPr>
          <p:txBody>
            <a:bodyPr anchor="t" anchorCtr="0">
              <a:spAutoFit/>
            </a:bodyPr>
            <a:lstStyle/>
            <a:p>
              <a:pPr eaLnBrk="0" hangingPunct="0"/>
              <a:r>
                <a:rPr lang="zh-CN" altLang="en-US" sz="2000" b="1" dirty="0">
                  <a:solidFill>
                    <a:schemeClr val="accent2"/>
                  </a:solidFill>
                  <a:latin typeface="Arial" panose="020B0604020202020204" pitchFamily="34" charset="0"/>
                  <a:ea typeface="黑体" panose="02010609060101010101" pitchFamily="49" charset="-122"/>
                </a:rPr>
                <a:t>用</a:t>
              </a:r>
              <a:r>
                <a:rPr lang="en-US" altLang="zh-CN" sz="2000" b="1" dirty="0">
                  <a:solidFill>
                    <a:schemeClr val="accent2"/>
                  </a:solidFill>
                  <a:latin typeface="Arial" panose="020B0604020202020204" pitchFamily="34" charset="0"/>
                  <a:ea typeface="黑体" panose="02010609060101010101" pitchFamily="49" charset="-122"/>
                </a:rPr>
                <a:t>MFLOPS</a:t>
              </a:r>
              <a:r>
                <a:rPr lang="zh-CN" altLang="en-US" sz="2000" b="1" dirty="0">
                  <a:solidFill>
                    <a:schemeClr val="accent2"/>
                  </a:solidFill>
                  <a:latin typeface="Arial" panose="020B0604020202020204" pitchFamily="34" charset="0"/>
                  <a:ea typeface="黑体" panose="02010609060101010101" pitchFamily="49" charset="-122"/>
                </a:rPr>
                <a:t>数表示性能也有一定局限！</a:t>
              </a:r>
              <a:endParaRPr lang="zh-CN" altLang="en-US" sz="2000" b="1" dirty="0">
                <a:solidFill>
                  <a:schemeClr val="accent2"/>
                </a:solidFill>
                <a:latin typeface="Arial" panose="020B0604020202020204" pitchFamily="34"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7" dur="500"/>
                                        <p:tgtEl>
                                          <p:spTgt spid="4392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12" dur="500"/>
                                        <p:tgtEl>
                                          <p:spTgt spid="4392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2" dur="500"/>
                                        <p:tgtEl>
                                          <p:spTgt spid="439299">
                                            <p:txEl>
                                              <p:pRg st="4" end="4"/>
                                            </p:txEl>
                                          </p:spTgt>
                                        </p:tgtEl>
                                      </p:cBhvr>
                                    </p:animEffect>
                                  </p:childTnLst>
                                  <p:subTnLst>
                                    <p:animClr clrSpc="rgb" dir="cw">
                                      <p:cBhvr override="childStyle">
                                        <p:cTn dur="1" fill="hold" display="0" masterRel="nextClick" afterEffect="1"/>
                                        <p:tgtEl>
                                          <p:spTgt spid="439299">
                                            <p:txEl>
                                              <p:pRg st="4" end="4"/>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27" dur="500"/>
                                        <p:tgtEl>
                                          <p:spTgt spid="439299">
                                            <p:txEl>
                                              <p:pRg st="5" end="5"/>
                                            </p:txEl>
                                          </p:spTgt>
                                        </p:tgtEl>
                                      </p:cBhvr>
                                    </p:animEffect>
                                  </p:childTnLst>
                                  <p:subTnLst>
                                    <p:animClr clrSpc="rgb" dir="cw">
                                      <p:cBhvr override="childStyle">
                                        <p:cTn dur="1" fill="hold" display="0" masterRel="nextClick" afterEffect="1"/>
                                        <p:tgtEl>
                                          <p:spTgt spid="439299">
                                            <p:txEl>
                                              <p:pRg st="5" end="5"/>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2" dur="500"/>
                                        <p:tgtEl>
                                          <p:spTgt spid="439299">
                                            <p:txEl>
                                              <p:pRg st="6" end="6"/>
                                            </p:txEl>
                                          </p:spTgt>
                                        </p:tgtEl>
                                      </p:cBhvr>
                                    </p:animEffect>
                                  </p:childTnLst>
                                  <p:subTnLst>
                                    <p:animClr clrSpc="rgb" dir="cw">
                                      <p:cBhvr override="childStyle">
                                        <p:cTn dur="1" fill="hold" display="0" masterRel="nextClick" afterEffect="1"/>
                                        <p:tgtEl>
                                          <p:spTgt spid="439299">
                                            <p:txEl>
                                              <p:pRg st="6" end="6"/>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37" dur="500"/>
                                        <p:tgtEl>
                                          <p:spTgt spid="439299">
                                            <p:txEl>
                                              <p:pRg st="7" end="7"/>
                                            </p:txEl>
                                          </p:spTgt>
                                        </p:tgtEl>
                                      </p:cBhvr>
                                    </p:animEffect>
                                  </p:childTnLst>
                                  <p:subTnLst>
                                    <p:animClr clrSpc="rgb" dir="cw">
                                      <p:cBhvr override="childStyle">
                                        <p:cTn dur="1" fill="hold" display="0" masterRel="nextClick" afterEffect="1"/>
                                        <p:tgtEl>
                                          <p:spTgt spid="439299">
                                            <p:txEl>
                                              <p:pRg st="7" end="7"/>
                                            </p:txEl>
                                          </p:spTgt>
                                        </p:tgtEl>
                                        <p:attrNameLst>
                                          <p:attrName>ppt_c</p:attrName>
                                        </p:attrNameLst>
                                      </p:cBhvr>
                                      <p:to>
                                        <a:srgbClr val="0BB2F5"/>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42" dur="500"/>
                                        <p:tgtEl>
                                          <p:spTgt spid="43929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47" dur="500"/>
                                        <p:tgtEl>
                                          <p:spTgt spid="43929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10" end="10"/>
                                            </p:txEl>
                                          </p:spTgt>
                                        </p:tgtEl>
                                        <p:attrNameLst>
                                          <p:attrName>style.visibility</p:attrName>
                                        </p:attrNameLst>
                                      </p:cBhvr>
                                      <p:to>
                                        <p:strVal val="visible"/>
                                      </p:to>
                                    </p:set>
                                    <p:animEffect transition="in" filter="blinds(horizontal)">
                                      <p:cBhvr>
                                        <p:cTn id="52" dur="500"/>
                                        <p:tgtEl>
                                          <p:spTgt spid="43929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9299">
                                            <p:txEl>
                                              <p:pRg st="11" end="11"/>
                                            </p:txEl>
                                          </p:spTgt>
                                        </p:tgtEl>
                                        <p:attrNameLst>
                                          <p:attrName>style.visibility</p:attrName>
                                        </p:attrNameLst>
                                      </p:cBhvr>
                                      <p:to>
                                        <p:strVal val="visible"/>
                                      </p:to>
                                    </p:set>
                                    <p:animEffect transition="in" filter="blinds(horizontal)">
                                      <p:cBhvr>
                                        <p:cTn id="57" dur="500"/>
                                        <p:tgtEl>
                                          <p:spTgt spid="439299">
                                            <p:txEl>
                                              <p:pRg st="11" end="11"/>
                                            </p:txEl>
                                          </p:spTgt>
                                        </p:tgtEl>
                                      </p:cBhvr>
                                    </p:animEffect>
                                  </p:childTnLst>
                                  <p:subTnLst>
                                    <p:animClr clrSpc="rgb" dir="cw">
                                      <p:cBhvr override="childStyle">
                                        <p:cTn dur="1" fill="hold" display="0" masterRel="nextClick" afterEffect="1"/>
                                        <p:tgtEl>
                                          <p:spTgt spid="439299">
                                            <p:txEl>
                                              <p:pRg st="11" end="11"/>
                                            </p:txEl>
                                          </p:spTgt>
                                        </p:tgtEl>
                                        <p:attrNameLst>
                                          <p:attrName>ppt_c</p:attrName>
                                        </p:attrNameLst>
                                      </p:cBhvr>
                                      <p:to>
                                        <a:srgbClr val="0BB2F5"/>
                                      </p:to>
                                    </p:animClr>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a:xfrm>
            <a:off x="836613" y="68263"/>
            <a:ext cx="6486525" cy="660400"/>
          </a:xfrm>
        </p:spPr>
        <p:txBody>
          <a:bodyPr vert="horz" wrap="square" lIns="63500" tIns="25400" rIns="63500" bIns="25400" anchor="t" anchorCtr="0">
            <a:spAutoFit/>
          </a:bodyPr>
          <a:lstStyle/>
          <a:p>
            <a:r>
              <a:rPr lang="en-US" altLang="zh-CN" dirty="0"/>
              <a:t>Example: MIPS</a:t>
            </a:r>
            <a:r>
              <a:rPr lang="zh-CN" altLang="en-US" dirty="0"/>
              <a:t>数不可靠！</a:t>
            </a:r>
            <a:endParaRPr lang="zh-CN" altLang="en-US" b="0" dirty="0">
              <a:solidFill>
                <a:schemeClr val="tx1"/>
              </a:solidFill>
            </a:endParaRPr>
          </a:p>
        </p:txBody>
      </p:sp>
      <p:sp>
        <p:nvSpPr>
          <p:cNvPr id="441347" name="Text Box 3"/>
          <p:cNvSpPr txBox="1"/>
          <p:nvPr/>
        </p:nvSpPr>
        <p:spPr>
          <a:xfrm>
            <a:off x="215900" y="919163"/>
            <a:ext cx="8928100" cy="1905000"/>
          </a:xfrm>
          <a:prstGeom prst="rect">
            <a:avLst/>
          </a:prstGeom>
          <a:noFill/>
          <a:ln w="12700">
            <a:noFill/>
          </a:ln>
        </p:spPr>
        <p:txBody>
          <a:bodyPr anchor="t" anchorCtr="0">
            <a:spAutoFit/>
          </a:bodyPr>
          <a:lstStyle/>
          <a:p>
            <a:pPr eaLnBrk="0" hangingPunct="0">
              <a:spcBef>
                <a:spcPct val="30000"/>
              </a:spcBef>
            </a:pPr>
            <a:r>
              <a:rPr lang="zh-CN" altLang="en-US" b="1" dirty="0">
                <a:latin typeface="Helvetica" pitchFamily="34" charset="0"/>
                <a:ea typeface="宋体" panose="02010600030101010101" pitchFamily="2" charset="-122"/>
              </a:rPr>
              <a:t>（</a:t>
            </a:r>
            <a:r>
              <a:rPr lang="zh-CN" altLang="en-US" b="1" dirty="0">
                <a:latin typeface="黑体" panose="02010609060101010101" pitchFamily="49" charset="-122"/>
                <a:ea typeface="黑体" panose="02010609060101010101" pitchFamily="49" charset="-122"/>
              </a:rPr>
              <a:t>书中例</a:t>
            </a:r>
            <a:r>
              <a:rPr lang="en-US" altLang="zh-CN" b="1" dirty="0">
                <a:latin typeface="黑体" panose="02010609060101010101" pitchFamily="49" charset="-122"/>
                <a:ea typeface="黑体" panose="02010609060101010101" pitchFamily="49" charset="-122"/>
              </a:rPr>
              <a:t>1.3</a:t>
            </a:r>
            <a:r>
              <a:rPr lang="zh-CN" altLang="en-US" b="1" dirty="0">
                <a:latin typeface="Helvetica" pitchFamily="34" charset="0"/>
                <a:ea typeface="宋体" panose="02010600030101010101" pitchFamily="2" charset="-122"/>
              </a:rPr>
              <a:t>）</a:t>
            </a:r>
            <a:r>
              <a:rPr lang="en-US" altLang="zh-CN" b="1" dirty="0">
                <a:latin typeface="Helvetica" pitchFamily="34" charset="0"/>
                <a:ea typeface="宋体" panose="02010600030101010101" pitchFamily="2" charset="-122"/>
              </a:rPr>
              <a:t>Assume we build </a:t>
            </a:r>
            <a:r>
              <a:rPr lang="en-US" altLang="zh-CN" b="1" dirty="0">
                <a:solidFill>
                  <a:srgbClr val="ED1611"/>
                </a:solidFill>
                <a:latin typeface="Helvetica" pitchFamily="34" charset="0"/>
                <a:ea typeface="宋体" panose="02010600030101010101" pitchFamily="2" charset="-122"/>
              </a:rPr>
              <a:t>an optimizing compiler</a:t>
            </a:r>
            <a:r>
              <a:rPr lang="en-US" altLang="zh-CN" b="1" dirty="0">
                <a:latin typeface="Helvetica" pitchFamily="34" charset="0"/>
                <a:ea typeface="宋体" panose="02010600030101010101" pitchFamily="2" charset="-122"/>
              </a:rPr>
              <a:t> for the load/store machine. The compiler discards 50% of the ALU instructions.</a:t>
            </a:r>
            <a:endParaRPr lang="en-US" altLang="zh-CN" b="1" dirty="0">
              <a:latin typeface="Helvetica" pitchFamily="34" charset="0"/>
              <a:ea typeface="宋体" panose="02010600030101010101" pitchFamily="2" charset="-122"/>
            </a:endParaRPr>
          </a:p>
          <a:p>
            <a:pPr eaLnBrk="0" hangingPunct="0">
              <a:spcBef>
                <a:spcPct val="30000"/>
              </a:spcBef>
            </a:pPr>
            <a:r>
              <a:rPr lang="en-US" altLang="zh-CN" b="1" dirty="0">
                <a:latin typeface="Helvetica" pitchFamily="34" charset="0"/>
                <a:ea typeface="宋体" panose="02010600030101010101" pitchFamily="2" charset="-122"/>
              </a:rPr>
              <a:t>1) What is the CPI ?</a:t>
            </a:r>
            <a:endParaRPr lang="en-US" altLang="zh-CN" b="1" dirty="0">
              <a:latin typeface="Helvetica" pitchFamily="34" charset="0"/>
              <a:ea typeface="宋体" panose="02010600030101010101" pitchFamily="2" charset="-122"/>
            </a:endParaRPr>
          </a:p>
          <a:p>
            <a:pPr eaLnBrk="0" hangingPunct="0">
              <a:spcBef>
                <a:spcPct val="30000"/>
              </a:spcBef>
            </a:pPr>
            <a:r>
              <a:rPr lang="en-US" altLang="zh-CN" b="1" dirty="0">
                <a:latin typeface="Helvetica" pitchFamily="34" charset="0"/>
                <a:ea typeface="宋体" panose="02010600030101010101" pitchFamily="2" charset="-122"/>
              </a:rPr>
              <a:t>2) Assuming a 20 ns clock cycle time (50 MHz clock rate). What is the MIPS rating for optimized code versus unoptimized code?   Does the MIPS rating agree with the rating of execution time?</a:t>
            </a:r>
            <a:endParaRPr lang="en-US" altLang="zh-CN" b="1" dirty="0">
              <a:latin typeface="Helvetica" pitchFamily="34" charset="0"/>
              <a:ea typeface="宋体" panose="02010600030101010101" pitchFamily="2" charset="-122"/>
            </a:endParaRPr>
          </a:p>
        </p:txBody>
      </p:sp>
      <p:sp>
        <p:nvSpPr>
          <p:cNvPr id="441348" name="Rectangle 4"/>
          <p:cNvSpPr/>
          <p:nvPr/>
        </p:nvSpPr>
        <p:spPr>
          <a:xfrm>
            <a:off x="482600" y="2968625"/>
            <a:ext cx="2601913" cy="1660525"/>
          </a:xfrm>
          <a:prstGeom prst="rect">
            <a:avLst/>
          </a:prstGeom>
          <a:noFill/>
          <a:ln w="12700">
            <a:noFill/>
          </a:ln>
        </p:spPr>
        <p:txBody>
          <a:bodyPr anchor="t" anchorCtr="0">
            <a:spAutoFit/>
          </a:bodyPr>
          <a:lstStyle/>
          <a:p>
            <a:pPr eaLnBrk="0" hangingPunct="0">
              <a:lnSpc>
                <a:spcPct val="90000"/>
              </a:lnSpc>
              <a:spcBef>
                <a:spcPct val="30000"/>
              </a:spcBef>
            </a:pPr>
            <a:r>
              <a:rPr lang="en-US" altLang="zh-CN" b="1" u="sng" dirty="0">
                <a:latin typeface="Arial" panose="020B0604020202020204" pitchFamily="34" charset="0"/>
                <a:ea typeface="宋体" panose="02010600030101010101" pitchFamily="2" charset="-122"/>
              </a:rPr>
              <a:t>Op      Freq    Cycle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30000"/>
              </a:spcBef>
            </a:pPr>
            <a:r>
              <a:rPr lang="en-US" altLang="zh-CN" b="1" dirty="0">
                <a:latin typeface="Arial" panose="020B0604020202020204" pitchFamily="34" charset="0"/>
                <a:ea typeface="宋体" panose="02010600030101010101" pitchFamily="2" charset="-122"/>
              </a:rPr>
              <a:t>ALU	 43%	1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30000"/>
              </a:spcBef>
            </a:pPr>
            <a:r>
              <a:rPr lang="en-US" altLang="zh-CN" b="1" dirty="0">
                <a:latin typeface="Arial" panose="020B0604020202020204" pitchFamily="34" charset="0"/>
                <a:ea typeface="宋体" panose="02010600030101010101" pitchFamily="2" charset="-122"/>
              </a:rPr>
              <a:t>Load	 21%	2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30000"/>
              </a:spcBef>
            </a:pPr>
            <a:r>
              <a:rPr lang="en-US" altLang="zh-CN" b="1" dirty="0">
                <a:latin typeface="Arial" panose="020B0604020202020204" pitchFamily="34" charset="0"/>
                <a:ea typeface="宋体" panose="02010600030101010101" pitchFamily="2" charset="-122"/>
              </a:rPr>
              <a:t>Store	 12%	2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30000"/>
              </a:spcBef>
            </a:pPr>
            <a:r>
              <a:rPr lang="en-US" altLang="zh-CN" b="1" dirty="0">
                <a:latin typeface="Arial" panose="020B0604020202020204" pitchFamily="34" charset="0"/>
                <a:ea typeface="宋体" panose="02010600030101010101" pitchFamily="2" charset="-122"/>
              </a:rPr>
              <a:t>Branch	 24%	2</a:t>
            </a:r>
            <a:endParaRPr lang="zh-CN" altLang="en-US" b="1" dirty="0">
              <a:latin typeface="Arial" panose="020B0604020202020204" pitchFamily="34" charset="0"/>
              <a:ea typeface="宋体" panose="02010600030101010101" pitchFamily="2" charset="-122"/>
            </a:endParaRPr>
          </a:p>
        </p:txBody>
      </p:sp>
      <p:sp>
        <p:nvSpPr>
          <p:cNvPr id="441349" name="Rectangle 5"/>
          <p:cNvSpPr/>
          <p:nvPr/>
        </p:nvSpPr>
        <p:spPr>
          <a:xfrm>
            <a:off x="6472238" y="2892425"/>
            <a:ext cx="1598612" cy="1882775"/>
          </a:xfrm>
          <a:prstGeom prst="rect">
            <a:avLst/>
          </a:prstGeom>
          <a:noFill/>
          <a:ln w="12700">
            <a:noFill/>
          </a:ln>
        </p:spPr>
        <p:txBody>
          <a:bodyPr anchor="t" anchorCtr="0">
            <a:spAutoFit/>
          </a:bodyPr>
          <a:lstStyle/>
          <a:p>
            <a:pPr eaLnBrk="0" hangingPunct="0">
              <a:lnSpc>
                <a:spcPct val="90000"/>
              </a:lnSpc>
              <a:spcBef>
                <a:spcPct val="50000"/>
              </a:spcBef>
            </a:pPr>
            <a:r>
              <a:rPr lang="en-US" altLang="zh-CN" b="1" u="sng" dirty="0">
                <a:latin typeface="Arial" panose="020B0604020202020204" pitchFamily="34" charset="0"/>
                <a:ea typeface="宋体" panose="02010600030101010101" pitchFamily="2" charset="-122"/>
              </a:rPr>
              <a:t>New   Freq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50000"/>
              </a:spcBef>
            </a:pPr>
            <a:r>
              <a:rPr lang="en-US" altLang="zh-CN" b="1" dirty="0">
                <a:latin typeface="Arial" panose="020B0604020202020204" pitchFamily="34" charset="0"/>
                <a:ea typeface="宋体" panose="02010600030101010101" pitchFamily="2" charset="-122"/>
              </a:rPr>
              <a:t>     27%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50000"/>
              </a:spcBef>
            </a:pPr>
            <a:r>
              <a:rPr lang="en-US" altLang="zh-CN" b="1" dirty="0">
                <a:latin typeface="Arial" panose="020B0604020202020204" pitchFamily="34" charset="0"/>
                <a:ea typeface="宋体" panose="02010600030101010101" pitchFamily="2" charset="-122"/>
              </a:rPr>
              <a:t>     27%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50000"/>
              </a:spcBef>
            </a:pPr>
            <a:r>
              <a:rPr lang="en-US" altLang="zh-CN" b="1" dirty="0">
                <a:latin typeface="Arial" panose="020B0604020202020204" pitchFamily="34" charset="0"/>
                <a:ea typeface="宋体" panose="02010600030101010101" pitchFamily="2" charset="-122"/>
              </a:rPr>
              <a:t>     15% </a:t>
            </a:r>
            <a:endParaRPr lang="en-US" altLang="zh-CN" b="1" dirty="0">
              <a:latin typeface="Arial" panose="020B0604020202020204" pitchFamily="34" charset="0"/>
              <a:ea typeface="宋体" panose="02010600030101010101" pitchFamily="2" charset="-122"/>
            </a:endParaRPr>
          </a:p>
          <a:p>
            <a:pPr eaLnBrk="0" hangingPunct="0">
              <a:lnSpc>
                <a:spcPct val="90000"/>
              </a:lnSpc>
              <a:spcBef>
                <a:spcPct val="50000"/>
              </a:spcBef>
            </a:pPr>
            <a:r>
              <a:rPr lang="en-US" altLang="zh-CN" b="1" dirty="0">
                <a:latin typeface="Arial" panose="020B0604020202020204" pitchFamily="34" charset="0"/>
                <a:ea typeface="宋体" panose="02010600030101010101" pitchFamily="2" charset="-122"/>
              </a:rPr>
              <a:t>     31%	</a:t>
            </a:r>
            <a:endParaRPr lang="zh-CN" altLang="en-US" b="1" dirty="0">
              <a:latin typeface="Arial" panose="020B0604020202020204" pitchFamily="34" charset="0"/>
              <a:ea typeface="宋体" panose="02010600030101010101" pitchFamily="2" charset="-122"/>
            </a:endParaRPr>
          </a:p>
        </p:txBody>
      </p:sp>
      <p:sp>
        <p:nvSpPr>
          <p:cNvPr id="441350" name="AutoShape 6"/>
          <p:cNvSpPr/>
          <p:nvPr/>
        </p:nvSpPr>
        <p:spPr>
          <a:xfrm>
            <a:off x="3409950" y="2828925"/>
            <a:ext cx="2514600" cy="485775"/>
          </a:xfrm>
          <a:prstGeom prst="wedgeRectCallout">
            <a:avLst>
              <a:gd name="adj1" fmla="val 68120"/>
              <a:gd name="adj2" fmla="val 38560"/>
            </a:avLst>
          </a:prstGeom>
          <a:noFill/>
          <a:ln w="12700" cap="flat" cmpd="sng">
            <a:solidFill>
              <a:schemeClr val="tx1"/>
            </a:solidFill>
            <a:prstDash val="solid"/>
            <a:miter/>
            <a:headEnd type="none" w="med" len="med"/>
            <a:tailEnd type="none" w="med" len="med"/>
          </a:ln>
        </p:spPr>
        <p:txBody>
          <a:bodyPr anchor="t" anchorCtr="0"/>
          <a:lstStyle/>
          <a:p>
            <a:pPr eaLnBrk="0" hangingPunct="0"/>
            <a:r>
              <a:rPr lang="en-US" altLang="zh-CN" b="1" dirty="0">
                <a:solidFill>
                  <a:srgbClr val="CC3300"/>
                </a:solidFill>
                <a:latin typeface="Helvetica" pitchFamily="34" charset="0"/>
                <a:ea typeface="宋体" panose="02010600030101010101" pitchFamily="2" charset="-122"/>
              </a:rPr>
              <a:t>Optimizing compiler</a:t>
            </a:r>
            <a:endParaRPr lang="en-US" altLang="zh-CN" b="1" dirty="0">
              <a:solidFill>
                <a:srgbClr val="CC3300"/>
              </a:solidFill>
              <a:latin typeface="Helvetica" pitchFamily="34" charset="0"/>
              <a:ea typeface="宋体" panose="02010600030101010101" pitchFamily="2" charset="-122"/>
            </a:endParaRPr>
          </a:p>
          <a:p>
            <a:pPr algn="ctr" eaLnBrk="0" hangingPunct="0"/>
            <a:endParaRPr lang="zh-CN" altLang="en-US" sz="2400" dirty="0">
              <a:latin typeface="Helvetica" pitchFamily="34" charset="0"/>
              <a:ea typeface="宋体" panose="02010600030101010101" pitchFamily="2" charset="-122"/>
            </a:endParaRPr>
          </a:p>
        </p:txBody>
      </p:sp>
      <p:sp>
        <p:nvSpPr>
          <p:cNvPr id="441351" name="Text Box 7"/>
          <p:cNvSpPr txBox="1"/>
          <p:nvPr/>
        </p:nvSpPr>
        <p:spPr>
          <a:xfrm>
            <a:off x="525463" y="5094288"/>
            <a:ext cx="7199312" cy="762000"/>
          </a:xfrm>
          <a:prstGeom prst="rect">
            <a:avLst/>
          </a:prstGeom>
          <a:noFill/>
          <a:ln w="12700">
            <a:noFill/>
          </a:ln>
        </p:spPr>
        <p:txBody>
          <a:bodyPr wrap="none" anchor="t" anchorCtr="0">
            <a:spAutoFit/>
          </a:bodyPr>
          <a:lstStyle/>
          <a:p>
            <a:pPr eaLnBrk="0" hangingPunct="0"/>
            <a:r>
              <a:rPr lang="en-US" altLang="zh-CN" sz="2000" b="1" dirty="0">
                <a:solidFill>
                  <a:schemeClr val="accent2"/>
                </a:solidFill>
                <a:latin typeface="Helvetica" pitchFamily="34" charset="0"/>
                <a:ea typeface="宋体" panose="02010600030101010101" pitchFamily="2" charset="-122"/>
              </a:rPr>
              <a:t>CPI              1.57                                                                1.73</a:t>
            </a:r>
            <a:endParaRPr lang="en-US" altLang="zh-CN" sz="2000" b="1" dirty="0">
              <a:solidFill>
                <a:schemeClr val="accent2"/>
              </a:solidFill>
              <a:latin typeface="Helvetica" pitchFamily="34" charset="0"/>
              <a:ea typeface="宋体" panose="02010600030101010101" pitchFamily="2" charset="-122"/>
            </a:endParaRPr>
          </a:p>
          <a:p>
            <a:pPr eaLnBrk="0" hangingPunct="0"/>
            <a:r>
              <a:rPr lang="en-US" altLang="zh-CN" sz="2000" b="1" dirty="0">
                <a:solidFill>
                  <a:schemeClr val="accent2"/>
                </a:solidFill>
                <a:latin typeface="Helvetica" pitchFamily="34" charset="0"/>
                <a:ea typeface="宋体" panose="02010600030101010101" pitchFamily="2" charset="-122"/>
              </a:rPr>
              <a:t>MIPS            31.8                                                               28.9</a:t>
            </a:r>
            <a:r>
              <a:rPr lang="en-US" altLang="zh-CN" sz="2400" dirty="0">
                <a:solidFill>
                  <a:schemeClr val="accent2"/>
                </a:solidFill>
                <a:latin typeface="Helvetica" pitchFamily="34" charset="0"/>
                <a:ea typeface="宋体" panose="02010600030101010101" pitchFamily="2" charset="-122"/>
              </a:rPr>
              <a:t>  </a:t>
            </a:r>
            <a:endParaRPr lang="en-US" altLang="zh-CN" sz="2400" dirty="0">
              <a:solidFill>
                <a:schemeClr val="accent2"/>
              </a:solidFill>
              <a:latin typeface="Helvetica" pitchFamily="34" charset="0"/>
              <a:ea typeface="宋体" panose="02010600030101010101" pitchFamily="2" charset="-122"/>
            </a:endParaRPr>
          </a:p>
        </p:txBody>
      </p:sp>
      <p:sp>
        <p:nvSpPr>
          <p:cNvPr id="441352" name="Text Box 8"/>
          <p:cNvSpPr txBox="1"/>
          <p:nvPr/>
        </p:nvSpPr>
        <p:spPr>
          <a:xfrm>
            <a:off x="855663" y="5911850"/>
            <a:ext cx="7424737" cy="701675"/>
          </a:xfrm>
          <a:prstGeom prst="rect">
            <a:avLst/>
          </a:prstGeom>
          <a:noFill/>
          <a:ln w="12700">
            <a:noFill/>
          </a:ln>
        </p:spPr>
        <p:txBody>
          <a:bodyPr anchor="t" anchorCtr="0">
            <a:spAutoFit/>
          </a:bodyPr>
          <a:lstStyle/>
          <a:p>
            <a:pPr eaLnBrk="0" hangingPunct="0">
              <a:spcBef>
                <a:spcPct val="50000"/>
              </a:spcBef>
            </a:pPr>
            <a:r>
              <a:rPr lang="zh-CN" altLang="en-US" sz="2000" b="1" dirty="0">
                <a:solidFill>
                  <a:srgbClr val="CC3300"/>
                </a:solidFill>
                <a:latin typeface="Arial" panose="020B0604020202020204" pitchFamily="34" charset="0"/>
                <a:ea typeface="黑体" panose="02010609060101010101" pitchFamily="49" charset="-122"/>
              </a:rPr>
              <a:t>结果：因为优化后减少了</a:t>
            </a:r>
            <a:r>
              <a:rPr lang="en-US" altLang="zh-CN" sz="2000" b="1" dirty="0">
                <a:solidFill>
                  <a:srgbClr val="CC3300"/>
                </a:solidFill>
                <a:latin typeface="Arial" panose="020B0604020202020204" pitchFamily="34" charset="0"/>
                <a:ea typeface="黑体" panose="02010609060101010101" pitchFamily="49" charset="-122"/>
              </a:rPr>
              <a:t>ALU</a:t>
            </a:r>
            <a:r>
              <a:rPr lang="zh-CN" altLang="en-US" sz="2000" b="1" dirty="0">
                <a:solidFill>
                  <a:srgbClr val="CC3300"/>
                </a:solidFill>
                <a:latin typeface="Arial" panose="020B0604020202020204" pitchFamily="34" charset="0"/>
                <a:ea typeface="黑体" panose="02010609060101010101" pitchFamily="49" charset="-122"/>
              </a:rPr>
              <a:t>指令（其他指令数没变），所以程序执行时间一定减少了，但优化后的</a:t>
            </a:r>
            <a:r>
              <a:rPr lang="en-US" altLang="zh-CN" sz="2000" b="1" dirty="0">
                <a:solidFill>
                  <a:srgbClr val="CC3300"/>
                </a:solidFill>
                <a:latin typeface="Arial" panose="020B0604020202020204" pitchFamily="34" charset="0"/>
                <a:ea typeface="黑体" panose="02010609060101010101" pitchFamily="49" charset="-122"/>
              </a:rPr>
              <a:t>MIPS</a:t>
            </a:r>
            <a:r>
              <a:rPr lang="zh-CN" altLang="en-US" sz="2000" b="1" dirty="0">
                <a:solidFill>
                  <a:srgbClr val="CC3300"/>
                </a:solidFill>
                <a:latin typeface="Arial" panose="020B0604020202020204" pitchFamily="34" charset="0"/>
                <a:ea typeface="黑体" panose="02010609060101010101" pitchFamily="49" charset="-122"/>
              </a:rPr>
              <a:t>数反而降低了。</a:t>
            </a:r>
            <a:endParaRPr lang="zh-CN" altLang="en-US" sz="2000" b="1" dirty="0">
              <a:solidFill>
                <a:srgbClr val="CC3300"/>
              </a:solidFill>
              <a:latin typeface="Arial" panose="020B0604020202020204" pitchFamily="34" charset="0"/>
              <a:ea typeface="黑体" panose="02010609060101010101" pitchFamily="49" charset="-122"/>
            </a:endParaRPr>
          </a:p>
        </p:txBody>
      </p:sp>
      <p:sp>
        <p:nvSpPr>
          <p:cNvPr id="441353" name="Rectangle 9"/>
          <p:cNvSpPr/>
          <p:nvPr/>
        </p:nvSpPr>
        <p:spPr>
          <a:xfrm>
            <a:off x="3246438" y="3365500"/>
            <a:ext cx="3222625" cy="1604963"/>
          </a:xfrm>
          <a:prstGeom prst="rect">
            <a:avLst/>
          </a:prstGeom>
          <a:noFill/>
          <a:ln w="12700">
            <a:noFill/>
          </a:ln>
        </p:spPr>
        <p:txBody>
          <a:bodyPr anchor="t" anchorCtr="0">
            <a:spAutoFit/>
          </a:bodyPr>
          <a:lstStyle/>
          <a:p>
            <a:pPr eaLnBrk="0" hangingPunct="0">
              <a:spcBef>
                <a:spcPct val="50000"/>
              </a:spcBef>
            </a:pPr>
            <a:r>
              <a:rPr lang="en-US" altLang="zh-CN" b="1" dirty="0">
                <a:solidFill>
                  <a:schemeClr val="accent2"/>
                </a:solidFill>
                <a:latin typeface="Helvetica" pitchFamily="34" charset="0"/>
                <a:ea typeface="宋体" panose="02010600030101010101" pitchFamily="2" charset="-122"/>
              </a:rPr>
              <a:t>21.5/ (21.5+21+12+24)=27%</a:t>
            </a:r>
            <a:endParaRPr lang="en-US" altLang="zh-CN" b="1" dirty="0">
              <a:solidFill>
                <a:schemeClr val="accent2"/>
              </a:solidFill>
              <a:latin typeface="Helvetica" pitchFamily="34" charset="0"/>
              <a:ea typeface="宋体" panose="02010600030101010101" pitchFamily="2" charset="-122"/>
            </a:endParaRPr>
          </a:p>
          <a:p>
            <a:pPr eaLnBrk="0" hangingPunct="0">
              <a:spcBef>
                <a:spcPct val="50000"/>
              </a:spcBef>
            </a:pPr>
            <a:r>
              <a:rPr lang="en-US" altLang="zh-CN" b="1" dirty="0">
                <a:solidFill>
                  <a:schemeClr val="accent2"/>
                </a:solidFill>
                <a:latin typeface="Helvetica" pitchFamily="34" charset="0"/>
                <a:ea typeface="宋体" panose="02010600030101010101" pitchFamily="2" charset="-122"/>
              </a:rPr>
              <a:t>21   / (21.5+21+12+24)=27%</a:t>
            </a:r>
            <a:endParaRPr lang="en-US" altLang="zh-CN" b="1" dirty="0">
              <a:solidFill>
                <a:schemeClr val="accent2"/>
              </a:solidFill>
              <a:latin typeface="Helvetica" pitchFamily="34" charset="0"/>
              <a:ea typeface="宋体" panose="02010600030101010101" pitchFamily="2" charset="-122"/>
            </a:endParaRPr>
          </a:p>
          <a:p>
            <a:pPr eaLnBrk="0" hangingPunct="0">
              <a:spcBef>
                <a:spcPct val="50000"/>
              </a:spcBef>
            </a:pPr>
            <a:r>
              <a:rPr lang="en-US" altLang="zh-CN" b="1" dirty="0">
                <a:solidFill>
                  <a:schemeClr val="accent2"/>
                </a:solidFill>
                <a:latin typeface="Helvetica" pitchFamily="34" charset="0"/>
                <a:ea typeface="宋体" panose="02010600030101010101" pitchFamily="2" charset="-122"/>
              </a:rPr>
              <a:t>12   / (21.5+21+12+24)=15%</a:t>
            </a:r>
            <a:endParaRPr lang="en-US" altLang="zh-CN" b="1" dirty="0">
              <a:solidFill>
                <a:schemeClr val="accent2"/>
              </a:solidFill>
              <a:latin typeface="Helvetica" pitchFamily="34" charset="0"/>
              <a:ea typeface="宋体" panose="02010600030101010101" pitchFamily="2" charset="-122"/>
            </a:endParaRPr>
          </a:p>
          <a:p>
            <a:pPr eaLnBrk="0" hangingPunct="0">
              <a:spcBef>
                <a:spcPct val="50000"/>
              </a:spcBef>
            </a:pPr>
            <a:r>
              <a:rPr lang="en-US" altLang="zh-CN" b="1" dirty="0">
                <a:solidFill>
                  <a:schemeClr val="accent2"/>
                </a:solidFill>
                <a:latin typeface="Helvetica" pitchFamily="34" charset="0"/>
                <a:ea typeface="宋体" panose="02010600030101010101" pitchFamily="2" charset="-122"/>
              </a:rPr>
              <a:t>24   / (21.5+21+12+24)= 31%</a:t>
            </a:r>
            <a:endParaRPr lang="en-US" altLang="zh-CN" b="1" dirty="0">
              <a:solidFill>
                <a:schemeClr val="accent2"/>
              </a:solidFill>
              <a:latin typeface="Helvetica" pitchFamily="34" charset="0"/>
              <a:ea typeface="宋体" panose="02010600030101010101" pitchFamily="2" charset="-122"/>
            </a:endParaRPr>
          </a:p>
        </p:txBody>
      </p:sp>
      <p:sp>
        <p:nvSpPr>
          <p:cNvPr id="441354" name="Text Box 10"/>
          <p:cNvSpPr txBox="1"/>
          <p:nvPr/>
        </p:nvSpPr>
        <p:spPr>
          <a:xfrm>
            <a:off x="3446463" y="5091113"/>
            <a:ext cx="2968625" cy="709612"/>
          </a:xfrm>
          <a:prstGeom prst="rect">
            <a:avLst/>
          </a:prstGeom>
          <a:noFill/>
          <a:ln w="12700">
            <a:noFill/>
          </a:ln>
        </p:spPr>
        <p:txBody>
          <a:bodyPr anchor="t" anchorCtr="0">
            <a:spAutoFit/>
          </a:bodyPr>
          <a:lstStyle/>
          <a:p>
            <a:pPr eaLnBrk="0" hangingPunct="0">
              <a:spcBef>
                <a:spcPct val="25000"/>
              </a:spcBef>
            </a:pPr>
            <a:r>
              <a:rPr lang="en-US" altLang="zh-CN" b="1" dirty="0">
                <a:solidFill>
                  <a:srgbClr val="008000"/>
                </a:solidFill>
                <a:latin typeface="Helvetica" pitchFamily="34" charset="0"/>
                <a:ea typeface="宋体" panose="02010600030101010101" pitchFamily="2" charset="-122"/>
              </a:rPr>
              <a:t>50M/1.57=31.8MIPS</a:t>
            </a:r>
            <a:endParaRPr lang="en-US" altLang="zh-CN" b="1" dirty="0">
              <a:solidFill>
                <a:srgbClr val="008000"/>
              </a:solidFill>
              <a:latin typeface="Helvetica" pitchFamily="34" charset="0"/>
              <a:ea typeface="宋体" panose="02010600030101010101" pitchFamily="2" charset="-122"/>
            </a:endParaRPr>
          </a:p>
          <a:p>
            <a:pPr eaLnBrk="0" hangingPunct="0">
              <a:spcBef>
                <a:spcPct val="25000"/>
              </a:spcBef>
            </a:pPr>
            <a:r>
              <a:rPr lang="en-US" altLang="zh-CN" b="1" dirty="0">
                <a:solidFill>
                  <a:srgbClr val="008000"/>
                </a:solidFill>
                <a:latin typeface="Helvetica" pitchFamily="34" charset="0"/>
                <a:ea typeface="宋体" panose="02010600030101010101" pitchFamily="2" charset="-122"/>
              </a:rPr>
              <a:t>50M/1.73=28.9MIPS</a:t>
            </a:r>
            <a:endParaRPr lang="zh-CN" altLang="en-US" b="1" dirty="0">
              <a:solidFill>
                <a:srgbClr val="008000"/>
              </a:solidFill>
              <a:latin typeface="Helvetica" pitchFamily="34" charset="0"/>
              <a:ea typeface="宋体" panose="02010600030101010101" pitchFamily="2" charset="-122"/>
            </a:endParaRPr>
          </a:p>
        </p:txBody>
      </p:sp>
      <p:sp>
        <p:nvSpPr>
          <p:cNvPr id="441355" name="Line 11"/>
          <p:cNvSpPr/>
          <p:nvPr/>
        </p:nvSpPr>
        <p:spPr>
          <a:xfrm flipH="1">
            <a:off x="2644775" y="5373688"/>
            <a:ext cx="844550" cy="239712"/>
          </a:xfrm>
          <a:prstGeom prst="line">
            <a:avLst/>
          </a:prstGeom>
          <a:ln w="12700" cap="flat" cmpd="sng">
            <a:solidFill>
              <a:schemeClr val="tx1"/>
            </a:solidFill>
            <a:prstDash val="solid"/>
            <a:round/>
            <a:headEnd type="none" w="med" len="med"/>
            <a:tailEnd type="triangle" w="med" len="med"/>
          </a:ln>
        </p:spPr>
      </p:sp>
      <p:sp>
        <p:nvSpPr>
          <p:cNvPr id="441356" name="Line 12"/>
          <p:cNvSpPr/>
          <p:nvPr/>
        </p:nvSpPr>
        <p:spPr>
          <a:xfrm>
            <a:off x="5734050" y="5608638"/>
            <a:ext cx="1162050" cy="84137"/>
          </a:xfrm>
          <a:prstGeom prst="line">
            <a:avLst/>
          </a:prstGeom>
          <a:ln w="12700" cap="flat" cmpd="sng">
            <a:solidFill>
              <a:schemeClr val="tx1"/>
            </a:solidFill>
            <a:prstDash val="solid"/>
            <a:round/>
            <a:headEnd type="none" w="med" len="med"/>
            <a:tailEnd type="triangle" w="med" len="med"/>
          </a:ln>
        </p:spPr>
      </p:sp>
      <p:sp>
        <p:nvSpPr>
          <p:cNvPr id="441357" name="Text Box 13"/>
          <p:cNvSpPr txBox="1"/>
          <p:nvPr/>
        </p:nvSpPr>
        <p:spPr>
          <a:xfrm>
            <a:off x="2947988" y="1508125"/>
            <a:ext cx="5773737" cy="400050"/>
          </a:xfrm>
          <a:prstGeom prst="rect">
            <a:avLst/>
          </a:prstGeom>
          <a:noFill/>
          <a:ln w="9525">
            <a:noFill/>
          </a:ln>
        </p:spPr>
        <p:txBody>
          <a:bodyPr anchor="t" anchorCtr="0">
            <a:spAutoFit/>
          </a:bodyPr>
          <a:lstStyle/>
          <a:p>
            <a:pPr algn="ctr" eaLnBrk="0" hangingPunct="0">
              <a:spcBef>
                <a:spcPct val="50000"/>
              </a:spcBef>
            </a:pPr>
            <a:r>
              <a:rPr lang="zh-CN" altLang="en-US" sz="2000" b="1" dirty="0">
                <a:solidFill>
                  <a:srgbClr val="ED1611"/>
                </a:solidFill>
                <a:latin typeface="黑体" panose="02010609060101010101" pitchFamily="49" charset="-122"/>
                <a:ea typeface="黑体" panose="02010609060101010101" pitchFamily="49" charset="-122"/>
              </a:rPr>
              <a:t>仅在软件上优化，没涉及到任何硬件措施。</a:t>
            </a:r>
            <a:endParaRPr lang="zh-CN" altLang="en-US" sz="2000" b="1" dirty="0">
              <a:solidFill>
                <a:srgbClr val="ED1611"/>
              </a:solidFill>
              <a:latin typeface="黑体" panose="02010609060101010101" pitchFamily="49" charset="-122"/>
              <a:ea typeface="黑体" panose="02010609060101010101" pitchFamily="49" charset="-122"/>
            </a:endParaRPr>
          </a:p>
        </p:txBody>
      </p:sp>
      <p:sp>
        <p:nvSpPr>
          <p:cNvPr id="496654" name="Text Box 14"/>
          <p:cNvSpPr txBox="1"/>
          <p:nvPr/>
        </p:nvSpPr>
        <p:spPr>
          <a:xfrm>
            <a:off x="171450" y="4675188"/>
            <a:ext cx="2787650" cy="396875"/>
          </a:xfrm>
          <a:prstGeom prst="rect">
            <a:avLst/>
          </a:prstGeom>
          <a:noFill/>
          <a:ln w="9525">
            <a:noFill/>
          </a:ln>
        </p:spPr>
        <p:txBody>
          <a:bodyPr anchor="t" anchorCtr="0">
            <a:spAutoFit/>
          </a:bodyPr>
          <a:lstStyle/>
          <a:p>
            <a:pPr algn="ctr" eaLnBrk="0" hangingPunct="0">
              <a:spcBef>
                <a:spcPct val="50000"/>
              </a:spcBef>
            </a:pPr>
            <a:r>
              <a:rPr lang="en-US" altLang="zh-CN" sz="2000" b="1" dirty="0">
                <a:solidFill>
                  <a:srgbClr val="FF0000"/>
                </a:solidFill>
                <a:latin typeface="Arial" panose="020B0604020202020204" pitchFamily="34" charset="0"/>
                <a:ea typeface="黑体" panose="02010609060101010101" pitchFamily="49" charset="-122"/>
              </a:rPr>
              <a:t>1.57</a:t>
            </a:r>
            <a:r>
              <a:rPr lang="zh-CN" altLang="en-US" sz="2000" b="1" dirty="0">
                <a:solidFill>
                  <a:srgbClr val="FF0000"/>
                </a:solidFill>
                <a:latin typeface="Arial" panose="020B0604020202020204" pitchFamily="34" charset="0"/>
                <a:ea typeface="黑体" panose="02010609060101010101" pitchFamily="49" charset="-122"/>
              </a:rPr>
              <a:t>是如何算出来的？</a:t>
            </a:r>
            <a:endParaRPr lang="zh-CN" altLang="en-US" sz="2000" b="1" dirty="0">
              <a:solidFill>
                <a:srgbClr val="FF0000"/>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blinds(horizontal)">
                                      <p:cBhvr>
                                        <p:cTn id="12" dur="500"/>
                                        <p:tgtEl>
                                          <p:spTgt spid="441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blinds(horizontal)">
                                      <p:cBhvr>
                                        <p:cTn id="17" dur="500"/>
                                        <p:tgtEl>
                                          <p:spTgt spid="441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1357"/>
                                        </p:tgtEl>
                                        <p:attrNameLst>
                                          <p:attrName>style.visibility</p:attrName>
                                        </p:attrNameLst>
                                      </p:cBhvr>
                                      <p:to>
                                        <p:strVal val="visible"/>
                                      </p:to>
                                    </p:set>
                                    <p:animEffect transition="in" filter="blinds(horizontal)">
                                      <p:cBhvr>
                                        <p:cTn id="22" dur="500"/>
                                        <p:tgtEl>
                                          <p:spTgt spid="44135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41348"/>
                                        </p:tgtEl>
                                        <p:attrNameLst>
                                          <p:attrName>style.visibility</p:attrName>
                                        </p:attrNameLst>
                                      </p:cBhvr>
                                      <p:to>
                                        <p:strVal val="visible"/>
                                      </p:to>
                                    </p:set>
                                    <p:animEffect transition="in" filter="slide(fromLeft)">
                                      <p:cBhvr>
                                        <p:cTn id="27" dur="500"/>
                                        <p:tgtEl>
                                          <p:spTgt spid="44134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41350"/>
                                        </p:tgtEl>
                                        <p:attrNameLst>
                                          <p:attrName>style.visibility</p:attrName>
                                        </p:attrNameLst>
                                      </p:cBhvr>
                                      <p:to>
                                        <p:strVal val="visible"/>
                                      </p:to>
                                    </p:set>
                                    <p:animEffect transition="in" filter="slide(fromLeft)">
                                      <p:cBhvr>
                                        <p:cTn id="32" dur="500"/>
                                        <p:tgtEl>
                                          <p:spTgt spid="4413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1353"/>
                                        </p:tgtEl>
                                        <p:attrNameLst>
                                          <p:attrName>style.visibility</p:attrName>
                                        </p:attrNameLst>
                                      </p:cBhvr>
                                      <p:to>
                                        <p:strVal val="visible"/>
                                      </p:to>
                                    </p:set>
                                    <p:animEffect transition="in" filter="blinds(horizontal)">
                                      <p:cBhvr>
                                        <p:cTn id="37" dur="500"/>
                                        <p:tgtEl>
                                          <p:spTgt spid="44135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441349"/>
                                        </p:tgtEl>
                                        <p:attrNameLst>
                                          <p:attrName>style.visibility</p:attrName>
                                        </p:attrNameLst>
                                      </p:cBhvr>
                                      <p:to>
                                        <p:strVal val="visible"/>
                                      </p:to>
                                    </p:set>
                                    <p:animEffect transition="in" filter="slide(fromLeft)">
                                      <p:cBhvr>
                                        <p:cTn id="42" dur="500"/>
                                        <p:tgtEl>
                                          <p:spTgt spid="4413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1351">
                                            <p:txEl>
                                              <p:pRg st="0" end="0"/>
                                            </p:txEl>
                                          </p:spTgt>
                                        </p:tgtEl>
                                        <p:attrNameLst>
                                          <p:attrName>style.visibility</p:attrName>
                                        </p:attrNameLst>
                                      </p:cBhvr>
                                      <p:to>
                                        <p:strVal val="visible"/>
                                      </p:to>
                                    </p:set>
                                    <p:animEffect transition="in" filter="blinds(horizontal)">
                                      <p:cBhvr>
                                        <p:cTn id="47" dur="500"/>
                                        <p:tgtEl>
                                          <p:spTgt spid="44135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6654">
                                            <p:txEl>
                                              <p:pRg st="0" end="0"/>
                                            </p:txEl>
                                          </p:spTgt>
                                        </p:tgtEl>
                                        <p:attrNameLst>
                                          <p:attrName>style.visibility</p:attrName>
                                        </p:attrNameLst>
                                      </p:cBhvr>
                                      <p:to>
                                        <p:strVal val="visible"/>
                                      </p:to>
                                    </p:set>
                                    <p:animEffect transition="in" filter="blinds(horizontal)">
                                      <p:cBhvr>
                                        <p:cTn id="52" dur="500"/>
                                        <p:tgtEl>
                                          <p:spTgt spid="49665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1354"/>
                                        </p:tgtEl>
                                        <p:attrNameLst>
                                          <p:attrName>style.visibility</p:attrName>
                                        </p:attrNameLst>
                                      </p:cBhvr>
                                      <p:to>
                                        <p:strVal val="visible"/>
                                      </p:to>
                                    </p:set>
                                    <p:animEffect transition="in" filter="blinds(horizontal)">
                                      <p:cBhvr>
                                        <p:cTn id="57" dur="500"/>
                                        <p:tgtEl>
                                          <p:spTgt spid="44135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41351">
                                            <p:txEl>
                                              <p:pRg st="1" end="1"/>
                                            </p:txEl>
                                          </p:spTgt>
                                        </p:tgtEl>
                                        <p:attrNameLst>
                                          <p:attrName>style.visibility</p:attrName>
                                        </p:attrNameLst>
                                      </p:cBhvr>
                                      <p:to>
                                        <p:strVal val="visible"/>
                                      </p:to>
                                    </p:set>
                                    <p:animEffect transition="in" filter="blinds(horizontal)">
                                      <p:cBhvr>
                                        <p:cTn id="62" dur="500"/>
                                        <p:tgtEl>
                                          <p:spTgt spid="44135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41355"/>
                                        </p:tgtEl>
                                        <p:attrNameLst>
                                          <p:attrName>style.visibility</p:attrName>
                                        </p:attrNameLst>
                                      </p:cBhvr>
                                      <p:to>
                                        <p:strVal val="visible"/>
                                      </p:to>
                                    </p:set>
                                    <p:animEffect transition="in" filter="blinds(horizontal)">
                                      <p:cBhvr>
                                        <p:cTn id="67" dur="500"/>
                                        <p:tgtEl>
                                          <p:spTgt spid="44135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41356"/>
                                        </p:tgtEl>
                                        <p:attrNameLst>
                                          <p:attrName>style.visibility</p:attrName>
                                        </p:attrNameLst>
                                      </p:cBhvr>
                                      <p:to>
                                        <p:strVal val="visible"/>
                                      </p:to>
                                    </p:set>
                                    <p:animEffect transition="in" filter="blinds(horizontal)">
                                      <p:cBhvr>
                                        <p:cTn id="72" dur="500"/>
                                        <p:tgtEl>
                                          <p:spTgt spid="4413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41352">
                                            <p:txEl>
                                              <p:pRg st="0" end="0"/>
                                            </p:txEl>
                                          </p:spTgt>
                                        </p:tgtEl>
                                        <p:attrNameLst>
                                          <p:attrName>style.visibility</p:attrName>
                                        </p:attrNameLst>
                                      </p:cBhvr>
                                      <p:to>
                                        <p:strVal val="visible"/>
                                      </p:to>
                                    </p:set>
                                    <p:animEffect transition="in" filter="blinds(horizontal)">
                                      <p:cBhvr>
                                        <p:cTn id="77" dur="500"/>
                                        <p:tgtEl>
                                          <p:spTgt spid="4413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p:bldP spid="441349" grpId="0"/>
      <p:bldP spid="441350" grpId="0" animBg="1"/>
      <p:bldP spid="441353" grpId="0"/>
      <p:bldP spid="441354" grpId="0"/>
      <p:bldP spid="44135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p:cNvSpPr>
          <p:nvPr>
            <p:ph type="title"/>
          </p:nvPr>
        </p:nvSpPr>
        <p:spPr>
          <a:xfrm>
            <a:off x="971550" y="128588"/>
            <a:ext cx="7742238" cy="600075"/>
          </a:xfrm>
        </p:spPr>
        <p:txBody>
          <a:bodyPr vert="horz" wrap="square" lIns="63500" tIns="25400" rIns="63500" bIns="25400" anchor="t" anchorCtr="0">
            <a:spAutoFit/>
          </a:bodyPr>
          <a:lstStyle/>
          <a:p>
            <a:r>
              <a:rPr lang="zh-CN" altLang="en-US" sz="3600" b="0" dirty="0"/>
              <a:t>浮点操作速度单位</a:t>
            </a:r>
            <a:endParaRPr lang="zh-CN" altLang="en-US" sz="3600" b="0" dirty="0"/>
          </a:p>
        </p:txBody>
      </p:sp>
      <p:sp>
        <p:nvSpPr>
          <p:cNvPr id="118786" name="Text Box 10"/>
          <p:cNvSpPr txBox="1"/>
          <p:nvPr/>
        </p:nvSpPr>
        <p:spPr>
          <a:xfrm>
            <a:off x="476250" y="998538"/>
            <a:ext cx="7361238" cy="427037"/>
          </a:xfrm>
          <a:prstGeom prst="rect">
            <a:avLst/>
          </a:prstGeom>
          <a:noFill/>
          <a:ln w="9525">
            <a:noFill/>
          </a:ln>
        </p:spPr>
        <p:txBody>
          <a:bodyPr anchor="t" anchorCtr="0">
            <a:spAutoFit/>
          </a:bodyPr>
          <a:lstStyle/>
          <a:p>
            <a:pPr algn="ctr" eaLnBrk="0" hangingPunct="0"/>
            <a:r>
              <a:rPr lang="zh-CN" altLang="en-US" sz="2200" b="1" dirty="0">
                <a:solidFill>
                  <a:srgbClr val="008000"/>
                </a:solidFill>
                <a:latin typeface="Arial" panose="020B0604020202020204" pitchFamily="34" charset="0"/>
                <a:ea typeface="黑体" panose="02010609060101010101" pitchFamily="49" charset="-122"/>
              </a:rPr>
              <a:t>问题：</a:t>
            </a:r>
            <a:r>
              <a:rPr lang="en-US" altLang="zh-CN" sz="2200" b="1" dirty="0">
                <a:solidFill>
                  <a:srgbClr val="008000"/>
                </a:solidFill>
                <a:latin typeface="Arial" panose="020B0604020202020204" pitchFamily="34" charset="0"/>
                <a:ea typeface="黑体" panose="02010609060101010101" pitchFamily="49" charset="-122"/>
              </a:rPr>
              <a:t>GFLOPS</a:t>
            </a:r>
            <a:r>
              <a:rPr lang="zh-CN" altLang="en-US" sz="2200" b="1" dirty="0">
                <a:solidFill>
                  <a:srgbClr val="008000"/>
                </a:solidFill>
                <a:latin typeface="Arial" panose="020B0604020202020204" pitchFamily="34" charset="0"/>
                <a:ea typeface="黑体" panose="02010609060101010101" pitchFamily="49" charset="-122"/>
              </a:rPr>
              <a:t>、</a:t>
            </a:r>
            <a:r>
              <a:rPr lang="en-US" altLang="zh-CN" sz="2200" b="1" dirty="0">
                <a:solidFill>
                  <a:srgbClr val="008000"/>
                </a:solidFill>
                <a:latin typeface="Arial" panose="020B0604020202020204" pitchFamily="34" charset="0"/>
                <a:ea typeface="黑体" panose="02010609060101010101" pitchFamily="49" charset="-122"/>
              </a:rPr>
              <a:t>TFLOPS</a:t>
            </a:r>
            <a:r>
              <a:rPr lang="zh-CN" altLang="en-US" sz="2200" b="1" dirty="0">
                <a:solidFill>
                  <a:srgbClr val="008000"/>
                </a:solidFill>
                <a:latin typeface="Arial" panose="020B0604020202020204" pitchFamily="34" charset="0"/>
                <a:ea typeface="黑体" panose="02010609060101010101" pitchFamily="49" charset="-122"/>
              </a:rPr>
              <a:t>、</a:t>
            </a:r>
            <a:r>
              <a:rPr lang="en-US" altLang="zh-CN" sz="2200" b="1" dirty="0">
                <a:solidFill>
                  <a:srgbClr val="008000"/>
                </a:solidFill>
                <a:latin typeface="Arial" panose="020B0604020202020204" pitchFamily="34" charset="0"/>
                <a:ea typeface="黑体" panose="02010609060101010101" pitchFamily="49" charset="-122"/>
              </a:rPr>
              <a:t>PFLOPS</a:t>
            </a:r>
            <a:r>
              <a:rPr lang="zh-CN" altLang="en-US" sz="2200" b="1" dirty="0">
                <a:solidFill>
                  <a:srgbClr val="008000"/>
                </a:solidFill>
                <a:latin typeface="Arial" panose="020B0604020202020204" pitchFamily="34" charset="0"/>
                <a:ea typeface="黑体" panose="02010609060101010101" pitchFamily="49" charset="-122"/>
              </a:rPr>
              <a:t>等的含义是什么？</a:t>
            </a:r>
            <a:endParaRPr lang="zh-CN" altLang="en-US" sz="2200" b="1" dirty="0">
              <a:solidFill>
                <a:srgbClr val="008000"/>
              </a:solidFill>
              <a:latin typeface="Arial" panose="020B0604020202020204" pitchFamily="34" charset="0"/>
              <a:ea typeface="黑体" panose="02010609060101010101" pitchFamily="49" charset="-122"/>
            </a:endParaRPr>
          </a:p>
        </p:txBody>
      </p:sp>
      <p:sp>
        <p:nvSpPr>
          <p:cNvPr id="118787" name="矩形 4"/>
          <p:cNvSpPr/>
          <p:nvPr/>
        </p:nvSpPr>
        <p:spPr>
          <a:xfrm>
            <a:off x="341313" y="1695450"/>
            <a:ext cx="8461375" cy="4198938"/>
          </a:xfrm>
          <a:prstGeom prst="rect">
            <a:avLst/>
          </a:prstGeom>
          <a:noFill/>
          <a:ln w="9525">
            <a:noFill/>
          </a:ln>
        </p:spPr>
        <p:txBody>
          <a:bodyPr anchor="t" anchorCtr="0">
            <a:spAutoFit/>
          </a:bodyPr>
          <a:lstStyle/>
          <a:p>
            <a:pPr eaLnBrk="0" hangingPunct="0">
              <a:lnSpc>
                <a:spcPct val="150000"/>
              </a:lnSpc>
            </a:pPr>
            <a:r>
              <a:rPr lang="zh-CN" altLang="en-US" b="1" dirty="0">
                <a:latin typeface="微软雅黑" panose="020B0503020204020204" pitchFamily="34" charset="-122"/>
                <a:ea typeface="微软雅黑" panose="020B0503020204020204" pitchFamily="34" charset="-122"/>
              </a:rPr>
              <a:t>浮点运算实际上包括了所有涉及</a:t>
            </a:r>
            <a:r>
              <a:rPr lang="zh-CN" altLang="en-US" b="1" dirty="0">
                <a:latin typeface="微软雅黑" panose="020B0503020204020204" pitchFamily="34" charset="-122"/>
                <a:ea typeface="微软雅黑" panose="020B0503020204020204" pitchFamily="34" charset="-122"/>
                <a:hlinkClick r:id="rId1"/>
              </a:rPr>
              <a:t>小数</a:t>
            </a:r>
            <a:r>
              <a:rPr lang="zh-CN" altLang="en-US" b="1" dirty="0">
                <a:latin typeface="微软雅黑" panose="020B0503020204020204" pitchFamily="34" charset="-122"/>
                <a:ea typeface="微软雅黑" panose="020B0503020204020204" pitchFamily="34" charset="-122"/>
              </a:rPr>
              <a:t>的运算，在某类应用软件中常常出现，比整数运算更费时间。现今大部分的处理器中都有浮点运算器。因此每秒浮点运算次数所量测的实际上就是浮点运算器的执行速度。而最常用来测量每秒浮点运算次数的</a:t>
            </a:r>
            <a:r>
              <a:rPr lang="zh-CN" altLang="en-US" b="1" dirty="0">
                <a:latin typeface="微软雅黑" panose="020B0503020204020204" pitchFamily="34" charset="-122"/>
                <a:ea typeface="微软雅黑" panose="020B0503020204020204" pitchFamily="34" charset="-122"/>
                <a:hlinkClick r:id="rId2"/>
              </a:rPr>
              <a:t>基准</a:t>
            </a:r>
            <a:r>
              <a:rPr lang="zh-CN" altLang="en-US" b="1" dirty="0">
                <a:latin typeface="微软雅黑" panose="020B0503020204020204" pitchFamily="34" charset="-122"/>
                <a:ea typeface="微软雅黑" panose="020B0503020204020204" pitchFamily="34" charset="-122"/>
              </a:rPr>
              <a:t>程序（</a:t>
            </a:r>
            <a:r>
              <a:rPr lang="en-US" altLang="zh-CN" b="1" dirty="0">
                <a:latin typeface="微软雅黑" panose="020B0503020204020204" pitchFamily="34" charset="-122"/>
                <a:ea typeface="微软雅黑" panose="020B0503020204020204" pitchFamily="34" charset="-122"/>
              </a:rPr>
              <a:t>benchmark</a:t>
            </a:r>
            <a:r>
              <a:rPr lang="zh-CN" altLang="en-US" b="1" dirty="0">
                <a:latin typeface="微软雅黑" panose="020B0503020204020204" pitchFamily="34" charset="-122"/>
                <a:ea typeface="微软雅黑" panose="020B0503020204020204" pitchFamily="34" charset="-122"/>
              </a:rPr>
              <a:t>）之一，就是</a:t>
            </a:r>
            <a:r>
              <a:rPr lang="en-US" altLang="zh-CN" b="1" dirty="0">
                <a:solidFill>
                  <a:srgbClr val="FF0000"/>
                </a:solidFill>
                <a:latin typeface="微软雅黑" panose="020B0503020204020204" pitchFamily="34" charset="-122"/>
                <a:ea typeface="微软雅黑" panose="020B0503020204020204" pitchFamily="34" charset="-122"/>
              </a:rPr>
              <a:t>Linpack</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0" hangingPunct="0">
              <a:lnSpc>
                <a:spcPct val="150000"/>
              </a:lnSpc>
            </a:pPr>
            <a:endParaRPr lang="zh-CN" altLang="en-US" b="1" dirty="0">
              <a:latin typeface="微软雅黑" panose="020B0503020204020204" pitchFamily="34" charset="-122"/>
              <a:ea typeface="微软雅黑" panose="020B0503020204020204" pitchFamily="34" charset="-122"/>
            </a:endParaRPr>
          </a:p>
          <a:p>
            <a:pPr eaLnBrk="0" hangingPunct="0">
              <a:lnSpc>
                <a:spcPct val="150000"/>
              </a:lnSpc>
              <a:buChar char="•"/>
            </a:pPr>
            <a:r>
              <a:rPr lang="zh-CN" altLang="en-US" b="1" dirty="0">
                <a:latin typeface="微软雅黑" panose="020B0503020204020204" pitchFamily="34" charset="-122"/>
                <a:ea typeface="微软雅黑" panose="020B0503020204020204" pitchFamily="34" charset="-122"/>
              </a:rPr>
              <a:t> 一个</a:t>
            </a:r>
            <a:r>
              <a:rPr lang="en-US" altLang="zh-CN" b="1" dirty="0">
                <a:latin typeface="微软雅黑" panose="020B0503020204020204" pitchFamily="34" charset="-122"/>
                <a:ea typeface="微软雅黑" panose="020B0503020204020204" pitchFamily="34" charset="-122"/>
              </a:rPr>
              <a:t>MFLOPS</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megaFLOPS</a:t>
            </a:r>
            <a:r>
              <a:rPr lang="zh-CN" altLang="en-US" b="1" dirty="0">
                <a:latin typeface="微软雅黑" panose="020B0503020204020204" pitchFamily="34" charset="-122"/>
                <a:ea typeface="微软雅黑" panose="020B0503020204020204" pitchFamily="34" charset="-122"/>
              </a:rPr>
              <a:t>）等於每秒</a:t>
            </a:r>
            <a:r>
              <a:rPr lang="zh-CN" altLang="en-US" b="1" dirty="0">
                <a:solidFill>
                  <a:srgbClr val="FF0000"/>
                </a:solidFill>
                <a:latin typeface="微软雅黑" panose="020B0503020204020204" pitchFamily="34" charset="-122"/>
                <a:ea typeface="微软雅黑" panose="020B0503020204020204" pitchFamily="34" charset="-122"/>
              </a:rPr>
              <a:t>一佰万</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=10^6</a:t>
            </a:r>
            <a:r>
              <a:rPr lang="zh-CN" altLang="en-US" b="1" dirty="0">
                <a:latin typeface="微软雅黑" panose="020B0503020204020204" pitchFamily="34" charset="-122"/>
                <a:ea typeface="微软雅黑" panose="020B0503020204020204" pitchFamily="34" charset="-122"/>
              </a:rPr>
              <a:t>）次的浮点运算，</a:t>
            </a:r>
            <a:endParaRPr lang="zh-CN" altLang="en-US" b="1" dirty="0">
              <a:latin typeface="微软雅黑" panose="020B0503020204020204" pitchFamily="34" charset="-122"/>
              <a:ea typeface="微软雅黑" panose="020B0503020204020204" pitchFamily="34" charset="-122"/>
            </a:endParaRPr>
          </a:p>
          <a:p>
            <a:pPr eaLnBrk="0" hangingPunct="0">
              <a:lnSpc>
                <a:spcPct val="150000"/>
              </a:lnSpc>
              <a:buChar char="•"/>
            </a:pPr>
            <a:r>
              <a:rPr lang="zh-CN" altLang="en-US" b="1" dirty="0">
                <a:latin typeface="微软雅黑" panose="020B0503020204020204" pitchFamily="34" charset="-122"/>
                <a:ea typeface="微软雅黑" panose="020B0503020204020204" pitchFamily="34" charset="-122"/>
              </a:rPr>
              <a:t> 一个</a:t>
            </a:r>
            <a:r>
              <a:rPr lang="en-US" altLang="zh-CN" b="1" dirty="0">
                <a:latin typeface="微软雅黑" panose="020B0503020204020204" pitchFamily="34" charset="-122"/>
                <a:ea typeface="微软雅黑" panose="020B0503020204020204" pitchFamily="34" charset="-122"/>
              </a:rPr>
              <a:t>GFLOPS</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gigaFLOPS</a:t>
            </a:r>
            <a:r>
              <a:rPr lang="zh-CN" altLang="en-US" b="1" dirty="0">
                <a:latin typeface="微软雅黑" panose="020B0503020204020204" pitchFamily="34" charset="-122"/>
                <a:ea typeface="微软雅黑" panose="020B0503020204020204" pitchFamily="34" charset="-122"/>
              </a:rPr>
              <a:t>）等於每秒</a:t>
            </a:r>
            <a:r>
              <a:rPr lang="zh-CN" altLang="en-US" b="1" dirty="0">
                <a:solidFill>
                  <a:srgbClr val="FF0000"/>
                </a:solidFill>
                <a:latin typeface="微软雅黑" panose="020B0503020204020204" pitchFamily="34" charset="-122"/>
                <a:ea typeface="微软雅黑" panose="020B0503020204020204" pitchFamily="34" charset="-122"/>
              </a:rPr>
              <a:t>拾亿</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=10^9</a:t>
            </a:r>
            <a:r>
              <a:rPr lang="zh-CN" altLang="en-US" b="1" dirty="0">
                <a:latin typeface="微软雅黑" panose="020B0503020204020204" pitchFamily="34" charset="-122"/>
                <a:ea typeface="微软雅黑" panose="020B0503020204020204" pitchFamily="34" charset="-122"/>
              </a:rPr>
              <a:t>）次的浮点运算，</a:t>
            </a:r>
            <a:endParaRPr lang="zh-CN" altLang="en-US" b="1" dirty="0">
              <a:latin typeface="微软雅黑" panose="020B0503020204020204" pitchFamily="34" charset="-122"/>
              <a:ea typeface="微软雅黑" panose="020B0503020204020204" pitchFamily="34" charset="-122"/>
            </a:endParaRPr>
          </a:p>
          <a:p>
            <a:pPr eaLnBrk="0" hangingPunct="0">
              <a:lnSpc>
                <a:spcPct val="150000"/>
              </a:lnSpc>
              <a:buChar char="•"/>
            </a:pPr>
            <a:r>
              <a:rPr lang="zh-CN" altLang="en-US" b="1" dirty="0">
                <a:latin typeface="微软雅黑" panose="020B0503020204020204" pitchFamily="34" charset="-122"/>
                <a:ea typeface="微软雅黑" panose="020B0503020204020204" pitchFamily="34" charset="-122"/>
              </a:rPr>
              <a:t> 一个</a:t>
            </a:r>
            <a:r>
              <a:rPr lang="en-US" altLang="zh-CN" b="1" dirty="0">
                <a:latin typeface="微软雅黑" panose="020B0503020204020204" pitchFamily="34" charset="-122"/>
                <a:ea typeface="微软雅黑" panose="020B0503020204020204" pitchFamily="34" charset="-122"/>
              </a:rPr>
              <a:t>TFLOPS</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teraFLOPS</a:t>
            </a:r>
            <a:r>
              <a:rPr lang="zh-CN" altLang="en-US" b="1" dirty="0">
                <a:latin typeface="微软雅黑" panose="020B0503020204020204" pitchFamily="34" charset="-122"/>
                <a:ea typeface="微软雅黑" panose="020B0503020204020204" pitchFamily="34" charset="-122"/>
              </a:rPr>
              <a:t>）等於每秒</a:t>
            </a:r>
            <a:r>
              <a:rPr lang="zh-CN" altLang="en-US" b="1" dirty="0">
                <a:solidFill>
                  <a:srgbClr val="FF0000"/>
                </a:solidFill>
                <a:latin typeface="微软雅黑" panose="020B0503020204020204" pitchFamily="34" charset="-122"/>
                <a:ea typeface="微软雅黑" panose="020B0503020204020204" pitchFamily="34" charset="-122"/>
              </a:rPr>
              <a:t>万亿</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=10^12</a:t>
            </a:r>
            <a:r>
              <a:rPr lang="zh-CN" altLang="en-US" b="1" dirty="0">
                <a:latin typeface="微软雅黑" panose="020B0503020204020204" pitchFamily="34" charset="-122"/>
                <a:ea typeface="微软雅黑" panose="020B0503020204020204" pitchFamily="34" charset="-122"/>
              </a:rPr>
              <a:t>）次的浮点运算，</a:t>
            </a:r>
            <a:endParaRPr lang="zh-CN" altLang="en-US" b="1" dirty="0">
              <a:latin typeface="微软雅黑" panose="020B0503020204020204" pitchFamily="34" charset="-122"/>
              <a:ea typeface="微软雅黑" panose="020B0503020204020204" pitchFamily="34" charset="-122"/>
            </a:endParaRPr>
          </a:p>
          <a:p>
            <a:pPr eaLnBrk="0" hangingPunct="0">
              <a:lnSpc>
                <a:spcPct val="150000"/>
              </a:lnSpc>
              <a:buChar char="•"/>
            </a:pPr>
            <a:r>
              <a:rPr lang="zh-CN" altLang="en-US" b="1" dirty="0">
                <a:latin typeface="微软雅黑" panose="020B0503020204020204" pitchFamily="34" charset="-122"/>
                <a:ea typeface="微软雅黑" panose="020B0503020204020204" pitchFamily="34" charset="-122"/>
              </a:rPr>
              <a:t> 一个</a:t>
            </a:r>
            <a:r>
              <a:rPr lang="en-US" altLang="zh-CN" b="1" dirty="0">
                <a:latin typeface="微软雅黑" panose="020B0503020204020204" pitchFamily="34" charset="-122"/>
                <a:ea typeface="微软雅黑" panose="020B0503020204020204" pitchFamily="34" charset="-122"/>
              </a:rPr>
              <a:t>PFLOPS</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petaFLOPS</a:t>
            </a:r>
            <a:r>
              <a:rPr lang="zh-CN" altLang="en-US" b="1" dirty="0">
                <a:latin typeface="微软雅黑" panose="020B0503020204020204" pitchFamily="34" charset="-122"/>
                <a:ea typeface="微软雅黑" panose="020B0503020204020204" pitchFamily="34" charset="-122"/>
              </a:rPr>
              <a:t>）等於每秒</a:t>
            </a:r>
            <a:r>
              <a:rPr lang="zh-CN" altLang="en-US" b="1" dirty="0">
                <a:solidFill>
                  <a:srgbClr val="FF0000"/>
                </a:solidFill>
                <a:latin typeface="微软雅黑" panose="020B0503020204020204" pitchFamily="34" charset="-122"/>
                <a:ea typeface="微软雅黑" panose="020B0503020204020204" pitchFamily="34" charset="-122"/>
              </a:rPr>
              <a:t>千万亿</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=10^15</a:t>
            </a:r>
            <a:r>
              <a:rPr lang="zh-CN" altLang="en-US" b="1" dirty="0">
                <a:latin typeface="微软雅黑" panose="020B0503020204020204" pitchFamily="34" charset="-122"/>
                <a:ea typeface="微软雅黑" panose="020B0503020204020204" pitchFamily="34" charset="-122"/>
              </a:rPr>
              <a:t>）次的浮点运算，</a:t>
            </a:r>
            <a:endParaRPr lang="zh-CN" altLang="en-US" b="1" dirty="0">
              <a:latin typeface="微软雅黑" panose="020B0503020204020204" pitchFamily="34" charset="-122"/>
              <a:ea typeface="微软雅黑" panose="020B0503020204020204" pitchFamily="34" charset="-122"/>
            </a:endParaRPr>
          </a:p>
          <a:p>
            <a:pPr eaLnBrk="0" hangingPunct="0">
              <a:lnSpc>
                <a:spcPct val="150000"/>
              </a:lnSpc>
              <a:buChar char="•"/>
            </a:pPr>
            <a:r>
              <a:rPr lang="zh-CN" altLang="en-US" b="1" dirty="0">
                <a:latin typeface="微软雅黑" panose="020B0503020204020204" pitchFamily="34" charset="-122"/>
                <a:ea typeface="微软雅黑" panose="020B0503020204020204" pitchFamily="34" charset="-122"/>
              </a:rPr>
              <a:t> 一个</a:t>
            </a:r>
            <a:r>
              <a:rPr lang="en-US" altLang="zh-CN" b="1" dirty="0">
                <a:latin typeface="微软雅黑" panose="020B0503020204020204" pitchFamily="34" charset="-122"/>
                <a:ea typeface="微软雅黑" panose="020B0503020204020204" pitchFamily="34" charset="-122"/>
              </a:rPr>
              <a:t>EFLOPS</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exaFLOPS</a:t>
            </a:r>
            <a:r>
              <a:rPr lang="zh-CN" altLang="en-US" b="1" dirty="0">
                <a:latin typeface="微软雅黑" panose="020B0503020204020204" pitchFamily="34" charset="-122"/>
                <a:ea typeface="微软雅黑" panose="020B0503020204020204" pitchFamily="34" charset="-122"/>
              </a:rPr>
              <a:t>）等於每秒</a:t>
            </a:r>
            <a:r>
              <a:rPr lang="zh-CN" altLang="en-US" b="1" dirty="0">
                <a:solidFill>
                  <a:srgbClr val="FF0000"/>
                </a:solidFill>
                <a:latin typeface="微软雅黑" panose="020B0503020204020204" pitchFamily="34" charset="-122"/>
                <a:ea typeface="微软雅黑" panose="020B0503020204020204" pitchFamily="34" charset="-122"/>
              </a:rPr>
              <a:t>百亿亿</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=10^18</a:t>
            </a:r>
            <a:r>
              <a:rPr lang="zh-CN" altLang="en-US" b="1" dirty="0">
                <a:latin typeface="微软雅黑" panose="020B0503020204020204" pitchFamily="34" charset="-122"/>
                <a:ea typeface="微软雅黑" panose="020B0503020204020204" pitchFamily="34" charset="-122"/>
              </a:rPr>
              <a:t>）次的浮点运算。</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全球超级计算机</a:t>
            </a:r>
            <a:r>
              <a:rPr lang="en-US" altLang="zh-CN" sz="3600" dirty="0"/>
              <a:t>500</a:t>
            </a:r>
            <a:r>
              <a:rPr lang="zh-CN" altLang="en-US" sz="3600" dirty="0"/>
              <a:t>强</a:t>
            </a:r>
            <a:endParaRPr lang="zh-CN" altLang="en-US" sz="3600" dirty="0"/>
          </a:p>
        </p:txBody>
      </p:sp>
      <p:pic>
        <p:nvPicPr>
          <p:cNvPr id="100" name="图片 99"/>
          <p:cNvPicPr/>
          <p:nvPr>
            <p:custDataLst>
              <p:tags r:id="rId1"/>
            </p:custDataLst>
          </p:nvPr>
        </p:nvPicPr>
        <p:blipFill>
          <a:blip r:embed="rId2"/>
          <a:stretch>
            <a:fillRect/>
          </a:stretch>
        </p:blipFill>
        <p:spPr>
          <a:xfrm>
            <a:off x="296545" y="953770"/>
            <a:ext cx="8553450" cy="4822190"/>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4463"/>
            <a:ext cx="8229600" cy="561975"/>
          </a:xfrm>
        </p:spPr>
        <p:txBody>
          <a:bodyPr/>
          <a:lstStyle/>
          <a:p>
            <a:r>
              <a:rPr lang="zh-CN" altLang="en-US"/>
              <a:t>超级计算机的用途</a:t>
            </a:r>
            <a:endParaRPr lang="zh-CN" altLang="en-US"/>
          </a:p>
        </p:txBody>
      </p:sp>
      <p:sp>
        <p:nvSpPr>
          <p:cNvPr id="4" name="文本框 3"/>
          <p:cNvSpPr txBox="1"/>
          <p:nvPr/>
        </p:nvSpPr>
        <p:spPr>
          <a:xfrm>
            <a:off x="296545" y="908685"/>
            <a:ext cx="8455660" cy="5737860"/>
          </a:xfrm>
          <a:prstGeom prst="rect">
            <a:avLst/>
          </a:prstGeom>
          <a:noFill/>
        </p:spPr>
        <p:txBody>
          <a:bodyPr wrap="square" rtlCol="0" anchor="t">
            <a:spAutoFit/>
          </a:bodyPr>
          <a:lstStyle/>
          <a:p>
            <a:pPr>
              <a:lnSpc>
                <a:spcPct val="120000"/>
              </a:lnSpc>
            </a:pPr>
            <a:r>
              <a:rPr lang="zh-CN" altLang="en-US">
                <a:effectLst>
                  <a:outerShdw blurRad="38100" dist="38100" dir="2700000" algn="tl">
                    <a:srgbClr val="000000">
                      <a:alpha val="43137"/>
                    </a:srgbClr>
                  </a:outerShdw>
                </a:effectLst>
              </a:rPr>
              <a:t>1.</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气候预测：借助超级计算机预测气候变化，从而减轻气候变化给人类带来的破坏。</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2.</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交通业：超级计算机可用来认识和改进汽车、飞机或轮船等交通工具的空气流体动力学、燃料消耗、结构设计、防撞性，并帮助提高乘坐者舒适度、减少噪音等，所有这些都具有潜在的经济和安全收益。</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3.</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生物信息学和计算生物学：生物学已经显示出巨大的计算需求（疫苗），超级计算机将帮助寻找疾病治疗的革命性方法。</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4.</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社会健康与安全：比如，污染、灾难规划以及针对本地和国家基础设施进行的恐怖主义活动等。</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5.</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地震：对地震的模拟能帮助人类探索地震预测方法，从而减轻与地震相关的风险。</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6.</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地球物理探测和地球科学：比如石油的勘测问题，这类问题具有潜在和巨大的经济效益。</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7.</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天体物理学：模拟时间进程并加速这种模拟的进程，从而对天体的演变进行建模和理论试验。</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8.</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材料科学与计算纳米技术：对物质和能量的模拟是计算密集型的。</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9.人类／组织系统研究：比如对大量人口的行为进行模拟。</a:t>
            </a:r>
            <a:endParaRPr lang="zh-CN" altLang="en-US">
              <a:effectLst>
                <a:outerShdw blurRad="38100" dist="38100" dir="2700000" algn="tl">
                  <a:srgbClr val="000000">
                    <a:alpha val="43137"/>
                  </a:srgbClr>
                </a:outerShdw>
              </a:effectLst>
            </a:endParaRPr>
          </a:p>
          <a:p>
            <a:pPr>
              <a:lnSpc>
                <a:spcPct val="120000"/>
              </a:lnSpc>
            </a:pPr>
            <a:r>
              <a:rPr lang="zh-CN" altLang="en-US">
                <a:effectLst>
                  <a:outerShdw blurRad="38100" dist="38100" dir="2700000" algn="tl">
                    <a:srgbClr val="000000">
                      <a:alpha val="43137"/>
                    </a:srgbClr>
                  </a:outerShdw>
                </a:effectLst>
              </a:rPr>
              <a:t>10.</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模拟核试验：借助于超级计算机的强大而且快速的运算能力，在实验室实施的亚临界核试验，与真正核试爆的效果是相同的。</a:t>
            </a:r>
            <a:endParaRPr lang="zh-CN" altLang="en-US">
              <a:effectLst>
                <a:outerShdw blurRad="38100" dist="38100" dir="2700000" algn="tl">
                  <a:srgbClr val="000000">
                    <a:alpha val="43137"/>
                  </a:srgbClr>
                </a:outerShdw>
              </a:effectLs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p:nvPr>
        </p:nvSpPr>
        <p:spPr>
          <a:xfrm>
            <a:off x="611188" y="98425"/>
            <a:ext cx="8343900" cy="600075"/>
          </a:xfrm>
        </p:spPr>
        <p:txBody>
          <a:bodyPr vert="horz" wrap="square" lIns="63500" tIns="25400" rIns="63500" bIns="25400" anchor="t" anchorCtr="0">
            <a:spAutoFit/>
          </a:bodyPr>
          <a:lstStyle/>
          <a:p>
            <a:r>
              <a:rPr lang="zh-CN" altLang="en-US" sz="3600" dirty="0"/>
              <a:t>选择性能评价程序（</a:t>
            </a:r>
            <a:r>
              <a:rPr lang="en-US" altLang="zh-CN" sz="3600" dirty="0"/>
              <a:t>Benchmarks</a:t>
            </a:r>
            <a:r>
              <a:rPr lang="zh-CN" altLang="en-US" sz="3600" dirty="0"/>
              <a:t>）</a:t>
            </a:r>
            <a:endParaRPr lang="zh-CN" altLang="en-US" sz="3600" dirty="0"/>
          </a:p>
        </p:txBody>
      </p:sp>
      <p:sp>
        <p:nvSpPr>
          <p:cNvPr id="428035" name="Rectangle 3"/>
          <p:cNvSpPr>
            <a:spLocks noGrp="1"/>
          </p:cNvSpPr>
          <p:nvPr>
            <p:ph type="body"/>
          </p:nvPr>
        </p:nvSpPr>
        <p:spPr>
          <a:xfrm>
            <a:off x="0" y="773113"/>
            <a:ext cx="8810625" cy="5730875"/>
          </a:xfrm>
        </p:spPr>
        <p:txBody>
          <a:bodyPr vert="horz" wrap="square" lIns="63500" tIns="25400" rIns="63500" bIns="25400" anchor="t" anchorCtr="0">
            <a:spAutoFit/>
          </a:bodyPr>
          <a:lstStyle/>
          <a:p>
            <a:pPr marL="203200" indent="-203200">
              <a:lnSpc>
                <a:spcPct val="105000"/>
              </a:lnSpc>
            </a:pPr>
            <a:r>
              <a:rPr lang="zh-CN" altLang="en-US" sz="2200" dirty="0">
                <a:solidFill>
                  <a:srgbClr val="FF0000"/>
                </a:solidFill>
                <a:latin typeface="微软雅黑" panose="020B0503020204020204" pitchFamily="34" charset="-122"/>
                <a:ea typeface="微软雅黑" panose="020B0503020204020204" pitchFamily="34" charset="-122"/>
              </a:rPr>
              <a:t>用基准程序来评测计算机的性能</a:t>
            </a:r>
            <a:endParaRPr lang="zh-CN" altLang="en-US" sz="2200" dirty="0">
              <a:solidFill>
                <a:srgbClr val="FF0000"/>
              </a:solidFill>
              <a:latin typeface="微软雅黑" panose="020B0503020204020204" pitchFamily="34" charset="-122"/>
              <a:ea typeface="微软雅黑" panose="020B0503020204020204" pitchFamily="34" charset="-122"/>
            </a:endParaRPr>
          </a:p>
          <a:p>
            <a:pPr marL="685800" lvl="1" indent="-190500"/>
            <a:r>
              <a:rPr lang="zh-CN" altLang="en-US" sz="2200" dirty="0">
                <a:latin typeface="微软雅黑" panose="020B0503020204020204" pitchFamily="34" charset="-122"/>
                <a:ea typeface="微软雅黑" panose="020B0503020204020204" pitchFamily="34" charset="-122"/>
              </a:rPr>
              <a:t>基准测试程序是专门用来进行性能评价的一组程序</a:t>
            </a:r>
            <a:endParaRPr lang="zh-CN" altLang="en-US" sz="2200" dirty="0">
              <a:latin typeface="微软雅黑" panose="020B0503020204020204" pitchFamily="34" charset="-122"/>
              <a:ea typeface="微软雅黑" panose="020B0503020204020204" pitchFamily="34" charset="-122"/>
            </a:endParaRPr>
          </a:p>
          <a:p>
            <a:pPr marL="685800" lvl="1" indent="-190500"/>
            <a:r>
              <a:rPr lang="zh-CN" altLang="en-US" sz="2200" dirty="0">
                <a:latin typeface="微软雅黑" panose="020B0503020204020204" pitchFamily="34" charset="-122"/>
                <a:ea typeface="微软雅黑" panose="020B0503020204020204" pitchFamily="34" charset="-122"/>
              </a:rPr>
              <a:t>基准程序通过运行实际负载来反映计算机的性能</a:t>
            </a:r>
            <a:endParaRPr lang="zh-CN" altLang="en-US" sz="2200" dirty="0">
              <a:latin typeface="微软雅黑" panose="020B0503020204020204" pitchFamily="34" charset="-122"/>
              <a:ea typeface="微软雅黑" panose="020B0503020204020204" pitchFamily="34" charset="-122"/>
            </a:endParaRPr>
          </a:p>
          <a:p>
            <a:pPr marL="685800" lvl="1" indent="-190500"/>
            <a:r>
              <a:rPr lang="zh-CN" altLang="en-US" sz="2200" dirty="0">
                <a:latin typeface="微软雅黑" panose="020B0503020204020204" pitchFamily="34" charset="-122"/>
                <a:ea typeface="微软雅黑" panose="020B0503020204020204" pitchFamily="34" charset="-122"/>
              </a:rPr>
              <a:t>最好的基准程序是用户实际使用的程序或典型的简单程序</a:t>
            </a:r>
            <a:endParaRPr lang="zh-CN" altLang="en-US" sz="2200" dirty="0">
              <a:latin typeface="微软雅黑" panose="020B0503020204020204" pitchFamily="34" charset="-122"/>
              <a:ea typeface="微软雅黑" panose="020B0503020204020204" pitchFamily="34" charset="-122"/>
            </a:endParaRPr>
          </a:p>
          <a:p>
            <a:pPr marL="203200" indent="-203200">
              <a:lnSpc>
                <a:spcPct val="105000"/>
              </a:lnSpc>
            </a:pPr>
            <a:r>
              <a:rPr lang="zh-CN" altLang="en-US" sz="2200" dirty="0">
                <a:solidFill>
                  <a:srgbClr val="FF0000"/>
                </a:solidFill>
                <a:latin typeface="微软雅黑" panose="020B0503020204020204" pitchFamily="34" charset="-122"/>
                <a:ea typeface="微软雅黑" panose="020B0503020204020204" pitchFamily="34" charset="-122"/>
              </a:rPr>
              <a:t>基准程序的缺陷</a:t>
            </a:r>
            <a:endParaRPr lang="zh-CN" altLang="en-US" sz="2200" dirty="0">
              <a:solidFill>
                <a:srgbClr val="FF0000"/>
              </a:solidFill>
              <a:latin typeface="微软雅黑" panose="020B0503020204020204" pitchFamily="34" charset="-122"/>
              <a:ea typeface="微软雅黑" panose="020B0503020204020204" pitchFamily="34" charset="-122"/>
            </a:endParaRPr>
          </a:p>
          <a:p>
            <a:pPr marL="685800" lvl="1" indent="-190500"/>
            <a:r>
              <a:rPr lang="zh-CN" altLang="en-US" sz="2200" dirty="0">
                <a:latin typeface="微软雅黑" panose="020B0503020204020204" pitchFamily="34" charset="-122"/>
                <a:ea typeface="微软雅黑" panose="020B0503020204020204" pitchFamily="34" charset="-122"/>
              </a:rPr>
              <a:t>现象：基准程序的性能与某段短代码密切相关时，会被利用以得到不当的性能评测结果</a:t>
            </a:r>
            <a:endParaRPr lang="zh-CN" altLang="en-US" sz="2200" dirty="0">
              <a:latin typeface="微软雅黑" panose="020B0503020204020204" pitchFamily="34" charset="-122"/>
              <a:ea typeface="微软雅黑" panose="020B0503020204020204" pitchFamily="34" charset="-122"/>
            </a:endParaRPr>
          </a:p>
          <a:p>
            <a:pPr marL="685800" lvl="1" indent="-190500"/>
            <a:r>
              <a:rPr lang="zh-CN" altLang="en-US" sz="2200" dirty="0">
                <a:latin typeface="微软雅黑" panose="020B0503020204020204" pitchFamily="34" charset="-122"/>
                <a:ea typeface="微软雅黑" panose="020B0503020204020204" pitchFamily="34" charset="-122"/>
              </a:rPr>
              <a:t>手段：硬件系统设计人员或编译器开发者针对这些代码片段进行特殊的优化，使得执行这段代码的速度非常快</a:t>
            </a:r>
            <a:endParaRPr lang="zh-CN" altLang="en-US" sz="2200" dirty="0">
              <a:latin typeface="微软雅黑" panose="020B0503020204020204" pitchFamily="34" charset="-122"/>
              <a:ea typeface="微软雅黑" panose="020B0503020204020204" pitchFamily="34" charset="-122"/>
            </a:endParaRPr>
          </a:p>
          <a:p>
            <a:pPr marL="1257300" lvl="2" indent="-342900"/>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Intel Pentium</a:t>
            </a:r>
            <a:r>
              <a:rPr lang="zh-CN" altLang="en-US" sz="2000" dirty="0">
                <a:latin typeface="微软雅黑" panose="020B0503020204020204" pitchFamily="34" charset="-122"/>
                <a:ea typeface="微软雅黑" panose="020B0503020204020204" pitchFamily="34" charset="-122"/>
              </a:rPr>
              <a:t>处理器运行</a:t>
            </a:r>
            <a:r>
              <a:rPr lang="en-US" altLang="zh-CN" sz="2000" dirty="0">
                <a:latin typeface="微软雅黑" panose="020B0503020204020204" pitchFamily="34" charset="-122"/>
                <a:ea typeface="微软雅黑" panose="020B0503020204020204" pitchFamily="34" charset="-122"/>
              </a:rPr>
              <a:t>SPECint</a:t>
            </a:r>
            <a:r>
              <a:rPr lang="zh-CN" altLang="en-US" sz="2000" dirty="0">
                <a:latin typeface="微软雅黑" panose="020B0503020204020204" pitchFamily="34" charset="-122"/>
                <a:ea typeface="微软雅黑" panose="020B0503020204020204" pitchFamily="34" charset="-122"/>
              </a:rPr>
              <a:t>时用了公司内部使用的特殊编译器，使其性能极高</a:t>
            </a:r>
            <a:endParaRPr lang="zh-CN" altLang="en-US" sz="2000" dirty="0">
              <a:latin typeface="微软雅黑" panose="020B0503020204020204" pitchFamily="34" charset="-122"/>
              <a:ea typeface="微软雅黑" panose="020B0503020204020204" pitchFamily="34" charset="-122"/>
            </a:endParaRPr>
          </a:p>
          <a:p>
            <a:pPr marL="1257300" lvl="2" indent="-342900"/>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：矩阵乘法程序</a:t>
            </a:r>
            <a:r>
              <a:rPr lang="en-US" altLang="zh-CN" sz="2000" dirty="0">
                <a:latin typeface="微软雅黑" panose="020B0503020204020204" pitchFamily="34" charset="-122"/>
                <a:ea typeface="微软雅黑" panose="020B0503020204020204" pitchFamily="34" charset="-122"/>
              </a:rPr>
              <a:t>SPECmatrix300</a:t>
            </a:r>
            <a:r>
              <a:rPr lang="zh-CN" altLang="en-US" sz="2000" dirty="0">
                <a:latin typeface="微软雅黑" panose="020B0503020204020204" pitchFamily="34" charset="-122"/>
                <a:ea typeface="微软雅黑" panose="020B0503020204020204" pitchFamily="34" charset="-122"/>
              </a:rPr>
              <a:t>有</a:t>
            </a:r>
            <a:r>
              <a:rPr lang="en-US" altLang="zh-CN" sz="2000" dirty="0">
                <a:latin typeface="微软雅黑" panose="020B0503020204020204" pitchFamily="34" charset="-122"/>
                <a:ea typeface="微软雅黑" panose="020B0503020204020204" pitchFamily="34" charset="-122"/>
              </a:rPr>
              <a:t>99%</a:t>
            </a:r>
            <a:r>
              <a:rPr lang="zh-CN" altLang="en-US" sz="2000" dirty="0">
                <a:latin typeface="微软雅黑" panose="020B0503020204020204" pitchFamily="34" charset="-122"/>
                <a:ea typeface="微软雅黑" panose="020B0503020204020204" pitchFamily="34" charset="-122"/>
              </a:rPr>
              <a:t>的时间运行在一行语句上，有些厂商用特殊编译器优化该语句，使性能达</a:t>
            </a:r>
            <a:r>
              <a:rPr lang="en-US" altLang="zh-CN" sz="2000" dirty="0">
                <a:latin typeface="微软雅黑" panose="020B0503020204020204" pitchFamily="34" charset="-122"/>
                <a:ea typeface="微软雅黑" panose="020B0503020204020204" pitchFamily="34" charset="-122"/>
              </a:rPr>
              <a:t>VAX11/780</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729.8</a:t>
            </a:r>
            <a:r>
              <a:rPr lang="zh-CN" altLang="en-US" sz="2000" dirty="0">
                <a:latin typeface="微软雅黑" panose="020B0503020204020204" pitchFamily="34" charset="-122"/>
                <a:ea typeface="微软雅黑" panose="020B0503020204020204" pitchFamily="34" charset="-122"/>
              </a:rPr>
              <a:t>倍！</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7" dur="500"/>
                                        <p:tgtEl>
                                          <p:spTgt spid="428035">
                                            <p:txEl>
                                              <p:pRg st="1" end="1"/>
                                            </p:txEl>
                                          </p:spTgt>
                                        </p:tgtEl>
                                      </p:cBhvr>
                                    </p:animEffect>
                                  </p:childTnLst>
                                  <p:subTnLst>
                                    <p:animClr clrSpc="rgb" dir="cw">
                                      <p:cBhvr override="childStyle">
                                        <p:cTn dur="1" fill="hold" display="0" masterRel="nextClick" afterEffect="1"/>
                                        <p:tgtEl>
                                          <p:spTgt spid="428035">
                                            <p:txEl>
                                              <p:pRg st="1" end="1"/>
                                            </p:txEl>
                                          </p:spTgt>
                                        </p:tgtEl>
                                        <p:attrNameLst>
                                          <p:attrName>ppt_c</p:attrName>
                                        </p:attrNameLst>
                                      </p:cBhvr>
                                      <p:to>
                                        <a:srgbClr val="0BB2F5"/>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2" dur="500"/>
                                        <p:tgtEl>
                                          <p:spTgt spid="428035">
                                            <p:txEl>
                                              <p:pRg st="2" end="2"/>
                                            </p:txEl>
                                          </p:spTgt>
                                        </p:tgtEl>
                                      </p:cBhvr>
                                    </p:animEffect>
                                  </p:childTnLst>
                                  <p:subTnLst>
                                    <p:animClr clrSpc="rgb" dir="cw">
                                      <p:cBhvr override="childStyle">
                                        <p:cTn dur="1" fill="hold" display="0" masterRel="nextClick" afterEffect="1"/>
                                        <p:tgtEl>
                                          <p:spTgt spid="428035">
                                            <p:txEl>
                                              <p:pRg st="2" end="2"/>
                                            </p:txEl>
                                          </p:spTgt>
                                        </p:tgtEl>
                                        <p:attrNameLst>
                                          <p:attrName>ppt_c</p:attrName>
                                        </p:attrNameLst>
                                      </p:cBhvr>
                                      <p:to>
                                        <a:srgbClr val="0BB2F5"/>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17" dur="500"/>
                                        <p:tgtEl>
                                          <p:spTgt spid="428035">
                                            <p:txEl>
                                              <p:pRg st="3" end="3"/>
                                            </p:txEl>
                                          </p:spTgt>
                                        </p:tgtEl>
                                      </p:cBhvr>
                                    </p:animEffect>
                                  </p:childTnLst>
                                  <p:subTnLst>
                                    <p:animClr clrSpc="rgb" dir="cw">
                                      <p:cBhvr override="childStyle">
                                        <p:cTn dur="1" fill="hold" display="0" masterRel="nextClick" afterEffect="1"/>
                                        <p:tgtEl>
                                          <p:spTgt spid="428035">
                                            <p:txEl>
                                              <p:pRg st="3" end="3"/>
                                            </p:txEl>
                                          </p:spTgt>
                                        </p:tgtEl>
                                        <p:attrNameLst>
                                          <p:attrName>ppt_c</p:attrName>
                                        </p:attrNameLst>
                                      </p:cBhvr>
                                      <p:to>
                                        <a:srgbClr val="0BB2F5"/>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5" end="5"/>
                                            </p:txEl>
                                          </p:spTgt>
                                        </p:tgtEl>
                                        <p:attrNameLst>
                                          <p:attrName>style.visibility</p:attrName>
                                        </p:attrNameLst>
                                      </p:cBhvr>
                                      <p:to>
                                        <p:strVal val="visible"/>
                                      </p:to>
                                    </p:set>
                                    <p:animEffect transition="in" filter="blinds(horizontal)">
                                      <p:cBhvr>
                                        <p:cTn id="22" dur="500"/>
                                        <p:tgtEl>
                                          <p:spTgt spid="428035">
                                            <p:txEl>
                                              <p:pRg st="5" end="5"/>
                                            </p:txEl>
                                          </p:spTgt>
                                        </p:tgtEl>
                                      </p:cBhvr>
                                    </p:animEffect>
                                  </p:childTnLst>
                                  <p:subTnLst>
                                    <p:animClr clrSpc="rgb" dir="cw">
                                      <p:cBhvr override="childStyle">
                                        <p:cTn dur="1" fill="hold" display="0" masterRel="nextClick" afterEffect="1"/>
                                        <p:tgtEl>
                                          <p:spTgt spid="428035">
                                            <p:txEl>
                                              <p:pRg st="5" end="5"/>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6" end="6"/>
                                            </p:txEl>
                                          </p:spTgt>
                                        </p:tgtEl>
                                        <p:attrNameLst>
                                          <p:attrName>style.visibility</p:attrName>
                                        </p:attrNameLst>
                                      </p:cBhvr>
                                      <p:to>
                                        <p:strVal val="visible"/>
                                      </p:to>
                                    </p:set>
                                    <p:animEffect transition="in" filter="blinds(horizontal)">
                                      <p:cBhvr>
                                        <p:cTn id="27" dur="500"/>
                                        <p:tgtEl>
                                          <p:spTgt spid="428035">
                                            <p:txEl>
                                              <p:pRg st="6" end="6"/>
                                            </p:txEl>
                                          </p:spTgt>
                                        </p:tgtEl>
                                      </p:cBhvr>
                                    </p:animEffect>
                                  </p:childTnLst>
                                  <p:subTnLst>
                                    <p:animClr clrSpc="rgb" dir="cw">
                                      <p:cBhvr override="childStyle">
                                        <p:cTn dur="1" fill="hold" display="0" masterRel="nextClick" afterEffect="1"/>
                                        <p:tgtEl>
                                          <p:spTgt spid="428035">
                                            <p:txEl>
                                              <p:pRg st="6" end="6"/>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pRg st="7" end="7"/>
                                            </p:txEl>
                                          </p:spTgt>
                                        </p:tgtEl>
                                        <p:attrNameLst>
                                          <p:attrName>style.visibility</p:attrName>
                                        </p:attrNameLst>
                                      </p:cBhvr>
                                      <p:to>
                                        <p:strVal val="visible"/>
                                      </p:to>
                                    </p:set>
                                    <p:animEffect transition="in" filter="blinds(horizontal)">
                                      <p:cBhvr>
                                        <p:cTn id="32" dur="500"/>
                                        <p:tgtEl>
                                          <p:spTgt spid="428035">
                                            <p:txEl>
                                              <p:pRg st="7" end="7"/>
                                            </p:txEl>
                                          </p:spTgt>
                                        </p:tgtEl>
                                      </p:cBhvr>
                                    </p:animEffect>
                                  </p:childTnLst>
                                  <p:subTnLst>
                                    <p:animClr clrSpc="rgb" dir="cw">
                                      <p:cBhvr override="childStyle">
                                        <p:cTn dur="1" fill="hold" display="0" masterRel="nextClick" afterEffect="1"/>
                                        <p:tgtEl>
                                          <p:spTgt spid="428035">
                                            <p:txEl>
                                              <p:pRg st="7" end="7"/>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pRg st="8" end="8"/>
                                            </p:txEl>
                                          </p:spTgt>
                                        </p:tgtEl>
                                        <p:attrNameLst>
                                          <p:attrName>style.visibility</p:attrName>
                                        </p:attrNameLst>
                                      </p:cBhvr>
                                      <p:to>
                                        <p:strVal val="visible"/>
                                      </p:to>
                                    </p:set>
                                    <p:animEffect transition="in" filter="blinds(horizontal)">
                                      <p:cBhvr>
                                        <p:cTn id="37" dur="500"/>
                                        <p:tgtEl>
                                          <p:spTgt spid="428035">
                                            <p:txEl>
                                              <p:pRg st="8" end="8"/>
                                            </p:txEl>
                                          </p:spTgt>
                                        </p:tgtEl>
                                      </p:cBhvr>
                                    </p:animEffect>
                                  </p:childTnLst>
                                  <p:subTnLst>
                                    <p:animClr clrSpc="rgb" dir="cw">
                                      <p:cBhvr override="childStyle">
                                        <p:cTn dur="1" fill="hold" display="0" masterRel="nextClick" afterEffect="1"/>
                                        <p:tgtEl>
                                          <p:spTgt spid="428035">
                                            <p:txEl>
                                              <p:pRg st="8" end="8"/>
                                            </p:txEl>
                                          </p:spTgt>
                                        </p:tgtEl>
                                        <p:attrNameLst>
                                          <p:attrName>ppt_c</p:attrName>
                                        </p:attrNameLst>
                                      </p:cBhvr>
                                      <p:to>
                                        <a:srgbClr val="0BB2F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a:xfrm>
            <a:off x="611188" y="98425"/>
            <a:ext cx="8343900" cy="600075"/>
          </a:xfrm>
        </p:spPr>
        <p:txBody>
          <a:bodyPr vert="horz" wrap="square" lIns="63500" tIns="25400" rIns="63500" bIns="25400" anchor="t" anchorCtr="0">
            <a:spAutoFit/>
          </a:bodyPr>
          <a:lstStyle/>
          <a:p>
            <a:r>
              <a:rPr lang="en-US" altLang="zh-CN" sz="3600" dirty="0"/>
              <a:t>Amdahl</a:t>
            </a:r>
            <a:r>
              <a:rPr lang="zh-CN" altLang="en-US" sz="3600" dirty="0"/>
              <a:t>定律</a:t>
            </a:r>
            <a:endParaRPr lang="zh-CN" altLang="en-US" sz="3600" dirty="0"/>
          </a:p>
        </p:txBody>
      </p:sp>
      <p:sp>
        <p:nvSpPr>
          <p:cNvPr id="428035" name="Rectangle 3"/>
          <p:cNvSpPr>
            <a:spLocks noGrp="1" noChangeArrowheads="1"/>
          </p:cNvSpPr>
          <p:nvPr>
            <p:ph type="body" idx="1"/>
          </p:nvPr>
        </p:nvSpPr>
        <p:spPr>
          <a:xfrm>
            <a:off x="0" y="773113"/>
            <a:ext cx="9144000" cy="3559175"/>
          </a:xfrm>
        </p:spPr>
        <p:txBody>
          <a:bodyPr vert="horz" wrap="square" lIns="63500" tIns="25400" rIns="63500" bIns="25400" numCol="1" anchor="t" anchorCtr="0" compatLnSpc="1">
            <a:spAutoFit/>
          </a:bodyPr>
          <a:lstStyle/>
          <a:p>
            <a:pPr marL="203200" marR="0" lvl="0" indent="-203200" algn="l" defTabSz="914400" rtl="0" eaLnBrk="0" fontAlgn="base" latinLnBrk="0" hangingPunct="0">
              <a:lnSpc>
                <a:spcPct val="105000"/>
              </a:lnSpc>
              <a:spcBef>
                <a:spcPct val="20000"/>
              </a:spcBef>
              <a:spcAft>
                <a:spcPct val="0"/>
              </a:spcAft>
              <a:buClrTx/>
              <a:buSzTx/>
              <a:buFontTx/>
              <a:buChar char="•"/>
              <a:defRPr/>
            </a:pP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阿姆达尔定律是计算机系统设计方面重要的定量原则之一</a:t>
            </a:r>
            <a:endParaRPr kumimoji="0" lang="en-US" altLang="zh-CN"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85800"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mn-ea"/>
              </a:rPr>
              <a:t>基本思想：对系统中某部分（硬件或软件）进行更新所带来的系统性能改进程度，取决于该部分被使用的频率或其执行时间占总执行时间的比例。</a:t>
            </a:r>
            <a:endPar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mn-ea"/>
            </a:endParaRPr>
          </a:p>
          <a:p>
            <a:pPr marL="495300" marR="0" lvl="1" indent="0" algn="l" defTabSz="914400" rtl="0" eaLnBrk="0" fontAlgn="base" latinLnBrk="0" hangingPunct="0">
              <a:lnSpc>
                <a:spcPct val="115000"/>
              </a:lnSpc>
              <a:spcBef>
                <a:spcPct val="0"/>
              </a:spcBef>
              <a:spcAft>
                <a:spcPct val="0"/>
              </a:spcAft>
              <a:buClrTx/>
              <a:buSzTx/>
              <a:buFontTx/>
              <a:buNone/>
              <a:defRPr/>
            </a:pPr>
            <a:r>
              <a:rPr kumimoji="0" lang="zh-CN" altLang="en-US" sz="2200" b="1" i="0" u="none" strike="noStrike" kern="0" cap="none" spc="0" normalizeH="0" baseline="0" noProof="0" dirty="0">
                <a:ln>
                  <a:noFill/>
                </a:ln>
                <a:solidFill>
                  <a:srgbClr val="FF0000"/>
                </a:solidFill>
                <a:effectLst/>
                <a:uLnTx/>
                <a:uFillTx/>
                <a:latin typeface="+mn-lt"/>
                <a:ea typeface="黑体" panose="02010609060101010101" pitchFamily="49" charset="-122"/>
                <a:cs typeface="+mn-ea"/>
              </a:rPr>
              <a:t>                                    </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改进部分执行时间 </a:t>
            </a:r>
            <a:endPar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95300" marR="0" lvl="1" indent="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改进部分的改进倍数</a:t>
            </a:r>
            <a:r>
              <a:rPr kumimoji="0" lang="en-US" altLang="zh-CN" sz="2000" b="1" i="0" u="none" strike="noStrike" kern="0" cap="none" spc="0" normalizeH="0" baseline="0" noProof="0" dirty="0">
                <a:ln>
                  <a:noFill/>
                </a:ln>
                <a:solidFill>
                  <a:srgbClr val="FF0000"/>
                </a:solidFill>
                <a:effectLst/>
                <a:uLnTx/>
                <a:uFillTx/>
                <a:latin typeface="+mn-lt"/>
                <a:ea typeface="黑体" panose="02010609060101010101" pitchFamily="49" charset="-122"/>
                <a:cs typeface="+mn-ea"/>
              </a:rPr>
              <a:t>              </a:t>
            </a:r>
            <a:endParaRPr kumimoji="0" lang="zh-CN" altLang="en-US" sz="2000" b="1" i="0" u="none" strike="noStrike" kern="0" cap="none" spc="0" normalizeH="0" baseline="0" noProof="0" dirty="0">
              <a:ln>
                <a:noFill/>
              </a:ln>
              <a:solidFill>
                <a:srgbClr val="FF0000"/>
              </a:solidFill>
              <a:effectLst/>
              <a:uLnTx/>
              <a:uFillTx/>
              <a:latin typeface="+mn-lt"/>
              <a:ea typeface="黑体" panose="02010609060101010101" pitchFamily="49" charset="-122"/>
              <a:cs typeface="+mn-ea"/>
            </a:endParaRPr>
          </a:p>
          <a:p>
            <a:pPr marL="495300" marR="0" lvl="1" indent="0" algn="l" defTabSz="914400" rtl="0" eaLnBrk="0" fontAlgn="base" latinLnBrk="0" hangingPunct="0">
              <a:lnSpc>
                <a:spcPct val="115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a:t>
            </a:r>
            <a:endParaRPr kumimoji="0" lang="zh-CN" altLang="en-US" sz="2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95300" marR="0" lvl="1" indent="0" algn="l" defTabSz="914400" rtl="0" eaLnBrk="0" fontAlgn="base" latinLnBrk="0" hangingPunct="0">
              <a:lnSpc>
                <a:spcPct val="115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en-US" altLang="zh-CN" sz="2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1</a:t>
            </a:r>
            <a:endParaRPr kumimoji="0" lang="en-US" altLang="zh-CN" sz="2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95300" marR="0" lvl="1" indent="0" algn="l" defTabSz="914400" rtl="0" eaLnBrk="0" fontAlgn="base" latinLnBrk="0" hangingPunct="0">
              <a:lnSpc>
                <a:spcPct val="115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19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改进部分时间比例</a:t>
            </a:r>
            <a:r>
              <a:rPr kumimoji="0" lang="en-US" altLang="zh-CN" sz="19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9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改进部分的改进倍数</a:t>
            </a:r>
            <a:r>
              <a:rPr kumimoji="0" lang="en-US" altLang="zh-CN" sz="19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19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未改进部分时间比例</a:t>
            </a:r>
            <a:endParaRPr kumimoji="0" lang="en-US" altLang="zh-CN" sz="19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23907" name="矩形 1"/>
          <p:cNvSpPr/>
          <p:nvPr/>
        </p:nvSpPr>
        <p:spPr>
          <a:xfrm>
            <a:off x="5786438" y="2590800"/>
            <a:ext cx="2765425" cy="400050"/>
          </a:xfrm>
          <a:prstGeom prst="rect">
            <a:avLst/>
          </a:prstGeom>
          <a:noFill/>
          <a:ln w="9525">
            <a:noFill/>
          </a:ln>
        </p:spPr>
        <p:txBody>
          <a:bodyPr wrap="none" anchor="t" anchorCtr="0">
            <a:spAutoFit/>
          </a:bodyPr>
          <a:lstStyle/>
          <a:p>
            <a:pPr eaLnBrk="0" hangingPunct="0"/>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未改进部分执行时间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3176588" y="2754313"/>
            <a:ext cx="260985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23909" name="矩形 5"/>
          <p:cNvSpPr/>
          <p:nvPr/>
        </p:nvSpPr>
        <p:spPr>
          <a:xfrm>
            <a:off x="514350" y="2590800"/>
            <a:ext cx="2586038" cy="400050"/>
          </a:xfrm>
          <a:prstGeom prst="rect">
            <a:avLst/>
          </a:prstGeom>
          <a:noFill/>
          <a:ln w="9525">
            <a:noFill/>
          </a:ln>
        </p:spPr>
        <p:txBody>
          <a:bodyPr wrap="none" anchor="t" anchorCtr="0">
            <a:spAutoFit/>
          </a:bodyPr>
          <a:lstStyle/>
          <a:p>
            <a:pPr eaLnBrk="0" hangingPunct="0"/>
            <a:r>
              <a:rPr lang="zh-CN" altLang="en-US" sz="2000" b="1" dirty="0">
                <a:solidFill>
                  <a:srgbClr val="FF0000"/>
                </a:solidFill>
                <a:latin typeface="微软雅黑" panose="020B0503020204020204" pitchFamily="34" charset="-122"/>
                <a:ea typeface="微软雅黑" panose="020B0503020204020204" pitchFamily="34" charset="-122"/>
              </a:rPr>
              <a:t>改进后的执行时间 </a:t>
            </a:r>
            <a:r>
              <a:rPr lang="en-US" altLang="zh-CN" sz="2000" b="1" dirty="0">
                <a:solidFill>
                  <a:srgbClr val="FF0000"/>
                </a:solidFill>
                <a:latin typeface="微软雅黑" panose="020B0503020204020204" pitchFamily="34" charset="-122"/>
                <a:ea typeface="微软雅黑" panose="020B0503020204020204" pitchFamily="34" charset="-122"/>
              </a:rPr>
              <a:t>= </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23910" name="矩形 6"/>
          <p:cNvSpPr/>
          <p:nvPr/>
        </p:nvSpPr>
        <p:spPr>
          <a:xfrm>
            <a:off x="514350" y="3741738"/>
            <a:ext cx="2065338" cy="400050"/>
          </a:xfrm>
          <a:prstGeom prst="rect">
            <a:avLst/>
          </a:prstGeom>
          <a:noFill/>
          <a:ln w="9525">
            <a:noFill/>
          </a:ln>
        </p:spPr>
        <p:txBody>
          <a:bodyPr wrap="none" anchor="t" anchorCtr="0">
            <a:spAutoFit/>
          </a:bodyPr>
          <a:lstStyle/>
          <a:p>
            <a:pPr eaLnBrk="0" hangingPunct="0"/>
            <a:r>
              <a:rPr lang="zh-CN" altLang="en-US" sz="2000" b="1" dirty="0">
                <a:solidFill>
                  <a:srgbClr val="FF0000"/>
                </a:solidFill>
                <a:latin typeface="微软雅黑" panose="020B0503020204020204" pitchFamily="34" charset="-122"/>
                <a:ea typeface="微软雅黑" panose="020B0503020204020204" pitchFamily="34" charset="-122"/>
              </a:rPr>
              <a:t>整体改进倍数 </a:t>
            </a:r>
            <a:r>
              <a:rPr lang="en-US" altLang="zh-CN" sz="2000" b="1" dirty="0">
                <a:solidFill>
                  <a:srgbClr val="FF0000"/>
                </a:solidFill>
                <a:latin typeface="微软雅黑" panose="020B0503020204020204" pitchFamily="34" charset="-122"/>
                <a:ea typeface="微软雅黑" panose="020B0503020204020204" pitchFamily="34" charset="-122"/>
              </a:rPr>
              <a:t>= </a:t>
            </a:r>
            <a:endParaRPr lang="zh-CN" altLang="en-US" sz="2000" b="1" dirty="0">
              <a:latin typeface="Arial" panose="020B0604020202020204" pitchFamily="34" charset="0"/>
              <a:ea typeface="宋体" panose="02010600030101010101" pitchFamily="2" charset="-122"/>
            </a:endParaRPr>
          </a:p>
        </p:txBody>
      </p:sp>
      <p:cxnSp>
        <p:nvCxnSpPr>
          <p:cNvPr id="10" name="直接连接符 9"/>
          <p:cNvCxnSpPr/>
          <p:nvPr/>
        </p:nvCxnSpPr>
        <p:spPr>
          <a:xfrm>
            <a:off x="2451100" y="3878263"/>
            <a:ext cx="6503988"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0013" y="4448175"/>
            <a:ext cx="8864600" cy="847725"/>
          </a:xfrm>
          <a:prstGeom prst="rect">
            <a:avLst/>
          </a:prstGeom>
          <a:noFill/>
          <a:ln w="9525">
            <a:noFill/>
          </a:ln>
        </p:spPr>
        <p:txBody>
          <a:bodyPr anchor="t" anchorCtr="0">
            <a:spAutoFit/>
          </a:bodyPr>
          <a:lstStyle/>
          <a:p>
            <a:pPr eaLnBrk="0" hangingPunct="0">
              <a:lnSpc>
                <a:spcPts val="3100"/>
              </a:lnSpc>
            </a:pPr>
            <a:r>
              <a:rPr lang="zh-CN" altLang="en-US" sz="2000" b="1" dirty="0">
                <a:latin typeface="微软雅黑" panose="020B0503020204020204" pitchFamily="34" charset="-122"/>
                <a:ea typeface="微软雅黑" panose="020B0503020204020204" pitchFamily="34" charset="-122"/>
              </a:rPr>
              <a:t>若整数乘法器改进后可加快</a:t>
            </a:r>
            <a:r>
              <a:rPr lang="en-US" altLang="zh-CN" sz="2000" b="1" dirty="0">
                <a:solidFill>
                  <a:srgbClr val="FF0000"/>
                </a:solidFill>
                <a:latin typeface="微软雅黑" panose="020B0503020204020204" pitchFamily="34" charset="-122"/>
                <a:ea typeface="微软雅黑" panose="020B0503020204020204" pitchFamily="34" charset="-122"/>
              </a:rPr>
              <a:t>10</a:t>
            </a:r>
            <a:r>
              <a:rPr lang="zh-CN" altLang="en-US" sz="2000" b="1" dirty="0">
                <a:solidFill>
                  <a:srgbClr val="FF0000"/>
                </a:solidFill>
                <a:latin typeface="微软雅黑" panose="020B0503020204020204" pitchFamily="34" charset="-122"/>
                <a:ea typeface="微软雅黑" panose="020B0503020204020204" pitchFamily="34" charset="-122"/>
              </a:rPr>
              <a:t>倍</a:t>
            </a:r>
            <a:r>
              <a:rPr lang="zh-CN" altLang="en-US" sz="2000" b="1" dirty="0">
                <a:latin typeface="微软雅黑" panose="020B0503020204020204" pitchFamily="34" charset="-122"/>
                <a:ea typeface="微软雅黑" panose="020B0503020204020204" pitchFamily="34" charset="-122"/>
              </a:rPr>
              <a:t>，整数乘法指令在程序中占</a:t>
            </a:r>
            <a:r>
              <a:rPr lang="en-US" altLang="zh-CN" sz="2000" b="1" dirty="0">
                <a:latin typeface="微软雅黑" panose="020B0503020204020204" pitchFamily="34" charset="-122"/>
                <a:ea typeface="微软雅黑" panose="020B0503020204020204" pitchFamily="34" charset="-122"/>
              </a:rPr>
              <a:t>40%</a:t>
            </a:r>
            <a:r>
              <a:rPr lang="zh-CN" altLang="en-US" sz="2000" b="1" dirty="0">
                <a:latin typeface="微软雅黑" panose="020B0503020204020204" pitchFamily="34" charset="-122"/>
                <a:ea typeface="微软雅黑" panose="020B0503020204020204" pitchFamily="34" charset="-122"/>
              </a:rPr>
              <a:t>，则整体性能可改进多少倍？若占比达</a:t>
            </a:r>
            <a:r>
              <a:rPr lang="en-US" altLang="zh-CN" sz="2000" b="1" dirty="0">
                <a:latin typeface="微软雅黑" panose="020B0503020204020204" pitchFamily="34" charset="-122"/>
                <a:ea typeface="微软雅黑" panose="020B0503020204020204" pitchFamily="34" charset="-122"/>
              </a:rPr>
              <a:t>60%</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90%</a:t>
            </a:r>
            <a:r>
              <a:rPr lang="zh-CN" altLang="en-US" sz="2000" b="1" dirty="0">
                <a:latin typeface="微软雅黑" panose="020B0503020204020204" pitchFamily="34" charset="-122"/>
                <a:ea typeface="微软雅黑" panose="020B0503020204020204" pitchFamily="34" charset="-122"/>
              </a:rPr>
              <a:t>，则整体性能分别能改进多少倍？</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a:xfrm>
            <a:off x="0" y="5411788"/>
            <a:ext cx="4273550" cy="1016000"/>
          </a:xfrm>
          <a:prstGeom prst="rect">
            <a:avLst/>
          </a:prstGeom>
        </p:spPr>
        <p:txBody>
          <a:bodyPr>
            <a:spAutoFit/>
          </a:bodyPr>
          <a:lstStyle/>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40%</a:t>
            </a:r>
            <a:r>
              <a:rPr kumimoji="0" lang="zh-CN" altLang="en-US"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1/(0.4/10+0.6)=1.56</a:t>
            </a:r>
            <a:r>
              <a:rPr kumimoji="0" lang="zh-CN" altLang="en-US"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60%</a:t>
            </a:r>
            <a:r>
              <a:rPr kumimoji="0" lang="zh-CN" altLang="en-US"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1/(0.6/10+0.4)=2.17</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90%</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1/(0.9/10+0.1)=5.26</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zh-CN" sz="20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p:nvSpPr>
        <p:spPr>
          <a:xfrm>
            <a:off x="6078538" y="3225800"/>
            <a:ext cx="2182813" cy="522288"/>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a:t>
            </a: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7" dur="500"/>
                                        <p:tgtEl>
                                          <p:spTgt spid="428035">
                                            <p:txEl>
                                              <p:pRg st="1" end="1"/>
                                            </p:txEl>
                                          </p:spTgt>
                                        </p:tgtEl>
                                      </p:cBhvr>
                                    </p:animEffect>
                                  </p:childTnLst>
                                  <p:subTnLst>
                                    <p:animClr clrSpc="rgb" dir="cw">
                                      <p:cBhvr override="childStyle">
                                        <p:cTn dur="1" fill="hold" display="0" masterRel="nextClick" afterEffect="1"/>
                                        <p:tgtEl>
                                          <p:spTgt spid="428035">
                                            <p:txEl>
                                              <p:pRg st="1" end="1"/>
                                            </p:txEl>
                                          </p:spTgt>
                                        </p:tgtEl>
                                        <p:attrNameLst>
                                          <p:attrName>ppt_c</p:attrName>
                                        </p:attrNameLst>
                                      </p:cBhvr>
                                      <p:to>
                                        <a:srgbClr val="0BB2F5"/>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2" dur="500"/>
                                        <p:tgtEl>
                                          <p:spTgt spid="428035">
                                            <p:txEl>
                                              <p:pRg st="2" end="2"/>
                                            </p:txEl>
                                          </p:spTgt>
                                        </p:tgtEl>
                                      </p:cBhvr>
                                    </p:animEffect>
                                  </p:childTnLst>
                                  <p:subTnLst>
                                    <p:animClr clrSpc="rgb" dir="cw">
                                      <p:cBhvr override="childStyle">
                                        <p:cTn dur="1" fill="hold" display="0" masterRel="nextClick" afterEffect="1"/>
                                        <p:tgtEl>
                                          <p:spTgt spid="428035">
                                            <p:txEl>
                                              <p:pRg st="2" end="2"/>
                                            </p:txEl>
                                          </p:spTgt>
                                        </p:tgtEl>
                                        <p:attrNameLst>
                                          <p:attrName>ppt_c</p:attrName>
                                        </p:attrNameLst>
                                      </p:cBhvr>
                                      <p:to>
                                        <a:srgbClr val="0BB2F5"/>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17" dur="500"/>
                                        <p:tgtEl>
                                          <p:spTgt spid="428035">
                                            <p:txEl>
                                              <p:pRg st="3" end="3"/>
                                            </p:txEl>
                                          </p:spTgt>
                                        </p:tgtEl>
                                      </p:cBhvr>
                                    </p:animEffect>
                                  </p:childTnLst>
                                  <p:subTnLst>
                                    <p:animClr clrSpc="rgb" dir="cw">
                                      <p:cBhvr override="childStyle">
                                        <p:cTn dur="1" fill="hold" display="0" masterRel="nextClick" afterEffect="1"/>
                                        <p:tgtEl>
                                          <p:spTgt spid="428035">
                                            <p:txEl>
                                              <p:pRg st="3" end="3"/>
                                            </p:txEl>
                                          </p:spTgt>
                                        </p:tgtEl>
                                        <p:attrNameLst>
                                          <p:attrName>ppt_c</p:attrName>
                                        </p:attrNameLst>
                                      </p:cBhvr>
                                      <p:to>
                                        <a:srgbClr val="0BB2F5"/>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4" end="4"/>
                                            </p:txEl>
                                          </p:spTgt>
                                        </p:tgtEl>
                                        <p:attrNameLst>
                                          <p:attrName>style.visibility</p:attrName>
                                        </p:attrNameLst>
                                      </p:cBhvr>
                                      <p:to>
                                        <p:strVal val="visible"/>
                                      </p:to>
                                    </p:set>
                                    <p:animEffect transition="in" filter="blinds(horizontal)">
                                      <p:cBhvr>
                                        <p:cTn id="22" dur="500"/>
                                        <p:tgtEl>
                                          <p:spTgt spid="428035">
                                            <p:txEl>
                                              <p:pRg st="4" end="4"/>
                                            </p:txEl>
                                          </p:spTgt>
                                        </p:tgtEl>
                                      </p:cBhvr>
                                    </p:animEffect>
                                  </p:childTnLst>
                                  <p:subTnLst>
                                    <p:animClr clrSpc="rgb" dir="cw">
                                      <p:cBhvr override="childStyle">
                                        <p:cTn dur="1" fill="hold" display="0" masterRel="nextClick" afterEffect="1"/>
                                        <p:tgtEl>
                                          <p:spTgt spid="428035">
                                            <p:txEl>
                                              <p:pRg st="4" end="4"/>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5" end="5"/>
                                            </p:txEl>
                                          </p:spTgt>
                                        </p:tgtEl>
                                        <p:attrNameLst>
                                          <p:attrName>style.visibility</p:attrName>
                                        </p:attrNameLst>
                                      </p:cBhvr>
                                      <p:to>
                                        <p:strVal val="visible"/>
                                      </p:to>
                                    </p:set>
                                    <p:animEffect transition="in" filter="blinds(horizontal)">
                                      <p:cBhvr>
                                        <p:cTn id="27" dur="500"/>
                                        <p:tgtEl>
                                          <p:spTgt spid="428035">
                                            <p:txEl>
                                              <p:pRg st="5" end="5"/>
                                            </p:txEl>
                                          </p:spTgt>
                                        </p:tgtEl>
                                      </p:cBhvr>
                                    </p:animEffect>
                                  </p:childTnLst>
                                  <p:subTnLst>
                                    <p:animClr clrSpc="rgb" dir="cw">
                                      <p:cBhvr override="childStyle">
                                        <p:cTn dur="1" fill="hold" display="0" masterRel="nextClick" afterEffect="1"/>
                                        <p:tgtEl>
                                          <p:spTgt spid="428035">
                                            <p:txEl>
                                              <p:pRg st="5" end="5"/>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pRg st="6" end="6"/>
                                            </p:txEl>
                                          </p:spTgt>
                                        </p:tgtEl>
                                        <p:attrNameLst>
                                          <p:attrName>style.visibility</p:attrName>
                                        </p:attrNameLst>
                                      </p:cBhvr>
                                      <p:to>
                                        <p:strVal val="visible"/>
                                      </p:to>
                                    </p:set>
                                    <p:animEffect transition="in" filter="blinds(horizontal)">
                                      <p:cBhvr>
                                        <p:cTn id="32" dur="500"/>
                                        <p:tgtEl>
                                          <p:spTgt spid="428035">
                                            <p:txEl>
                                              <p:pRg st="6" end="6"/>
                                            </p:txEl>
                                          </p:spTgt>
                                        </p:tgtEl>
                                      </p:cBhvr>
                                    </p:animEffect>
                                  </p:childTnLst>
                                  <p:subTnLst>
                                    <p:animClr clrSpc="rgb" dir="cw">
                                      <p:cBhvr override="childStyle">
                                        <p:cTn dur="1" fill="hold" display="0" masterRel="nextClick" afterEffect="1"/>
                                        <p:tgtEl>
                                          <p:spTgt spid="428035">
                                            <p:txEl>
                                              <p:pRg st="6" end="6"/>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611188" y="98425"/>
            <a:ext cx="8343900" cy="600075"/>
          </a:xfrm>
        </p:spPr>
        <p:txBody>
          <a:bodyPr vert="horz" wrap="square" lIns="63500" tIns="25400" rIns="63500" bIns="25400" anchor="t" anchorCtr="0">
            <a:spAutoFit/>
          </a:bodyPr>
          <a:lstStyle/>
          <a:p>
            <a:r>
              <a:rPr lang="en-US" altLang="zh-CN" sz="3600" dirty="0"/>
              <a:t>Amdahl</a:t>
            </a:r>
            <a:r>
              <a:rPr lang="zh-CN" altLang="en-US" sz="3600" dirty="0"/>
              <a:t>定律</a:t>
            </a:r>
            <a:endParaRPr lang="zh-CN" altLang="en-US" sz="3600" dirty="0"/>
          </a:p>
        </p:txBody>
      </p:sp>
      <p:sp>
        <p:nvSpPr>
          <p:cNvPr id="13" name="矩形 12"/>
          <p:cNvSpPr/>
          <p:nvPr/>
        </p:nvSpPr>
        <p:spPr>
          <a:xfrm>
            <a:off x="2097088" y="2095500"/>
            <a:ext cx="2181225" cy="52387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a:t>
            </a:r>
            <a:r>
              <a:rPr kumimoji="0" lang="en-US" altLang="zh-CN" sz="2800" b="1" i="1"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788" name="矩形 2"/>
          <p:cNvSpPr/>
          <p:nvPr/>
        </p:nvSpPr>
        <p:spPr>
          <a:xfrm>
            <a:off x="385763" y="889000"/>
            <a:ext cx="8040687" cy="2873375"/>
          </a:xfrm>
          <a:prstGeom prst="rect">
            <a:avLst/>
          </a:prstGeom>
          <a:noFill/>
          <a:ln w="9525">
            <a:noFill/>
          </a:ln>
        </p:spPr>
        <p:txBody>
          <a:bodyPr anchor="t" anchorCtr="0">
            <a:spAutoFit/>
          </a:bodyPr>
          <a:lstStyle/>
          <a:p>
            <a:pPr eaLnBrk="0" hangingPunct="0">
              <a:lnSpc>
                <a:spcPts val="3000"/>
              </a:lnSpc>
            </a:pPr>
            <a:r>
              <a:rPr lang="zh-CN" altLang="en-US" sz="2000" b="1" dirty="0">
                <a:latin typeface="微软雅黑" panose="020B0503020204020204" pitchFamily="34" charset="-122"/>
                <a:ea typeface="微软雅黑" panose="020B0503020204020204" pitchFamily="34" charset="-122"/>
              </a:rPr>
              <a:t>例：</a:t>
            </a:r>
            <a:r>
              <a:rPr lang="zh-CN" altLang="zh-CN" sz="2000" b="1" dirty="0">
                <a:latin typeface="微软雅黑" panose="020B0503020204020204" pitchFamily="34" charset="-122"/>
                <a:ea typeface="微软雅黑" panose="020B0503020204020204" pitchFamily="34" charset="-122"/>
              </a:rPr>
              <a:t>某程序在某台计算机上运行所需时间是</a:t>
            </a:r>
            <a:r>
              <a:rPr lang="en-US" altLang="zh-CN" sz="2000" b="1" dirty="0">
                <a:latin typeface="微软雅黑" panose="020B0503020204020204" pitchFamily="34" charset="-122"/>
                <a:ea typeface="微软雅黑" panose="020B0503020204020204" pitchFamily="34" charset="-122"/>
              </a:rPr>
              <a:t>100</a:t>
            </a:r>
            <a:r>
              <a:rPr lang="zh-CN" altLang="zh-CN" sz="2000" b="1" dirty="0">
                <a:latin typeface="微软雅黑" panose="020B0503020204020204" pitchFamily="34" charset="-122"/>
                <a:ea typeface="微软雅黑" panose="020B0503020204020204" pitchFamily="34" charset="-122"/>
              </a:rPr>
              <a:t>秒，其中，</a:t>
            </a:r>
            <a:r>
              <a:rPr lang="en-US" altLang="zh-CN" sz="2000" b="1" dirty="0">
                <a:latin typeface="微软雅黑" panose="020B0503020204020204" pitchFamily="34" charset="-122"/>
                <a:ea typeface="微软雅黑" panose="020B0503020204020204" pitchFamily="34" charset="-122"/>
              </a:rPr>
              <a:t>80</a:t>
            </a:r>
            <a:r>
              <a:rPr lang="zh-CN" altLang="zh-CN" sz="2000" b="1" dirty="0">
                <a:latin typeface="微软雅黑" panose="020B0503020204020204" pitchFamily="34" charset="-122"/>
                <a:ea typeface="微软雅黑" panose="020B0503020204020204" pitchFamily="34" charset="-122"/>
              </a:rPr>
              <a:t>秒用来执行乘法操作。要使该程序的性能是原来的</a:t>
            </a:r>
            <a:r>
              <a:rPr lang="en-US" altLang="zh-CN" sz="2000" b="1" dirty="0">
                <a:latin typeface="微软雅黑" panose="020B0503020204020204" pitchFamily="34" charset="-122"/>
                <a:ea typeface="微软雅黑" panose="020B0503020204020204" pitchFamily="34" charset="-122"/>
              </a:rPr>
              <a:t>5</a:t>
            </a:r>
            <a:r>
              <a:rPr lang="zh-CN" altLang="zh-CN" sz="2000" b="1" dirty="0">
                <a:latin typeface="微软雅黑" panose="020B0503020204020204" pitchFamily="34" charset="-122"/>
                <a:ea typeface="微软雅黑" panose="020B0503020204020204" pitchFamily="34" charset="-122"/>
              </a:rPr>
              <a:t>倍，若不改进其他部件而仅改进乘法部件，则乘法部件的速度应该提高到原来的多少倍？</a:t>
            </a:r>
            <a:endParaRPr lang="en-US" altLang="zh-CN" sz="2000" b="1" dirty="0">
              <a:latin typeface="微软雅黑" panose="020B0503020204020204" pitchFamily="34" charset="-122"/>
              <a:ea typeface="微软雅黑" panose="020B0503020204020204" pitchFamily="34" charset="-122"/>
            </a:endParaRPr>
          </a:p>
          <a:p>
            <a:pPr eaLnBrk="0" hangingPunct="0"/>
            <a:endParaRPr lang="en-US" altLang="zh-CN" sz="800" b="1" dirty="0">
              <a:latin typeface="微软雅黑" panose="020B0503020204020204" pitchFamily="34" charset="-122"/>
              <a:ea typeface="微软雅黑" panose="020B0503020204020204" pitchFamily="34" charset="-122"/>
            </a:endParaRPr>
          </a:p>
          <a:p>
            <a:pPr eaLnBrk="0" hangingPunct="0">
              <a:lnSpc>
                <a:spcPts val="3000"/>
              </a:lnSpc>
            </a:pPr>
            <a:r>
              <a:rPr lang="zh-CN" altLang="en-US" sz="2000" b="1" dirty="0">
                <a:latin typeface="微软雅黑" panose="020B0503020204020204" pitchFamily="34" charset="-122"/>
                <a:ea typeface="微软雅黑" panose="020B0503020204020204" pitchFamily="34" charset="-122"/>
              </a:rPr>
              <a:t>解：根据公式                               知：</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pP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pPr>
            <a:r>
              <a:rPr lang="en-US" altLang="zh-CN" sz="2200" b="1" dirty="0">
                <a:latin typeface="微软雅黑" panose="020B0503020204020204" pitchFamily="34" charset="-122"/>
                <a:ea typeface="微软雅黑" panose="020B0503020204020204" pitchFamily="34" charset="-122"/>
              </a:rPr>
              <a:t>       5=1/(0.8/n+0.2</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0.8/n+0.2 = 1/5</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0.2</a:t>
            </a:r>
            <a:endParaRPr lang="en-US" altLang="zh-CN" sz="2200" b="1" dirty="0">
              <a:latin typeface="微软雅黑" panose="020B0503020204020204" pitchFamily="34" charset="-122"/>
              <a:ea typeface="微软雅黑" panose="020B0503020204020204" pitchFamily="34" charset="-122"/>
            </a:endParaRPr>
          </a:p>
          <a:p>
            <a:pPr eaLnBrk="0" hangingPunct="0">
              <a:lnSpc>
                <a:spcPts val="3000"/>
              </a:lnSpc>
            </a:pP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要使上述公式满足，则必须 </a:t>
            </a:r>
            <a:r>
              <a:rPr lang="en-US" altLang="zh-CN" sz="2200" b="1" dirty="0">
                <a:latin typeface="微软雅黑" panose="020B0503020204020204" pitchFamily="34" charset="-122"/>
                <a:ea typeface="微软雅黑" panose="020B0503020204020204" pitchFamily="34" charset="-122"/>
              </a:rPr>
              <a:t>0.8/n=0</a:t>
            </a:r>
            <a:r>
              <a:rPr lang="zh-CN" altLang="en-US" sz="2200" b="1" dirty="0">
                <a:latin typeface="微软雅黑" panose="020B0503020204020204" pitchFamily="34" charset="-122"/>
                <a:ea typeface="微软雅黑" panose="020B0503020204020204" pitchFamily="34" charset="-122"/>
              </a:rPr>
              <a:t>，即</a:t>
            </a:r>
            <a:r>
              <a:rPr lang="en-US" altLang="zh-CN" sz="2200" b="1" dirty="0">
                <a:latin typeface="微软雅黑" panose="020B0503020204020204" pitchFamily="34" charset="-122"/>
                <a:ea typeface="微软雅黑" panose="020B0503020204020204" pitchFamily="34" charset="-122"/>
              </a:rPr>
              <a:t>n</a:t>
            </a:r>
            <a:r>
              <a:rPr lang="zh-CN" altLang="zh-CN" sz="2200" b="1" dirty="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p:txBody>
      </p:sp>
      <p:sp>
        <p:nvSpPr>
          <p:cNvPr id="118789" name="矩形 4"/>
          <p:cNvSpPr/>
          <p:nvPr/>
        </p:nvSpPr>
        <p:spPr>
          <a:xfrm>
            <a:off x="657225" y="3941763"/>
            <a:ext cx="7829550" cy="2519362"/>
          </a:xfrm>
          <a:prstGeom prst="rect">
            <a:avLst/>
          </a:prstGeom>
          <a:noFill/>
          <a:ln w="9525">
            <a:noFill/>
          </a:ln>
        </p:spPr>
        <p:txBody>
          <a:bodyPr anchor="t" anchorCtr="0">
            <a:spAutoFit/>
          </a:bodyPr>
          <a:lstStyle/>
          <a:p>
            <a:pPr eaLnBrk="0" hangingPunct="0">
              <a:lnSpc>
                <a:spcPts val="3200"/>
              </a:lnSpc>
            </a:pPr>
            <a:r>
              <a:rPr lang="zh-CN" altLang="en-US" sz="2200" b="1" dirty="0">
                <a:solidFill>
                  <a:srgbClr val="0000FF"/>
                </a:solidFill>
                <a:latin typeface="微软雅黑" panose="020B0503020204020204" pitchFamily="34" charset="-122"/>
                <a:ea typeface="微软雅黑" panose="020B0503020204020204" pitchFamily="34" charset="-122"/>
              </a:rPr>
              <a:t>也就是说，即使乘法运算时间占</a:t>
            </a:r>
            <a:r>
              <a:rPr lang="en-US" altLang="zh-CN" sz="2200" b="1" dirty="0">
                <a:solidFill>
                  <a:srgbClr val="0000FF"/>
                </a:solidFill>
                <a:latin typeface="微软雅黑" panose="020B0503020204020204" pitchFamily="34" charset="-122"/>
                <a:ea typeface="微软雅黑" panose="020B0503020204020204" pitchFamily="34" charset="-122"/>
              </a:rPr>
              <a:t>80%</a:t>
            </a:r>
            <a:r>
              <a:rPr lang="zh-CN" altLang="en-US" sz="2200" b="1" dirty="0">
                <a:solidFill>
                  <a:srgbClr val="0000FF"/>
                </a:solidFill>
                <a:latin typeface="微软雅黑" panose="020B0503020204020204" pitchFamily="34" charset="-122"/>
                <a:ea typeface="微软雅黑" panose="020B0503020204020204" pitchFamily="34" charset="-122"/>
              </a:rPr>
              <a:t>，也不可能通过对乘法部件的改进，使整体性能提高到原来的</a:t>
            </a:r>
            <a:r>
              <a:rPr lang="en-US" altLang="zh-CN" sz="2200" b="1" dirty="0">
                <a:solidFill>
                  <a:srgbClr val="0000FF"/>
                </a:solidFill>
                <a:latin typeface="微软雅黑" panose="020B0503020204020204" pitchFamily="34" charset="-122"/>
                <a:ea typeface="微软雅黑" panose="020B0503020204020204" pitchFamily="34" charset="-122"/>
              </a:rPr>
              <a:t>5</a:t>
            </a:r>
            <a:r>
              <a:rPr lang="zh-CN" altLang="en-US" sz="2200" b="1" dirty="0">
                <a:solidFill>
                  <a:srgbClr val="0000FF"/>
                </a:solidFill>
                <a:latin typeface="微软雅黑" panose="020B0503020204020204" pitchFamily="34" charset="-122"/>
                <a:ea typeface="微软雅黑" panose="020B0503020204020204" pitchFamily="34" charset="-122"/>
              </a:rPr>
              <a:t>倍。</a:t>
            </a:r>
            <a:endParaRPr lang="en-US" altLang="zh-CN" sz="2200" b="1" dirty="0">
              <a:solidFill>
                <a:srgbClr val="0000FF"/>
              </a:solidFill>
              <a:latin typeface="微软雅黑" panose="020B0503020204020204" pitchFamily="34" charset="-122"/>
              <a:ea typeface="微软雅黑" panose="020B0503020204020204" pitchFamily="34" charset="-122"/>
            </a:endParaRPr>
          </a:p>
          <a:p>
            <a:pPr eaLnBrk="0" hangingPunct="0">
              <a:lnSpc>
                <a:spcPts val="3200"/>
              </a:lnSpc>
            </a:pPr>
            <a:endParaRPr lang="en-US" altLang="zh-CN" sz="2200" b="1" dirty="0">
              <a:solidFill>
                <a:srgbClr val="0000FF"/>
              </a:solidFill>
              <a:latin typeface="微软雅黑" panose="020B0503020204020204" pitchFamily="34" charset="-122"/>
              <a:ea typeface="微软雅黑" panose="020B0503020204020204" pitchFamily="34" charset="-122"/>
            </a:endParaRPr>
          </a:p>
          <a:p>
            <a:pPr eaLnBrk="0" hangingPunct="0">
              <a:lnSpc>
                <a:spcPts val="3200"/>
              </a:lnSpc>
            </a:pPr>
            <a:r>
              <a:rPr lang="zh-CN" altLang="en-US" sz="2200" b="1" dirty="0">
                <a:solidFill>
                  <a:srgbClr val="0000FF"/>
                </a:solidFill>
                <a:latin typeface="微软雅黑" panose="020B0503020204020204" pitchFamily="34" charset="-122"/>
                <a:ea typeface="微软雅黑" panose="020B0503020204020204" pitchFamily="34" charset="-122"/>
              </a:rPr>
              <a:t>当乘法运算时间占比</a:t>
            </a:r>
            <a:r>
              <a:rPr lang="en-US" altLang="zh-CN" sz="2200" b="1" dirty="0">
                <a:solidFill>
                  <a:srgbClr val="0000FF"/>
                </a:solidFill>
                <a:latin typeface="微软雅黑" panose="020B0503020204020204" pitchFamily="34" charset="-122"/>
                <a:ea typeface="微软雅黑" panose="020B0503020204020204" pitchFamily="34" charset="-122"/>
              </a:rPr>
              <a:t>&lt;=80%</a:t>
            </a:r>
            <a:r>
              <a:rPr lang="zh-CN" altLang="en-US" sz="2200" b="1" dirty="0">
                <a:solidFill>
                  <a:srgbClr val="0000FF"/>
                </a:solidFill>
                <a:latin typeface="微软雅黑" panose="020B0503020204020204" pitchFamily="34" charset="-122"/>
                <a:ea typeface="微软雅黑" panose="020B0503020204020204" pitchFamily="34" charset="-122"/>
              </a:rPr>
              <a:t>，则无论如何对乘法部件进行改进，都不能使整体性能提高到原来的</a:t>
            </a:r>
            <a:r>
              <a:rPr lang="en-US" altLang="zh-CN" sz="2200" b="1" dirty="0">
                <a:solidFill>
                  <a:srgbClr val="0000FF"/>
                </a:solidFill>
                <a:latin typeface="微软雅黑" panose="020B0503020204020204" pitchFamily="34" charset="-122"/>
                <a:ea typeface="微软雅黑" panose="020B0503020204020204" pitchFamily="34" charset="-122"/>
              </a:rPr>
              <a:t>5</a:t>
            </a:r>
            <a:r>
              <a:rPr lang="zh-CN" altLang="en-US" sz="2200" b="1" dirty="0">
                <a:solidFill>
                  <a:srgbClr val="0000FF"/>
                </a:solidFill>
                <a:latin typeface="微软雅黑" panose="020B0503020204020204" pitchFamily="34" charset="-122"/>
                <a:ea typeface="微软雅黑" panose="020B0503020204020204" pitchFamily="34" charset="-122"/>
              </a:rPr>
              <a:t>倍。</a:t>
            </a:r>
            <a:endParaRPr lang="en-US" altLang="zh-CN" sz="2200" b="1" dirty="0">
              <a:solidFill>
                <a:srgbClr val="0000FF"/>
              </a:solidFill>
              <a:latin typeface="微软雅黑" panose="020B0503020204020204" pitchFamily="34" charset="-122"/>
              <a:ea typeface="微软雅黑" panose="020B0503020204020204" pitchFamily="34" charset="-122"/>
            </a:endParaRPr>
          </a:p>
          <a:p>
            <a:pPr eaLnBrk="0" hangingPunct="0">
              <a:lnSpc>
                <a:spcPts val="3200"/>
              </a:lnSpc>
            </a:pPr>
            <a:endParaRPr lang="zh-CN" altLang="en-US" sz="22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8788">
                                            <p:txEl>
                                              <p:pRg st="4" end="4"/>
                                            </p:txEl>
                                          </p:spTgt>
                                        </p:tgtEl>
                                        <p:attrNameLst>
                                          <p:attrName>style.visibility</p:attrName>
                                        </p:attrNameLst>
                                      </p:cBhvr>
                                      <p:to>
                                        <p:strVal val="visible"/>
                                      </p:to>
                                    </p:set>
                                    <p:animEffect transition="in" filter="randombar(horizontal)">
                                      <p:cBhvr>
                                        <p:cTn id="7" dur="500"/>
                                        <p:tgtEl>
                                          <p:spTgt spid="118788">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8788">
                                            <p:txEl>
                                              <p:pRg st="5" end="5"/>
                                            </p:txEl>
                                          </p:spTgt>
                                        </p:tgtEl>
                                        <p:attrNameLst>
                                          <p:attrName>style.visibility</p:attrName>
                                        </p:attrNameLst>
                                      </p:cBhvr>
                                      <p:to>
                                        <p:strVal val="visible"/>
                                      </p:to>
                                    </p:set>
                                    <p:animEffect transition="in" filter="randombar(horizontal)">
                                      <p:cBhvr>
                                        <p:cTn id="10" dur="500"/>
                                        <p:tgtEl>
                                          <p:spTgt spid="118788">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8789">
                                            <p:txEl>
                                              <p:pRg st="0" end="0"/>
                                            </p:txEl>
                                          </p:spTgt>
                                        </p:tgtEl>
                                        <p:attrNameLst>
                                          <p:attrName>style.visibility</p:attrName>
                                        </p:attrNameLst>
                                      </p:cBhvr>
                                      <p:to>
                                        <p:strVal val="visible"/>
                                      </p:to>
                                    </p:set>
                                    <p:animEffect transition="in" filter="randombar(horizontal)">
                                      <p:cBhvr>
                                        <p:cTn id="15" dur="500"/>
                                        <p:tgtEl>
                                          <p:spTgt spid="11878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18789">
                                            <p:txEl>
                                              <p:pRg st="2" end="2"/>
                                            </p:txEl>
                                          </p:spTgt>
                                        </p:tgtEl>
                                        <p:attrNameLst>
                                          <p:attrName>style.visibility</p:attrName>
                                        </p:attrNameLst>
                                      </p:cBhvr>
                                      <p:to>
                                        <p:strVal val="visible"/>
                                      </p:to>
                                    </p:set>
                                    <p:animEffect transition="in" filter="randombar(horizontal)">
                                      <p:cBhvr>
                                        <p:cTn id="20" dur="500"/>
                                        <p:tgtEl>
                                          <p:spTgt spid="1187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ctrTitle"/>
          </p:nvPr>
        </p:nvSpPr>
        <p:spPr>
          <a:xfrm>
            <a:off x="476250" y="204788"/>
            <a:ext cx="8145463" cy="5969000"/>
          </a:xfrm>
        </p:spPr>
        <p:txBody>
          <a:bodyPr vert="horz" wrap="square" lIns="91440" tIns="45720" rIns="91440" bIns="45720" anchor="ctr" anchorCtr="0"/>
          <a:lstStyle/>
          <a:p>
            <a:pPr eaLnBrk="1" hangingPunct="1">
              <a:lnSpc>
                <a:spcPct val="145000"/>
              </a:lnSpc>
              <a:spcBef>
                <a:spcPct val="75000"/>
              </a:spcBef>
              <a:buClrTx/>
              <a:buSzTx/>
              <a:buFontTx/>
              <a:buNone/>
            </a:pPr>
            <a:br>
              <a:rPr lang="en-US" altLang="zh-CN" dirty="0">
                <a:solidFill>
                  <a:srgbClr val="FF0000"/>
                </a:solidFill>
                <a:ea typeface="等线" panose="02010600030101010101" pitchFamily="2" charset="-122"/>
              </a:rPr>
            </a:br>
            <a:r>
              <a:rPr lang="en-US" altLang="zh-CN" dirty="0">
                <a:solidFill>
                  <a:srgbClr val="FF0000"/>
                </a:solidFill>
                <a:latin typeface="微软雅黑" panose="020B0503020204020204" pitchFamily="34" charset="-122"/>
                <a:ea typeface="微软雅黑" panose="020B0503020204020204" pitchFamily="34" charset="-122"/>
              </a:rPr>
              <a:t>GDB</a:t>
            </a:r>
            <a:r>
              <a:rPr lang="zh-CN" altLang="en-US" dirty="0">
                <a:solidFill>
                  <a:srgbClr val="FF0000"/>
                </a:solidFill>
                <a:latin typeface="微软雅黑" panose="020B0503020204020204" pitchFamily="34" charset="-122"/>
                <a:ea typeface="微软雅黑" panose="020B0503020204020204" pitchFamily="34" charset="-122"/>
              </a:rPr>
              <a:t>调试工具的使用</a:t>
            </a:r>
            <a:br>
              <a:rPr lang="zh-CN" altLang="en-US" dirty="0">
                <a:solidFill>
                  <a:srgbClr val="FF0000"/>
                </a:solidFill>
                <a:cs typeface="Times New Roman" panose="02020603050405020304" pitchFamily="18" charset="0"/>
              </a:rPr>
            </a:br>
            <a:br>
              <a:rPr lang="en-US" altLang="zh-CN" dirty="0">
                <a:solidFill>
                  <a:srgbClr val="FF0000"/>
                </a:solidFill>
                <a:cs typeface="Times New Roman" panose="02020603050405020304" pitchFamily="18" charset="0"/>
              </a:rPr>
            </a:br>
            <a:br>
              <a:rPr lang="zh-CN" altLang="en-US" dirty="0">
                <a:cs typeface="Times New Roman" panose="02020603050405020304" pitchFamily="18" charset="0"/>
              </a:rPr>
            </a:br>
            <a:r>
              <a:rPr lang="zh-CN" altLang="en-US" sz="2800" dirty="0">
                <a:solidFill>
                  <a:srgbClr val="3333CC"/>
                </a:solidFill>
                <a:latin typeface="微软雅黑" panose="020B0503020204020204" pitchFamily="34" charset="-122"/>
                <a:ea typeface="微软雅黑" panose="020B0503020204020204" pitchFamily="34" charset="-122"/>
              </a:rPr>
              <a:t>基本</a:t>
            </a:r>
            <a:r>
              <a:rPr lang="en-US" altLang="zh-CN" sz="2800" dirty="0">
                <a:solidFill>
                  <a:srgbClr val="3333CC"/>
                </a:solidFill>
                <a:latin typeface="微软雅黑" panose="020B0503020204020204" pitchFamily="34" charset="-122"/>
                <a:ea typeface="微软雅黑" panose="020B0503020204020204" pitchFamily="34" charset="-122"/>
              </a:rPr>
              <a:t>gcc</a:t>
            </a:r>
            <a:r>
              <a:rPr lang="zh-CN" altLang="en-US" sz="2800" dirty="0">
                <a:solidFill>
                  <a:srgbClr val="3333CC"/>
                </a:solidFill>
                <a:latin typeface="微软雅黑" panose="020B0503020204020204" pitchFamily="34" charset="-122"/>
                <a:ea typeface="微软雅黑" panose="020B0503020204020204" pitchFamily="34" charset="-122"/>
              </a:rPr>
              <a:t>命令的使用</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基本</a:t>
            </a:r>
            <a:r>
              <a:rPr lang="en-US" altLang="zh-CN" sz="2800" dirty="0">
                <a:solidFill>
                  <a:srgbClr val="3333CC"/>
                </a:solidFill>
                <a:latin typeface="微软雅黑" panose="020B0503020204020204" pitchFamily="34" charset="-122"/>
                <a:ea typeface="微软雅黑" panose="020B0503020204020204" pitchFamily="34" charset="-122"/>
              </a:rPr>
              <a:t>objdump</a:t>
            </a:r>
            <a:r>
              <a:rPr lang="zh-CN" altLang="en-US" sz="2800" dirty="0">
                <a:solidFill>
                  <a:srgbClr val="3333CC"/>
                </a:solidFill>
                <a:latin typeface="微软雅黑" panose="020B0503020204020204" pitchFamily="34" charset="-122"/>
                <a:ea typeface="微软雅黑" panose="020B0503020204020204" pitchFamily="34" charset="-122"/>
              </a:rPr>
              <a:t>命令的使用</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基本</a:t>
            </a:r>
            <a:r>
              <a:rPr lang="en-US" altLang="zh-CN" sz="2800" dirty="0">
                <a:solidFill>
                  <a:srgbClr val="3333CC"/>
                </a:solidFill>
                <a:latin typeface="微软雅黑" panose="020B0503020204020204" pitchFamily="34" charset="-122"/>
                <a:ea typeface="微软雅黑" panose="020B0503020204020204" pitchFamily="34" charset="-122"/>
              </a:rPr>
              <a:t>gdb</a:t>
            </a:r>
            <a:r>
              <a:rPr lang="zh-CN" altLang="en-US" sz="2800" dirty="0">
                <a:solidFill>
                  <a:srgbClr val="3333CC"/>
                </a:solidFill>
                <a:latin typeface="微软雅黑" panose="020B0503020204020204" pitchFamily="34" charset="-122"/>
                <a:ea typeface="微软雅黑" panose="020B0503020204020204" pitchFamily="34" charset="-122"/>
              </a:rPr>
              <a:t>命令的使用</a:t>
            </a:r>
            <a:endParaRPr lang="zh-CN" altLang="en-US" sz="28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编程与调试实践</a:t>
            </a:r>
            <a:endParaRPr lang="zh-CN" altLang="en-US"/>
          </a:p>
          <a:p>
            <a:r>
              <a:rPr lang="zh-CN" altLang="en-US"/>
              <a:t>https://www.bilibili.com/video/BV1GE411T7Qs?p=3</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系统能力基于</a:t>
            </a:r>
            <a:r>
              <a:rPr lang="zh-CN" altLang="en-US" sz="3600" dirty="0">
                <a:solidFill>
                  <a:srgbClr val="FF0000"/>
                </a:solidFill>
                <a:latin typeface="黑体" panose="02010609060101010101" pitchFamily="49" charset="-122"/>
              </a:rPr>
              <a:t>“</a:t>
            </a:r>
            <a:r>
              <a:rPr lang="zh-CN" altLang="en-US" sz="3600" dirty="0">
                <a:solidFill>
                  <a:srgbClr val="FF0000"/>
                </a:solidFill>
              </a:rPr>
              <a:t>系统思维</a:t>
            </a:r>
            <a:r>
              <a:rPr lang="zh-CN" altLang="en-US" sz="3600" dirty="0">
                <a:solidFill>
                  <a:srgbClr val="FF0000"/>
                </a:solidFill>
                <a:latin typeface="黑体" panose="02010609060101010101" pitchFamily="49" charset="-122"/>
              </a:rPr>
              <a:t>”</a:t>
            </a:r>
            <a:endParaRPr lang="zh-CN" altLang="en-US" sz="3600" dirty="0">
              <a:solidFill>
                <a:srgbClr val="FF0000"/>
              </a:solidFill>
            </a:endParaRPr>
          </a:p>
        </p:txBody>
      </p:sp>
      <p:sp>
        <p:nvSpPr>
          <p:cNvPr id="532483" name="Rectangle 3"/>
          <p:cNvSpPr>
            <a:spLocks noGrp="1"/>
          </p:cNvSpPr>
          <p:nvPr>
            <p:ph idx="1"/>
          </p:nvPr>
        </p:nvSpPr>
        <p:spPr>
          <a:xfrm>
            <a:off x="252413" y="773113"/>
            <a:ext cx="8640762" cy="5580062"/>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系统思维</a:t>
            </a:r>
            <a:endParaRPr lang="zh-CN" altLang="en-US" dirty="0">
              <a:solidFill>
                <a:srgbClr val="CC3300"/>
              </a:solidFill>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从</a:t>
            </a:r>
            <a:r>
              <a:rPr lang="zh-CN" altLang="en-US" dirty="0">
                <a:solidFill>
                  <a:srgbClr val="FF0000"/>
                </a:solidFill>
                <a:latin typeface="微软雅黑" panose="020B0503020204020204" pitchFamily="34" charset="-122"/>
                <a:ea typeface="微软雅黑" panose="020B0503020204020204" pitchFamily="34" charset="-122"/>
              </a:rPr>
              <a:t>计算机系统</a:t>
            </a:r>
            <a:r>
              <a:rPr lang="zh-CN" altLang="en-US" dirty="0">
                <a:latin typeface="微软雅黑" panose="020B0503020204020204" pitchFamily="34" charset="-122"/>
                <a:ea typeface="微软雅黑" panose="020B0503020204020204" pitchFamily="34" charset="-122"/>
              </a:rPr>
              <a:t>角度出发分析问题和解决问题</a:t>
            </a: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首先取决于对计算机系统有多了解，</a:t>
            </a:r>
            <a:r>
              <a:rPr lang="zh-CN" altLang="en-US" dirty="0">
                <a:solidFill>
                  <a:srgbClr val="FF0000"/>
                </a:solidFill>
                <a:latin typeface="微软雅黑" panose="020B0503020204020204" pitchFamily="34" charset="-122"/>
                <a:ea typeface="微软雅黑" panose="020B0503020204020204" pitchFamily="34" charset="-122"/>
              </a:rPr>
              <a:t>“知其然并知其所以然”</a:t>
            </a:r>
            <a:endParaRPr lang="zh-CN" altLang="en-US" dirty="0">
              <a:solidFill>
                <a:srgbClr val="FF0000"/>
              </a:solidFill>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高级语言语句都要转换为机器指令才能在计算机上执行</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机器指令是一串</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序列，能被机器直接理解并执行</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计算机系统是模运算系统，字长有限，高位被丢弃</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运算器不知道参加运算的是带符号数还是无符号数</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在计算机世界，</a:t>
            </a:r>
            <a:r>
              <a:rPr lang="en-US" altLang="zh-CN" sz="2000" dirty="0">
                <a:latin typeface="微软雅黑" panose="020B0503020204020204" pitchFamily="34" charset="-122"/>
                <a:ea typeface="微软雅黑" panose="020B0503020204020204" pitchFamily="34" charset="-122"/>
              </a:rPr>
              <a:t>x*x</a:t>
            </a:r>
            <a:r>
              <a:rPr lang="zh-CN" altLang="en-US" sz="2000" dirty="0">
                <a:latin typeface="微软雅黑" panose="020B0503020204020204" pitchFamily="34" charset="-122"/>
                <a:ea typeface="微软雅黑" panose="020B0503020204020204" pitchFamily="34" charset="-122"/>
              </a:rPr>
              <a:t>可能小于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(x+y)+z</a:t>
            </a:r>
            <a:r>
              <a:rPr lang="zh-CN" altLang="en-US" sz="2000" dirty="0">
                <a:latin typeface="微软雅黑" panose="020B0503020204020204" pitchFamily="34" charset="-122"/>
                <a:ea typeface="微软雅黑" panose="020B0503020204020204" pitchFamily="34" charset="-122"/>
              </a:rPr>
              <a:t>不一定等于</a:t>
            </a:r>
            <a:r>
              <a:rPr lang="en-US" altLang="zh-CN" sz="2000" dirty="0">
                <a:latin typeface="微软雅黑" panose="020B0503020204020204" pitchFamily="34" charset="-122"/>
                <a:ea typeface="微软雅黑" panose="020B0503020204020204" pitchFamily="34" charset="-122"/>
              </a:rPr>
              <a:t>x+(y+z)</a:t>
            </a:r>
            <a:endParaRPr lang="en-US" altLang="zh-CN"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访问内存需几十到几百个时钟，而访问磁盘要几百万个时钟</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进程具有独立的逻辑控制流和独立的地址空间</a:t>
            </a:r>
            <a:endParaRPr lang="zh-CN" altLang="en-US" sz="2000" dirty="0">
              <a:latin typeface="微软雅黑" panose="020B0503020204020204" pitchFamily="34" charset="-122"/>
              <a:ea typeface="微软雅黑" panose="020B0503020204020204" pitchFamily="34" charset="-122"/>
            </a:endParaRPr>
          </a:p>
          <a:p>
            <a:pPr lvl="2"/>
            <a:r>
              <a:rPr lang="zh-CN" altLang="en-US" sz="2000" dirty="0">
                <a:latin typeface="微软雅黑" panose="020B0503020204020204" pitchFamily="34" charset="-122"/>
                <a:ea typeface="微软雅黑" panose="020B0503020204020204" pitchFamily="34" charset="-122"/>
              </a:rPr>
              <a:t>过程调用使用栈存放参数和局部变量等，递归过程有大量额外指令，增加时间开销，并可能发生栈溢出</a:t>
            </a:r>
            <a:endParaRPr lang="zh-CN" altLang="en-US" sz="2000" dirty="0">
              <a:latin typeface="微软雅黑" panose="020B0503020204020204" pitchFamily="34" charset="-122"/>
              <a:ea typeface="微软雅黑" panose="020B0503020204020204" pitchFamily="34" charset="-122"/>
            </a:endParaRPr>
          </a:p>
          <a:p>
            <a:pPr lvl="2"/>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32484" name="Rectangle 4"/>
          <p:cNvSpPr/>
          <p:nvPr/>
        </p:nvSpPr>
        <p:spPr>
          <a:xfrm>
            <a:off x="927100" y="6173788"/>
            <a:ext cx="6975475" cy="457200"/>
          </a:xfrm>
          <a:prstGeom prst="rect">
            <a:avLst/>
          </a:prstGeom>
          <a:noFill/>
          <a:ln w="9525">
            <a:noFill/>
          </a:ln>
        </p:spPr>
        <p:txBody>
          <a:bodyPr anchor="t" anchorCtr="0">
            <a:spAutoFit/>
          </a:bodyPr>
          <a:lstStyle/>
          <a:p>
            <a:r>
              <a:rPr lang="zh-CN" altLang="en-US" sz="2400" b="1" dirty="0">
                <a:latin typeface="微软雅黑" panose="020B0503020204020204" pitchFamily="34" charset="-122"/>
                <a:ea typeface="微软雅黑" panose="020B0503020204020204" pitchFamily="34" charset="-122"/>
              </a:rPr>
              <a:t>只有先理解系统，才能</a:t>
            </a:r>
            <a:r>
              <a:rPr lang="zh-CN" altLang="en-US" sz="2400" b="1" dirty="0">
                <a:solidFill>
                  <a:srgbClr val="FF0000"/>
                </a:solidFill>
                <a:latin typeface="微软雅黑" panose="020B0503020204020204" pitchFamily="34" charset="-122"/>
                <a:ea typeface="微软雅黑" panose="020B0503020204020204" pitchFamily="34" charset="-122"/>
              </a:rPr>
              <a:t>改革系统，并应用好系统</a:t>
            </a:r>
            <a:r>
              <a:rPr lang="en-US" altLang="zh-CN"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nvGrpSpPr>
          <p:cNvPr id="532487" name="Group 7"/>
          <p:cNvGrpSpPr/>
          <p:nvPr/>
        </p:nvGrpSpPr>
        <p:grpSpPr>
          <a:xfrm>
            <a:off x="431800" y="2303463"/>
            <a:ext cx="719138" cy="3600450"/>
            <a:chOff x="272" y="1451"/>
            <a:chExt cx="453" cy="2268"/>
          </a:xfrm>
        </p:grpSpPr>
        <p:sp>
          <p:nvSpPr>
            <p:cNvPr id="11269" name="AutoShape 5"/>
            <p:cNvSpPr/>
            <p:nvPr/>
          </p:nvSpPr>
          <p:spPr>
            <a:xfrm>
              <a:off x="584" y="1451"/>
              <a:ext cx="141" cy="2268"/>
            </a:xfrm>
            <a:prstGeom prst="leftBrace">
              <a:avLst>
                <a:gd name="adj1" fmla="val 133893"/>
                <a:gd name="adj2" fmla="val 50000"/>
              </a:avLst>
            </a:prstGeom>
            <a:noFill/>
            <a:ln w="28575"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1270" name="Text Box 6"/>
            <p:cNvSpPr txBox="1"/>
            <p:nvPr/>
          </p:nvSpPr>
          <p:spPr>
            <a:xfrm>
              <a:off x="272" y="2103"/>
              <a:ext cx="255" cy="902"/>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基本认识</a:t>
              </a:r>
              <a:endParaRPr lang="zh-CN" altLang="en-US" sz="2200" b="1" dirty="0">
                <a:solidFill>
                  <a:srgbClr val="FF0000"/>
                </a:solidFill>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483">
                                            <p:txEl>
                                              <p:pRg st="1" end="1"/>
                                            </p:txEl>
                                          </p:spTgt>
                                        </p:tgtEl>
                                        <p:attrNameLst>
                                          <p:attrName>style.visibility</p:attrName>
                                        </p:attrNameLst>
                                      </p:cBhvr>
                                      <p:to>
                                        <p:strVal val="visible"/>
                                      </p:to>
                                    </p:set>
                                    <p:animEffect transition="in" filter="blinds(horizontal)">
                                      <p:cBhvr>
                                        <p:cTn id="7" dur="500"/>
                                        <p:tgtEl>
                                          <p:spTgt spid="532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483">
                                            <p:txEl>
                                              <p:pRg st="2" end="2"/>
                                            </p:txEl>
                                          </p:spTgt>
                                        </p:tgtEl>
                                        <p:attrNameLst>
                                          <p:attrName>style.visibility</p:attrName>
                                        </p:attrNameLst>
                                      </p:cBhvr>
                                      <p:to>
                                        <p:strVal val="visible"/>
                                      </p:to>
                                    </p:set>
                                    <p:animEffect transition="in" filter="blinds(horizontal)">
                                      <p:cBhvr>
                                        <p:cTn id="12" dur="500"/>
                                        <p:tgtEl>
                                          <p:spTgt spid="532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483">
                                            <p:txEl>
                                              <p:pRg st="3" end="3"/>
                                            </p:txEl>
                                          </p:spTgt>
                                        </p:tgtEl>
                                        <p:attrNameLst>
                                          <p:attrName>style.visibility</p:attrName>
                                        </p:attrNameLst>
                                      </p:cBhvr>
                                      <p:to>
                                        <p:strVal val="visible"/>
                                      </p:to>
                                    </p:set>
                                    <p:animEffect transition="in" filter="blinds(horizontal)">
                                      <p:cBhvr>
                                        <p:cTn id="17" dur="500"/>
                                        <p:tgtEl>
                                          <p:spTgt spid="53248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2483">
                                            <p:txEl>
                                              <p:pRg st="4" end="4"/>
                                            </p:txEl>
                                          </p:spTgt>
                                        </p:tgtEl>
                                        <p:attrNameLst>
                                          <p:attrName>style.visibility</p:attrName>
                                        </p:attrNameLst>
                                      </p:cBhvr>
                                      <p:to>
                                        <p:strVal val="visible"/>
                                      </p:to>
                                    </p:set>
                                    <p:animEffect transition="in" filter="blinds(horizontal)">
                                      <p:cBhvr>
                                        <p:cTn id="20" dur="500"/>
                                        <p:tgtEl>
                                          <p:spTgt spid="53248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2483">
                                            <p:txEl>
                                              <p:pRg st="5" end="5"/>
                                            </p:txEl>
                                          </p:spTgt>
                                        </p:tgtEl>
                                        <p:attrNameLst>
                                          <p:attrName>style.visibility</p:attrName>
                                        </p:attrNameLst>
                                      </p:cBhvr>
                                      <p:to>
                                        <p:strVal val="visible"/>
                                      </p:to>
                                    </p:set>
                                    <p:animEffect transition="in" filter="blinds(horizontal)">
                                      <p:cBhvr>
                                        <p:cTn id="23" dur="500"/>
                                        <p:tgtEl>
                                          <p:spTgt spid="53248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32483">
                                            <p:txEl>
                                              <p:pRg st="6" end="6"/>
                                            </p:txEl>
                                          </p:spTgt>
                                        </p:tgtEl>
                                        <p:attrNameLst>
                                          <p:attrName>style.visibility</p:attrName>
                                        </p:attrNameLst>
                                      </p:cBhvr>
                                      <p:to>
                                        <p:strVal val="visible"/>
                                      </p:to>
                                    </p:set>
                                    <p:animEffect transition="in" filter="blinds(horizontal)">
                                      <p:cBhvr>
                                        <p:cTn id="26" dur="500"/>
                                        <p:tgtEl>
                                          <p:spTgt spid="53248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32483">
                                            <p:txEl>
                                              <p:pRg st="7" end="7"/>
                                            </p:txEl>
                                          </p:spTgt>
                                        </p:tgtEl>
                                        <p:attrNameLst>
                                          <p:attrName>style.visibility</p:attrName>
                                        </p:attrNameLst>
                                      </p:cBhvr>
                                      <p:to>
                                        <p:strVal val="visible"/>
                                      </p:to>
                                    </p:set>
                                    <p:animEffect transition="in" filter="blinds(horizontal)">
                                      <p:cBhvr>
                                        <p:cTn id="29" dur="500"/>
                                        <p:tgtEl>
                                          <p:spTgt spid="53248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32483">
                                            <p:txEl>
                                              <p:pRg st="8" end="8"/>
                                            </p:txEl>
                                          </p:spTgt>
                                        </p:tgtEl>
                                        <p:attrNameLst>
                                          <p:attrName>style.visibility</p:attrName>
                                        </p:attrNameLst>
                                      </p:cBhvr>
                                      <p:to>
                                        <p:strVal val="visible"/>
                                      </p:to>
                                    </p:set>
                                    <p:animEffect transition="in" filter="blinds(horizontal)">
                                      <p:cBhvr>
                                        <p:cTn id="32" dur="500"/>
                                        <p:tgtEl>
                                          <p:spTgt spid="53248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32483">
                                            <p:txEl>
                                              <p:pRg st="9" end="9"/>
                                            </p:txEl>
                                          </p:spTgt>
                                        </p:tgtEl>
                                        <p:attrNameLst>
                                          <p:attrName>style.visibility</p:attrName>
                                        </p:attrNameLst>
                                      </p:cBhvr>
                                      <p:to>
                                        <p:strVal val="visible"/>
                                      </p:to>
                                    </p:set>
                                    <p:animEffect transition="in" filter="blinds(horizontal)">
                                      <p:cBhvr>
                                        <p:cTn id="35" dur="500"/>
                                        <p:tgtEl>
                                          <p:spTgt spid="53248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32483">
                                            <p:txEl>
                                              <p:pRg st="10" end="10"/>
                                            </p:txEl>
                                          </p:spTgt>
                                        </p:tgtEl>
                                        <p:attrNameLst>
                                          <p:attrName>style.visibility</p:attrName>
                                        </p:attrNameLst>
                                      </p:cBhvr>
                                      <p:to>
                                        <p:strVal val="visible"/>
                                      </p:to>
                                    </p:set>
                                    <p:animEffect transition="in" filter="blinds(horizontal)">
                                      <p:cBhvr>
                                        <p:cTn id="38" dur="500"/>
                                        <p:tgtEl>
                                          <p:spTgt spid="53248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32483">
                                            <p:txEl>
                                              <p:pRg st="11" end="11"/>
                                            </p:txEl>
                                          </p:spTgt>
                                        </p:tgtEl>
                                        <p:attrNameLst>
                                          <p:attrName>style.visibility</p:attrName>
                                        </p:attrNameLst>
                                      </p:cBhvr>
                                      <p:to>
                                        <p:strVal val="visible"/>
                                      </p:to>
                                    </p:set>
                                    <p:animEffect transition="in" filter="blinds(horizontal)">
                                      <p:cBhvr>
                                        <p:cTn id="41" dur="500"/>
                                        <p:tgtEl>
                                          <p:spTgt spid="532483">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32487"/>
                                        </p:tgtEl>
                                        <p:attrNameLst>
                                          <p:attrName>style.visibility</p:attrName>
                                        </p:attrNameLst>
                                      </p:cBhvr>
                                      <p:to>
                                        <p:strVal val="visible"/>
                                      </p:to>
                                    </p:set>
                                    <p:animEffect transition="in" filter="blinds(horizontal)">
                                      <p:cBhvr>
                                        <p:cTn id="46" dur="500"/>
                                        <p:tgtEl>
                                          <p:spTgt spid="53248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32484"/>
                                        </p:tgtEl>
                                        <p:attrNameLst>
                                          <p:attrName>style.visibility</p:attrName>
                                        </p:attrNameLst>
                                      </p:cBhvr>
                                      <p:to>
                                        <p:strVal val="visible"/>
                                      </p:to>
                                    </p:set>
                                    <p:animEffect transition="in" filter="blinds(horizontal)">
                                      <p:cBhvr>
                                        <p:cTn id="51" dur="500"/>
                                        <p:tgtEl>
                                          <p:spTgt spid="53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gcc</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 name="矩形 2"/>
          <p:cNvSpPr/>
          <p:nvPr/>
        </p:nvSpPr>
        <p:spPr>
          <a:xfrm>
            <a:off x="656590" y="3248660"/>
            <a:ext cx="7889875" cy="2676525"/>
          </a:xfrm>
          <a:prstGeom prst="rect">
            <a:avLst/>
          </a:prstGeom>
        </p:spPr>
        <p:txBody>
          <a:bodyPr wrap="square">
            <a:spAutoFit/>
          </a:bodyPr>
          <a:lstStyle/>
          <a:p>
            <a:pPr marL="0" marR="0" lvl="0" indent="0" algn="just" defTabSz="914400" rtl="0" eaLnBrk="0" fontAlgn="base" latinLnBrk="0" hangingPunct="0">
              <a:lnSpc>
                <a:spcPct val="120000"/>
              </a:lnSpc>
              <a:spcBef>
                <a:spcPct val="0"/>
              </a:spcBef>
              <a:spcAft>
                <a:spcPts val="0"/>
              </a:spcAft>
              <a:buClrTx/>
              <a:buSzTx/>
              <a:buFontTx/>
              <a:buNone/>
              <a:defRPr/>
            </a:pP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准备工作</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endParaRPr>
          </a:p>
          <a:p>
            <a:pPr marL="0" marR="0" lvl="0" indent="0" algn="just" defTabSz="914400" rtl="0" eaLnBrk="0" fontAlgn="base" latinLnBrk="0" hangingPunct="0">
              <a:lnSpc>
                <a:spcPct val="120000"/>
              </a:lnSpc>
              <a:spcBef>
                <a:spcPct val="0"/>
              </a:spcBef>
              <a:spcAft>
                <a:spcPts val="0"/>
              </a:spcAft>
              <a:buClrTx/>
              <a:buSzTx/>
              <a:buFontTx/>
              <a:buNone/>
              <a:defRPr/>
            </a:pP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1. </a:t>
            </a:r>
            <a:r>
              <a:rPr kumimoji="0" lang="zh-CN" altLang="en-US"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具备对</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Linux</a:t>
            </a:r>
            <a:r>
              <a:rPr kumimoji="0" lang="zh-CN" altLang="en-US"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系统的了解，掌握</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Linux</a:t>
            </a:r>
            <a:r>
              <a:rPr kumimoji="0" lang="zh-CN" altLang="en-US"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的常用命令，查资料</a:t>
            </a:r>
            <a:endPar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endParaRPr>
          </a:p>
          <a:p>
            <a:pPr marL="0" marR="0" lvl="0" indent="0" algn="just" defTabSz="914400" rtl="0" eaLnBrk="0" fontAlgn="base" latinLnBrk="0" hangingPunct="0">
              <a:lnSpc>
                <a:spcPct val="120000"/>
              </a:lnSpc>
              <a:spcBef>
                <a:spcPct val="0"/>
              </a:spcBef>
              <a:spcAft>
                <a:spcPts val="0"/>
              </a:spcAft>
              <a:buClrTx/>
              <a:buSzTx/>
              <a:buFontTx/>
              <a:buNone/>
              <a:defRPr/>
            </a:pP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2. </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若计算机是</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x86-64</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位系统，为了编译成</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IA-32</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指令集（兼容），</a:t>
            </a:r>
            <a:endPar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endParaRPr>
          </a:p>
          <a:p>
            <a:pPr marL="0" marR="0" lvl="0" indent="0" algn="just" defTabSz="914400" rtl="0" eaLnBrk="0" fontAlgn="base" latinLnBrk="0" hangingPunct="0">
              <a:lnSpc>
                <a:spcPct val="120000"/>
              </a:lnSpc>
              <a:spcBef>
                <a:spcPct val="0"/>
              </a:spcBef>
              <a:spcAft>
                <a:spcPts val="0"/>
              </a:spcAft>
              <a:buClrTx/>
              <a:buSzTx/>
              <a:buFontTx/>
              <a:buNone/>
              <a:defRPr/>
            </a:pP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    </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则请</a:t>
            </a:r>
            <a:r>
              <a:rPr kumimoji="0" lang="zh-CN" altLang="en-US"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先</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运行下列命令：</a:t>
            </a:r>
            <a:endPar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endParaRPr>
          </a:p>
          <a:p>
            <a:pPr marL="0" marR="0" lvl="0" indent="0" algn="just" defTabSz="914400" rtl="0" eaLnBrk="0" fontAlgn="base" latinLnBrk="0" hangingPunct="0">
              <a:lnSpc>
                <a:spcPct val="120000"/>
              </a:lnSpc>
              <a:spcBef>
                <a:spcPct val="0"/>
              </a:spcBef>
              <a:spcAft>
                <a:spcPts val="0"/>
              </a:spcAft>
              <a:buClrTx/>
              <a:buSzTx/>
              <a:buFontTx/>
              <a:buNone/>
              <a:defRPr/>
            </a:pPr>
            <a:r>
              <a:rPr kumimoji="0" lang="en-US" altLang="zh-CN" sz="2000"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sudo</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apt-get  install  build-essential  module-assistant</a:t>
            </a:r>
            <a:endPar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20000"/>
              </a:lnSpc>
              <a:spcBef>
                <a:spcPct val="0"/>
              </a:spcBef>
              <a:spcAft>
                <a:spcPts val="0"/>
              </a:spcAft>
              <a:buClrTx/>
              <a:buSzTx/>
              <a:buFontTx/>
              <a:buNone/>
              <a:defRPr/>
            </a:pPr>
            <a:r>
              <a:rPr kumimoji="0" lang="en-US" altLang="zh-CN" sz="2000"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sudo</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apt-get  install  </a:t>
            </a:r>
            <a:r>
              <a:rPr kumimoji="0" lang="en-US" altLang="zh-CN" sz="2000"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gcc-multilib</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g++-</a:t>
            </a:r>
            <a:r>
              <a:rPr kumimoji="0" lang="en-US" altLang="zh-CN" sz="2000"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multilib</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20000"/>
              </a:lnSpc>
              <a:spcBef>
                <a:spcPct val="0"/>
              </a:spcBef>
              <a:spcAft>
                <a:spcPts val="0"/>
              </a:spcAft>
              <a:buClrTx/>
              <a:buSzTx/>
              <a:buFontTx/>
              <a:buNone/>
              <a:defRPr/>
            </a:pP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3. </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rPr>
              <a:t>目的：linux 系统上C语言的调试执行</a:t>
            </a:r>
            <a:endPar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a:endParaRPr>
          </a:p>
        </p:txBody>
      </p:sp>
      <p:sp>
        <p:nvSpPr>
          <p:cNvPr id="6" name="矩形 5"/>
          <p:cNvSpPr/>
          <p:nvPr/>
        </p:nvSpPr>
        <p:spPr>
          <a:xfrm>
            <a:off x="521970" y="1178560"/>
            <a:ext cx="8082915" cy="1568450"/>
          </a:xfrm>
          <a:prstGeom prst="rect">
            <a:avLst/>
          </a:prstGeom>
        </p:spPr>
        <p:txBody>
          <a:bodyPr wrap="square">
            <a:spAutoFit/>
          </a:bodyPr>
          <a:lstStyle/>
          <a:p>
            <a:pPr marL="0" marR="0" lvl="0" indent="0" algn="just" defTabSz="914400" rtl="0" eaLnBrk="0" fontAlgn="base" latinLnBrk="0" hangingPunct="0">
              <a:lnSpc>
                <a:spcPct val="120000"/>
              </a:lnSpc>
              <a:spcBef>
                <a:spcPct val="0"/>
              </a:spcBef>
              <a:spcAft>
                <a:spcPts val="0"/>
              </a:spcAft>
              <a:buClrTx/>
              <a:buSzTx/>
              <a:buFontTx/>
              <a:buNone/>
              <a:defRPr/>
            </a:pP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基本</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gcc</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命令的使用</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1620" algn="just" defTabSz="914400" rtl="0" eaLnBrk="0" fontAlgn="base" latinLnBrk="0" hangingPunct="0">
              <a:lnSpc>
                <a:spcPct val="120000"/>
              </a:lnSpc>
              <a:spcBef>
                <a:spcPct val="0"/>
              </a:spcBef>
              <a:spcAft>
                <a:spcPts val="0"/>
              </a:spcAft>
              <a:buClrTx/>
              <a:buSzTx/>
              <a:buFontTx/>
              <a:buNone/>
              <a:defRPr/>
            </a:pP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GCC</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是一套由</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GNU</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项目开发的编程语言编译器，可处理</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语言、</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Fortran</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Pascal</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Objective-C</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Java</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等等。</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GCC</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通常是跨平台软件的编译器首选。</a:t>
            </a:r>
            <a:r>
              <a:rPr kumimoji="0" lang="en-US" altLang="zh-CN" sz="2000"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gcc</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a:t>
            </a:r>
            <a:r>
              <a:rPr kumimoji="0" lang="en-US"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GCC</a:t>
            </a:r>
            <a:r>
              <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套件中的编译驱动程序名。</a:t>
            </a:r>
            <a:endParaRPr kumimoji="0" lang="zh-CN" altLang="zh-CN" sz="200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gcc</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7" name="矩形 6"/>
          <p:cNvSpPr/>
          <p:nvPr/>
        </p:nvSpPr>
        <p:spPr>
          <a:xfrm>
            <a:off x="822325" y="896938"/>
            <a:ext cx="4572000" cy="1117600"/>
          </a:xfrm>
          <a:prstGeom prst="rect">
            <a:avLst/>
          </a:prstGeom>
        </p:spPr>
        <p:txBody>
          <a:bodyPr>
            <a:spAutoFit/>
          </a:bodyPr>
          <a:lstStyle/>
          <a:p>
            <a:pPr marL="0" marR="0" lvl="0" indent="0" algn="just" defTabSz="914400" rtl="0" eaLnBrk="0" fontAlgn="base" latinLnBrk="0" hangingPunct="0">
              <a:lnSpc>
                <a:spcPts val="2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#include "</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stdio.h</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ts val="2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main( )</a:t>
            </a:r>
            <a:endPar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ts val="2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printf</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("hello, world\n");</a:t>
            </a:r>
            <a:endPar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ts val="2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5256" name="Text Box 8"/>
          <p:cNvSpPr txBox="1"/>
          <p:nvPr>
            <p:custDataLst>
              <p:tags r:id="rId1"/>
            </p:custDataLst>
          </p:nvPr>
        </p:nvSpPr>
        <p:spPr>
          <a:xfrm>
            <a:off x="1587500" y="282035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b="1" dirty="0">
                <a:latin typeface="微软雅黑" panose="020B0503020204020204" pitchFamily="34" charset="-122"/>
                <a:ea typeface="微软雅黑" panose="020B0503020204020204" pitchFamily="34" charset="-122"/>
              </a:rPr>
              <a:t>预处理</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(cpp)</a:t>
            </a:r>
            <a:endParaRPr lang="en-US" altLang="zh-CN" b="1" dirty="0">
              <a:latin typeface="微软雅黑" panose="020B0503020204020204" pitchFamily="34" charset="-122"/>
              <a:ea typeface="微软雅黑" panose="020B0503020204020204" pitchFamily="34" charset="-122"/>
            </a:endParaRPr>
          </a:p>
        </p:txBody>
      </p:sp>
      <p:sp>
        <p:nvSpPr>
          <p:cNvPr id="565257" name="Text Box 9"/>
          <p:cNvSpPr txBox="1"/>
          <p:nvPr>
            <p:custDataLst>
              <p:tags r:id="rId2"/>
            </p:custDataLst>
          </p:nvPr>
        </p:nvSpPr>
        <p:spPr>
          <a:xfrm>
            <a:off x="3359150" y="2825115"/>
            <a:ext cx="769938" cy="798513"/>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b="1" dirty="0">
                <a:latin typeface="微软雅黑" panose="020B0503020204020204" pitchFamily="34" charset="-122"/>
                <a:ea typeface="微软雅黑" panose="020B0503020204020204" pitchFamily="34" charset="-122"/>
              </a:rPr>
              <a:t>编译</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(cc1)</a:t>
            </a:r>
            <a:endParaRPr lang="en-US" altLang="zh-CN" b="1" dirty="0">
              <a:latin typeface="微软雅黑" panose="020B0503020204020204" pitchFamily="34" charset="-122"/>
              <a:ea typeface="微软雅黑" panose="020B0503020204020204" pitchFamily="34" charset="-122"/>
            </a:endParaRPr>
          </a:p>
        </p:txBody>
      </p:sp>
      <p:sp>
        <p:nvSpPr>
          <p:cNvPr id="565258" name="Text Box 10"/>
          <p:cNvSpPr txBox="1"/>
          <p:nvPr>
            <p:custDataLst>
              <p:tags r:id="rId3"/>
            </p:custDataLst>
          </p:nvPr>
        </p:nvSpPr>
        <p:spPr>
          <a:xfrm>
            <a:off x="5108575" y="284575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b="1" dirty="0">
                <a:latin typeface="微软雅黑" panose="020B0503020204020204" pitchFamily="34" charset="-122"/>
                <a:ea typeface="微软雅黑" panose="020B0503020204020204" pitchFamily="34" charset="-122"/>
              </a:rPr>
              <a:t>汇编</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(as)</a:t>
            </a:r>
            <a:endParaRPr lang="en-US" altLang="zh-CN" b="1" dirty="0">
              <a:latin typeface="微软雅黑" panose="020B0503020204020204" pitchFamily="34" charset="-122"/>
              <a:ea typeface="微软雅黑" panose="020B0503020204020204" pitchFamily="34" charset="-122"/>
            </a:endParaRPr>
          </a:p>
        </p:txBody>
      </p:sp>
      <p:sp>
        <p:nvSpPr>
          <p:cNvPr id="565259" name="Text Box 11"/>
          <p:cNvSpPr txBox="1"/>
          <p:nvPr>
            <p:custDataLst>
              <p:tags r:id="rId4"/>
            </p:custDataLst>
          </p:nvPr>
        </p:nvSpPr>
        <p:spPr>
          <a:xfrm>
            <a:off x="6900863" y="2836228"/>
            <a:ext cx="769937"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b="1" dirty="0">
                <a:latin typeface="微软雅黑" panose="020B0503020204020204" pitchFamily="34" charset="-122"/>
                <a:ea typeface="微软雅黑" panose="020B0503020204020204" pitchFamily="34" charset="-122"/>
              </a:rPr>
              <a:t>链接</a:t>
            </a:r>
            <a:endParaRPr lang="zh-CN" altLang="en-US" b="1" dirty="0">
              <a:latin typeface="微软雅黑" panose="020B0503020204020204" pitchFamily="34" charset="-122"/>
              <a:ea typeface="微软雅黑" panose="020B0503020204020204" pitchFamily="34" charset="-122"/>
            </a:endParaRPr>
          </a:p>
          <a:p>
            <a:pPr algn="ctr">
              <a:spcBef>
                <a:spcPct val="50000"/>
              </a:spcBef>
            </a:pPr>
            <a:r>
              <a:rPr lang="en-US" altLang="zh-CN" b="1" dirty="0">
                <a:latin typeface="微软雅黑" panose="020B0503020204020204" pitchFamily="34" charset="-122"/>
                <a:ea typeface="微软雅黑" panose="020B0503020204020204" pitchFamily="34" charset="-122"/>
              </a:rPr>
              <a:t>(ld)</a:t>
            </a:r>
            <a:endParaRPr lang="en-US" altLang="zh-CN" b="1" dirty="0">
              <a:latin typeface="微软雅黑" panose="020B0503020204020204" pitchFamily="34" charset="-122"/>
              <a:ea typeface="微软雅黑" panose="020B0503020204020204" pitchFamily="34" charset="-122"/>
            </a:endParaRPr>
          </a:p>
        </p:txBody>
      </p:sp>
      <p:grpSp>
        <p:nvGrpSpPr>
          <p:cNvPr id="565260" name="Group 12"/>
          <p:cNvGrpSpPr/>
          <p:nvPr/>
        </p:nvGrpSpPr>
        <p:grpSpPr>
          <a:xfrm>
            <a:off x="5411788" y="2099628"/>
            <a:ext cx="1495425" cy="727075"/>
            <a:chOff x="3295" y="2749"/>
            <a:chExt cx="942" cy="458"/>
          </a:xfrm>
        </p:grpSpPr>
        <p:sp>
          <p:nvSpPr>
            <p:cNvPr id="85004" name="Line 13"/>
            <p:cNvSpPr/>
            <p:nvPr>
              <p:custDataLst>
                <p:tags r:id="rId5"/>
              </p:custDataLst>
            </p:nvPr>
          </p:nvSpPr>
          <p:spPr>
            <a:xfrm>
              <a:off x="3889" y="2877"/>
              <a:ext cx="348" cy="330"/>
            </a:xfrm>
            <a:prstGeom prst="line">
              <a:avLst/>
            </a:prstGeom>
            <a:ln w="38100" cap="flat" cmpd="sng">
              <a:solidFill>
                <a:schemeClr val="tx1"/>
              </a:solidFill>
              <a:prstDash val="solid"/>
              <a:round/>
              <a:headEnd type="none" w="med" len="med"/>
              <a:tailEnd type="triangle" w="med" len="med"/>
            </a:ln>
          </p:spPr>
        </p:sp>
        <p:sp>
          <p:nvSpPr>
            <p:cNvPr id="85005" name="Text Box 14"/>
            <p:cNvSpPr txBox="1"/>
            <p:nvPr>
              <p:custDataLst>
                <p:tags r:id="rId6"/>
              </p:custDataLst>
            </p:nvPr>
          </p:nvSpPr>
          <p:spPr>
            <a:xfrm>
              <a:off x="3295" y="2749"/>
              <a:ext cx="649" cy="231"/>
            </a:xfrm>
            <a:prstGeom prst="rect">
              <a:avLst/>
            </a:prstGeom>
            <a:noFill/>
            <a:ln w="9525">
              <a:noFill/>
            </a:ln>
          </p:spPr>
          <p:txBody>
            <a:bodyPr anchor="t" anchorCtr="0">
              <a:spAutoFit/>
            </a:bodyPr>
            <a:p>
              <a:pPr>
                <a:spcBef>
                  <a:spcPct val="50000"/>
                </a:spcBef>
              </a:pPr>
              <a:r>
                <a:rPr lang="en-US" altLang="zh-CN" b="1" dirty="0">
                  <a:latin typeface="Arial" panose="020B0604020202020204" pitchFamily="34" charset="0"/>
                  <a:ea typeface="宋体" panose="02010600030101010101" pitchFamily="2" charset="-122"/>
                </a:rPr>
                <a:t>printf.o</a:t>
              </a:r>
              <a:endParaRPr lang="en-US" altLang="zh-CN" b="1" dirty="0">
                <a:latin typeface="Arial" panose="020B0604020202020204" pitchFamily="34" charset="0"/>
                <a:ea typeface="宋体" panose="02010600030101010101" pitchFamily="2" charset="-122"/>
              </a:endParaRPr>
            </a:p>
          </p:txBody>
        </p:sp>
      </p:grpSp>
      <p:grpSp>
        <p:nvGrpSpPr>
          <p:cNvPr id="565264" name="Group 16"/>
          <p:cNvGrpSpPr/>
          <p:nvPr/>
        </p:nvGrpSpPr>
        <p:grpSpPr>
          <a:xfrm>
            <a:off x="560388" y="2863215"/>
            <a:ext cx="1041400" cy="1089025"/>
            <a:chOff x="239" y="3230"/>
            <a:chExt cx="656" cy="686"/>
          </a:xfrm>
        </p:grpSpPr>
        <p:grpSp>
          <p:nvGrpSpPr>
            <p:cNvPr id="85008" name="Group 17"/>
            <p:cNvGrpSpPr/>
            <p:nvPr/>
          </p:nvGrpSpPr>
          <p:grpSpPr>
            <a:xfrm>
              <a:off x="273" y="3230"/>
              <a:ext cx="622" cy="238"/>
              <a:chOff x="219" y="3401"/>
              <a:chExt cx="622" cy="238"/>
            </a:xfrm>
          </p:grpSpPr>
          <p:sp>
            <p:nvSpPr>
              <p:cNvPr id="85009" name="Line 18"/>
              <p:cNvSpPr/>
              <p:nvPr>
                <p:custDataLst>
                  <p:tags r:id="rId7"/>
                </p:custDataLst>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10" name="Text Box 19"/>
              <p:cNvSpPr txBox="1"/>
              <p:nvPr>
                <p:custDataLst>
                  <p:tags r:id="rId8"/>
                </p:custDataLst>
              </p:nvPr>
            </p:nvSpPr>
            <p:spPr>
              <a:xfrm>
                <a:off x="266" y="3401"/>
                <a:ext cx="575" cy="231"/>
              </a:xfrm>
              <a:prstGeom prst="rect">
                <a:avLst/>
              </a:prstGeom>
              <a:noFill/>
              <a:ln w="9525">
                <a:noFill/>
              </a:ln>
            </p:spPr>
            <p:txBody>
              <a:bodyPr anchor="t" anchorCtr="0">
                <a:spAutoFit/>
              </a:bodyPr>
              <a:p>
                <a:pPr>
                  <a:spcBef>
                    <a:spcPct val="50000"/>
                  </a:spcBef>
                </a:pPr>
                <a:r>
                  <a:rPr lang="en-US" altLang="zh-CN" b="1" dirty="0">
                    <a:latin typeface="Arial" panose="020B0604020202020204" pitchFamily="34" charset="0"/>
                    <a:ea typeface="宋体" panose="02010600030101010101" pitchFamily="2" charset="-122"/>
                  </a:rPr>
                  <a:t>hello.c</a:t>
                </a:r>
                <a:endParaRPr lang="en-US" altLang="zh-CN" b="1" dirty="0">
                  <a:latin typeface="Arial" panose="020B0604020202020204" pitchFamily="34" charset="0"/>
                  <a:ea typeface="宋体" panose="02010600030101010101" pitchFamily="2" charset="-122"/>
                </a:endParaRPr>
              </a:p>
            </p:txBody>
          </p:sp>
        </p:grpSp>
        <p:sp>
          <p:nvSpPr>
            <p:cNvPr id="85011" name="Text Box 20"/>
            <p:cNvSpPr txBox="1"/>
            <p:nvPr>
              <p:custDataLst>
                <p:tags r:id="rId9"/>
              </p:custDataLst>
            </p:nvPr>
          </p:nvSpPr>
          <p:spPr>
            <a:xfrm>
              <a:off x="239" y="3512"/>
              <a:ext cx="631" cy="404"/>
            </a:xfrm>
            <a:prstGeom prst="rect">
              <a:avLst/>
            </a:prstGeom>
            <a:noFill/>
            <a:ln w="9525">
              <a:noFill/>
            </a:ln>
          </p:spPr>
          <p:txBody>
            <a:bodyPr anchor="t" anchorCtr="0">
              <a:spAutoFit/>
            </a:bodyPr>
            <a:p>
              <a:pPr algn="ctr"/>
              <a:r>
                <a:rPr lang="zh-CN" altLang="en-US" b="1" dirty="0">
                  <a:solidFill>
                    <a:srgbClr val="FF0000"/>
                  </a:solidFill>
                  <a:latin typeface="微软雅黑" panose="020B0503020204020204" pitchFamily="34" charset="-122"/>
                  <a:ea typeface="微软雅黑" panose="020B0503020204020204" pitchFamily="34" charset="-122"/>
                </a:rPr>
                <a:t>源程序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69" name="Group 21"/>
          <p:cNvGrpSpPr/>
          <p:nvPr/>
        </p:nvGrpSpPr>
        <p:grpSpPr>
          <a:xfrm>
            <a:off x="2292350" y="2839403"/>
            <a:ext cx="1085850" cy="1073150"/>
            <a:chOff x="1330" y="3215"/>
            <a:chExt cx="684" cy="676"/>
          </a:xfrm>
        </p:grpSpPr>
        <p:grpSp>
          <p:nvGrpSpPr>
            <p:cNvPr id="85013" name="Group 22"/>
            <p:cNvGrpSpPr/>
            <p:nvPr/>
          </p:nvGrpSpPr>
          <p:grpSpPr>
            <a:xfrm>
              <a:off x="1392" y="3215"/>
              <a:ext cx="622" cy="238"/>
              <a:chOff x="219" y="3401"/>
              <a:chExt cx="622" cy="238"/>
            </a:xfrm>
          </p:grpSpPr>
          <p:sp>
            <p:nvSpPr>
              <p:cNvPr id="85014" name="Line 23"/>
              <p:cNvSpPr/>
              <p:nvPr>
                <p:custDataLst>
                  <p:tags r:id="rId10"/>
                </p:custDataLst>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15" name="Text Box 24"/>
              <p:cNvSpPr txBox="1"/>
              <p:nvPr>
                <p:custDataLst>
                  <p:tags r:id="rId11"/>
                </p:custDataLst>
              </p:nvPr>
            </p:nvSpPr>
            <p:spPr>
              <a:xfrm>
                <a:off x="266" y="3401"/>
                <a:ext cx="575" cy="231"/>
              </a:xfrm>
              <a:prstGeom prst="rect">
                <a:avLst/>
              </a:prstGeom>
              <a:noFill/>
              <a:ln w="9525">
                <a:noFill/>
              </a:ln>
            </p:spPr>
            <p:txBody>
              <a:bodyPr anchor="t" anchorCtr="0">
                <a:spAutoFit/>
              </a:bodyPr>
              <a:p>
                <a:pPr>
                  <a:spcBef>
                    <a:spcPct val="50000"/>
                  </a:spcBef>
                </a:pPr>
                <a:r>
                  <a:rPr lang="en-US" altLang="zh-CN" b="1" dirty="0">
                    <a:latin typeface="Arial" panose="020B0604020202020204" pitchFamily="34" charset="0"/>
                    <a:ea typeface="宋体" panose="02010600030101010101" pitchFamily="2" charset="-122"/>
                  </a:rPr>
                  <a:t>hello.i</a:t>
                </a:r>
                <a:endParaRPr lang="en-US" altLang="zh-CN" b="1" dirty="0">
                  <a:latin typeface="Arial" panose="020B0604020202020204" pitchFamily="34" charset="0"/>
                  <a:ea typeface="宋体" panose="02010600030101010101" pitchFamily="2" charset="-122"/>
                </a:endParaRPr>
              </a:p>
            </p:txBody>
          </p:sp>
        </p:grpSp>
        <p:sp>
          <p:nvSpPr>
            <p:cNvPr id="85016" name="Text Box 25"/>
            <p:cNvSpPr txBox="1"/>
            <p:nvPr>
              <p:custDataLst>
                <p:tags r:id="rId12"/>
              </p:custDataLst>
            </p:nvPr>
          </p:nvSpPr>
          <p:spPr>
            <a:xfrm>
              <a:off x="1330" y="3487"/>
              <a:ext cx="631" cy="404"/>
            </a:xfrm>
            <a:prstGeom prst="rect">
              <a:avLst/>
            </a:prstGeom>
            <a:noFill/>
            <a:ln w="9525">
              <a:noFill/>
            </a:ln>
          </p:spPr>
          <p:txBody>
            <a:bodyPr anchor="t" anchorCtr="0">
              <a:spAutoFit/>
            </a:bodyPr>
            <a:p>
              <a:pPr algn="ctr"/>
              <a:r>
                <a:rPr lang="zh-CN" altLang="en-US" b="1" dirty="0">
                  <a:solidFill>
                    <a:srgbClr val="FF0000"/>
                  </a:solidFill>
                  <a:latin typeface="微软雅黑" panose="020B0503020204020204" pitchFamily="34" charset="-122"/>
                  <a:ea typeface="微软雅黑" panose="020B0503020204020204" pitchFamily="34" charset="-122"/>
                </a:rPr>
                <a:t>源程序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74" name="Group 26"/>
          <p:cNvGrpSpPr/>
          <p:nvPr/>
        </p:nvGrpSpPr>
        <p:grpSpPr>
          <a:xfrm>
            <a:off x="4064000" y="2853690"/>
            <a:ext cx="1055688" cy="1365250"/>
            <a:chOff x="2446" y="3224"/>
            <a:chExt cx="665" cy="860"/>
          </a:xfrm>
        </p:grpSpPr>
        <p:grpSp>
          <p:nvGrpSpPr>
            <p:cNvPr id="85018" name="Group 27"/>
            <p:cNvGrpSpPr/>
            <p:nvPr/>
          </p:nvGrpSpPr>
          <p:grpSpPr>
            <a:xfrm>
              <a:off x="2489" y="3224"/>
              <a:ext cx="622" cy="238"/>
              <a:chOff x="219" y="3401"/>
              <a:chExt cx="622" cy="238"/>
            </a:xfrm>
          </p:grpSpPr>
          <p:sp>
            <p:nvSpPr>
              <p:cNvPr id="85019" name="Line 28"/>
              <p:cNvSpPr/>
              <p:nvPr>
                <p:custDataLst>
                  <p:tags r:id="rId13"/>
                </p:custDataLst>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20" name="Text Box 29"/>
              <p:cNvSpPr txBox="1"/>
              <p:nvPr>
                <p:custDataLst>
                  <p:tags r:id="rId14"/>
                </p:custDataLst>
              </p:nvPr>
            </p:nvSpPr>
            <p:spPr>
              <a:xfrm>
                <a:off x="266" y="3401"/>
                <a:ext cx="575" cy="231"/>
              </a:xfrm>
              <a:prstGeom prst="rect">
                <a:avLst/>
              </a:prstGeom>
              <a:noFill/>
              <a:ln w="9525">
                <a:noFill/>
              </a:ln>
            </p:spPr>
            <p:txBody>
              <a:bodyPr anchor="t" anchorCtr="0">
                <a:spAutoFit/>
              </a:bodyPr>
              <a:p>
                <a:pPr>
                  <a:spcBef>
                    <a:spcPct val="50000"/>
                  </a:spcBef>
                </a:pPr>
                <a:r>
                  <a:rPr lang="en-US" altLang="zh-CN" b="1" dirty="0">
                    <a:latin typeface="Arial" panose="020B0604020202020204" pitchFamily="34" charset="0"/>
                    <a:ea typeface="宋体" panose="02010600030101010101" pitchFamily="2" charset="-122"/>
                  </a:rPr>
                  <a:t>hello.s</a:t>
                </a:r>
                <a:endParaRPr lang="en-US" altLang="zh-CN" b="1" dirty="0">
                  <a:latin typeface="Arial" panose="020B0604020202020204" pitchFamily="34" charset="0"/>
                  <a:ea typeface="宋体" panose="02010600030101010101" pitchFamily="2" charset="-122"/>
                </a:endParaRPr>
              </a:p>
            </p:txBody>
          </p:sp>
        </p:grpSp>
        <p:sp>
          <p:nvSpPr>
            <p:cNvPr id="85021" name="Text Box 30"/>
            <p:cNvSpPr txBox="1"/>
            <p:nvPr>
              <p:custDataLst>
                <p:tags r:id="rId15"/>
              </p:custDataLst>
            </p:nvPr>
          </p:nvSpPr>
          <p:spPr>
            <a:xfrm>
              <a:off x="2446" y="3507"/>
              <a:ext cx="631" cy="577"/>
            </a:xfrm>
            <a:prstGeom prst="rect">
              <a:avLst/>
            </a:prstGeom>
            <a:noFill/>
            <a:ln w="9525">
              <a:noFill/>
            </a:ln>
          </p:spPr>
          <p:txBody>
            <a:bodyPr anchor="t" anchorCtr="0">
              <a:spAutoFit/>
            </a:bodyPr>
            <a:p>
              <a:pPr algn="ctr"/>
              <a:r>
                <a:rPr lang="zh-CN" altLang="en-US" b="1" dirty="0">
                  <a:solidFill>
                    <a:srgbClr val="FF0000"/>
                  </a:solidFill>
                  <a:latin typeface="微软雅黑" panose="020B0503020204020204" pitchFamily="34" charset="-122"/>
                  <a:ea typeface="微软雅黑" panose="020B0503020204020204" pitchFamily="34" charset="-122"/>
                </a:rPr>
                <a:t>汇编语言程序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79" name="Group 31"/>
          <p:cNvGrpSpPr/>
          <p:nvPr/>
        </p:nvGrpSpPr>
        <p:grpSpPr>
          <a:xfrm>
            <a:off x="5840413" y="2590165"/>
            <a:ext cx="1093787" cy="1652588"/>
            <a:chOff x="3565" y="3198"/>
            <a:chExt cx="689" cy="1041"/>
          </a:xfrm>
        </p:grpSpPr>
        <p:grpSp>
          <p:nvGrpSpPr>
            <p:cNvPr id="85023" name="Group 32"/>
            <p:cNvGrpSpPr/>
            <p:nvPr/>
          </p:nvGrpSpPr>
          <p:grpSpPr>
            <a:xfrm>
              <a:off x="3604" y="3198"/>
              <a:ext cx="650" cy="238"/>
              <a:chOff x="219" y="3401"/>
              <a:chExt cx="622" cy="238"/>
            </a:xfrm>
          </p:grpSpPr>
          <p:sp>
            <p:nvSpPr>
              <p:cNvPr id="85024" name="Line 33"/>
              <p:cNvSpPr/>
              <p:nvPr>
                <p:custDataLst>
                  <p:tags r:id="rId16"/>
                </p:custDataLst>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25" name="Text Box 34"/>
              <p:cNvSpPr txBox="1"/>
              <p:nvPr>
                <p:custDataLst>
                  <p:tags r:id="rId17"/>
                </p:custDataLst>
              </p:nvPr>
            </p:nvSpPr>
            <p:spPr>
              <a:xfrm>
                <a:off x="266" y="3401"/>
                <a:ext cx="575" cy="231"/>
              </a:xfrm>
              <a:prstGeom prst="rect">
                <a:avLst/>
              </a:prstGeom>
              <a:noFill/>
              <a:ln w="9525">
                <a:noFill/>
              </a:ln>
            </p:spPr>
            <p:txBody>
              <a:bodyPr anchor="t" anchorCtr="0">
                <a:spAutoFit/>
              </a:bodyPr>
              <a:p>
                <a:pPr>
                  <a:spcBef>
                    <a:spcPct val="50000"/>
                  </a:spcBef>
                </a:pPr>
                <a:r>
                  <a:rPr lang="en-US" altLang="zh-CN" b="1" dirty="0">
                    <a:latin typeface="Arial" panose="020B0604020202020204" pitchFamily="34" charset="0"/>
                    <a:ea typeface="宋体" panose="02010600030101010101" pitchFamily="2" charset="-122"/>
                  </a:rPr>
                  <a:t>hello.o</a:t>
                </a:r>
                <a:endParaRPr lang="en-US" altLang="zh-CN" b="1" dirty="0">
                  <a:latin typeface="Arial" panose="020B0604020202020204" pitchFamily="34" charset="0"/>
                  <a:ea typeface="宋体" panose="02010600030101010101" pitchFamily="2" charset="-122"/>
                </a:endParaRPr>
              </a:p>
            </p:txBody>
          </p:sp>
        </p:grpSp>
        <p:sp>
          <p:nvSpPr>
            <p:cNvPr id="85026" name="Text Box 35"/>
            <p:cNvSpPr txBox="1"/>
            <p:nvPr>
              <p:custDataLst>
                <p:tags r:id="rId18"/>
              </p:custDataLst>
            </p:nvPr>
          </p:nvSpPr>
          <p:spPr>
            <a:xfrm>
              <a:off x="3565" y="3489"/>
              <a:ext cx="668" cy="750"/>
            </a:xfrm>
            <a:prstGeom prst="rect">
              <a:avLst/>
            </a:prstGeom>
            <a:noFill/>
            <a:ln w="9525">
              <a:noFill/>
            </a:ln>
          </p:spPr>
          <p:txBody>
            <a:bodyPr anchor="t" anchorCtr="0">
              <a:spAutoFit/>
            </a:bodyPr>
            <a:p>
              <a:pPr algn="ctr"/>
              <a:r>
                <a:rPr lang="zh-CN" altLang="en-US" b="1" dirty="0">
                  <a:solidFill>
                    <a:srgbClr val="FF0000"/>
                  </a:solidFill>
                  <a:latin typeface="微软雅黑" panose="020B0503020204020204" pitchFamily="34" charset="-122"/>
                  <a:ea typeface="微软雅黑" panose="020B0503020204020204" pitchFamily="34" charset="-122"/>
                </a:rPr>
                <a:t>可重定位目标程序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二进制</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grpSp>
        <p:nvGrpSpPr>
          <p:cNvPr id="565284" name="Group 36"/>
          <p:cNvGrpSpPr/>
          <p:nvPr/>
        </p:nvGrpSpPr>
        <p:grpSpPr>
          <a:xfrm>
            <a:off x="7675563" y="2796540"/>
            <a:ext cx="1117600" cy="1365250"/>
            <a:chOff x="4721" y="3188"/>
            <a:chExt cx="704" cy="860"/>
          </a:xfrm>
        </p:grpSpPr>
        <p:grpSp>
          <p:nvGrpSpPr>
            <p:cNvPr id="85028" name="Group 37"/>
            <p:cNvGrpSpPr/>
            <p:nvPr/>
          </p:nvGrpSpPr>
          <p:grpSpPr>
            <a:xfrm>
              <a:off x="4738" y="3188"/>
              <a:ext cx="622" cy="238"/>
              <a:chOff x="219" y="3401"/>
              <a:chExt cx="622" cy="238"/>
            </a:xfrm>
          </p:grpSpPr>
          <p:sp>
            <p:nvSpPr>
              <p:cNvPr id="85029" name="Line 38"/>
              <p:cNvSpPr/>
              <p:nvPr>
                <p:custDataLst>
                  <p:tags r:id="rId19"/>
                </p:custDataLst>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5030" name="Text Box 39"/>
              <p:cNvSpPr txBox="1"/>
              <p:nvPr>
                <p:custDataLst>
                  <p:tags r:id="rId20"/>
                </p:custDataLst>
              </p:nvPr>
            </p:nvSpPr>
            <p:spPr>
              <a:xfrm>
                <a:off x="266" y="3401"/>
                <a:ext cx="575" cy="231"/>
              </a:xfrm>
              <a:prstGeom prst="rect">
                <a:avLst/>
              </a:prstGeom>
              <a:noFill/>
              <a:ln w="9525">
                <a:noFill/>
              </a:ln>
            </p:spPr>
            <p:txBody>
              <a:bodyPr anchor="t" anchorCtr="0">
                <a:spAutoFit/>
              </a:bodyPr>
              <a:p>
                <a:pPr>
                  <a:spcBef>
                    <a:spcPct val="50000"/>
                  </a:spcBef>
                </a:pPr>
                <a:r>
                  <a:rPr lang="en-US" altLang="zh-CN" b="1" dirty="0">
                    <a:latin typeface="Arial" panose="020B0604020202020204" pitchFamily="34" charset="0"/>
                    <a:ea typeface="宋体" panose="02010600030101010101" pitchFamily="2" charset="-122"/>
                  </a:rPr>
                  <a:t>hello</a:t>
                </a:r>
                <a:endParaRPr lang="en-US" altLang="zh-CN" b="1" dirty="0">
                  <a:latin typeface="Arial" panose="020B0604020202020204" pitchFamily="34" charset="0"/>
                  <a:ea typeface="宋体" panose="02010600030101010101" pitchFamily="2" charset="-122"/>
                </a:endParaRPr>
              </a:p>
            </p:txBody>
          </p:sp>
        </p:grpSp>
        <p:sp>
          <p:nvSpPr>
            <p:cNvPr id="85031" name="Text Box 40"/>
            <p:cNvSpPr txBox="1"/>
            <p:nvPr>
              <p:custDataLst>
                <p:tags r:id="rId21"/>
              </p:custDataLst>
            </p:nvPr>
          </p:nvSpPr>
          <p:spPr>
            <a:xfrm>
              <a:off x="4721" y="3471"/>
              <a:ext cx="704" cy="577"/>
            </a:xfrm>
            <a:prstGeom prst="rect">
              <a:avLst/>
            </a:prstGeom>
            <a:noFill/>
            <a:ln w="9525">
              <a:noFill/>
            </a:ln>
          </p:spPr>
          <p:txBody>
            <a:bodyPr anchor="t" anchorCtr="0">
              <a:spAutoFit/>
            </a:bodyPr>
            <a:p>
              <a:pPr algn="ctr"/>
              <a:r>
                <a:rPr lang="zh-CN" altLang="en-US" b="1" dirty="0">
                  <a:solidFill>
                    <a:srgbClr val="FF0000"/>
                  </a:solidFill>
                  <a:latin typeface="微软雅黑" panose="020B0503020204020204" pitchFamily="34" charset="-122"/>
                  <a:ea typeface="微软雅黑" panose="020B0503020204020204" pitchFamily="34" charset="-122"/>
                </a:rPr>
                <a:t>可执行目标程序</a:t>
              </a:r>
              <a:endParaRPr lang="zh-CN" altLang="en-US" b="1" dirty="0">
                <a:solidFill>
                  <a:srgbClr val="FF0000"/>
                </a:solidFill>
                <a:latin typeface="微软雅黑" panose="020B0503020204020204" pitchFamily="34" charset="-122"/>
                <a:ea typeface="微软雅黑" panose="020B0503020204020204" pitchFamily="34" charset="-122"/>
              </a:endParaRP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二进制</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sp>
        <p:nvSpPr>
          <p:cNvPr id="565289" name="Text Box 41"/>
          <p:cNvSpPr txBox="1"/>
          <p:nvPr>
            <p:custDataLst>
              <p:tags r:id="rId22"/>
            </p:custDataLst>
          </p:nvPr>
        </p:nvSpPr>
        <p:spPr>
          <a:xfrm>
            <a:off x="514350" y="1945640"/>
            <a:ext cx="4618038" cy="396875"/>
          </a:xfrm>
          <a:prstGeom prst="rect">
            <a:avLst/>
          </a:prstGeom>
          <a:noFill/>
          <a:ln w="9525">
            <a:noFill/>
          </a:ln>
        </p:spPr>
        <p:txBody>
          <a:bodyPr anchor="t" anchorCtr="0">
            <a:spAutoFit/>
          </a:bodyPr>
          <a:p>
            <a:pPr>
              <a:spcBef>
                <a:spcPct val="50000"/>
              </a:spcBef>
            </a:pPr>
            <a:r>
              <a:rPr lang="zh-CN" altLang="en-US" sz="2000" b="1" dirty="0">
                <a:latin typeface="微软雅黑" panose="020B0503020204020204" pitchFamily="34" charset="-122"/>
                <a:ea typeface="微软雅黑" panose="020B0503020204020204" pitchFamily="34" charset="-122"/>
              </a:rPr>
              <a:t>以下是</a:t>
            </a:r>
            <a:r>
              <a:rPr lang="en-US" altLang="zh-CN" sz="2000" b="1" dirty="0">
                <a:latin typeface="微软雅黑" panose="020B0503020204020204" pitchFamily="34" charset="-122"/>
                <a:ea typeface="微软雅黑" panose="020B0503020204020204" pitchFamily="34" charset="-122"/>
              </a:rPr>
              <a:t>GCC+Linux</a:t>
            </a:r>
            <a:r>
              <a:rPr lang="zh-CN" altLang="en-US" sz="2000" b="1" dirty="0">
                <a:latin typeface="微软雅黑" panose="020B0503020204020204" pitchFamily="34" charset="-122"/>
                <a:ea typeface="微软雅黑" panose="020B0503020204020204" pitchFamily="34" charset="-122"/>
              </a:rPr>
              <a:t>平台中的处理过程</a:t>
            </a:r>
            <a:endParaRPr lang="zh-CN" altLang="en-US" sz="20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46760" y="4058920"/>
            <a:ext cx="4572000" cy="460375"/>
          </a:xfrm>
          <a:prstGeom prst="rect">
            <a:avLst/>
          </a:prstGeom>
          <a:noFill/>
        </p:spPr>
        <p:txBody>
          <a:bodyPr wrap="square" rtlCol="0" anchor="t">
            <a:spAutoFit/>
          </a:bodyPr>
          <a:p>
            <a:pPr marL="0" marR="0" lvl="0" indent="95250" algn="just" defTabSz="914400" rtl="0" eaLnBrk="0" fontAlgn="base" latinLnBrk="0" hangingPunct="0">
              <a:lnSpc>
                <a:spcPct val="120000"/>
              </a:lnSpc>
              <a:spcBef>
                <a:spcPct val="0"/>
              </a:spcBef>
              <a:spcAft>
                <a:spcPts val="0"/>
              </a:spcAft>
              <a:buClrTx/>
              <a:buSzTx/>
              <a:buFontTx/>
              <a:buNone/>
              <a:defRPr/>
            </a:pP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gcc</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–E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hello.c</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–o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hello.i</a:t>
            </a:r>
            <a:endPar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5" name="文本框 4"/>
          <p:cNvSpPr txBox="1"/>
          <p:nvPr/>
        </p:nvSpPr>
        <p:spPr>
          <a:xfrm>
            <a:off x="1241425" y="4508500"/>
            <a:ext cx="6519545" cy="460375"/>
          </a:xfrm>
          <a:prstGeom prst="rect">
            <a:avLst/>
          </a:prstGeom>
          <a:noFill/>
        </p:spPr>
        <p:txBody>
          <a:bodyPr wrap="square" rtlCol="0" anchor="t">
            <a:spAutoFit/>
          </a:bodyPr>
          <a:p>
            <a:pPr marL="0" marR="0" lvl="0" indent="1162050" algn="just" defTabSz="914400" rtl="0" eaLnBrk="0" fontAlgn="base" latinLnBrk="0" hangingPunct="0">
              <a:lnSpc>
                <a:spcPct val="120000"/>
              </a:lnSpc>
              <a:spcBef>
                <a:spcPct val="0"/>
              </a:spcBef>
              <a:spcAft>
                <a:spcPts val="0"/>
              </a:spcAft>
              <a:buClrTx/>
              <a:buSzTx/>
              <a:buFontTx/>
              <a:buNone/>
              <a:defRPr/>
            </a:pP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gcc</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–S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hello.i</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–o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hello.s</a:t>
            </a:r>
            <a:endPar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 name="文本框 7"/>
          <p:cNvSpPr txBox="1"/>
          <p:nvPr/>
        </p:nvSpPr>
        <p:spPr>
          <a:xfrm>
            <a:off x="114935" y="4998085"/>
            <a:ext cx="8851265" cy="460375"/>
          </a:xfrm>
          <a:prstGeom prst="rect">
            <a:avLst/>
          </a:prstGeom>
          <a:noFill/>
        </p:spPr>
        <p:txBody>
          <a:bodyPr wrap="square" rtlCol="0" anchor="t">
            <a:spAutoFit/>
          </a:bodyPr>
          <a:p>
            <a:pPr marL="0" marR="0" lvl="0" indent="2781300" algn="just" defTabSz="914400" rtl="0" eaLnBrk="0" fontAlgn="base" latinLnBrk="0" hangingPunct="0">
              <a:lnSpc>
                <a:spcPct val="120000"/>
              </a:lnSpc>
              <a:spcBef>
                <a:spcPct val="0"/>
              </a:spcBef>
              <a:spcAft>
                <a:spcPts val="0"/>
              </a:spcAft>
              <a:buClrTx/>
              <a:buSzTx/>
              <a:buFontTx/>
              <a:buNone/>
              <a:defRPr/>
            </a:pP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gcc</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hello.s</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–o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hello.o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二进制表示</a:t>
            </a:r>
            <a:endParaRPr lang="zh-CN" altLang="en-US"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nvSpPr>
        <p:spPr>
          <a:xfrm>
            <a:off x="4241165" y="5036820"/>
            <a:ext cx="4531995" cy="643255"/>
          </a:xfrm>
          <a:prstGeom prst="rect">
            <a:avLst/>
          </a:prstGeom>
          <a:noFill/>
        </p:spPr>
        <p:txBody>
          <a:bodyPr wrap="square" rtlCol="0" anchor="t">
            <a:noAutofit/>
          </a:bodyPr>
          <a:p>
            <a:pPr marL="0" marR="0" lvl="0" indent="4305300" algn="l" defTabSz="914400" rtl="0" eaLnBrk="0" fontAlgn="base" latinLnBrk="0" hangingPunct="0">
              <a:lnSpc>
                <a:spcPct val="120000"/>
              </a:lnSpc>
              <a:spcBef>
                <a:spcPct val="0"/>
              </a:spcBef>
              <a:spcAft>
                <a:spcPct val="0"/>
              </a:spcAft>
              <a:buClrTx/>
              <a:buSzTx/>
              <a:buFontTx/>
              <a:buNone/>
              <a:defRPr/>
            </a:pPr>
            <a:r>
              <a:rPr lang="en-US" altLang="zh-CN" sz="2000" b="1"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gcc</a:t>
            </a:r>
            <a:r>
              <a:rPr lang="en-US" altLang="zh-CN" sz="2000" b="1"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hello.o</a:t>
            </a:r>
            <a:r>
              <a:rPr lang="en-US" altLang="zh-CN" sz="2000" b="1"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–o  hello</a:t>
            </a:r>
            <a:endParaRPr lang="en-US" altLang="zh-CN" sz="2000" b="1"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3" name="文本框 12"/>
          <p:cNvSpPr txBox="1"/>
          <p:nvPr/>
        </p:nvSpPr>
        <p:spPr>
          <a:xfrm>
            <a:off x="701675" y="6219190"/>
            <a:ext cx="8249285" cy="398780"/>
          </a:xfrm>
          <a:prstGeom prst="rect">
            <a:avLst/>
          </a:prstGeom>
          <a:noFill/>
        </p:spPr>
        <p:txBody>
          <a:bodyPr wrap="square" rtlCol="0">
            <a:spAutoFit/>
          </a:bodyPr>
          <a:p>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gcc  hello.c  –o  hello   //将hello.c直接编译成可执行目标文件hello</a:t>
            </a:r>
            <a:endPar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5289"/>
                                        </p:tgtEl>
                                        <p:attrNameLst>
                                          <p:attrName>style.visibility</p:attrName>
                                        </p:attrNameLst>
                                      </p:cBhvr>
                                      <p:to>
                                        <p:strVal val="visible"/>
                                      </p:to>
                                    </p:set>
                                    <p:animEffect transition="in" filter="blinds(horizontal)">
                                      <p:cBhvr>
                                        <p:cTn id="7" dur="500"/>
                                        <p:tgtEl>
                                          <p:spTgt spid="5652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5264"/>
                                        </p:tgtEl>
                                        <p:attrNameLst>
                                          <p:attrName>style.visibility</p:attrName>
                                        </p:attrNameLst>
                                      </p:cBhvr>
                                      <p:to>
                                        <p:strVal val="visible"/>
                                      </p:to>
                                    </p:set>
                                    <p:animEffect transition="in" filter="blinds(horizontal)">
                                      <p:cBhvr>
                                        <p:cTn id="12" dur="500"/>
                                        <p:tgtEl>
                                          <p:spTgt spid="5652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5256"/>
                                        </p:tgtEl>
                                        <p:attrNameLst>
                                          <p:attrName>style.visibility</p:attrName>
                                        </p:attrNameLst>
                                      </p:cBhvr>
                                      <p:to>
                                        <p:strVal val="visible"/>
                                      </p:to>
                                    </p:set>
                                    <p:animEffect transition="in" filter="blinds(horizontal)">
                                      <p:cBhvr>
                                        <p:cTn id="17" dur="500"/>
                                        <p:tgtEl>
                                          <p:spTgt spid="5652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5269"/>
                                        </p:tgtEl>
                                        <p:attrNameLst>
                                          <p:attrName>style.visibility</p:attrName>
                                        </p:attrNameLst>
                                      </p:cBhvr>
                                      <p:to>
                                        <p:strVal val="visible"/>
                                      </p:to>
                                    </p:set>
                                    <p:animEffect transition="in" filter="blinds(horizontal)">
                                      <p:cBhvr>
                                        <p:cTn id="22" dur="500"/>
                                        <p:tgtEl>
                                          <p:spTgt spid="5652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57"/>
                                        </p:tgtEl>
                                        <p:attrNameLst>
                                          <p:attrName>style.visibility</p:attrName>
                                        </p:attrNameLst>
                                      </p:cBhvr>
                                      <p:to>
                                        <p:strVal val="visible"/>
                                      </p:to>
                                    </p:set>
                                    <p:animEffect transition="in" filter="blinds(horizontal)">
                                      <p:cBhvr>
                                        <p:cTn id="27" dur="500"/>
                                        <p:tgtEl>
                                          <p:spTgt spid="5652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5274"/>
                                        </p:tgtEl>
                                        <p:attrNameLst>
                                          <p:attrName>style.visibility</p:attrName>
                                        </p:attrNameLst>
                                      </p:cBhvr>
                                      <p:to>
                                        <p:strVal val="visible"/>
                                      </p:to>
                                    </p:set>
                                    <p:animEffect transition="in" filter="blinds(horizontal)">
                                      <p:cBhvr>
                                        <p:cTn id="32" dur="500"/>
                                        <p:tgtEl>
                                          <p:spTgt spid="5652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8"/>
                                        </p:tgtEl>
                                        <p:attrNameLst>
                                          <p:attrName>style.visibility</p:attrName>
                                        </p:attrNameLst>
                                      </p:cBhvr>
                                      <p:to>
                                        <p:strVal val="visible"/>
                                      </p:to>
                                    </p:set>
                                    <p:animEffect transition="in" filter="blinds(horizontal)">
                                      <p:cBhvr>
                                        <p:cTn id="37" dur="500"/>
                                        <p:tgtEl>
                                          <p:spTgt spid="5652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5279"/>
                                        </p:tgtEl>
                                        <p:attrNameLst>
                                          <p:attrName>style.visibility</p:attrName>
                                        </p:attrNameLst>
                                      </p:cBhvr>
                                      <p:to>
                                        <p:strVal val="visible"/>
                                      </p:to>
                                    </p:set>
                                    <p:animEffect transition="in" filter="blinds(horizontal)">
                                      <p:cBhvr>
                                        <p:cTn id="42" dur="500"/>
                                        <p:tgtEl>
                                          <p:spTgt spid="5652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5260"/>
                                        </p:tgtEl>
                                        <p:attrNameLst>
                                          <p:attrName>style.visibility</p:attrName>
                                        </p:attrNameLst>
                                      </p:cBhvr>
                                      <p:to>
                                        <p:strVal val="visible"/>
                                      </p:to>
                                    </p:set>
                                    <p:animEffect transition="in" filter="blinds(horizontal)">
                                      <p:cBhvr>
                                        <p:cTn id="47" dur="500"/>
                                        <p:tgtEl>
                                          <p:spTgt spid="5652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5259"/>
                                        </p:tgtEl>
                                        <p:attrNameLst>
                                          <p:attrName>style.visibility</p:attrName>
                                        </p:attrNameLst>
                                      </p:cBhvr>
                                      <p:to>
                                        <p:strVal val="visible"/>
                                      </p:to>
                                    </p:set>
                                    <p:animEffect transition="in" filter="blinds(horizontal)">
                                      <p:cBhvr>
                                        <p:cTn id="52" dur="500"/>
                                        <p:tgtEl>
                                          <p:spTgt spid="5652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5284"/>
                                        </p:tgtEl>
                                        <p:attrNameLst>
                                          <p:attrName>style.visibility</p:attrName>
                                        </p:attrNameLst>
                                      </p:cBhvr>
                                      <p:to>
                                        <p:strVal val="visible"/>
                                      </p:to>
                                    </p:set>
                                    <p:animEffect transition="in" filter="blinds(horizontal)">
                                      <p:cBhvr>
                                        <p:cTn id="57" dur="500"/>
                                        <p:tgtEl>
                                          <p:spTgt spid="56528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6" grpId="0" bldLvl="0" animBg="1"/>
      <p:bldP spid="565257" grpId="0" bldLvl="0" animBg="1"/>
      <p:bldP spid="565258" grpId="0" bldLvl="0" animBg="1"/>
      <p:bldP spid="565259" grpId="0" bldLvl="0" animBg="1"/>
      <p:bldP spid="565289" grpId="0"/>
      <p:bldP spid="2" grpId="0"/>
      <p:bldP spid="5" grpId="0"/>
      <p:bldP spid="10" grpId="0"/>
      <p:bldP spid="8"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objdump</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矩形 1"/>
          <p:cNvSpPr/>
          <p:nvPr/>
        </p:nvSpPr>
        <p:spPr>
          <a:xfrm>
            <a:off x="701675" y="819150"/>
            <a:ext cx="4572000" cy="2092325"/>
          </a:xfrm>
          <a:prstGeom prst="rect">
            <a:avLst/>
          </a:prstGeom>
        </p:spPr>
        <p:txBody>
          <a:bodyPr>
            <a:spAutoFit/>
          </a:bodyPr>
          <a:lstStyle/>
          <a:p>
            <a:pPr marL="0" marR="0" lvl="0" indent="0" algn="just" defTabSz="914400" rtl="0" eaLnBrk="0" fontAlgn="base" latinLnBrk="0" hangingPunct="0">
              <a:lnSpc>
                <a:spcPts val="2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#include "</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stdio.h</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ts val="2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void main(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int</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x=3, y=5, z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6700" algn="just" defTabSz="914400" rtl="0" eaLnBrk="0" fontAlgn="base" latinLnBrk="0" hangingPunct="0">
              <a:lnSpc>
                <a:spcPct val="100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x+y</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3525" algn="just" defTabSz="914400" rtl="0" eaLnBrk="0" fontAlgn="base" latinLnBrk="0" hangingPunct="0">
              <a:lnSpc>
                <a:spcPct val="100000"/>
              </a:lnSpc>
              <a:spcBef>
                <a:spcPct val="0"/>
              </a:spcBef>
              <a:spcAft>
                <a:spcPts val="0"/>
              </a:spcAft>
              <a:buClrTx/>
              <a:buSzTx/>
              <a:buFontTx/>
              <a:buNone/>
              <a:defRPr/>
            </a:pP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printf</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("z=%d\</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n",z</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3525" algn="just" defTabSz="914400" rtl="0" eaLnBrk="0" fontAlgn="base" latinLnBrk="0" hangingPunct="0">
              <a:lnSpc>
                <a:spcPct val="100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return;</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ts val="2000"/>
              </a:lnSpc>
              <a:spcBef>
                <a:spcPct val="0"/>
              </a:spcBef>
              <a:spcAft>
                <a:spcPts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zh-CN" sz="2000" b="0"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4557713" y="998538"/>
            <a:ext cx="1389063" cy="4000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文本框 5"/>
          <p:cNvSpPr txBox="1"/>
          <p:nvPr/>
        </p:nvSpPr>
        <p:spPr>
          <a:xfrm>
            <a:off x="656590" y="3123565"/>
            <a:ext cx="8100060" cy="1938020"/>
          </a:xfrm>
          <a:prstGeom prst="rect">
            <a:avLst/>
          </a:prstGeom>
          <a:noFill/>
        </p:spPr>
        <p:txBody>
          <a:bodyPr wrap="square" rtlCol="0" anchor="t">
            <a:spAutoFit/>
          </a:bodyPr>
          <a:p>
            <a:pPr marL="0" marR="0" lvl="0" indent="0" algn="just" defTabSz="914400" rtl="0" eaLnBrk="0" fontAlgn="base" latinLnBrk="0" hangingPunct="0">
              <a:lnSpc>
                <a:spcPct val="100000"/>
              </a:lnSpc>
              <a:spcBef>
                <a:spcPct val="0"/>
              </a:spcBef>
              <a:spcAft>
                <a:spcPts val="0"/>
              </a:spcAft>
              <a:buClrTx/>
              <a:buSzTx/>
              <a:buFontTx/>
              <a:buNone/>
              <a:defRPr/>
            </a:pP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cc</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 -g</a:t>
            </a:r>
            <a:r>
              <a:rPr lang="zh-CN" altLang="en-US"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-m32</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gdbtest.i</a:t>
            </a:r>
            <a:endParaRPr kumimoji="0" lang="en-US" altLang="zh-CN" sz="2000" b="1" i="0" u="none" strike="noStrike" kern="1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cc</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 -g -m32</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gdbtest.s</a:t>
            </a:r>
            <a:endParaRPr kumimoji="0" lang="en-US" altLang="zh-CN" sz="2000" b="1" i="0" u="none" strike="noStrike" kern="1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cc</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 -g -m32</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gdbtest.o</a:t>
            </a:r>
            <a:endParaRPr kumimoji="0" lang="en-US" altLang="zh-CN" sz="2000" b="1" i="0" u="none" strike="noStrike" kern="1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50000"/>
              </a:lnSpc>
              <a:spcBef>
                <a:spcPct val="0"/>
              </a:spcBef>
              <a:spcAft>
                <a:spcPts val="0"/>
              </a:spcAft>
              <a:buClrTx/>
              <a:buSzTx/>
              <a:buFontTx/>
              <a:buNone/>
              <a:defRPr/>
            </a:pP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cc</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-O0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-m32</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-g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-no-pie -</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fno</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-pic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 </a:t>
            </a:r>
            <a:r>
              <a:rPr lang="en-US"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endParaRPr kumimoji="0" lang="en-US" altLang="zh-CN" sz="2000" b="1" i="0" u="none" strike="noStrike" kern="1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355600" algn="just" defTabSz="914400" rtl="0" eaLnBrk="0" fontAlgn="base" latinLnBrk="0" hangingPunct="0">
              <a:lnSpc>
                <a:spcPct val="150000"/>
              </a:lnSpc>
              <a:spcBef>
                <a:spcPct val="0"/>
              </a:spcBef>
              <a:spcAft>
                <a:spcPts val="0"/>
              </a:spcAft>
              <a:buClrTx/>
              <a:buSzTx/>
              <a:buFontTx/>
              <a:buNone/>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gdbtest.o</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可重定位目标文件、</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可执行目标文件</a:t>
            </a:r>
            <a:endPar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objdump</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3" name="文本框 2"/>
          <p:cNvSpPr txBox="1"/>
          <p:nvPr/>
        </p:nvSpPr>
        <p:spPr>
          <a:xfrm>
            <a:off x="342265" y="2843530"/>
            <a:ext cx="8655050" cy="3784600"/>
          </a:xfrm>
          <a:prstGeom prst="rect">
            <a:avLst/>
          </a:prstGeom>
          <a:noFill/>
        </p:spPr>
        <p:txBody>
          <a:bodyPr wrap="square" rtlCol="0" anchor="t">
            <a:spAutoFit/>
          </a:bodyPr>
          <a:p>
            <a:r>
              <a:rPr lang="zh-CN" altLang="en-US" sz="2000">
                <a:latin typeface="黑体" panose="02010609060101010101" pitchFamily="49" charset="-122"/>
                <a:ea typeface="黑体" panose="02010609060101010101" pitchFamily="49" charset="-122"/>
                <a:cs typeface="黑体" panose="02010609060101010101" pitchFamily="49" charset="-122"/>
                <a:sym typeface="+mn-ea"/>
              </a:rPr>
              <a:t>①</a:t>
            </a:r>
            <a:r>
              <a:rPr lang="zh-CN" altLang="en-US" sz="2000" b="1">
                <a:latin typeface="黑体" panose="02010609060101010101" pitchFamily="49" charset="-122"/>
                <a:ea typeface="黑体" panose="02010609060101010101" pitchFamily="49" charset="-122"/>
                <a:cs typeface="黑体" panose="02010609060101010101" pitchFamily="49" charset="-122"/>
                <a:sym typeface="+mn-ea"/>
              </a:rPr>
              <a:t>文本文件：</a:t>
            </a:r>
            <a:r>
              <a:rPr lang="zh-CN" altLang="en-US" sz="20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用ASCII码存储的，文件中的每一个英文符号用8位的ASCII码表示。</a:t>
            </a:r>
            <a:endParaRPr lang="zh-CN" altLang="en-US" sz="2000">
              <a:latin typeface="黑体" panose="02010609060101010101" pitchFamily="49" charset="-122"/>
              <a:ea typeface="黑体" panose="02010609060101010101" pitchFamily="49" charset="-122"/>
              <a:cs typeface="黑体" panose="02010609060101010101" pitchFamily="49" charset="-122"/>
            </a:endParaRPr>
          </a:p>
          <a:p>
            <a:r>
              <a:rPr lang="zh-CN" altLang="en-US" sz="2000">
                <a:latin typeface="黑体" panose="02010609060101010101" pitchFamily="49" charset="-122"/>
                <a:ea typeface="黑体" panose="02010609060101010101" pitchFamily="49" charset="-122"/>
                <a:cs typeface="黑体" panose="02010609060101010101" pitchFamily="49" charset="-122"/>
                <a:sym typeface="+mn-ea"/>
              </a:rPr>
              <a:t>②</a:t>
            </a:r>
            <a:r>
              <a:rPr lang="zh-CN" altLang="en-US" sz="2000" b="1">
                <a:latin typeface="黑体" panose="02010609060101010101" pitchFamily="49" charset="-122"/>
                <a:ea typeface="黑体" panose="02010609060101010101" pitchFamily="49" charset="-122"/>
                <a:cs typeface="黑体" panose="02010609060101010101" pitchFamily="49" charset="-122"/>
                <a:sym typeface="+mn-ea"/>
              </a:rPr>
              <a:t>二进制文件：</a:t>
            </a:r>
            <a:r>
              <a:rPr lang="zh-CN" altLang="en-US" sz="20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用01序列存储的机器指令，数据和其他信息。</a:t>
            </a:r>
            <a:endParaRPr lang="zh-CN" altLang="en-US" sz="2000">
              <a:latin typeface="黑体" panose="02010609060101010101" pitchFamily="49" charset="-122"/>
              <a:ea typeface="黑体" panose="02010609060101010101" pitchFamily="49" charset="-122"/>
              <a:cs typeface="黑体" panose="02010609060101010101" pitchFamily="49" charset="-122"/>
            </a:endParaRPr>
          </a:p>
          <a:p>
            <a:r>
              <a:rPr lang="zh-CN" altLang="en-US" sz="2000">
                <a:latin typeface="黑体" panose="02010609060101010101" pitchFamily="49" charset="-122"/>
                <a:ea typeface="黑体" panose="02010609060101010101" pitchFamily="49" charset="-122"/>
                <a:cs typeface="黑体" panose="02010609060101010101" pitchFamily="49" charset="-122"/>
                <a:sym typeface="+mn-ea"/>
              </a:rPr>
              <a:t>③</a:t>
            </a:r>
            <a:r>
              <a:rPr lang="zh-CN" altLang="en-US" sz="2000" b="1">
                <a:latin typeface="黑体" panose="02010609060101010101" pitchFamily="49" charset="-122"/>
                <a:ea typeface="黑体" panose="02010609060101010101" pitchFamily="49" charset="-122"/>
                <a:cs typeface="黑体" panose="02010609060101010101" pitchFamily="49" charset="-122"/>
                <a:sym typeface="+mn-ea"/>
              </a:rPr>
              <a:t>机器指令</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计算机可识别和执行的，所以称为目标代码。</a:t>
            </a:r>
            <a:endParaRPr lang="zh-CN" altLang="en-US" sz="2000">
              <a:solidFill>
                <a:srgbClr val="FF0000"/>
              </a:solidFill>
              <a:latin typeface="黑体" panose="02010609060101010101" pitchFamily="49" charset="-122"/>
              <a:ea typeface="黑体" panose="02010609060101010101" pitchFamily="49" charset="-122"/>
              <a:cs typeface="黑体" panose="02010609060101010101" pitchFamily="49" charset="-122"/>
            </a:endParaRPr>
          </a:p>
          <a:p>
            <a:r>
              <a:rPr lang="zh-CN" altLang="en-US" sz="2000">
                <a:latin typeface="黑体" panose="02010609060101010101" pitchFamily="49" charset="-122"/>
                <a:ea typeface="黑体" panose="02010609060101010101" pitchFamily="49" charset="-122"/>
                <a:cs typeface="黑体" panose="02010609060101010101" pitchFamily="49" charset="-122"/>
                <a:sym typeface="+mn-ea"/>
              </a:rPr>
              <a:t>④</a:t>
            </a:r>
            <a:r>
              <a:rPr lang="zh-CN" altLang="en-US" sz="2000" b="1">
                <a:latin typeface="黑体" panose="02010609060101010101" pitchFamily="49" charset="-122"/>
                <a:ea typeface="黑体" panose="02010609060101010101" pitchFamily="49" charset="-122"/>
                <a:cs typeface="黑体" panose="02010609060101010101" pitchFamily="49" charset="-122"/>
                <a:sym typeface="+mn-ea"/>
              </a:rPr>
              <a:t>可执行目标文件</a:t>
            </a:r>
            <a:r>
              <a:rPr lang="zh-CN" altLang="en-US" sz="200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00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假设为解决一个任务，把这个任务划分成多个子任务，为每个子任务编写一个程序，每个子任务的程序是一个独立的模块，这个程序模块汇编后就是一个可重定位目标文件。其由单个模块组成，不可直接执行。例如一个打印程序构成一个可重定位的目标文件，每个子任务的程序都写好，并且汇编成一个可重定位目标文件后，就可以组装这些程序文件，构成一个完整的可执行文件。这个组装的过程就是连接，链接后的文件就是可执行目标文件，可在计算机中直接执行。</a:t>
            </a:r>
            <a:endParaRPr lang="zh-CN" altLang="en-US" sz="200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 name="矩形 7"/>
          <p:cNvSpPr/>
          <p:nvPr>
            <p:custDataLst>
              <p:tags r:id="rId1"/>
            </p:custDataLst>
          </p:nvPr>
        </p:nvSpPr>
        <p:spPr>
          <a:xfrm>
            <a:off x="386398" y="998538"/>
            <a:ext cx="7675563" cy="1476375"/>
          </a:xfrm>
          <a:prstGeom prst="rect">
            <a:avLst/>
          </a:prstGeom>
        </p:spPr>
        <p:txBody>
          <a:bodyPr>
            <a:spAutoFit/>
          </a:bodyPr>
          <a:p>
            <a:pPr marL="0" marR="0" lvl="0" indent="0" algn="just" defTabSz="914400" rtl="0" eaLnBrk="0" fontAlgn="base" latinLnBrk="0" hangingPunct="0">
              <a:lnSpc>
                <a:spcPct val="150000"/>
              </a:lnSpc>
              <a:spcBef>
                <a:spcPct val="0"/>
              </a:spcBef>
              <a:spcAft>
                <a:spcPts val="0"/>
              </a:spcAft>
              <a:buClrTx/>
              <a:buSzTx/>
              <a:buFontTx/>
              <a:buNone/>
              <a:defRPr/>
            </a:pP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objdump </a:t>
            </a:r>
            <a:r>
              <a:rPr kumimoji="0" lang="en-US"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.o&gt;</a:t>
            </a:r>
            <a:r>
              <a:rPr kumimoji="0" lang="en-US" altLang="zh-CN" sz="2000" b="1" i="0" u="none" strike="noStrike" kern="10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o.txt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objdump </a:t>
            </a:r>
            <a:r>
              <a:rPr kumimoji="0" lang="en-US"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a:t>
            </a:r>
            <a:r>
              <a:rPr kumimoji="0" lang="en-US" altLang="zh-CN" sz="2000" b="1" i="0" u="none" strike="noStrike" kern="100" cap="none" spc="0" normalizeH="0" baseline="0" noProof="0" dirty="0" err="1">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.txt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6700" algn="just" defTabSz="914400" rtl="0" eaLnBrk="0" fontAlgn="base" latinLnBrk="0" hangingPunct="0">
              <a:lnSpc>
                <a:spcPct val="150000"/>
              </a:lnSpc>
              <a:spcBef>
                <a:spcPct val="0"/>
              </a:spcBef>
              <a:spcAft>
                <a:spcPts val="0"/>
              </a:spcAft>
              <a:buClrTx/>
              <a:buSzTx/>
              <a:buFontTx/>
              <a:buNone/>
              <a:defRPr/>
            </a:pP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反汇编，</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 </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保留</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语句，</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 </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保存到文件</a:t>
            </a:r>
            <a:endParaRPr kumimoji="0" lang="en-US" altLang="zh-CN" sz="2000" b="1" i="0" u="none" strike="noStrike" kern="1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gdb</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2" name="矩形 1"/>
          <p:cNvSpPr/>
          <p:nvPr/>
        </p:nvSpPr>
        <p:spPr>
          <a:xfrm>
            <a:off x="822325" y="819150"/>
            <a:ext cx="3481388" cy="40005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调试的基本步骤只有</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endPar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3221990" y="6053773"/>
            <a:ext cx="5626100" cy="708025"/>
          </a:xfrm>
          <a:prstGeom prst="rect">
            <a:avLst/>
          </a:prstGeom>
          <a:solidFill>
            <a:schemeClr val="accent6">
              <a:lumMod val="20000"/>
              <a:lumOff val="80000"/>
              <a:alpha val="59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和步</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根据自己的需要不断地、交替地执行，达到对程序执行过程的了解。</a:t>
            </a:r>
            <a:endPar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836295" y="1136650"/>
            <a:ext cx="6232525" cy="429895"/>
          </a:xfrm>
          <a:prstGeom prst="rect">
            <a:avLst/>
          </a:prstGeom>
          <a:noFill/>
        </p:spPr>
        <p:txBody>
          <a:bodyPr wrap="square" rtlCol="0" anchor="t">
            <a:spAutoFit/>
          </a:bodyPr>
          <a:p>
            <a:pPr marL="0" marR="0" lvl="0" indent="0" algn="just" defTabSz="914400" rtl="0" eaLnBrk="0" fontAlgn="base" latinLnBrk="0" hangingPunct="0">
              <a:lnSpc>
                <a:spcPct val="110000"/>
              </a:lnSpc>
              <a:spcBef>
                <a:spcPts val="600"/>
              </a:spcBef>
              <a:spcAft>
                <a:spcPts val="0"/>
              </a:spcAft>
              <a:buClrTx/>
              <a:buSzTx/>
              <a:buFontTx/>
              <a:buNone/>
              <a:defRPr/>
            </a:pP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步</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启动</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调式工具，</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加载要执行的目标文件</a:t>
            </a:r>
            <a:endPar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文本框 6"/>
          <p:cNvSpPr txBox="1"/>
          <p:nvPr/>
        </p:nvSpPr>
        <p:spPr>
          <a:xfrm>
            <a:off x="1241425" y="1631315"/>
            <a:ext cx="7856220" cy="1168400"/>
          </a:xfrm>
          <a:prstGeom prst="rect">
            <a:avLst/>
          </a:prstGeom>
          <a:noFill/>
        </p:spPr>
        <p:txBody>
          <a:bodyPr wrap="square" rtlCol="0" anchor="t">
            <a:spAutoFit/>
          </a:bodyPr>
          <a:p>
            <a:pPr marL="0" marR="0" lvl="0" indent="0" algn="just" defTabSz="914400" rtl="0" eaLnBrk="0" fontAlgn="base" latinLnBrk="0" hangingPunct="0">
              <a:lnSpc>
                <a:spcPct val="100000"/>
              </a:lnSpc>
              <a:spcBef>
                <a:spcPts val="600"/>
              </a:spcBef>
              <a:spcAft>
                <a:spcPts val="0"/>
              </a:spcAft>
              <a:buClrTx/>
              <a:buSzTx/>
              <a:buFontTx/>
              <a:buNone/>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 </a:t>
            </a: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可执行目标文件</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启动</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调试工具，并加载程序</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ts val="600"/>
              </a:spcBef>
              <a:spcAft>
                <a:spcPts val="0"/>
              </a:spcAft>
              <a:buClrTx/>
              <a:buSzTx/>
              <a:buFontTx/>
              <a:buNone/>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(2)</a:t>
            </a: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启动</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调试工具</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ts val="600"/>
              </a:spcBef>
              <a:spcAft>
                <a:spcPts val="0"/>
              </a:spcAft>
              <a:buClrTx/>
              <a:buSzTx/>
              <a:buFontTx/>
              <a:buNone/>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file  </a:t>
            </a: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a:t>
            </a:r>
            <a:r>
              <a:rPr lang="zh-CN" altLang="en-US" sz="2000" b="1" kern="100" noProof="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执行目标文件</a:t>
            </a:r>
            <a:r>
              <a:rPr lang="en-US" altLang="zh-CN" sz="2000" b="1" kern="100" noProof="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加载程序</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endPar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 name="文本框 7"/>
          <p:cNvSpPr txBox="1"/>
          <p:nvPr/>
        </p:nvSpPr>
        <p:spPr>
          <a:xfrm>
            <a:off x="837565" y="2846705"/>
            <a:ext cx="4572000" cy="429895"/>
          </a:xfrm>
          <a:prstGeom prst="rect">
            <a:avLst/>
          </a:prstGeom>
          <a:noFill/>
        </p:spPr>
        <p:txBody>
          <a:bodyPr wrap="square" rtlCol="0" anchor="t">
            <a:spAutoFit/>
          </a:bodyPr>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步</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设置断点</a:t>
            </a:r>
            <a:endPar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782320" y="3212465"/>
            <a:ext cx="8428355" cy="706755"/>
          </a:xfrm>
          <a:prstGeom prst="rect">
            <a:avLst/>
          </a:prstGeom>
          <a:noFill/>
        </p:spPr>
        <p:txBody>
          <a:bodyPr wrap="square" rtlCol="0" anchor="t">
            <a:spAutoFit/>
          </a:bodyPr>
          <a:p>
            <a:pPr marL="0" marR="0" lvl="0" indent="0" algn="just" defTabSz="914400" rtl="0" eaLnBrk="0" fontAlgn="base" latinLnBrk="0" hangingPunct="0">
              <a:lnSpc>
                <a:spcPct val="10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break main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在</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main</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函数的入口处设置断点</a:t>
            </a:r>
            <a:endParaRPr kumimoji="0" lang="en-US"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break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在</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源程序</a:t>
            </a:r>
            <a:r>
              <a:rPr lang="en-US" altLang="zh-CN" sz="2000" b="1" kern="10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gdbtest</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第</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行处设置断点</a:t>
            </a:r>
            <a:endPar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 name="文本框 9"/>
          <p:cNvSpPr txBox="1"/>
          <p:nvPr/>
        </p:nvSpPr>
        <p:spPr>
          <a:xfrm>
            <a:off x="836295" y="3926205"/>
            <a:ext cx="8173720" cy="768350"/>
          </a:xfrm>
          <a:prstGeom prst="rect">
            <a:avLst/>
          </a:prstGeom>
          <a:noFill/>
        </p:spPr>
        <p:txBody>
          <a:bodyPr wrap="square" rtlCol="0" anchor="t">
            <a:spAutoFit/>
          </a:bodyPr>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步</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启动程序运行</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run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程序会在断点处停下</a:t>
            </a:r>
            <a:endPar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837565" y="4657090"/>
            <a:ext cx="4572000" cy="429895"/>
          </a:xfrm>
          <a:prstGeom prst="rect">
            <a:avLst/>
          </a:prstGeom>
          <a:noFill/>
        </p:spPr>
        <p:txBody>
          <a:bodyPr wrap="square" rtlCol="0" anchor="t">
            <a:spAutoFit/>
          </a:bodyPr>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步</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a:t>
            </a: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查看程序运行时的当前状态</a:t>
            </a:r>
            <a:endPar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2" name="文本框 11"/>
          <p:cNvSpPr txBox="1"/>
          <p:nvPr/>
        </p:nvSpPr>
        <p:spPr>
          <a:xfrm>
            <a:off x="836295" y="5080000"/>
            <a:ext cx="7617460" cy="1045210"/>
          </a:xfrm>
          <a:prstGeom prst="rect">
            <a:avLst/>
          </a:prstGeom>
          <a:noFill/>
        </p:spPr>
        <p:txBody>
          <a:bodyPr wrap="square" rtlCol="0" anchor="t">
            <a:spAutoFit/>
          </a:bodyPr>
          <a:p>
            <a:pPr marL="0" marR="0" lvl="0" indent="0" algn="just" defTabSz="914400" rtl="0" eaLnBrk="0" fontAlgn="base" latinLnBrk="0" hangingPunct="0">
              <a:lnSpc>
                <a:spcPct val="110000"/>
              </a:lnSpc>
              <a:spcBef>
                <a:spcPct val="0"/>
              </a:spcBef>
              <a:spcAft>
                <a:spcPts val="0"/>
              </a:spcAft>
              <a:buClrTx/>
              <a:buSzTx/>
              <a:buFontTx/>
              <a:buNone/>
              <a:tabLst>
                <a:tab pos="3048000" algn="l"/>
              </a:tabLst>
              <a:defRPr/>
            </a:pP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步</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5</a:t>
            </a: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继续执行下一条指令或语句</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tabLst>
                <a:tab pos="3048000" algn="l"/>
              </a:tabLst>
              <a:defRPr/>
            </a:pP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si</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执行一条机器指令</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tabLst>
                <a:tab pos="3048000" algn="l"/>
              </a:tabLst>
              <a:defRPr/>
            </a:pP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执行一条</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语句</a:t>
            </a:r>
            <a:endPar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3" name="文本框 12"/>
          <p:cNvSpPr txBox="1"/>
          <p:nvPr/>
        </p:nvSpPr>
        <p:spPr>
          <a:xfrm>
            <a:off x="882015" y="5993765"/>
            <a:ext cx="4572000" cy="768350"/>
          </a:xfrm>
          <a:prstGeom prst="rect">
            <a:avLst/>
          </a:prstGeom>
          <a:noFill/>
        </p:spPr>
        <p:txBody>
          <a:bodyPr wrap="square" rtlCol="0" anchor="t">
            <a:spAutoFit/>
          </a:bodyPr>
          <a:p>
            <a:pPr marL="0" marR="0" lvl="0" indent="0" algn="just" defTabSz="914400" rtl="0" eaLnBrk="0" fontAlgn="base" latinLnBrk="0" hangingPunct="0">
              <a:lnSpc>
                <a:spcPct val="110000"/>
              </a:lnSpc>
              <a:spcBef>
                <a:spcPct val="0"/>
              </a:spcBef>
              <a:spcAft>
                <a:spcPts val="0"/>
              </a:spcAft>
              <a:buClrTx/>
              <a:buSzTx/>
              <a:buFontTx/>
              <a:buNone/>
              <a:tabLst>
                <a:tab pos="3048000" algn="l"/>
              </a:tabLst>
              <a:defRPr/>
            </a:pP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步</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6</a:t>
            </a: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退出调试</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3048000" algn="l"/>
              </a:tabLst>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quit </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endPar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p:bldP spid="7" grpId="0"/>
      <p:bldP spid="8" grpId="0"/>
      <p:bldP spid="9" grpId="0"/>
      <p:bldP spid="10" grpId="0"/>
      <p:bldP spid="11" grpId="0"/>
      <p:bldP spid="12"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gdb</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5247005" y="3429000"/>
            <a:ext cx="3777615" cy="603885"/>
          </a:xfrm>
          <a:prstGeom prst="rect">
            <a:avLst/>
          </a:prstGeom>
        </p:spPr>
      </p:pic>
      <p:pic>
        <p:nvPicPr>
          <p:cNvPr id="3" name="图片 2"/>
          <p:cNvPicPr>
            <a:picLocks noChangeAspect="1"/>
          </p:cNvPicPr>
          <p:nvPr/>
        </p:nvPicPr>
        <p:blipFill>
          <a:blip r:embed="rId2"/>
          <a:stretch>
            <a:fillRect/>
          </a:stretch>
        </p:blipFill>
        <p:spPr>
          <a:xfrm>
            <a:off x="5247005" y="4149090"/>
            <a:ext cx="3827145" cy="622935"/>
          </a:xfrm>
          <a:prstGeom prst="rect">
            <a:avLst/>
          </a:prstGeom>
        </p:spPr>
      </p:pic>
      <p:sp>
        <p:nvSpPr>
          <p:cNvPr id="6" name="文本框 5"/>
          <p:cNvSpPr txBox="1"/>
          <p:nvPr/>
        </p:nvSpPr>
        <p:spPr>
          <a:xfrm>
            <a:off x="296545" y="818515"/>
            <a:ext cx="4572000" cy="429895"/>
          </a:xfrm>
          <a:prstGeom prst="rect">
            <a:avLst/>
          </a:prstGeom>
          <a:noFill/>
        </p:spPr>
        <p:txBody>
          <a:bodyPr wrap="square" rtlCol="0" anchor="t">
            <a:spAutoFit/>
          </a:bodyPr>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步</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a:t>
            </a:r>
            <a:r>
              <a:rPr lang="zh-CN"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查看程序运行时的当前状态</a:t>
            </a:r>
            <a:endPar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文本框 6"/>
          <p:cNvSpPr txBox="1"/>
          <p:nvPr/>
        </p:nvSpPr>
        <p:spPr>
          <a:xfrm>
            <a:off x="1061720" y="1093470"/>
            <a:ext cx="4572000" cy="553085"/>
          </a:xfrm>
          <a:prstGeom prst="rect">
            <a:avLst/>
          </a:prstGeom>
          <a:noFill/>
        </p:spPr>
        <p:txBody>
          <a:bodyPr wrap="square" rtlCol="0" anchor="t">
            <a:spAutoFit/>
          </a:bodyPr>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程序的当前断点位置：</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r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eip</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或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r)</a:t>
            </a:r>
            <a:endPar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 name="文本框 7"/>
          <p:cNvSpPr txBox="1"/>
          <p:nvPr/>
        </p:nvSpPr>
        <p:spPr>
          <a:xfrm>
            <a:off x="1062990" y="1450340"/>
            <a:ext cx="7497445" cy="1476375"/>
          </a:xfrm>
          <a:prstGeom prst="rect">
            <a:avLst/>
          </a:prstGeom>
          <a:noFill/>
        </p:spPr>
        <p:txBody>
          <a:bodyPr wrap="square" rtlCol="0" anchor="t">
            <a:spAutoFit/>
          </a:bodyPr>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反应程序已经执行了哪些指令，下一步要执行哪一条指令。eip寄存器保存下一条将要执行指令的地址。ir 显示所有寄存器的内容，i r eip显示寄存器eip的内容。</a:t>
            </a:r>
            <a:endPar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106805" y="2824480"/>
            <a:ext cx="6654800" cy="553085"/>
          </a:xfrm>
          <a:prstGeom prst="rect">
            <a:avLst/>
          </a:prstGeom>
          <a:noFill/>
        </p:spPr>
        <p:txBody>
          <a:bodyPr wrap="square" rtlCol="0" anchor="t">
            <a:spAutoFit/>
          </a:bodyPr>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通用寄存器的内容：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r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eax</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ebx</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ecx</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edx</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或 </a:t>
            </a:r>
            <a:r>
              <a:rPr lang="en-US" altLang="zh-CN" sz="2000" b="1" kern="10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r)</a:t>
            </a:r>
            <a:endPar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 name="文本框 9"/>
          <p:cNvSpPr txBox="1"/>
          <p:nvPr/>
        </p:nvSpPr>
        <p:spPr>
          <a:xfrm>
            <a:off x="1107440" y="3199765"/>
            <a:ext cx="7632700" cy="1476375"/>
          </a:xfrm>
          <a:prstGeom prst="rect">
            <a:avLst/>
          </a:prstGeom>
          <a:noFill/>
        </p:spPr>
        <p:txBody>
          <a:bodyPr wrap="square" rtlCol="0" anchor="t">
            <a:spAutoFit/>
          </a:bodyPr>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存储器的单元内容：   </a:t>
            </a:r>
            <a:endPar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x/8xb  0xffffd2bc</a:t>
            </a: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x/2xw  0xffffd2bc</a:t>
            </a:r>
            <a:endPar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1108075" y="4550410"/>
            <a:ext cx="7553960" cy="1938020"/>
          </a:xfrm>
          <a:prstGeom prst="rect">
            <a:avLst/>
          </a:prstGeom>
          <a:noFill/>
        </p:spPr>
        <p:txBody>
          <a:bodyPr wrap="square" rtlCol="0" anchor="t">
            <a:spAutoFit/>
          </a:bodyPr>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x查看存储单元的内容，后跟一些参数选项。参数选项中的x表示存储单元内容用十六进制形式，b或w表示要显示的存储单元的宽度，b为按字节显示，w为按4字节显示。8或2表示要显示的数据单元的个数，十六进制值表示要显示的存储单元的起始地址。</a:t>
            </a:r>
            <a:endPar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0"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gdb</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 name="矩形 4"/>
          <p:cNvSpPr/>
          <p:nvPr/>
        </p:nvSpPr>
        <p:spPr>
          <a:xfrm>
            <a:off x="717550" y="1133475"/>
            <a:ext cx="8171180" cy="2522220"/>
          </a:xfrm>
          <a:prstGeom prst="rect">
            <a:avLst/>
          </a:prstGeom>
        </p:spPr>
        <p:txBody>
          <a:bodyPr>
            <a:noAutofit/>
          </a:bodyPr>
          <a:lstStyle/>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查看程序运行时的当前状态：栈帧信息</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049020" y="1495425"/>
            <a:ext cx="8256905" cy="1814830"/>
          </a:xfrm>
          <a:prstGeom prst="rect">
            <a:avLst/>
          </a:prstGeom>
          <a:noFill/>
        </p:spPr>
        <p:txBody>
          <a:bodyPr wrap="square" rtlCol="0" anchor="t">
            <a:spAutoFit/>
          </a:bodyPr>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当前栈帧范围：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 r esp ebp</a:t>
            </a: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esp</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栈顶指针和</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ebp</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栈底指针</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当前栈帧</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字节数：</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y=ebp-esp+4</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不是命令，是计算方法</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5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显示当前栈帧内容</a:t>
            </a:r>
            <a:r>
              <a:rPr lang="zh-CN" altLang="en-US"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x/</a:t>
            </a:r>
            <a:r>
              <a:rPr lang="pl-PL" altLang="zh-CN" sz="2000" b="1" kern="10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y</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xb $esp</a:t>
            </a:r>
            <a:endPar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x/</a:t>
            </a:r>
            <a:r>
              <a:rPr lang="pl-PL" altLang="zh-CN" sz="2000" b="1" kern="10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z</a:t>
            </a:r>
            <a:r>
              <a:rPr lang="pl-PL"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xw $esp</a:t>
            </a:r>
            <a:r>
              <a:rPr lang="pl-PL"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//z=y/4</a:t>
            </a:r>
            <a:endParaRPr lang="en-US" altLang="zh-CN" sz="2000" b="1" kern="10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2"/>
          <p:cNvSpPr txBox="1"/>
          <p:nvPr/>
        </p:nvSpPr>
        <p:spPr>
          <a:xfrm>
            <a:off x="612140" y="3789045"/>
            <a:ext cx="8334375" cy="2245360"/>
          </a:xfrm>
          <a:prstGeom prst="rect">
            <a:avLst/>
          </a:prstGeom>
          <a:noFill/>
        </p:spPr>
        <p:txBody>
          <a:bodyPr wrap="square" rtlCol="0" anchor="t">
            <a:spAutoFit/>
          </a:bodyPr>
          <a:p>
            <a:r>
              <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-32用栈来支持过程的嵌套调用，过程的入口参数、返回地址，被保存寄存器的值、被调用过程中的非静态局部变量等都会被保存在栈中。系统为每个执行的过程分配一个栈空间，称为栈帧，用于保存过程执行时的数据信息。当前栈帧范围由esp栈顶指针和ebp栈底指针寄存器指出。当前栈帧字节数可以用y=R[ebp]-R[esp]+4计算得出。显示当前栈帧信息可以通过x/yxb $esp或x/zxw $esp，y为上述表达式的值，栈帧起始地址是esp指向的单元地址，z=y/4，显示从esp指向的地址开始。</a:t>
            </a:r>
            <a:endParaRPr lang="en-US" altLang="zh-CN" sz="2000" b="1" kern="10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22325" y="122238"/>
            <a:ext cx="7961313" cy="604838"/>
          </a:xfrm>
          <a:prstGeom prst="rect">
            <a:avLst/>
          </a:prstGeom>
          <a:noFill/>
          <a:ln>
            <a:noFill/>
          </a:ln>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基本</a:t>
            </a:r>
            <a:r>
              <a:rPr kumimoji="0" lang="en-US" altLang="zh-CN" sz="3600" b="1" i="0" u="none" strike="noStrike" kern="0" cap="none" spc="0" normalizeH="0" baseline="0" noProof="0" dirty="0" err="1">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gdb</a:t>
            </a:r>
            <a:r>
              <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命令的使用</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5" name="矩形 4"/>
          <p:cNvSpPr/>
          <p:nvPr/>
        </p:nvSpPr>
        <p:spPr>
          <a:xfrm>
            <a:off x="566738" y="1725613"/>
            <a:ext cx="8321675" cy="4808538"/>
          </a:xfrm>
          <a:prstGeom prst="rect">
            <a:avLst/>
          </a:prstGeom>
        </p:spPr>
        <p:txBody>
          <a:bodyPr>
            <a:spAutoFit/>
          </a:bodyPr>
          <a:lstStyle/>
          <a:p>
            <a:pPr marL="0" marR="0" lvl="0" indent="0" algn="just" defTabSz="914400" rtl="0" eaLnBrk="0" fontAlgn="base" latinLnBrk="0" hangingPunct="0">
              <a:lnSpc>
                <a:spcPct val="110000"/>
              </a:lnSpc>
              <a:spcBef>
                <a:spcPts val="600"/>
              </a:spcBef>
              <a:spcAft>
                <a:spcPts val="0"/>
              </a:spcAft>
              <a:buClrTx/>
              <a:buSzTx/>
              <a:buFontTx/>
              <a:buNone/>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a:t>
            </a:r>
            <a:r>
              <a:rPr kumimoji="0" lang="en-US" altLang="zh-CN" sz="2000" b="1" i="0" u="none" strike="noStrike" kern="10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启动</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调式工具，进入</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的调试环境</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break main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设置断点</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35941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break </a:t>
            </a:r>
            <a:r>
              <a:rPr kumimoji="0" lang="en-US" altLang="zh-CN" sz="2000" b="1" i="0" u="none" strike="noStrike" kern="10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gdbtest</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行设置断点</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run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启动运行程序</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si  (</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    </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执行一条指令（语句）</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i r	</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查看各定点寄存器内容</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i r eip	</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查看</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eip</a:t>
            </a:r>
            <a:r>
              <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寄存器的内容</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i r esp ebp </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查</a:t>
            </a:r>
            <a:r>
              <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看</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esp</a:t>
            </a:r>
            <a:r>
              <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0" lang="en-US" altLang="zh-CN" sz="2000" b="1" i="0" u="none" strike="noStrike" kern="1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ebp</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寄存器</a:t>
            </a:r>
            <a:r>
              <a:rPr kumimoji="0" lang="zh-CN" altLang="en-US"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内容</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x/</a:t>
            </a:r>
            <a:r>
              <a:rPr kumimoji="0" lang="pl-PL" altLang="zh-CN" sz="20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xb $esp</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按字节显示当前栈帧内容</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//y=(ebp)-(esp)+4</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670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 x/</a:t>
            </a:r>
            <a:r>
              <a:rPr kumimoji="0" lang="pl-PL" altLang="zh-CN" sz="20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xw $esp	</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按</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字节显示当前栈帧内容</a:t>
            </a:r>
            <a:endPar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6700" algn="just" defTabSz="914400" rtl="0" eaLnBrk="0" fontAlgn="base" latinLnBrk="0" hangingPunct="0">
              <a:lnSpc>
                <a:spcPct val="110000"/>
              </a:lnSpc>
              <a:spcBef>
                <a:spcPct val="0"/>
              </a:spcBef>
              <a:spcAft>
                <a:spcPts val="0"/>
              </a:spcAft>
              <a:buClrTx/>
              <a:buSzTx/>
              <a:buFontTx/>
              <a:buNone/>
              <a:tabLst>
                <a:tab pos="1889125" algn="l"/>
                <a:tab pos="3048000" algn="l"/>
              </a:tabLst>
              <a:defRPr/>
            </a:pP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//z=((ebp)-(esp)+4)/4</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1889125" algn="l"/>
                <a:tab pos="3238500" algn="l"/>
              </a:tabLst>
              <a:defRPr/>
            </a:pP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重复执行步</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，观察栈中数据变化。</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0"/>
              </a:spcAft>
              <a:buClrTx/>
              <a:buSzTx/>
              <a:buFontTx/>
              <a:buNone/>
              <a:tabLst>
                <a:tab pos="3048000" algn="l"/>
              </a:tabLst>
              <a:defRPr/>
            </a:pP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a:t>
            </a:r>
            <a:r>
              <a:rPr kumimoji="0" lang="zh-CN"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(gdb)</a:t>
            </a:r>
            <a:r>
              <a:rPr kumimoji="0" lang="en-US"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quit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pl-PL"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000" b="1"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退出调试 </a:t>
            </a:r>
            <a:r>
              <a:rPr kumimoji="0" lang="pl-PL"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zh-CN" sz="2000" b="0" i="0" u="none" strike="noStrike" kern="1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1601788" y="819150"/>
          <a:ext cx="5580062" cy="792352"/>
        </p:xfrm>
        <a:graphic>
          <a:graphicData uri="http://schemas.openxmlformats.org/drawingml/2006/table">
            <a:tbl>
              <a:tblPr firstRow="1" bandRow="1">
                <a:tableStyleId>{5C22544A-7EE6-4342-B048-85BDC9FD1C3A}</a:tableStyleId>
              </a:tblPr>
              <a:tblGrid>
                <a:gridCol w="1620018"/>
                <a:gridCol w="2076019"/>
                <a:gridCol w="1884025"/>
              </a:tblGrid>
              <a:tr h="396082">
                <a:tc>
                  <a:txBody>
                    <a:bodyPr/>
                    <a:lstStyle/>
                    <a:p>
                      <a:pPr algn="ctr"/>
                      <a:r>
                        <a:rPr lang="en-US" altLang="zh-CN" sz="2000" dirty="0">
                          <a:solidFill>
                            <a:schemeClr val="tx1"/>
                          </a:solidFill>
                          <a:latin typeface="微软雅黑" panose="020B0503020204020204" pitchFamily="34" charset="-122"/>
                          <a:ea typeface="微软雅黑" panose="020B0503020204020204" pitchFamily="34" charset="-122"/>
                        </a:rPr>
                        <a:t>C</a:t>
                      </a:r>
                      <a:r>
                        <a:rPr lang="zh-CN" altLang="en-US" sz="2000" dirty="0">
                          <a:solidFill>
                            <a:schemeClr val="tx1"/>
                          </a:solidFill>
                          <a:latin typeface="微软雅黑" panose="020B0503020204020204" pitchFamily="34" charset="-122"/>
                          <a:ea typeface="微软雅黑" panose="020B0503020204020204" pitchFamily="34" charset="-122"/>
                        </a:rPr>
                        <a:t>源程序 </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31" marR="91431" marT="45688" marB="45688"/>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可执行目标文件</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31" marR="91431" marT="45688" marB="45688"/>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反汇编文件</a:t>
                      </a: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31" marR="91431" marT="45688" marB="45688"/>
                </a:tc>
              </a:tr>
              <a:tr h="396082">
                <a:tc>
                  <a:txBody>
                    <a:bodyPr/>
                    <a:lstStyle/>
                    <a:p>
                      <a:pPr algn="ctr"/>
                      <a:r>
                        <a:rPr lang="en-US" altLang="zh-CN" sz="2000" b="1" dirty="0" err="1">
                          <a:solidFill>
                            <a:schemeClr val="tx1"/>
                          </a:solidFill>
                          <a:latin typeface="微软雅黑" panose="020B0503020204020204" pitchFamily="34" charset="-122"/>
                          <a:ea typeface="微软雅黑" panose="020B0503020204020204" pitchFamily="34" charset="-122"/>
                        </a:rPr>
                        <a:t>gdbtest.c</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1" marR="91431" marT="45688" marB="45688"/>
                </a:tc>
                <a:tc>
                  <a:txBody>
                    <a:bodyPr/>
                    <a:lstStyle/>
                    <a:p>
                      <a:pPr algn="ctr"/>
                      <a:r>
                        <a:rPr lang="en-US" altLang="zh-CN" sz="2000" b="1" dirty="0" err="1">
                          <a:solidFill>
                            <a:schemeClr val="tx1"/>
                          </a:solidFill>
                          <a:latin typeface="微软雅黑" panose="020B0503020204020204" pitchFamily="34" charset="-122"/>
                          <a:ea typeface="微软雅黑" panose="020B0503020204020204" pitchFamily="34" charset="-122"/>
                        </a:rPr>
                        <a:t>gdbtest</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1" marR="91431" marT="45688" marB="45688"/>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gdbtest.txt</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marL="91431" marR="91431" marT="45688" marB="45688"/>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81380" y="53975"/>
            <a:ext cx="7327265" cy="604520"/>
          </a:xfrm>
          <a:prstGeom prst="rect">
            <a:avLst/>
          </a:prstGeom>
          <a:noFill/>
          <a:ln>
            <a:noFill/>
          </a:ln>
        </p:spPr>
        <p:txBody>
          <a:bodyPr wrap="square"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rPr>
              <a:t>实验安排（待定）</a:t>
            </a:r>
            <a:endParaRPr kumimoji="0" lang="zh-CN" altLang="en-US" sz="3600" b="1" i="0" u="none" strike="noStrike" kern="0" cap="none" spc="0" normalizeH="0" baseline="0" noProof="0" dirty="0">
              <a:ln>
                <a:noFill/>
              </a:ln>
              <a:solidFill>
                <a:srgbClr val="CC33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为什么要学习</a:t>
            </a:r>
            <a:r>
              <a:rPr lang="zh-CN" altLang="en-US" sz="3600" dirty="0">
                <a:latin typeface="黑体" panose="02010609060101010101" pitchFamily="49" charset="-122"/>
              </a:rPr>
              <a:t>“</a:t>
            </a:r>
            <a:r>
              <a:rPr lang="zh-CN" altLang="en-US" sz="3600" dirty="0"/>
              <a:t>计算机系统基础</a:t>
            </a:r>
            <a:r>
              <a:rPr lang="zh-CN" altLang="en-US" sz="3600" dirty="0">
                <a:latin typeface="黑体" panose="02010609060101010101" pitchFamily="49" charset="-122"/>
              </a:rPr>
              <a:t>”</a:t>
            </a:r>
            <a:r>
              <a:rPr lang="zh-CN" altLang="en-US" sz="3600" dirty="0"/>
              <a:t>？</a:t>
            </a:r>
            <a:endParaRPr lang="zh-CN" altLang="en-US" sz="3600" dirty="0"/>
          </a:p>
        </p:txBody>
      </p:sp>
      <p:sp>
        <p:nvSpPr>
          <p:cNvPr id="535555" name="Rectangle 3"/>
          <p:cNvSpPr>
            <a:spLocks noGrp="1"/>
          </p:cNvSpPr>
          <p:nvPr>
            <p:ph idx="1"/>
          </p:nvPr>
        </p:nvSpPr>
        <p:spPr>
          <a:xfrm>
            <a:off x="161925" y="911225"/>
            <a:ext cx="8697913" cy="5218113"/>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为什么要学习“计算机系统基础”呢？</a:t>
            </a:r>
            <a:endParaRPr lang="zh-CN" altLang="en-US"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强化“系统思维”</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更好地理解计算机系统，从而编写出更好的程序</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编程序时少出错</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在程序出错时很快找到出错的地方</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编写出更快的程序</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明白程序是怎样在计算机上执行的</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为后续课程的学习打下良好基础</a:t>
            </a:r>
            <a:endParaRPr lang="zh-CN" altLang="en-US"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linds(horizontal)">
                                      <p:cBhvr>
                                        <p:cTn id="7" dur="500"/>
                                        <p:tgtEl>
                                          <p:spTgt spid="535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blinds(horizontal)">
                                      <p:cBhvr>
                                        <p:cTn id="12" dur="500"/>
                                        <p:tgtEl>
                                          <p:spTgt spid="535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5">
                                            <p:txEl>
                                              <p:pRg st="2" end="2"/>
                                            </p:txEl>
                                          </p:spTgt>
                                        </p:tgtEl>
                                        <p:attrNameLst>
                                          <p:attrName>style.visibility</p:attrName>
                                        </p:attrNameLst>
                                      </p:cBhvr>
                                      <p:to>
                                        <p:strVal val="visible"/>
                                      </p:to>
                                    </p:set>
                                    <p:animEffect transition="in" filter="blinds(horizontal)">
                                      <p:cBhvr>
                                        <p:cTn id="17" dur="500"/>
                                        <p:tgtEl>
                                          <p:spTgt spid="535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5">
                                            <p:txEl>
                                              <p:pRg st="3" end="3"/>
                                            </p:txEl>
                                          </p:spTgt>
                                        </p:tgtEl>
                                        <p:attrNameLst>
                                          <p:attrName>style.visibility</p:attrName>
                                        </p:attrNameLst>
                                      </p:cBhvr>
                                      <p:to>
                                        <p:strVal val="visible"/>
                                      </p:to>
                                    </p:set>
                                    <p:animEffect transition="in" filter="blinds(horizontal)">
                                      <p:cBhvr>
                                        <p:cTn id="22" dur="500"/>
                                        <p:tgtEl>
                                          <p:spTgt spid="535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5">
                                            <p:txEl>
                                              <p:pRg st="4" end="4"/>
                                            </p:txEl>
                                          </p:spTgt>
                                        </p:tgtEl>
                                        <p:attrNameLst>
                                          <p:attrName>style.visibility</p:attrName>
                                        </p:attrNameLst>
                                      </p:cBhvr>
                                      <p:to>
                                        <p:strVal val="visible"/>
                                      </p:to>
                                    </p:set>
                                    <p:animEffect transition="in" filter="blinds(horizontal)">
                                      <p:cBhvr>
                                        <p:cTn id="27" dur="500"/>
                                        <p:tgtEl>
                                          <p:spTgt spid="535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5555">
                                            <p:txEl>
                                              <p:pRg st="5" end="5"/>
                                            </p:txEl>
                                          </p:spTgt>
                                        </p:tgtEl>
                                        <p:attrNameLst>
                                          <p:attrName>style.visibility</p:attrName>
                                        </p:attrNameLst>
                                      </p:cBhvr>
                                      <p:to>
                                        <p:strVal val="visible"/>
                                      </p:to>
                                    </p:set>
                                    <p:animEffect transition="in" filter="blinds(horizontal)">
                                      <p:cBhvr>
                                        <p:cTn id="32" dur="500"/>
                                        <p:tgtEl>
                                          <p:spTgt spid="535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35555">
                                            <p:txEl>
                                              <p:pRg st="6" end="6"/>
                                            </p:txEl>
                                          </p:spTgt>
                                        </p:tgtEl>
                                        <p:attrNameLst>
                                          <p:attrName>style.visibility</p:attrName>
                                        </p:attrNameLst>
                                      </p:cBhvr>
                                      <p:to>
                                        <p:strVal val="visible"/>
                                      </p:to>
                                    </p:set>
                                    <p:animEffect transition="in" filter="blinds(horizontal)">
                                      <p:cBhvr>
                                        <p:cTn id="37" dur="500"/>
                                        <p:tgtEl>
                                          <p:spTgt spid="5355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5555">
                                            <p:txEl>
                                              <p:pRg st="7" end="7"/>
                                            </p:txEl>
                                          </p:spTgt>
                                        </p:tgtEl>
                                        <p:attrNameLst>
                                          <p:attrName>style.visibility</p:attrName>
                                        </p:attrNameLst>
                                      </p:cBhvr>
                                      <p:to>
                                        <p:strVal val="visible"/>
                                      </p:to>
                                    </p:set>
                                    <p:animEffect transition="in" filter="blinds(horizontal)">
                                      <p:cBhvr>
                                        <p:cTn id="42" dur="500"/>
                                        <p:tgtEl>
                                          <p:spTgt spid="5355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35555">
                                            <p:txEl>
                                              <p:pRg st="8" end="8"/>
                                            </p:txEl>
                                          </p:spTgt>
                                        </p:tgtEl>
                                        <p:attrNameLst>
                                          <p:attrName>style.visibility</p:attrName>
                                        </p:attrNameLst>
                                      </p:cBhvr>
                                      <p:to>
                                        <p:strVal val="visible"/>
                                      </p:to>
                                    </p:set>
                                    <p:animEffect transition="in" filter="blinds(horizontal)">
                                      <p:cBhvr>
                                        <p:cTn id="47" dur="500"/>
                                        <p:tgtEl>
                                          <p:spTgt spid="535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PostPC Era: Late 2000s - ??</a:t>
            </a:r>
            <a:endParaRPr lang="zh-CN" altLang="en-US" sz="3200" dirty="0"/>
          </a:p>
        </p:txBody>
      </p:sp>
      <p:pic>
        <p:nvPicPr>
          <p:cNvPr id="16386" name="图片 2"/>
          <p:cNvPicPr>
            <a:picLocks noChangeAspect="1"/>
          </p:cNvPicPr>
          <p:nvPr/>
        </p:nvPicPr>
        <p:blipFill>
          <a:blip r:embed="rId1"/>
          <a:stretch>
            <a:fillRect/>
          </a:stretch>
        </p:blipFill>
        <p:spPr>
          <a:xfrm>
            <a:off x="431800" y="863600"/>
            <a:ext cx="8356600" cy="4892675"/>
          </a:xfrm>
          <a:prstGeom prst="rect">
            <a:avLst/>
          </a:prstGeom>
          <a:noFill/>
          <a:ln w="9525">
            <a:noFill/>
          </a:ln>
        </p:spPr>
      </p:pic>
      <p:pic>
        <p:nvPicPr>
          <p:cNvPr id="2" name="图片 1"/>
          <p:cNvPicPr>
            <a:picLocks noChangeAspect="1"/>
          </p:cNvPicPr>
          <p:nvPr/>
        </p:nvPicPr>
        <p:blipFill>
          <a:blip r:embed="rId2"/>
          <a:stretch>
            <a:fillRect/>
          </a:stretch>
        </p:blipFill>
        <p:spPr>
          <a:xfrm>
            <a:off x="1664718" y="525528"/>
            <a:ext cx="5814564" cy="5806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PP_MARK_KEY" val="bc55ba78-34dd-425f-88a7-1c083f8dae2e"/>
  <p:tag name="COMMONDATA" val="eyJoZGlkIjoiYmEzYTFlZWNiNGQ2YjQwZGQzZjhjNTUzMzhlN2YyZG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20071</Words>
  <Application>WPS 演示</Application>
  <PresentationFormat>全屏显示(4:3)</PresentationFormat>
  <Paragraphs>1830</Paragraphs>
  <Slides>78</Slides>
  <Notes>65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78</vt:i4>
      </vt:variant>
    </vt:vector>
  </HeadingPairs>
  <TitlesOfParts>
    <vt:vector size="96" baseType="lpstr">
      <vt:lpstr>Arial</vt:lpstr>
      <vt:lpstr>宋体</vt:lpstr>
      <vt:lpstr>Wingdings</vt:lpstr>
      <vt:lpstr>黑体</vt:lpstr>
      <vt:lpstr>微软雅黑</vt:lpstr>
      <vt:lpstr>Monaco</vt:lpstr>
      <vt:lpstr>Segoe Print</vt:lpstr>
      <vt:lpstr>Calibri</vt:lpstr>
      <vt:lpstr>Arial Unicode MS</vt:lpstr>
      <vt:lpstr>Times New Roman</vt:lpstr>
      <vt:lpstr>Helvetica</vt:lpstr>
      <vt:lpstr>Tahoma</vt:lpstr>
      <vt:lpstr>Symbol</vt:lpstr>
      <vt:lpstr>MS Gothic</vt:lpstr>
      <vt:lpstr>等线</vt:lpstr>
      <vt:lpstr>Times New Roman</vt:lpstr>
      <vt:lpstr>默认设计模板</vt:lpstr>
      <vt:lpstr>1_默认设计模板</vt:lpstr>
      <vt:lpstr>  第一章 计算机系统概论   “计算机系统基础”课程的由来 “计算机系统基础”课程内容概要 计算机系统概述 计算机性能评价</vt:lpstr>
      <vt:lpstr>主要内容</vt:lpstr>
      <vt:lpstr>用“系统思维”分析问题</vt:lpstr>
      <vt:lpstr>用“系统思维”分析问题</vt:lpstr>
      <vt:lpstr>用“系统思维”分析问题</vt:lpstr>
      <vt:lpstr>你在想什么？</vt:lpstr>
      <vt:lpstr>系统能力基于“系统思维”</vt:lpstr>
      <vt:lpstr>为什么要学习“计算机系统基础”？</vt:lpstr>
      <vt:lpstr>PostPC Era: Late 2000s - ??</vt:lpstr>
      <vt:lpstr>后 PC 时代计算机教学面临的挑战</vt:lpstr>
      <vt:lpstr>主要内容</vt:lpstr>
      <vt:lpstr>什么是计算机系统？</vt:lpstr>
      <vt:lpstr>“计算机系统基础”内容提要</vt:lpstr>
      <vt:lpstr>计算机系统基础—从程序员角度认识系统</vt:lpstr>
      <vt:lpstr>课程内容概要</vt:lpstr>
      <vt:lpstr>课程内容概要</vt:lpstr>
      <vt:lpstr>课程内容概要</vt:lpstr>
      <vt:lpstr>主要内容</vt:lpstr>
      <vt:lpstr>课程基本信息</vt:lpstr>
      <vt:lpstr>实验及考核方式</vt:lpstr>
      <vt:lpstr>主要内容</vt:lpstr>
      <vt:lpstr>第一台通用电子计算机的诞生</vt:lpstr>
      <vt:lpstr>PowerPoint 演示文稿</vt:lpstr>
      <vt:lpstr>冯·诺依曼的故事</vt:lpstr>
      <vt:lpstr>现代计算机的原型</vt:lpstr>
      <vt:lpstr>你认为冯·诺依曼结构是怎样的？</vt:lpstr>
      <vt:lpstr>PowerPoint 演示文稿</vt:lpstr>
      <vt:lpstr>冯·诺依曼结构的主要思想</vt:lpstr>
      <vt:lpstr>PowerPoint 演示文稿</vt:lpstr>
      <vt:lpstr>认识计算机中最基本的部件</vt:lpstr>
      <vt:lpstr>计算机是如何工作的？</vt:lpstr>
      <vt:lpstr>计算机是如何工作的？</vt:lpstr>
      <vt:lpstr>计算机是如何工作的？</vt:lpstr>
      <vt:lpstr>计算机是如何工作的？</vt:lpstr>
      <vt:lpstr>计算机是如何工作的？</vt:lpstr>
      <vt:lpstr>主要内容</vt:lpstr>
      <vt:lpstr>PowerPoint 演示文稿</vt:lpstr>
      <vt:lpstr>PowerPoint 演示文稿</vt:lpstr>
      <vt:lpstr>PowerPoint 演示文稿</vt:lpstr>
      <vt:lpstr>指令所能描述的功能</vt:lpstr>
      <vt:lpstr>用高级语言开发程序</vt:lpstr>
      <vt:lpstr>Software </vt:lpstr>
      <vt:lpstr>一个典型程序的转换处理过程</vt:lpstr>
      <vt:lpstr>Hello程序的数据流动过程</vt:lpstr>
      <vt:lpstr>主要内容</vt:lpstr>
      <vt:lpstr>不同层次语言之间的等价转换</vt:lpstr>
      <vt:lpstr>开发和运行程序需什么支撑？</vt:lpstr>
      <vt:lpstr>早期计算机系统的层次</vt:lpstr>
      <vt:lpstr>现代（传统）计算机系统的层次</vt:lpstr>
      <vt:lpstr>回顾：计算机系统抽象层的转换</vt:lpstr>
      <vt:lpstr>计算机系统的不同用户</vt:lpstr>
      <vt:lpstr>Hardware/Software  Interface（界面）</vt:lpstr>
      <vt:lpstr>指令集体系结构（ISA）</vt:lpstr>
      <vt:lpstr>ISA和计算机组成（微结构）之间的关系</vt:lpstr>
      <vt:lpstr>主要内容</vt:lpstr>
      <vt:lpstr>计算机性能的基本评价指标</vt:lpstr>
      <vt:lpstr>CPU执行时间的计算</vt:lpstr>
      <vt:lpstr>如何计算CPI?</vt:lpstr>
      <vt:lpstr>Example1</vt:lpstr>
      <vt:lpstr>Marketing Metrics （产品宣称指标）</vt:lpstr>
      <vt:lpstr>Example: MIPS数不可靠！</vt:lpstr>
      <vt:lpstr>浮点操作速度单位</vt:lpstr>
      <vt:lpstr>全球超级计算机500强</vt:lpstr>
      <vt:lpstr>超级计算机的用途</vt:lpstr>
      <vt:lpstr>选择性能评价程序（Benchmarks）</vt:lpstr>
      <vt:lpstr>Amdahl定律</vt:lpstr>
      <vt:lpstr>Amdahl定律</vt:lpstr>
      <vt:lpstr> GDB调试工具的使用   基本gcc命令的使用 基本objdump命令的使用 基本gdb命令的使用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86188</cp:lastModifiedBy>
  <cp:revision>2600</cp:revision>
  <dcterms:created xsi:type="dcterms:W3CDTF">2008-04-26T09:05:00Z</dcterms:created>
  <dcterms:modified xsi:type="dcterms:W3CDTF">2024-03-04T00:32:29Z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777D16D3CC7F4ADAB837C25C1F1AB892</vt:lpwstr>
  </property>
  <property fmtid="{D5CDD505-2E9C-101B-9397-08002B2CF9AE}" pid="3" name="KSOProductBuildVer">
    <vt:lpwstr>2052-12.1.0.16388</vt:lpwstr>
  </property>
</Properties>
</file>