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9.xml" ContentType="application/vnd.openxmlformats-officedocument.presentationml.tags+xml"/>
  <Override PartName="/ppt/notesSlides/notesSlide42.xml" ContentType="application/vnd.openxmlformats-officedocument.presentationml.notesSlide+xml"/>
  <Override PartName="/ppt/tags/tag10.xml" ContentType="application/vnd.openxmlformats-officedocument.presentationml.tags+xml"/>
  <Override PartName="/ppt/notesSlides/notesSlide43.xml" ContentType="application/vnd.openxmlformats-officedocument.presentationml.notesSlide+xml"/>
  <Override PartName="/ppt/tags/tag11.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0"/>
  </p:notesMasterIdLst>
  <p:sldIdLst>
    <p:sldId id="256" r:id="rId2"/>
    <p:sldId id="1061" r:id="rId3"/>
    <p:sldId id="1062" r:id="rId4"/>
    <p:sldId id="1063" r:id="rId5"/>
    <p:sldId id="1064" r:id="rId6"/>
    <p:sldId id="1065" r:id="rId7"/>
    <p:sldId id="1252" r:id="rId8"/>
    <p:sldId id="1066" r:id="rId9"/>
    <p:sldId id="1803" r:id="rId10"/>
    <p:sldId id="1804" r:id="rId11"/>
    <p:sldId id="1805" r:id="rId12"/>
    <p:sldId id="1806" r:id="rId13"/>
    <p:sldId id="1807" r:id="rId14"/>
    <p:sldId id="1370" r:id="rId15"/>
    <p:sldId id="1810" r:id="rId16"/>
    <p:sldId id="1811" r:id="rId17"/>
    <p:sldId id="1067" r:id="rId18"/>
    <p:sldId id="1068" r:id="rId19"/>
    <p:sldId id="1069" r:id="rId20"/>
    <p:sldId id="1070" r:id="rId21"/>
    <p:sldId id="1907" r:id="rId22"/>
    <p:sldId id="1071" r:id="rId23"/>
    <p:sldId id="1485" r:id="rId24"/>
    <p:sldId id="1072" r:id="rId25"/>
    <p:sldId id="1073" r:id="rId26"/>
    <p:sldId id="1813" r:id="rId27"/>
    <p:sldId id="1814" r:id="rId28"/>
    <p:sldId id="1593" r:id="rId29"/>
    <p:sldId id="1074" r:id="rId30"/>
    <p:sldId id="1075" r:id="rId31"/>
    <p:sldId id="1076" r:id="rId32"/>
    <p:sldId id="1077" r:id="rId33"/>
    <p:sldId id="1078" r:id="rId34"/>
    <p:sldId id="1080" r:id="rId35"/>
    <p:sldId id="1079" r:id="rId36"/>
    <p:sldId id="1081" r:id="rId37"/>
    <p:sldId id="930" r:id="rId38"/>
    <p:sldId id="931" r:id="rId39"/>
    <p:sldId id="932" r:id="rId40"/>
    <p:sldId id="933" r:id="rId41"/>
    <p:sldId id="934" r:id="rId42"/>
    <p:sldId id="1815" r:id="rId43"/>
    <p:sldId id="1816" r:id="rId44"/>
    <p:sldId id="937" r:id="rId45"/>
    <p:sldId id="938" r:id="rId46"/>
    <p:sldId id="939" r:id="rId47"/>
    <p:sldId id="940" r:id="rId48"/>
    <p:sldId id="941" r:id="rId49"/>
    <p:sldId id="942" r:id="rId50"/>
    <p:sldId id="949" r:id="rId51"/>
    <p:sldId id="950" r:id="rId52"/>
    <p:sldId id="1594" r:id="rId53"/>
    <p:sldId id="948" r:id="rId54"/>
    <p:sldId id="951" r:id="rId55"/>
    <p:sldId id="1595" r:id="rId56"/>
    <p:sldId id="955" r:id="rId57"/>
    <p:sldId id="958" r:id="rId58"/>
    <p:sldId id="959" r:id="rId59"/>
    <p:sldId id="1696" r:id="rId60"/>
    <p:sldId id="960" r:id="rId61"/>
    <p:sldId id="885" r:id="rId62"/>
    <p:sldId id="1904" r:id="rId63"/>
    <p:sldId id="1905" r:id="rId64"/>
    <p:sldId id="1757" r:id="rId65"/>
    <p:sldId id="1758" r:id="rId66"/>
    <p:sldId id="1759" r:id="rId67"/>
    <p:sldId id="1906" r:id="rId68"/>
    <p:sldId id="1760" r:id="rId69"/>
    <p:sldId id="1761" r:id="rId70"/>
    <p:sldId id="1762" r:id="rId71"/>
    <p:sldId id="1763" r:id="rId72"/>
    <p:sldId id="1764" r:id="rId73"/>
    <p:sldId id="1765" r:id="rId74"/>
    <p:sldId id="1766" r:id="rId75"/>
    <p:sldId id="1767" r:id="rId76"/>
    <p:sldId id="1768" r:id="rId77"/>
    <p:sldId id="1769" r:id="rId78"/>
    <p:sldId id="1770" r:id="rId79"/>
    <p:sldId id="1771" r:id="rId80"/>
    <p:sldId id="1772" r:id="rId81"/>
    <p:sldId id="1773" r:id="rId82"/>
    <p:sldId id="1774" r:id="rId83"/>
    <p:sldId id="1775" r:id="rId84"/>
    <p:sldId id="1776" r:id="rId85"/>
    <p:sldId id="1777" r:id="rId86"/>
    <p:sldId id="1778" r:id="rId87"/>
    <p:sldId id="1780" r:id="rId88"/>
    <p:sldId id="1781" r:id="rId89"/>
    <p:sldId id="1782" r:id="rId90"/>
    <p:sldId id="1783" r:id="rId91"/>
    <p:sldId id="1784" r:id="rId92"/>
    <p:sldId id="1785" r:id="rId93"/>
    <p:sldId id="1786" r:id="rId94"/>
    <p:sldId id="1787" r:id="rId95"/>
    <p:sldId id="1788" r:id="rId96"/>
    <p:sldId id="1789" r:id="rId97"/>
    <p:sldId id="1790" r:id="rId98"/>
    <p:sldId id="1791" r:id="rId99"/>
    <p:sldId id="1792" r:id="rId100"/>
    <p:sldId id="1793" r:id="rId101"/>
    <p:sldId id="1794" r:id="rId102"/>
    <p:sldId id="1795" r:id="rId103"/>
    <p:sldId id="1796" r:id="rId104"/>
    <p:sldId id="1797" r:id="rId105"/>
    <p:sldId id="1798" r:id="rId106"/>
    <p:sldId id="1799" r:id="rId107"/>
    <p:sldId id="1800" r:id="rId108"/>
    <p:sldId id="1801" r:id="rId109"/>
  </p:sldIdLst>
  <p:sldSz cx="9144000" cy="6858000" type="screen4x3"/>
  <p:notesSz cx="6858000" cy="9144000"/>
  <p:custDataLst>
    <p:tags r:id="rId11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6"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3300"/>
    <a:srgbClr val="0033CC"/>
    <a:srgbClr val="0066CC"/>
    <a:srgbClr val="009242"/>
    <a:srgbClr val="FF0000"/>
    <a:srgbClr val="33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88"/>
    <p:restoredTop sz="81288" autoAdjust="0"/>
  </p:normalViewPr>
  <p:slideViewPr>
    <p:cSldViewPr showGuides="1">
      <p:cViewPr>
        <p:scale>
          <a:sx n="72" d="100"/>
          <a:sy n="72" d="100"/>
        </p:scale>
        <p:origin x="783" y="33"/>
      </p:cViewPr>
      <p:guideLst>
        <p:guide orient="horz" pos="2196"/>
        <p:guide pos="2854"/>
      </p:guideLst>
    </p:cSldViewPr>
  </p:slideViewPr>
  <p:notesTextViewPr>
    <p:cViewPr>
      <p:scale>
        <a:sx n="100" d="100"/>
        <a:sy n="100" d="100"/>
      </p:scale>
      <p:origin x="0" y="0"/>
    </p:cViewPr>
  </p:notesTextViewPr>
  <p:sorterViewPr showFormatting="0">
    <p:cViewPr varScale="1">
      <p:scale>
        <a:sx n="100" d="100"/>
        <a:sy n="100" d="100"/>
      </p:scale>
      <p:origin x="0" y="-8164"/>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723265F-90B0-4EA1-8CEE-7036925AD8E8}"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TextEdit="1"/>
          </p:cNvSpPr>
          <p:nvPr>
            <p:ph type="sldImg"/>
          </p:nvPr>
        </p:nvSpPr>
        <p:spPr/>
      </p:sp>
      <p:sp>
        <p:nvSpPr>
          <p:cNvPr id="5123"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44588" y="576263"/>
            <a:ext cx="4586287" cy="3440112"/>
          </a:xfrm>
        </p:spPr>
      </p:sp>
      <p:sp>
        <p:nvSpPr>
          <p:cNvPr id="18435" name="备注占位符 2"/>
          <p:cNvSpPr>
            <a:spLocks noGrp="1"/>
          </p:cNvSpPr>
          <p:nvPr>
            <p:ph type="body" idx="1"/>
          </p:nvPr>
        </p:nvSpPr>
        <p:spPr>
          <a:xfrm>
            <a:off x="515938" y="4343400"/>
            <a:ext cx="5910262" cy="4114800"/>
          </a:xfrm>
        </p:spPr>
        <p:txBody>
          <a:bodyPr wrap="square" lIns="87748" tIns="43104" rIns="87748" bIns="43104" anchor="t" anchorCtr="0"/>
          <a:lstStyle/>
          <a:p>
            <a:pPr lvl="0"/>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11010110 </a:t>
            </a:r>
            <a:r>
              <a:rPr lang="zh-CN" altLang="en-US" dirty="0"/>
              <a:t>取反加一 符号位不动 </a:t>
            </a:r>
            <a:r>
              <a:rPr lang="en-US" altLang="zh-CN" dirty="0"/>
              <a:t>1 0101001+1=1 0101010=-42</a:t>
            </a:r>
          </a:p>
          <a:p>
            <a:r>
              <a:rPr lang="zh-CN" altLang="en-US" dirty="0"/>
              <a:t>对于</a:t>
            </a:r>
            <a:r>
              <a:rPr lang="en-US" altLang="zh-CN" dirty="0"/>
              <a:t>1 0101010</a:t>
            </a:r>
            <a:r>
              <a:rPr lang="zh-CN" altLang="en-US" dirty="0"/>
              <a:t>求补码，</a:t>
            </a:r>
            <a:r>
              <a:rPr lang="en-US" altLang="zh-CN" dirty="0"/>
              <a:t>1 1010101+1=1 1010110</a:t>
            </a:r>
            <a:endParaRPr lang="zh-CN" altLang="en-US" dirty="0"/>
          </a:p>
        </p:txBody>
      </p:sp>
    </p:spTree>
    <p:extLst>
      <p:ext uri="{BB962C8B-B14F-4D97-AF65-F5344CB8AC3E}">
        <p14:creationId xmlns:p14="http://schemas.microsoft.com/office/powerpoint/2010/main" val="408518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nchorCtr="0"/>
          <a:lstStyle/>
          <a:p>
            <a:pPr lvl="0"/>
            <a:endParaRPr lang="en-US" altLang="zh-CN"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31</a:t>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-2147483648=</a:t>
            </a:r>
            <a:r>
              <a:rPr lang="zh-CN" altLang="en-US" dirty="0"/>
              <a:t>符号位不动，</a:t>
            </a:r>
            <a:r>
              <a:rPr lang="en-US" altLang="zh-CN" dirty="0"/>
              <a:t>2</a:t>
            </a:r>
            <a:r>
              <a:rPr lang="zh-CN" altLang="en-US" dirty="0"/>
              <a:t>的</a:t>
            </a:r>
            <a:r>
              <a:rPr lang="en-US" altLang="zh-CN" dirty="0"/>
              <a:t>32</a:t>
            </a:r>
            <a:r>
              <a:rPr lang="zh-CN" altLang="en-US" dirty="0"/>
              <a:t>次</a:t>
            </a:r>
            <a:r>
              <a:rPr lang="en-US" altLang="zh-CN" dirty="0"/>
              <a:t>-2147483648=2</a:t>
            </a:r>
            <a:r>
              <a:rPr lang="zh-CN" altLang="en-US" dirty="0"/>
              <a:t>的</a:t>
            </a:r>
            <a:r>
              <a:rPr lang="en-US" altLang="zh-CN" dirty="0"/>
              <a:t>31</a:t>
            </a:r>
            <a:r>
              <a:rPr lang="zh-CN" altLang="en-US" dirty="0"/>
              <a:t>次，</a:t>
            </a:r>
            <a:r>
              <a:rPr lang="en-US" altLang="zh-CN" dirty="0"/>
              <a:t>1000 0000…0000</a:t>
            </a:r>
          </a:p>
          <a:p>
            <a:r>
              <a:rPr lang="zh-CN" altLang="en-US" dirty="0"/>
              <a:t>对于一个带符号数，其最大能表示的数是</a:t>
            </a:r>
            <a:r>
              <a:rPr lang="en-US" altLang="zh-CN" dirty="0"/>
              <a:t>0111 1111….1111</a:t>
            </a:r>
            <a:r>
              <a:rPr lang="zh-CN" altLang="en-US" dirty="0"/>
              <a:t>即</a:t>
            </a:r>
            <a:r>
              <a:rPr lang="en-US" altLang="zh-CN" dirty="0"/>
              <a:t>2147483647,2</a:t>
            </a:r>
            <a:r>
              <a:rPr lang="zh-CN" altLang="en-US" dirty="0"/>
              <a:t>的</a:t>
            </a:r>
            <a:r>
              <a:rPr lang="en-US" altLang="zh-CN" dirty="0"/>
              <a:t>31</a:t>
            </a:r>
            <a:r>
              <a:rPr lang="zh-CN" altLang="en-US" dirty="0"/>
              <a:t>次方</a:t>
            </a:r>
            <a:r>
              <a:rPr lang="en-US" altLang="zh-CN" dirty="0"/>
              <a:t>-1</a:t>
            </a:r>
            <a:r>
              <a:rPr lang="zh-CN" altLang="en-US" dirty="0"/>
              <a:t>。当这个数加一，则第一位符号位变为</a:t>
            </a:r>
            <a:r>
              <a:rPr lang="en-US" altLang="zh-CN" dirty="0"/>
              <a:t>1</a:t>
            </a:r>
            <a:r>
              <a:rPr lang="zh-CN" altLang="en-US" dirty="0"/>
              <a:t>。</a:t>
            </a:r>
            <a:endParaRPr lang="en-US" altLang="zh-CN" dirty="0"/>
          </a:p>
          <a:p>
            <a:r>
              <a:rPr lang="zh-CN" altLang="en-US" dirty="0"/>
              <a:t>带符号整数全用补码存储，整数补码就是其本身，而负数的补码为</a:t>
            </a:r>
            <a:r>
              <a:rPr lang="en-US" altLang="zh-CN" dirty="0"/>
              <a:t>2</a:t>
            </a:r>
            <a:r>
              <a:rPr lang="zh-CN" altLang="en-US" dirty="0"/>
              <a:t>的</a:t>
            </a:r>
            <a:r>
              <a:rPr lang="en-US" altLang="zh-CN" dirty="0"/>
              <a:t>32</a:t>
            </a:r>
            <a:r>
              <a:rPr lang="zh-CN" altLang="en-US" dirty="0"/>
              <a:t>次方加上该负数，即其求补出的最高位</a:t>
            </a:r>
            <a:r>
              <a:rPr lang="en-US" altLang="zh-CN" dirty="0" err="1"/>
              <a:t>MSB</a:t>
            </a:r>
            <a:r>
              <a:rPr lang="zh-CN" altLang="en-US" dirty="0"/>
              <a:t>必然是</a:t>
            </a:r>
            <a:r>
              <a:rPr lang="en-US" altLang="zh-CN" dirty="0"/>
              <a:t>1</a:t>
            </a:r>
            <a:r>
              <a:rPr lang="zh-CN" altLang="en-US" dirty="0"/>
              <a:t>，恰好可以看做符号位，但这本质上并不是符号位，</a:t>
            </a:r>
            <a:r>
              <a:rPr lang="en-US" altLang="zh-CN" dirty="0"/>
              <a:t>1000 0000…..0001</a:t>
            </a:r>
            <a:r>
              <a:rPr lang="zh-CN" altLang="en-US" dirty="0"/>
              <a:t>也不表示</a:t>
            </a:r>
            <a:r>
              <a:rPr lang="en-US" altLang="zh-CN" dirty="0"/>
              <a:t>-1</a:t>
            </a:r>
            <a:r>
              <a:rPr lang="zh-CN" altLang="en-US" dirty="0"/>
              <a:t>而是</a:t>
            </a:r>
            <a:r>
              <a:rPr lang="en-US" altLang="zh-CN" dirty="0"/>
              <a:t>-2147483647</a:t>
            </a:r>
            <a:r>
              <a:rPr lang="zh-CN" altLang="en-US" dirty="0"/>
              <a:t>。</a:t>
            </a:r>
            <a:endParaRPr lang="en-US" altLang="zh-CN" dirty="0"/>
          </a:p>
          <a:p>
            <a:r>
              <a:rPr lang="zh-CN" altLang="en-US" dirty="0"/>
              <a:t>对于</a:t>
            </a:r>
            <a:r>
              <a:rPr lang="en-US" altLang="zh-CN" dirty="0"/>
              <a:t>-2147483647,2</a:t>
            </a:r>
            <a:r>
              <a:rPr lang="zh-CN" altLang="en-US" dirty="0"/>
              <a:t>的</a:t>
            </a:r>
            <a:r>
              <a:rPr lang="en-US" altLang="zh-CN" dirty="0"/>
              <a:t>32</a:t>
            </a:r>
            <a:r>
              <a:rPr lang="zh-CN" altLang="en-US" dirty="0"/>
              <a:t>次</a:t>
            </a:r>
            <a:r>
              <a:rPr lang="en-US" altLang="zh-CN" dirty="0"/>
              <a:t>-2147483647=2147483649</a:t>
            </a:r>
            <a:r>
              <a:rPr lang="zh-CN" altLang="en-US" dirty="0"/>
              <a:t>即</a:t>
            </a:r>
            <a:r>
              <a:rPr lang="en-US" altLang="zh-CN" dirty="0"/>
              <a:t>1000 0000…..0001</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olidFill>
                <a:srgbClr val="00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olidFill>
                <a:srgbClr val="0033CC"/>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p:sp>
      <p:sp>
        <p:nvSpPr>
          <p:cNvPr id="32771"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这几页不用看，直接看</a:t>
            </a:r>
            <a:r>
              <a:rPr lang="en-US" altLang="zh-CN" dirty="0"/>
              <a:t>754</a:t>
            </a:r>
            <a:r>
              <a:rPr lang="zh-CN" altLang="en-US" dirty="0"/>
              <a:t>标准</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p:sp>
      <p:sp>
        <p:nvSpPr>
          <p:cNvPr id="35843" name="Rectangle 3"/>
          <p:cNvSpPr>
            <a:spLocks noGrp="1"/>
          </p:cNvSpPr>
          <p:nvPr>
            <p:ph type="body" idx="1"/>
          </p:nvPr>
        </p:nvSpPr>
        <p:spPr>
          <a:xfrm>
            <a:off x="914400" y="4343400"/>
            <a:ext cx="5029200" cy="4114800"/>
          </a:xfrm>
        </p:spPr>
        <p:txBody>
          <a:bodyPr wrap="square" lIns="87748" tIns="43104" rIns="87748" bIns="43104" anchor="t" anchorCtr="0"/>
          <a:lstStyle/>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p:sp>
      <p:sp>
        <p:nvSpPr>
          <p:cNvPr id="37891"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p:sp>
      <p:sp>
        <p:nvSpPr>
          <p:cNvPr id="39939"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p:sp>
      <p:sp>
        <p:nvSpPr>
          <p:cNvPr id="46083"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p:sp>
      <p:sp>
        <p:nvSpPr>
          <p:cNvPr id="48131"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p:sp>
      <p:sp>
        <p:nvSpPr>
          <p:cNvPr id="50179"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sz="1100" dirty="0"/>
          </a:p>
          <a:p>
            <a:pPr lvl="0"/>
            <a:endParaRPr lang="zh-CN" altLang="en-US" sz="1100" dirty="0">
              <a:solidFill>
                <a:srgbClr val="063DE9"/>
              </a:solidFill>
              <a:latin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p:sp>
      <p:sp>
        <p:nvSpPr>
          <p:cNvPr id="52227"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a:p>
            <a:pPr lvl="0"/>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p:sp>
      <p:sp>
        <p:nvSpPr>
          <p:cNvPr id="54275" name="Rectangle 3"/>
          <p:cNvSpPr>
            <a:spLocks noGrp="1"/>
          </p:cNvSpPr>
          <p:nvPr>
            <p:ph type="body" idx="1"/>
          </p:nvPr>
        </p:nvSpPr>
        <p:spPr>
          <a:xfrm>
            <a:off x="914400" y="4343400"/>
            <a:ext cx="5029200" cy="4114800"/>
          </a:xfrm>
        </p:spPr>
        <p:txBody>
          <a:bodyPr wrap="square" lIns="86657" tIns="43328" rIns="86657" bIns="43328" anchor="t" anchorCtr="0"/>
          <a:lstStyle/>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p:sp>
      <p:sp>
        <p:nvSpPr>
          <p:cNvPr id="56323" name="Rectangle 3"/>
          <p:cNvSpPr>
            <a:spLocks noGrp="1"/>
          </p:cNvSpPr>
          <p:nvPr>
            <p:ph type="body" idx="1"/>
          </p:nvPr>
        </p:nvSpPr>
        <p:spPr>
          <a:xfrm>
            <a:off x="914400" y="4343400"/>
            <a:ext cx="5029200" cy="4114800"/>
          </a:xfrm>
        </p:spPr>
        <p:txBody>
          <a:bodyPr wrap="square" lIns="86657" tIns="43328" rIns="86657" bIns="43328" anchor="t" anchorCtr="0"/>
          <a:lstStyle/>
          <a:p>
            <a:pPr lvl="0"/>
            <a:r>
              <a:rPr lang="zh-CN" altLang="en-US" b="1" dirty="0">
                <a:latin typeface="Tahoma" panose="020B0604030504040204" pitchFamily="34" charset="0"/>
                <a:sym typeface="+mn-ea"/>
              </a:rPr>
              <a:t>规格数最小正数表示为</a:t>
            </a:r>
            <a:r>
              <a:rPr lang="en-US" altLang="zh-CN" b="1" dirty="0">
                <a:latin typeface="Tahoma" panose="020B0604030504040204" pitchFamily="34" charset="0"/>
                <a:sym typeface="+mn-ea"/>
              </a:rPr>
              <a:t>0 0000 0001 0000 … 0000 .</a:t>
            </a:r>
            <a:r>
              <a:rPr lang="zh-CN" altLang="en-US" b="1" dirty="0">
                <a:latin typeface="Tahoma" panose="020B0604030504040204" pitchFamily="34" charset="0"/>
                <a:sym typeface="+mn-ea"/>
              </a:rPr>
              <a:t>即为</a:t>
            </a:r>
            <a:r>
              <a:rPr lang="en-US" altLang="zh-CN" b="1" dirty="0">
                <a:latin typeface="Tahoma" panose="020B0604030504040204" pitchFamily="34" charset="0"/>
                <a:sym typeface="+mn-ea"/>
              </a:rPr>
              <a:t>1.0*2^-126</a:t>
            </a:r>
          </a:p>
          <a:p>
            <a:pPr lvl="0"/>
            <a:r>
              <a:rPr lang="zh-CN" altLang="en-US" b="1" dirty="0">
                <a:latin typeface="Tahoma" panose="020B0604030504040204" pitchFamily="34" charset="0"/>
                <a:sym typeface="+mn-ea"/>
              </a:rPr>
              <a:t>非规格化数最大表示为 </a:t>
            </a:r>
            <a:r>
              <a:rPr lang="en-US" altLang="zh-CN" b="1" dirty="0">
                <a:latin typeface="Tahoma" panose="020B0604030504040204" pitchFamily="34" charset="0"/>
                <a:sym typeface="+mn-ea"/>
              </a:rPr>
              <a:t>0 0000 0000 1111…1111 </a:t>
            </a:r>
            <a:r>
              <a:rPr lang="zh-CN" altLang="en-US" b="1" dirty="0">
                <a:latin typeface="Tahoma" panose="020B0604030504040204" pitchFamily="34" charset="0"/>
                <a:sym typeface="+mn-ea"/>
              </a:rPr>
              <a:t>即</a:t>
            </a:r>
            <a:r>
              <a:rPr lang="en-US" altLang="zh-CN" b="1" dirty="0">
                <a:latin typeface="Tahoma" panose="020B0604030504040204" pitchFamily="34" charset="0"/>
                <a:sym typeface="+mn-ea"/>
              </a:rPr>
              <a:t>0.1111…1111*2^-126</a:t>
            </a:r>
          </a:p>
          <a:p>
            <a:pPr lvl="0"/>
            <a:r>
              <a:rPr lang="zh-CN" altLang="en-US" b="1" dirty="0">
                <a:latin typeface="Tahoma" panose="020B0604030504040204" pitchFamily="34" charset="0"/>
                <a:sym typeface="+mn-ea"/>
              </a:rPr>
              <a:t>非规格化最小表示为 </a:t>
            </a:r>
            <a:r>
              <a:rPr lang="en-US" altLang="zh-CN" b="1" dirty="0">
                <a:latin typeface="Tahoma" panose="020B0604030504040204" pitchFamily="34" charset="0"/>
                <a:sym typeface="+mn-ea"/>
              </a:rPr>
              <a:t>0 0000 0000 0000…0001</a:t>
            </a:r>
            <a:r>
              <a:rPr lang="zh-CN" altLang="en-US" b="1" dirty="0">
                <a:latin typeface="Tahoma" panose="020B0604030504040204" pitchFamily="34" charset="0"/>
                <a:sym typeface="+mn-ea"/>
              </a:rPr>
              <a:t>即</a:t>
            </a:r>
            <a:r>
              <a:rPr lang="en-US" altLang="zh-CN" b="1" dirty="0">
                <a:latin typeface="Tahoma" panose="020B0604030504040204" pitchFamily="34" charset="0"/>
                <a:sym typeface="+mn-ea"/>
              </a:rPr>
              <a:t>0.0000……1*2^-126</a:t>
            </a:r>
            <a:endParaRPr lang="zh-CN" altLang="en-US" b="1" dirty="0">
              <a:latin typeface="Tahoma" panose="020B0604030504040204" pitchFamily="34" charset="0"/>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a typeface="黑体" panose="02010609060101010101" pitchFamily="49" charset="-122"/>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k  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p:txBody>
          <a:bodyPr wrap="square" lIns="91440" tIns="45720" rIns="91440" bIns="45720" anchor="t" anchorCtr="0"/>
          <a:lstStyle/>
          <a:p>
            <a:pPr lvl="0"/>
            <a:endParaRPr lang="en-US" altLang="zh-CN"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65</a:t>
            </a:fld>
            <a:endParaRPr lang="en-US" altLang="zh-CN"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body" idx="1"/>
          </p:nvPr>
        </p:nvSpPr>
        <p:spPr>
          <a:xfrm>
            <a:off x="515938" y="4343400"/>
            <a:ext cx="5910262" cy="4114800"/>
          </a:xfrm>
        </p:spPr>
        <p:txBody>
          <a:bodyPr wrap="square" lIns="90048" tIns="44234" rIns="90048" bIns="44234" anchor="t" anchorCtr="0"/>
          <a:lstStyle/>
          <a:p>
            <a:pPr lvl="0"/>
            <a:endParaRPr lang="zh-CN" altLang="en-US" dirty="0"/>
          </a:p>
        </p:txBody>
      </p:sp>
      <p:sp>
        <p:nvSpPr>
          <p:cNvPr id="89091" name="Rectangle 3"/>
          <p:cNvSpPr>
            <a:spLocks noGrp="1" noRot="1" noChangeAspect="1" noTextEdit="1"/>
          </p:cNvSpPr>
          <p:nvPr>
            <p:ph type="sldImg"/>
          </p:nvPr>
        </p:nvSpPr>
        <p:spPr>
          <a:xfrm>
            <a:off x="1141413" y="574675"/>
            <a:ext cx="4589462" cy="3441700"/>
          </a:xfr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body" idx="1"/>
          </p:nvPr>
        </p:nvSpPr>
        <p:spPr>
          <a:xfrm>
            <a:off x="515938" y="4343400"/>
            <a:ext cx="5910262" cy="4114800"/>
          </a:xfrm>
        </p:spPr>
        <p:txBody>
          <a:bodyPr wrap="square" lIns="90048" tIns="44234" rIns="90048" bIns="44234" anchor="t" anchorCtr="0"/>
          <a:lstStyle/>
          <a:p>
            <a:pPr lvl="0"/>
            <a:endParaRPr lang="zh-CN" altLang="en-US" dirty="0"/>
          </a:p>
        </p:txBody>
      </p:sp>
      <p:sp>
        <p:nvSpPr>
          <p:cNvPr id="98307" name="Rectangle 3"/>
          <p:cNvSpPr>
            <a:spLocks noGrp="1" noRot="1" noChangeAspect="1" noTextEdit="1"/>
          </p:cNvSpPr>
          <p:nvPr>
            <p:ph type="sldImg"/>
          </p:nvPr>
        </p:nvSpPr>
        <p:spPr>
          <a:xfrm>
            <a:off x="1141413" y="574675"/>
            <a:ext cx="4589462" cy="3441700"/>
          </a:xfr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body" idx="1"/>
          </p:nvPr>
        </p:nvSpPr>
        <p:spPr>
          <a:xfrm>
            <a:off x="515938" y="4343400"/>
            <a:ext cx="5910262" cy="4114800"/>
          </a:xfrm>
        </p:spPr>
        <p:txBody>
          <a:bodyPr wrap="square" lIns="90048" tIns="44234" rIns="90048" bIns="44234" anchor="t" anchorCtr="0"/>
          <a:lstStyle/>
          <a:p>
            <a:pPr lvl="0"/>
            <a:endParaRPr lang="en-US" altLang="zh-CN" dirty="0"/>
          </a:p>
        </p:txBody>
      </p:sp>
      <p:sp>
        <p:nvSpPr>
          <p:cNvPr id="91139" name="Rectangle 3"/>
          <p:cNvSpPr>
            <a:spLocks noGrp="1" noRot="1" noChangeAspect="1" noTextEdit="1"/>
          </p:cNvSpPr>
          <p:nvPr>
            <p:ph type="sldImg"/>
          </p:nvPr>
        </p:nvSpPr>
        <p:spPr>
          <a:xfrm>
            <a:off x="1141413" y="574675"/>
            <a:ext cx="4589462" cy="3441700"/>
          </a:xfr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body" idx="1"/>
          </p:nvPr>
        </p:nvSpPr>
        <p:spPr>
          <a:xfrm>
            <a:off x="515938" y="4343400"/>
            <a:ext cx="5910262" cy="4114800"/>
          </a:xfrm>
        </p:spPr>
        <p:txBody>
          <a:bodyPr wrap="square" lIns="85465" tIns="41982" rIns="85465" bIns="41982" anchor="t" anchorCtr="0"/>
          <a:lstStyle/>
          <a:p>
            <a:pPr lvl="0"/>
            <a:endParaRPr lang="en-US" altLang="zh-CN" dirty="0"/>
          </a:p>
        </p:txBody>
      </p:sp>
      <p:sp>
        <p:nvSpPr>
          <p:cNvPr id="102403" name="Rectangle 3"/>
          <p:cNvSpPr>
            <a:spLocks noGrp="1" noRot="1" noChangeAspect="1" noTextEdit="1"/>
          </p:cNvSpPr>
          <p:nvPr>
            <p:ph type="sldImg"/>
          </p:nvPr>
        </p:nvSpPr>
        <p:spPr>
          <a:xfrm>
            <a:off x="1143000" y="574675"/>
            <a:ext cx="4589463" cy="3441700"/>
          </a:xfr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p:sp>
      <p:sp>
        <p:nvSpPr>
          <p:cNvPr id="106499"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p:sp>
      <p:sp>
        <p:nvSpPr>
          <p:cNvPr id="108547"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p:sp>
      <p:sp>
        <p:nvSpPr>
          <p:cNvPr id="117763" name="Rectangle 3"/>
          <p:cNvSpPr>
            <a:spLocks noGrp="1"/>
          </p:cNvSpPr>
          <p:nvPr>
            <p:ph type="body" idx="1"/>
          </p:nvPr>
        </p:nvSpPr>
        <p:spPr/>
        <p:txBody>
          <a:bodyPr wrap="square" lIns="91440" tIns="45720" rIns="91440" bIns="45720" anchor="t" anchorCtr="0"/>
          <a:lstStyle/>
          <a:p>
            <a:pPr lvl="0"/>
            <a:endParaRPr lang="en-US"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p:sp>
      <p:sp>
        <p:nvSpPr>
          <p:cNvPr id="119811"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p:sp>
      <p:sp>
        <p:nvSpPr>
          <p:cNvPr id="125955"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p:sp>
      <p:sp>
        <p:nvSpPr>
          <p:cNvPr id="134147"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p:sp>
      <p:sp>
        <p:nvSpPr>
          <p:cNvPr id="138243" name="Rectangle 3"/>
          <p:cNvSpPr>
            <a:spLocks noGrp="1"/>
          </p:cNvSpPr>
          <p:nvPr>
            <p:ph type="body" idx="1"/>
          </p:nvPr>
        </p:nvSpPr>
        <p:spPr/>
        <p:txBody>
          <a:bodyPr wrap="square" lIns="91440" tIns="45720" rIns="91440" bIns="45720" anchor="t" anchorCtr="0"/>
          <a:lstStyle/>
          <a:p>
            <a:pPr lvl="0"/>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solidFill>
                <a:schemeClr val="accent2"/>
              </a:solidFill>
              <a:latin typeface="微软雅黑" panose="020B0503020204020204" pitchFamily="34" charset="-122"/>
              <a:ea typeface="微软雅黑" panose="020B0503020204020204" pitchFamily="34" charset="-122"/>
            </a:endParaRPr>
          </a:p>
          <a:p>
            <a:endParaRPr lang="en-US" altLang="zh-CN" dirty="0">
              <a:solidFill>
                <a:schemeClr val="accent2"/>
              </a:solidFill>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body" idx="1"/>
          </p:nvPr>
        </p:nvSpPr>
        <p:spPr>
          <a:xfrm>
            <a:off x="515938" y="4343400"/>
            <a:ext cx="5910262" cy="4114800"/>
          </a:xfrm>
        </p:spPr>
        <p:txBody>
          <a:bodyPr wrap="square" lIns="83282" tIns="40910" rIns="83282" bIns="40910" anchor="t" anchorCtr="0"/>
          <a:lstStyle/>
          <a:p>
            <a:pPr lvl="0"/>
            <a:endParaRPr lang="zh-CN" altLang="en-US" dirty="0"/>
          </a:p>
        </p:txBody>
      </p:sp>
      <p:sp>
        <p:nvSpPr>
          <p:cNvPr id="12291" name="Rectangle 3"/>
          <p:cNvSpPr>
            <a:spLocks noGrp="1" noRot="1" noChangeAspect="1" noTextEdit="1"/>
          </p:cNvSpPr>
          <p:nvPr>
            <p:ph type="sldImg"/>
          </p:nvPr>
        </p:nvSpPr>
        <p:spPr>
          <a:xfrm>
            <a:off x="1144588" y="576263"/>
            <a:ext cx="4586287" cy="3440112"/>
          </a:xfr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a:p>
            <a:endParaRPr lang="zh-CN" altLang="en-US"/>
          </a:p>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a:xfrm>
            <a:off x="1143000" y="574675"/>
            <a:ext cx="4589463" cy="3441700"/>
          </a:xfrm>
          <a:solidFill>
            <a:srgbClr val="FFFFFF">
              <a:alpha val="100000"/>
            </a:srgbClr>
          </a:solidFill>
        </p:spPr>
      </p:sp>
      <p:sp>
        <p:nvSpPr>
          <p:cNvPr id="151555" name="Rectangle 3"/>
          <p:cNvSpPr>
            <a:spLocks noGrp="1"/>
          </p:cNvSpPr>
          <p:nvPr>
            <p:ph type="body" idx="1"/>
          </p:nvPr>
        </p:nvSpPr>
        <p:spPr>
          <a:xfrm>
            <a:off x="515938" y="4343400"/>
            <a:ext cx="5910262" cy="4114800"/>
          </a:xfrm>
          <a:solidFill>
            <a:srgbClr val="FFFFFF">
              <a:alpha val="100000"/>
            </a:srgbClr>
          </a:solidFill>
          <a:ln>
            <a:solidFill>
              <a:srgbClr val="000000">
                <a:alpha val="100000"/>
              </a:srgbClr>
            </a:solidFill>
            <a:miter/>
          </a:ln>
        </p:spPr>
        <p:txBody>
          <a:bodyPr wrap="square" lIns="90048" tIns="44234" rIns="90048" bIns="44234" anchor="t" anchorCtr="0"/>
          <a:lstStyle/>
          <a:p>
            <a:pPr lvl="0"/>
            <a:endParaRPr lang="zh-CN" altLang="en-US" b="1"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p:sp>
      <p:sp>
        <p:nvSpPr>
          <p:cNvPr id="159747" name="Rectangle 3"/>
          <p:cNvSpPr>
            <a:spLocks noGrp="1"/>
          </p:cNvSpPr>
          <p:nvPr>
            <p:ph type="body" idx="1"/>
          </p:nvPr>
        </p:nvSpPr>
        <p:spPr>
          <a:xfrm>
            <a:off x="914400" y="4343400"/>
            <a:ext cx="5029200" cy="4114800"/>
          </a:xfrm>
        </p:spPr>
        <p:txBody>
          <a:bodyPr wrap="square" lIns="86657" tIns="43328" rIns="86657" bIns="43328" anchor="t" anchorCtr="0"/>
          <a:lstStyle/>
          <a:p>
            <a:pPr marL="0" lvl="1" indent="-228600"/>
            <a:endParaRPr lang="zh-CN" altLang="en-US" dirty="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body" idx="1"/>
          </p:nvPr>
        </p:nvSpPr>
        <p:spPr>
          <a:xfrm>
            <a:off x="515938" y="4343400"/>
            <a:ext cx="5910262" cy="4114800"/>
          </a:xfrm>
        </p:spPr>
        <p:txBody>
          <a:bodyPr wrap="square" lIns="83282" tIns="40910" rIns="83282" bIns="40910" anchor="t" anchorCtr="0"/>
          <a:lstStyle/>
          <a:p>
            <a:pPr lvl="0"/>
            <a:endParaRPr lang="zh-CN" altLang="en-US" dirty="0"/>
          </a:p>
        </p:txBody>
      </p:sp>
      <p:sp>
        <p:nvSpPr>
          <p:cNvPr id="14339" name="Rectangle 3"/>
          <p:cNvSpPr>
            <a:spLocks noGrp="1" noRot="1" noChangeAspect="1" noTextEdit="1"/>
          </p:cNvSpPr>
          <p:nvPr>
            <p:ph type="sldImg"/>
          </p:nvPr>
        </p:nvSpPr>
        <p:spPr>
          <a:xfrm>
            <a:off x="1144588" y="576263"/>
            <a:ext cx="4586287" cy="34401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44588" y="576263"/>
            <a:ext cx="4586287" cy="3440112"/>
          </a:xfrm>
        </p:spPr>
      </p:sp>
      <p:sp>
        <p:nvSpPr>
          <p:cNvPr id="16387" name="备注占位符 2"/>
          <p:cNvSpPr>
            <a:spLocks noGrp="1"/>
          </p:cNvSpPr>
          <p:nvPr>
            <p:ph type="body" idx="1"/>
          </p:nvPr>
        </p:nvSpPr>
        <p:spPr>
          <a:xfrm>
            <a:off x="515938" y="4343400"/>
            <a:ext cx="5910262" cy="4114800"/>
          </a:xfrm>
        </p:spPr>
        <p:txBody>
          <a:bodyPr wrap="square" lIns="87748" tIns="43104" rIns="87748" bIns="43104" anchor="t" anchorCtr="0"/>
          <a:lstStyle/>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188913"/>
            <a:ext cx="8229600" cy="561975"/>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idx="1"/>
          </p:nvPr>
        </p:nvSpPr>
        <p:spPr>
          <a:xfrm>
            <a:off x="468313" y="836613"/>
            <a:ext cx="8229600" cy="52181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A75C8942-9789-4226-9758-8171941BF04D}"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userDrawn="1"/>
        </p:nvSpPr>
        <p:spPr>
          <a:xfrm>
            <a:off x="323850" y="692150"/>
            <a:ext cx="8496300" cy="0"/>
          </a:xfrm>
          <a:prstGeom prst="line">
            <a:avLst/>
          </a:prstGeom>
          <a:ln w="9525" cap="flat" cmpd="sng">
            <a:solidFill>
              <a:schemeClr val="tx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3" Type="http://schemas.openxmlformats.org/officeDocument/2006/relationships/notesSlide" Target="../notesSlides/notesSlide14.xml"/><Relationship Id="rId7" Type="http://schemas.openxmlformats.org/officeDocument/2006/relationships/image" Target="../media/image75.png"/><Relationship Id="rId12" Type="http://schemas.openxmlformats.org/officeDocument/2006/relationships/image" Target="../media/image80.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s>
</file>

<file path=ppt/slides/_rels/slide27.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9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43.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4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6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notesSlide" Target="../notesSlides/notesSlide44.xml"/><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139.png"/><Relationship Id="rId4" Type="http://schemas.openxmlformats.org/officeDocument/2006/relationships/image" Target="../media/image13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42.png"/></Relationships>
</file>

<file path=ppt/slides/_rels/slide8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144.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8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476250" y="204788"/>
            <a:ext cx="8145463" cy="5969000"/>
          </a:xfrm>
        </p:spPr>
        <p:txBody>
          <a:bodyPr vert="horz" wrap="square" lIns="91440" tIns="45720" rIns="91440" bIns="45720" anchor="ctr" anchorCtr="0"/>
          <a:lstStyle/>
          <a:p>
            <a:pPr eaLnBrk="1" hangingPunct="1">
              <a:lnSpc>
                <a:spcPct val="145000"/>
              </a:lnSpc>
              <a:spcBef>
                <a:spcPct val="75000"/>
              </a:spcBef>
              <a:buClrTx/>
              <a:buSzTx/>
              <a:buFontTx/>
            </a:pPr>
            <a:br>
              <a:rPr lang="en-US" altLang="zh-CN" dirty="0"/>
            </a:br>
            <a:br>
              <a:rPr lang="zh-CN" altLang="en-US" dirty="0">
                <a:solidFill>
                  <a:srgbClr val="FF0000"/>
                </a:solidFill>
              </a:rPr>
            </a:br>
            <a:r>
              <a:rPr lang="zh-CN" altLang="en-US" dirty="0">
                <a:solidFill>
                  <a:srgbClr val="FF0000"/>
                </a:solidFill>
              </a:rPr>
              <a:t>第二章 数据的机器级表示与处理</a:t>
            </a:r>
            <a:br>
              <a:rPr lang="zh-CN" altLang="en-US" dirty="0">
                <a:solidFill>
                  <a:srgbClr val="FF0000"/>
                </a:solidFill>
              </a:rPr>
            </a:br>
            <a:br>
              <a:rPr lang="zh-CN" altLang="en-US" dirty="0"/>
            </a:br>
            <a:r>
              <a:rPr lang="zh-CN" altLang="en-US" sz="2800" dirty="0">
                <a:solidFill>
                  <a:srgbClr val="3333CC"/>
                </a:solidFill>
                <a:latin typeface="微软雅黑" panose="020B0503020204020204" pitchFamily="34" charset="-122"/>
                <a:ea typeface="微软雅黑" panose="020B0503020204020204" pitchFamily="34" charset="-122"/>
              </a:rPr>
              <a:t>数值数据的表示</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非数值数据的表示</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数据的存储</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数据的运算</a:t>
            </a:r>
            <a:endParaRPr lang="en-US" altLang="zh-CN" sz="28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6135" y="142875"/>
            <a:ext cx="5805805"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二进制（ Binary ）计数制</a:t>
            </a:r>
          </a:p>
        </p:txBody>
      </p:sp>
      <p:pic>
        <p:nvPicPr>
          <p:cNvPr id="3" name="图片 2"/>
          <p:cNvPicPr>
            <a:picLocks noChangeAspect="1"/>
          </p:cNvPicPr>
          <p:nvPr/>
        </p:nvPicPr>
        <p:blipFill>
          <a:blip r:embed="rId2"/>
          <a:stretch>
            <a:fillRect/>
          </a:stretch>
        </p:blipFill>
        <p:spPr>
          <a:xfrm>
            <a:off x="296545" y="773430"/>
            <a:ext cx="8128000" cy="698500"/>
          </a:xfrm>
          <a:prstGeom prst="rect">
            <a:avLst/>
          </a:prstGeom>
        </p:spPr>
      </p:pic>
      <p:pic>
        <p:nvPicPr>
          <p:cNvPr id="4" name="图片 3"/>
          <p:cNvPicPr>
            <a:picLocks noChangeAspect="1"/>
          </p:cNvPicPr>
          <p:nvPr/>
        </p:nvPicPr>
        <p:blipFill>
          <a:blip r:embed="rId3"/>
          <a:stretch>
            <a:fillRect/>
          </a:stretch>
        </p:blipFill>
        <p:spPr>
          <a:xfrm>
            <a:off x="781050" y="1492885"/>
            <a:ext cx="7581900" cy="1117600"/>
          </a:xfrm>
          <a:prstGeom prst="rect">
            <a:avLst/>
          </a:prstGeom>
        </p:spPr>
      </p:pic>
      <p:pic>
        <p:nvPicPr>
          <p:cNvPr id="5" name="图片 4"/>
          <p:cNvPicPr>
            <a:picLocks noChangeAspect="1"/>
          </p:cNvPicPr>
          <p:nvPr/>
        </p:nvPicPr>
        <p:blipFill>
          <a:blip r:embed="rId4"/>
          <a:stretch>
            <a:fillRect/>
          </a:stretch>
        </p:blipFill>
        <p:spPr>
          <a:xfrm>
            <a:off x="309880" y="2708910"/>
            <a:ext cx="6292850" cy="774700"/>
          </a:xfrm>
          <a:prstGeom prst="rect">
            <a:avLst/>
          </a:prstGeom>
        </p:spPr>
      </p:pic>
      <p:pic>
        <p:nvPicPr>
          <p:cNvPr id="6" name="图片 5"/>
          <p:cNvPicPr>
            <a:picLocks noChangeAspect="1"/>
          </p:cNvPicPr>
          <p:nvPr/>
        </p:nvPicPr>
        <p:blipFill>
          <a:blip r:embed="rId5"/>
          <a:stretch>
            <a:fillRect/>
          </a:stretch>
        </p:blipFill>
        <p:spPr>
          <a:xfrm>
            <a:off x="296545" y="3563620"/>
            <a:ext cx="8064500" cy="27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p:nvPr/>
        </p:nvSpPr>
        <p:spPr>
          <a:xfrm>
            <a:off x="8062913" y="22225"/>
            <a:ext cx="1320800" cy="177800"/>
          </a:xfrm>
          <a:prstGeom prst="rect">
            <a:avLst/>
          </a:prstGeom>
          <a:noFill/>
          <a:ln w="25400">
            <a:noFill/>
          </a:ln>
        </p:spPr>
        <p:txBody>
          <a:bodyPr lIns="0" tIns="0" rIns="0" bIns="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1200" b="0" dirty="0">
                <a:solidFill>
                  <a:srgbClr val="FFFFFF"/>
                </a:solidFill>
                <a:latin typeface="Gill Sans"/>
                <a:ea typeface="Gill Sans"/>
                <a:sym typeface="Gill Sans"/>
              </a:rPr>
              <a:t>Carnegie Mellon</a:t>
            </a:r>
          </a:p>
        </p:txBody>
      </p:sp>
      <p:sp>
        <p:nvSpPr>
          <p:cNvPr id="157699" name="Rectangle 3"/>
          <p:cNvSpPr>
            <a:spLocks noGrp="1"/>
          </p:cNvSpPr>
          <p:nvPr>
            <p:ph type="title" idx="4294967295"/>
          </p:nvPr>
        </p:nvSpPr>
        <p:spPr>
          <a:xfrm>
            <a:off x="457200" y="98425"/>
            <a:ext cx="8229600" cy="561975"/>
          </a:xfrm>
        </p:spPr>
        <p:txBody>
          <a:bodyPr vert="horz" wrap="square" lIns="38100" tIns="38100" rIns="38100" bIns="38100" anchor="ctr" anchorCtr="0"/>
          <a:lstStyle/>
          <a:p>
            <a:pPr marL="119380" indent="-119380" eaLnBrk="1" hangingPunct="1"/>
            <a:r>
              <a:rPr lang="zh-CN" altLang="en-US" dirty="0"/>
              <a:t>浮点数比较运算举例</a:t>
            </a:r>
          </a:p>
        </p:txBody>
      </p:sp>
      <p:sp>
        <p:nvSpPr>
          <p:cNvPr id="157700" name="Rectangle 4"/>
          <p:cNvSpPr>
            <a:spLocks noGrp="1"/>
          </p:cNvSpPr>
          <p:nvPr>
            <p:ph type="body" idx="4294967295"/>
          </p:nvPr>
        </p:nvSpPr>
        <p:spPr>
          <a:xfrm>
            <a:off x="468313" y="836613"/>
            <a:ext cx="8229600" cy="1219200"/>
          </a:xfrm>
        </p:spPr>
        <p:txBody>
          <a:bodyPr vert="horz" wrap="square" lIns="38100" tIns="38100" rIns="38100" bIns="38100" anchor="t" anchorCtr="0"/>
          <a:lstStyle/>
          <a:p>
            <a:pPr marL="254000" indent="-254000" eaLnBrk="1" hangingPunct="1"/>
            <a:r>
              <a:rPr lang="zh-CN" altLang="en-US" dirty="0">
                <a:ea typeface="微软雅黑" panose="020B0503020204020204" pitchFamily="34" charset="-122"/>
              </a:rPr>
              <a:t>对于以下给定的关系表达式，判断是否永真。</a:t>
            </a:r>
          </a:p>
        </p:txBody>
      </p:sp>
      <p:sp>
        <p:nvSpPr>
          <p:cNvPr id="157701" name="Rectangle 5"/>
          <p:cNvSpPr/>
          <p:nvPr/>
        </p:nvSpPr>
        <p:spPr>
          <a:xfrm>
            <a:off x="3732213" y="1538288"/>
            <a:ext cx="4889500" cy="4814887"/>
          </a:xfrm>
          <a:prstGeom prst="rect">
            <a:avLst/>
          </a:prstGeom>
          <a:noFill/>
          <a:ln w="25400">
            <a:noFill/>
          </a:ln>
        </p:spPr>
        <p:txBody>
          <a:bodyPr lIns="38100" tIns="38100" rIns="38100" bIns="381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x == (int)(float) x</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x == (int)(double) x</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f == (float)(double) f</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d == (float) d</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f == -(-f);</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2/3 == 2/3.0</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d &lt; 0.0 ⇒((d*2) &lt; 0.0)</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d &gt; f ⇒ -f &gt; -d</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d * d &gt;= 0.0</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x*x&gt;=0</a:t>
            </a: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dirty="0">
                <a:solidFill>
                  <a:srgbClr val="0033CC"/>
                </a:solidFill>
                <a:latin typeface="Monaco"/>
                <a:ea typeface="Monaco"/>
                <a:sym typeface="Monaco"/>
              </a:rPr>
              <a:t>(d+f)-d == f</a:t>
            </a:r>
          </a:p>
        </p:txBody>
      </p:sp>
      <p:sp>
        <p:nvSpPr>
          <p:cNvPr id="157702" name="Rectangle 6"/>
          <p:cNvSpPr/>
          <p:nvPr/>
        </p:nvSpPr>
        <p:spPr>
          <a:xfrm>
            <a:off x="476250" y="1628775"/>
            <a:ext cx="2160588" cy="1304925"/>
          </a:xfrm>
          <a:prstGeom prst="rect">
            <a:avLst/>
          </a:prstGeom>
          <a:solidFill>
            <a:srgbClr val="D6D6F4">
              <a:alpha val="29019"/>
            </a:srgbClr>
          </a:solidFill>
          <a:ln w="25400" cap="flat" cmpd="sng">
            <a:solidFill>
              <a:srgbClr val="ADADEA"/>
            </a:solidFill>
            <a:prstDash val="solid"/>
            <a:miter/>
            <a:headEnd type="none" w="med" len="med"/>
            <a:tailEnd type="none" w="med" len="med"/>
          </a:ln>
        </p:spPr>
        <p:txBody>
          <a:bodyPr lIns="38100" tIns="38100" rIns="38100" bIns="381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pitchFamily="34" charset="-122"/>
                <a:ea typeface="微软雅黑" panose="020B0503020204020204" pitchFamily="34" charset="-122"/>
                <a:sym typeface="Monaco"/>
              </a:rPr>
              <a:t>int x ;</a:t>
            </a:r>
          </a:p>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pitchFamily="34" charset="-122"/>
                <a:ea typeface="微软雅黑" panose="020B0503020204020204" pitchFamily="34" charset="-122"/>
                <a:sym typeface="Monaco"/>
              </a:rPr>
              <a:t>float f ;</a:t>
            </a:r>
          </a:p>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pitchFamily="34" charset="-122"/>
                <a:ea typeface="微软雅黑" panose="020B0503020204020204" pitchFamily="34" charset="-122"/>
                <a:sym typeface="Monaco"/>
              </a:rPr>
              <a:t>double d ;</a:t>
            </a:r>
          </a:p>
        </p:txBody>
      </p:sp>
      <p:sp>
        <p:nvSpPr>
          <p:cNvPr id="157703" name="Rectangle 7"/>
          <p:cNvSpPr/>
          <p:nvPr/>
        </p:nvSpPr>
        <p:spPr>
          <a:xfrm>
            <a:off x="341313" y="3114675"/>
            <a:ext cx="2466975" cy="806450"/>
          </a:xfrm>
          <a:prstGeom prst="rect">
            <a:avLst/>
          </a:prstGeom>
          <a:noFill/>
          <a:ln w="25400">
            <a:noFill/>
          </a:ln>
        </p:spPr>
        <p:txBody>
          <a:bodyPr wrap="none" lIns="38100" tIns="38100" rIns="38100" bIns="381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dirty="0">
                <a:latin typeface="微软雅黑" panose="020B0503020204020204" pitchFamily="34" charset="-122"/>
                <a:ea typeface="微软雅黑" panose="020B0503020204020204" pitchFamily="34" charset="-122"/>
                <a:sym typeface="Calibri" panose="020F0502020204030204" pitchFamily="34" charset="0"/>
              </a:rPr>
              <a:t>Assume neither</a:t>
            </a:r>
            <a:endParaRPr lang="en-US" altLang="zh-CN" dirty="0">
              <a:latin typeface="微软雅黑" panose="020B0503020204020204" pitchFamily="34" charset="-122"/>
              <a:ea typeface="微软雅黑" panose="020B0503020204020204" pitchFamily="34" charset="-122"/>
              <a:sym typeface="Arial Narrow" panose="020B0606020202030204" pitchFamily="34" charset="0"/>
            </a:endParaRPr>
          </a:p>
          <a:p>
            <a:pPr marL="0" lvl="0" indent="0" eaLnBrk="1" hangingPunct="1">
              <a:lnSpc>
                <a:spcPct val="100000"/>
              </a:lnSpc>
              <a:spcBef>
                <a:spcPct val="0"/>
              </a:spcBef>
              <a:buNone/>
            </a:pPr>
            <a:r>
              <a:rPr lang="en-US" altLang="zh-CN" dirty="0">
                <a:latin typeface="微软雅黑" panose="020B0503020204020204" pitchFamily="34" charset="-122"/>
                <a:ea typeface="微软雅黑" panose="020B0503020204020204" pitchFamily="34" charset="-122"/>
                <a:sym typeface="Courier New Bold" pitchFamily="49" charset="0"/>
              </a:rPr>
              <a:t>d</a:t>
            </a:r>
            <a:r>
              <a:rPr lang="en-US" altLang="zh-CN" dirty="0">
                <a:latin typeface="微软雅黑" panose="020B0503020204020204" pitchFamily="34" charset="-122"/>
                <a:ea typeface="微软雅黑" panose="020B0503020204020204" pitchFamily="34" charset="-122"/>
                <a:sym typeface="Calibri" panose="020F0502020204030204" pitchFamily="34" charset="0"/>
              </a:rPr>
              <a:t> nor </a:t>
            </a:r>
            <a:r>
              <a:rPr lang="en-US" altLang="zh-CN" dirty="0">
                <a:latin typeface="微软雅黑" panose="020B0503020204020204" pitchFamily="34" charset="-122"/>
                <a:ea typeface="微软雅黑" panose="020B0503020204020204" pitchFamily="34" charset="-122"/>
                <a:sym typeface="Courier New Bold" pitchFamily="49" charset="0"/>
              </a:rPr>
              <a:t>f</a:t>
            </a:r>
            <a:r>
              <a:rPr lang="en-US" altLang="zh-CN" dirty="0">
                <a:latin typeface="微软雅黑" panose="020B0503020204020204" pitchFamily="34" charset="-122"/>
                <a:ea typeface="微软雅黑" panose="020B0503020204020204" pitchFamily="34" charset="-122"/>
                <a:sym typeface="Calibri" panose="020F0502020204030204" pitchFamily="34" charset="0"/>
              </a:rPr>
              <a:t> is NaN</a:t>
            </a:r>
          </a:p>
        </p:txBody>
      </p:sp>
      <p:sp>
        <p:nvSpPr>
          <p:cNvPr id="753672" name="Text Box 8"/>
          <p:cNvSpPr txBox="1"/>
          <p:nvPr/>
        </p:nvSpPr>
        <p:spPr>
          <a:xfrm>
            <a:off x="6745288" y="1625600"/>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p>
        </p:txBody>
      </p:sp>
      <p:sp>
        <p:nvSpPr>
          <p:cNvPr id="753673" name="Text Box 9"/>
          <p:cNvSpPr txBox="1"/>
          <p:nvPr/>
        </p:nvSpPr>
        <p:spPr>
          <a:xfrm>
            <a:off x="6867525" y="2006600"/>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753674" name="Text Box 10"/>
          <p:cNvSpPr txBox="1"/>
          <p:nvPr/>
        </p:nvSpPr>
        <p:spPr>
          <a:xfrm>
            <a:off x="7272338" y="2446338"/>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753675" name="Text Box 11"/>
          <p:cNvSpPr txBox="1"/>
          <p:nvPr/>
        </p:nvSpPr>
        <p:spPr>
          <a:xfrm>
            <a:off x="5922963" y="2970213"/>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p>
        </p:txBody>
      </p:sp>
      <p:sp>
        <p:nvSpPr>
          <p:cNvPr id="753676" name="Text Box 12"/>
          <p:cNvSpPr txBox="1"/>
          <p:nvPr/>
        </p:nvSpPr>
        <p:spPr>
          <a:xfrm>
            <a:off x="5524500" y="3328988"/>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753677" name="Text Box 13"/>
          <p:cNvSpPr txBox="1"/>
          <p:nvPr/>
        </p:nvSpPr>
        <p:spPr>
          <a:xfrm>
            <a:off x="5653088" y="3752850"/>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p>
        </p:txBody>
      </p:sp>
      <p:sp>
        <p:nvSpPr>
          <p:cNvPr id="753678" name="Text Box 14"/>
          <p:cNvSpPr txBox="1"/>
          <p:nvPr/>
        </p:nvSpPr>
        <p:spPr>
          <a:xfrm>
            <a:off x="7272338" y="4238625"/>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753679" name="Text Box 15"/>
          <p:cNvSpPr txBox="1"/>
          <p:nvPr/>
        </p:nvSpPr>
        <p:spPr>
          <a:xfrm>
            <a:off x="6223000" y="4681538"/>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753680" name="Text Box 16"/>
          <p:cNvSpPr txBox="1"/>
          <p:nvPr/>
        </p:nvSpPr>
        <p:spPr>
          <a:xfrm>
            <a:off x="5765800" y="5138738"/>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p>
        </p:txBody>
      </p:sp>
      <p:sp>
        <p:nvSpPr>
          <p:cNvPr id="157713" name="Text Box 17"/>
          <p:cNvSpPr txBox="1"/>
          <p:nvPr/>
        </p:nvSpPr>
        <p:spPr>
          <a:xfrm>
            <a:off x="792163" y="4824413"/>
            <a:ext cx="1709737"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自己写程序测试一下！</a:t>
            </a:r>
          </a:p>
        </p:txBody>
      </p:sp>
      <p:sp>
        <p:nvSpPr>
          <p:cNvPr id="753682" name="Text Box 18"/>
          <p:cNvSpPr txBox="1"/>
          <p:nvPr/>
        </p:nvSpPr>
        <p:spPr>
          <a:xfrm>
            <a:off x="4886325" y="5540375"/>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p>
        </p:txBody>
      </p:sp>
      <p:sp>
        <p:nvSpPr>
          <p:cNvPr id="753683" name="Text Box 19"/>
          <p:cNvSpPr txBox="1"/>
          <p:nvPr/>
        </p:nvSpPr>
        <p:spPr>
          <a:xfrm>
            <a:off x="5637213" y="5970588"/>
            <a:ext cx="539750"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2"/>
                                        </p:tgtEl>
                                        <p:attrNameLst>
                                          <p:attrName>style.visibility</p:attrName>
                                        </p:attrNameLst>
                                      </p:cBhvr>
                                      <p:to>
                                        <p:strVal val="visible"/>
                                      </p:to>
                                    </p:set>
                                    <p:animEffect transition="in" filter="blinds(horizontal)">
                                      <p:cBhvr>
                                        <p:cTn id="7" dur="500"/>
                                        <p:tgtEl>
                                          <p:spTgt spid="7536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3">
                                            <p:txEl>
                                              <p:pRg st="0" end="0"/>
                                            </p:txEl>
                                          </p:spTgt>
                                        </p:tgtEl>
                                        <p:attrNameLst>
                                          <p:attrName>style.visibility</p:attrName>
                                        </p:attrNameLst>
                                      </p:cBhvr>
                                      <p:to>
                                        <p:strVal val="visible"/>
                                      </p:to>
                                    </p:set>
                                    <p:animEffect transition="in" filter="blinds(horizontal)">
                                      <p:cBhvr>
                                        <p:cTn id="12" dur="500"/>
                                        <p:tgtEl>
                                          <p:spTgt spid="7536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74">
                                            <p:txEl>
                                              <p:pRg st="0" end="0"/>
                                            </p:txEl>
                                          </p:spTgt>
                                        </p:tgtEl>
                                        <p:attrNameLst>
                                          <p:attrName>style.visibility</p:attrName>
                                        </p:attrNameLst>
                                      </p:cBhvr>
                                      <p:to>
                                        <p:strVal val="visible"/>
                                      </p:to>
                                    </p:set>
                                    <p:animEffect transition="in" filter="blinds(horizontal)">
                                      <p:cBhvr>
                                        <p:cTn id="17" dur="500"/>
                                        <p:tgtEl>
                                          <p:spTgt spid="7536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3675"/>
                                        </p:tgtEl>
                                        <p:attrNameLst>
                                          <p:attrName>style.visibility</p:attrName>
                                        </p:attrNameLst>
                                      </p:cBhvr>
                                      <p:to>
                                        <p:strVal val="visible"/>
                                      </p:to>
                                    </p:set>
                                    <p:animEffect transition="in" filter="blinds(horizontal)">
                                      <p:cBhvr>
                                        <p:cTn id="22" dur="500"/>
                                        <p:tgtEl>
                                          <p:spTgt spid="7536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3676"/>
                                        </p:tgtEl>
                                        <p:attrNameLst>
                                          <p:attrName>style.visibility</p:attrName>
                                        </p:attrNameLst>
                                      </p:cBhvr>
                                      <p:to>
                                        <p:strVal val="visible"/>
                                      </p:to>
                                    </p:set>
                                    <p:animEffect transition="in" filter="blinds(horizontal)">
                                      <p:cBhvr>
                                        <p:cTn id="27" dur="500"/>
                                        <p:tgtEl>
                                          <p:spTgt spid="7536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77"/>
                                        </p:tgtEl>
                                        <p:attrNameLst>
                                          <p:attrName>style.visibility</p:attrName>
                                        </p:attrNameLst>
                                      </p:cBhvr>
                                      <p:to>
                                        <p:strVal val="visible"/>
                                      </p:to>
                                    </p:set>
                                    <p:animEffect transition="in" filter="blinds(horizontal)">
                                      <p:cBhvr>
                                        <p:cTn id="32" dur="500"/>
                                        <p:tgtEl>
                                          <p:spTgt spid="7536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3678">
                                            <p:txEl>
                                              <p:pRg st="0" end="0"/>
                                            </p:txEl>
                                          </p:spTgt>
                                        </p:tgtEl>
                                        <p:attrNameLst>
                                          <p:attrName>style.visibility</p:attrName>
                                        </p:attrNameLst>
                                      </p:cBhvr>
                                      <p:to>
                                        <p:strVal val="visible"/>
                                      </p:to>
                                    </p:set>
                                    <p:animEffect transition="in" filter="blinds(horizontal)">
                                      <p:cBhvr>
                                        <p:cTn id="37" dur="500"/>
                                        <p:tgtEl>
                                          <p:spTgt spid="75367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3679">
                                            <p:txEl>
                                              <p:pRg st="0" end="0"/>
                                            </p:txEl>
                                          </p:spTgt>
                                        </p:tgtEl>
                                        <p:attrNameLst>
                                          <p:attrName>style.visibility</p:attrName>
                                        </p:attrNameLst>
                                      </p:cBhvr>
                                      <p:to>
                                        <p:strVal val="visible"/>
                                      </p:to>
                                    </p:set>
                                    <p:animEffect transition="in" filter="blinds(horizontal)">
                                      <p:cBhvr>
                                        <p:cTn id="42" dur="500"/>
                                        <p:tgtEl>
                                          <p:spTgt spid="75367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3680">
                                            <p:txEl>
                                              <p:pRg st="0" end="0"/>
                                            </p:txEl>
                                          </p:spTgt>
                                        </p:tgtEl>
                                        <p:attrNameLst>
                                          <p:attrName>style.visibility</p:attrName>
                                        </p:attrNameLst>
                                      </p:cBhvr>
                                      <p:to>
                                        <p:strVal val="visible"/>
                                      </p:to>
                                    </p:set>
                                    <p:animEffect transition="in" filter="blinds(horizontal)">
                                      <p:cBhvr>
                                        <p:cTn id="47" dur="500"/>
                                        <p:tgtEl>
                                          <p:spTgt spid="7536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3682"/>
                                        </p:tgtEl>
                                        <p:attrNameLst>
                                          <p:attrName>style.visibility</p:attrName>
                                        </p:attrNameLst>
                                      </p:cBhvr>
                                      <p:to>
                                        <p:strVal val="visible"/>
                                      </p:to>
                                    </p:set>
                                    <p:animEffect transition="in" filter="blinds(horizontal)">
                                      <p:cBhvr>
                                        <p:cTn id="52" dur="500"/>
                                        <p:tgtEl>
                                          <p:spTgt spid="7536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3683"/>
                                        </p:tgtEl>
                                        <p:attrNameLst>
                                          <p:attrName>style.visibility</p:attrName>
                                        </p:attrNameLst>
                                      </p:cBhvr>
                                      <p:to>
                                        <p:strVal val="visible"/>
                                      </p:to>
                                    </p:set>
                                    <p:animEffect transition="in" filter="blinds(horizontal)">
                                      <p:cBhvr>
                                        <p:cTn id="57" dur="500"/>
                                        <p:tgtEl>
                                          <p:spTgt spid="75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2" grpId="0"/>
      <p:bldP spid="753675" grpId="0"/>
      <p:bldP spid="753676" grpId="0"/>
      <p:bldP spid="753677" grpId="0"/>
      <p:bldP spid="753682" grpId="0"/>
      <p:bldP spid="75368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a:xfrm>
            <a:off x="457200" y="53975"/>
            <a:ext cx="8229600" cy="600075"/>
          </a:xfrm>
        </p:spPr>
        <p:txBody>
          <a:bodyPr vert="horz" wrap="square" lIns="63500" tIns="25400" rIns="63500" bIns="25400" anchor="t" anchorCtr="0">
            <a:spAutoFit/>
          </a:bodyPr>
          <a:lstStyle/>
          <a:p>
            <a:r>
              <a:rPr lang="en-US" altLang="zh-CN" dirty="0">
                <a:ea typeface="宋体" panose="02010600030101010101" pitchFamily="2" charset="-122"/>
              </a:rPr>
              <a:t>IEEE 754 </a:t>
            </a:r>
            <a:r>
              <a:rPr lang="zh-CN" altLang="en-US" dirty="0"/>
              <a:t>的范围和精度</a:t>
            </a:r>
          </a:p>
        </p:txBody>
      </p:sp>
      <p:sp>
        <p:nvSpPr>
          <p:cNvPr id="329731" name="Rectangle 3"/>
          <p:cNvSpPr>
            <a:spLocks noGrp="1"/>
          </p:cNvSpPr>
          <p:nvPr>
            <p:ph type="body" idx="4294967295"/>
          </p:nvPr>
        </p:nvSpPr>
        <p:spPr>
          <a:xfrm>
            <a:off x="385763" y="819150"/>
            <a:ext cx="8501062" cy="5859463"/>
          </a:xfrm>
        </p:spPr>
        <p:txBody>
          <a:bodyPr vert="horz" wrap="square" lIns="63500" tIns="25400" rIns="63500" bIns="25400" anchor="t" anchorCtr="0">
            <a:spAutoFit/>
          </a:bodyPr>
          <a:lstStyle/>
          <a:p>
            <a:pPr>
              <a:lnSpc>
                <a:spcPct val="100000"/>
              </a:lnSpc>
            </a:pPr>
            <a:r>
              <a:rPr lang="zh-CN" altLang="en-US" sz="2200" dirty="0">
                <a:latin typeface="微软雅黑" panose="020B0503020204020204" pitchFamily="34" charset="-122"/>
                <a:ea typeface="微软雅黑" panose="020B0503020204020204" pitchFamily="34" charset="-122"/>
              </a:rPr>
              <a:t>单精度浮点数（</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型）的表示范围多大</a:t>
            </a:r>
            <a:r>
              <a:rPr lang="en-US" altLang="zh-CN" sz="2200" dirty="0">
                <a:latin typeface="微软雅黑" panose="020B0503020204020204" pitchFamily="34" charset="-122"/>
                <a:ea typeface="微软雅黑" panose="020B0503020204020204" pitchFamily="34" charset="-122"/>
              </a:rPr>
              <a:t>?</a:t>
            </a:r>
          </a:p>
          <a:p>
            <a:pPr lvl="1">
              <a:lnSpc>
                <a:spcPct val="100000"/>
              </a:lnSpc>
              <a:buNone/>
            </a:pPr>
            <a:r>
              <a:rPr lang="zh-CN" altLang="en-US" sz="2200" dirty="0">
                <a:latin typeface="微软雅黑" panose="020B0503020204020204" pitchFamily="34" charset="-122"/>
                <a:ea typeface="微软雅黑" panose="020B0503020204020204" pitchFamily="34" charset="-122"/>
              </a:rPr>
              <a:t>最大的数据</a:t>
            </a:r>
            <a:r>
              <a:rPr lang="en-US" altLang="zh-CN" sz="2200" dirty="0">
                <a:latin typeface="微软雅黑" panose="020B0503020204020204" pitchFamily="34" charset="-122"/>
                <a:ea typeface="微软雅黑" panose="020B0503020204020204" pitchFamily="34" charset="-122"/>
              </a:rPr>
              <a:t>: +1.11…1X 2</a:t>
            </a:r>
            <a:r>
              <a:rPr lang="en-US" altLang="zh-CN" sz="2200" baseline="30000" dirty="0">
                <a:latin typeface="微软雅黑" panose="020B0503020204020204" pitchFamily="34" charset="-122"/>
                <a:ea typeface="微软雅黑" panose="020B0503020204020204" pitchFamily="34" charset="-122"/>
              </a:rPr>
              <a:t>127 </a:t>
            </a:r>
          </a:p>
          <a:p>
            <a:pPr lvl="1">
              <a:lnSpc>
                <a:spcPct val="100000"/>
              </a:lnSpc>
              <a:buNone/>
            </a:pPr>
            <a:r>
              <a:rPr lang="zh-CN" altLang="en-US" sz="2200" dirty="0">
                <a:latin typeface="微软雅黑" panose="020B0503020204020204" pitchFamily="34" charset="-122"/>
                <a:ea typeface="微软雅黑" panose="020B0503020204020204" pitchFamily="34" charset="-122"/>
              </a:rPr>
              <a:t>双精度浮点数（</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型）呢</a:t>
            </a:r>
            <a:r>
              <a:rPr lang="en-US" altLang="zh-CN" sz="2200" dirty="0">
                <a:latin typeface="微软雅黑" panose="020B0503020204020204" pitchFamily="34" charset="-122"/>
                <a:ea typeface="微软雅黑" panose="020B0503020204020204" pitchFamily="34" charset="-122"/>
              </a:rPr>
              <a:t>?</a:t>
            </a:r>
          </a:p>
          <a:p>
            <a:pPr>
              <a:lnSpc>
                <a:spcPct val="100000"/>
              </a:lnSpc>
            </a:pPr>
            <a:r>
              <a:rPr lang="zh-CN" altLang="en-US" sz="2200" dirty="0">
                <a:latin typeface="微软雅黑" panose="020B0503020204020204" pitchFamily="34" charset="-122"/>
                <a:ea typeface="微软雅黑" panose="020B0503020204020204" pitchFamily="34" charset="-122"/>
              </a:rPr>
              <a:t>以下关系表达式是否永真？</a:t>
            </a:r>
            <a:r>
              <a:rPr lang="en-US" altLang="zh-CN" sz="2200" dirty="0">
                <a:latin typeface="微软雅黑" panose="020B0503020204020204" pitchFamily="34" charset="-122"/>
                <a:ea typeface="微软雅黑" panose="020B0503020204020204" pitchFamily="34" charset="-122"/>
              </a:rPr>
              <a:t> </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if ( i == (int) ((float) i) )  {</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printf (“true”);</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if ( f == (float) ((int) f) )  {</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printf (“true”);</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a:t>
            </a:r>
          </a:p>
          <a:p>
            <a:pPr>
              <a:lnSpc>
                <a:spcPct val="100000"/>
              </a:lnSpc>
            </a:pPr>
            <a:r>
              <a:rPr lang="zh-CN" altLang="en-US" sz="2200" dirty="0">
                <a:latin typeface="微软雅黑" panose="020B0503020204020204" pitchFamily="34" charset="-122"/>
                <a:ea typeface="微软雅黑" panose="020B0503020204020204" pitchFamily="34" charset="-122"/>
              </a:rPr>
              <a:t>浮点数加法结合律是否正确</a:t>
            </a:r>
            <a:r>
              <a:rPr lang="en-US" altLang="zh-CN" sz="2200" dirty="0">
                <a:latin typeface="微软雅黑" panose="020B0503020204020204" pitchFamily="34" charset="-122"/>
                <a:ea typeface="微软雅黑" panose="020B0503020204020204" pitchFamily="34" charset="-122"/>
              </a:rPr>
              <a:t>? </a:t>
            </a:r>
          </a:p>
          <a:p>
            <a:pPr>
              <a:lnSpc>
                <a:spcPct val="100000"/>
              </a:lnSpc>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x = – 1.5 x 10</a:t>
            </a:r>
            <a:r>
              <a:rPr lang="en-US" altLang="zh-CN" sz="2200" baseline="30000" dirty="0">
                <a:solidFill>
                  <a:schemeClr val="accent2"/>
                </a:solidFill>
                <a:latin typeface="微软雅黑" panose="020B0503020204020204" pitchFamily="34" charset="-122"/>
                <a:ea typeface="微软雅黑" panose="020B0503020204020204" pitchFamily="34" charset="-122"/>
              </a:rPr>
              <a:t>38</a:t>
            </a:r>
            <a:r>
              <a:rPr lang="en-US" altLang="zh-CN" sz="2200" dirty="0">
                <a:solidFill>
                  <a:schemeClr val="accent2"/>
                </a:solidFill>
                <a:latin typeface="微软雅黑" panose="020B0503020204020204" pitchFamily="34" charset="-122"/>
                <a:ea typeface="微软雅黑" panose="020B0503020204020204" pitchFamily="34" charset="-122"/>
              </a:rPr>
              <a:t>,   y = 1.5 x 10</a:t>
            </a:r>
            <a:r>
              <a:rPr lang="en-US" altLang="zh-CN" sz="2200" baseline="30000" dirty="0">
                <a:solidFill>
                  <a:schemeClr val="accent2"/>
                </a:solidFill>
                <a:latin typeface="微软雅黑" panose="020B0503020204020204" pitchFamily="34" charset="-122"/>
                <a:ea typeface="微软雅黑" panose="020B0503020204020204" pitchFamily="34" charset="-122"/>
              </a:rPr>
              <a:t>38</a:t>
            </a:r>
            <a:r>
              <a:rPr lang="en-US" altLang="zh-CN" sz="2200" dirty="0">
                <a:solidFill>
                  <a:schemeClr val="accent2"/>
                </a:solidFill>
                <a:latin typeface="微软雅黑" panose="020B0503020204020204" pitchFamily="34" charset="-122"/>
                <a:ea typeface="微软雅黑" panose="020B0503020204020204" pitchFamily="34" charset="-122"/>
              </a:rPr>
              <a:t>,    z = 1.0</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(x+y)+z = (–1.5x10</a:t>
            </a:r>
            <a:r>
              <a:rPr lang="en-US" altLang="zh-CN" sz="2200" baseline="30000" dirty="0">
                <a:solidFill>
                  <a:srgbClr val="990000"/>
                </a:solidFill>
                <a:latin typeface="微软雅黑" panose="020B0503020204020204" pitchFamily="34" charset="-122"/>
                <a:ea typeface="微软雅黑" panose="020B0503020204020204" pitchFamily="34" charset="-122"/>
              </a:rPr>
              <a:t>38</a:t>
            </a:r>
            <a:r>
              <a:rPr lang="en-US" altLang="zh-CN" sz="2200" dirty="0">
                <a:solidFill>
                  <a:srgbClr val="990000"/>
                </a:solidFill>
                <a:latin typeface="微软雅黑" panose="020B0503020204020204" pitchFamily="34" charset="-122"/>
                <a:ea typeface="微软雅黑" panose="020B0503020204020204" pitchFamily="34" charset="-122"/>
              </a:rPr>
              <a:t>+1.5x10</a:t>
            </a:r>
            <a:r>
              <a:rPr lang="en-US" altLang="zh-CN" sz="2200" baseline="30000" dirty="0">
                <a:solidFill>
                  <a:srgbClr val="990000"/>
                </a:solidFill>
                <a:latin typeface="微软雅黑" panose="020B0503020204020204" pitchFamily="34" charset="-122"/>
                <a:ea typeface="微软雅黑" panose="020B0503020204020204" pitchFamily="34" charset="-122"/>
              </a:rPr>
              <a:t>38 </a:t>
            </a:r>
            <a:r>
              <a:rPr lang="en-US" altLang="zh-CN" sz="2200" dirty="0">
                <a:solidFill>
                  <a:srgbClr val="990000"/>
                </a:solidFill>
                <a:latin typeface="微软雅黑" panose="020B0503020204020204" pitchFamily="34" charset="-122"/>
                <a:ea typeface="微软雅黑" panose="020B0503020204020204" pitchFamily="34" charset="-122"/>
              </a:rPr>
              <a:t>)</a:t>
            </a:r>
            <a:r>
              <a:rPr lang="en-US" altLang="zh-CN" sz="2200" baseline="30000" dirty="0">
                <a:solidFill>
                  <a:srgbClr val="990000"/>
                </a:solidFill>
                <a:latin typeface="微软雅黑" panose="020B0503020204020204" pitchFamily="34" charset="-122"/>
                <a:ea typeface="微软雅黑" panose="020B0503020204020204" pitchFamily="34" charset="-122"/>
              </a:rPr>
              <a:t> </a:t>
            </a:r>
            <a:r>
              <a:rPr lang="en-US" altLang="zh-CN" sz="2200" dirty="0">
                <a:solidFill>
                  <a:srgbClr val="990000"/>
                </a:solidFill>
                <a:latin typeface="微软雅黑" panose="020B0503020204020204" pitchFamily="34" charset="-122"/>
                <a:ea typeface="微软雅黑" panose="020B0503020204020204" pitchFamily="34" charset="-122"/>
              </a:rPr>
              <a:t>+1.0 = 1.0</a:t>
            </a:r>
          </a:p>
          <a:p>
            <a:pPr>
              <a:lnSpc>
                <a:spcPct val="100000"/>
              </a:lnSpc>
              <a:buNone/>
            </a:pPr>
            <a:r>
              <a:rPr lang="en-US" altLang="zh-CN" sz="2200" dirty="0">
                <a:solidFill>
                  <a:srgbClr val="990000"/>
                </a:solidFill>
                <a:latin typeface="微软雅黑" panose="020B0503020204020204" pitchFamily="34" charset="-122"/>
                <a:ea typeface="微软雅黑" panose="020B0503020204020204" pitchFamily="34" charset="-122"/>
              </a:rPr>
              <a:t>     x+(y+z) = –1.5x10</a:t>
            </a:r>
            <a:r>
              <a:rPr lang="en-US" altLang="zh-CN" sz="2200" baseline="30000" dirty="0">
                <a:solidFill>
                  <a:srgbClr val="990000"/>
                </a:solidFill>
                <a:latin typeface="微软雅黑" panose="020B0503020204020204" pitchFamily="34" charset="-122"/>
                <a:ea typeface="微软雅黑" panose="020B0503020204020204" pitchFamily="34" charset="-122"/>
              </a:rPr>
              <a:t>38</a:t>
            </a:r>
            <a:r>
              <a:rPr lang="en-US" altLang="zh-CN" sz="2200" dirty="0">
                <a:solidFill>
                  <a:srgbClr val="990000"/>
                </a:solidFill>
                <a:latin typeface="微软雅黑" panose="020B0503020204020204" pitchFamily="34" charset="-122"/>
                <a:ea typeface="微软雅黑" panose="020B0503020204020204" pitchFamily="34" charset="-122"/>
              </a:rPr>
              <a:t>+ (1.5x10</a:t>
            </a:r>
            <a:r>
              <a:rPr lang="en-US" altLang="zh-CN" sz="2200" baseline="30000" dirty="0">
                <a:solidFill>
                  <a:srgbClr val="990000"/>
                </a:solidFill>
                <a:latin typeface="微软雅黑" panose="020B0503020204020204" pitchFamily="34" charset="-122"/>
                <a:ea typeface="微软雅黑" panose="020B0503020204020204" pitchFamily="34" charset="-122"/>
              </a:rPr>
              <a:t>38</a:t>
            </a:r>
            <a:r>
              <a:rPr lang="en-US" altLang="zh-CN" sz="2200" dirty="0">
                <a:solidFill>
                  <a:srgbClr val="990000"/>
                </a:solidFill>
                <a:latin typeface="微软雅黑" panose="020B0503020204020204" pitchFamily="34" charset="-122"/>
                <a:ea typeface="微软雅黑" panose="020B0503020204020204" pitchFamily="34" charset="-122"/>
              </a:rPr>
              <a:t>+1.0) = 0.0</a:t>
            </a:r>
          </a:p>
          <a:p>
            <a:pPr>
              <a:lnSpc>
                <a:spcPct val="90000"/>
              </a:lnSpc>
              <a:buNone/>
            </a:pPr>
            <a:endParaRPr lang="zh-CN" altLang="en-US" sz="2200" baseline="30000" dirty="0">
              <a:solidFill>
                <a:srgbClr val="990000"/>
              </a:solidFill>
              <a:latin typeface="微软雅黑" panose="020B0503020204020204" pitchFamily="34" charset="-122"/>
              <a:ea typeface="微软雅黑" panose="020B0503020204020204" pitchFamily="34" charset="-122"/>
            </a:endParaRPr>
          </a:p>
        </p:txBody>
      </p:sp>
      <p:sp>
        <p:nvSpPr>
          <p:cNvPr id="329732" name="Text Box 4"/>
          <p:cNvSpPr txBox="1"/>
          <p:nvPr/>
        </p:nvSpPr>
        <p:spPr>
          <a:xfrm>
            <a:off x="4392613" y="2843213"/>
            <a:ext cx="2967037" cy="42703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66"/>
                </a:solidFill>
                <a:latin typeface="微软雅黑" panose="020B0503020204020204" pitchFamily="34" charset="-122"/>
                <a:ea typeface="微软雅黑" panose="020B0503020204020204" pitchFamily="34" charset="-122"/>
              </a:rPr>
              <a:t>How about double?</a:t>
            </a:r>
            <a:r>
              <a:rPr lang="en-US" altLang="zh-CN" sz="2200" dirty="0">
                <a:solidFill>
                  <a:srgbClr val="006600"/>
                </a:solidFill>
                <a:latin typeface="微软雅黑" panose="020B0503020204020204" pitchFamily="34" charset="-122"/>
                <a:ea typeface="微软雅黑" panose="020B0503020204020204" pitchFamily="34" charset="-122"/>
              </a:rPr>
              <a:t>  </a:t>
            </a:r>
          </a:p>
        </p:txBody>
      </p:sp>
      <p:sp>
        <p:nvSpPr>
          <p:cNvPr id="329733" name="Text Box 5"/>
          <p:cNvSpPr txBox="1"/>
          <p:nvPr/>
        </p:nvSpPr>
        <p:spPr>
          <a:xfrm>
            <a:off x="4527550" y="4149725"/>
            <a:ext cx="3025775"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66"/>
                </a:solidFill>
                <a:latin typeface="微软雅黑" panose="020B0503020204020204" pitchFamily="34" charset="-122"/>
                <a:ea typeface="微软雅黑" panose="020B0503020204020204" pitchFamily="34" charset="-122"/>
              </a:rPr>
              <a:t>How about double?</a:t>
            </a:r>
          </a:p>
        </p:txBody>
      </p:sp>
      <p:sp>
        <p:nvSpPr>
          <p:cNvPr id="329734" name="Text Box 6"/>
          <p:cNvSpPr txBox="1"/>
          <p:nvPr/>
        </p:nvSpPr>
        <p:spPr>
          <a:xfrm>
            <a:off x="7451725" y="2843213"/>
            <a:ext cx="1349375" cy="42703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latin typeface="微软雅黑" panose="020B0503020204020204" pitchFamily="34" charset="-122"/>
                <a:ea typeface="微软雅黑" panose="020B0503020204020204" pitchFamily="34" charset="-122"/>
              </a:rPr>
              <a:t>True!</a:t>
            </a:r>
          </a:p>
        </p:txBody>
      </p:sp>
      <p:sp>
        <p:nvSpPr>
          <p:cNvPr id="329735" name="Text Box 7"/>
          <p:cNvSpPr txBox="1"/>
          <p:nvPr/>
        </p:nvSpPr>
        <p:spPr>
          <a:xfrm>
            <a:off x="4616450" y="2349500"/>
            <a:ext cx="2879725"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latin typeface="微软雅黑" panose="020B0503020204020204" pitchFamily="34" charset="-122"/>
                <a:ea typeface="微软雅黑" panose="020B0503020204020204" pitchFamily="34" charset="-122"/>
              </a:rPr>
              <a:t>Not always true!</a:t>
            </a:r>
          </a:p>
        </p:txBody>
      </p:sp>
      <p:sp>
        <p:nvSpPr>
          <p:cNvPr id="329736" name="Rectangle 8"/>
          <p:cNvSpPr/>
          <p:nvPr/>
        </p:nvSpPr>
        <p:spPr>
          <a:xfrm>
            <a:off x="4572000" y="1179513"/>
            <a:ext cx="2674938" cy="457200"/>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a:lnSpc>
                <a:spcPct val="100000"/>
              </a:lnSpc>
              <a:spcBef>
                <a:spcPct val="10000"/>
              </a:spcBef>
              <a:buNone/>
            </a:pPr>
            <a:r>
              <a:rPr lang="zh-CN" altLang="en-US" sz="2400" dirty="0">
                <a:solidFill>
                  <a:srgbClr val="CC0000"/>
                </a:solidFill>
                <a:latin typeface="微软雅黑" panose="020B0503020204020204" pitchFamily="34" charset="-122"/>
                <a:ea typeface="微软雅黑" panose="020B0503020204020204" pitchFamily="34" charset="-122"/>
              </a:rPr>
              <a:t>约 </a:t>
            </a:r>
            <a:r>
              <a:rPr lang="en-US" altLang="zh-CN" sz="2400" dirty="0">
                <a:solidFill>
                  <a:srgbClr val="CC0000"/>
                </a:solidFill>
                <a:latin typeface="微软雅黑" panose="020B0503020204020204" pitchFamily="34" charset="-122"/>
                <a:ea typeface="微软雅黑" panose="020B0503020204020204" pitchFamily="34" charset="-122"/>
              </a:rPr>
              <a:t>+3.4 </a:t>
            </a:r>
            <a:r>
              <a:rPr lang="en-US" altLang="zh-CN" sz="1800" dirty="0">
                <a:solidFill>
                  <a:srgbClr val="CC0000"/>
                </a:solidFill>
                <a:latin typeface="微软雅黑" panose="020B0503020204020204" pitchFamily="34" charset="-122"/>
                <a:ea typeface="微软雅黑" panose="020B0503020204020204" pitchFamily="34" charset="-122"/>
              </a:rPr>
              <a:t>X </a:t>
            </a:r>
            <a:r>
              <a:rPr lang="en-US" altLang="zh-CN" sz="2400" dirty="0">
                <a:solidFill>
                  <a:srgbClr val="CC0000"/>
                </a:solidFill>
                <a:latin typeface="微软雅黑" panose="020B0503020204020204" pitchFamily="34" charset="-122"/>
                <a:ea typeface="微软雅黑" panose="020B0503020204020204" pitchFamily="34" charset="-122"/>
              </a:rPr>
              <a:t>10</a:t>
            </a:r>
            <a:r>
              <a:rPr lang="en-US" altLang="zh-CN" sz="2400" baseline="30000" dirty="0">
                <a:solidFill>
                  <a:srgbClr val="CC0000"/>
                </a:solidFill>
                <a:latin typeface="微软雅黑" panose="020B0503020204020204" pitchFamily="34" charset="-122"/>
                <a:ea typeface="微软雅黑" panose="020B0503020204020204" pitchFamily="34" charset="-122"/>
              </a:rPr>
              <a:t>38</a:t>
            </a:r>
            <a:endParaRPr lang="zh-CN" altLang="en-US" sz="2400" baseline="30000" dirty="0">
              <a:solidFill>
                <a:srgbClr val="CC0000"/>
              </a:solidFill>
              <a:latin typeface="微软雅黑" panose="020B0503020204020204" pitchFamily="34" charset="-122"/>
              <a:ea typeface="微软雅黑" panose="020B0503020204020204" pitchFamily="34" charset="-122"/>
            </a:endParaRPr>
          </a:p>
        </p:txBody>
      </p:sp>
      <p:sp>
        <p:nvSpPr>
          <p:cNvPr id="329737" name="Rectangle 9"/>
          <p:cNvSpPr/>
          <p:nvPr/>
        </p:nvSpPr>
        <p:spPr>
          <a:xfrm>
            <a:off x="4854575" y="1622425"/>
            <a:ext cx="2822575" cy="457200"/>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a:lnSpc>
                <a:spcPct val="100000"/>
              </a:lnSpc>
              <a:spcBef>
                <a:spcPct val="10000"/>
              </a:spcBef>
              <a:buNone/>
            </a:pPr>
            <a:r>
              <a:rPr lang="zh-CN" altLang="en-US" sz="2400" dirty="0">
                <a:solidFill>
                  <a:srgbClr val="CC0000"/>
                </a:solidFill>
                <a:latin typeface="微软雅黑" panose="020B0503020204020204" pitchFamily="34" charset="-122"/>
                <a:ea typeface="微软雅黑" panose="020B0503020204020204" pitchFamily="34" charset="-122"/>
              </a:rPr>
              <a:t>约 </a:t>
            </a:r>
            <a:r>
              <a:rPr lang="en-US" altLang="zh-CN" sz="2400" dirty="0">
                <a:solidFill>
                  <a:srgbClr val="CC0000"/>
                </a:solidFill>
                <a:latin typeface="微软雅黑" panose="020B0503020204020204" pitchFamily="34" charset="-122"/>
                <a:ea typeface="微软雅黑" panose="020B0503020204020204" pitchFamily="34" charset="-122"/>
              </a:rPr>
              <a:t>+1.8 </a:t>
            </a:r>
            <a:r>
              <a:rPr lang="en-US" altLang="zh-CN" sz="1800" dirty="0">
                <a:solidFill>
                  <a:srgbClr val="CC0000"/>
                </a:solidFill>
                <a:latin typeface="微软雅黑" panose="020B0503020204020204" pitchFamily="34" charset="-122"/>
                <a:ea typeface="微软雅黑" panose="020B0503020204020204" pitchFamily="34" charset="-122"/>
              </a:rPr>
              <a:t>X</a:t>
            </a:r>
            <a:r>
              <a:rPr lang="en-US" altLang="zh-CN" sz="2400" dirty="0">
                <a:solidFill>
                  <a:srgbClr val="CC0000"/>
                </a:solidFill>
                <a:latin typeface="微软雅黑" panose="020B0503020204020204" pitchFamily="34" charset="-122"/>
                <a:ea typeface="微软雅黑" panose="020B0503020204020204" pitchFamily="34" charset="-122"/>
              </a:rPr>
              <a:t> 10</a:t>
            </a:r>
            <a:r>
              <a:rPr lang="en-US" altLang="zh-CN" sz="2400" baseline="30000" dirty="0">
                <a:solidFill>
                  <a:srgbClr val="CC0000"/>
                </a:solidFill>
                <a:latin typeface="微软雅黑" panose="020B0503020204020204" pitchFamily="34" charset="-122"/>
                <a:ea typeface="微软雅黑" panose="020B0503020204020204" pitchFamily="34" charset="-122"/>
              </a:rPr>
              <a:t>308</a:t>
            </a:r>
            <a:endParaRPr lang="zh-CN" altLang="en-US" sz="2400" baseline="30000" dirty="0">
              <a:solidFill>
                <a:srgbClr val="CC0000"/>
              </a:solidFill>
              <a:latin typeface="微软雅黑" panose="020B0503020204020204" pitchFamily="34" charset="-122"/>
              <a:ea typeface="微软雅黑" panose="020B0503020204020204" pitchFamily="34" charset="-122"/>
            </a:endParaRPr>
          </a:p>
        </p:txBody>
      </p:sp>
      <p:sp>
        <p:nvSpPr>
          <p:cNvPr id="2" name="Text Box 7"/>
          <p:cNvSpPr txBox="1"/>
          <p:nvPr/>
        </p:nvSpPr>
        <p:spPr>
          <a:xfrm>
            <a:off x="4797425" y="3608388"/>
            <a:ext cx="2879725" cy="42703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latin typeface="微软雅黑" panose="020B0503020204020204" pitchFamily="34" charset="-122"/>
                <a:ea typeface="微软雅黑" panose="020B0503020204020204" pitchFamily="34" charset="-122"/>
              </a:rPr>
              <a:t>Not always true!</a:t>
            </a:r>
          </a:p>
        </p:txBody>
      </p:sp>
      <p:sp>
        <p:nvSpPr>
          <p:cNvPr id="3" name="Text Box 6"/>
          <p:cNvSpPr txBox="1"/>
          <p:nvPr/>
        </p:nvSpPr>
        <p:spPr>
          <a:xfrm>
            <a:off x="7586663" y="4149725"/>
            <a:ext cx="1349375"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latin typeface="微软雅黑" panose="020B0503020204020204" pitchFamily="34" charset="-122"/>
                <a:ea typeface="微软雅黑" panose="020B0503020204020204" pitchFamily="34" charset="-122"/>
              </a:rPr>
              <a:t>False!</a:t>
            </a:r>
          </a:p>
        </p:txBody>
      </p:sp>
      <p:sp>
        <p:nvSpPr>
          <p:cNvPr id="754700" name="Rectangle 12"/>
          <p:cNvSpPr/>
          <p:nvPr/>
        </p:nvSpPr>
        <p:spPr>
          <a:xfrm>
            <a:off x="4572000" y="4778375"/>
            <a:ext cx="1041400"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solidFill>
                  <a:srgbClr val="FF0000"/>
                </a:solidFill>
                <a:latin typeface="微软雅黑" panose="020B0503020204020204" pitchFamily="34" charset="-122"/>
                <a:ea typeface="微软雅黑" panose="020B0503020204020204" pitchFamily="34" charset="-122"/>
              </a:rPr>
              <a:t>FALSE!</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7" dur="500"/>
                                        <p:tgtEl>
                                          <p:spTgt spid="32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blinds(horizontal)">
                                      <p:cBhvr>
                                        <p:cTn id="12" dur="500"/>
                                        <p:tgtEl>
                                          <p:spTgt spid="3297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blinds(horizontal)">
                                      <p:cBhvr>
                                        <p:cTn id="22" dur="500"/>
                                        <p:tgtEl>
                                          <p:spTgt spid="3297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7" dur="500"/>
                                        <p:tgtEl>
                                          <p:spTgt spid="3297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32" dur="500"/>
                                        <p:tgtEl>
                                          <p:spTgt spid="32973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5" dur="500"/>
                                        <p:tgtEl>
                                          <p:spTgt spid="32973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38" dur="500"/>
                                        <p:tgtEl>
                                          <p:spTgt spid="32973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9735"/>
                                        </p:tgtEl>
                                        <p:attrNameLst>
                                          <p:attrName>style.visibility</p:attrName>
                                        </p:attrNameLst>
                                      </p:cBhvr>
                                      <p:to>
                                        <p:strVal val="visible"/>
                                      </p:to>
                                    </p:set>
                                    <p:animEffect transition="in" filter="blinds(horizontal)">
                                      <p:cBhvr>
                                        <p:cTn id="43" dur="500"/>
                                        <p:tgtEl>
                                          <p:spTgt spid="32973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29732"/>
                                        </p:tgtEl>
                                        <p:attrNameLst>
                                          <p:attrName>style.visibility</p:attrName>
                                        </p:attrNameLst>
                                      </p:cBhvr>
                                      <p:to>
                                        <p:strVal val="visible"/>
                                      </p:to>
                                    </p:set>
                                    <p:animEffect transition="in" filter="blinds(horizontal)">
                                      <p:cBhvr>
                                        <p:cTn id="48" dur="500"/>
                                        <p:tgtEl>
                                          <p:spTgt spid="32973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9734"/>
                                        </p:tgtEl>
                                        <p:attrNameLst>
                                          <p:attrName>style.visibility</p:attrName>
                                        </p:attrNameLst>
                                      </p:cBhvr>
                                      <p:to>
                                        <p:strVal val="visible"/>
                                      </p:to>
                                    </p:set>
                                    <p:animEffect transition="in" filter="blinds(horizontal)">
                                      <p:cBhvr>
                                        <p:cTn id="53" dur="500"/>
                                        <p:tgtEl>
                                          <p:spTgt spid="32973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58" dur="500"/>
                                        <p:tgtEl>
                                          <p:spTgt spid="329731">
                                            <p:txEl>
                                              <p:pRg st="7" end="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61" dur="500"/>
                                        <p:tgtEl>
                                          <p:spTgt spid="329731">
                                            <p:txEl>
                                              <p:pRg st="8" end="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329731">
                                            <p:txEl>
                                              <p:pRg st="9" end="9"/>
                                            </p:txEl>
                                          </p:spTgt>
                                        </p:tgtEl>
                                        <p:attrNameLst>
                                          <p:attrName>style.visibility</p:attrName>
                                        </p:attrNameLst>
                                      </p:cBhvr>
                                      <p:to>
                                        <p:strVal val="visible"/>
                                      </p:to>
                                    </p:set>
                                    <p:animEffect transition="in" filter="blinds(horizontal)">
                                      <p:cBhvr>
                                        <p:cTn id="64" dur="500"/>
                                        <p:tgtEl>
                                          <p:spTgt spid="329731">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29733"/>
                                        </p:tgtEl>
                                        <p:attrNameLst>
                                          <p:attrName>style.visibility</p:attrName>
                                        </p:attrNameLst>
                                      </p:cBhvr>
                                      <p:to>
                                        <p:strVal val="visible"/>
                                      </p:to>
                                    </p:set>
                                    <p:animEffect transition="in" filter="blinds(horizontal)">
                                      <p:cBhvr>
                                        <p:cTn id="74" dur="500"/>
                                        <p:tgtEl>
                                          <p:spTgt spid="32973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linds(horizontal)">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329731">
                                            <p:txEl>
                                              <p:pRg st="10" end="10"/>
                                            </p:txEl>
                                          </p:spTgt>
                                        </p:tgtEl>
                                        <p:attrNameLst>
                                          <p:attrName>style.visibility</p:attrName>
                                        </p:attrNameLst>
                                      </p:cBhvr>
                                      <p:to>
                                        <p:strVal val="visible"/>
                                      </p:to>
                                    </p:set>
                                    <p:animEffect transition="in" filter="blinds(horizontal)">
                                      <p:cBhvr>
                                        <p:cTn id="84" dur="500"/>
                                        <p:tgtEl>
                                          <p:spTgt spid="329731">
                                            <p:txEl>
                                              <p:pRg st="10" end="1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329731">
                                            <p:txEl>
                                              <p:pRg st="11" end="11"/>
                                            </p:txEl>
                                          </p:spTgt>
                                        </p:tgtEl>
                                        <p:attrNameLst>
                                          <p:attrName>style.visibility</p:attrName>
                                        </p:attrNameLst>
                                      </p:cBhvr>
                                      <p:to>
                                        <p:strVal val="visible"/>
                                      </p:to>
                                    </p:set>
                                    <p:animEffect transition="in" filter="blinds(horizontal)">
                                      <p:cBhvr>
                                        <p:cTn id="89" dur="500"/>
                                        <p:tgtEl>
                                          <p:spTgt spid="329731">
                                            <p:txEl>
                                              <p:pRg st="11" end="1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329731">
                                            <p:txEl>
                                              <p:pRg st="12" end="12"/>
                                            </p:txEl>
                                          </p:spTgt>
                                        </p:tgtEl>
                                        <p:attrNameLst>
                                          <p:attrName>style.visibility</p:attrName>
                                        </p:attrNameLst>
                                      </p:cBhvr>
                                      <p:to>
                                        <p:strVal val="visible"/>
                                      </p:to>
                                    </p:set>
                                    <p:animEffect transition="in" filter="blinds(horizontal)">
                                      <p:cBhvr>
                                        <p:cTn id="94" dur="500"/>
                                        <p:tgtEl>
                                          <p:spTgt spid="329731">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329731">
                                            <p:txEl>
                                              <p:pRg st="13" end="13"/>
                                            </p:txEl>
                                          </p:spTgt>
                                        </p:tgtEl>
                                        <p:attrNameLst>
                                          <p:attrName>style.visibility</p:attrName>
                                        </p:attrNameLst>
                                      </p:cBhvr>
                                      <p:to>
                                        <p:strVal val="visible"/>
                                      </p:to>
                                    </p:set>
                                    <p:animEffect transition="in" filter="blinds(horizontal)">
                                      <p:cBhvr>
                                        <p:cTn id="99" dur="500"/>
                                        <p:tgtEl>
                                          <p:spTgt spid="329731">
                                            <p:txEl>
                                              <p:pRg st="13" end="1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754700"/>
                                        </p:tgtEl>
                                        <p:attrNameLst>
                                          <p:attrName>style.visibility</p:attrName>
                                        </p:attrNameLst>
                                      </p:cBhvr>
                                      <p:to>
                                        <p:strVal val="visible"/>
                                      </p:to>
                                    </p:set>
                                    <p:animEffect transition="in" filter="blinds(horizontal)">
                                      <p:cBhvr>
                                        <p:cTn id="104" dur="500"/>
                                        <p:tgtEl>
                                          <p:spTgt spid="75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P spid="329734" grpId="0"/>
      <p:bldP spid="329735" grpId="0"/>
      <p:bldP spid="329736" grpId="0"/>
      <p:bldP spid="329737" grpId="0"/>
      <p:bldP spid="2" grpId="0"/>
      <p:bldP spid="3" grpId="0"/>
      <p:bldP spid="75470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a:t>
            </a:r>
            <a:r>
              <a:rPr lang="en-US" altLang="zh-CN" dirty="0"/>
              <a:t>Ariana</a:t>
            </a:r>
            <a:r>
              <a:rPr lang="zh-CN" altLang="en-US" dirty="0"/>
              <a:t>火箭爆炸</a:t>
            </a:r>
          </a:p>
        </p:txBody>
      </p:sp>
      <p:sp>
        <p:nvSpPr>
          <p:cNvPr id="756739" name="Rectangle 3"/>
          <p:cNvSpPr>
            <a:spLocks noGrp="1"/>
          </p:cNvSpPr>
          <p:nvPr>
            <p:ph idx="1"/>
          </p:nvPr>
        </p:nvSpPr>
        <p:spPr>
          <a:xfrm>
            <a:off x="296863" y="836613"/>
            <a:ext cx="8505825" cy="5562600"/>
          </a:xfrm>
        </p:spPr>
        <p:txBody>
          <a:bodyPr vert="horz" wrap="square" lIns="91440" tIns="45720" rIns="91440" bIns="45720" anchor="t" anchorCtr="0"/>
          <a:lstStyle/>
          <a:p>
            <a:pPr>
              <a:lnSpc>
                <a:spcPct val="120000"/>
              </a:lnSpc>
              <a:spcBef>
                <a:spcPct val="45000"/>
              </a:spcBef>
            </a:pPr>
            <a:r>
              <a:rPr lang="en-US" altLang="zh-CN" sz="2200" dirty="0">
                <a:latin typeface="微软雅黑" panose="020B0503020204020204" pitchFamily="34" charset="-122"/>
                <a:ea typeface="微软雅黑" panose="020B0503020204020204" pitchFamily="34" charset="-122"/>
              </a:rPr>
              <a:t>1996</a:t>
            </a:r>
            <a:r>
              <a:rPr lang="zh-CN" altLang="en-US" sz="2200" dirty="0">
                <a:latin typeface="微软雅黑" panose="020B0503020204020204" pitchFamily="34" charset="-122"/>
                <a:ea typeface="微软雅黑" panose="020B0503020204020204" pitchFamily="34" charset="-122"/>
              </a:rPr>
              <a:t>年</a:t>
            </a: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月</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日，</a:t>
            </a:r>
            <a:r>
              <a:rPr lang="en-US" altLang="zh-CN" sz="2200" dirty="0">
                <a:latin typeface="微软雅黑" panose="020B0503020204020204" pitchFamily="34" charset="-122"/>
                <a:ea typeface="微软雅黑" panose="020B0503020204020204" pitchFamily="34" charset="-122"/>
              </a:rPr>
              <a:t>Ariana 5</a:t>
            </a:r>
            <a:r>
              <a:rPr lang="zh-CN" altLang="en-US" sz="2200" dirty="0">
                <a:latin typeface="微软雅黑" panose="020B0503020204020204" pitchFamily="34" charset="-122"/>
                <a:ea typeface="微软雅黑" panose="020B0503020204020204" pitchFamily="34" charset="-122"/>
              </a:rPr>
              <a:t>火箭初次航行，在发射仅仅</a:t>
            </a:r>
            <a:r>
              <a:rPr lang="en-US" altLang="zh-CN" sz="2200" dirty="0">
                <a:latin typeface="微软雅黑" panose="020B0503020204020204" pitchFamily="34" charset="-122"/>
                <a:ea typeface="微软雅黑" panose="020B0503020204020204" pitchFamily="34" charset="-122"/>
              </a:rPr>
              <a:t>37</a:t>
            </a:r>
            <a:r>
              <a:rPr lang="zh-CN" altLang="en-US" sz="2200" dirty="0">
                <a:latin typeface="微软雅黑" panose="020B0503020204020204" pitchFamily="34" charset="-122"/>
                <a:ea typeface="微软雅黑" panose="020B0503020204020204" pitchFamily="34" charset="-122"/>
              </a:rPr>
              <a:t>秒钟后，偏离了飞行路线，然后解体爆炸，火箭上载有价值</a:t>
            </a:r>
            <a:r>
              <a:rPr lang="en-US" altLang="zh-CN"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亿美元的通信卫星。</a:t>
            </a:r>
          </a:p>
          <a:p>
            <a:pPr>
              <a:lnSpc>
                <a:spcPct val="120000"/>
              </a:lnSpc>
              <a:spcBef>
                <a:spcPct val="45000"/>
              </a:spcBef>
            </a:pPr>
            <a:r>
              <a:rPr lang="zh-CN" altLang="en-US" sz="2200" dirty="0">
                <a:latin typeface="微软雅黑" panose="020B0503020204020204" pitchFamily="34" charset="-122"/>
                <a:ea typeface="微软雅黑" panose="020B0503020204020204" pitchFamily="34" charset="-122"/>
              </a:rPr>
              <a:t>原因是</a:t>
            </a:r>
            <a:r>
              <a:rPr lang="zh-CN" altLang="en-US" sz="2200" dirty="0">
                <a:solidFill>
                  <a:srgbClr val="FF0000"/>
                </a:solidFill>
                <a:latin typeface="微软雅黑" panose="020B0503020204020204" pitchFamily="34" charset="-122"/>
                <a:ea typeface="微软雅黑" panose="020B0503020204020204" pitchFamily="34" charset="-122"/>
              </a:rPr>
              <a:t>在将一个</a:t>
            </a:r>
            <a:r>
              <a:rPr lang="en-US" altLang="zh-CN" sz="2200" dirty="0">
                <a:solidFill>
                  <a:srgbClr val="FF0000"/>
                </a:solidFill>
                <a:latin typeface="微软雅黑" panose="020B0503020204020204" pitchFamily="34" charset="-122"/>
                <a:ea typeface="微软雅黑" panose="020B0503020204020204" pitchFamily="34" charset="-122"/>
              </a:rPr>
              <a:t>64</a:t>
            </a:r>
            <a:r>
              <a:rPr lang="zh-CN" altLang="en-US" sz="2200" dirty="0">
                <a:solidFill>
                  <a:srgbClr val="FF0000"/>
                </a:solidFill>
                <a:latin typeface="微软雅黑" panose="020B0503020204020204" pitchFamily="34" charset="-122"/>
                <a:ea typeface="微软雅黑" panose="020B0503020204020204" pitchFamily="34" charset="-122"/>
              </a:rPr>
              <a:t>位浮点数转换为</a:t>
            </a:r>
            <a:r>
              <a:rPr lang="en-US" altLang="zh-CN" sz="2200" dirty="0">
                <a:solidFill>
                  <a:srgbClr val="FF0000"/>
                </a:solidFill>
                <a:latin typeface="微软雅黑" panose="020B0503020204020204" pitchFamily="34" charset="-122"/>
                <a:ea typeface="微软雅黑" panose="020B0503020204020204" pitchFamily="34" charset="-122"/>
              </a:rPr>
              <a:t>16</a:t>
            </a:r>
            <a:r>
              <a:rPr lang="zh-CN" altLang="en-US" sz="2200" dirty="0">
                <a:solidFill>
                  <a:srgbClr val="FF0000"/>
                </a:solidFill>
                <a:latin typeface="微软雅黑" panose="020B0503020204020204" pitchFamily="34" charset="-122"/>
                <a:ea typeface="微软雅黑" panose="020B0503020204020204" pitchFamily="34" charset="-122"/>
              </a:rPr>
              <a:t>位带符号整数时，产生了溢出异常。</a:t>
            </a:r>
            <a:r>
              <a:rPr lang="zh-CN" altLang="en-US" sz="2200" dirty="0">
                <a:latin typeface="微软雅黑" panose="020B0503020204020204" pitchFamily="34" charset="-122"/>
                <a:ea typeface="微软雅黑" panose="020B0503020204020204" pitchFamily="34" charset="-122"/>
              </a:rPr>
              <a:t>溢出的值是火箭的水平速率，这比原来的</a:t>
            </a:r>
            <a:r>
              <a:rPr lang="en-US" altLang="zh-CN" sz="2200" dirty="0">
                <a:latin typeface="微软雅黑" panose="020B0503020204020204" pitchFamily="34" charset="-122"/>
                <a:ea typeface="微软雅黑" panose="020B0503020204020204" pitchFamily="34" charset="-122"/>
              </a:rPr>
              <a:t>Ariana 4</a:t>
            </a:r>
            <a:r>
              <a:rPr lang="zh-CN" altLang="en-US" sz="2200" dirty="0">
                <a:latin typeface="微软雅黑" panose="020B0503020204020204" pitchFamily="34" charset="-122"/>
                <a:ea typeface="微软雅黑" panose="020B0503020204020204" pitchFamily="34" charset="-122"/>
              </a:rPr>
              <a:t>火箭所能达到的速率高出了</a:t>
            </a:r>
            <a:r>
              <a:rPr lang="en-US" altLang="zh-CN"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倍。在设计</a:t>
            </a:r>
            <a:r>
              <a:rPr lang="en-US" altLang="zh-CN" sz="2200" dirty="0">
                <a:latin typeface="微软雅黑" panose="020B0503020204020204" pitchFamily="34" charset="-122"/>
                <a:ea typeface="微软雅黑" panose="020B0503020204020204" pitchFamily="34" charset="-122"/>
              </a:rPr>
              <a:t>Ariana 4</a:t>
            </a:r>
            <a:r>
              <a:rPr lang="zh-CN" altLang="en-US" sz="2200" dirty="0">
                <a:latin typeface="微软雅黑" panose="020B0503020204020204" pitchFamily="34" charset="-122"/>
                <a:ea typeface="微软雅黑" panose="020B0503020204020204" pitchFamily="34" charset="-122"/>
              </a:rPr>
              <a:t>火箭软件时，设计者确认水平速率决不会超出一个</a:t>
            </a:r>
            <a:r>
              <a:rPr lang="en-US" altLang="zh-CN" sz="2200" dirty="0">
                <a:latin typeface="微软雅黑" panose="020B0503020204020204" pitchFamily="34" charset="-122"/>
                <a:ea typeface="微软雅黑" panose="020B0503020204020204" pitchFamily="34" charset="-122"/>
              </a:rPr>
              <a:t>16</a:t>
            </a:r>
            <a:r>
              <a:rPr lang="zh-CN" altLang="en-US" sz="2200" dirty="0">
                <a:latin typeface="微软雅黑" panose="020B0503020204020204" pitchFamily="34" charset="-122"/>
                <a:ea typeface="微软雅黑" panose="020B0503020204020204" pitchFamily="34" charset="-122"/>
              </a:rPr>
              <a:t>位的整数，但在设计</a:t>
            </a:r>
            <a:r>
              <a:rPr lang="en-US" altLang="zh-CN" sz="2200" dirty="0">
                <a:latin typeface="微软雅黑" panose="020B0503020204020204" pitchFamily="34" charset="-122"/>
                <a:ea typeface="微软雅黑" panose="020B0503020204020204" pitchFamily="34" charset="-122"/>
              </a:rPr>
              <a:t>Ariana 5</a:t>
            </a:r>
            <a:r>
              <a:rPr lang="zh-CN" altLang="en-US" sz="2200" dirty="0">
                <a:latin typeface="微软雅黑" panose="020B0503020204020204" pitchFamily="34" charset="-122"/>
                <a:ea typeface="微软雅黑" panose="020B0503020204020204" pitchFamily="34" charset="-122"/>
              </a:rPr>
              <a:t>时，他们没有重新检查这部分，而是直接使用了原来的设计。</a:t>
            </a:r>
          </a:p>
          <a:p>
            <a:pPr>
              <a:lnSpc>
                <a:spcPct val="120000"/>
              </a:lnSpc>
              <a:spcBef>
                <a:spcPct val="45000"/>
              </a:spcBef>
            </a:pPr>
            <a:r>
              <a:rPr lang="zh-CN" altLang="en-US" sz="2200" dirty="0">
                <a:solidFill>
                  <a:srgbClr val="FF0000"/>
                </a:solidFill>
                <a:latin typeface="微软雅黑" panose="020B0503020204020204" pitchFamily="34" charset="-122"/>
                <a:ea typeface="微软雅黑" panose="020B0503020204020204" pitchFamily="34" charset="-122"/>
              </a:rPr>
              <a:t>在不同数据类型之间转换时，往往隐藏着一些不容易被察觉的错误</a:t>
            </a:r>
            <a:r>
              <a:rPr lang="zh-CN" altLang="en-US" sz="2200" dirty="0">
                <a:latin typeface="微软雅黑" panose="020B0503020204020204" pitchFamily="34" charset="-122"/>
                <a:ea typeface="微软雅黑" panose="020B0503020204020204" pitchFamily="34" charset="-122"/>
              </a:rPr>
              <a:t>，这种错误有时会带来重大损失，因此，编程时要非常小心。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animEffect transition="in" filter="blinds(horizontal)">
                                      <p:cBhvr>
                                        <p:cTn id="7" dur="500"/>
                                        <p:tgtEl>
                                          <p:spTgt spid="75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pRg st="1" end="1"/>
                                            </p:txEl>
                                          </p:spTgt>
                                        </p:tgtEl>
                                        <p:attrNameLst>
                                          <p:attrName>style.visibility</p:attrName>
                                        </p:attrNameLst>
                                      </p:cBhvr>
                                      <p:to>
                                        <p:strVal val="visible"/>
                                      </p:to>
                                    </p:set>
                                    <p:animEffect transition="in" filter="blinds(horizontal)">
                                      <p:cBhvr>
                                        <p:cTn id="12" dur="500"/>
                                        <p:tgtEl>
                                          <p:spTgt spid="75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pRg st="2" end="2"/>
                                            </p:txEl>
                                          </p:spTgt>
                                        </p:tgtEl>
                                        <p:attrNameLst>
                                          <p:attrName>style.visibility</p:attrName>
                                        </p:attrNameLst>
                                      </p:cBhvr>
                                      <p:to>
                                        <p:strVal val="visible"/>
                                      </p:to>
                                    </p:set>
                                    <p:animEffect transition="in" filter="blinds(horizontal)">
                                      <p:cBhvr>
                                        <p:cTn id="17" dur="500"/>
                                        <p:tgtEl>
                                          <p:spTgt spid="756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举例：爱国者导弹定位错误</a:t>
            </a:r>
          </a:p>
        </p:txBody>
      </p:sp>
      <p:sp>
        <p:nvSpPr>
          <p:cNvPr id="757763" name="Rectangle 3"/>
          <p:cNvSpPr>
            <a:spLocks noGrp="1"/>
          </p:cNvSpPr>
          <p:nvPr>
            <p:ph idx="1"/>
          </p:nvPr>
        </p:nvSpPr>
        <p:spPr>
          <a:xfrm>
            <a:off x="90488" y="836613"/>
            <a:ext cx="8937625" cy="5788025"/>
          </a:xfrm>
        </p:spPr>
        <p:txBody>
          <a:bodyPr vert="horz" wrap="square" lIns="91440" tIns="45720" rIns="91440" bIns="45720" anchor="t" anchorCtr="0"/>
          <a:lstStyle/>
          <a:p>
            <a:pPr>
              <a:lnSpc>
                <a:spcPct val="120000"/>
              </a:lnSpc>
              <a:spcBef>
                <a:spcPct val="35000"/>
              </a:spcBef>
            </a:pPr>
            <a:r>
              <a:rPr lang="en-US" altLang="zh-CN" sz="2000" dirty="0">
                <a:latin typeface="微软雅黑" panose="020B0503020204020204" pitchFamily="34" charset="-122"/>
                <a:ea typeface="微软雅黑" panose="020B0503020204020204" pitchFamily="34" charset="-122"/>
              </a:rPr>
              <a:t>1991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25</a:t>
            </a:r>
            <a:r>
              <a:rPr lang="zh-CN" altLang="en-US" sz="2000" dirty="0">
                <a:latin typeface="微软雅黑" panose="020B0503020204020204" pitchFamily="34" charset="-122"/>
                <a:ea typeface="微软雅黑" panose="020B0503020204020204" pitchFamily="34" charset="-122"/>
              </a:rPr>
              <a:t>日，海湾战争中，美国在沙特阿拉伯达摩地区设置的爱国者导弹拦截伊拉克的飞毛腿导弹失败，致使飞毛腿导弹击中了一个美军军营，杀死了美军</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名士兵。其原因是由于</a:t>
            </a:r>
            <a:r>
              <a:rPr lang="zh-CN" altLang="en-US" sz="2000" dirty="0">
                <a:solidFill>
                  <a:srgbClr val="008000"/>
                </a:solidFill>
                <a:latin typeface="微软雅黑" panose="020B0503020204020204" pitchFamily="34" charset="-122"/>
                <a:ea typeface="微软雅黑" panose="020B0503020204020204" pitchFamily="34" charset="-122"/>
              </a:rPr>
              <a:t>爱国者导弹系统时钟内的一个软件错误</a:t>
            </a:r>
            <a:r>
              <a:rPr lang="zh-CN" altLang="en-US" sz="2000" dirty="0">
                <a:latin typeface="微软雅黑" panose="020B0503020204020204" pitchFamily="34" charset="-122"/>
                <a:ea typeface="微软雅黑" panose="020B0503020204020204" pitchFamily="34" charset="-122"/>
              </a:rPr>
              <a:t>造成的，引起这个软件错误的原因是</a:t>
            </a:r>
            <a:r>
              <a:rPr lang="zh-CN" altLang="en-US" sz="2000" dirty="0">
                <a:solidFill>
                  <a:srgbClr val="FF0000"/>
                </a:solidFill>
                <a:latin typeface="微软雅黑" panose="020B0503020204020204" pitchFamily="34" charset="-122"/>
                <a:ea typeface="微软雅黑" panose="020B0503020204020204" pitchFamily="34" charset="-122"/>
              </a:rPr>
              <a:t>浮点数的精度问题</a:t>
            </a:r>
            <a:r>
              <a:rPr lang="zh-CN" altLang="en-US" sz="2000" dirty="0">
                <a:latin typeface="微软雅黑" panose="020B0503020204020204" pitchFamily="34" charset="-122"/>
                <a:ea typeface="微软雅黑" panose="020B0503020204020204" pitchFamily="34" charset="-122"/>
              </a:rPr>
              <a:t>。</a:t>
            </a:r>
            <a:r>
              <a:rPr lang="zh-CN" altLang="en-US" sz="2000" dirty="0"/>
              <a:t> </a:t>
            </a:r>
          </a:p>
          <a:p>
            <a:pPr>
              <a:lnSpc>
                <a:spcPct val="120000"/>
              </a:lnSpc>
              <a:spcBef>
                <a:spcPct val="35000"/>
              </a:spcBef>
            </a:pPr>
            <a:r>
              <a:rPr lang="zh-CN" altLang="en-US" sz="2000" dirty="0">
                <a:latin typeface="微软雅黑" panose="020B0503020204020204" pitchFamily="34" charset="-122"/>
                <a:ea typeface="微软雅黑" panose="020B0503020204020204" pitchFamily="34" charset="-122"/>
              </a:rPr>
              <a:t>爱国者导弹系统中有一内置时钟，用计数器实现，</a:t>
            </a:r>
            <a:r>
              <a:rPr lang="zh-CN" altLang="en-US" sz="2000" dirty="0">
                <a:solidFill>
                  <a:srgbClr val="0033CC"/>
                </a:solidFill>
                <a:latin typeface="微软雅黑" panose="020B0503020204020204" pitchFamily="34" charset="-122"/>
                <a:ea typeface="微软雅黑" panose="020B0503020204020204" pitchFamily="34" charset="-122"/>
              </a:rPr>
              <a:t>每隔</a:t>
            </a:r>
            <a:r>
              <a:rPr lang="en-US" altLang="zh-CN" sz="2000" dirty="0">
                <a:solidFill>
                  <a:srgbClr val="0033CC"/>
                </a:solidFill>
                <a:latin typeface="微软雅黑" panose="020B0503020204020204" pitchFamily="34" charset="-122"/>
                <a:ea typeface="微软雅黑" panose="020B0503020204020204" pitchFamily="34" charset="-122"/>
              </a:rPr>
              <a:t>0.1</a:t>
            </a:r>
            <a:r>
              <a:rPr lang="zh-CN" altLang="en-US" sz="2000" dirty="0">
                <a:solidFill>
                  <a:srgbClr val="0033CC"/>
                </a:solidFill>
                <a:latin typeface="微软雅黑" panose="020B0503020204020204" pitchFamily="34" charset="-122"/>
                <a:ea typeface="微软雅黑" panose="020B0503020204020204" pitchFamily="34" charset="-122"/>
              </a:rPr>
              <a:t>秒计数一次</a:t>
            </a:r>
            <a:r>
              <a:rPr lang="zh-CN" altLang="en-US" sz="2000" dirty="0">
                <a:latin typeface="微软雅黑" panose="020B0503020204020204" pitchFamily="34" charset="-122"/>
                <a:ea typeface="微软雅黑" panose="020B0503020204020204" pitchFamily="34" charset="-122"/>
              </a:rPr>
              <a:t>。程序用</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的一个</a:t>
            </a:r>
            <a:r>
              <a:rPr lang="en-US" altLang="zh-CN" sz="2000" dirty="0">
                <a:solidFill>
                  <a:srgbClr val="FF0000"/>
                </a:solidFill>
                <a:latin typeface="微软雅黑" panose="020B0503020204020204" pitchFamily="34" charset="-122"/>
                <a:ea typeface="微软雅黑" panose="020B0503020204020204" pitchFamily="34" charset="-122"/>
              </a:rPr>
              <a:t>24</a:t>
            </a:r>
            <a:r>
              <a:rPr lang="zh-CN" altLang="en-US" sz="2000" dirty="0">
                <a:solidFill>
                  <a:srgbClr val="FF0000"/>
                </a:solidFill>
                <a:latin typeface="微软雅黑" panose="020B0503020204020204" pitchFamily="34" charset="-122"/>
                <a:ea typeface="微软雅黑" panose="020B0503020204020204" pitchFamily="34" charset="-122"/>
              </a:rPr>
              <a:t>位定点二进制小数</a:t>
            </a:r>
            <a:r>
              <a:rPr lang="en-US" altLang="zh-CN" sz="2000" dirty="0">
                <a:solidFill>
                  <a:srgbClr val="FF0000"/>
                </a:solidFill>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来乘以计数值作为以秒为单位的时间</a:t>
            </a:r>
          </a:p>
          <a:p>
            <a:pPr>
              <a:lnSpc>
                <a:spcPct val="120000"/>
              </a:lnSpc>
              <a:spcBef>
                <a:spcPct val="35000"/>
              </a:spcBef>
            </a:pPr>
            <a:r>
              <a:rPr lang="zh-CN" altLang="en-US" sz="2000" dirty="0">
                <a:latin typeface="微软雅黑" panose="020B0503020204020204" pitchFamily="34" charset="-122"/>
                <a:ea typeface="微软雅黑" panose="020B0503020204020204" pitchFamily="34" charset="-122"/>
              </a:rPr>
              <a:t>这个</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的机器数是多少呢？</a:t>
            </a:r>
          </a:p>
          <a:p>
            <a:pPr>
              <a:lnSpc>
                <a:spcPct val="120000"/>
              </a:lnSpc>
              <a:spcBef>
                <a:spcPct val="35000"/>
              </a:spcBef>
            </a:pP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的二进制表示是一个无限循环序列：</a:t>
            </a:r>
            <a:r>
              <a:rPr lang="en-US" altLang="zh-CN" sz="2000" dirty="0">
                <a:latin typeface="微软雅黑" panose="020B0503020204020204" pitchFamily="34" charset="-122"/>
                <a:ea typeface="微软雅黑" panose="020B0503020204020204" pitchFamily="34" charset="-122"/>
              </a:rPr>
              <a:t>0.00011[0011]…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x=0.000 1100 1100 1100 1100 1100B</a:t>
            </a:r>
            <a:r>
              <a:rPr lang="zh-CN" altLang="en-US" sz="2000" dirty="0">
                <a:latin typeface="微软雅黑" panose="020B0503020204020204" pitchFamily="34" charset="-122"/>
                <a:ea typeface="微软雅黑" panose="020B0503020204020204" pitchFamily="34" charset="-122"/>
              </a:rPr>
              <a:t>。显然，</a:t>
            </a:r>
            <a:r>
              <a:rPr lang="en-US" altLang="zh-CN" sz="2000" dirty="0">
                <a:solidFill>
                  <a:srgbClr val="0033CC"/>
                </a:solidFill>
                <a:latin typeface="微软雅黑" panose="020B0503020204020204" pitchFamily="34" charset="-122"/>
                <a:ea typeface="微软雅黑" panose="020B0503020204020204" pitchFamily="34" charset="-122"/>
              </a:rPr>
              <a:t>x</a:t>
            </a:r>
            <a:r>
              <a:rPr lang="zh-CN" altLang="en-US" sz="2000" dirty="0">
                <a:solidFill>
                  <a:srgbClr val="0033CC"/>
                </a:solidFill>
                <a:latin typeface="微软雅黑" panose="020B0503020204020204" pitchFamily="34" charset="-122"/>
                <a:ea typeface="微软雅黑" panose="020B0503020204020204" pitchFamily="34" charset="-122"/>
              </a:rPr>
              <a:t>是</a:t>
            </a:r>
            <a:r>
              <a:rPr lang="en-US" altLang="zh-CN" sz="2000" dirty="0">
                <a:solidFill>
                  <a:srgbClr val="0033CC"/>
                </a:solidFill>
                <a:latin typeface="微软雅黑" panose="020B0503020204020204" pitchFamily="34" charset="-122"/>
                <a:ea typeface="微软雅黑" panose="020B0503020204020204" pitchFamily="34" charset="-122"/>
              </a:rPr>
              <a:t>0.1</a:t>
            </a:r>
            <a:r>
              <a:rPr lang="zh-CN" altLang="en-US" sz="2000" dirty="0">
                <a:solidFill>
                  <a:srgbClr val="0033CC"/>
                </a:solidFill>
                <a:latin typeface="微软雅黑" panose="020B0503020204020204" pitchFamily="34" charset="-122"/>
                <a:ea typeface="微软雅黑" panose="020B0503020204020204" pitchFamily="34" charset="-122"/>
              </a:rPr>
              <a:t>的近似表示</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0.1-x</a:t>
            </a:r>
          </a:p>
          <a:p>
            <a:pPr>
              <a:lnSpc>
                <a:spcPct val="120000"/>
              </a:lnSpc>
              <a:spcBef>
                <a:spcPct val="35000"/>
              </a:spcBef>
              <a:buNone/>
            </a:pPr>
            <a:r>
              <a:rPr lang="en-US" altLang="zh-CN" sz="2000" dirty="0">
                <a:latin typeface="微软雅黑" panose="020B0503020204020204" pitchFamily="34" charset="-122"/>
                <a:ea typeface="微软雅黑" panose="020B0503020204020204" pitchFamily="34" charset="-122"/>
              </a:rPr>
              <a:t>     = 0.000 1100 1100 1100 1100 1100 [1100]… - </a:t>
            </a:r>
          </a:p>
          <a:p>
            <a:pPr>
              <a:lnSpc>
                <a:spcPct val="120000"/>
              </a:lnSpc>
              <a:spcBef>
                <a:spcPct val="35000"/>
              </a:spcBef>
              <a:buNone/>
            </a:pPr>
            <a:r>
              <a:rPr lang="en-US" altLang="zh-CN" sz="2000" dirty="0">
                <a:latin typeface="微软雅黑" panose="020B0503020204020204" pitchFamily="34" charset="-122"/>
                <a:ea typeface="微软雅黑" panose="020B0503020204020204" pitchFamily="34" charset="-122"/>
              </a:rPr>
              <a:t>        0.000 1100 1100 1100 1100 1100B</a:t>
            </a:r>
            <a:r>
              <a:rPr lang="zh-CN" altLang="en-US" sz="2000" dirty="0">
                <a:latin typeface="微软雅黑" panose="020B0503020204020204" pitchFamily="34" charset="-122"/>
                <a:ea typeface="微软雅黑" panose="020B0503020204020204" pitchFamily="34" charset="-122"/>
              </a:rPr>
              <a:t>，即为：</a:t>
            </a:r>
          </a:p>
          <a:p>
            <a:pPr>
              <a:lnSpc>
                <a:spcPct val="120000"/>
              </a:lnSpc>
              <a:spcBef>
                <a:spcPct val="35000"/>
              </a:spcBef>
              <a:buNone/>
            </a:pPr>
            <a:r>
              <a:rPr lang="en-US" altLang="zh-CN" sz="2000" dirty="0">
                <a:latin typeface="微软雅黑" panose="020B0503020204020204" pitchFamily="34" charset="-122"/>
                <a:ea typeface="微软雅黑" panose="020B0503020204020204" pitchFamily="34" charset="-122"/>
              </a:rPr>
              <a:t>     =0.000 0000 0000 0000 0000 0</a:t>
            </a:r>
            <a:r>
              <a:rPr lang="en-US" altLang="zh-CN" sz="2000" dirty="0">
                <a:solidFill>
                  <a:srgbClr val="0033CC"/>
                </a:solidFill>
                <a:latin typeface="微软雅黑" panose="020B0503020204020204" pitchFamily="34" charset="-122"/>
                <a:ea typeface="微软雅黑" panose="020B0503020204020204" pitchFamily="34" charset="-122"/>
              </a:rPr>
              <a:t>000 1100 [1100]…</a:t>
            </a:r>
            <a:r>
              <a:rPr lang="en-US" altLang="zh-CN" sz="2000" dirty="0">
                <a:latin typeface="微软雅黑" panose="020B0503020204020204" pitchFamily="34" charset="-122"/>
                <a:ea typeface="微软雅黑" panose="020B0503020204020204" pitchFamily="34" charset="-122"/>
              </a:rPr>
              <a:t>B</a:t>
            </a:r>
          </a:p>
          <a:p>
            <a:pPr>
              <a:lnSpc>
                <a:spcPct val="120000"/>
              </a:lnSpc>
              <a:spcBef>
                <a:spcPct val="35000"/>
              </a:spcBef>
              <a:buNone/>
            </a:pPr>
            <a:r>
              <a:rPr lang="en-US" altLang="zh-CN" sz="2000" dirty="0">
                <a:latin typeface="微软雅黑" panose="020B0503020204020204" pitchFamily="34" charset="-122"/>
                <a:ea typeface="微软雅黑" panose="020B0503020204020204" pitchFamily="34" charset="-122"/>
              </a:rPr>
              <a:t>     =2</a:t>
            </a:r>
            <a:r>
              <a:rPr lang="en-US" altLang="zh-CN" sz="2000" baseline="30000" dirty="0">
                <a:latin typeface="微软雅黑" panose="020B0503020204020204" pitchFamily="34" charset="-122"/>
                <a:ea typeface="微软雅黑" panose="020B0503020204020204" pitchFamily="34" charset="-122"/>
              </a:rPr>
              <a:t>-20</a:t>
            </a:r>
            <a:r>
              <a:rPr lang="en-US" altLang="zh-CN" sz="2000" dirty="0">
                <a:latin typeface="微软雅黑" panose="020B0503020204020204" pitchFamily="34" charset="-122"/>
                <a:ea typeface="微软雅黑" panose="020B0503020204020204" pitchFamily="34" charset="-122"/>
              </a:rPr>
              <a:t>×0.1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rPr>
              <a:t>9.54×10</a:t>
            </a:r>
            <a:r>
              <a:rPr lang="en-US" altLang="zh-CN" sz="2000" baseline="30000" dirty="0">
                <a:latin typeface="微软雅黑" panose="020B0503020204020204" pitchFamily="34" charset="-122"/>
                <a:ea typeface="微软雅黑" panose="020B0503020204020204" pitchFamily="34" charset="-122"/>
              </a:rPr>
              <a:t>-8</a:t>
            </a:r>
            <a:endParaRPr lang="zh-CN" altLang="en-US" sz="2000" baseline="30000" dirty="0">
              <a:latin typeface="微软雅黑" panose="020B0503020204020204" pitchFamily="34" charset="-122"/>
              <a:ea typeface="微软雅黑" panose="020B0503020204020204" pitchFamily="34" charset="-122"/>
            </a:endParaRPr>
          </a:p>
        </p:txBody>
      </p:sp>
      <p:sp>
        <p:nvSpPr>
          <p:cNvPr id="757764" name="Text Box 4"/>
          <p:cNvSpPr txBox="1"/>
          <p:nvPr/>
        </p:nvSpPr>
        <p:spPr>
          <a:xfrm>
            <a:off x="3671888" y="6084888"/>
            <a:ext cx="436562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8000"/>
                </a:solidFill>
                <a:ea typeface="微软雅黑" panose="020B0503020204020204" pitchFamily="34" charset="-122"/>
              </a:rPr>
              <a:t>这就是机器值与真值之间的误差！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63">
                                            <p:txEl>
                                              <p:pRg st="0" end="0"/>
                                            </p:txEl>
                                          </p:spTgt>
                                        </p:tgtEl>
                                        <p:attrNameLst>
                                          <p:attrName>style.visibility</p:attrName>
                                        </p:attrNameLst>
                                      </p:cBhvr>
                                      <p:to>
                                        <p:strVal val="visible"/>
                                      </p:to>
                                    </p:set>
                                    <p:animEffect transition="in" filter="blinds(horizontal)">
                                      <p:cBhvr>
                                        <p:cTn id="7" dur="500"/>
                                        <p:tgtEl>
                                          <p:spTgt spid="75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63">
                                            <p:txEl>
                                              <p:pRg st="1" end="1"/>
                                            </p:txEl>
                                          </p:spTgt>
                                        </p:tgtEl>
                                        <p:attrNameLst>
                                          <p:attrName>style.visibility</p:attrName>
                                        </p:attrNameLst>
                                      </p:cBhvr>
                                      <p:to>
                                        <p:strVal val="visible"/>
                                      </p:to>
                                    </p:set>
                                    <p:animEffect transition="in" filter="blinds(horizontal)">
                                      <p:cBhvr>
                                        <p:cTn id="12" dur="500"/>
                                        <p:tgtEl>
                                          <p:spTgt spid="75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63">
                                            <p:txEl>
                                              <p:pRg st="2" end="2"/>
                                            </p:txEl>
                                          </p:spTgt>
                                        </p:tgtEl>
                                        <p:attrNameLst>
                                          <p:attrName>style.visibility</p:attrName>
                                        </p:attrNameLst>
                                      </p:cBhvr>
                                      <p:to>
                                        <p:strVal val="visible"/>
                                      </p:to>
                                    </p:set>
                                    <p:animEffect transition="in" filter="blinds(horizontal)">
                                      <p:cBhvr>
                                        <p:cTn id="17" dur="500"/>
                                        <p:tgtEl>
                                          <p:spTgt spid="75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3">
                                            <p:txEl>
                                              <p:pRg st="3" end="3"/>
                                            </p:txEl>
                                          </p:spTgt>
                                        </p:tgtEl>
                                        <p:attrNameLst>
                                          <p:attrName>style.visibility</p:attrName>
                                        </p:attrNameLst>
                                      </p:cBhvr>
                                      <p:to>
                                        <p:strVal val="visible"/>
                                      </p:to>
                                    </p:set>
                                    <p:animEffect transition="in" filter="blinds(horizontal)">
                                      <p:cBhvr>
                                        <p:cTn id="22" dur="500"/>
                                        <p:tgtEl>
                                          <p:spTgt spid="757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763">
                                            <p:txEl>
                                              <p:pRg st="4" end="4"/>
                                            </p:txEl>
                                          </p:spTgt>
                                        </p:tgtEl>
                                        <p:attrNameLst>
                                          <p:attrName>style.visibility</p:attrName>
                                        </p:attrNameLst>
                                      </p:cBhvr>
                                      <p:to>
                                        <p:strVal val="visible"/>
                                      </p:to>
                                    </p:set>
                                    <p:animEffect transition="in" filter="blinds(horizontal)">
                                      <p:cBhvr>
                                        <p:cTn id="27" dur="500"/>
                                        <p:tgtEl>
                                          <p:spTgt spid="757763">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7763">
                                            <p:txEl>
                                              <p:pRg st="5" end="5"/>
                                            </p:txEl>
                                          </p:spTgt>
                                        </p:tgtEl>
                                        <p:attrNameLst>
                                          <p:attrName>style.visibility</p:attrName>
                                        </p:attrNameLst>
                                      </p:cBhvr>
                                      <p:to>
                                        <p:strVal val="visible"/>
                                      </p:to>
                                    </p:set>
                                    <p:animEffect transition="in" filter="blinds(horizontal)">
                                      <p:cBhvr>
                                        <p:cTn id="30" dur="500"/>
                                        <p:tgtEl>
                                          <p:spTgt spid="75776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57763">
                                            <p:txEl>
                                              <p:pRg st="6" end="6"/>
                                            </p:txEl>
                                          </p:spTgt>
                                        </p:tgtEl>
                                        <p:attrNameLst>
                                          <p:attrName>style.visibility</p:attrName>
                                        </p:attrNameLst>
                                      </p:cBhvr>
                                      <p:to>
                                        <p:strVal val="visible"/>
                                      </p:to>
                                    </p:set>
                                    <p:animEffect transition="in" filter="blinds(horizontal)">
                                      <p:cBhvr>
                                        <p:cTn id="33" dur="500"/>
                                        <p:tgtEl>
                                          <p:spTgt spid="75776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57763">
                                            <p:txEl>
                                              <p:pRg st="7" end="7"/>
                                            </p:txEl>
                                          </p:spTgt>
                                        </p:tgtEl>
                                        <p:attrNameLst>
                                          <p:attrName>style.visibility</p:attrName>
                                        </p:attrNameLst>
                                      </p:cBhvr>
                                      <p:to>
                                        <p:strVal val="visible"/>
                                      </p:to>
                                    </p:set>
                                    <p:animEffect transition="in" filter="blinds(horizontal)">
                                      <p:cBhvr>
                                        <p:cTn id="36" dur="500"/>
                                        <p:tgtEl>
                                          <p:spTgt spid="75776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57764"/>
                                        </p:tgtEl>
                                        <p:attrNameLst>
                                          <p:attrName>style.visibility</p:attrName>
                                        </p:attrNameLst>
                                      </p:cBhvr>
                                      <p:to>
                                        <p:strVal val="visible"/>
                                      </p:to>
                                    </p:set>
                                    <p:animEffect transition="in" filter="blinds(horizontal)">
                                      <p:cBhvr>
                                        <p:cTn id="41" dur="500"/>
                                        <p:tgtEl>
                                          <p:spTgt spid="75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举例：爱国者导弹定位错误</a:t>
            </a:r>
          </a:p>
        </p:txBody>
      </p:sp>
      <p:sp>
        <p:nvSpPr>
          <p:cNvPr id="758787" name="Rectangle 3"/>
          <p:cNvSpPr>
            <a:spLocks noGrp="1"/>
          </p:cNvSpPr>
          <p:nvPr>
            <p:ph idx="1"/>
          </p:nvPr>
        </p:nvSpPr>
        <p:spPr>
          <a:xfrm>
            <a:off x="0" y="863600"/>
            <a:ext cx="8686800" cy="5218113"/>
          </a:xfrm>
        </p:spPr>
        <p:txBody>
          <a:bodyPr vert="horz" wrap="square" lIns="91440" tIns="45720" rIns="91440" bIns="45720" anchor="t" anchorCtr="0"/>
          <a:lstStyle/>
          <a:p>
            <a:pPr>
              <a:lnSpc>
                <a:spcPct val="125000"/>
              </a:lnSpc>
              <a:spcBef>
                <a:spcPct val="45000"/>
              </a:spcBef>
              <a:buNone/>
            </a:pPr>
            <a:r>
              <a:rPr lang="zh-CN" altLang="en-US"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已知在爱国者导弹准备拦截飞毛腿导弹之前，已经连续工作了</a:t>
            </a:r>
            <a:r>
              <a:rPr lang="en-US" altLang="zh-CN" sz="2200" dirty="0">
                <a:latin typeface="微软雅黑" panose="020B0503020204020204" pitchFamily="34" charset="-122"/>
                <a:ea typeface="微软雅黑" panose="020B0503020204020204" pitchFamily="34" charset="-122"/>
              </a:rPr>
              <a:t>100</a:t>
            </a:r>
            <a:r>
              <a:rPr lang="zh-CN" altLang="en-US" sz="2200" dirty="0">
                <a:latin typeface="微软雅黑" panose="020B0503020204020204" pitchFamily="34" charset="-122"/>
                <a:ea typeface="微软雅黑" panose="020B0503020204020204" pitchFamily="34" charset="-122"/>
              </a:rPr>
              <a:t>小时，飞毛腿的速度大约为</a:t>
            </a:r>
            <a:r>
              <a:rPr lang="en-US" altLang="zh-CN" sz="2200" dirty="0">
                <a:latin typeface="微软雅黑" panose="020B0503020204020204" pitchFamily="34" charset="-122"/>
                <a:ea typeface="微软雅黑" panose="020B0503020204020204" pitchFamily="34" charset="-122"/>
              </a:rPr>
              <a:t>2000</a:t>
            </a:r>
            <a:r>
              <a:rPr lang="zh-CN" altLang="en-US" sz="2200" dirty="0">
                <a:latin typeface="微软雅黑" panose="020B0503020204020204" pitchFamily="34" charset="-122"/>
                <a:ea typeface="微软雅黑" panose="020B0503020204020204" pitchFamily="34" charset="-122"/>
              </a:rPr>
              <a:t>米</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秒，则由于时钟计算误差而导致的距离误差是多少？</a:t>
            </a:r>
            <a:r>
              <a:rPr lang="zh-CN" altLang="en-US" sz="2200" dirty="0"/>
              <a:t> </a:t>
            </a:r>
            <a:endParaRPr lang="zh-CN" altLang="en-US" sz="2200" dirty="0">
              <a:latin typeface="微软雅黑" panose="020B0503020204020204" pitchFamily="34" charset="-122"/>
              <a:ea typeface="微软雅黑" panose="020B0503020204020204" pitchFamily="34" charset="-122"/>
            </a:endParaRPr>
          </a:p>
          <a:p>
            <a:pPr>
              <a:lnSpc>
                <a:spcPct val="125000"/>
              </a:lnSpc>
              <a:spcBef>
                <a:spcPct val="4500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100</a:t>
            </a:r>
            <a:r>
              <a:rPr lang="zh-CN" altLang="en-US" sz="2200" dirty="0">
                <a:latin typeface="微软雅黑" panose="020B0503020204020204" pitchFamily="34" charset="-122"/>
                <a:ea typeface="微软雅黑" panose="020B0503020204020204" pitchFamily="34" charset="-122"/>
              </a:rPr>
              <a:t>小时相当于计数了</a:t>
            </a:r>
            <a:r>
              <a:rPr lang="en-US" altLang="zh-CN" sz="2200" dirty="0">
                <a:latin typeface="微软雅黑" panose="020B0503020204020204" pitchFamily="34" charset="-122"/>
                <a:ea typeface="微软雅黑" panose="020B0503020204020204" pitchFamily="34" charset="-122"/>
              </a:rPr>
              <a:t>100×60×60×10=36×10</a:t>
            </a:r>
            <a:r>
              <a:rPr lang="en-US" altLang="zh-CN" sz="2200" baseline="300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次，因而导弹的时钟已经偏差了</a:t>
            </a:r>
            <a:r>
              <a:rPr lang="en-US" altLang="zh-CN" sz="2200" dirty="0">
                <a:latin typeface="微软雅黑" panose="020B0503020204020204" pitchFamily="34" charset="-122"/>
                <a:ea typeface="微软雅黑" panose="020B0503020204020204" pitchFamily="34" charset="-122"/>
              </a:rPr>
              <a:t>9.54×10</a:t>
            </a:r>
            <a:r>
              <a:rPr lang="en-US" altLang="zh-CN" sz="2200" baseline="30000" dirty="0">
                <a:latin typeface="微软雅黑" panose="020B0503020204020204" pitchFamily="34" charset="-122"/>
                <a:ea typeface="微软雅黑" panose="020B0503020204020204" pitchFamily="34" charset="-122"/>
              </a:rPr>
              <a:t>-8</a:t>
            </a:r>
            <a:r>
              <a:rPr lang="en-US" altLang="zh-CN" sz="2200" dirty="0">
                <a:latin typeface="微软雅黑" panose="020B0503020204020204" pitchFamily="34" charset="-122"/>
                <a:ea typeface="微软雅黑" panose="020B0503020204020204" pitchFamily="34" charset="-122"/>
              </a:rPr>
              <a:t>×36×10</a:t>
            </a:r>
            <a:r>
              <a:rPr lang="en-US" altLang="zh-CN" sz="2200" baseline="30000" dirty="0">
                <a:latin typeface="微软雅黑" panose="020B0503020204020204" pitchFamily="34" charset="-122"/>
                <a:ea typeface="微软雅黑" panose="020B0503020204020204" pitchFamily="34" charset="-122"/>
              </a:rPr>
              <a:t>5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200" dirty="0">
                <a:latin typeface="微软雅黑" panose="020B0503020204020204" pitchFamily="34" charset="-122"/>
                <a:ea typeface="微软雅黑" panose="020B0503020204020204" pitchFamily="34" charset="-122"/>
              </a:rPr>
              <a:t>0.343</a:t>
            </a:r>
            <a:r>
              <a:rPr lang="zh-CN" altLang="en-US" sz="2200" dirty="0">
                <a:latin typeface="微软雅黑" panose="020B0503020204020204" pitchFamily="34" charset="-122"/>
                <a:ea typeface="微软雅黑" panose="020B0503020204020204" pitchFamily="34" charset="-122"/>
                <a:sym typeface="Symbol" panose="05050102010706020507" pitchFamily="18" charset="2"/>
              </a:rPr>
              <a:t>秒</a:t>
            </a:r>
            <a:r>
              <a:rPr lang="zh-CN" altLang="en-US" sz="2200" dirty="0">
                <a:sym typeface="Symbol" panose="05050102010706020507" pitchFamily="18" charset="2"/>
              </a:rPr>
              <a:t> </a:t>
            </a:r>
          </a:p>
          <a:p>
            <a:pPr>
              <a:lnSpc>
                <a:spcPct val="125000"/>
              </a:lnSpc>
              <a:spcBef>
                <a:spcPct val="45000"/>
              </a:spcBef>
              <a:buNone/>
            </a:pPr>
            <a:r>
              <a:rPr lang="zh-CN" altLang="en-US" sz="2200" dirty="0">
                <a:latin typeface="微软雅黑" panose="020B0503020204020204" pitchFamily="34" charset="-122"/>
                <a:ea typeface="微软雅黑" panose="020B0503020204020204" pitchFamily="34" charset="-122"/>
              </a:rPr>
              <a:t>    因此，距离误差是</a:t>
            </a:r>
            <a:r>
              <a:rPr lang="en-US" altLang="zh-CN" sz="2200" dirty="0">
                <a:latin typeface="微软雅黑" panose="020B0503020204020204" pitchFamily="34" charset="-122"/>
                <a:ea typeface="微软雅黑" panose="020B0503020204020204" pitchFamily="34" charset="-122"/>
              </a:rPr>
              <a:t>2000×0.343</a:t>
            </a:r>
            <a:r>
              <a:rPr lang="zh-CN" altLang="en-US" sz="2200" dirty="0">
                <a:latin typeface="微软雅黑" panose="020B0503020204020204" pitchFamily="34" charset="-122"/>
                <a:ea typeface="微软雅黑" panose="020B0503020204020204" pitchFamily="34" charset="-122"/>
                <a:sym typeface="Symbol" panose="05050102010706020507" pitchFamily="18" charset="2"/>
              </a:rPr>
              <a:t>秒</a:t>
            </a:r>
            <a:r>
              <a:rPr lang="zh-CN" altLang="en-US" sz="2200" dirty="0">
                <a:sym typeface="Symbol" panose="05050102010706020507" pitchFamily="18" charset="2"/>
              </a:rPr>
              <a:t>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200" dirty="0">
                <a:sym typeface="Symbol" panose="05050102010706020507" pitchFamily="18" charset="2"/>
              </a:rPr>
              <a:t> </a:t>
            </a:r>
            <a:r>
              <a:rPr lang="en-US" altLang="zh-CN" sz="2200" dirty="0">
                <a:latin typeface="微软雅黑" panose="020B0503020204020204" pitchFamily="34" charset="-122"/>
                <a:ea typeface="微软雅黑" panose="020B0503020204020204" pitchFamily="34" charset="-122"/>
              </a:rPr>
              <a:t>687</a:t>
            </a:r>
            <a:r>
              <a:rPr lang="zh-CN" altLang="en-US" sz="2200" dirty="0">
                <a:latin typeface="微软雅黑" panose="020B0503020204020204" pitchFamily="34" charset="-122"/>
                <a:ea typeface="微软雅黑" panose="020B0503020204020204" pitchFamily="34" charset="-122"/>
              </a:rPr>
              <a:t>米</a:t>
            </a:r>
          </a:p>
          <a:p>
            <a:pPr>
              <a:spcBef>
                <a:spcPct val="25000"/>
              </a:spcBef>
            </a:pPr>
            <a:endParaRPr lang="zh-CN" altLang="en-US" dirty="0">
              <a:latin typeface="微软雅黑" panose="020B0503020204020204" pitchFamily="34" charset="-122"/>
              <a:ea typeface="微软雅黑" panose="020B0503020204020204" pitchFamily="34" charset="-122"/>
            </a:endParaRPr>
          </a:p>
        </p:txBody>
      </p:sp>
      <p:sp>
        <p:nvSpPr>
          <p:cNvPr id="758788" name="Rectangle 4"/>
          <p:cNvSpPr/>
          <p:nvPr/>
        </p:nvSpPr>
        <p:spPr>
          <a:xfrm>
            <a:off x="296863" y="4473575"/>
            <a:ext cx="8596312" cy="18065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小故事：</a:t>
            </a:r>
            <a:r>
              <a:rPr lang="zh-CN" altLang="en-US" sz="1800" dirty="0">
                <a:latin typeface="微软雅黑" panose="020B0503020204020204" pitchFamily="34" charset="-122"/>
                <a:ea typeface="微软雅黑" panose="020B0503020204020204" pitchFamily="34" charset="-122"/>
              </a:rPr>
              <a:t>实际上，以色列方面已经发现了这个问题并于</a:t>
            </a:r>
            <a:r>
              <a:rPr lang="en-US" altLang="zh-CN" sz="1800" dirty="0">
                <a:latin typeface="微软雅黑" panose="020B0503020204020204" pitchFamily="34" charset="-122"/>
                <a:ea typeface="微软雅黑" panose="020B0503020204020204" pitchFamily="34" charset="-122"/>
              </a:rPr>
              <a:t>1991</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日知会了美国陆军及爱国者计划办公室（软件制造商）。</a:t>
            </a:r>
            <a:r>
              <a:rPr lang="zh-CN" altLang="en-US" sz="1800" dirty="0">
                <a:solidFill>
                  <a:srgbClr val="0033CC"/>
                </a:solidFill>
                <a:latin typeface="微软雅黑" panose="020B0503020204020204" pitchFamily="34" charset="-122"/>
                <a:ea typeface="微软雅黑" panose="020B0503020204020204" pitchFamily="34" charset="-122"/>
              </a:rPr>
              <a:t>以色列方面建议重新启动爱国者系统的电脑作为暂时解决方案，可是美国陆军方面却不知道每次需要间隔多少时间重新启动系统一次。</a:t>
            </a:r>
            <a:r>
              <a:rPr lang="en-US" altLang="zh-CN" sz="1800" dirty="0">
                <a:latin typeface="微软雅黑" panose="020B0503020204020204" pitchFamily="34" charset="-122"/>
                <a:ea typeface="微软雅黑" panose="020B0503020204020204" pitchFamily="34" charset="-122"/>
              </a:rPr>
              <a:t>1991</a:t>
            </a:r>
            <a:r>
              <a:rPr lang="zh-CN" altLang="en-US" sz="1800" dirty="0">
                <a:latin typeface="微软雅黑" panose="020B0503020204020204" pitchFamily="34" charset="-122"/>
                <a:ea typeface="微软雅黑" panose="020B0503020204020204" pitchFamily="34" charset="-122"/>
              </a:rPr>
              <a:t>年</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月</a:t>
            </a:r>
            <a:r>
              <a:rPr lang="en-US" altLang="zh-CN" sz="1800" dirty="0">
                <a:latin typeface="微软雅黑" panose="020B0503020204020204" pitchFamily="34" charset="-122"/>
                <a:ea typeface="微软雅黑" panose="020B0503020204020204" pitchFamily="34" charset="-122"/>
              </a:rPr>
              <a:t>16</a:t>
            </a:r>
            <a:r>
              <a:rPr lang="zh-CN" altLang="en-US" sz="1800" dirty="0">
                <a:latin typeface="微软雅黑" panose="020B0503020204020204" pitchFamily="34" charset="-122"/>
                <a:ea typeface="微软雅黑" panose="020B0503020204020204"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787">
                                            <p:txEl>
                                              <p:pRg st="0" end="0"/>
                                            </p:txEl>
                                          </p:spTgt>
                                        </p:tgtEl>
                                        <p:attrNameLst>
                                          <p:attrName>style.visibility</p:attrName>
                                        </p:attrNameLst>
                                      </p:cBhvr>
                                      <p:to>
                                        <p:strVal val="visible"/>
                                      </p:to>
                                    </p:set>
                                    <p:animEffect transition="in" filter="blinds(horizontal)">
                                      <p:cBhvr>
                                        <p:cTn id="7" dur="500"/>
                                        <p:tgtEl>
                                          <p:spTgt spid="75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8787">
                                            <p:txEl>
                                              <p:pRg st="1" end="1"/>
                                            </p:txEl>
                                          </p:spTgt>
                                        </p:tgtEl>
                                        <p:attrNameLst>
                                          <p:attrName>style.visibility</p:attrName>
                                        </p:attrNameLst>
                                      </p:cBhvr>
                                      <p:to>
                                        <p:strVal val="visible"/>
                                      </p:to>
                                    </p:set>
                                    <p:animEffect transition="in" filter="blinds(horizontal)">
                                      <p:cBhvr>
                                        <p:cTn id="12" dur="500"/>
                                        <p:tgtEl>
                                          <p:spTgt spid="75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8787">
                                            <p:txEl>
                                              <p:pRg st="2" end="2"/>
                                            </p:txEl>
                                          </p:spTgt>
                                        </p:tgtEl>
                                        <p:attrNameLst>
                                          <p:attrName>style.visibility</p:attrName>
                                        </p:attrNameLst>
                                      </p:cBhvr>
                                      <p:to>
                                        <p:strVal val="visible"/>
                                      </p:to>
                                    </p:set>
                                    <p:animEffect transition="in" filter="blinds(horizontal)">
                                      <p:cBhvr>
                                        <p:cTn id="17" dur="500"/>
                                        <p:tgtEl>
                                          <p:spTgt spid="758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8788"/>
                                        </p:tgtEl>
                                        <p:attrNameLst>
                                          <p:attrName>style.visibility</p:attrName>
                                        </p:attrNameLst>
                                      </p:cBhvr>
                                      <p:to>
                                        <p:strVal val="visible"/>
                                      </p:to>
                                    </p:set>
                                    <p:animEffect transition="in" filter="blinds(horizontal)">
                                      <p:cBhvr>
                                        <p:cTn id="22" dur="500"/>
                                        <p:tgtEl>
                                          <p:spTgt spid="75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举例：爱国者导弹定位错误</a:t>
            </a:r>
          </a:p>
        </p:txBody>
      </p:sp>
      <p:sp>
        <p:nvSpPr>
          <p:cNvPr id="759811" name="Rectangle 3"/>
          <p:cNvSpPr>
            <a:spLocks noGrp="1"/>
          </p:cNvSpPr>
          <p:nvPr>
            <p:ph idx="1"/>
          </p:nvPr>
        </p:nvSpPr>
        <p:spPr>
          <a:xfrm>
            <a:off x="161925" y="819150"/>
            <a:ext cx="8731250" cy="5805488"/>
          </a:xfrm>
        </p:spPr>
        <p:txBody>
          <a:bodyPr vert="horz" wrap="square" lIns="91440" tIns="45720" rIns="91440" bIns="45720" anchor="t" anchorCtr="0"/>
          <a:lstStyle/>
          <a:p>
            <a:pPr>
              <a:lnSpc>
                <a:spcPct val="125000"/>
              </a:lnSpc>
              <a:spcBef>
                <a:spcPct val="25000"/>
              </a:spcBef>
            </a:pPr>
            <a:r>
              <a:rPr lang="zh-CN" altLang="en-US" sz="2200" dirty="0">
                <a:latin typeface="微软雅黑" panose="020B0503020204020204" pitchFamily="34" charset="-122"/>
                <a:ea typeface="微软雅黑" panose="020B0503020204020204" pitchFamily="34" charset="-122"/>
              </a:rPr>
              <a:t>若</a:t>
            </a:r>
            <a:r>
              <a:rPr lang="en-US" altLang="zh-CN" sz="2200" dirty="0">
                <a:solidFill>
                  <a:srgbClr val="FF0000"/>
                </a:solidFill>
                <a:latin typeface="微软雅黑" panose="020B0503020204020204" pitchFamily="34" charset="-122"/>
                <a:ea typeface="微软雅黑" panose="020B0503020204020204" pitchFamily="34" charset="-122"/>
              </a:rPr>
              <a:t>x</a:t>
            </a:r>
            <a:r>
              <a:rPr lang="zh-CN" altLang="en-US" sz="2200" dirty="0">
                <a:solidFill>
                  <a:srgbClr val="FF0000"/>
                </a:solidFill>
                <a:latin typeface="微软雅黑" panose="020B0503020204020204" pitchFamily="34" charset="-122"/>
                <a:ea typeface="微软雅黑" panose="020B0503020204020204" pitchFamily="34" charset="-122"/>
              </a:rPr>
              <a:t>用</a:t>
            </a:r>
            <a:r>
              <a:rPr lang="en-US" altLang="zh-CN" sz="2200" dirty="0">
                <a:solidFill>
                  <a:srgbClr val="FF0000"/>
                </a:solidFill>
                <a:latin typeface="微软雅黑" panose="020B0503020204020204" pitchFamily="34" charset="-122"/>
                <a:ea typeface="微软雅黑" panose="020B0503020204020204" pitchFamily="34" charset="-122"/>
              </a:rPr>
              <a:t>float</a:t>
            </a:r>
            <a:r>
              <a:rPr lang="zh-CN" altLang="en-US" sz="2200" dirty="0">
                <a:solidFill>
                  <a:srgbClr val="FF0000"/>
                </a:solidFill>
                <a:latin typeface="微软雅黑" panose="020B0503020204020204" pitchFamily="34" charset="-122"/>
                <a:ea typeface="微软雅黑" panose="020B0503020204020204" pitchFamily="34" charset="-122"/>
              </a:rPr>
              <a:t>型表示</a:t>
            </a:r>
            <a:r>
              <a:rPr lang="zh-CN" altLang="en-US" sz="2200" dirty="0">
                <a:latin typeface="微软雅黑" panose="020B0503020204020204" pitchFamily="34" charset="-122"/>
                <a:ea typeface="微软雅黑" panose="020B0503020204020204" pitchFamily="34" charset="-122"/>
              </a:rPr>
              <a:t>，则</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的机器数是什么？</a:t>
            </a:r>
            <a:r>
              <a:rPr lang="en-US" altLang="zh-CN" sz="2200" dirty="0">
                <a:latin typeface="微软雅黑" panose="020B0503020204020204" pitchFamily="34" charset="-122"/>
                <a:ea typeface="微软雅黑" panose="020B0503020204020204" pitchFamily="34" charset="-122"/>
              </a:rPr>
              <a:t>0.1</a:t>
            </a:r>
            <a:r>
              <a:rPr lang="zh-CN" altLang="en-US" sz="2200" dirty="0">
                <a:latin typeface="微软雅黑" panose="020B0503020204020204" pitchFamily="34" charset="-122"/>
                <a:ea typeface="微软雅黑" panose="020B0503020204020204" pitchFamily="34" charset="-122"/>
              </a:rPr>
              <a:t>与</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的偏差是多少？系统运行</a:t>
            </a:r>
            <a:r>
              <a:rPr lang="en-US" altLang="zh-CN" sz="2200" dirty="0">
                <a:latin typeface="微软雅黑" panose="020B0503020204020204" pitchFamily="34" charset="-122"/>
                <a:ea typeface="微软雅黑" panose="020B0503020204020204" pitchFamily="34" charset="-122"/>
              </a:rPr>
              <a:t>100</a:t>
            </a:r>
            <a:r>
              <a:rPr lang="zh-CN" altLang="en-US" sz="2200" dirty="0">
                <a:latin typeface="微软雅黑" panose="020B0503020204020204" pitchFamily="34" charset="-122"/>
                <a:ea typeface="微软雅黑" panose="020B0503020204020204" pitchFamily="34" charset="-122"/>
              </a:rPr>
              <a:t>小时后的时钟偏差是多少？在飞毛腿速度为</a:t>
            </a:r>
            <a:r>
              <a:rPr lang="en-US" altLang="zh-CN" sz="2200" dirty="0">
                <a:latin typeface="微软雅黑" panose="020B0503020204020204" pitchFamily="34" charset="-122"/>
                <a:ea typeface="微软雅黑" panose="020B0503020204020204" pitchFamily="34" charset="-122"/>
              </a:rPr>
              <a:t>2000</a:t>
            </a:r>
            <a:r>
              <a:rPr lang="zh-CN" altLang="en-US" sz="2200" dirty="0">
                <a:latin typeface="微软雅黑" panose="020B0503020204020204" pitchFamily="34" charset="-122"/>
                <a:ea typeface="微软雅黑" panose="020B0503020204020204" pitchFamily="34" charset="-122"/>
              </a:rPr>
              <a:t>米</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秒的情况下，预测的距离偏差为多少？</a:t>
            </a:r>
          </a:p>
          <a:p>
            <a:pPr lvl="1">
              <a:lnSpc>
                <a:spcPct val="125000"/>
              </a:lnSpc>
              <a:spcBef>
                <a:spcPct val="25000"/>
              </a:spcBef>
            </a:pPr>
            <a:r>
              <a:rPr lang="en-US" altLang="zh-CN" sz="2200" dirty="0">
                <a:latin typeface="微软雅黑" panose="020B0503020204020204" pitchFamily="34" charset="-122"/>
                <a:ea typeface="微软雅黑" panose="020B0503020204020204" pitchFamily="34" charset="-122"/>
              </a:rPr>
              <a:t>0.1= 0.0 0011[0011]B=+1.1 0011 0011 0011 0011 0011 00B×2</a:t>
            </a:r>
            <a:r>
              <a:rPr lang="en-US" altLang="zh-CN" sz="2200" baseline="300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，故</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的机器数为</a:t>
            </a:r>
            <a:r>
              <a:rPr lang="en-US" altLang="zh-CN" sz="2200" dirty="0">
                <a:solidFill>
                  <a:schemeClr val="tx1"/>
                </a:solidFill>
                <a:latin typeface="微软雅黑" panose="020B0503020204020204" pitchFamily="34" charset="-122"/>
                <a:ea typeface="微软雅黑" panose="020B0503020204020204" pitchFamily="34" charset="-122"/>
              </a:rPr>
              <a:t>0</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008000"/>
                </a:solidFill>
                <a:latin typeface="微软雅黑" panose="020B0503020204020204" pitchFamily="34" charset="-122"/>
                <a:ea typeface="微软雅黑" panose="020B0503020204020204" pitchFamily="34" charset="-122"/>
              </a:rPr>
              <a:t>011 1101 1</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100 1100 1100 1100 1100 1100</a:t>
            </a:r>
          </a:p>
          <a:p>
            <a:pPr lvl="1">
              <a:lnSpc>
                <a:spcPct val="125000"/>
              </a:lnSpc>
              <a:spcBef>
                <a:spcPct val="25000"/>
              </a:spcBef>
            </a:pP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型仅</a:t>
            </a:r>
            <a:r>
              <a:rPr lang="en-US" altLang="zh-CN" sz="2200" dirty="0">
                <a:latin typeface="微软雅黑" panose="020B0503020204020204" pitchFamily="34" charset="-122"/>
                <a:ea typeface="微软雅黑" panose="020B0503020204020204" pitchFamily="34" charset="-122"/>
              </a:rPr>
              <a:t>24</a:t>
            </a:r>
            <a:r>
              <a:rPr lang="zh-CN" altLang="en-US" sz="2200" dirty="0">
                <a:latin typeface="微软雅黑" panose="020B0503020204020204" pitchFamily="34" charset="-122"/>
                <a:ea typeface="微软雅黑" panose="020B0503020204020204" pitchFamily="34" charset="-122"/>
              </a:rPr>
              <a:t>位有效位数，后面的有效位全被截断，故</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与</a:t>
            </a:r>
            <a:r>
              <a:rPr lang="en-US" altLang="zh-CN" sz="2200" dirty="0">
                <a:latin typeface="微软雅黑" panose="020B0503020204020204" pitchFamily="34" charset="-122"/>
                <a:ea typeface="微软雅黑" panose="020B0503020204020204" pitchFamily="34" charset="-122"/>
              </a:rPr>
              <a:t>0.1</a:t>
            </a:r>
            <a:r>
              <a:rPr lang="zh-CN" altLang="en-US" sz="2200" dirty="0">
                <a:latin typeface="微软雅黑" panose="020B0503020204020204" pitchFamily="34" charset="-122"/>
                <a:ea typeface="微软雅黑" panose="020B0503020204020204" pitchFamily="34" charset="-122"/>
              </a:rPr>
              <a:t>之间的误差为：</a:t>
            </a:r>
            <a:r>
              <a:rPr lang="en-US" altLang="zh-CN" sz="2200" dirty="0">
                <a:latin typeface="微软雅黑" panose="020B0503020204020204" pitchFamily="34" charset="-122"/>
                <a:ea typeface="微软雅黑" panose="020B0503020204020204" pitchFamily="34" charset="-122"/>
              </a:rPr>
              <a:t>|x–0.1|=0.</a:t>
            </a:r>
            <a:r>
              <a:rPr lang="en-US" altLang="zh-CN" sz="2200" dirty="0">
                <a:solidFill>
                  <a:srgbClr val="CC3300"/>
                </a:solidFill>
                <a:latin typeface="微软雅黑" panose="020B0503020204020204" pitchFamily="34" charset="-122"/>
                <a:ea typeface="微软雅黑" panose="020B0503020204020204" pitchFamily="34" charset="-122"/>
              </a:rPr>
              <a:t>000 0000 0000 0000 0000 0000 0000 </a:t>
            </a:r>
            <a:r>
              <a:rPr lang="en-US" altLang="zh-CN" sz="2200" dirty="0">
                <a:latin typeface="微软雅黑" panose="020B0503020204020204" pitchFamily="34" charset="-122"/>
                <a:ea typeface="微软雅黑" panose="020B0503020204020204" pitchFamily="34" charset="-122"/>
              </a:rPr>
              <a:t>1100 [1100]…B</a:t>
            </a:r>
            <a:r>
              <a:rPr lang="zh-CN" altLang="en-US" sz="2200" dirty="0">
                <a:latin typeface="微软雅黑" panose="020B0503020204020204" pitchFamily="34" charset="-122"/>
                <a:ea typeface="微软雅黑" panose="020B0503020204020204" pitchFamily="34" charset="-122"/>
              </a:rPr>
              <a:t>。这个值等于</a:t>
            </a:r>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-24</a:t>
            </a:r>
            <a:r>
              <a:rPr lang="en-US" altLang="zh-CN" sz="2200" dirty="0">
                <a:latin typeface="微软雅黑" panose="020B0503020204020204" pitchFamily="34" charset="-122"/>
                <a:ea typeface="微软雅黑" panose="020B0503020204020204" pitchFamily="34" charset="-122"/>
              </a:rPr>
              <a:t>×0.1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 5.96×10</a:t>
            </a:r>
            <a:r>
              <a:rPr lang="en-US" altLang="zh-CN" sz="2200" baseline="30000" dirty="0">
                <a:latin typeface="微软雅黑" panose="020B0503020204020204" pitchFamily="34" charset="-122"/>
                <a:ea typeface="微软雅黑" panose="020B0503020204020204" pitchFamily="34" charset="-122"/>
              </a:rPr>
              <a:t>-9</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100</a:t>
            </a:r>
            <a:r>
              <a:rPr lang="zh-CN" altLang="en-US" sz="2200" dirty="0">
                <a:latin typeface="微软雅黑" panose="020B0503020204020204" pitchFamily="34" charset="-122"/>
                <a:ea typeface="微软雅黑" panose="020B0503020204020204" pitchFamily="34" charset="-122"/>
              </a:rPr>
              <a:t>小时后时钟偏差</a:t>
            </a:r>
            <a:r>
              <a:rPr lang="en-US" altLang="zh-CN" sz="2200" dirty="0">
                <a:latin typeface="微软雅黑" panose="020B0503020204020204" pitchFamily="34" charset="-122"/>
                <a:ea typeface="微软雅黑" panose="020B0503020204020204" pitchFamily="34" charset="-122"/>
              </a:rPr>
              <a:t>5.96×10</a:t>
            </a:r>
            <a:r>
              <a:rPr lang="en-US" altLang="zh-CN" sz="2200" baseline="30000" dirty="0">
                <a:latin typeface="微软雅黑" panose="020B0503020204020204" pitchFamily="34" charset="-122"/>
                <a:ea typeface="微软雅黑" panose="020B0503020204020204" pitchFamily="34" charset="-122"/>
              </a:rPr>
              <a:t>-9</a:t>
            </a:r>
            <a:r>
              <a:rPr lang="en-US" altLang="zh-CN" sz="2200" dirty="0">
                <a:latin typeface="微软雅黑" panose="020B0503020204020204" pitchFamily="34" charset="-122"/>
                <a:ea typeface="微软雅黑" panose="020B0503020204020204" pitchFamily="34" charset="-122"/>
              </a:rPr>
              <a:t>×36×10</a:t>
            </a:r>
            <a:r>
              <a:rPr lang="en-US" altLang="zh-CN" sz="2200" baseline="30000" dirty="0">
                <a:latin typeface="微软雅黑" panose="020B0503020204020204" pitchFamily="34" charset="-122"/>
                <a:ea typeface="微软雅黑" panose="020B0503020204020204" pitchFamily="34" charset="-122"/>
              </a:rPr>
              <a:t>5 </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200" dirty="0">
                <a:latin typeface="微软雅黑" panose="020B0503020204020204" pitchFamily="34" charset="-122"/>
                <a:ea typeface="微软雅黑" panose="020B0503020204020204" pitchFamily="34" charset="-122"/>
              </a:rPr>
              <a:t>0.0215</a:t>
            </a:r>
            <a:r>
              <a:rPr lang="zh-CN" altLang="en-US" sz="2200" dirty="0">
                <a:latin typeface="微软雅黑" panose="020B0503020204020204" pitchFamily="34" charset="-122"/>
                <a:ea typeface="微软雅黑" panose="020B0503020204020204" pitchFamily="34" charset="-122"/>
              </a:rPr>
              <a:t>秒。距离偏差</a:t>
            </a:r>
            <a:r>
              <a:rPr lang="en-US" altLang="zh-CN" sz="2200" dirty="0">
                <a:latin typeface="微软雅黑" panose="020B0503020204020204" pitchFamily="34" charset="-122"/>
                <a:ea typeface="微软雅黑" panose="020B0503020204020204" pitchFamily="34" charset="-122"/>
              </a:rPr>
              <a:t>0.0215×2000</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43</a:t>
            </a:r>
            <a:r>
              <a:rPr lang="zh-CN" altLang="en-US" sz="2200" dirty="0">
                <a:latin typeface="微软雅黑" panose="020B0503020204020204" pitchFamily="34" charset="-122"/>
                <a:ea typeface="微软雅黑" panose="020B0503020204020204" pitchFamily="34" charset="-122"/>
              </a:rPr>
              <a:t>米。比爱国者导弹系统精确约</a:t>
            </a:r>
            <a:r>
              <a:rPr lang="en-US" altLang="zh-CN" sz="2200" dirty="0">
                <a:latin typeface="微软雅黑" panose="020B0503020204020204" pitchFamily="34" charset="-122"/>
                <a:ea typeface="微软雅黑" panose="020B0503020204020204" pitchFamily="34" charset="-122"/>
              </a:rPr>
              <a:t>16</a:t>
            </a:r>
            <a:r>
              <a:rPr lang="zh-CN" altLang="en-US" sz="2200" dirty="0">
                <a:latin typeface="微软雅黑" panose="020B0503020204020204" pitchFamily="34" charset="-122"/>
                <a:ea typeface="微软雅黑" panose="020B0503020204020204" pitchFamily="34" charset="-122"/>
              </a:rPr>
              <a:t>倍。</a:t>
            </a:r>
            <a:r>
              <a:rPr lang="zh-CN" altLang="en-US" sz="24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blinds(horizontal)">
                                      <p:cBhvr>
                                        <p:cTn id="7" dur="500"/>
                                        <p:tgtEl>
                                          <p:spTgt spid="75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blinds(horizontal)">
                                      <p:cBhvr>
                                        <p:cTn id="12" dur="500"/>
                                        <p:tgtEl>
                                          <p:spTgt spid="75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blinds(horizontal)">
                                      <p:cBhvr>
                                        <p:cTn id="17" dur="500"/>
                                        <p:tgtEl>
                                          <p:spTgt spid="75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举例：爱国者导弹定位错误</a:t>
            </a:r>
          </a:p>
        </p:txBody>
      </p:sp>
      <p:sp>
        <p:nvSpPr>
          <p:cNvPr id="761859" name="Rectangle 3"/>
          <p:cNvSpPr>
            <a:spLocks noGrp="1"/>
          </p:cNvSpPr>
          <p:nvPr>
            <p:ph idx="1"/>
          </p:nvPr>
        </p:nvSpPr>
        <p:spPr>
          <a:xfrm>
            <a:off x="161925" y="819150"/>
            <a:ext cx="8731250" cy="5805488"/>
          </a:xfrm>
        </p:spPr>
        <p:txBody>
          <a:bodyPr vert="horz" wrap="square" lIns="91440" tIns="45720" rIns="91440" bIns="45720" anchor="t" anchorCtr="0"/>
          <a:lstStyle/>
          <a:p>
            <a:pPr>
              <a:spcBef>
                <a:spcPct val="25000"/>
              </a:spcBef>
            </a:pPr>
            <a:endParaRPr lang="zh-CN" altLang="en-US" dirty="0">
              <a:latin typeface="微软雅黑" panose="020B0503020204020204" pitchFamily="34" charset="-122"/>
              <a:ea typeface="微软雅黑" panose="020B0503020204020204" pitchFamily="34" charset="-122"/>
            </a:endParaRPr>
          </a:p>
          <a:p>
            <a:pPr>
              <a:lnSpc>
                <a:spcPct val="125000"/>
              </a:lnSpc>
              <a:spcBef>
                <a:spcPct val="25000"/>
              </a:spcBef>
            </a:pPr>
            <a:r>
              <a:rPr lang="zh-CN" altLang="en-US" dirty="0">
                <a:latin typeface="微软雅黑" panose="020B0503020204020204" pitchFamily="34" charset="-122"/>
                <a:ea typeface="微软雅黑" panose="020B0503020204020204" pitchFamily="34" charset="-122"/>
              </a:rPr>
              <a:t>若</a:t>
            </a:r>
            <a:r>
              <a:rPr lang="zh-CN" altLang="en-US" dirty="0">
                <a:solidFill>
                  <a:srgbClr val="FF0000"/>
                </a:solidFill>
                <a:latin typeface="微软雅黑" panose="020B0503020204020204" pitchFamily="34" charset="-122"/>
                <a:ea typeface="微软雅黑" panose="020B0503020204020204" pitchFamily="34" charset="-122"/>
              </a:rPr>
              <a:t>用</a:t>
            </a:r>
            <a:r>
              <a:rPr lang="en-US" altLang="zh-CN" dirty="0">
                <a:solidFill>
                  <a:srgbClr val="FF0000"/>
                </a:solidFill>
                <a:latin typeface="微软雅黑" panose="020B0503020204020204" pitchFamily="34" charset="-122"/>
                <a:ea typeface="微软雅黑" panose="020B0503020204020204" pitchFamily="34" charset="-122"/>
              </a:rPr>
              <a:t>32</a:t>
            </a:r>
            <a:r>
              <a:rPr lang="zh-CN" altLang="en-US" dirty="0">
                <a:solidFill>
                  <a:srgbClr val="FF0000"/>
                </a:solidFill>
                <a:latin typeface="微软雅黑" panose="020B0503020204020204" pitchFamily="34" charset="-122"/>
                <a:ea typeface="微软雅黑" panose="020B0503020204020204" pitchFamily="34" charset="-122"/>
              </a:rPr>
              <a:t>位二进制定点小数</a:t>
            </a:r>
            <a:r>
              <a:rPr lang="en-US" altLang="zh-CN" dirty="0">
                <a:latin typeface="微软雅黑" panose="020B0503020204020204" pitchFamily="34" charset="-122"/>
                <a:ea typeface="微软雅黑" panose="020B0503020204020204" pitchFamily="34" charset="-122"/>
              </a:rPr>
              <a:t>x=0.000 1100 1100 1100 1100 1100 1100 1101 B</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，则误差比用</a:t>
            </a:r>
            <a:r>
              <a:rPr lang="en-US" altLang="zh-CN" dirty="0">
                <a:latin typeface="微软雅黑" panose="020B0503020204020204" pitchFamily="34" charset="-122"/>
                <a:ea typeface="微软雅黑" panose="020B0503020204020204" pitchFamily="34" charset="-122"/>
              </a:rPr>
              <a:t>float</a:t>
            </a:r>
            <a:r>
              <a:rPr lang="zh-CN" altLang="en-US" dirty="0">
                <a:latin typeface="微软雅黑" panose="020B0503020204020204" pitchFamily="34" charset="-122"/>
                <a:ea typeface="微软雅黑" panose="020B0503020204020204" pitchFamily="34" charset="-122"/>
              </a:rPr>
              <a:t>表示误差更大还是更小？</a:t>
            </a:r>
          </a:p>
          <a:p>
            <a:pPr lvl="1">
              <a:lnSpc>
                <a:spcPct val="125000"/>
              </a:lnSpc>
              <a:spcBef>
                <a:spcPct val="25000"/>
              </a:spcBef>
            </a:pPr>
            <a:r>
              <a:rPr lang="zh-CN" altLang="en-US" sz="2400" dirty="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x=0.000 1100 1100 1100 1100 1100 1100 1101 B</a:t>
            </a:r>
            <a:r>
              <a:rPr lang="zh-CN" altLang="en-US" sz="2400" dirty="0">
                <a:latin typeface="微软雅黑" panose="020B0503020204020204" pitchFamily="34" charset="-122"/>
                <a:ea typeface="微软雅黑" panose="020B0503020204020204" pitchFamily="34" charset="-122"/>
              </a:rPr>
              <a:t>时，与</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之间的误差约为：</a:t>
            </a:r>
            <a:r>
              <a:rPr lang="en-US" altLang="zh-CN" sz="2400" dirty="0">
                <a:latin typeface="微软雅黑" panose="020B0503020204020204" pitchFamily="34" charset="-122"/>
                <a:ea typeface="微软雅黑" panose="020B0503020204020204" pitchFamily="34" charset="-122"/>
              </a:rPr>
              <a:t>|x–0.1|=0.</a:t>
            </a:r>
            <a:r>
              <a:rPr lang="en-US" altLang="zh-CN" sz="2400" dirty="0">
                <a:solidFill>
                  <a:srgbClr val="CC3300"/>
                </a:solidFill>
                <a:latin typeface="微软雅黑" panose="020B0503020204020204" pitchFamily="34" charset="-122"/>
                <a:ea typeface="微软雅黑" panose="020B0503020204020204" pitchFamily="34" charset="-122"/>
              </a:rPr>
              <a:t>000 0000 0000 0000 0000 0000 0000 000</a:t>
            </a:r>
            <a:r>
              <a:rPr lang="en-US" altLang="zh-CN" sz="2400" dirty="0">
                <a:latin typeface="微软雅黑" panose="020B0503020204020204" pitchFamily="34" charset="-122"/>
                <a:ea typeface="微软雅黑" panose="020B0503020204020204" pitchFamily="34" charset="-122"/>
              </a:rPr>
              <a:t>0 00 1100 [1100]…B</a:t>
            </a:r>
            <a:r>
              <a:rPr lang="zh-CN" altLang="en-US" sz="2400" dirty="0">
                <a:latin typeface="微软雅黑" panose="020B0503020204020204" pitchFamily="34" charset="-122"/>
                <a:ea typeface="微软雅黑" panose="020B0503020204020204" pitchFamily="34" charset="-122"/>
              </a:rPr>
              <a:t>。这个值等于</a:t>
            </a:r>
            <a:r>
              <a:rPr lang="en-US" altLang="zh-CN" sz="2400" dirty="0">
                <a:latin typeface="微软雅黑" panose="020B0503020204020204" pitchFamily="34" charset="-122"/>
                <a:ea typeface="微软雅黑" panose="020B0503020204020204" pitchFamily="34" charset="-122"/>
              </a:rPr>
              <a:t>2</a:t>
            </a:r>
            <a:r>
              <a:rPr lang="en-US" altLang="zh-CN" sz="2400" baseline="30000" dirty="0">
                <a:latin typeface="微软雅黑" panose="020B0503020204020204" pitchFamily="34" charset="-122"/>
                <a:ea typeface="微软雅黑" panose="020B0503020204020204" pitchFamily="34" charset="-122"/>
              </a:rPr>
              <a:t>-30</a:t>
            </a:r>
            <a:r>
              <a:rPr lang="en-US" altLang="zh-CN" sz="2400" dirty="0">
                <a:latin typeface="微软雅黑" panose="020B0503020204020204" pitchFamily="34" charset="-122"/>
                <a:ea typeface="微软雅黑" panose="020B0503020204020204" pitchFamily="34" charset="-122"/>
              </a:rPr>
              <a:t>×0.1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rPr>
              <a:t> 9.31×10</a:t>
            </a:r>
            <a:r>
              <a:rPr lang="en-US" altLang="zh-CN" sz="2400" baseline="300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小时后时钟偏差</a:t>
            </a:r>
            <a:r>
              <a:rPr lang="en-US" altLang="zh-CN" sz="2400" dirty="0">
                <a:latin typeface="微软雅黑" panose="020B0503020204020204" pitchFamily="34" charset="-122"/>
                <a:ea typeface="微软雅黑" panose="020B0503020204020204" pitchFamily="34" charset="-122"/>
              </a:rPr>
              <a:t>9.31×10</a:t>
            </a:r>
            <a:r>
              <a:rPr lang="en-US" altLang="zh-CN" sz="2400" baseline="30000" dirty="0">
                <a:latin typeface="微软雅黑" panose="020B0503020204020204" pitchFamily="34" charset="-122"/>
                <a:ea typeface="微软雅黑" panose="020B0503020204020204" pitchFamily="34" charset="-122"/>
              </a:rPr>
              <a:t>-11</a:t>
            </a:r>
            <a:r>
              <a:rPr lang="en-US" altLang="zh-CN" sz="2400" dirty="0">
                <a:latin typeface="微软雅黑" panose="020B0503020204020204" pitchFamily="34" charset="-122"/>
                <a:ea typeface="微软雅黑" panose="020B0503020204020204" pitchFamily="34" charset="-122"/>
              </a:rPr>
              <a:t>×36×10</a:t>
            </a:r>
            <a:r>
              <a:rPr lang="en-US" altLang="zh-CN" sz="2400" baseline="30000" dirty="0">
                <a:latin typeface="微软雅黑" panose="020B0503020204020204" pitchFamily="34" charset="-122"/>
                <a:ea typeface="微软雅黑" panose="020B0503020204020204" pitchFamily="34" charset="-122"/>
              </a:rPr>
              <a:t>5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a:latin typeface="微软雅黑" panose="020B0503020204020204" pitchFamily="34" charset="-122"/>
                <a:ea typeface="微软雅黑" panose="020B0503020204020204" pitchFamily="34" charset="-122"/>
              </a:rPr>
              <a:t>0.000335</a:t>
            </a:r>
            <a:r>
              <a:rPr lang="zh-CN" altLang="en-US" sz="2400" dirty="0">
                <a:latin typeface="微软雅黑" panose="020B0503020204020204" pitchFamily="34" charset="-122"/>
                <a:ea typeface="微软雅黑" panose="020B0503020204020204" pitchFamily="34" charset="-122"/>
              </a:rPr>
              <a:t>秒。预测的距离偏差仅为</a:t>
            </a:r>
            <a:r>
              <a:rPr lang="en-US" altLang="zh-CN" sz="2400" dirty="0">
                <a:latin typeface="微软雅黑" panose="020B0503020204020204" pitchFamily="34" charset="-122"/>
                <a:ea typeface="微软雅黑" panose="020B0503020204020204" pitchFamily="34" charset="-122"/>
              </a:rPr>
              <a:t>0.000335×2000 </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400" dirty="0">
                <a:latin typeface="微软雅黑" panose="020B0503020204020204" pitchFamily="34" charset="-122"/>
                <a:ea typeface="微软雅黑" panose="020B0503020204020204" pitchFamily="34" charset="-122"/>
              </a:rPr>
              <a:t>0.67</a:t>
            </a:r>
            <a:r>
              <a:rPr lang="zh-CN" altLang="en-US" sz="2400" dirty="0">
                <a:latin typeface="微软雅黑" panose="020B0503020204020204" pitchFamily="34" charset="-122"/>
                <a:ea typeface="微软雅黑" panose="020B0503020204020204" pitchFamily="34" charset="-122"/>
              </a:rPr>
              <a:t>米。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59">
                                            <p:txEl>
                                              <p:pRg st="1" end="1"/>
                                            </p:txEl>
                                          </p:spTgt>
                                        </p:tgtEl>
                                        <p:attrNameLst>
                                          <p:attrName>style.visibility</p:attrName>
                                        </p:attrNameLst>
                                      </p:cBhvr>
                                      <p:to>
                                        <p:strVal val="visible"/>
                                      </p:to>
                                    </p:set>
                                    <p:animEffect transition="in" filter="blinds(horizontal)">
                                      <p:cBhvr>
                                        <p:cTn id="7" dur="500"/>
                                        <p:tgtEl>
                                          <p:spTgt spid="761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59">
                                            <p:txEl>
                                              <p:pRg st="2" end="2"/>
                                            </p:txEl>
                                          </p:spTgt>
                                        </p:tgtEl>
                                        <p:attrNameLst>
                                          <p:attrName>style.visibility</p:attrName>
                                        </p:attrNameLst>
                                      </p:cBhvr>
                                      <p:to>
                                        <p:strVal val="visible"/>
                                      </p:to>
                                    </p:set>
                                    <p:animEffect transition="in" filter="blinds(horizontal)">
                                      <p:cBhvr>
                                        <p:cTn id="12" dur="500"/>
                                        <p:tgtEl>
                                          <p:spTgt spid="761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举例：浮点数运算的精度问题</a:t>
            </a:r>
          </a:p>
        </p:txBody>
      </p:sp>
      <p:sp>
        <p:nvSpPr>
          <p:cNvPr id="760835" name="Rectangle 3"/>
          <p:cNvSpPr>
            <a:spLocks noGrp="1"/>
          </p:cNvSpPr>
          <p:nvPr>
            <p:ph idx="1"/>
          </p:nvPr>
        </p:nvSpPr>
        <p:spPr>
          <a:xfrm>
            <a:off x="468313" y="836613"/>
            <a:ext cx="8229600" cy="5741987"/>
          </a:xfrm>
        </p:spPr>
        <p:txBody>
          <a:bodyPr vert="horz" wrap="square" lIns="91440" tIns="45720" rIns="91440" bIns="45720" anchor="t" anchorCtr="0"/>
          <a:lstStyle/>
          <a:p>
            <a:r>
              <a:rPr lang="zh-CN" altLang="en-US" dirty="0">
                <a:ea typeface="微软雅黑" panose="020B0503020204020204" pitchFamily="34" charset="-122"/>
              </a:rPr>
              <a:t>从</a:t>
            </a:r>
            <a:r>
              <a:rPr lang="zh-CN" altLang="en-US" dirty="0">
                <a:latin typeface="微软雅黑" panose="020B0503020204020204" pitchFamily="34" charset="-122"/>
                <a:ea typeface="微软雅黑" panose="020B0503020204020204" pitchFamily="34" charset="-122"/>
              </a:rPr>
              <a:t>上述结果可以看出：</a:t>
            </a:r>
          </a:p>
          <a:p>
            <a:pPr lvl="1"/>
            <a:r>
              <a:rPr lang="zh-CN" altLang="en-US" sz="2200" dirty="0">
                <a:latin typeface="微软雅黑" panose="020B0503020204020204" pitchFamily="34" charset="-122"/>
                <a:ea typeface="微软雅黑" panose="020B0503020204020204" pitchFamily="34" charset="-122"/>
              </a:rPr>
              <a:t>用</a:t>
            </a:r>
            <a:r>
              <a:rPr lang="en-US" altLang="zh-CN" sz="2200" dirty="0">
                <a:latin typeface="微软雅黑" panose="020B0503020204020204" pitchFamily="34" charset="-122"/>
                <a:ea typeface="微软雅黑" panose="020B0503020204020204" pitchFamily="34" charset="-122"/>
              </a:rPr>
              <a:t>32</a:t>
            </a:r>
            <a:r>
              <a:rPr lang="zh-CN" altLang="en-US" sz="2200" dirty="0">
                <a:latin typeface="微软雅黑" panose="020B0503020204020204" pitchFamily="34" charset="-122"/>
                <a:ea typeface="微软雅黑" panose="020B0503020204020204" pitchFamily="34" charset="-122"/>
              </a:rPr>
              <a:t>位定点小数表示</a:t>
            </a:r>
            <a:r>
              <a:rPr lang="en-US" altLang="zh-CN" sz="2200" dirty="0">
                <a:latin typeface="微软雅黑" panose="020B0503020204020204" pitchFamily="34" charset="-122"/>
                <a:ea typeface="微软雅黑" panose="020B0503020204020204" pitchFamily="34" charset="-122"/>
              </a:rPr>
              <a:t>0.1</a:t>
            </a: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比采用</a:t>
            </a:r>
            <a:r>
              <a:rPr lang="en-US" altLang="zh-CN" sz="2200" dirty="0">
                <a:solidFill>
                  <a:srgbClr val="FF0000"/>
                </a:solidFill>
                <a:latin typeface="微软雅黑" panose="020B0503020204020204" pitchFamily="34" charset="-122"/>
                <a:ea typeface="微软雅黑" panose="020B0503020204020204" pitchFamily="34" charset="-122"/>
              </a:rPr>
              <a:t>float</a:t>
            </a:r>
            <a:r>
              <a:rPr lang="zh-CN" altLang="en-US" sz="2200" dirty="0">
                <a:solidFill>
                  <a:srgbClr val="FF0000"/>
                </a:solidFill>
                <a:latin typeface="微软雅黑" panose="020B0503020204020204" pitchFamily="34" charset="-122"/>
                <a:ea typeface="微软雅黑" panose="020B0503020204020204" pitchFamily="34" charset="-122"/>
              </a:rPr>
              <a:t>精度高</a:t>
            </a:r>
            <a:r>
              <a:rPr lang="en-US" altLang="zh-CN" sz="2200" dirty="0">
                <a:latin typeface="微软雅黑" panose="020B0503020204020204" pitchFamily="34" charset="-122"/>
                <a:ea typeface="微软雅黑" panose="020B0503020204020204" pitchFamily="34" charset="-122"/>
              </a:rPr>
              <a:t>64</a:t>
            </a:r>
            <a:r>
              <a:rPr lang="zh-CN" altLang="en-US" sz="2200" dirty="0">
                <a:latin typeface="微软雅黑" panose="020B0503020204020204" pitchFamily="34" charset="-122"/>
                <a:ea typeface="微软雅黑" panose="020B0503020204020204" pitchFamily="34" charset="-122"/>
              </a:rPr>
              <a:t>倍</a:t>
            </a:r>
          </a:p>
          <a:p>
            <a:pPr lvl="1"/>
            <a:r>
              <a:rPr lang="zh-CN" altLang="en-US" sz="2200" dirty="0">
                <a:latin typeface="微软雅黑" panose="020B0503020204020204" pitchFamily="34" charset="-122"/>
                <a:ea typeface="微软雅黑" panose="020B0503020204020204" pitchFamily="34" charset="-122"/>
              </a:rPr>
              <a:t>用</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表示在计算速度上更慢，必须先把计数值转换为</a:t>
            </a:r>
            <a:r>
              <a:rPr lang="en-US" altLang="zh-CN" sz="2200" dirty="0">
                <a:latin typeface="微软雅黑" panose="020B0503020204020204" pitchFamily="34" charset="-122"/>
                <a:ea typeface="微软雅黑" panose="020B0503020204020204" pitchFamily="34" charset="-122"/>
              </a:rPr>
              <a:t>IEEE 754</a:t>
            </a:r>
            <a:r>
              <a:rPr lang="zh-CN" altLang="en-US" sz="2200" dirty="0">
                <a:latin typeface="微软雅黑" panose="020B0503020204020204" pitchFamily="34" charset="-122"/>
                <a:ea typeface="微软雅黑" panose="020B0503020204020204" pitchFamily="34" charset="-122"/>
              </a:rPr>
              <a:t>格式浮点数，然后再对两个</a:t>
            </a:r>
            <a:r>
              <a:rPr lang="en-US" altLang="zh-CN" sz="2200" dirty="0">
                <a:latin typeface="微软雅黑" panose="020B0503020204020204" pitchFamily="34" charset="-122"/>
                <a:ea typeface="微软雅黑" panose="020B0503020204020204" pitchFamily="34" charset="-122"/>
              </a:rPr>
              <a:t>IEEE 754</a:t>
            </a:r>
            <a:r>
              <a:rPr lang="zh-CN" altLang="en-US" sz="2200" dirty="0">
                <a:latin typeface="微软雅黑" panose="020B0503020204020204" pitchFamily="34" charset="-122"/>
                <a:ea typeface="微软雅黑" panose="020B0503020204020204" pitchFamily="34" charset="-122"/>
              </a:rPr>
              <a:t>格式的数相乘，故采用</a:t>
            </a:r>
            <a:r>
              <a:rPr lang="en-US" altLang="zh-CN" sz="2200" dirty="0">
                <a:latin typeface="微软雅黑" panose="020B0503020204020204" pitchFamily="34" charset="-122"/>
                <a:ea typeface="微软雅黑" panose="020B0503020204020204" pitchFamily="34" charset="-122"/>
              </a:rPr>
              <a:t>float</a:t>
            </a:r>
            <a:r>
              <a:rPr lang="zh-CN" altLang="en-US" sz="2200" dirty="0">
                <a:solidFill>
                  <a:srgbClr val="FF0000"/>
                </a:solidFill>
                <a:latin typeface="微软雅黑" panose="020B0503020204020204" pitchFamily="34" charset="-122"/>
                <a:ea typeface="微软雅黑" panose="020B0503020204020204" pitchFamily="34" charset="-122"/>
              </a:rPr>
              <a:t>比直接将两个二进制数相乘要慢</a:t>
            </a:r>
            <a:endParaRPr lang="zh-CN" altLang="en-US" sz="2200" dirty="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Ariana 5</a:t>
            </a:r>
            <a:r>
              <a:rPr lang="zh-CN" altLang="en-US" sz="2600" dirty="0">
                <a:latin typeface="微软雅黑" panose="020B0503020204020204" pitchFamily="34" charset="-122"/>
                <a:ea typeface="微软雅黑" panose="020B0503020204020204" pitchFamily="34" charset="-122"/>
              </a:rPr>
              <a:t>火箭和爱国者导弹的例子</a:t>
            </a:r>
            <a:r>
              <a:rPr lang="zh-CN" altLang="en-US" dirty="0">
                <a:latin typeface="微软雅黑" panose="020B0503020204020204" pitchFamily="34" charset="-122"/>
                <a:ea typeface="微软雅黑" panose="020B0503020204020204" pitchFamily="34" charset="-122"/>
              </a:rPr>
              <a:t>带来的启示</a:t>
            </a:r>
          </a:p>
          <a:p>
            <a:pPr>
              <a:buFont typeface="Wingdings" panose="05000000000000000000" pitchFamily="2" charset="2"/>
              <a:buChar char="ü"/>
            </a:pPr>
            <a:r>
              <a:rPr lang="zh-CN" altLang="en-US" sz="2200" dirty="0">
                <a:solidFill>
                  <a:srgbClr val="0033CC"/>
                </a:solidFill>
                <a:latin typeface="微软雅黑" panose="020B0503020204020204" pitchFamily="34" charset="-122"/>
                <a:ea typeface="微软雅黑" panose="020B0503020204020204" pitchFamily="34" charset="-122"/>
              </a:rPr>
              <a:t>程序员应对底层机器级数据的表示和运算有深刻理解</a:t>
            </a:r>
          </a:p>
          <a:p>
            <a:pPr>
              <a:buFont typeface="Wingdings" panose="05000000000000000000" pitchFamily="2" charset="2"/>
              <a:buChar char="ü"/>
            </a:pPr>
            <a:r>
              <a:rPr lang="zh-CN" altLang="en-US" sz="2200" dirty="0">
                <a:solidFill>
                  <a:srgbClr val="0033CC"/>
                </a:solidFill>
                <a:latin typeface="微软雅黑" panose="020B0503020204020204" pitchFamily="34" charset="-122"/>
                <a:ea typeface="微软雅黑" panose="020B0503020204020204" pitchFamily="34" charset="-122"/>
              </a:rPr>
              <a:t>计算机世界里，经常是</a:t>
            </a:r>
            <a:r>
              <a:rPr lang="zh-CN" altLang="en-US" sz="2200" dirty="0">
                <a:solidFill>
                  <a:srgbClr val="FF0000"/>
                </a:solidFill>
                <a:latin typeface="微软雅黑" panose="020B0503020204020204" pitchFamily="34" charset="-122"/>
                <a:ea typeface="微软雅黑" panose="020B0503020204020204" pitchFamily="34" charset="-122"/>
              </a:rPr>
              <a:t>“差之毫厘，失之千里”</a:t>
            </a:r>
            <a:r>
              <a:rPr lang="zh-CN" altLang="en-US" sz="2200" dirty="0">
                <a:solidFill>
                  <a:srgbClr val="0033CC"/>
                </a:solidFill>
                <a:latin typeface="微软雅黑" panose="020B0503020204020204" pitchFamily="34" charset="-122"/>
                <a:ea typeface="微软雅黑" panose="020B0503020204020204" pitchFamily="34" charset="-122"/>
              </a:rPr>
              <a:t>，需要细心再细心，精确再精确</a:t>
            </a:r>
          </a:p>
          <a:p>
            <a:pPr>
              <a:buFont typeface="Wingdings" panose="05000000000000000000" pitchFamily="2" charset="2"/>
              <a:buChar char="ü"/>
            </a:pPr>
            <a:r>
              <a:rPr lang="zh-CN" altLang="en-US" sz="2200" dirty="0">
                <a:solidFill>
                  <a:srgbClr val="0033CC"/>
                </a:solidFill>
                <a:latin typeface="微软雅黑" panose="020B0503020204020204" pitchFamily="34" charset="-122"/>
                <a:ea typeface="微软雅黑" panose="020B0503020204020204"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0835">
                                            <p:txEl>
                                              <p:pRg st="1" end="1"/>
                                            </p:txEl>
                                          </p:spTgt>
                                        </p:tgtEl>
                                        <p:attrNameLst>
                                          <p:attrName>style.visibility</p:attrName>
                                        </p:attrNameLst>
                                      </p:cBhvr>
                                      <p:to>
                                        <p:strVal val="visible"/>
                                      </p:to>
                                    </p:set>
                                    <p:animEffect transition="in" filter="blinds(horizontal)">
                                      <p:cBhvr>
                                        <p:cTn id="7" dur="500"/>
                                        <p:tgtEl>
                                          <p:spTgt spid="760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0835">
                                            <p:txEl>
                                              <p:pRg st="2" end="2"/>
                                            </p:txEl>
                                          </p:spTgt>
                                        </p:tgtEl>
                                        <p:attrNameLst>
                                          <p:attrName>style.visibility</p:attrName>
                                        </p:attrNameLst>
                                      </p:cBhvr>
                                      <p:to>
                                        <p:strVal val="visible"/>
                                      </p:to>
                                    </p:set>
                                    <p:animEffect transition="in" filter="blinds(horizontal)">
                                      <p:cBhvr>
                                        <p:cTn id="12" dur="500"/>
                                        <p:tgtEl>
                                          <p:spTgt spid="760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0835">
                                            <p:txEl>
                                              <p:pRg st="4" end="4"/>
                                            </p:txEl>
                                          </p:spTgt>
                                        </p:tgtEl>
                                        <p:attrNameLst>
                                          <p:attrName>style.visibility</p:attrName>
                                        </p:attrNameLst>
                                      </p:cBhvr>
                                      <p:to>
                                        <p:strVal val="visible"/>
                                      </p:to>
                                    </p:set>
                                    <p:animEffect transition="in" filter="blinds(horizontal)">
                                      <p:cBhvr>
                                        <p:cTn id="17" dur="500"/>
                                        <p:tgtEl>
                                          <p:spTgt spid="7608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0835">
                                            <p:txEl>
                                              <p:pRg st="5" end="5"/>
                                            </p:txEl>
                                          </p:spTgt>
                                        </p:tgtEl>
                                        <p:attrNameLst>
                                          <p:attrName>style.visibility</p:attrName>
                                        </p:attrNameLst>
                                      </p:cBhvr>
                                      <p:to>
                                        <p:strVal val="visible"/>
                                      </p:to>
                                    </p:set>
                                    <p:animEffect transition="in" filter="blinds(horizontal)">
                                      <p:cBhvr>
                                        <p:cTn id="22" dur="500"/>
                                        <p:tgtEl>
                                          <p:spTgt spid="7608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0835">
                                            <p:txEl>
                                              <p:pRg st="6" end="6"/>
                                            </p:txEl>
                                          </p:spTgt>
                                        </p:tgtEl>
                                        <p:attrNameLst>
                                          <p:attrName>style.visibility</p:attrName>
                                        </p:attrNameLst>
                                      </p:cBhvr>
                                      <p:to>
                                        <p:strVal val="visible"/>
                                      </p:to>
                                    </p:set>
                                    <p:animEffect transition="in" filter="blinds(horizontal)">
                                      <p:cBhvr>
                                        <p:cTn id="27" dur="500"/>
                                        <p:tgtEl>
                                          <p:spTgt spid="760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idx="4294967295"/>
          </p:nvPr>
        </p:nvSpPr>
        <p:spPr>
          <a:xfrm>
            <a:off x="1011238" y="53975"/>
            <a:ext cx="6686550" cy="660400"/>
          </a:xfrm>
        </p:spPr>
        <p:txBody>
          <a:bodyPr vert="horz" wrap="square" lIns="63500" tIns="25400" rIns="63500" bIns="25400" anchor="t" anchorCtr="0">
            <a:spAutoFit/>
          </a:bodyPr>
          <a:lstStyle/>
          <a:p>
            <a:r>
              <a:rPr lang="zh-CN" altLang="en-US" dirty="0">
                <a:ea typeface="宋体" panose="02010600030101010101" pitchFamily="2" charset="-122"/>
              </a:rPr>
              <a:t>数据的运算小结</a:t>
            </a:r>
          </a:p>
        </p:txBody>
      </p:sp>
      <p:sp>
        <p:nvSpPr>
          <p:cNvPr id="674819" name="Rectangle 3"/>
          <p:cNvSpPr>
            <a:spLocks noGrp="1"/>
          </p:cNvSpPr>
          <p:nvPr>
            <p:ph type="body" idx="4294967295"/>
          </p:nvPr>
        </p:nvSpPr>
        <p:spPr>
          <a:xfrm>
            <a:off x="122238" y="819150"/>
            <a:ext cx="8815387" cy="5746750"/>
          </a:xfrm>
        </p:spPr>
        <p:txBody>
          <a:bodyPr vert="horz" wrap="square" lIns="63500" tIns="25400" rIns="63500" bIns="25400" anchor="t" anchorCtr="0">
            <a:spAutoFit/>
          </a:bodyPr>
          <a:lstStyle/>
          <a:p>
            <a:pPr marL="203200" indent="-203200"/>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语言中涉及的运算</a:t>
            </a:r>
          </a:p>
          <a:p>
            <a:pPr marL="685800" lvl="1" indent="-190500">
              <a:buClr>
                <a:srgbClr val="3333FF"/>
              </a:buClr>
            </a:pPr>
            <a:r>
              <a:rPr lang="zh-CN" altLang="en-US" dirty="0">
                <a:ea typeface="微软雅黑" panose="020B0503020204020204" pitchFamily="34" charset="-122"/>
              </a:rPr>
              <a:t>整数算术运算、浮点数算术运算</a:t>
            </a:r>
          </a:p>
          <a:p>
            <a:pPr marL="685800" lvl="1" indent="-190500">
              <a:buClr>
                <a:srgbClr val="3333FF"/>
              </a:buClr>
            </a:pPr>
            <a:r>
              <a:rPr lang="zh-CN" altLang="en-US" dirty="0">
                <a:ea typeface="微软雅黑" panose="020B0503020204020204" pitchFamily="34" charset="-122"/>
              </a:rPr>
              <a:t>按位、逻辑、移位、位扩展和位截断</a:t>
            </a:r>
            <a:endParaRPr lang="en-US" altLang="zh-CN" dirty="0">
              <a:latin typeface="微软雅黑" panose="020B0503020204020204" pitchFamily="34" charset="-122"/>
              <a:ea typeface="微软雅黑" panose="020B0503020204020204" pitchFamily="34" charset="-122"/>
            </a:endParaRPr>
          </a:p>
          <a:p>
            <a:pPr marL="203200" indent="-203200"/>
            <a:r>
              <a:rPr lang="zh-CN" altLang="en-US" sz="2000" dirty="0">
                <a:latin typeface="微软雅黑" panose="020B0503020204020204" pitchFamily="34" charset="-122"/>
                <a:ea typeface="微软雅黑" panose="020B0503020204020204" pitchFamily="34" charset="-122"/>
              </a:rPr>
              <a:t>整数的加、减运算</a:t>
            </a:r>
          </a:p>
          <a:p>
            <a:pPr marL="685800" lvl="1" indent="-190500"/>
            <a:r>
              <a:rPr lang="zh-CN" altLang="en-US" dirty="0">
                <a:latin typeface="微软雅黑" panose="020B0503020204020204" pitchFamily="34" charset="-122"/>
                <a:ea typeface="微软雅黑" panose="020B0503020204020204" pitchFamily="34" charset="-122"/>
              </a:rPr>
              <a:t>计算机中的“算盘”：模运算系统（</a:t>
            </a:r>
            <a:r>
              <a:rPr lang="zh-CN" altLang="en-US" dirty="0">
                <a:solidFill>
                  <a:srgbClr val="FF0000"/>
                </a:solidFill>
                <a:latin typeface="微软雅黑" panose="020B0503020204020204" pitchFamily="34" charset="-122"/>
                <a:ea typeface="微软雅黑" panose="020B0503020204020204" pitchFamily="34" charset="-122"/>
              </a:rPr>
              <a:t>高位丢弃、用标志信息表示</a:t>
            </a:r>
            <a:r>
              <a:rPr lang="zh-CN" altLang="en-US" dirty="0">
                <a:latin typeface="微软雅黑" panose="020B0503020204020204" pitchFamily="34" charset="-122"/>
                <a:ea typeface="微软雅黑" panose="020B0503020204020204" pitchFamily="34" charset="-122"/>
              </a:rPr>
              <a:t>）</a:t>
            </a:r>
          </a:p>
          <a:p>
            <a:pPr marL="685800" lvl="1" indent="-190500"/>
            <a:r>
              <a:rPr lang="zh-CN" altLang="en-US" dirty="0">
                <a:latin typeface="微软雅黑" panose="020B0503020204020204" pitchFamily="34" charset="-122"/>
                <a:ea typeface="微软雅黑" panose="020B0503020204020204" pitchFamily="34" charset="-122"/>
              </a:rPr>
              <a:t>带符号整数和无符号数的加、减都在同一个“</a:t>
            </a:r>
            <a:r>
              <a:rPr lang="zh-CN" altLang="en-US" dirty="0">
                <a:solidFill>
                  <a:srgbClr val="FF0000"/>
                </a:solidFill>
                <a:latin typeface="微软雅黑" panose="020B0503020204020204" pitchFamily="34" charset="-122"/>
                <a:ea typeface="微软雅黑" panose="020B0503020204020204" pitchFamily="34" charset="-122"/>
              </a:rPr>
              <a:t>算盘</a:t>
            </a:r>
            <a:r>
              <a:rPr lang="zh-CN" altLang="en-US" dirty="0">
                <a:latin typeface="微软雅黑" panose="020B0503020204020204" pitchFamily="34" charset="-122"/>
                <a:ea typeface="微软雅黑" panose="020B0503020204020204" pitchFamily="34" charset="-122"/>
              </a:rPr>
              <a:t>”中</a:t>
            </a:r>
          </a:p>
          <a:p>
            <a:pPr marL="685800" lvl="1" indent="-190500"/>
            <a:r>
              <a:rPr lang="zh-CN" altLang="en-US" dirty="0">
                <a:latin typeface="微软雅黑" panose="020B0503020204020204" pitchFamily="34" charset="-122"/>
                <a:ea typeface="微软雅黑" panose="020B0503020204020204" pitchFamily="34" charset="-122"/>
              </a:rPr>
              <a:t>现实与计算机中的运算结果有差异（</a:t>
            </a:r>
            <a:r>
              <a:rPr lang="zh-CN" altLang="en-US" dirty="0">
                <a:solidFill>
                  <a:srgbClr val="FF0000"/>
                </a:solidFill>
                <a:latin typeface="微软雅黑" panose="020B0503020204020204" pitchFamily="34" charset="-122"/>
                <a:ea typeface="微软雅黑" panose="020B0503020204020204" pitchFamily="34" charset="-122"/>
              </a:rPr>
              <a:t>计算机是模运算系统</a:t>
            </a:r>
            <a:r>
              <a:rPr lang="zh-CN" altLang="en-US" dirty="0">
                <a:latin typeface="微软雅黑" panose="020B0503020204020204" pitchFamily="34" charset="-122"/>
                <a:ea typeface="微软雅黑" panose="020B0503020204020204" pitchFamily="34" charset="-122"/>
              </a:rPr>
              <a:t>）</a:t>
            </a:r>
          </a:p>
          <a:p>
            <a:pPr marL="203200" indent="-203200"/>
            <a:r>
              <a:rPr lang="zh-CN" altLang="en-US" sz="2000" dirty="0">
                <a:latin typeface="微软雅黑" panose="020B0503020204020204" pitchFamily="34" charset="-122"/>
                <a:ea typeface="微软雅黑" panose="020B0503020204020204" pitchFamily="34" charset="-122"/>
              </a:rPr>
              <a:t>整数的乘、除运算</a:t>
            </a:r>
          </a:p>
          <a:p>
            <a:pPr marL="685800" lvl="1" indent="-190500"/>
            <a:r>
              <a:rPr lang="zh-CN" altLang="en-US" dirty="0">
                <a:latin typeface="微软雅黑" panose="020B0503020204020204" pitchFamily="34" charset="-122"/>
                <a:ea typeface="微软雅黑" panose="020B0503020204020204" pitchFamily="34" charset="-122"/>
              </a:rPr>
              <a:t>无符号整数：逻辑左移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位等于乘</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、逻辑右移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位等于除</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p>
          <a:p>
            <a:pPr marL="685800" lvl="1" indent="-190500"/>
            <a:r>
              <a:rPr lang="zh-CN" altLang="en-US" dirty="0">
                <a:latin typeface="微软雅黑" panose="020B0503020204020204" pitchFamily="34" charset="-122"/>
                <a:ea typeface="微软雅黑" panose="020B0503020204020204" pitchFamily="34" charset="-122"/>
              </a:rPr>
              <a:t>带符号整数乘：算术左移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位等于乘</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 </a:t>
            </a:r>
            <a:endParaRPr lang="en-US" altLang="zh-CN"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带符号整数除：</a:t>
            </a:r>
            <a:r>
              <a:rPr lang="en-US" altLang="zh-CN" dirty="0">
                <a:latin typeface="微软雅黑" panose="020B0503020204020204" pitchFamily="34" charset="-122"/>
                <a:ea typeface="微软雅黑" panose="020B0503020204020204" pitchFamily="34" charset="-122"/>
              </a:rPr>
              <a:t>(x&gt;=0 ? x : x</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baseline="30000" dirty="0">
                <a:solidFill>
                  <a:srgbClr val="FF0000"/>
                </a:solidFill>
                <a:latin typeface="微软雅黑" panose="020B0503020204020204" pitchFamily="34" charset="-122"/>
                <a:ea typeface="微软雅黑" panose="020B0503020204020204" pitchFamily="34" charset="-122"/>
              </a:rPr>
              <a:t>k</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）算术右移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除以</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p>
          <a:p>
            <a:pPr marL="203200" indent="-203200"/>
            <a:r>
              <a:rPr lang="zh-CN" altLang="en-US" sz="2000" dirty="0">
                <a:latin typeface="微软雅黑" panose="020B0503020204020204" pitchFamily="34" charset="-122"/>
                <a:ea typeface="微软雅黑" panose="020B0503020204020204" pitchFamily="34" charset="-122"/>
              </a:rPr>
              <a:t>浮点数运算</a:t>
            </a:r>
          </a:p>
          <a:p>
            <a:pPr marL="685800" lvl="1" indent="-190500"/>
            <a:r>
              <a:rPr lang="zh-CN" altLang="en-US" dirty="0">
                <a:latin typeface="微软雅黑" panose="020B0503020204020204" pitchFamily="34" charset="-122"/>
                <a:ea typeface="微软雅黑" panose="020B0503020204020204" pitchFamily="34" charset="-122"/>
              </a:rPr>
              <a:t>加减：</a:t>
            </a:r>
            <a:r>
              <a:rPr lang="zh-CN" altLang="en-US" dirty="0">
                <a:solidFill>
                  <a:srgbClr val="FF0000"/>
                </a:solidFill>
                <a:latin typeface="微软雅黑" panose="020B0503020204020204" pitchFamily="34" charset="-122"/>
                <a:ea typeface="微软雅黑" panose="020B0503020204020204" pitchFamily="34" charset="-122"/>
              </a:rPr>
              <a:t>对阶</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尾数加减</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规格化</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舍入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就近舍入到偶数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（大数吃小数）</a:t>
            </a:r>
          </a:p>
          <a:p>
            <a:pPr marL="685800" lvl="1" indent="-190500"/>
            <a:r>
              <a:rPr lang="zh-CN" altLang="en-US" dirty="0">
                <a:latin typeface="微软雅黑" panose="020B0503020204020204" pitchFamily="34" charset="-122"/>
                <a:ea typeface="微软雅黑" panose="020B0503020204020204" pitchFamily="34" charset="-122"/>
              </a:rPr>
              <a:t>乘除：尾数相乘除，阶码相加减</a:t>
            </a:r>
            <a:endParaRPr lang="zh-CN" altLang="en-US" baseline="30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animEffect transition="in" filter="blinds(horizontal)">
                                      <p:cBhvr>
                                        <p:cTn id="7" dur="500"/>
                                        <p:tgtEl>
                                          <p:spTgt spid="6748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4819">
                                            <p:txEl>
                                              <p:pRg st="2" end="2"/>
                                            </p:txEl>
                                          </p:spTgt>
                                        </p:tgtEl>
                                        <p:attrNameLst>
                                          <p:attrName>style.visibility</p:attrName>
                                        </p:attrNameLst>
                                      </p:cBhvr>
                                      <p:to>
                                        <p:strVal val="visible"/>
                                      </p:to>
                                    </p:set>
                                    <p:animEffect transition="in" filter="blinds(horizontal)">
                                      <p:cBhvr>
                                        <p:cTn id="10" dur="500"/>
                                        <p:tgtEl>
                                          <p:spTgt spid="6748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74819">
                                            <p:txEl>
                                              <p:pRg st="4" end="4"/>
                                            </p:txEl>
                                          </p:spTgt>
                                        </p:tgtEl>
                                        <p:attrNameLst>
                                          <p:attrName>style.visibility</p:attrName>
                                        </p:attrNameLst>
                                      </p:cBhvr>
                                      <p:to>
                                        <p:strVal val="visible"/>
                                      </p:to>
                                    </p:set>
                                    <p:animEffect transition="in" filter="blinds(horizontal)">
                                      <p:cBhvr>
                                        <p:cTn id="15" dur="500"/>
                                        <p:tgtEl>
                                          <p:spTgt spid="67481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74819">
                                            <p:txEl>
                                              <p:pRg st="5" end="5"/>
                                            </p:txEl>
                                          </p:spTgt>
                                        </p:tgtEl>
                                        <p:attrNameLst>
                                          <p:attrName>style.visibility</p:attrName>
                                        </p:attrNameLst>
                                      </p:cBhvr>
                                      <p:to>
                                        <p:strVal val="visible"/>
                                      </p:to>
                                    </p:set>
                                    <p:animEffect transition="in" filter="blinds(horizontal)">
                                      <p:cBhvr>
                                        <p:cTn id="18" dur="500"/>
                                        <p:tgtEl>
                                          <p:spTgt spid="67481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74819">
                                            <p:txEl>
                                              <p:pRg st="6" end="6"/>
                                            </p:txEl>
                                          </p:spTgt>
                                        </p:tgtEl>
                                        <p:attrNameLst>
                                          <p:attrName>style.visibility</p:attrName>
                                        </p:attrNameLst>
                                      </p:cBhvr>
                                      <p:to>
                                        <p:strVal val="visible"/>
                                      </p:to>
                                    </p:set>
                                    <p:animEffect transition="in" filter="blinds(horizontal)">
                                      <p:cBhvr>
                                        <p:cTn id="21" dur="500"/>
                                        <p:tgtEl>
                                          <p:spTgt spid="67481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74819">
                                            <p:txEl>
                                              <p:pRg st="8" end="8"/>
                                            </p:txEl>
                                          </p:spTgt>
                                        </p:tgtEl>
                                        <p:attrNameLst>
                                          <p:attrName>style.visibility</p:attrName>
                                        </p:attrNameLst>
                                      </p:cBhvr>
                                      <p:to>
                                        <p:strVal val="visible"/>
                                      </p:to>
                                    </p:set>
                                    <p:animEffect transition="in" filter="blinds(horizontal)">
                                      <p:cBhvr>
                                        <p:cTn id="26" dur="500"/>
                                        <p:tgtEl>
                                          <p:spTgt spid="674819">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74819">
                                            <p:txEl>
                                              <p:pRg st="9" end="9"/>
                                            </p:txEl>
                                          </p:spTgt>
                                        </p:tgtEl>
                                        <p:attrNameLst>
                                          <p:attrName>style.visibility</p:attrName>
                                        </p:attrNameLst>
                                      </p:cBhvr>
                                      <p:to>
                                        <p:strVal val="visible"/>
                                      </p:to>
                                    </p:set>
                                    <p:animEffect transition="in" filter="blinds(horizontal)">
                                      <p:cBhvr>
                                        <p:cTn id="29" dur="500"/>
                                        <p:tgtEl>
                                          <p:spTgt spid="674819">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74819">
                                            <p:txEl>
                                              <p:pRg st="10" end="10"/>
                                            </p:txEl>
                                          </p:spTgt>
                                        </p:tgtEl>
                                        <p:attrNameLst>
                                          <p:attrName>style.visibility</p:attrName>
                                        </p:attrNameLst>
                                      </p:cBhvr>
                                      <p:to>
                                        <p:strVal val="visible"/>
                                      </p:to>
                                    </p:set>
                                    <p:animEffect transition="in" filter="blinds(horizontal)">
                                      <p:cBhvr>
                                        <p:cTn id="32" dur="500"/>
                                        <p:tgtEl>
                                          <p:spTgt spid="67481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4819">
                                            <p:txEl>
                                              <p:pRg st="12" end="12"/>
                                            </p:txEl>
                                          </p:spTgt>
                                        </p:tgtEl>
                                        <p:attrNameLst>
                                          <p:attrName>style.visibility</p:attrName>
                                        </p:attrNameLst>
                                      </p:cBhvr>
                                      <p:to>
                                        <p:strVal val="visible"/>
                                      </p:to>
                                    </p:set>
                                    <p:animEffect transition="in" filter="blinds(horizontal)">
                                      <p:cBhvr>
                                        <p:cTn id="37" dur="500"/>
                                        <p:tgtEl>
                                          <p:spTgt spid="6748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74819">
                                            <p:txEl>
                                              <p:pRg st="13" end="13"/>
                                            </p:txEl>
                                          </p:spTgt>
                                        </p:tgtEl>
                                        <p:attrNameLst>
                                          <p:attrName>style.visibility</p:attrName>
                                        </p:attrNameLst>
                                      </p:cBhvr>
                                      <p:to>
                                        <p:strVal val="visible"/>
                                      </p:to>
                                    </p:set>
                                    <p:animEffect transition="in" filter="blinds(horizontal)">
                                      <p:cBhvr>
                                        <p:cTn id="40" dur="500"/>
                                        <p:tgtEl>
                                          <p:spTgt spid="6748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38780" y="144780"/>
            <a:ext cx="2877185"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R 进位计数制</a:t>
            </a:r>
          </a:p>
        </p:txBody>
      </p:sp>
      <p:pic>
        <p:nvPicPr>
          <p:cNvPr id="3" name="图片 2"/>
          <p:cNvPicPr>
            <a:picLocks noChangeAspect="1"/>
          </p:cNvPicPr>
          <p:nvPr/>
        </p:nvPicPr>
        <p:blipFill>
          <a:blip r:embed="rId2"/>
          <a:stretch>
            <a:fillRect/>
          </a:stretch>
        </p:blipFill>
        <p:spPr>
          <a:xfrm>
            <a:off x="386715" y="818515"/>
            <a:ext cx="8261350" cy="984250"/>
          </a:xfrm>
          <a:prstGeom prst="rect">
            <a:avLst/>
          </a:prstGeom>
        </p:spPr>
      </p:pic>
      <p:pic>
        <p:nvPicPr>
          <p:cNvPr id="4" name="图片 3"/>
          <p:cNvPicPr>
            <a:picLocks noChangeAspect="1"/>
          </p:cNvPicPr>
          <p:nvPr/>
        </p:nvPicPr>
        <p:blipFill>
          <a:blip r:embed="rId3"/>
          <a:stretch>
            <a:fillRect/>
          </a:stretch>
        </p:blipFill>
        <p:spPr>
          <a:xfrm>
            <a:off x="882015" y="1853565"/>
            <a:ext cx="7918450" cy="1676400"/>
          </a:xfrm>
          <a:prstGeom prst="rect">
            <a:avLst/>
          </a:prstGeom>
        </p:spPr>
      </p:pic>
      <p:pic>
        <p:nvPicPr>
          <p:cNvPr id="5" name="图片 4"/>
          <p:cNvPicPr>
            <a:picLocks noChangeAspect="1"/>
          </p:cNvPicPr>
          <p:nvPr/>
        </p:nvPicPr>
        <p:blipFill>
          <a:blip r:embed="rId4"/>
          <a:stretch>
            <a:fillRect/>
          </a:stretch>
        </p:blipFill>
        <p:spPr>
          <a:xfrm>
            <a:off x="71755" y="3580765"/>
            <a:ext cx="8807450" cy="3009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2080" y="144780"/>
            <a:ext cx="3665220"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八进制和十六进制</a:t>
            </a:r>
          </a:p>
        </p:txBody>
      </p:sp>
      <p:pic>
        <p:nvPicPr>
          <p:cNvPr id="3" name="图片 2"/>
          <p:cNvPicPr>
            <a:picLocks noChangeAspect="1"/>
          </p:cNvPicPr>
          <p:nvPr/>
        </p:nvPicPr>
        <p:blipFill>
          <a:blip r:embed="rId2"/>
          <a:stretch>
            <a:fillRect/>
          </a:stretch>
        </p:blipFill>
        <p:spPr>
          <a:xfrm>
            <a:off x="341630" y="773430"/>
            <a:ext cx="8070850" cy="400050"/>
          </a:xfrm>
          <a:prstGeom prst="rect">
            <a:avLst/>
          </a:prstGeom>
        </p:spPr>
      </p:pic>
      <p:pic>
        <p:nvPicPr>
          <p:cNvPr id="4" name="图片 3"/>
          <p:cNvPicPr>
            <a:picLocks noChangeAspect="1"/>
          </p:cNvPicPr>
          <p:nvPr/>
        </p:nvPicPr>
        <p:blipFill>
          <a:blip r:embed="rId3"/>
          <a:stretch>
            <a:fillRect/>
          </a:stretch>
        </p:blipFill>
        <p:spPr>
          <a:xfrm>
            <a:off x="341630" y="1218565"/>
            <a:ext cx="5156200" cy="342900"/>
          </a:xfrm>
          <a:prstGeom prst="rect">
            <a:avLst/>
          </a:prstGeom>
        </p:spPr>
      </p:pic>
      <p:pic>
        <p:nvPicPr>
          <p:cNvPr id="5" name="图片 4"/>
          <p:cNvPicPr>
            <a:picLocks noChangeAspect="1"/>
          </p:cNvPicPr>
          <p:nvPr/>
        </p:nvPicPr>
        <p:blipFill>
          <a:blip r:embed="rId4"/>
          <a:stretch>
            <a:fillRect/>
          </a:stretch>
        </p:blipFill>
        <p:spPr>
          <a:xfrm>
            <a:off x="566420" y="1564005"/>
            <a:ext cx="8191500" cy="1790700"/>
          </a:xfrm>
          <a:prstGeom prst="rect">
            <a:avLst/>
          </a:prstGeom>
        </p:spPr>
      </p:pic>
      <p:pic>
        <p:nvPicPr>
          <p:cNvPr id="6" name="图片 5"/>
          <p:cNvPicPr>
            <a:picLocks noChangeAspect="1"/>
          </p:cNvPicPr>
          <p:nvPr/>
        </p:nvPicPr>
        <p:blipFill>
          <a:blip r:embed="rId5"/>
          <a:stretch>
            <a:fillRect/>
          </a:stretch>
        </p:blipFill>
        <p:spPr>
          <a:xfrm>
            <a:off x="881380" y="3338195"/>
            <a:ext cx="7340600" cy="704850"/>
          </a:xfrm>
          <a:prstGeom prst="rect">
            <a:avLst/>
          </a:prstGeom>
        </p:spPr>
      </p:pic>
      <p:pic>
        <p:nvPicPr>
          <p:cNvPr id="7" name="图片 6"/>
          <p:cNvPicPr>
            <a:picLocks noChangeAspect="1"/>
          </p:cNvPicPr>
          <p:nvPr/>
        </p:nvPicPr>
        <p:blipFill>
          <a:blip r:embed="rId6"/>
          <a:stretch>
            <a:fillRect/>
          </a:stretch>
        </p:blipFill>
        <p:spPr>
          <a:xfrm>
            <a:off x="566420" y="4058920"/>
            <a:ext cx="7905750" cy="501650"/>
          </a:xfrm>
          <a:prstGeom prst="rect">
            <a:avLst/>
          </a:prstGeom>
        </p:spPr>
      </p:pic>
      <p:pic>
        <p:nvPicPr>
          <p:cNvPr id="8" name="图片 7"/>
          <p:cNvPicPr>
            <a:picLocks noChangeAspect="1"/>
          </p:cNvPicPr>
          <p:nvPr/>
        </p:nvPicPr>
        <p:blipFill>
          <a:blip r:embed="rId7"/>
          <a:stretch>
            <a:fillRect/>
          </a:stretch>
        </p:blipFill>
        <p:spPr>
          <a:xfrm>
            <a:off x="701675" y="4508500"/>
            <a:ext cx="3663950" cy="412750"/>
          </a:xfrm>
          <a:prstGeom prst="rect">
            <a:avLst/>
          </a:prstGeom>
        </p:spPr>
      </p:pic>
      <p:pic>
        <p:nvPicPr>
          <p:cNvPr id="9" name="图片 8"/>
          <p:cNvPicPr>
            <a:picLocks noChangeAspect="1"/>
          </p:cNvPicPr>
          <p:nvPr/>
        </p:nvPicPr>
        <p:blipFill>
          <a:blip r:embed="rId8"/>
          <a:stretch>
            <a:fillRect/>
          </a:stretch>
        </p:blipFill>
        <p:spPr>
          <a:xfrm>
            <a:off x="4436745" y="4514850"/>
            <a:ext cx="3854450" cy="406400"/>
          </a:xfrm>
          <a:prstGeom prst="rect">
            <a:avLst/>
          </a:prstGeom>
        </p:spPr>
      </p:pic>
      <p:pic>
        <p:nvPicPr>
          <p:cNvPr id="10" name="图片 9"/>
          <p:cNvPicPr>
            <a:picLocks noChangeAspect="1"/>
          </p:cNvPicPr>
          <p:nvPr/>
        </p:nvPicPr>
        <p:blipFill>
          <a:blip r:embed="rId9"/>
          <a:stretch>
            <a:fillRect/>
          </a:stretch>
        </p:blipFill>
        <p:spPr>
          <a:xfrm>
            <a:off x="701675" y="4913630"/>
            <a:ext cx="3619500" cy="387350"/>
          </a:xfrm>
          <a:prstGeom prst="rect">
            <a:avLst/>
          </a:prstGeom>
        </p:spPr>
      </p:pic>
      <p:pic>
        <p:nvPicPr>
          <p:cNvPr id="11" name="图片 10"/>
          <p:cNvPicPr>
            <a:picLocks noChangeAspect="1"/>
          </p:cNvPicPr>
          <p:nvPr/>
        </p:nvPicPr>
        <p:blipFill>
          <a:blip r:embed="rId10"/>
          <a:stretch>
            <a:fillRect/>
          </a:stretch>
        </p:blipFill>
        <p:spPr>
          <a:xfrm>
            <a:off x="1646555" y="5589270"/>
            <a:ext cx="5168900" cy="438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0830" y="144780"/>
            <a:ext cx="6228715"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十进制数与 R 进制数之间的转换</a:t>
            </a:r>
          </a:p>
        </p:txBody>
      </p:sp>
      <p:pic>
        <p:nvPicPr>
          <p:cNvPr id="3" name="图片 2"/>
          <p:cNvPicPr>
            <a:picLocks noChangeAspect="1"/>
          </p:cNvPicPr>
          <p:nvPr/>
        </p:nvPicPr>
        <p:blipFill>
          <a:blip r:embed="rId3"/>
          <a:stretch>
            <a:fillRect/>
          </a:stretch>
        </p:blipFill>
        <p:spPr>
          <a:xfrm>
            <a:off x="341630" y="728345"/>
            <a:ext cx="3276600" cy="355600"/>
          </a:xfrm>
          <a:prstGeom prst="rect">
            <a:avLst/>
          </a:prstGeom>
        </p:spPr>
      </p:pic>
      <p:pic>
        <p:nvPicPr>
          <p:cNvPr id="4" name="图片 3"/>
          <p:cNvPicPr>
            <a:picLocks noChangeAspect="1"/>
          </p:cNvPicPr>
          <p:nvPr/>
        </p:nvPicPr>
        <p:blipFill>
          <a:blip r:embed="rId4"/>
          <a:stretch>
            <a:fillRect/>
          </a:stretch>
        </p:blipFill>
        <p:spPr>
          <a:xfrm>
            <a:off x="791845" y="1043305"/>
            <a:ext cx="1924050" cy="400050"/>
          </a:xfrm>
          <a:prstGeom prst="rect">
            <a:avLst/>
          </a:prstGeom>
        </p:spPr>
      </p:pic>
      <p:pic>
        <p:nvPicPr>
          <p:cNvPr id="5" name="图片 4"/>
          <p:cNvPicPr>
            <a:picLocks noChangeAspect="1"/>
          </p:cNvPicPr>
          <p:nvPr/>
        </p:nvPicPr>
        <p:blipFill>
          <a:blip r:embed="rId5"/>
          <a:stretch>
            <a:fillRect/>
          </a:stretch>
        </p:blipFill>
        <p:spPr>
          <a:xfrm>
            <a:off x="882015" y="1538605"/>
            <a:ext cx="7239000" cy="406400"/>
          </a:xfrm>
          <a:prstGeom prst="rect">
            <a:avLst/>
          </a:prstGeom>
        </p:spPr>
      </p:pic>
      <p:pic>
        <p:nvPicPr>
          <p:cNvPr id="6" name="图片 5"/>
          <p:cNvPicPr>
            <a:picLocks noChangeAspect="1"/>
          </p:cNvPicPr>
          <p:nvPr/>
        </p:nvPicPr>
        <p:blipFill>
          <a:blip r:embed="rId6"/>
          <a:stretch>
            <a:fillRect/>
          </a:stretch>
        </p:blipFill>
        <p:spPr>
          <a:xfrm>
            <a:off x="836930" y="1988820"/>
            <a:ext cx="6013450" cy="438150"/>
          </a:xfrm>
          <a:prstGeom prst="rect">
            <a:avLst/>
          </a:prstGeom>
        </p:spPr>
      </p:pic>
      <p:pic>
        <p:nvPicPr>
          <p:cNvPr id="7" name="图片 6"/>
          <p:cNvPicPr>
            <a:picLocks noChangeAspect="1"/>
          </p:cNvPicPr>
          <p:nvPr/>
        </p:nvPicPr>
        <p:blipFill>
          <a:blip r:embed="rId7"/>
          <a:stretch>
            <a:fillRect/>
          </a:stretch>
        </p:blipFill>
        <p:spPr>
          <a:xfrm>
            <a:off x="836930" y="2444750"/>
            <a:ext cx="6953250" cy="469900"/>
          </a:xfrm>
          <a:prstGeom prst="rect">
            <a:avLst/>
          </a:prstGeom>
        </p:spPr>
      </p:pic>
      <p:pic>
        <p:nvPicPr>
          <p:cNvPr id="8" name="图片 7"/>
          <p:cNvPicPr>
            <a:picLocks noChangeAspect="1"/>
          </p:cNvPicPr>
          <p:nvPr/>
        </p:nvPicPr>
        <p:blipFill>
          <a:blip r:embed="rId8"/>
          <a:stretch>
            <a:fillRect/>
          </a:stretch>
        </p:blipFill>
        <p:spPr>
          <a:xfrm>
            <a:off x="386715" y="2914650"/>
            <a:ext cx="7245350" cy="387350"/>
          </a:xfrm>
          <a:prstGeom prst="rect">
            <a:avLst/>
          </a:prstGeom>
        </p:spPr>
      </p:pic>
      <p:pic>
        <p:nvPicPr>
          <p:cNvPr id="9" name="图片 8"/>
          <p:cNvPicPr>
            <a:picLocks noChangeAspect="1"/>
          </p:cNvPicPr>
          <p:nvPr/>
        </p:nvPicPr>
        <p:blipFill>
          <a:blip r:embed="rId9"/>
          <a:stretch>
            <a:fillRect/>
          </a:stretch>
        </p:blipFill>
        <p:spPr>
          <a:xfrm>
            <a:off x="798195" y="3429000"/>
            <a:ext cx="3771900" cy="368300"/>
          </a:xfrm>
          <a:prstGeom prst="rect">
            <a:avLst/>
          </a:prstGeom>
        </p:spPr>
      </p:pic>
      <p:pic>
        <p:nvPicPr>
          <p:cNvPr id="10" name="图片 9"/>
          <p:cNvPicPr>
            <a:picLocks noChangeAspect="1"/>
          </p:cNvPicPr>
          <p:nvPr/>
        </p:nvPicPr>
        <p:blipFill>
          <a:blip r:embed="rId10"/>
          <a:stretch>
            <a:fillRect/>
          </a:stretch>
        </p:blipFill>
        <p:spPr>
          <a:xfrm>
            <a:off x="836930" y="3943350"/>
            <a:ext cx="4413250" cy="901700"/>
          </a:xfrm>
          <a:prstGeom prst="rect">
            <a:avLst/>
          </a:prstGeom>
        </p:spPr>
      </p:pic>
      <p:pic>
        <p:nvPicPr>
          <p:cNvPr id="11" name="图片 10"/>
          <p:cNvPicPr>
            <a:picLocks noChangeAspect="1"/>
          </p:cNvPicPr>
          <p:nvPr>
            <p:custDataLst>
              <p:tags r:id="rId1"/>
            </p:custDataLst>
          </p:nvPr>
        </p:nvPicPr>
        <p:blipFill>
          <a:blip r:embed="rId11"/>
          <a:stretch>
            <a:fillRect/>
          </a:stretch>
        </p:blipFill>
        <p:spPr>
          <a:xfrm>
            <a:off x="5337175" y="3943350"/>
            <a:ext cx="1892300" cy="939800"/>
          </a:xfrm>
          <a:prstGeom prst="rect">
            <a:avLst/>
          </a:prstGeom>
        </p:spPr>
      </p:pic>
      <p:pic>
        <p:nvPicPr>
          <p:cNvPr id="12" name="图片 11"/>
          <p:cNvPicPr>
            <a:picLocks noChangeAspect="1"/>
          </p:cNvPicPr>
          <p:nvPr/>
        </p:nvPicPr>
        <p:blipFill>
          <a:blip r:embed="rId12"/>
          <a:stretch>
            <a:fillRect/>
          </a:stretch>
        </p:blipFill>
        <p:spPr>
          <a:xfrm>
            <a:off x="215900" y="4958080"/>
            <a:ext cx="8712200" cy="666750"/>
          </a:xfrm>
          <a:prstGeom prst="rect">
            <a:avLst/>
          </a:prstGeom>
        </p:spPr>
      </p:pic>
      <p:pic>
        <p:nvPicPr>
          <p:cNvPr id="13" name="图片 12"/>
          <p:cNvPicPr>
            <a:picLocks noChangeAspect="1"/>
          </p:cNvPicPr>
          <p:nvPr/>
        </p:nvPicPr>
        <p:blipFill>
          <a:blip r:embed="rId13"/>
          <a:stretch>
            <a:fillRect/>
          </a:stretch>
        </p:blipFill>
        <p:spPr>
          <a:xfrm>
            <a:off x="462915" y="5782945"/>
            <a:ext cx="8077200" cy="43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nvSpPr>
        <p:spPr>
          <a:xfrm>
            <a:off x="251460" y="98743"/>
            <a:ext cx="8361363" cy="666115"/>
          </a:xfrm>
          <a:prstGeom prst="rect">
            <a:avLst/>
          </a:prstGeom>
          <a:noFill/>
          <a:ln w="9525">
            <a:noFill/>
          </a:ln>
        </p:spPr>
        <p:txBody>
          <a:bodyPr vert="horz" wrap="square" lIns="63500" tIns="25400" rIns="63500" bIns="25400" anchor="t" anchorCtr="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dirty="0">
                <a:ea typeface="宋体" panose="02010600030101010101" pitchFamily="2" charset="-122"/>
              </a:rPr>
              <a:t>十进制和二进制数之间的转换</a:t>
            </a:r>
            <a:endParaRPr lang="zh-CN" sz="3200" dirty="0"/>
          </a:p>
        </p:txBody>
      </p:sp>
      <p:pic>
        <p:nvPicPr>
          <p:cNvPr id="5" name="图片 4"/>
          <p:cNvPicPr>
            <a:picLocks noChangeAspect="1"/>
          </p:cNvPicPr>
          <p:nvPr/>
        </p:nvPicPr>
        <p:blipFill>
          <a:blip r:embed="rId3"/>
          <a:stretch>
            <a:fillRect/>
          </a:stretch>
        </p:blipFill>
        <p:spPr>
          <a:xfrm>
            <a:off x="431165" y="5454015"/>
            <a:ext cx="8420100" cy="861060"/>
          </a:xfrm>
          <a:prstGeom prst="rect">
            <a:avLst/>
          </a:prstGeom>
        </p:spPr>
      </p:pic>
      <p:pic>
        <p:nvPicPr>
          <p:cNvPr id="6" name="图片 5"/>
          <p:cNvPicPr>
            <a:picLocks noChangeAspect="1"/>
          </p:cNvPicPr>
          <p:nvPr/>
        </p:nvPicPr>
        <p:blipFill>
          <a:blip r:embed="rId4"/>
          <a:stretch>
            <a:fillRect/>
          </a:stretch>
        </p:blipFill>
        <p:spPr>
          <a:xfrm>
            <a:off x="652780" y="817880"/>
            <a:ext cx="2659380" cy="533400"/>
          </a:xfrm>
          <a:prstGeom prst="rect">
            <a:avLst/>
          </a:prstGeom>
        </p:spPr>
      </p:pic>
      <p:pic>
        <p:nvPicPr>
          <p:cNvPr id="7" name="图片 6"/>
          <p:cNvPicPr>
            <a:picLocks noChangeAspect="1"/>
          </p:cNvPicPr>
          <p:nvPr/>
        </p:nvPicPr>
        <p:blipFill>
          <a:blip r:embed="rId5"/>
          <a:stretch>
            <a:fillRect/>
          </a:stretch>
        </p:blipFill>
        <p:spPr>
          <a:xfrm>
            <a:off x="3312160" y="855980"/>
            <a:ext cx="3596640" cy="457200"/>
          </a:xfrm>
          <a:prstGeom prst="rect">
            <a:avLst/>
          </a:prstGeom>
        </p:spPr>
      </p:pic>
      <p:pic>
        <p:nvPicPr>
          <p:cNvPr id="3" name="图片 2"/>
          <p:cNvPicPr>
            <a:picLocks noChangeAspect="1"/>
          </p:cNvPicPr>
          <p:nvPr/>
        </p:nvPicPr>
        <p:blipFill>
          <a:blip r:embed="rId6"/>
          <a:stretch>
            <a:fillRect/>
          </a:stretch>
        </p:blipFill>
        <p:spPr>
          <a:xfrm>
            <a:off x="1016635" y="1973580"/>
            <a:ext cx="3364230" cy="3249295"/>
          </a:xfrm>
          <a:prstGeom prst="rect">
            <a:avLst/>
          </a:prstGeom>
        </p:spPr>
      </p:pic>
      <p:pic>
        <p:nvPicPr>
          <p:cNvPr id="8" name="图片 7"/>
          <p:cNvPicPr>
            <a:picLocks noChangeAspect="1"/>
          </p:cNvPicPr>
          <p:nvPr/>
        </p:nvPicPr>
        <p:blipFill>
          <a:blip r:embed="rId7"/>
          <a:stretch>
            <a:fillRect/>
          </a:stretch>
        </p:blipFill>
        <p:spPr>
          <a:xfrm>
            <a:off x="5022215" y="2078355"/>
            <a:ext cx="2644775" cy="2666365"/>
          </a:xfrm>
          <a:prstGeom prst="rect">
            <a:avLst/>
          </a:prstGeom>
        </p:spPr>
      </p:pic>
      <p:pic>
        <p:nvPicPr>
          <p:cNvPr id="9" name="图片 8"/>
          <p:cNvPicPr>
            <a:picLocks noChangeAspect="1"/>
          </p:cNvPicPr>
          <p:nvPr/>
        </p:nvPicPr>
        <p:blipFill>
          <a:blip r:embed="rId8"/>
          <a:stretch>
            <a:fillRect/>
          </a:stretch>
        </p:blipFill>
        <p:spPr>
          <a:xfrm>
            <a:off x="701675" y="1538605"/>
            <a:ext cx="3733800" cy="304800"/>
          </a:xfrm>
          <a:prstGeom prst="rect">
            <a:avLst/>
          </a:prstGeom>
        </p:spPr>
      </p:pic>
      <p:pic>
        <p:nvPicPr>
          <p:cNvPr id="10" name="图片 9"/>
          <p:cNvPicPr>
            <a:picLocks noChangeAspect="1"/>
          </p:cNvPicPr>
          <p:nvPr/>
        </p:nvPicPr>
        <p:blipFill>
          <a:blip r:embed="rId9"/>
          <a:stretch>
            <a:fillRect/>
          </a:stretch>
        </p:blipFill>
        <p:spPr>
          <a:xfrm>
            <a:off x="4751705" y="1493520"/>
            <a:ext cx="3733800" cy="36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0830" y="144780"/>
            <a:ext cx="6146800"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十进制数与 8 进制数之间的转换</a:t>
            </a:r>
          </a:p>
        </p:txBody>
      </p:sp>
      <p:pic>
        <p:nvPicPr>
          <p:cNvPr id="3" name="图片 2"/>
          <p:cNvPicPr>
            <a:picLocks noChangeAspect="1"/>
          </p:cNvPicPr>
          <p:nvPr/>
        </p:nvPicPr>
        <p:blipFill>
          <a:blip r:embed="rId3"/>
          <a:stretch>
            <a:fillRect/>
          </a:stretch>
        </p:blipFill>
        <p:spPr>
          <a:xfrm>
            <a:off x="296545" y="773430"/>
            <a:ext cx="4876800" cy="501650"/>
          </a:xfrm>
          <a:prstGeom prst="rect">
            <a:avLst/>
          </a:prstGeom>
        </p:spPr>
      </p:pic>
      <p:pic>
        <p:nvPicPr>
          <p:cNvPr id="4" name="图片 3"/>
          <p:cNvPicPr>
            <a:picLocks noChangeAspect="1"/>
          </p:cNvPicPr>
          <p:nvPr/>
        </p:nvPicPr>
        <p:blipFill>
          <a:blip r:embed="rId4"/>
          <a:stretch>
            <a:fillRect/>
          </a:stretch>
        </p:blipFill>
        <p:spPr>
          <a:xfrm>
            <a:off x="476885" y="1358265"/>
            <a:ext cx="3759200" cy="457200"/>
          </a:xfrm>
          <a:prstGeom prst="rect">
            <a:avLst/>
          </a:prstGeom>
        </p:spPr>
      </p:pic>
      <p:pic>
        <p:nvPicPr>
          <p:cNvPr id="5" name="图片 4"/>
          <p:cNvPicPr>
            <a:picLocks noChangeAspect="1"/>
          </p:cNvPicPr>
          <p:nvPr/>
        </p:nvPicPr>
        <p:blipFill>
          <a:blip r:embed="rId5"/>
          <a:stretch>
            <a:fillRect/>
          </a:stretch>
        </p:blipFill>
        <p:spPr>
          <a:xfrm>
            <a:off x="4617085" y="1403350"/>
            <a:ext cx="3879850" cy="355600"/>
          </a:xfrm>
          <a:prstGeom prst="rect">
            <a:avLst/>
          </a:prstGeom>
        </p:spPr>
      </p:pic>
      <p:pic>
        <p:nvPicPr>
          <p:cNvPr id="6" name="图片 5"/>
          <p:cNvPicPr>
            <a:picLocks noChangeAspect="1"/>
          </p:cNvPicPr>
          <p:nvPr/>
        </p:nvPicPr>
        <p:blipFill>
          <a:blip r:embed="rId6"/>
          <a:stretch>
            <a:fillRect/>
          </a:stretch>
        </p:blipFill>
        <p:spPr>
          <a:xfrm>
            <a:off x="162560" y="1853565"/>
            <a:ext cx="4159250" cy="3594100"/>
          </a:xfrm>
          <a:prstGeom prst="rect">
            <a:avLst/>
          </a:prstGeom>
        </p:spPr>
      </p:pic>
      <p:pic>
        <p:nvPicPr>
          <p:cNvPr id="7" name="图片 6"/>
          <p:cNvPicPr>
            <a:picLocks noChangeAspect="1"/>
          </p:cNvPicPr>
          <p:nvPr/>
        </p:nvPicPr>
        <p:blipFill>
          <a:blip r:embed="rId7"/>
          <a:stretch>
            <a:fillRect/>
          </a:stretch>
        </p:blipFill>
        <p:spPr>
          <a:xfrm>
            <a:off x="4347210" y="1887220"/>
            <a:ext cx="4616450" cy="3562350"/>
          </a:xfrm>
          <a:prstGeom prst="rect">
            <a:avLst/>
          </a:prstGeom>
        </p:spPr>
      </p:pic>
      <p:pic>
        <p:nvPicPr>
          <p:cNvPr id="8" name="图片 7"/>
          <p:cNvPicPr>
            <a:picLocks noChangeAspect="1"/>
          </p:cNvPicPr>
          <p:nvPr/>
        </p:nvPicPr>
        <p:blipFill>
          <a:blip r:embed="rId8"/>
          <a:stretch>
            <a:fillRect/>
          </a:stretch>
        </p:blipFill>
        <p:spPr>
          <a:xfrm>
            <a:off x="296545" y="5589270"/>
            <a:ext cx="6102350" cy="387350"/>
          </a:xfrm>
          <a:prstGeom prst="rect">
            <a:avLst/>
          </a:prstGeom>
        </p:spPr>
      </p:pic>
      <p:pic>
        <p:nvPicPr>
          <p:cNvPr id="9" name="图片 8"/>
          <p:cNvPicPr>
            <a:picLocks noChangeAspect="1"/>
          </p:cNvPicPr>
          <p:nvPr/>
        </p:nvPicPr>
        <p:blipFill>
          <a:blip r:embed="rId9"/>
          <a:stretch>
            <a:fillRect/>
          </a:stretch>
        </p:blipFill>
        <p:spPr>
          <a:xfrm>
            <a:off x="161290" y="6083935"/>
            <a:ext cx="7613650" cy="444500"/>
          </a:xfrm>
          <a:prstGeom prst="rect">
            <a:avLst/>
          </a:prstGeom>
        </p:spPr>
      </p:pic>
      <p:sp>
        <p:nvSpPr>
          <p:cNvPr id="11266" name="Rectangle 2"/>
          <p:cNvSpPr>
            <a:spLocks noGrp="1"/>
          </p:cNvSpPr>
          <p:nvPr>
            <p:custDataLst>
              <p:tags r:id="rId1"/>
            </p:custDataLst>
          </p:nvPr>
        </p:nvSpPr>
        <p:spPr>
          <a:xfrm>
            <a:off x="6315710" y="5476240"/>
            <a:ext cx="2806700" cy="419735"/>
          </a:xfrm>
          <a:prstGeom prst="rect">
            <a:avLst/>
          </a:prstGeom>
          <a:noFill/>
          <a:ln w="9525">
            <a:noFill/>
          </a:ln>
        </p:spPr>
        <p:txBody>
          <a:bodyPr vert="horz" wrap="square" lIns="63500" tIns="25400" rIns="63500" bIns="25400" anchor="t" anchorCtr="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en-US" sz="2400" dirty="0">
                <a:ea typeface="宋体" panose="02010600030101010101" pitchFamily="2" charset="-122"/>
              </a:rPr>
              <a:t>2,8,16</a:t>
            </a:r>
            <a:r>
              <a:rPr lang="zh-CN" altLang="en-US" sz="2400" dirty="0">
                <a:ea typeface="宋体" panose="02010600030101010101" pitchFamily="2" charset="-122"/>
              </a:rPr>
              <a:t>进制</a:t>
            </a:r>
            <a:r>
              <a:rPr lang="zh-CN" sz="2400" dirty="0">
                <a:ea typeface="宋体" panose="02010600030101010101" pitchFamily="2" charset="-122"/>
              </a:rPr>
              <a:t>转换？</a:t>
            </a:r>
            <a:endParaRPr 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2080" y="144780"/>
            <a:ext cx="3265805"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定点数和浮点数</a:t>
            </a:r>
          </a:p>
        </p:txBody>
      </p:sp>
      <p:pic>
        <p:nvPicPr>
          <p:cNvPr id="3" name="图片 2"/>
          <p:cNvPicPr>
            <a:picLocks noChangeAspect="1"/>
          </p:cNvPicPr>
          <p:nvPr/>
        </p:nvPicPr>
        <p:blipFill>
          <a:blip r:embed="rId2"/>
          <a:stretch>
            <a:fillRect/>
          </a:stretch>
        </p:blipFill>
        <p:spPr>
          <a:xfrm>
            <a:off x="341630" y="728345"/>
            <a:ext cx="6508750" cy="374650"/>
          </a:xfrm>
          <a:prstGeom prst="rect">
            <a:avLst/>
          </a:prstGeom>
        </p:spPr>
      </p:pic>
      <p:pic>
        <p:nvPicPr>
          <p:cNvPr id="4" name="图片 3"/>
          <p:cNvPicPr>
            <a:picLocks noChangeAspect="1"/>
          </p:cNvPicPr>
          <p:nvPr/>
        </p:nvPicPr>
        <p:blipFill>
          <a:blip r:embed="rId3"/>
          <a:stretch>
            <a:fillRect/>
          </a:stretch>
        </p:blipFill>
        <p:spPr>
          <a:xfrm>
            <a:off x="746760" y="1178560"/>
            <a:ext cx="5175250" cy="317500"/>
          </a:xfrm>
          <a:prstGeom prst="rect">
            <a:avLst/>
          </a:prstGeom>
        </p:spPr>
      </p:pic>
      <p:pic>
        <p:nvPicPr>
          <p:cNvPr id="5" name="图片 4"/>
          <p:cNvPicPr>
            <a:picLocks noChangeAspect="1"/>
          </p:cNvPicPr>
          <p:nvPr/>
        </p:nvPicPr>
        <p:blipFill>
          <a:blip r:embed="rId4"/>
          <a:stretch>
            <a:fillRect/>
          </a:stretch>
        </p:blipFill>
        <p:spPr>
          <a:xfrm>
            <a:off x="1106170" y="1538605"/>
            <a:ext cx="5124450" cy="342900"/>
          </a:xfrm>
          <a:prstGeom prst="rect">
            <a:avLst/>
          </a:prstGeom>
        </p:spPr>
      </p:pic>
      <p:pic>
        <p:nvPicPr>
          <p:cNvPr id="6" name="图片 5"/>
          <p:cNvPicPr>
            <a:picLocks noChangeAspect="1"/>
          </p:cNvPicPr>
          <p:nvPr/>
        </p:nvPicPr>
        <p:blipFill>
          <a:blip r:embed="rId5"/>
          <a:stretch>
            <a:fillRect/>
          </a:stretch>
        </p:blipFill>
        <p:spPr>
          <a:xfrm>
            <a:off x="1061720" y="1946275"/>
            <a:ext cx="4876800" cy="330200"/>
          </a:xfrm>
          <a:prstGeom prst="rect">
            <a:avLst/>
          </a:prstGeom>
        </p:spPr>
      </p:pic>
      <p:pic>
        <p:nvPicPr>
          <p:cNvPr id="7" name="图片 6"/>
          <p:cNvPicPr>
            <a:picLocks noChangeAspect="1"/>
          </p:cNvPicPr>
          <p:nvPr/>
        </p:nvPicPr>
        <p:blipFill>
          <a:blip r:embed="rId6"/>
          <a:stretch>
            <a:fillRect/>
          </a:stretch>
        </p:blipFill>
        <p:spPr>
          <a:xfrm>
            <a:off x="386715" y="2573655"/>
            <a:ext cx="4502150" cy="292100"/>
          </a:xfrm>
          <a:prstGeom prst="rect">
            <a:avLst/>
          </a:prstGeom>
        </p:spPr>
      </p:pic>
      <p:pic>
        <p:nvPicPr>
          <p:cNvPr id="8" name="图片 7"/>
          <p:cNvPicPr>
            <a:picLocks noChangeAspect="1"/>
          </p:cNvPicPr>
          <p:nvPr/>
        </p:nvPicPr>
        <p:blipFill>
          <a:blip r:embed="rId7"/>
          <a:stretch>
            <a:fillRect/>
          </a:stretch>
        </p:blipFill>
        <p:spPr>
          <a:xfrm>
            <a:off x="341630" y="2943225"/>
            <a:ext cx="6280150" cy="323850"/>
          </a:xfrm>
          <a:prstGeom prst="rect">
            <a:avLst/>
          </a:prstGeom>
        </p:spPr>
      </p:pic>
      <p:pic>
        <p:nvPicPr>
          <p:cNvPr id="9" name="图片 8"/>
          <p:cNvPicPr>
            <a:picLocks noChangeAspect="1"/>
          </p:cNvPicPr>
          <p:nvPr/>
        </p:nvPicPr>
        <p:blipFill>
          <a:blip r:embed="rId8"/>
          <a:stretch>
            <a:fillRect/>
          </a:stretch>
        </p:blipFill>
        <p:spPr>
          <a:xfrm>
            <a:off x="341630" y="3344545"/>
            <a:ext cx="3638550" cy="406400"/>
          </a:xfrm>
          <a:prstGeom prst="rect">
            <a:avLst/>
          </a:prstGeom>
        </p:spPr>
      </p:pic>
      <p:pic>
        <p:nvPicPr>
          <p:cNvPr id="10" name="图片 9"/>
          <p:cNvPicPr>
            <a:picLocks noChangeAspect="1"/>
          </p:cNvPicPr>
          <p:nvPr/>
        </p:nvPicPr>
        <p:blipFill>
          <a:blip r:embed="rId9"/>
          <a:stretch>
            <a:fillRect/>
          </a:stretch>
        </p:blipFill>
        <p:spPr>
          <a:xfrm>
            <a:off x="656590" y="3789045"/>
            <a:ext cx="7632700" cy="2112645"/>
          </a:xfrm>
          <a:prstGeom prst="rect">
            <a:avLst/>
          </a:prstGeom>
        </p:spPr>
      </p:pic>
      <p:pic>
        <p:nvPicPr>
          <p:cNvPr id="11" name="图片 10"/>
          <p:cNvPicPr>
            <a:picLocks noChangeAspect="1"/>
          </p:cNvPicPr>
          <p:nvPr/>
        </p:nvPicPr>
        <p:blipFill>
          <a:blip r:embed="rId10"/>
          <a:stretch>
            <a:fillRect/>
          </a:stretch>
        </p:blipFill>
        <p:spPr>
          <a:xfrm>
            <a:off x="6777355" y="1223645"/>
            <a:ext cx="2247900" cy="1504950"/>
          </a:xfrm>
          <a:prstGeom prst="rect">
            <a:avLst/>
          </a:prstGeom>
        </p:spPr>
      </p:pic>
      <p:sp>
        <p:nvSpPr>
          <p:cNvPr id="12" name="文本框 11"/>
          <p:cNvSpPr txBox="1"/>
          <p:nvPr/>
        </p:nvSpPr>
        <p:spPr>
          <a:xfrm>
            <a:off x="147320" y="5994400"/>
            <a:ext cx="8863330" cy="706755"/>
          </a:xfrm>
          <a:prstGeom prst="rect">
            <a:avLst/>
          </a:prstGeom>
          <a:noFill/>
        </p:spPr>
        <p:txBody>
          <a:bodyPr wrap="none" rtlCol="0">
            <a:spAutoFit/>
          </a:bodyPr>
          <a:lstStyle/>
          <a:p>
            <a:r>
              <a:rPr lang="zh-CN" altLang="en-US" sz="2000" b="1" dirty="0">
                <a:solidFill>
                  <a:schemeClr val="accent2"/>
                </a:solidFill>
                <a:latin typeface="黑体" panose="02010609060101010101" pitchFamily="49" charset="-122"/>
                <a:ea typeface="黑体" panose="02010609060101010101" pitchFamily="49" charset="-122"/>
              </a:rPr>
              <a:t>在基数一定的情况下，尾数M的位数反映了数X的有效位数，决定了数的精度，</a:t>
            </a:r>
          </a:p>
          <a:p>
            <a:r>
              <a:rPr lang="zh-CN" altLang="en-US" sz="2000" b="1" dirty="0">
                <a:solidFill>
                  <a:schemeClr val="accent2"/>
                </a:solidFill>
                <a:latin typeface="黑体" panose="02010609060101010101" pitchFamily="49" charset="-122"/>
                <a:ea typeface="黑体" panose="02010609060101010101" pitchFamily="49" charset="-122"/>
              </a:rPr>
              <a:t>阶E的位数决定了数X的表示范围，阶E的值确定了小数点的位置。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200025" y="7938"/>
            <a:ext cx="8361363" cy="660400"/>
          </a:xfrm>
        </p:spPr>
        <p:txBody>
          <a:bodyPr vert="horz" wrap="square" lIns="63500" tIns="25400" rIns="63500" bIns="25400" anchor="t" anchorCtr="0">
            <a:spAutoFit/>
          </a:bodyPr>
          <a:lstStyle/>
          <a:p>
            <a:r>
              <a:rPr lang="en-US" altLang="zh-CN" dirty="0">
                <a:ea typeface="宋体" panose="02010600030101010101" pitchFamily="2" charset="-122"/>
              </a:rPr>
              <a:t> </a:t>
            </a:r>
            <a:r>
              <a:rPr lang="en-US" altLang="zh-CN" sz="3200" dirty="0"/>
              <a:t>Sign and Magnitude </a:t>
            </a:r>
            <a:r>
              <a:rPr lang="zh-CN" altLang="en-US" sz="3200" dirty="0"/>
              <a:t>（原码的表示）</a:t>
            </a:r>
          </a:p>
        </p:txBody>
      </p:sp>
      <p:grpSp>
        <p:nvGrpSpPr>
          <p:cNvPr id="11267" name="Group 45"/>
          <p:cNvGrpSpPr/>
          <p:nvPr/>
        </p:nvGrpSpPr>
        <p:grpSpPr>
          <a:xfrm>
            <a:off x="1323975" y="838200"/>
            <a:ext cx="2184400" cy="2835275"/>
            <a:chOff x="834" y="528"/>
            <a:chExt cx="1376" cy="1786"/>
          </a:xfrm>
        </p:grpSpPr>
        <p:sp>
          <p:nvSpPr>
            <p:cNvPr id="11275" name="Rectangle 5"/>
            <p:cNvSpPr/>
            <p:nvPr/>
          </p:nvSpPr>
          <p:spPr>
            <a:xfrm>
              <a:off x="1598" y="528"/>
              <a:ext cx="612" cy="248"/>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Binary</a:t>
              </a:r>
              <a:endParaRPr lang="en-US" altLang="zh-CN" sz="2000" dirty="0">
                <a:ea typeface="Arial" panose="020B0604020202020204" pitchFamily="34" charset="0"/>
              </a:endParaRPr>
            </a:p>
          </p:txBody>
        </p:sp>
        <p:sp>
          <p:nvSpPr>
            <p:cNvPr id="11276" name="Rectangle 6"/>
            <p:cNvSpPr/>
            <p:nvPr/>
          </p:nvSpPr>
          <p:spPr>
            <a:xfrm>
              <a:off x="834" y="528"/>
              <a:ext cx="766" cy="248"/>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Decimal</a:t>
              </a:r>
              <a:endParaRPr lang="en-US" altLang="zh-CN" sz="2000" dirty="0">
                <a:ea typeface="Arial" panose="020B0604020202020204" pitchFamily="34" charset="0"/>
              </a:endParaRPr>
            </a:p>
          </p:txBody>
        </p:sp>
        <p:sp>
          <p:nvSpPr>
            <p:cNvPr id="11277" name="Rectangle 22"/>
            <p:cNvSpPr/>
            <p:nvPr/>
          </p:nvSpPr>
          <p:spPr>
            <a:xfrm>
              <a:off x="1134" y="716"/>
              <a:ext cx="240" cy="1592"/>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01</a:t>
              </a:r>
            </a:p>
            <a:p>
              <a:pPr marL="0" lvl="0" indent="0">
                <a:lnSpc>
                  <a:spcPct val="100000"/>
                </a:lnSpc>
                <a:spcBef>
                  <a:spcPct val="0"/>
                </a:spcBef>
                <a:buNone/>
              </a:pPr>
              <a:r>
                <a:rPr lang="en-US" altLang="zh-CN" sz="2000" dirty="0">
                  <a:cs typeface="Arial" panose="020B0604020202020204" pitchFamily="34" charset="0"/>
                </a:rPr>
                <a:t>2</a:t>
              </a:r>
            </a:p>
            <a:p>
              <a:pPr marL="0" lvl="0" indent="0">
                <a:lnSpc>
                  <a:spcPct val="100000"/>
                </a:lnSpc>
                <a:spcBef>
                  <a:spcPct val="0"/>
                </a:spcBef>
                <a:buNone/>
              </a:pPr>
              <a:r>
                <a:rPr lang="en-US" altLang="zh-CN" sz="2000" dirty="0">
                  <a:cs typeface="Arial" panose="020B0604020202020204" pitchFamily="34" charset="0"/>
                </a:rPr>
                <a:t>3</a:t>
              </a:r>
            </a:p>
            <a:p>
              <a:pPr marL="0" lvl="0" indent="0">
                <a:lnSpc>
                  <a:spcPct val="100000"/>
                </a:lnSpc>
                <a:spcBef>
                  <a:spcPct val="0"/>
                </a:spcBef>
                <a:buNone/>
              </a:pPr>
              <a:r>
                <a:rPr lang="en-US" altLang="zh-CN" sz="2000" dirty="0">
                  <a:cs typeface="Arial" panose="020B0604020202020204" pitchFamily="34" charset="0"/>
                </a:rPr>
                <a:t>4</a:t>
              </a:r>
            </a:p>
            <a:p>
              <a:pPr marL="0" lvl="0" indent="0">
                <a:lnSpc>
                  <a:spcPct val="100000"/>
                </a:lnSpc>
                <a:spcBef>
                  <a:spcPct val="0"/>
                </a:spcBef>
                <a:buNone/>
              </a:pPr>
              <a:r>
                <a:rPr lang="en-US" altLang="zh-CN" sz="2000" dirty="0">
                  <a:cs typeface="Arial" panose="020B0604020202020204" pitchFamily="34" charset="0"/>
                </a:rPr>
                <a:t>5</a:t>
              </a:r>
            </a:p>
            <a:p>
              <a:pPr marL="0" lvl="0" indent="0">
                <a:lnSpc>
                  <a:spcPct val="100000"/>
                </a:lnSpc>
                <a:spcBef>
                  <a:spcPct val="0"/>
                </a:spcBef>
                <a:buNone/>
              </a:pPr>
              <a:r>
                <a:rPr lang="en-US" altLang="zh-CN" sz="2000" dirty="0">
                  <a:cs typeface="Arial" panose="020B0604020202020204" pitchFamily="34" charset="0"/>
                </a:rPr>
                <a:t>6</a:t>
              </a:r>
            </a:p>
            <a:p>
              <a:pPr marL="0" lvl="0" indent="0">
                <a:lnSpc>
                  <a:spcPct val="100000"/>
                </a:lnSpc>
                <a:spcBef>
                  <a:spcPct val="0"/>
                </a:spcBef>
                <a:buNone/>
              </a:pPr>
              <a:r>
                <a:rPr lang="en-US" altLang="zh-CN" sz="2000" dirty="0">
                  <a:cs typeface="Arial" panose="020B0604020202020204" pitchFamily="34" charset="0"/>
                </a:rPr>
                <a:t>7</a:t>
              </a:r>
              <a:endParaRPr lang="en-US" altLang="zh-CN" sz="2000" dirty="0">
                <a:ea typeface="Arial" panose="020B0604020202020204" pitchFamily="34" charset="0"/>
              </a:endParaRPr>
            </a:p>
          </p:txBody>
        </p:sp>
        <p:sp>
          <p:nvSpPr>
            <p:cNvPr id="11278" name="Rectangle 23"/>
            <p:cNvSpPr/>
            <p:nvPr/>
          </p:nvSpPr>
          <p:spPr>
            <a:xfrm>
              <a:off x="1603" y="722"/>
              <a:ext cx="470" cy="159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000</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001</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010</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011</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100</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101</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110</a:t>
              </a:r>
            </a:p>
            <a:p>
              <a:pPr marL="0" lvl="0" indent="0">
                <a:lnSpc>
                  <a:spcPct val="100000"/>
                </a:lnSpc>
                <a:spcBef>
                  <a:spcPct val="0"/>
                </a:spcBef>
                <a:buNone/>
              </a:pPr>
              <a:r>
                <a:rPr lang="en-US" altLang="zh-CN" sz="2000" dirty="0">
                  <a:solidFill>
                    <a:srgbClr val="CC0000"/>
                  </a:solidFill>
                  <a:cs typeface="Arial" panose="020B0604020202020204" pitchFamily="34" charset="0"/>
                </a:rPr>
                <a:t>0</a:t>
              </a:r>
              <a:r>
                <a:rPr lang="en-US" altLang="zh-CN" sz="2000" dirty="0">
                  <a:cs typeface="Arial" panose="020B0604020202020204" pitchFamily="34" charset="0"/>
                </a:rPr>
                <a:t>111</a:t>
              </a:r>
              <a:endParaRPr lang="en-US" altLang="zh-CN" sz="2000" dirty="0">
                <a:ea typeface="Arial" panose="020B0604020202020204" pitchFamily="34" charset="0"/>
              </a:endParaRPr>
            </a:p>
          </p:txBody>
        </p:sp>
      </p:grpSp>
      <p:sp>
        <p:nvSpPr>
          <p:cNvPr id="11268" name="Text Box 40"/>
          <p:cNvSpPr txBox="1"/>
          <p:nvPr/>
        </p:nvSpPr>
        <p:spPr>
          <a:xfrm>
            <a:off x="898525" y="3948113"/>
            <a:ext cx="6340475" cy="3365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278569" name="Text Box 41"/>
          <p:cNvSpPr txBox="1"/>
          <p:nvPr/>
        </p:nvSpPr>
        <p:spPr>
          <a:xfrm>
            <a:off x="881380" y="3698558"/>
            <a:ext cx="7620000" cy="1920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ts val="600"/>
              </a:spcBef>
              <a:buSzPct val="60000"/>
              <a:buFont typeface="Wingdings" panose="05000000000000000000" pitchFamily="2" charset="2"/>
              <a:buChar char="u"/>
            </a:pPr>
            <a:r>
              <a:rPr lang="en-US" altLang="zh-CN" sz="1600" dirty="0">
                <a:latin typeface="Times New Roman" panose="02020603050405020304" pitchFamily="18" charset="0"/>
              </a:rPr>
              <a:t>  </a:t>
            </a:r>
            <a:r>
              <a:rPr lang="zh-CN" altLang="en-US" sz="2000" dirty="0">
                <a:latin typeface="黑体" panose="02010609060101010101" pitchFamily="49" charset="-122"/>
                <a:ea typeface="黑体" panose="02010609060101010101" pitchFamily="49" charset="-122"/>
              </a:rPr>
              <a:t>容易理解</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但是：</a:t>
            </a:r>
          </a:p>
          <a:p>
            <a:pPr marL="457200" lvl="1" indent="0">
              <a:lnSpc>
                <a:spcPct val="100000"/>
              </a:lnSpc>
              <a:spcBef>
                <a:spcPts val="600"/>
              </a:spcBef>
              <a:buSzPct val="140000"/>
              <a:buFont typeface="Wingdings" panose="05000000000000000000" pitchFamily="2" charset="2"/>
              <a:buChar char="ü"/>
            </a:pPr>
            <a:r>
              <a:rPr lang="en-US" altLang="zh-CN" dirty="0">
                <a:solidFill>
                  <a:schemeClr val="accent2"/>
                </a:solidFill>
                <a:latin typeface="黑体" panose="02010609060101010101" pitchFamily="49" charset="-122"/>
                <a:ea typeface="黑体" panose="02010609060101010101" pitchFamily="49" charset="-122"/>
              </a:rPr>
              <a:t> 0 </a:t>
            </a:r>
            <a:r>
              <a:rPr lang="zh-CN" altLang="en-US" dirty="0">
                <a:solidFill>
                  <a:schemeClr val="accent2"/>
                </a:solidFill>
                <a:latin typeface="黑体" panose="02010609060101010101" pitchFamily="49" charset="-122"/>
                <a:ea typeface="黑体" panose="02010609060101010101" pitchFamily="49" charset="-122"/>
              </a:rPr>
              <a:t>的表示不唯一，故不利于程序员编程</a:t>
            </a:r>
            <a:endParaRPr lang="en-US" altLang="zh-CN" dirty="0">
              <a:solidFill>
                <a:schemeClr val="accent2"/>
              </a:solidFill>
              <a:latin typeface="黑体" panose="02010609060101010101" pitchFamily="49" charset="-122"/>
              <a:ea typeface="黑体" panose="02010609060101010101" pitchFamily="49" charset="-122"/>
            </a:endParaRPr>
          </a:p>
          <a:p>
            <a:pPr marL="457200" lvl="1" indent="0">
              <a:lnSpc>
                <a:spcPct val="100000"/>
              </a:lnSpc>
              <a:spcBef>
                <a:spcPts val="600"/>
              </a:spcBef>
              <a:buSzPct val="140000"/>
              <a:buFont typeface="Wingdings" panose="05000000000000000000" pitchFamily="2" charset="2"/>
              <a:buChar char="ü"/>
            </a:pPr>
            <a:r>
              <a:rPr lang="en-US" altLang="zh-CN" dirty="0">
                <a:solidFill>
                  <a:schemeClr val="accent2"/>
                </a:solidFill>
                <a:latin typeface="黑体" panose="02010609060101010101" pitchFamily="49" charset="-122"/>
                <a:ea typeface="黑体" panose="02010609060101010101" pitchFamily="49" charset="-122"/>
              </a:rPr>
              <a:t> </a:t>
            </a:r>
            <a:r>
              <a:rPr lang="zh-CN" altLang="en-US" dirty="0">
                <a:solidFill>
                  <a:schemeClr val="accent2"/>
                </a:solidFill>
                <a:latin typeface="黑体" panose="02010609060101010101" pitchFamily="49" charset="-122"/>
                <a:ea typeface="黑体" panose="02010609060101010101" pitchFamily="49" charset="-122"/>
              </a:rPr>
              <a:t>加、减运算方式不统一</a:t>
            </a:r>
            <a:endParaRPr lang="en-US" altLang="zh-CN" dirty="0">
              <a:solidFill>
                <a:schemeClr val="accent2"/>
              </a:solidFill>
              <a:latin typeface="黑体" panose="02010609060101010101" pitchFamily="49" charset="-122"/>
              <a:ea typeface="黑体" panose="02010609060101010101" pitchFamily="49" charset="-122"/>
            </a:endParaRPr>
          </a:p>
          <a:p>
            <a:pPr marL="457200" lvl="1" indent="0">
              <a:lnSpc>
                <a:spcPct val="100000"/>
              </a:lnSpc>
              <a:spcBef>
                <a:spcPts val="600"/>
              </a:spcBef>
              <a:buSzPct val="140000"/>
              <a:buFont typeface="Wingdings" panose="05000000000000000000" pitchFamily="2" charset="2"/>
              <a:buChar char="ü"/>
            </a:pPr>
            <a:r>
              <a:rPr lang="en-US" altLang="zh-CN" dirty="0">
                <a:solidFill>
                  <a:schemeClr val="accent2"/>
                </a:solidFill>
                <a:latin typeface="黑体" panose="02010609060101010101" pitchFamily="49" charset="-122"/>
                <a:ea typeface="黑体" panose="02010609060101010101" pitchFamily="49" charset="-122"/>
              </a:rPr>
              <a:t> </a:t>
            </a:r>
            <a:r>
              <a:rPr lang="zh-CN" altLang="en-US" dirty="0">
                <a:solidFill>
                  <a:schemeClr val="accent2"/>
                </a:solidFill>
                <a:latin typeface="黑体" panose="02010609060101010101" pitchFamily="49" charset="-122"/>
                <a:ea typeface="黑体" panose="02010609060101010101" pitchFamily="49" charset="-122"/>
              </a:rPr>
              <a:t>需额外对符号位进行处理，故不利于硬件设计</a:t>
            </a:r>
            <a:endParaRPr lang="en-US" altLang="zh-CN" dirty="0">
              <a:solidFill>
                <a:schemeClr val="accent2"/>
              </a:solidFill>
              <a:latin typeface="黑体" panose="02010609060101010101" pitchFamily="49" charset="-122"/>
              <a:ea typeface="黑体" panose="02010609060101010101" pitchFamily="49" charset="-122"/>
            </a:endParaRPr>
          </a:p>
          <a:p>
            <a:pPr marL="457200" lvl="1" indent="0">
              <a:lnSpc>
                <a:spcPct val="100000"/>
              </a:lnSpc>
              <a:spcBef>
                <a:spcPts val="600"/>
              </a:spcBef>
              <a:buSzPct val="140000"/>
              <a:buFont typeface="Wingdings" panose="05000000000000000000" pitchFamily="2" charset="2"/>
              <a:buChar char="ü"/>
            </a:pPr>
            <a:r>
              <a:rPr lang="en-US" altLang="zh-CN" dirty="0">
                <a:solidFill>
                  <a:schemeClr val="accent2"/>
                </a:solidFill>
                <a:latin typeface="黑体" panose="02010609060101010101" pitchFamily="49" charset="-122"/>
                <a:ea typeface="黑体" panose="02010609060101010101" pitchFamily="49" charset="-122"/>
              </a:rPr>
              <a:t> </a:t>
            </a:r>
            <a:r>
              <a:rPr lang="zh-CN" altLang="en-US" dirty="0">
                <a:solidFill>
                  <a:schemeClr val="accent2"/>
                </a:solidFill>
                <a:latin typeface="黑体" panose="02010609060101010101" pitchFamily="49" charset="-122"/>
                <a:ea typeface="黑体" panose="02010609060101010101" pitchFamily="49" charset="-122"/>
              </a:rPr>
              <a:t>特别当</a:t>
            </a:r>
            <a:r>
              <a:rPr lang="en-US" altLang="zh-CN" dirty="0">
                <a:solidFill>
                  <a:schemeClr val="accent2"/>
                </a:solidFill>
                <a:latin typeface="黑体" panose="02010609060101010101" pitchFamily="49" charset="-122"/>
                <a:ea typeface="黑体" panose="02010609060101010101" pitchFamily="49" charset="-122"/>
              </a:rPr>
              <a:t> a&lt;b</a:t>
            </a:r>
            <a:r>
              <a:rPr lang="zh-CN" altLang="en-US" dirty="0">
                <a:solidFill>
                  <a:schemeClr val="accent2"/>
                </a:solidFill>
                <a:latin typeface="黑体" panose="02010609060101010101" pitchFamily="49" charset="-122"/>
                <a:ea typeface="黑体" panose="02010609060101010101" pitchFamily="49" charset="-122"/>
              </a:rPr>
              <a:t>时，实现</a:t>
            </a:r>
            <a:r>
              <a:rPr lang="en-US" altLang="zh-CN" dirty="0">
                <a:solidFill>
                  <a:schemeClr val="accent2"/>
                </a:solidFill>
                <a:latin typeface="黑体" panose="02010609060101010101" pitchFamily="49" charset="-122"/>
                <a:ea typeface="黑体" panose="02010609060101010101" pitchFamily="49" charset="-122"/>
              </a:rPr>
              <a:t> a-b</a:t>
            </a:r>
            <a:r>
              <a:rPr lang="zh-CN" altLang="en-US" dirty="0">
                <a:solidFill>
                  <a:schemeClr val="accent2"/>
                </a:solidFill>
                <a:latin typeface="黑体" panose="02010609060101010101" pitchFamily="49" charset="-122"/>
                <a:ea typeface="黑体" panose="02010609060101010101" pitchFamily="49" charset="-122"/>
              </a:rPr>
              <a:t>比较困难</a:t>
            </a:r>
          </a:p>
        </p:txBody>
      </p:sp>
      <p:sp>
        <p:nvSpPr>
          <p:cNvPr id="278570" name="Rectangle 42"/>
          <p:cNvSpPr>
            <a:spLocks noChangeArrowheads="1"/>
          </p:cNvSpPr>
          <p:nvPr/>
        </p:nvSpPr>
        <p:spPr bwMode="auto">
          <a:xfrm>
            <a:off x="1139825" y="5803900"/>
            <a:ext cx="6521450" cy="76993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rgbClr val="CC3300"/>
                </a:solidFill>
                <a:effectLst/>
                <a:uLnTx/>
                <a:uFillTx/>
                <a:latin typeface="+mj-ea"/>
                <a:ea typeface="+mj-ea"/>
                <a:cs typeface="+mn-cs"/>
              </a:rPr>
              <a:t>从 </a:t>
            </a:r>
            <a:r>
              <a:rPr kumimoji="1" lang="en-US" altLang="zh-CN" sz="2200" b="1" i="0" u="none" strike="noStrike" kern="1200" cap="none" spc="0" normalizeH="0" baseline="0" noProof="0" dirty="0">
                <a:ln>
                  <a:noFill/>
                </a:ln>
                <a:solidFill>
                  <a:srgbClr val="CC3300"/>
                </a:solidFill>
                <a:effectLst/>
                <a:uLnTx/>
                <a:uFillTx/>
                <a:latin typeface="+mj-ea"/>
                <a:ea typeface="+mj-ea"/>
                <a:cs typeface="+mn-cs"/>
              </a:rPr>
              <a:t>50</a:t>
            </a:r>
            <a:r>
              <a:rPr kumimoji="1" lang="zh-CN" altLang="en-US" sz="2200" b="1" i="0" u="none" strike="noStrike" kern="1200" cap="none" spc="0" normalizeH="0" baseline="0" noProof="0" dirty="0">
                <a:ln>
                  <a:noFill/>
                </a:ln>
                <a:solidFill>
                  <a:srgbClr val="CC3300"/>
                </a:solidFill>
                <a:effectLst/>
                <a:uLnTx/>
                <a:uFillTx/>
                <a:latin typeface="+mj-ea"/>
                <a:ea typeface="+mj-ea"/>
                <a:cs typeface="+mn-cs"/>
              </a:rPr>
              <a:t>年代开始，整数都采用补码来表示</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rgbClr val="CC3300"/>
                </a:solidFill>
                <a:effectLst/>
                <a:uLnTx/>
                <a:uFillTx/>
                <a:latin typeface="+mj-ea"/>
                <a:ea typeface="+mj-ea"/>
                <a:cs typeface="+mn-cs"/>
              </a:rPr>
              <a:t>但浮点数的尾数用原码定点小数表示</a:t>
            </a:r>
          </a:p>
        </p:txBody>
      </p:sp>
      <p:sp>
        <p:nvSpPr>
          <p:cNvPr id="11271" name="Rectangle 46"/>
          <p:cNvSpPr/>
          <p:nvPr/>
        </p:nvSpPr>
        <p:spPr>
          <a:xfrm>
            <a:off x="5937250" y="804863"/>
            <a:ext cx="971550" cy="39370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Binary</a:t>
            </a:r>
            <a:endParaRPr lang="en-US" altLang="zh-CN" sz="2000" dirty="0">
              <a:ea typeface="Arial" panose="020B0604020202020204" pitchFamily="34" charset="0"/>
            </a:endParaRPr>
          </a:p>
        </p:txBody>
      </p:sp>
      <p:sp>
        <p:nvSpPr>
          <p:cNvPr id="11272" name="Rectangle 47"/>
          <p:cNvSpPr/>
          <p:nvPr/>
        </p:nvSpPr>
        <p:spPr>
          <a:xfrm>
            <a:off x="4724400" y="804863"/>
            <a:ext cx="1216025" cy="3937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Decimal</a:t>
            </a:r>
            <a:endParaRPr lang="en-US" altLang="zh-CN" sz="2000" dirty="0">
              <a:ea typeface="Arial" panose="020B0604020202020204" pitchFamily="34" charset="0"/>
            </a:endParaRPr>
          </a:p>
        </p:txBody>
      </p:sp>
      <p:sp>
        <p:nvSpPr>
          <p:cNvPr id="11273" name="Rectangle 48"/>
          <p:cNvSpPr/>
          <p:nvPr/>
        </p:nvSpPr>
        <p:spPr>
          <a:xfrm>
            <a:off x="5040313" y="1103313"/>
            <a:ext cx="657225" cy="25273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-0</a:t>
            </a:r>
          </a:p>
          <a:p>
            <a:pPr marL="0" lvl="0" indent="0">
              <a:lnSpc>
                <a:spcPct val="100000"/>
              </a:lnSpc>
              <a:spcBef>
                <a:spcPct val="0"/>
              </a:spcBef>
              <a:buNone/>
            </a:pPr>
            <a:r>
              <a:rPr lang="en-US" altLang="zh-CN" sz="2000" dirty="0">
                <a:cs typeface="Arial" panose="020B0604020202020204" pitchFamily="34" charset="0"/>
              </a:rPr>
              <a:t>-1</a:t>
            </a:r>
          </a:p>
          <a:p>
            <a:pPr marL="0" lvl="0" indent="0">
              <a:lnSpc>
                <a:spcPct val="100000"/>
              </a:lnSpc>
              <a:spcBef>
                <a:spcPct val="0"/>
              </a:spcBef>
              <a:buNone/>
            </a:pPr>
            <a:r>
              <a:rPr lang="en-US" altLang="zh-CN" sz="2000" dirty="0">
                <a:cs typeface="Arial" panose="020B0604020202020204" pitchFamily="34" charset="0"/>
              </a:rPr>
              <a:t>-2</a:t>
            </a:r>
          </a:p>
          <a:p>
            <a:pPr marL="0" lvl="0" indent="0">
              <a:lnSpc>
                <a:spcPct val="100000"/>
              </a:lnSpc>
              <a:spcBef>
                <a:spcPct val="0"/>
              </a:spcBef>
              <a:buNone/>
            </a:pPr>
            <a:r>
              <a:rPr lang="en-US" altLang="zh-CN" sz="2000" dirty="0">
                <a:cs typeface="Arial" panose="020B0604020202020204" pitchFamily="34" charset="0"/>
              </a:rPr>
              <a:t>-3</a:t>
            </a:r>
          </a:p>
          <a:p>
            <a:pPr marL="0" lvl="0" indent="0">
              <a:lnSpc>
                <a:spcPct val="100000"/>
              </a:lnSpc>
              <a:spcBef>
                <a:spcPct val="0"/>
              </a:spcBef>
              <a:buNone/>
            </a:pPr>
            <a:r>
              <a:rPr lang="en-US" altLang="zh-CN" sz="2000" dirty="0">
                <a:cs typeface="Arial" panose="020B0604020202020204" pitchFamily="34" charset="0"/>
              </a:rPr>
              <a:t>-4</a:t>
            </a:r>
          </a:p>
          <a:p>
            <a:pPr marL="0" lvl="0" indent="0">
              <a:lnSpc>
                <a:spcPct val="100000"/>
              </a:lnSpc>
              <a:spcBef>
                <a:spcPct val="0"/>
              </a:spcBef>
              <a:buNone/>
            </a:pPr>
            <a:r>
              <a:rPr lang="en-US" altLang="zh-CN" sz="2000" dirty="0">
                <a:cs typeface="Arial" panose="020B0604020202020204" pitchFamily="34" charset="0"/>
              </a:rPr>
              <a:t>-5</a:t>
            </a:r>
          </a:p>
          <a:p>
            <a:pPr marL="0" lvl="0" indent="0">
              <a:lnSpc>
                <a:spcPct val="100000"/>
              </a:lnSpc>
              <a:spcBef>
                <a:spcPct val="0"/>
              </a:spcBef>
              <a:buNone/>
            </a:pPr>
            <a:r>
              <a:rPr lang="en-US" altLang="zh-CN" sz="2000" dirty="0">
                <a:cs typeface="Arial" panose="020B0604020202020204" pitchFamily="34" charset="0"/>
              </a:rPr>
              <a:t>-6</a:t>
            </a:r>
          </a:p>
          <a:p>
            <a:pPr marL="0" lvl="0" indent="0">
              <a:lnSpc>
                <a:spcPct val="100000"/>
              </a:lnSpc>
              <a:spcBef>
                <a:spcPct val="0"/>
              </a:spcBef>
              <a:buNone/>
            </a:pPr>
            <a:r>
              <a:rPr lang="en-US" altLang="zh-CN" sz="2000" dirty="0">
                <a:cs typeface="Arial" panose="020B0604020202020204" pitchFamily="34" charset="0"/>
              </a:rPr>
              <a:t>-7</a:t>
            </a:r>
            <a:endParaRPr lang="en-US" altLang="zh-CN" sz="2000" dirty="0">
              <a:ea typeface="Arial" panose="020B0604020202020204" pitchFamily="34" charset="0"/>
            </a:endParaRPr>
          </a:p>
        </p:txBody>
      </p:sp>
      <p:sp>
        <p:nvSpPr>
          <p:cNvPr id="11274" name="Rectangle 49"/>
          <p:cNvSpPr/>
          <p:nvPr/>
        </p:nvSpPr>
        <p:spPr>
          <a:xfrm>
            <a:off x="5945188" y="1112838"/>
            <a:ext cx="746125" cy="252730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000</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001</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010</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011</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100</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101</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110</a:t>
            </a:r>
          </a:p>
          <a:p>
            <a:pPr marL="0" lvl="0" indent="0">
              <a:lnSpc>
                <a:spcPct val="100000"/>
              </a:lnSpc>
              <a:spcBef>
                <a:spcPct val="0"/>
              </a:spcBef>
              <a:buNone/>
            </a:pPr>
            <a:r>
              <a:rPr lang="en-US" altLang="zh-CN" sz="2000" dirty="0">
                <a:solidFill>
                  <a:srgbClr val="CC0000"/>
                </a:solidFill>
                <a:cs typeface="Arial" panose="020B0604020202020204" pitchFamily="34" charset="0"/>
              </a:rPr>
              <a:t>1</a:t>
            </a:r>
            <a:r>
              <a:rPr lang="en-US" altLang="zh-CN" sz="2000" dirty="0">
                <a:cs typeface="Arial" panose="020B0604020202020204" pitchFamily="34" charset="0"/>
              </a:rPr>
              <a:t>111</a:t>
            </a:r>
            <a:endParaRPr lang="en-US" altLang="zh-CN" sz="2000" dirty="0">
              <a:ea typeface="Arial" panose="020B0604020202020204" pitchFamily="34" charset="0"/>
            </a:endParaRPr>
          </a:p>
        </p:txBody>
      </p:sp>
      <p:pic>
        <p:nvPicPr>
          <p:cNvPr id="2" name="图片 1"/>
          <p:cNvPicPr>
            <a:picLocks noChangeAspect="1"/>
          </p:cNvPicPr>
          <p:nvPr/>
        </p:nvPicPr>
        <p:blipFill>
          <a:blip r:embed="rId3"/>
          <a:stretch>
            <a:fillRect/>
          </a:stretch>
        </p:blipFill>
        <p:spPr>
          <a:xfrm>
            <a:off x="7283450" y="1808480"/>
            <a:ext cx="1319530" cy="9334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78569"/>
                                        </p:tgtEl>
                                        <p:attrNameLst>
                                          <p:attrName>style.visibility</p:attrName>
                                        </p:attrNameLst>
                                      </p:cBhvr>
                                      <p:to>
                                        <p:strVal val="visible"/>
                                      </p:to>
                                    </p:set>
                                    <p:animEffect transition="in" filter="blinds(horizontal)">
                                      <p:cBhvr>
                                        <p:cTn id="11" dur="500"/>
                                        <p:tgtEl>
                                          <p:spTgt spid="27856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8570"/>
                                        </p:tgtEl>
                                        <p:attrNameLst>
                                          <p:attrName>style.visibility</p:attrName>
                                        </p:attrNameLst>
                                      </p:cBhvr>
                                      <p:to>
                                        <p:strVal val="visible"/>
                                      </p:to>
                                    </p:set>
                                    <p:animEffect transition="in" filter="blinds(horizontal)">
                                      <p:cBhvr>
                                        <p:cTn id="16" dur="500"/>
                                        <p:tgtEl>
                                          <p:spTgt spid="2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9" grpId="0"/>
      <p:bldP spid="2785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611188" y="146050"/>
            <a:ext cx="7000875" cy="538163"/>
          </a:xfrm>
        </p:spPr>
        <p:txBody>
          <a:bodyPr vert="horz" wrap="square" lIns="63500" tIns="25400" rIns="63500" bIns="25400" anchor="t" anchorCtr="0">
            <a:spAutoFit/>
          </a:bodyPr>
          <a:lstStyle/>
          <a:p>
            <a:r>
              <a:rPr lang="zh-CN" altLang="en-US" sz="3200" dirty="0">
                <a:latin typeface="黑体" panose="02010609060101010101" pitchFamily="49" charset="-122"/>
              </a:rPr>
              <a:t>补码 </a:t>
            </a:r>
            <a:r>
              <a:rPr lang="en-US" altLang="zh-CN" sz="3200" dirty="0">
                <a:latin typeface="黑体" panose="02010609060101010101" pitchFamily="49" charset="-122"/>
              </a:rPr>
              <a:t>- </a:t>
            </a:r>
            <a:r>
              <a:rPr lang="zh-CN" altLang="en-US" sz="3200" dirty="0">
                <a:latin typeface="黑体" panose="02010609060101010101" pitchFamily="49" charset="-122"/>
              </a:rPr>
              <a:t>模运算（</a:t>
            </a:r>
            <a:r>
              <a:rPr lang="en-US" altLang="zh-CN" sz="3200" dirty="0">
                <a:latin typeface="黑体" panose="02010609060101010101" pitchFamily="49" charset="-122"/>
              </a:rPr>
              <a:t>modular</a:t>
            </a:r>
            <a:r>
              <a:rPr lang="zh-CN" altLang="en-US" sz="3200" dirty="0">
                <a:latin typeface="黑体" panose="02010609060101010101" pitchFamily="49" charset="-122"/>
              </a:rPr>
              <a:t>运算）</a:t>
            </a:r>
          </a:p>
        </p:txBody>
      </p:sp>
      <p:sp>
        <p:nvSpPr>
          <p:cNvPr id="289881" name="Text Box 89"/>
          <p:cNvSpPr txBox="1"/>
          <p:nvPr/>
        </p:nvSpPr>
        <p:spPr>
          <a:xfrm>
            <a:off x="249238" y="1303338"/>
            <a:ext cx="8331200" cy="364013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0" indent="-457200">
              <a:lnSpc>
                <a:spcPct val="100000"/>
              </a:lnSpc>
              <a:buClr>
                <a:schemeClr val="accent1"/>
              </a:buClr>
              <a:buSzPct val="60000"/>
              <a:buFont typeface="Wingdings" panose="05000000000000000000" pitchFamily="2" charset="2"/>
              <a:buNone/>
            </a:pPr>
            <a:r>
              <a:rPr lang="zh-CN" altLang="en-US" sz="2200" dirty="0">
                <a:ea typeface="黑体" panose="02010609060101010101" pitchFamily="49" charset="-122"/>
              </a:rPr>
              <a:t>时钟是一种模</a:t>
            </a:r>
            <a:r>
              <a:rPr lang="en-US" altLang="zh-CN" sz="2200" dirty="0">
                <a:ea typeface="黑体" panose="02010609060101010101" pitchFamily="49" charset="-122"/>
              </a:rPr>
              <a:t>12</a:t>
            </a:r>
            <a:r>
              <a:rPr lang="zh-CN" altLang="en-US" sz="2200" dirty="0">
                <a:ea typeface="黑体" panose="02010609060101010101" pitchFamily="49" charset="-122"/>
              </a:rPr>
              <a:t>系统</a:t>
            </a:r>
          </a:p>
          <a:p>
            <a:pPr marL="457200" lvl="0" indent="-457200">
              <a:lnSpc>
                <a:spcPct val="100000"/>
              </a:lnSpc>
              <a:buClr>
                <a:schemeClr val="accent1"/>
              </a:buClr>
              <a:buSzPct val="65000"/>
              <a:buFont typeface="Wingdings" panose="05000000000000000000" pitchFamily="2" charset="2"/>
              <a:buNone/>
            </a:pPr>
            <a:r>
              <a:rPr lang="zh-CN" altLang="en-US" sz="2200" dirty="0">
                <a:solidFill>
                  <a:srgbClr val="3333CC"/>
                </a:solidFill>
                <a:ea typeface="黑体" panose="02010609060101010101" pitchFamily="49" charset="-122"/>
              </a:rPr>
              <a:t>       假定钟表时针指向10点，要将它拨向</a:t>
            </a:r>
            <a:r>
              <a:rPr lang="en-US" altLang="zh-CN" sz="2200" dirty="0">
                <a:solidFill>
                  <a:srgbClr val="3333CC"/>
                </a:solidFill>
                <a:ea typeface="黑体" panose="02010609060101010101" pitchFamily="49" charset="-122"/>
              </a:rPr>
              <a:t>6</a:t>
            </a:r>
            <a:r>
              <a:rPr lang="zh-CN" altLang="en-US" sz="2200" dirty="0">
                <a:solidFill>
                  <a:srgbClr val="3333CC"/>
                </a:solidFill>
                <a:ea typeface="黑体" panose="02010609060101010101" pitchFamily="49" charset="-122"/>
              </a:rPr>
              <a:t>点，  则有两种拨法：</a:t>
            </a:r>
          </a:p>
          <a:p>
            <a:pPr marL="457200" lvl="0" indent="-457200">
              <a:lnSpc>
                <a:spcPct val="100000"/>
              </a:lnSpc>
              <a:buNone/>
            </a:pPr>
            <a:r>
              <a:rPr lang="zh-CN" altLang="en-US" sz="2200" dirty="0">
                <a:solidFill>
                  <a:srgbClr val="3333CC"/>
                </a:solidFill>
                <a:ea typeface="黑体" panose="02010609060101010101" pitchFamily="49" charset="-122"/>
              </a:rPr>
              <a:t>        ① 倒拨4格：10- 4 = 6</a:t>
            </a:r>
          </a:p>
          <a:p>
            <a:pPr marL="457200" lvl="0" indent="-457200">
              <a:lnSpc>
                <a:spcPct val="100000"/>
              </a:lnSpc>
              <a:buNone/>
            </a:pPr>
            <a:r>
              <a:rPr lang="zh-CN" altLang="en-US" sz="2200" dirty="0">
                <a:solidFill>
                  <a:srgbClr val="3333CC"/>
                </a:solidFill>
                <a:ea typeface="黑体" panose="02010609060101010101" pitchFamily="49" charset="-122"/>
              </a:rPr>
              <a:t>        ② 顺拨8格：10+8 = 18 </a:t>
            </a:r>
            <a:r>
              <a:rPr lang="en-US" altLang="zh-CN" sz="2200" dirty="0">
                <a:solidFill>
                  <a:srgbClr val="3333CC"/>
                </a:solidFill>
                <a:ea typeface="黑体" panose="02010609060101010101" pitchFamily="49" charset="-122"/>
              </a:rPr>
              <a:t>≡ </a:t>
            </a:r>
            <a:r>
              <a:rPr lang="zh-CN" altLang="en-US" sz="2200" dirty="0">
                <a:solidFill>
                  <a:srgbClr val="3333CC"/>
                </a:solidFill>
                <a:ea typeface="黑体" panose="02010609060101010101" pitchFamily="49" charset="-122"/>
              </a:rPr>
              <a:t>6            (</a:t>
            </a:r>
            <a:r>
              <a:rPr lang="en-US" altLang="zh-CN" sz="2200" dirty="0">
                <a:solidFill>
                  <a:srgbClr val="3333CC"/>
                </a:solidFill>
                <a:ea typeface="黑体" panose="02010609060101010101" pitchFamily="49" charset="-122"/>
              </a:rPr>
              <a:t>mod 12)</a:t>
            </a:r>
          </a:p>
          <a:p>
            <a:pPr marL="457200" lvl="0" indent="-457200">
              <a:lnSpc>
                <a:spcPct val="100000"/>
              </a:lnSpc>
              <a:buNone/>
            </a:pPr>
            <a:r>
              <a:rPr lang="zh-CN" altLang="en-US" sz="2200" dirty="0">
                <a:solidFill>
                  <a:srgbClr val="3333CC"/>
                </a:solidFill>
                <a:ea typeface="黑体" panose="02010609060101010101" pitchFamily="49" charset="-122"/>
              </a:rPr>
              <a:t>         模12系统中：      10- 4 </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 10+8     (</a:t>
            </a:r>
            <a:r>
              <a:rPr lang="en-US" altLang="zh-CN" sz="2200" dirty="0">
                <a:solidFill>
                  <a:srgbClr val="3333CC"/>
                </a:solidFill>
                <a:ea typeface="黑体" panose="02010609060101010101" pitchFamily="49" charset="-122"/>
              </a:rPr>
              <a:t>mod 12) </a:t>
            </a:r>
          </a:p>
          <a:p>
            <a:pPr marL="457200" lvl="0" indent="-457200">
              <a:lnSpc>
                <a:spcPct val="100000"/>
              </a:lnSpc>
              <a:buNone/>
            </a:pPr>
            <a:r>
              <a:rPr lang="zh-CN" altLang="en-US" sz="2200" dirty="0">
                <a:solidFill>
                  <a:srgbClr val="3333CC"/>
                </a:solidFill>
                <a:ea typeface="黑体" panose="02010609060101010101" pitchFamily="49" charset="-122"/>
              </a:rPr>
              <a:t>                                         - 4 </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 8            (</a:t>
            </a:r>
            <a:r>
              <a:rPr lang="en-US" altLang="zh-CN" sz="2200" dirty="0">
                <a:solidFill>
                  <a:srgbClr val="3333CC"/>
                </a:solidFill>
                <a:ea typeface="黑体" panose="02010609060101010101" pitchFamily="49" charset="-122"/>
              </a:rPr>
              <a:t>mod 12) </a:t>
            </a:r>
          </a:p>
          <a:p>
            <a:pPr marL="457200" lvl="0" indent="-457200">
              <a:lnSpc>
                <a:spcPct val="100000"/>
              </a:lnSpc>
              <a:buNone/>
            </a:pPr>
            <a:r>
              <a:rPr lang="en-US" altLang="zh-CN" sz="2200" dirty="0">
                <a:solidFill>
                  <a:srgbClr val="3333CC"/>
                </a:solidFill>
                <a:ea typeface="黑体" panose="02010609060101010101" pitchFamily="49" charset="-122"/>
              </a:rPr>
              <a:t>          </a:t>
            </a:r>
            <a:r>
              <a:rPr lang="zh-CN" altLang="en-US" sz="2200" dirty="0">
                <a:solidFill>
                  <a:srgbClr val="3333CC"/>
                </a:solidFill>
                <a:ea typeface="黑体" panose="02010609060101010101" pitchFamily="49" charset="-122"/>
              </a:rPr>
              <a:t>则，称8是- 4对模12的补码 </a:t>
            </a:r>
            <a:r>
              <a:rPr lang="zh-CN" altLang="en-US" sz="2200" dirty="0">
                <a:solidFill>
                  <a:srgbClr val="CC0000"/>
                </a:solidFill>
                <a:ea typeface="黑体" panose="02010609060101010101" pitchFamily="49" charset="-122"/>
              </a:rPr>
              <a:t>（即：</a:t>
            </a:r>
            <a:r>
              <a:rPr lang="en-US" altLang="zh-CN" sz="2200" dirty="0">
                <a:solidFill>
                  <a:srgbClr val="CC0000"/>
                </a:solidFill>
                <a:ea typeface="黑体" panose="02010609060101010101" pitchFamily="49" charset="-122"/>
              </a:rPr>
              <a:t>- 4</a:t>
            </a:r>
            <a:r>
              <a:rPr lang="zh-CN" altLang="en-US" sz="2200" dirty="0">
                <a:solidFill>
                  <a:srgbClr val="CC0000"/>
                </a:solidFill>
                <a:ea typeface="黑体" panose="02010609060101010101" pitchFamily="49" charset="-122"/>
              </a:rPr>
              <a:t>的模</a:t>
            </a:r>
            <a:r>
              <a:rPr lang="en-US" altLang="zh-CN" sz="2200" dirty="0">
                <a:solidFill>
                  <a:srgbClr val="CC0000"/>
                </a:solidFill>
                <a:ea typeface="黑体" panose="02010609060101010101" pitchFamily="49" charset="-122"/>
              </a:rPr>
              <a:t>12</a:t>
            </a:r>
            <a:r>
              <a:rPr lang="zh-CN" altLang="en-US" sz="2200" dirty="0">
                <a:solidFill>
                  <a:srgbClr val="CC0000"/>
                </a:solidFill>
                <a:ea typeface="黑体" panose="02010609060101010101" pitchFamily="49" charset="-122"/>
              </a:rPr>
              <a:t>补码等于</a:t>
            </a:r>
            <a:r>
              <a:rPr lang="en-US" altLang="zh-CN" sz="2200" dirty="0">
                <a:solidFill>
                  <a:srgbClr val="CC0000"/>
                </a:solidFill>
                <a:ea typeface="黑体" panose="02010609060101010101" pitchFamily="49" charset="-122"/>
              </a:rPr>
              <a:t>8</a:t>
            </a:r>
            <a:r>
              <a:rPr lang="zh-CN" altLang="en-US" sz="2200" dirty="0">
                <a:solidFill>
                  <a:srgbClr val="CC0000"/>
                </a:solidFill>
                <a:ea typeface="黑体" panose="02010609060101010101" pitchFamily="49" charset="-122"/>
              </a:rPr>
              <a:t>）。</a:t>
            </a:r>
          </a:p>
          <a:p>
            <a:pPr marL="457200" lvl="0" indent="-457200">
              <a:lnSpc>
                <a:spcPct val="100000"/>
              </a:lnSpc>
              <a:buNone/>
            </a:pPr>
            <a:r>
              <a:rPr lang="zh-CN" altLang="en-US" sz="2200" dirty="0">
                <a:solidFill>
                  <a:srgbClr val="3333CC"/>
                </a:solidFill>
                <a:ea typeface="黑体" panose="02010609060101010101" pitchFamily="49" charset="-122"/>
              </a:rPr>
              <a:t>                           同样有 -3 </a:t>
            </a:r>
            <a:r>
              <a:rPr lang="en-US" altLang="zh-CN" sz="2200" dirty="0">
                <a:solidFill>
                  <a:srgbClr val="3333CC"/>
                </a:solidFill>
                <a:ea typeface="黑体" panose="02010609060101010101" pitchFamily="49" charset="-122"/>
              </a:rPr>
              <a:t>≡</a:t>
            </a:r>
            <a:r>
              <a:rPr lang="zh-CN" altLang="en-US" sz="2200" dirty="0">
                <a:solidFill>
                  <a:srgbClr val="3333CC"/>
                </a:solidFill>
                <a:ea typeface="黑体" panose="02010609060101010101" pitchFamily="49" charset="-122"/>
              </a:rPr>
              <a:t> 9        （</a:t>
            </a:r>
            <a:r>
              <a:rPr lang="en-US" altLang="zh-CN" sz="2200" dirty="0">
                <a:solidFill>
                  <a:srgbClr val="3333CC"/>
                </a:solidFill>
                <a:ea typeface="黑体" panose="02010609060101010101" pitchFamily="49" charset="-122"/>
              </a:rPr>
              <a:t>mod 12）</a:t>
            </a:r>
          </a:p>
          <a:p>
            <a:pPr marL="457200" lvl="0" indent="-457200">
              <a:lnSpc>
                <a:spcPct val="100000"/>
              </a:lnSpc>
              <a:buNone/>
            </a:pPr>
            <a:r>
              <a:rPr lang="en-US" altLang="zh-CN" sz="2200" dirty="0">
                <a:solidFill>
                  <a:srgbClr val="3333CC"/>
                </a:solidFill>
                <a:ea typeface="黑体" panose="02010609060101010101" pitchFamily="49" charset="-122"/>
              </a:rPr>
              <a:t>                                       -5 ≡ 7        （mod 12）</a:t>
            </a:r>
            <a:r>
              <a:rPr lang="zh-CN" altLang="en-US" sz="2200" dirty="0">
                <a:solidFill>
                  <a:srgbClr val="3333CC"/>
                </a:solidFill>
                <a:ea typeface="黑体" panose="02010609060101010101" pitchFamily="49" charset="-122"/>
              </a:rPr>
              <a:t>等</a:t>
            </a:r>
            <a:endParaRPr lang="en-US" altLang="zh-CN" sz="2200" dirty="0">
              <a:ea typeface="黑体" panose="02010609060101010101" pitchFamily="49" charset="-122"/>
            </a:endParaRPr>
          </a:p>
        </p:txBody>
      </p:sp>
      <p:sp>
        <p:nvSpPr>
          <p:cNvPr id="289883" name="Rectangle 91"/>
          <p:cNvSpPr>
            <a:spLocks noChangeArrowheads="1"/>
          </p:cNvSpPr>
          <p:nvPr/>
        </p:nvSpPr>
        <p:spPr bwMode="auto">
          <a:xfrm>
            <a:off x="325438" y="5410200"/>
            <a:ext cx="7823200" cy="768350"/>
          </a:xfrm>
          <a:prstGeom prst="rect">
            <a:avLst/>
          </a:prstGeom>
          <a:noFill/>
          <a:ln w="12700">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chemeClr val="tx1"/>
                </a:solidFill>
                <a:effectLst/>
                <a:uLnTx/>
                <a:uFillTx/>
                <a:latin typeface="+mj-ea"/>
                <a:ea typeface="+mj-ea"/>
                <a:cs typeface="+mn-cs"/>
              </a:rPr>
              <a:t>结论</a:t>
            </a:r>
            <a:r>
              <a:rPr kumimoji="1" lang="en-US" altLang="zh-CN" sz="2200" b="1" i="0" u="none" strike="noStrike" kern="1200" cap="none" spc="0" normalizeH="0" baseline="0" noProof="0" dirty="0">
                <a:ln>
                  <a:noFill/>
                </a:ln>
                <a:solidFill>
                  <a:schemeClr val="tx1"/>
                </a:solidFill>
                <a:effectLst/>
                <a:uLnTx/>
                <a:uFillTx/>
                <a:latin typeface="+mj-ea"/>
                <a:ea typeface="+mj-ea"/>
                <a:cs typeface="+mn-cs"/>
              </a:rPr>
              <a:t>2</a:t>
            </a:r>
            <a:r>
              <a:rPr kumimoji="1" lang="zh-CN" altLang="en-US" sz="2200" b="1" i="0" u="none" strike="noStrike" kern="1200" cap="none" spc="0" normalizeH="0" baseline="0" noProof="0" dirty="0">
                <a:ln>
                  <a:noFill/>
                </a:ln>
                <a:solidFill>
                  <a:schemeClr val="tx1"/>
                </a:solidFill>
                <a:effectLst/>
                <a:uLnTx/>
                <a:uFillTx/>
                <a:latin typeface="+mj-ea"/>
                <a:ea typeface="+mj-ea"/>
                <a:cs typeface="+mn-cs"/>
              </a:rPr>
              <a:t>： </a:t>
            </a:r>
            <a:r>
              <a:rPr kumimoji="1" lang="zh-CN" altLang="en-US" sz="2200" b="1" i="0" u="none" strike="noStrike" kern="1200" cap="none" spc="0" normalizeH="0" baseline="0" noProof="0" dirty="0">
                <a:ln>
                  <a:noFill/>
                </a:ln>
                <a:solidFill>
                  <a:srgbClr val="009900"/>
                </a:solidFill>
                <a:effectLst/>
                <a:uLnTx/>
                <a:uFillTx/>
                <a:latin typeface="+mj-ea"/>
                <a:ea typeface="+mj-ea"/>
                <a:cs typeface="+mn-cs"/>
              </a:rPr>
              <a:t>对于某一确定的模，某数减去小于模的另一数，总可以用该数加上另一数负数的补码来代替。</a:t>
            </a:r>
          </a:p>
        </p:txBody>
      </p:sp>
      <p:sp>
        <p:nvSpPr>
          <p:cNvPr id="289884" name="Rectangle 92"/>
          <p:cNvSpPr/>
          <p:nvPr/>
        </p:nvSpPr>
        <p:spPr>
          <a:xfrm>
            <a:off x="527050" y="6270625"/>
            <a:ext cx="4852988" cy="427038"/>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30000"/>
              </a:spcBef>
              <a:buClr>
                <a:schemeClr val="accent1"/>
              </a:buClr>
              <a:buSzPct val="60000"/>
              <a:buFont typeface="Wingdings" panose="05000000000000000000" pitchFamily="2" charset="2"/>
              <a:buNone/>
            </a:pPr>
            <a:r>
              <a:rPr lang="zh-CN" altLang="en-US" sz="2200" dirty="0">
                <a:solidFill>
                  <a:srgbClr val="CC0000"/>
                </a:solidFill>
                <a:ea typeface="黑体" panose="02010609060101010101" pitchFamily="49" charset="-122"/>
              </a:rPr>
              <a:t>补码（</a:t>
            </a:r>
            <a:r>
              <a:rPr lang="en-US" altLang="zh-CN" sz="2200" dirty="0">
                <a:solidFill>
                  <a:srgbClr val="CC0000"/>
                </a:solidFill>
                <a:ea typeface="黑体" panose="02010609060101010101" pitchFamily="49" charset="-122"/>
              </a:rPr>
              <a:t>modular</a:t>
            </a:r>
            <a:r>
              <a:rPr lang="zh-CN" altLang="en-US" sz="2200" dirty="0">
                <a:solidFill>
                  <a:srgbClr val="CC0000"/>
                </a:solidFill>
                <a:ea typeface="黑体" panose="02010609060101010101" pitchFamily="49" charset="-122"/>
              </a:rPr>
              <a:t>运算）：</a:t>
            </a:r>
            <a:r>
              <a:rPr lang="en-US" altLang="zh-CN" sz="2200" dirty="0">
                <a:solidFill>
                  <a:srgbClr val="CC0000"/>
                </a:solidFill>
                <a:ea typeface="黑体" panose="02010609060101010101" pitchFamily="49" charset="-122"/>
              </a:rPr>
              <a:t>+ </a:t>
            </a:r>
            <a:r>
              <a:rPr lang="zh-CN" altLang="en-US" sz="2200" dirty="0">
                <a:solidFill>
                  <a:srgbClr val="CC0000"/>
                </a:solidFill>
                <a:ea typeface="黑体" panose="02010609060101010101" pitchFamily="49" charset="-122"/>
              </a:rPr>
              <a:t>和</a:t>
            </a:r>
            <a:r>
              <a:rPr lang="en-US" altLang="zh-CN" sz="2200" dirty="0">
                <a:solidFill>
                  <a:srgbClr val="CC0000"/>
                </a:solidFill>
                <a:ea typeface="黑体" panose="02010609060101010101" pitchFamily="49" charset="-122"/>
              </a:rPr>
              <a:t>– </a:t>
            </a:r>
            <a:r>
              <a:rPr lang="zh-CN" altLang="en-US" sz="2200" dirty="0">
                <a:solidFill>
                  <a:srgbClr val="CC0000"/>
                </a:solidFill>
                <a:ea typeface="黑体" panose="02010609060101010101" pitchFamily="49" charset="-122"/>
              </a:rPr>
              <a:t>的统一</a:t>
            </a:r>
          </a:p>
        </p:txBody>
      </p:sp>
      <p:sp>
        <p:nvSpPr>
          <p:cNvPr id="13318" name="Rectangle 126"/>
          <p:cNvSpPr/>
          <p:nvPr/>
        </p:nvSpPr>
        <p:spPr>
          <a:xfrm>
            <a:off x="207963" y="838200"/>
            <a:ext cx="8539162" cy="4095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b="0" dirty="0">
                <a:latin typeface="Times New Roman" panose="02020603050405020304" pitchFamily="18" charset="0"/>
              </a:rPr>
              <a:t> </a:t>
            </a:r>
            <a:r>
              <a:rPr lang="zh-CN" altLang="en-US" sz="2000" dirty="0">
                <a:latin typeface="黑体" panose="02010609060101010101" pitchFamily="49" charset="-122"/>
                <a:ea typeface="黑体" panose="02010609060101010101" pitchFamily="49" charset="-122"/>
              </a:rPr>
              <a:t>重要概念：</a:t>
            </a:r>
            <a:r>
              <a:rPr lang="zh-CN" altLang="en-US" sz="2000" dirty="0">
                <a:solidFill>
                  <a:srgbClr val="FF0000"/>
                </a:solidFill>
                <a:latin typeface="黑体" panose="02010609060101010101" pitchFamily="49" charset="-122"/>
                <a:ea typeface="黑体" panose="02010609060101010101" pitchFamily="49" charset="-122"/>
              </a:rPr>
              <a:t>在一个模运算系统中，一个数与它除以“模”后的余数等价。</a:t>
            </a:r>
          </a:p>
        </p:txBody>
      </p:sp>
      <p:sp>
        <p:nvSpPr>
          <p:cNvPr id="289919" name="Rectangle 127"/>
          <p:cNvSpPr>
            <a:spLocks noChangeArrowheads="1"/>
          </p:cNvSpPr>
          <p:nvPr/>
        </p:nvSpPr>
        <p:spPr bwMode="auto">
          <a:xfrm>
            <a:off x="341313" y="4959350"/>
            <a:ext cx="7823200" cy="427038"/>
          </a:xfrm>
          <a:prstGeom prst="rect">
            <a:avLst/>
          </a:prstGeom>
          <a:noFill/>
          <a:ln w="12700">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200" b="1" i="0" u="none" strike="noStrike" kern="1200" cap="none" spc="0" normalizeH="0" baseline="0" noProof="0" dirty="0">
                <a:ln>
                  <a:noFill/>
                </a:ln>
                <a:solidFill>
                  <a:schemeClr val="tx1"/>
                </a:solidFill>
                <a:effectLst/>
                <a:uLnTx/>
                <a:uFillTx/>
                <a:latin typeface="+mj-ea"/>
                <a:ea typeface="+mj-ea"/>
                <a:cs typeface="+mn-cs"/>
              </a:rPr>
              <a:t>结论</a:t>
            </a:r>
            <a:r>
              <a:rPr kumimoji="1" lang="en-US" altLang="zh-CN" sz="2200" b="1" i="0" u="none" strike="noStrike" kern="1200" cap="none" spc="0" normalizeH="0" baseline="0" noProof="0" dirty="0">
                <a:ln>
                  <a:noFill/>
                </a:ln>
                <a:solidFill>
                  <a:schemeClr val="tx1"/>
                </a:solidFill>
                <a:effectLst/>
                <a:uLnTx/>
                <a:uFillTx/>
                <a:latin typeface="+mj-ea"/>
                <a:ea typeface="+mj-ea"/>
                <a:cs typeface="+mn-cs"/>
              </a:rPr>
              <a:t>1</a:t>
            </a:r>
            <a:r>
              <a:rPr kumimoji="1" lang="zh-CN" altLang="en-US" sz="2200" b="1" i="0" u="none" strike="noStrike" kern="1200" cap="none" spc="0" normalizeH="0" baseline="0" noProof="0" dirty="0">
                <a:ln>
                  <a:noFill/>
                </a:ln>
                <a:solidFill>
                  <a:schemeClr val="tx1"/>
                </a:solidFill>
                <a:effectLst/>
                <a:uLnTx/>
                <a:uFillTx/>
                <a:latin typeface="+mj-ea"/>
                <a:ea typeface="+mj-ea"/>
                <a:cs typeface="+mn-cs"/>
              </a:rPr>
              <a:t>： </a:t>
            </a:r>
            <a:r>
              <a:rPr kumimoji="1" lang="zh-CN" altLang="en-US" sz="2200" b="1" i="0" u="none" strike="noStrike" kern="1200" cap="none" spc="0" normalizeH="0" baseline="0" noProof="0" dirty="0">
                <a:ln>
                  <a:noFill/>
                </a:ln>
                <a:solidFill>
                  <a:srgbClr val="009900"/>
                </a:solidFill>
                <a:effectLst/>
                <a:uLnTx/>
                <a:uFillTx/>
                <a:latin typeface="+mj-ea"/>
                <a:ea typeface="+mj-ea"/>
                <a:cs typeface="+mn-cs"/>
              </a:rPr>
              <a:t>一个负数的补码等于模减该负数的绝对值。</a:t>
            </a:r>
          </a:p>
        </p:txBody>
      </p:sp>
      <p:sp>
        <p:nvSpPr>
          <p:cNvPr id="13320" name="Rectangle 8"/>
          <p:cNvSpPr/>
          <p:nvPr/>
        </p:nvSpPr>
        <p:spPr>
          <a:xfrm>
            <a:off x="3041650" y="1268413"/>
            <a:ext cx="2978150" cy="39687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000" dirty="0">
                <a:solidFill>
                  <a:srgbClr val="FF0000"/>
                </a:solidFill>
                <a:ea typeface="微软雅黑" panose="020B0503020204020204" pitchFamily="34" charset="-122"/>
              </a:rPr>
              <a:t>现实世界中的模运算系统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8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9881">
                                            <p:txEl>
                                              <p:pRg st="1" end="1"/>
                                            </p:txEl>
                                          </p:spTgt>
                                        </p:tgtEl>
                                        <p:attrNameLst>
                                          <p:attrName>style.visibility</p:attrName>
                                        </p:attrNameLst>
                                      </p:cBhvr>
                                      <p:to>
                                        <p:strVal val="visible"/>
                                      </p:to>
                                    </p:set>
                                    <p:animEffect transition="in" filter="blinds(horizontal)">
                                      <p:cBhvr>
                                        <p:cTn id="15" dur="500"/>
                                        <p:tgtEl>
                                          <p:spTgt spid="28988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9881">
                                            <p:txEl>
                                              <p:pRg st="2" end="2"/>
                                            </p:txEl>
                                          </p:spTgt>
                                        </p:tgtEl>
                                        <p:attrNameLst>
                                          <p:attrName>style.visibility</p:attrName>
                                        </p:attrNameLst>
                                      </p:cBhvr>
                                      <p:to>
                                        <p:strVal val="visible"/>
                                      </p:to>
                                    </p:set>
                                    <p:animEffect transition="in" filter="blinds(horizontal)">
                                      <p:cBhvr>
                                        <p:cTn id="20" dur="500"/>
                                        <p:tgtEl>
                                          <p:spTgt spid="28988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9881">
                                            <p:txEl>
                                              <p:pRg st="3" end="3"/>
                                            </p:txEl>
                                          </p:spTgt>
                                        </p:tgtEl>
                                        <p:attrNameLst>
                                          <p:attrName>style.visibility</p:attrName>
                                        </p:attrNameLst>
                                      </p:cBhvr>
                                      <p:to>
                                        <p:strVal val="visible"/>
                                      </p:to>
                                    </p:set>
                                    <p:animEffect transition="in" filter="blinds(horizontal)">
                                      <p:cBhvr>
                                        <p:cTn id="25" dur="500"/>
                                        <p:tgtEl>
                                          <p:spTgt spid="28988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89881">
                                            <p:txEl>
                                              <p:pRg st="4" end="4"/>
                                            </p:txEl>
                                          </p:spTgt>
                                        </p:tgtEl>
                                        <p:attrNameLst>
                                          <p:attrName>style.visibility</p:attrName>
                                        </p:attrNameLst>
                                      </p:cBhvr>
                                      <p:to>
                                        <p:strVal val="visible"/>
                                      </p:to>
                                    </p:set>
                                    <p:animEffect transition="in" filter="blinds(horizontal)">
                                      <p:cBhvr>
                                        <p:cTn id="30" dur="500"/>
                                        <p:tgtEl>
                                          <p:spTgt spid="289881">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89881">
                                            <p:txEl>
                                              <p:pRg st="5" end="5"/>
                                            </p:txEl>
                                          </p:spTgt>
                                        </p:tgtEl>
                                        <p:attrNameLst>
                                          <p:attrName>style.visibility</p:attrName>
                                        </p:attrNameLst>
                                      </p:cBhvr>
                                      <p:to>
                                        <p:strVal val="visible"/>
                                      </p:to>
                                    </p:set>
                                    <p:animEffect transition="in" filter="blinds(horizontal)">
                                      <p:cBhvr>
                                        <p:cTn id="33" dur="500"/>
                                        <p:tgtEl>
                                          <p:spTgt spid="289881">
                                            <p:txEl>
                                              <p:pRg st="5" end="5"/>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89881">
                                            <p:txEl>
                                              <p:pRg st="6" end="6"/>
                                            </p:txEl>
                                          </p:spTgt>
                                        </p:tgtEl>
                                        <p:attrNameLst>
                                          <p:attrName>style.visibility</p:attrName>
                                        </p:attrNameLst>
                                      </p:cBhvr>
                                      <p:to>
                                        <p:strVal val="visible"/>
                                      </p:to>
                                    </p:set>
                                    <p:animEffect transition="in" filter="blinds(horizontal)">
                                      <p:cBhvr>
                                        <p:cTn id="36" dur="500"/>
                                        <p:tgtEl>
                                          <p:spTgt spid="289881">
                                            <p:txEl>
                                              <p:pRg st="6" end="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89881">
                                            <p:txEl>
                                              <p:pRg st="7" end="7"/>
                                            </p:txEl>
                                          </p:spTgt>
                                        </p:tgtEl>
                                        <p:attrNameLst>
                                          <p:attrName>style.visibility</p:attrName>
                                        </p:attrNameLst>
                                      </p:cBhvr>
                                      <p:to>
                                        <p:strVal val="visible"/>
                                      </p:to>
                                    </p:set>
                                    <p:animEffect transition="in" filter="blinds(horizontal)">
                                      <p:cBhvr>
                                        <p:cTn id="39" dur="500"/>
                                        <p:tgtEl>
                                          <p:spTgt spid="289881">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89881">
                                            <p:txEl>
                                              <p:pRg st="8" end="8"/>
                                            </p:txEl>
                                          </p:spTgt>
                                        </p:tgtEl>
                                        <p:attrNameLst>
                                          <p:attrName>style.visibility</p:attrName>
                                        </p:attrNameLst>
                                      </p:cBhvr>
                                      <p:to>
                                        <p:strVal val="visible"/>
                                      </p:to>
                                    </p:set>
                                    <p:animEffect transition="in" filter="blinds(horizontal)">
                                      <p:cBhvr>
                                        <p:cTn id="42" dur="500"/>
                                        <p:tgtEl>
                                          <p:spTgt spid="28988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9919"/>
                                        </p:tgtEl>
                                        <p:attrNameLst>
                                          <p:attrName>style.visibility</p:attrName>
                                        </p:attrNameLst>
                                      </p:cBhvr>
                                      <p:to>
                                        <p:strVal val="visible"/>
                                      </p:to>
                                    </p:set>
                                    <p:animEffect transition="in" filter="blinds(horizontal)">
                                      <p:cBhvr>
                                        <p:cTn id="47" dur="500"/>
                                        <p:tgtEl>
                                          <p:spTgt spid="2899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9883"/>
                                        </p:tgtEl>
                                        <p:attrNameLst>
                                          <p:attrName>style.visibility</p:attrName>
                                        </p:attrNameLst>
                                      </p:cBhvr>
                                      <p:to>
                                        <p:strVal val="visible"/>
                                      </p:to>
                                    </p:set>
                                    <p:animEffect transition="in" filter="blinds(horizontal)">
                                      <p:cBhvr>
                                        <p:cTn id="52" dur="500"/>
                                        <p:tgtEl>
                                          <p:spTgt spid="28988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9884"/>
                                        </p:tgtEl>
                                        <p:attrNameLst>
                                          <p:attrName>style.visibility</p:attrName>
                                        </p:attrNameLst>
                                      </p:cBhvr>
                                      <p:to>
                                        <p:strVal val="visible"/>
                                      </p:to>
                                    </p:set>
                                    <p:animEffect transition="in" filter="blinds(horizontal)">
                                      <p:cBhvr>
                                        <p:cTn id="57" dur="500"/>
                                        <p:tgtEl>
                                          <p:spTgt spid="28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83" grpId="0"/>
      <p:bldP spid="289884" grpId="0"/>
      <p:bldP spid="2899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p:cNvPicPr>
          <p:nvPr/>
        </p:nvPicPr>
        <p:blipFill>
          <a:blip r:embed="rId3"/>
          <a:stretch>
            <a:fillRect/>
          </a:stretch>
        </p:blipFill>
        <p:spPr>
          <a:xfrm>
            <a:off x="6307138" y="1000125"/>
            <a:ext cx="2809875" cy="2428875"/>
          </a:xfrm>
          <a:prstGeom prst="rect">
            <a:avLst/>
          </a:prstGeom>
          <a:noFill/>
          <a:ln w="9525">
            <a:noFill/>
          </a:ln>
        </p:spPr>
      </p:pic>
      <p:sp>
        <p:nvSpPr>
          <p:cNvPr id="15363" name="Rectangle 2"/>
          <p:cNvSpPr>
            <a:spLocks noGrp="1"/>
          </p:cNvSpPr>
          <p:nvPr>
            <p:ph type="title" idx="4294967295"/>
          </p:nvPr>
        </p:nvSpPr>
        <p:spPr>
          <a:xfrm>
            <a:off x="431800" y="142875"/>
            <a:ext cx="8229600" cy="538163"/>
          </a:xfrm>
        </p:spPr>
        <p:txBody>
          <a:bodyPr vert="horz" wrap="square" lIns="63500" tIns="25400" rIns="63500" bIns="25400" anchor="t" anchorCtr="0">
            <a:spAutoFit/>
          </a:bodyPr>
          <a:lstStyle/>
          <a:p>
            <a:r>
              <a:rPr lang="zh-CN" altLang="en-US" sz="3200" dirty="0">
                <a:latin typeface="黑体" panose="02010609060101010101" pitchFamily="49" charset="-122"/>
              </a:rPr>
              <a:t>补码的表示</a:t>
            </a:r>
            <a:endParaRPr lang="en-US" altLang="zh-CN" sz="3200" dirty="0">
              <a:latin typeface="黑体" panose="02010609060101010101" pitchFamily="49" charset="-122"/>
            </a:endParaRPr>
          </a:p>
        </p:txBody>
      </p:sp>
      <p:sp>
        <p:nvSpPr>
          <p:cNvPr id="293891" name="Rectangle 3"/>
          <p:cNvSpPr>
            <a:spLocks noGrp="1"/>
          </p:cNvSpPr>
          <p:nvPr>
            <p:ph type="body" idx="4294967295"/>
          </p:nvPr>
        </p:nvSpPr>
        <p:spPr>
          <a:xfrm>
            <a:off x="296863" y="773113"/>
            <a:ext cx="8448675" cy="5867400"/>
          </a:xfrm>
        </p:spPr>
        <p:txBody>
          <a:bodyPr vert="horz" wrap="square" lIns="63500" tIns="25400" rIns="63500" bIns="25400" anchor="t" anchorCtr="0">
            <a:spAutoFit/>
          </a:bodyPr>
          <a:lstStyle/>
          <a:p>
            <a:pPr algn="just">
              <a:buNone/>
            </a:pPr>
            <a:r>
              <a:rPr lang="zh-CN" altLang="en-US" sz="2200" dirty="0">
                <a:solidFill>
                  <a:srgbClr val="FF0000"/>
                </a:solidFill>
                <a:latin typeface="黑体" panose="02010609060101010101" pitchFamily="49" charset="-122"/>
                <a:ea typeface="微软雅黑" panose="020B0503020204020204" pitchFamily="34" charset="-122"/>
              </a:rPr>
              <a:t>现实世界的模运算系统举例</a:t>
            </a:r>
          </a:p>
          <a:p>
            <a:pPr algn="just">
              <a:buNone/>
            </a:pPr>
            <a:r>
              <a:rPr lang="zh-CN" altLang="en-US" dirty="0">
                <a:solidFill>
                  <a:srgbClr val="CC0000"/>
                </a:solidFill>
                <a:ea typeface="黑体" panose="02010609060101010101" pitchFamily="49" charset="-122"/>
              </a:rPr>
              <a:t>例1：“钟表”模运算系统</a:t>
            </a:r>
          </a:p>
          <a:p>
            <a:pPr algn="just">
              <a:buNone/>
            </a:pPr>
            <a:r>
              <a:rPr lang="zh-CN" altLang="en-US" dirty="0">
                <a:solidFill>
                  <a:srgbClr val="3333FF"/>
                </a:solidFill>
                <a:ea typeface="黑体" panose="02010609060101010101" pitchFamily="49" charset="-122"/>
              </a:rPr>
              <a:t>   假定时针只能顺拨，从</a:t>
            </a:r>
            <a:r>
              <a:rPr lang="en-US" altLang="zh-CN" dirty="0">
                <a:solidFill>
                  <a:srgbClr val="3333FF"/>
                </a:solidFill>
                <a:ea typeface="黑体" panose="02010609060101010101" pitchFamily="49" charset="-122"/>
              </a:rPr>
              <a:t>10</a:t>
            </a:r>
            <a:r>
              <a:rPr lang="zh-CN" altLang="en-US" dirty="0">
                <a:solidFill>
                  <a:srgbClr val="3333FF"/>
                </a:solidFill>
                <a:ea typeface="黑体" panose="02010609060101010101" pitchFamily="49" charset="-122"/>
              </a:rPr>
              <a:t>点倒拨</a:t>
            </a:r>
            <a:r>
              <a:rPr lang="en-US" altLang="zh-CN" dirty="0">
                <a:solidFill>
                  <a:srgbClr val="3333FF"/>
                </a:solidFill>
                <a:ea typeface="黑体" panose="02010609060101010101" pitchFamily="49" charset="-122"/>
              </a:rPr>
              <a:t>4</a:t>
            </a:r>
            <a:r>
              <a:rPr lang="zh-CN" altLang="en-US" dirty="0">
                <a:solidFill>
                  <a:srgbClr val="3333FF"/>
                </a:solidFill>
                <a:ea typeface="黑体" panose="02010609060101010101" pitchFamily="49" charset="-122"/>
              </a:rPr>
              <a:t>格后是几点？</a:t>
            </a:r>
          </a:p>
          <a:p>
            <a:pPr algn="just">
              <a:buNone/>
            </a:pPr>
            <a:r>
              <a:rPr lang="zh-CN" altLang="en-US" dirty="0">
                <a:ea typeface="黑体" panose="02010609060101010101" pitchFamily="49" charset="-122"/>
              </a:rPr>
              <a:t>10- 4 = 10+(12- 4) = 10+8 = 6   （</a:t>
            </a:r>
            <a:r>
              <a:rPr lang="en-US" altLang="zh-CN" dirty="0">
                <a:ea typeface="黑体" panose="02010609060101010101" pitchFamily="49" charset="-122"/>
              </a:rPr>
              <a:t>mod 12）</a:t>
            </a:r>
          </a:p>
          <a:p>
            <a:pPr algn="just">
              <a:buNone/>
            </a:pPr>
            <a:endParaRPr lang="en-US" altLang="zh-CN" dirty="0">
              <a:ea typeface="黑体" panose="02010609060101010101" pitchFamily="49" charset="-122"/>
            </a:endParaRPr>
          </a:p>
          <a:p>
            <a:pPr algn="just">
              <a:buNone/>
            </a:pPr>
            <a:r>
              <a:rPr lang="zh-CN" altLang="en-US" dirty="0">
                <a:solidFill>
                  <a:srgbClr val="CC0000"/>
                </a:solidFill>
                <a:ea typeface="黑体" panose="02010609060101010101" pitchFamily="49" charset="-122"/>
              </a:rPr>
              <a:t>例2：“4位十进制数” 模运算系统</a:t>
            </a:r>
          </a:p>
          <a:p>
            <a:pPr algn="just">
              <a:buNone/>
            </a:pPr>
            <a:r>
              <a:rPr lang="zh-CN" altLang="en-US" dirty="0">
                <a:solidFill>
                  <a:srgbClr val="3333FF"/>
                </a:solidFill>
                <a:ea typeface="黑体" panose="02010609060101010101" pitchFamily="49" charset="-122"/>
              </a:rPr>
              <a:t>    假定算盘只有四档，且只能做加法，则在算盘上计算</a:t>
            </a:r>
          </a:p>
          <a:p>
            <a:pPr algn="just">
              <a:buNone/>
            </a:pPr>
            <a:r>
              <a:rPr lang="en-US" altLang="zh-CN" dirty="0">
                <a:solidFill>
                  <a:srgbClr val="3333FF"/>
                </a:solidFill>
                <a:ea typeface="黑体" panose="02010609060101010101" pitchFamily="49" charset="-122"/>
              </a:rPr>
              <a:t>    9828-1928</a:t>
            </a:r>
            <a:r>
              <a:rPr lang="zh-CN" altLang="en-US" dirty="0">
                <a:solidFill>
                  <a:srgbClr val="3333FF"/>
                </a:solidFill>
                <a:ea typeface="黑体" panose="02010609060101010101" pitchFamily="49" charset="-122"/>
              </a:rPr>
              <a:t>等于多少？</a:t>
            </a:r>
          </a:p>
          <a:p>
            <a:pPr algn="just">
              <a:buNone/>
            </a:pPr>
            <a:r>
              <a:rPr lang="zh-CN" altLang="en-US" dirty="0">
                <a:ea typeface="黑体" panose="02010609060101010101" pitchFamily="49" charset="-122"/>
              </a:rPr>
              <a:t>9828-1928=9828+(10</a:t>
            </a:r>
            <a:r>
              <a:rPr lang="zh-CN" altLang="en-US" baseline="30000" dirty="0">
                <a:ea typeface="黑体" panose="02010609060101010101" pitchFamily="49" charset="-122"/>
              </a:rPr>
              <a:t>4</a:t>
            </a:r>
            <a:r>
              <a:rPr lang="zh-CN" altLang="en-US" dirty="0">
                <a:ea typeface="黑体" panose="02010609060101010101" pitchFamily="49" charset="-122"/>
              </a:rPr>
              <a:t>-1928)</a:t>
            </a:r>
          </a:p>
          <a:p>
            <a:pPr algn="just">
              <a:buNone/>
            </a:pPr>
            <a:r>
              <a:rPr lang="zh-CN" altLang="en-US" dirty="0">
                <a:ea typeface="黑体" panose="02010609060101010101" pitchFamily="49" charset="-122"/>
              </a:rPr>
              <a:t>                   =9828+8072</a:t>
            </a:r>
          </a:p>
          <a:p>
            <a:pPr algn="just">
              <a:buNone/>
            </a:pPr>
            <a:r>
              <a:rPr lang="zh-CN" altLang="en-US" dirty="0">
                <a:ea typeface="黑体" panose="02010609060101010101" pitchFamily="49" charset="-122"/>
              </a:rPr>
              <a:t>                   = 1 7900  </a:t>
            </a:r>
          </a:p>
          <a:p>
            <a:pPr algn="just">
              <a:buNone/>
            </a:pPr>
            <a:r>
              <a:rPr lang="zh-CN" altLang="en-US" dirty="0">
                <a:ea typeface="黑体" panose="02010609060101010101" pitchFamily="49" charset="-122"/>
              </a:rPr>
              <a:t>        	       =7900</a:t>
            </a:r>
            <a:r>
              <a:rPr lang="zh-CN" altLang="en-US" dirty="0">
                <a:solidFill>
                  <a:srgbClr val="FF0000"/>
                </a:solidFill>
                <a:ea typeface="黑体" panose="02010609060101010101" pitchFamily="49" charset="-122"/>
              </a:rPr>
              <a:t>（</a:t>
            </a:r>
            <a:r>
              <a:rPr lang="en-US" altLang="zh-CN" dirty="0">
                <a:solidFill>
                  <a:srgbClr val="FF0000"/>
                </a:solidFill>
                <a:ea typeface="黑体" panose="02010609060101010101" pitchFamily="49" charset="-122"/>
              </a:rPr>
              <a:t>mod 10</a:t>
            </a:r>
            <a:r>
              <a:rPr lang="en-US" altLang="zh-CN" baseline="30000" dirty="0">
                <a:solidFill>
                  <a:srgbClr val="FF0000"/>
                </a:solidFill>
                <a:ea typeface="黑体" panose="02010609060101010101" pitchFamily="49" charset="-122"/>
              </a:rPr>
              <a:t>4</a:t>
            </a:r>
            <a:r>
              <a:rPr lang="en-US" altLang="zh-CN" dirty="0">
                <a:solidFill>
                  <a:srgbClr val="FF0000"/>
                </a:solidFill>
                <a:ea typeface="黑体" panose="02010609060101010101" pitchFamily="49" charset="-122"/>
              </a:rPr>
              <a:t>）</a:t>
            </a:r>
          </a:p>
        </p:txBody>
      </p:sp>
      <p:grpSp>
        <p:nvGrpSpPr>
          <p:cNvPr id="2" name="Group 10"/>
          <p:cNvGrpSpPr/>
          <p:nvPr/>
        </p:nvGrpSpPr>
        <p:grpSpPr>
          <a:xfrm>
            <a:off x="2232025" y="5408613"/>
            <a:ext cx="6527800" cy="701675"/>
            <a:chOff x="1479" y="3118"/>
            <a:chExt cx="4112" cy="442"/>
          </a:xfrm>
        </p:grpSpPr>
        <p:sp>
          <p:nvSpPr>
            <p:cNvPr id="15366" name="Rectangle 4"/>
            <p:cNvSpPr/>
            <p:nvPr/>
          </p:nvSpPr>
          <p:spPr>
            <a:xfrm>
              <a:off x="1479" y="3344"/>
              <a:ext cx="149" cy="192"/>
            </a:xfrm>
            <a:prstGeom prst="rect">
              <a:avLst/>
            </a:prstGeom>
            <a:noFill/>
            <a:ln w="28575" cap="flat" cmpd="sng">
              <a:solidFill>
                <a:srgbClr val="CC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293895" name="Text Box 7"/>
            <p:cNvSpPr txBox="1">
              <a:spLocks noChangeArrowheads="1"/>
            </p:cNvSpPr>
            <p:nvPr/>
          </p:nvSpPr>
          <p:spPr bwMode="auto">
            <a:xfrm>
              <a:off x="2791" y="3118"/>
              <a:ext cx="2800" cy="442"/>
            </a:xfrm>
            <a:prstGeom prst="rect">
              <a:avLst/>
            </a:prstGeom>
            <a:noFill/>
            <a:ln w="28575">
              <a:noFill/>
              <a:miter lim="800000"/>
            </a:ln>
            <a:effectLst/>
          </p:spPr>
          <p:txBody>
            <a:bodyPr>
              <a:spAutoFit/>
            </a:bodyPr>
            <a:lstStyle/>
            <a:p>
              <a:pPr marR="0" defTabSz="914400">
                <a:spcBef>
                  <a:spcPct val="50000"/>
                </a:spcBef>
                <a:buClrTx/>
                <a:buSzTx/>
                <a:buFontTx/>
                <a:buNone/>
                <a:defRPr/>
              </a:pPr>
              <a:r>
                <a:rPr kumimoji="0" lang="zh-CN" altLang="en-US" sz="2000" b="1" kern="1200" cap="none" spc="0" normalizeH="0" baseline="0" noProof="0" dirty="0">
                  <a:solidFill>
                    <a:srgbClr val="CC0000"/>
                  </a:solidFill>
                  <a:latin typeface="+mj-ea"/>
                  <a:ea typeface="+mj-ea"/>
                  <a:cs typeface="+mn-cs"/>
                </a:rPr>
                <a:t>取模即只留余数，高位“</a:t>
              </a:r>
              <a:r>
                <a:rPr kumimoji="0" lang="en-US" altLang="zh-CN" sz="2000" b="1" kern="1200" cap="none" spc="0" normalizeH="0" baseline="0" noProof="0" dirty="0">
                  <a:solidFill>
                    <a:srgbClr val="CC0000"/>
                  </a:solidFill>
                  <a:latin typeface="+mj-ea"/>
                  <a:ea typeface="+mj-ea"/>
                  <a:cs typeface="+mn-cs"/>
                </a:rPr>
                <a:t>1”</a:t>
              </a:r>
              <a:r>
                <a:rPr kumimoji="0" lang="zh-CN" altLang="en-US" sz="2000" b="1" kern="1200" cap="none" spc="0" normalizeH="0" baseline="0" noProof="0" dirty="0">
                  <a:solidFill>
                    <a:srgbClr val="CC0000"/>
                  </a:solidFill>
                  <a:latin typeface="+mj-ea"/>
                  <a:ea typeface="+mj-ea"/>
                  <a:cs typeface="+mn-cs"/>
                </a:rPr>
                <a:t>被丢弃！相当于只有低</a:t>
              </a:r>
              <a:r>
                <a:rPr kumimoji="0" lang="en-US" altLang="zh-CN" sz="2000" b="1" kern="1200" cap="none" spc="0" normalizeH="0" baseline="0" noProof="0" dirty="0">
                  <a:solidFill>
                    <a:srgbClr val="CC0000"/>
                  </a:solidFill>
                  <a:latin typeface="+mj-ea"/>
                  <a:ea typeface="+mj-ea"/>
                  <a:cs typeface="+mn-cs"/>
                </a:rPr>
                <a:t>4</a:t>
              </a:r>
              <a:r>
                <a:rPr kumimoji="0" lang="zh-CN" altLang="en-US" sz="2000" b="1" kern="1200" cap="none" spc="0" normalizeH="0" baseline="0" noProof="0" dirty="0">
                  <a:solidFill>
                    <a:srgbClr val="CC0000"/>
                  </a:solidFill>
                  <a:latin typeface="+mj-ea"/>
                  <a:ea typeface="+mj-ea"/>
                  <a:cs typeface="+mn-cs"/>
                </a:rPr>
                <a:t>位留在算盘上。</a:t>
              </a:r>
              <a:endParaRPr kumimoji="0" lang="en-US" altLang="zh-CN" sz="2000" b="1" kern="1200" cap="none" spc="0" normalizeH="0" baseline="0" noProof="0" dirty="0">
                <a:solidFill>
                  <a:srgbClr val="CC0000"/>
                </a:solidFill>
                <a:latin typeface="+mj-ea"/>
                <a:ea typeface="+mj-ea"/>
                <a:cs typeface="+mn-cs"/>
              </a:endParaRPr>
            </a:p>
          </p:txBody>
        </p:sp>
        <p:sp>
          <p:nvSpPr>
            <p:cNvPr id="15368" name="Line 8"/>
            <p:cNvSpPr/>
            <p:nvPr/>
          </p:nvSpPr>
          <p:spPr>
            <a:xfrm flipH="1">
              <a:off x="1706" y="3263"/>
              <a:ext cx="1134" cy="110"/>
            </a:xfrm>
            <a:prstGeom prst="line">
              <a:avLst/>
            </a:prstGeom>
            <a:ln w="28575" cap="flat" cmpd="sng">
              <a:solidFill>
                <a:srgbClr val="CC0000"/>
              </a:solidFill>
              <a:prstDash val="solid"/>
              <a:headEnd type="none" w="med" len="med"/>
              <a:tailEnd type="arrow"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2" end="2"/>
                                            </p:txEl>
                                          </p:spTgt>
                                        </p:tgtEl>
                                        <p:attrNameLst>
                                          <p:attrName>style.visibility</p:attrName>
                                        </p:attrNameLst>
                                      </p:cBhvr>
                                      <p:to>
                                        <p:strVal val="visible"/>
                                      </p:to>
                                    </p:set>
                                    <p:animEffect transition="in" filter="blinds(horizontal)">
                                      <p:cBhvr>
                                        <p:cTn id="7" dur="500"/>
                                        <p:tgtEl>
                                          <p:spTgt spid="2938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2" dur="500"/>
                                        <p:tgtEl>
                                          <p:spTgt spid="2938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6" end="6"/>
                                            </p:txEl>
                                          </p:spTgt>
                                        </p:tgtEl>
                                        <p:attrNameLst>
                                          <p:attrName>style.visibility</p:attrName>
                                        </p:attrNameLst>
                                      </p:cBhvr>
                                      <p:to>
                                        <p:strVal val="visible"/>
                                      </p:to>
                                    </p:set>
                                    <p:animEffect transition="in" filter="blinds(horizontal)">
                                      <p:cBhvr>
                                        <p:cTn id="17" dur="500"/>
                                        <p:tgtEl>
                                          <p:spTgt spid="293891">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3891">
                                            <p:txEl>
                                              <p:pRg st="7" end="7"/>
                                            </p:txEl>
                                          </p:spTgt>
                                        </p:tgtEl>
                                        <p:attrNameLst>
                                          <p:attrName>style.visibility</p:attrName>
                                        </p:attrNameLst>
                                      </p:cBhvr>
                                      <p:to>
                                        <p:strVal val="visible"/>
                                      </p:to>
                                    </p:set>
                                    <p:animEffect transition="in" filter="blinds(horizontal)">
                                      <p:cBhvr>
                                        <p:cTn id="20" dur="500"/>
                                        <p:tgtEl>
                                          <p:spTgt spid="293891">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3891">
                                            <p:txEl>
                                              <p:pRg st="8" end="8"/>
                                            </p:txEl>
                                          </p:spTgt>
                                        </p:tgtEl>
                                        <p:attrNameLst>
                                          <p:attrName>style.visibility</p:attrName>
                                        </p:attrNameLst>
                                      </p:cBhvr>
                                      <p:to>
                                        <p:strVal val="visible"/>
                                      </p:to>
                                    </p:set>
                                    <p:animEffect transition="in" filter="blinds(horizontal)">
                                      <p:cBhvr>
                                        <p:cTn id="25" dur="500"/>
                                        <p:tgtEl>
                                          <p:spTgt spid="29389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3891">
                                            <p:txEl>
                                              <p:pRg st="9" end="9"/>
                                            </p:txEl>
                                          </p:spTgt>
                                        </p:tgtEl>
                                        <p:attrNameLst>
                                          <p:attrName>style.visibility</p:attrName>
                                        </p:attrNameLst>
                                      </p:cBhvr>
                                      <p:to>
                                        <p:strVal val="visible"/>
                                      </p:to>
                                    </p:set>
                                    <p:animEffect transition="in" filter="blinds(horizontal)">
                                      <p:cBhvr>
                                        <p:cTn id="28" dur="500"/>
                                        <p:tgtEl>
                                          <p:spTgt spid="29389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93891">
                                            <p:txEl>
                                              <p:pRg st="10" end="10"/>
                                            </p:txEl>
                                          </p:spTgt>
                                        </p:tgtEl>
                                        <p:attrNameLst>
                                          <p:attrName>style.visibility</p:attrName>
                                        </p:attrNameLst>
                                      </p:cBhvr>
                                      <p:to>
                                        <p:strVal val="visible"/>
                                      </p:to>
                                    </p:set>
                                    <p:animEffect transition="in" filter="blinds(horizontal)">
                                      <p:cBhvr>
                                        <p:cTn id="31" dur="500"/>
                                        <p:tgtEl>
                                          <p:spTgt spid="293891">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93891">
                                            <p:txEl>
                                              <p:pRg st="11" end="11"/>
                                            </p:txEl>
                                          </p:spTgt>
                                        </p:tgtEl>
                                        <p:attrNameLst>
                                          <p:attrName>style.visibility</p:attrName>
                                        </p:attrNameLst>
                                      </p:cBhvr>
                                      <p:to>
                                        <p:strVal val="visible"/>
                                      </p:to>
                                    </p:set>
                                    <p:animEffect transition="in" filter="blinds(horizontal)">
                                      <p:cBhvr>
                                        <p:cTn id="34" dur="500"/>
                                        <p:tgtEl>
                                          <p:spTgt spid="293891">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561975"/>
          </a:xfrm>
        </p:spPr>
        <p:txBody>
          <a:bodyPr vert="horz" wrap="square" lIns="91440" tIns="45720" rIns="91440" bIns="45720" anchor="ctr" anchorCtr="0"/>
          <a:lstStyle/>
          <a:p>
            <a:r>
              <a:rPr lang="zh-CN" altLang="en-US" sz="3200" dirty="0"/>
              <a:t>数据的表示和运算</a:t>
            </a:r>
          </a:p>
        </p:txBody>
      </p:sp>
      <p:sp>
        <p:nvSpPr>
          <p:cNvPr id="4099" name="Rectangle 3"/>
          <p:cNvSpPr>
            <a:spLocks noGrp="1"/>
          </p:cNvSpPr>
          <p:nvPr>
            <p:ph type="body" idx="4294967295"/>
          </p:nvPr>
        </p:nvSpPr>
        <p:spPr>
          <a:xfrm>
            <a:off x="250825" y="863600"/>
            <a:ext cx="8551863" cy="5400675"/>
          </a:xfrm>
        </p:spPr>
        <p:txBody>
          <a:bodyPr vert="horz" wrap="square" lIns="91440" tIns="45720" rIns="91440" bIns="45720" anchor="t" anchorCtr="0"/>
          <a:lstStyle/>
          <a:p>
            <a:pPr marL="457200" indent="-457200">
              <a:lnSpc>
                <a:spcPct val="100000"/>
              </a:lnSpc>
              <a:spcBef>
                <a:spcPts val="1300"/>
              </a:spcBef>
            </a:pPr>
            <a:r>
              <a:rPr lang="zh-CN" altLang="en-US" sz="2800" dirty="0">
                <a:ea typeface="黑体" panose="02010609060101010101" pitchFamily="49" charset="-122"/>
              </a:rPr>
              <a:t>主要教学目标</a:t>
            </a:r>
          </a:p>
          <a:p>
            <a:pPr marL="838200" lvl="1" indent="-381000">
              <a:lnSpc>
                <a:spcPct val="150000"/>
              </a:lnSpc>
              <a:spcBef>
                <a:spcPct val="35000"/>
              </a:spcBef>
            </a:pPr>
            <a:r>
              <a:rPr lang="zh-CN" altLang="en-US" sz="2400" dirty="0">
                <a:latin typeface="微软雅黑" panose="020B0503020204020204" pitchFamily="34" charset="-122"/>
                <a:ea typeface="微软雅黑" panose="020B0503020204020204" pitchFamily="34" charset="-122"/>
              </a:rPr>
              <a:t>掌握计算机内部各种数据的编码表示及其运算方法</a:t>
            </a:r>
          </a:p>
          <a:p>
            <a:pPr marL="838200" lvl="1" indent="-381000">
              <a:lnSpc>
                <a:spcPct val="150000"/>
              </a:lnSpc>
              <a:spcBef>
                <a:spcPct val="35000"/>
              </a:spcBef>
            </a:pPr>
            <a:r>
              <a:rPr lang="zh-CN" altLang="en-US" sz="2400" dirty="0">
                <a:latin typeface="微软雅黑" panose="020B0503020204020204" pitchFamily="34" charset="-122"/>
                <a:ea typeface="微软雅黑" panose="020B0503020204020204" pitchFamily="34" charset="-122"/>
              </a:rPr>
              <a:t>了解高级语言程序中的各种类型变量对应的表示形式</a:t>
            </a:r>
          </a:p>
          <a:p>
            <a:pPr marL="838200" lvl="1" indent="-381000">
              <a:lnSpc>
                <a:spcPct val="150000"/>
              </a:lnSpc>
              <a:spcBef>
                <a:spcPct val="35000"/>
              </a:spcBef>
            </a:pPr>
            <a:r>
              <a:rPr lang="zh-CN" altLang="en-US" sz="2400" dirty="0">
                <a:latin typeface="微软雅黑" panose="020B0503020204020204" pitchFamily="34" charset="-122"/>
                <a:ea typeface="微软雅黑" panose="020B0503020204020204" pitchFamily="34" charset="-122"/>
              </a:rPr>
              <a:t>在高级语言程序中的</a:t>
            </a:r>
            <a:r>
              <a:rPr lang="zh-CN" altLang="en-US" sz="2400" dirty="0">
                <a:solidFill>
                  <a:srgbClr val="FF0000"/>
                </a:solidFill>
                <a:latin typeface="微软雅黑" panose="020B0503020204020204" pitchFamily="34" charset="-122"/>
                <a:ea typeface="微软雅黑" panose="020B0503020204020204" pitchFamily="34" charset="-122"/>
              </a:rPr>
              <a:t>变量</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机器数</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底层硬件</a:t>
            </a:r>
            <a:r>
              <a:rPr lang="zh-CN" altLang="en-US" sz="2400" dirty="0">
                <a:latin typeface="微软雅黑" panose="020B0503020204020204" pitchFamily="34" charset="-122"/>
                <a:ea typeface="微软雅黑" panose="020B0503020204020204" pitchFamily="34" charset="-122"/>
              </a:rPr>
              <a:t>（寄存器、加法器、</a:t>
            </a:r>
            <a:r>
              <a:rPr lang="en-US" altLang="zh-CN" sz="2400" dirty="0">
                <a:latin typeface="微软雅黑" panose="020B0503020204020204" pitchFamily="34" charset="-122"/>
                <a:ea typeface="微软雅黑" panose="020B0503020204020204" pitchFamily="34" charset="-122"/>
              </a:rPr>
              <a:t>ALU</a:t>
            </a:r>
            <a:r>
              <a:rPr lang="zh-CN" altLang="en-US" sz="2400" dirty="0">
                <a:latin typeface="微软雅黑" panose="020B0503020204020204" pitchFamily="34" charset="-122"/>
                <a:ea typeface="微软雅黑" panose="020B0503020204020204" pitchFamily="34" charset="-122"/>
              </a:rPr>
              <a:t>等）</a:t>
            </a:r>
            <a:r>
              <a:rPr lang="zh-CN" altLang="en-US" sz="2400" dirty="0">
                <a:solidFill>
                  <a:srgbClr val="FF0000"/>
                </a:solidFill>
                <a:latin typeface="微软雅黑" panose="020B0503020204020204" pitchFamily="34" charset="-122"/>
                <a:ea typeface="微软雅黑" panose="020B0503020204020204" pitchFamily="34" charset="-122"/>
              </a:rPr>
              <a:t>之间建立关联</a:t>
            </a:r>
          </a:p>
          <a:p>
            <a:pPr marL="838200" lvl="1" indent="-381000">
              <a:lnSpc>
                <a:spcPct val="150000"/>
              </a:lnSpc>
              <a:spcBef>
                <a:spcPct val="35000"/>
              </a:spcBef>
            </a:pPr>
            <a:r>
              <a:rPr lang="zh-CN" altLang="en-US" sz="2400" dirty="0">
                <a:latin typeface="微软雅黑" panose="020B0503020204020204" pitchFamily="34" charset="-122"/>
                <a:ea typeface="微软雅黑" panose="020B0503020204020204" pitchFamily="34" charset="-122"/>
              </a:rPr>
              <a:t>综合运用所学知识，分析高级语言和机器级语言程序设计中遇到的各种与数据表示和运算相关的问题，解释相应的执行结果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296863" y="55563"/>
            <a:ext cx="8255000" cy="538162"/>
          </a:xfrm>
        </p:spPr>
        <p:txBody>
          <a:bodyPr vert="horz" wrap="square" lIns="63500" tIns="25400" rIns="63500" bIns="25400" anchor="t" anchorCtr="0">
            <a:spAutoFit/>
          </a:bodyPr>
          <a:lstStyle/>
          <a:p>
            <a:r>
              <a:rPr lang="zh-CN" altLang="en-US" sz="3200" dirty="0">
                <a:latin typeface="宋体" panose="02010600030101010101" pitchFamily="2" charset="-122"/>
              </a:rPr>
              <a:t>计算机中的运算器是模运算系统</a:t>
            </a:r>
            <a:endParaRPr lang="en-US" altLang="zh-CN" sz="3200" dirty="0">
              <a:latin typeface="宋体" panose="02010600030101010101" pitchFamily="2" charset="-122"/>
            </a:endParaRPr>
          </a:p>
        </p:txBody>
      </p:sp>
      <p:sp>
        <p:nvSpPr>
          <p:cNvPr id="293891" name="Rectangle 3"/>
          <p:cNvSpPr>
            <a:spLocks noGrp="1"/>
          </p:cNvSpPr>
          <p:nvPr>
            <p:ph type="body" idx="4294967295"/>
          </p:nvPr>
        </p:nvSpPr>
        <p:spPr>
          <a:xfrm>
            <a:off x="209550" y="2311400"/>
            <a:ext cx="8696325" cy="2801620"/>
          </a:xfrm>
        </p:spPr>
        <p:txBody>
          <a:bodyPr vert="horz" wrap="square" lIns="63500" tIns="25400" rIns="63500" bIns="25400" anchor="t" anchorCtr="0">
            <a:spAutoFit/>
          </a:bodyPr>
          <a:lstStyle/>
          <a:p>
            <a:pPr algn="just">
              <a:buNone/>
            </a:pPr>
            <a:endParaRPr lang="en-US" altLang="zh-CN" sz="1000" dirty="0">
              <a:ea typeface="黑体" panose="02010609060101010101" pitchFamily="49" charset="-122"/>
            </a:endParaRPr>
          </a:p>
          <a:p>
            <a:pPr algn="just">
              <a:buNone/>
            </a:pPr>
            <a:r>
              <a:rPr lang="en-US" altLang="zh-CN" sz="2800" dirty="0">
                <a:solidFill>
                  <a:srgbClr val="CC0000"/>
                </a:solidFill>
                <a:ea typeface="黑体" panose="02010609060101010101" pitchFamily="49" charset="-122"/>
              </a:rPr>
              <a:t>   </a:t>
            </a:r>
            <a:r>
              <a:rPr lang="en-US" altLang="zh-CN" dirty="0">
                <a:solidFill>
                  <a:srgbClr val="CC0000"/>
                </a:solidFill>
                <a:ea typeface="黑体" panose="02010609060101010101" pitchFamily="49" charset="-122"/>
              </a:rPr>
              <a:t>8</a:t>
            </a:r>
            <a:r>
              <a:rPr lang="zh-CN" altLang="en-US" dirty="0">
                <a:solidFill>
                  <a:srgbClr val="CC0000"/>
                </a:solidFill>
                <a:ea typeface="黑体" panose="02010609060101010101" pitchFamily="49" charset="-122"/>
              </a:rPr>
              <a:t>位二进制加法器模运算系统 </a:t>
            </a:r>
          </a:p>
          <a:p>
            <a:pPr algn="just">
              <a:buNone/>
            </a:pPr>
            <a:r>
              <a:rPr lang="en-US" altLang="zh-CN" dirty="0">
                <a:solidFill>
                  <a:schemeClr val="accent2"/>
                </a:solidFill>
                <a:ea typeface="黑体" panose="02010609060101010101" pitchFamily="49" charset="-122"/>
              </a:rPr>
              <a:t>    </a:t>
            </a:r>
            <a:r>
              <a:rPr lang="zh-CN" altLang="en-US" dirty="0">
                <a:solidFill>
                  <a:schemeClr val="accent2"/>
                </a:solidFill>
                <a:ea typeface="黑体" panose="02010609060101010101" pitchFamily="49" charset="-122"/>
              </a:rPr>
              <a:t>计算</a:t>
            </a:r>
            <a:r>
              <a:rPr lang="en-US" altLang="zh-CN" dirty="0">
                <a:solidFill>
                  <a:schemeClr val="accent2"/>
                </a:solidFill>
                <a:ea typeface="黑体" panose="02010609060101010101" pitchFamily="49" charset="-122"/>
              </a:rPr>
              <a:t>0111 1111 - 0100 0000 = ?</a:t>
            </a:r>
          </a:p>
          <a:p>
            <a:pPr algn="just">
              <a:buNone/>
            </a:pPr>
            <a:r>
              <a:rPr lang="zh-CN" altLang="en-US" dirty="0">
                <a:solidFill>
                  <a:srgbClr val="3333FF"/>
                </a:solidFill>
                <a:ea typeface="黑体" panose="02010609060101010101" pitchFamily="49" charset="-122"/>
              </a:rPr>
              <a:t>   </a:t>
            </a:r>
            <a:r>
              <a:rPr lang="en-US" altLang="zh-CN" dirty="0">
                <a:ea typeface="黑体" panose="02010609060101010101" pitchFamily="49" charset="-122"/>
              </a:rPr>
              <a:t>0111 1111 </a:t>
            </a:r>
            <a:r>
              <a:rPr lang="en-US" altLang="zh-CN" dirty="0">
                <a:ea typeface="微软雅黑" panose="020B0503020204020204" pitchFamily="34" charset="-122"/>
              </a:rPr>
              <a:t>- </a:t>
            </a:r>
            <a:r>
              <a:rPr lang="en-US" altLang="zh-CN" dirty="0">
                <a:solidFill>
                  <a:srgbClr val="FF3300"/>
                </a:solidFill>
                <a:ea typeface="黑体" panose="02010609060101010101" pitchFamily="49" charset="-122"/>
              </a:rPr>
              <a:t>0100 0000</a:t>
            </a:r>
            <a:r>
              <a:rPr lang="en-US" altLang="zh-CN" dirty="0">
                <a:ea typeface="黑体" panose="02010609060101010101" pitchFamily="49" charset="-122"/>
              </a:rPr>
              <a:t> = 0111 1111 + (2</a:t>
            </a:r>
            <a:r>
              <a:rPr lang="en-US" altLang="zh-CN" baseline="30000" dirty="0">
                <a:ea typeface="黑体" panose="02010609060101010101" pitchFamily="49" charset="-122"/>
              </a:rPr>
              <a:t>8</a:t>
            </a:r>
            <a:r>
              <a:rPr lang="en-US" altLang="zh-CN" dirty="0">
                <a:ea typeface="黑体" panose="02010609060101010101" pitchFamily="49" charset="-122"/>
              </a:rPr>
              <a:t>-</a:t>
            </a:r>
            <a:r>
              <a:rPr lang="zh-CN" altLang="en-US" dirty="0">
                <a:ea typeface="黑体" panose="02010609060101010101" pitchFamily="49" charset="-122"/>
              </a:rPr>
              <a:t> </a:t>
            </a:r>
            <a:r>
              <a:rPr lang="en-US" altLang="zh-CN" dirty="0">
                <a:ea typeface="黑体" panose="02010609060101010101" pitchFamily="49" charset="-122"/>
              </a:rPr>
              <a:t>0100 0000)</a:t>
            </a:r>
          </a:p>
          <a:p>
            <a:pPr algn="just">
              <a:buNone/>
            </a:pPr>
            <a:r>
              <a:rPr lang="en-US" altLang="zh-CN" dirty="0">
                <a:ea typeface="黑体" panose="02010609060101010101" pitchFamily="49" charset="-122"/>
              </a:rPr>
              <a:t>   =0111 1111 + </a:t>
            </a:r>
            <a:r>
              <a:rPr lang="en-US" altLang="zh-CN" dirty="0">
                <a:solidFill>
                  <a:srgbClr val="FF3300"/>
                </a:solidFill>
                <a:ea typeface="黑体" panose="02010609060101010101" pitchFamily="49" charset="-122"/>
              </a:rPr>
              <a:t>1100 0000</a:t>
            </a:r>
            <a:r>
              <a:rPr lang="en-US" altLang="zh-CN" dirty="0">
                <a:ea typeface="黑体" panose="02010609060101010101" pitchFamily="49" charset="-122"/>
              </a:rPr>
              <a:t> = 1 0011 1111 (mod 2</a:t>
            </a:r>
            <a:r>
              <a:rPr lang="en-US" altLang="zh-CN" baseline="30000" dirty="0">
                <a:ea typeface="黑体" panose="02010609060101010101" pitchFamily="49" charset="-122"/>
              </a:rPr>
              <a:t>8</a:t>
            </a:r>
            <a:r>
              <a:rPr lang="en-US" altLang="zh-CN" dirty="0">
                <a:ea typeface="黑体" panose="02010609060101010101" pitchFamily="49" charset="-122"/>
              </a:rPr>
              <a:t>)</a:t>
            </a:r>
          </a:p>
          <a:p>
            <a:pPr algn="just">
              <a:buNone/>
            </a:pPr>
            <a:r>
              <a:rPr lang="zh-CN" altLang="en-US" dirty="0">
                <a:ea typeface="黑体" panose="02010609060101010101" pitchFamily="49" charset="-122"/>
              </a:rPr>
              <a:t>			                         </a:t>
            </a:r>
            <a:r>
              <a:rPr lang="en-US" altLang="zh-CN" dirty="0">
                <a:ea typeface="黑体" panose="02010609060101010101" pitchFamily="49" charset="-122"/>
              </a:rPr>
              <a:t>= 0011 1111</a:t>
            </a:r>
          </a:p>
        </p:txBody>
      </p:sp>
      <p:grpSp>
        <p:nvGrpSpPr>
          <p:cNvPr id="776196" name="Group 4"/>
          <p:cNvGrpSpPr/>
          <p:nvPr/>
        </p:nvGrpSpPr>
        <p:grpSpPr>
          <a:xfrm>
            <a:off x="385763" y="4186238"/>
            <a:ext cx="4116387" cy="1268412"/>
            <a:chOff x="463" y="1669"/>
            <a:chExt cx="2593" cy="799"/>
          </a:xfrm>
        </p:grpSpPr>
        <p:sp>
          <p:nvSpPr>
            <p:cNvPr id="17415" name="Rectangle 4"/>
            <p:cNvSpPr/>
            <p:nvPr/>
          </p:nvSpPr>
          <p:spPr>
            <a:xfrm>
              <a:off x="2907" y="1669"/>
              <a:ext cx="149" cy="235"/>
            </a:xfrm>
            <a:prstGeom prst="rect">
              <a:avLst/>
            </a:prstGeom>
            <a:noFill/>
            <a:ln w="28575" cap="flat" cmpd="sng">
              <a:solidFill>
                <a:srgbClr val="CC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7416" name="Text Box 7"/>
            <p:cNvSpPr txBox="1"/>
            <p:nvPr/>
          </p:nvSpPr>
          <p:spPr>
            <a:xfrm>
              <a:off x="463" y="2180"/>
              <a:ext cx="2189" cy="288"/>
            </a:xfrm>
            <a:prstGeom prst="rect">
              <a:avLst/>
            </a:prstGeom>
            <a:noFill/>
            <a:ln w="2857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黑体" panose="02010609060101010101" pitchFamily="49" charset="-122"/>
                  <a:ea typeface="黑体" panose="02010609060101010101" pitchFamily="49" charset="-122"/>
                </a:rPr>
                <a:t>只留余数，“</a:t>
              </a:r>
              <a:r>
                <a:rPr lang="en-US" altLang="zh-CN" dirty="0">
                  <a:solidFill>
                    <a:srgbClr val="CC0000"/>
                  </a:solidFill>
                  <a:latin typeface="黑体" panose="02010609060101010101" pitchFamily="49" charset="-122"/>
                  <a:ea typeface="黑体" panose="02010609060101010101" pitchFamily="49" charset="-122"/>
                </a:rPr>
                <a:t>1”</a:t>
              </a:r>
              <a:r>
                <a:rPr lang="zh-CN" altLang="en-US" dirty="0">
                  <a:solidFill>
                    <a:srgbClr val="CC0000"/>
                  </a:solidFill>
                  <a:latin typeface="黑体" panose="02010609060101010101" pitchFamily="49" charset="-122"/>
                  <a:ea typeface="黑体" panose="02010609060101010101" pitchFamily="49" charset="-122"/>
                </a:rPr>
                <a:t>被丢弃</a:t>
              </a:r>
            </a:p>
          </p:txBody>
        </p:sp>
        <p:sp>
          <p:nvSpPr>
            <p:cNvPr id="17417" name="Line 8"/>
            <p:cNvSpPr/>
            <p:nvPr/>
          </p:nvSpPr>
          <p:spPr>
            <a:xfrm flipV="1">
              <a:off x="1935" y="1888"/>
              <a:ext cx="951" cy="277"/>
            </a:xfrm>
            <a:prstGeom prst="line">
              <a:avLst/>
            </a:prstGeom>
            <a:ln w="28575" cap="flat" cmpd="sng">
              <a:solidFill>
                <a:srgbClr val="CC0000"/>
              </a:solidFill>
              <a:prstDash val="solid"/>
              <a:headEnd type="none" w="med" len="med"/>
              <a:tailEnd type="arrow" w="med" len="med"/>
            </a:ln>
          </p:spPr>
        </p:sp>
      </p:grpSp>
      <p:sp>
        <p:nvSpPr>
          <p:cNvPr id="289919" name="Rectangle 127"/>
          <p:cNvSpPr/>
          <p:nvPr/>
        </p:nvSpPr>
        <p:spPr>
          <a:xfrm>
            <a:off x="276225" y="5545138"/>
            <a:ext cx="8404225" cy="88582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35000"/>
              </a:spcBef>
              <a:buNone/>
            </a:pPr>
            <a:r>
              <a:rPr lang="zh-CN" altLang="en-US" sz="2600" dirty="0">
                <a:latin typeface="黑体" panose="02010609060101010101" pitchFamily="49" charset="-122"/>
                <a:ea typeface="黑体" panose="02010609060101010101" pitchFamily="49" charset="-122"/>
              </a:rPr>
              <a:t>结论</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 </a:t>
            </a:r>
            <a:r>
              <a:rPr lang="zh-CN" altLang="en-US" sz="2600" dirty="0">
                <a:solidFill>
                  <a:srgbClr val="009900"/>
                </a:solidFill>
                <a:latin typeface="黑体" panose="02010609060101010101" pitchFamily="49" charset="-122"/>
                <a:ea typeface="黑体" panose="02010609060101010101" pitchFamily="49" charset="-122"/>
              </a:rPr>
              <a:t>一个负数的补码等于对应正数补码的“</a:t>
            </a:r>
            <a:r>
              <a:rPr lang="zh-CN" altLang="en-US" sz="2600" dirty="0">
                <a:solidFill>
                  <a:srgbClr val="FF3300"/>
                </a:solidFill>
                <a:latin typeface="黑体" panose="02010609060101010101" pitchFamily="49" charset="-122"/>
                <a:ea typeface="黑体" panose="02010609060101010101" pitchFamily="49" charset="-122"/>
              </a:rPr>
              <a:t>各位取反、末位加</a:t>
            </a:r>
            <a:r>
              <a:rPr lang="en-US" altLang="zh-CN" sz="2600" dirty="0">
                <a:solidFill>
                  <a:srgbClr val="FF3300"/>
                </a:solidFill>
                <a:latin typeface="黑体" panose="02010609060101010101" pitchFamily="49" charset="-122"/>
                <a:ea typeface="黑体" panose="02010609060101010101" pitchFamily="49" charset="-122"/>
              </a:rPr>
              <a:t>1</a:t>
            </a:r>
            <a:r>
              <a:rPr lang="en-US" altLang="zh-CN" sz="2600" dirty="0">
                <a:solidFill>
                  <a:srgbClr val="008000"/>
                </a:solidFill>
                <a:latin typeface="黑体" panose="02010609060101010101" pitchFamily="49" charset="-122"/>
                <a:ea typeface="黑体" panose="02010609060101010101" pitchFamily="49" charset="-122"/>
              </a:rPr>
              <a:t>”</a:t>
            </a:r>
          </a:p>
        </p:txBody>
      </p:sp>
      <p:pic>
        <p:nvPicPr>
          <p:cNvPr id="17414" name="Picture 9"/>
          <p:cNvPicPr>
            <a:picLocks noChangeAspect="1"/>
          </p:cNvPicPr>
          <p:nvPr/>
        </p:nvPicPr>
        <p:blipFill>
          <a:blip r:embed="rId3"/>
          <a:stretch>
            <a:fillRect/>
          </a:stretch>
        </p:blipFill>
        <p:spPr>
          <a:xfrm>
            <a:off x="1557020" y="806450"/>
            <a:ext cx="6059488" cy="1504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8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17" dur="500"/>
                                        <p:tgtEl>
                                          <p:spTgt spid="29389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20" dur="500"/>
                                        <p:tgtEl>
                                          <p:spTgt spid="29389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23" dur="500"/>
                                        <p:tgtEl>
                                          <p:spTgt spid="29389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76196"/>
                                        </p:tgtEl>
                                        <p:attrNameLst>
                                          <p:attrName>style.visibility</p:attrName>
                                        </p:attrNameLst>
                                      </p:cBhvr>
                                      <p:to>
                                        <p:strVal val="visible"/>
                                      </p:to>
                                    </p:set>
                                    <p:animEffect transition="in" filter="blinds(horizontal)">
                                      <p:cBhvr>
                                        <p:cTn id="28" dur="500"/>
                                        <p:tgtEl>
                                          <p:spTgt spid="77619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9919"/>
                                        </p:tgtEl>
                                        <p:attrNameLst>
                                          <p:attrName>style.visibility</p:attrName>
                                        </p:attrNameLst>
                                      </p:cBhvr>
                                      <p:to>
                                        <p:strVal val="visible"/>
                                      </p:to>
                                    </p:set>
                                    <p:animEffect transition="in" filter="blinds(horizontal)">
                                      <p:cBhvr>
                                        <p:cTn id="3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p:cNvSpPr>
          <p:nvPr>
            <p:ph type="title" idx="4294967295"/>
          </p:nvPr>
        </p:nvSpPr>
        <p:spPr>
          <a:xfrm>
            <a:off x="482600" y="152400"/>
            <a:ext cx="8305800" cy="538163"/>
          </a:xfrm>
        </p:spPr>
        <p:txBody>
          <a:bodyPr vert="horz" wrap="square" lIns="63500" tIns="25400" rIns="63500" bIns="25400" anchor="t" anchorCtr="0">
            <a:spAutoFit/>
          </a:bodyPr>
          <a:lstStyle/>
          <a:p>
            <a:r>
              <a:rPr lang="zh-CN" altLang="en-US" sz="3200" dirty="0"/>
              <a:t>运算器适合用补码表示和运算</a:t>
            </a:r>
            <a:endParaRPr lang="en-US" altLang="zh-CN" sz="3200" dirty="0"/>
          </a:p>
        </p:txBody>
      </p:sp>
      <p:grpSp>
        <p:nvGrpSpPr>
          <p:cNvPr id="2" name="Group 5"/>
          <p:cNvGrpSpPr/>
          <p:nvPr/>
        </p:nvGrpSpPr>
        <p:grpSpPr>
          <a:xfrm>
            <a:off x="5308600" y="1989138"/>
            <a:ext cx="3835400" cy="3294062"/>
            <a:chOff x="2946" y="1553"/>
            <a:chExt cx="2720" cy="2297"/>
          </a:xfrm>
        </p:grpSpPr>
        <p:sp>
          <p:nvSpPr>
            <p:cNvPr id="19467" name="Oval 6"/>
            <p:cNvSpPr/>
            <p:nvPr/>
          </p:nvSpPr>
          <p:spPr>
            <a:xfrm>
              <a:off x="3303" y="1769"/>
              <a:ext cx="1959" cy="1829"/>
            </a:xfrm>
            <a:prstGeom prst="ellipse">
              <a:avLst/>
            </a:prstGeom>
            <a:no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9468" name="Line 7"/>
            <p:cNvSpPr/>
            <p:nvPr/>
          </p:nvSpPr>
          <p:spPr>
            <a:xfrm>
              <a:off x="3313" y="2688"/>
              <a:ext cx="1949" cy="3"/>
            </a:xfrm>
            <a:prstGeom prst="line">
              <a:avLst/>
            </a:prstGeom>
            <a:ln w="12700" cap="flat" cmpd="sng">
              <a:solidFill>
                <a:srgbClr val="000000"/>
              </a:solidFill>
              <a:prstDash val="dash"/>
              <a:headEnd type="none" w="med" len="med"/>
              <a:tailEnd type="none" w="med" len="med"/>
            </a:ln>
          </p:spPr>
        </p:sp>
        <p:sp>
          <p:nvSpPr>
            <p:cNvPr id="19469" name="Line 8"/>
            <p:cNvSpPr/>
            <p:nvPr/>
          </p:nvSpPr>
          <p:spPr>
            <a:xfrm flipH="1">
              <a:off x="4270" y="1767"/>
              <a:ext cx="0" cy="1809"/>
            </a:xfrm>
            <a:prstGeom prst="line">
              <a:avLst/>
            </a:prstGeom>
            <a:ln w="12700" cap="flat" cmpd="sng">
              <a:solidFill>
                <a:srgbClr val="000000"/>
              </a:solidFill>
              <a:prstDash val="dash"/>
              <a:headEnd type="none" w="med" len="med"/>
              <a:tailEnd type="none" w="med" len="med"/>
            </a:ln>
          </p:spPr>
        </p:sp>
        <p:sp>
          <p:nvSpPr>
            <p:cNvPr id="19470" name="Text Box 9"/>
            <p:cNvSpPr txBox="1"/>
            <p:nvPr/>
          </p:nvSpPr>
          <p:spPr>
            <a:xfrm>
              <a:off x="4095" y="1553"/>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0000</a:t>
              </a:r>
            </a:p>
          </p:txBody>
        </p:sp>
        <p:sp>
          <p:nvSpPr>
            <p:cNvPr id="19471" name="Text Box 10"/>
            <p:cNvSpPr txBox="1"/>
            <p:nvPr/>
          </p:nvSpPr>
          <p:spPr>
            <a:xfrm>
              <a:off x="4567" y="1621"/>
              <a:ext cx="419" cy="234"/>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0001</a:t>
              </a:r>
            </a:p>
          </p:txBody>
        </p:sp>
        <p:sp>
          <p:nvSpPr>
            <p:cNvPr id="19472" name="Text Box 11"/>
            <p:cNvSpPr txBox="1"/>
            <p:nvPr/>
          </p:nvSpPr>
          <p:spPr>
            <a:xfrm>
              <a:off x="4088" y="3615"/>
              <a:ext cx="449" cy="23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1000</a:t>
              </a:r>
            </a:p>
          </p:txBody>
        </p:sp>
        <p:sp>
          <p:nvSpPr>
            <p:cNvPr id="19473" name="Text Box 12"/>
            <p:cNvSpPr txBox="1"/>
            <p:nvPr/>
          </p:nvSpPr>
          <p:spPr>
            <a:xfrm>
              <a:off x="4977" y="1898"/>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0010</a:t>
              </a:r>
            </a:p>
          </p:txBody>
        </p:sp>
        <p:sp>
          <p:nvSpPr>
            <p:cNvPr id="19474" name="Text Box 13"/>
            <p:cNvSpPr txBox="1"/>
            <p:nvPr/>
          </p:nvSpPr>
          <p:spPr>
            <a:xfrm>
              <a:off x="5247" y="2571"/>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0100</a:t>
              </a:r>
            </a:p>
          </p:txBody>
        </p:sp>
        <p:sp>
          <p:nvSpPr>
            <p:cNvPr id="19475" name="Text Box 14"/>
            <p:cNvSpPr txBox="1"/>
            <p:nvPr/>
          </p:nvSpPr>
          <p:spPr>
            <a:xfrm>
              <a:off x="3330" y="1825"/>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1110</a:t>
              </a:r>
            </a:p>
          </p:txBody>
        </p:sp>
        <p:sp>
          <p:nvSpPr>
            <p:cNvPr id="19476" name="Text Box 15"/>
            <p:cNvSpPr txBox="1"/>
            <p:nvPr/>
          </p:nvSpPr>
          <p:spPr>
            <a:xfrm>
              <a:off x="3659" y="1624"/>
              <a:ext cx="418"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1111</a:t>
              </a:r>
            </a:p>
          </p:txBody>
        </p:sp>
        <p:sp>
          <p:nvSpPr>
            <p:cNvPr id="19477" name="Text Box 16"/>
            <p:cNvSpPr txBox="1"/>
            <p:nvPr/>
          </p:nvSpPr>
          <p:spPr>
            <a:xfrm>
              <a:off x="4542" y="3555"/>
              <a:ext cx="419" cy="234"/>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0111</a:t>
              </a:r>
            </a:p>
          </p:txBody>
        </p:sp>
        <p:sp>
          <p:nvSpPr>
            <p:cNvPr id="19478" name="Text Box 17"/>
            <p:cNvSpPr txBox="1"/>
            <p:nvPr/>
          </p:nvSpPr>
          <p:spPr>
            <a:xfrm>
              <a:off x="5167" y="2960"/>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0101</a:t>
              </a:r>
            </a:p>
          </p:txBody>
        </p:sp>
        <p:sp>
          <p:nvSpPr>
            <p:cNvPr id="19479" name="Text Box 18"/>
            <p:cNvSpPr txBox="1"/>
            <p:nvPr/>
          </p:nvSpPr>
          <p:spPr>
            <a:xfrm>
              <a:off x="3315" y="3327"/>
              <a:ext cx="419" cy="234"/>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1010</a:t>
              </a:r>
            </a:p>
          </p:txBody>
        </p:sp>
        <p:sp>
          <p:nvSpPr>
            <p:cNvPr id="19480" name="Text Box 19"/>
            <p:cNvSpPr txBox="1"/>
            <p:nvPr/>
          </p:nvSpPr>
          <p:spPr>
            <a:xfrm>
              <a:off x="3041" y="2950"/>
              <a:ext cx="418"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1011</a:t>
              </a:r>
            </a:p>
          </p:txBody>
        </p:sp>
        <p:sp>
          <p:nvSpPr>
            <p:cNvPr id="19481" name="Text Box 20"/>
            <p:cNvSpPr txBox="1"/>
            <p:nvPr/>
          </p:nvSpPr>
          <p:spPr>
            <a:xfrm>
              <a:off x="2946" y="2583"/>
              <a:ext cx="449" cy="234"/>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1100</a:t>
              </a:r>
            </a:p>
          </p:txBody>
        </p:sp>
        <p:sp>
          <p:nvSpPr>
            <p:cNvPr id="19482" name="Line 21"/>
            <p:cNvSpPr/>
            <p:nvPr/>
          </p:nvSpPr>
          <p:spPr>
            <a:xfrm>
              <a:off x="3870" y="1847"/>
              <a:ext cx="57" cy="105"/>
            </a:xfrm>
            <a:prstGeom prst="line">
              <a:avLst/>
            </a:prstGeom>
            <a:ln w="12700" cap="flat" cmpd="sng">
              <a:solidFill>
                <a:srgbClr val="000000"/>
              </a:solidFill>
              <a:prstDash val="solid"/>
              <a:headEnd type="none" w="med" len="med"/>
              <a:tailEnd type="none" w="med" len="med"/>
            </a:ln>
          </p:spPr>
        </p:sp>
        <p:sp>
          <p:nvSpPr>
            <p:cNvPr id="19483" name="Line 22"/>
            <p:cNvSpPr/>
            <p:nvPr/>
          </p:nvSpPr>
          <p:spPr>
            <a:xfrm flipV="1">
              <a:off x="4610" y="1831"/>
              <a:ext cx="36" cy="120"/>
            </a:xfrm>
            <a:prstGeom prst="line">
              <a:avLst/>
            </a:prstGeom>
            <a:ln w="12700" cap="flat" cmpd="sng">
              <a:solidFill>
                <a:srgbClr val="000000"/>
              </a:solidFill>
              <a:prstDash val="solid"/>
              <a:headEnd type="none" w="med" len="med"/>
              <a:tailEnd type="none" w="med" len="med"/>
            </a:ln>
          </p:spPr>
        </p:sp>
        <p:sp>
          <p:nvSpPr>
            <p:cNvPr id="19484" name="Line 23"/>
            <p:cNvSpPr/>
            <p:nvPr/>
          </p:nvSpPr>
          <p:spPr>
            <a:xfrm flipV="1">
              <a:off x="5088" y="2360"/>
              <a:ext cx="127" cy="46"/>
            </a:xfrm>
            <a:prstGeom prst="line">
              <a:avLst/>
            </a:prstGeom>
            <a:ln w="12700" cap="flat" cmpd="sng">
              <a:solidFill>
                <a:srgbClr val="000000"/>
              </a:solidFill>
              <a:prstDash val="solid"/>
              <a:headEnd type="none" w="med" len="med"/>
              <a:tailEnd type="none" w="med" len="med"/>
            </a:ln>
          </p:spPr>
        </p:sp>
        <p:sp>
          <p:nvSpPr>
            <p:cNvPr id="19485" name="Line 24"/>
            <p:cNvSpPr/>
            <p:nvPr/>
          </p:nvSpPr>
          <p:spPr>
            <a:xfrm>
              <a:off x="5100" y="2948"/>
              <a:ext cx="93" cy="80"/>
            </a:xfrm>
            <a:prstGeom prst="line">
              <a:avLst/>
            </a:prstGeom>
            <a:ln w="12700" cap="flat" cmpd="sng">
              <a:solidFill>
                <a:srgbClr val="000000"/>
              </a:solidFill>
              <a:prstDash val="solid"/>
              <a:headEnd type="none" w="med" len="med"/>
              <a:tailEnd type="none" w="med" len="med"/>
            </a:ln>
          </p:spPr>
        </p:sp>
        <p:sp>
          <p:nvSpPr>
            <p:cNvPr id="19486" name="Line 25"/>
            <p:cNvSpPr/>
            <p:nvPr/>
          </p:nvSpPr>
          <p:spPr>
            <a:xfrm>
              <a:off x="4601" y="3414"/>
              <a:ext cx="69" cy="104"/>
            </a:xfrm>
            <a:prstGeom prst="line">
              <a:avLst/>
            </a:prstGeom>
            <a:ln w="12700" cap="flat" cmpd="sng">
              <a:solidFill>
                <a:srgbClr val="000000"/>
              </a:solidFill>
              <a:prstDash val="solid"/>
              <a:headEnd type="none" w="med" len="med"/>
              <a:tailEnd type="none" w="med" len="med"/>
            </a:ln>
          </p:spPr>
        </p:sp>
        <p:sp>
          <p:nvSpPr>
            <p:cNvPr id="19487" name="Line 26"/>
            <p:cNvSpPr/>
            <p:nvPr/>
          </p:nvSpPr>
          <p:spPr>
            <a:xfrm flipH="1">
              <a:off x="3573" y="3235"/>
              <a:ext cx="115" cy="92"/>
            </a:xfrm>
            <a:prstGeom prst="line">
              <a:avLst/>
            </a:prstGeom>
            <a:ln w="12700" cap="flat" cmpd="sng">
              <a:solidFill>
                <a:srgbClr val="000000"/>
              </a:solidFill>
              <a:prstDash val="solid"/>
              <a:headEnd type="none" w="med" len="med"/>
              <a:tailEnd type="none" w="med" len="med"/>
            </a:ln>
          </p:spPr>
        </p:sp>
        <p:sp>
          <p:nvSpPr>
            <p:cNvPr id="19488" name="Line 27"/>
            <p:cNvSpPr/>
            <p:nvPr/>
          </p:nvSpPr>
          <p:spPr>
            <a:xfrm flipH="1">
              <a:off x="3348" y="2960"/>
              <a:ext cx="127" cy="58"/>
            </a:xfrm>
            <a:prstGeom prst="line">
              <a:avLst/>
            </a:prstGeom>
            <a:ln w="12700" cap="flat" cmpd="sng">
              <a:solidFill>
                <a:srgbClr val="000000"/>
              </a:solidFill>
              <a:prstDash val="solid"/>
              <a:headEnd type="none" w="med" len="med"/>
              <a:tailEnd type="none" w="med" len="med"/>
            </a:ln>
          </p:spPr>
        </p:sp>
        <p:sp>
          <p:nvSpPr>
            <p:cNvPr id="19489" name="Line 28"/>
            <p:cNvSpPr/>
            <p:nvPr/>
          </p:nvSpPr>
          <p:spPr>
            <a:xfrm flipH="1" flipV="1">
              <a:off x="3359" y="2337"/>
              <a:ext cx="116" cy="55"/>
            </a:xfrm>
            <a:prstGeom prst="line">
              <a:avLst/>
            </a:prstGeom>
            <a:ln w="12700" cap="flat" cmpd="sng">
              <a:solidFill>
                <a:srgbClr val="000000"/>
              </a:solidFill>
              <a:prstDash val="solid"/>
              <a:headEnd type="none" w="med" len="med"/>
              <a:tailEnd type="none" w="med" len="med"/>
            </a:ln>
          </p:spPr>
        </p:sp>
        <p:sp>
          <p:nvSpPr>
            <p:cNvPr id="19490" name="Line 29"/>
            <p:cNvSpPr/>
            <p:nvPr/>
          </p:nvSpPr>
          <p:spPr>
            <a:xfrm flipV="1">
              <a:off x="3882" y="3413"/>
              <a:ext cx="56" cy="116"/>
            </a:xfrm>
            <a:prstGeom prst="line">
              <a:avLst/>
            </a:prstGeom>
            <a:ln w="12700" cap="flat" cmpd="sng">
              <a:solidFill>
                <a:srgbClr val="000000"/>
              </a:solidFill>
              <a:prstDash val="solid"/>
              <a:headEnd type="none" w="med" len="med"/>
              <a:tailEnd type="none" w="med" len="med"/>
            </a:ln>
          </p:spPr>
        </p:sp>
        <p:sp>
          <p:nvSpPr>
            <p:cNvPr id="19491" name="Line 30"/>
            <p:cNvSpPr/>
            <p:nvPr/>
          </p:nvSpPr>
          <p:spPr>
            <a:xfrm flipV="1">
              <a:off x="4910" y="2052"/>
              <a:ext cx="85" cy="79"/>
            </a:xfrm>
            <a:prstGeom prst="line">
              <a:avLst/>
            </a:prstGeom>
            <a:ln w="12700" cap="flat" cmpd="sng">
              <a:solidFill>
                <a:srgbClr val="000000"/>
              </a:solidFill>
              <a:prstDash val="solid"/>
              <a:headEnd type="none" w="med" len="med"/>
              <a:tailEnd type="none" w="med" len="med"/>
            </a:ln>
          </p:spPr>
        </p:sp>
        <p:sp>
          <p:nvSpPr>
            <p:cNvPr id="19492" name="Line 31"/>
            <p:cNvSpPr/>
            <p:nvPr/>
          </p:nvSpPr>
          <p:spPr>
            <a:xfrm>
              <a:off x="4866" y="3258"/>
              <a:ext cx="92" cy="104"/>
            </a:xfrm>
            <a:prstGeom prst="line">
              <a:avLst/>
            </a:prstGeom>
            <a:ln w="12700" cap="flat" cmpd="sng">
              <a:solidFill>
                <a:srgbClr val="000000"/>
              </a:solidFill>
              <a:prstDash val="solid"/>
              <a:headEnd type="none" w="med" len="med"/>
              <a:tailEnd type="none" w="med" len="med"/>
            </a:ln>
          </p:spPr>
        </p:sp>
        <p:sp>
          <p:nvSpPr>
            <p:cNvPr id="19493" name="Line 32"/>
            <p:cNvSpPr/>
            <p:nvPr/>
          </p:nvSpPr>
          <p:spPr>
            <a:xfrm>
              <a:off x="3618" y="2003"/>
              <a:ext cx="68" cy="93"/>
            </a:xfrm>
            <a:prstGeom prst="line">
              <a:avLst/>
            </a:prstGeom>
            <a:ln w="12700" cap="flat" cmpd="sng">
              <a:solidFill>
                <a:srgbClr val="000000"/>
              </a:solidFill>
              <a:prstDash val="solid"/>
              <a:headEnd type="none" w="med" len="med"/>
              <a:tailEnd type="none" w="med" len="med"/>
            </a:ln>
          </p:spPr>
        </p:sp>
        <p:sp>
          <p:nvSpPr>
            <p:cNvPr id="19494" name="Text Box 33"/>
            <p:cNvSpPr txBox="1"/>
            <p:nvPr/>
          </p:nvSpPr>
          <p:spPr>
            <a:xfrm>
              <a:off x="3028" y="2198"/>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1101</a:t>
              </a:r>
            </a:p>
          </p:txBody>
        </p:sp>
        <p:sp>
          <p:nvSpPr>
            <p:cNvPr id="19495" name="Text Box 34"/>
            <p:cNvSpPr txBox="1"/>
            <p:nvPr/>
          </p:nvSpPr>
          <p:spPr>
            <a:xfrm>
              <a:off x="5241" y="2198"/>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0011</a:t>
              </a:r>
            </a:p>
          </p:txBody>
        </p:sp>
        <p:sp>
          <p:nvSpPr>
            <p:cNvPr id="19496" name="Text Box 35"/>
            <p:cNvSpPr txBox="1"/>
            <p:nvPr/>
          </p:nvSpPr>
          <p:spPr>
            <a:xfrm>
              <a:off x="4914" y="3333"/>
              <a:ext cx="418"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0110</a:t>
              </a:r>
            </a:p>
          </p:txBody>
        </p:sp>
        <p:sp>
          <p:nvSpPr>
            <p:cNvPr id="19497" name="Text Box 36"/>
            <p:cNvSpPr txBox="1"/>
            <p:nvPr/>
          </p:nvSpPr>
          <p:spPr>
            <a:xfrm>
              <a:off x="3661" y="3543"/>
              <a:ext cx="419" cy="2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latin typeface="Times New Roman" panose="02020603050405020304" pitchFamily="18" charset="0"/>
                </a:rPr>
                <a:t>1001</a:t>
              </a:r>
            </a:p>
          </p:txBody>
        </p:sp>
      </p:grpSp>
      <p:sp>
        <p:nvSpPr>
          <p:cNvPr id="19460" name="Text Box 94"/>
          <p:cNvSpPr txBox="1"/>
          <p:nvPr/>
        </p:nvSpPr>
        <p:spPr>
          <a:xfrm>
            <a:off x="292100" y="879475"/>
            <a:ext cx="8645525" cy="82232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ea typeface="黑体" panose="02010609060101010101" pitchFamily="49" charset="-122"/>
              </a:rPr>
              <a:t>运算器只有有限位，假设为</a:t>
            </a:r>
            <a:r>
              <a:rPr lang="en-US" altLang="zh-CN" dirty="0">
                <a:ea typeface="黑体" panose="02010609060101010101" pitchFamily="49" charset="-122"/>
              </a:rPr>
              <a:t>n</a:t>
            </a:r>
            <a:r>
              <a:rPr lang="zh-CN" altLang="en-US" dirty="0">
                <a:ea typeface="黑体" panose="02010609060101010101" pitchFamily="49" charset="-122"/>
              </a:rPr>
              <a:t>位，则运算结果只能保留低</a:t>
            </a:r>
            <a:r>
              <a:rPr lang="en-US" altLang="zh-CN" dirty="0">
                <a:ea typeface="黑体" panose="02010609060101010101" pitchFamily="49" charset="-122"/>
              </a:rPr>
              <a:t>n</a:t>
            </a:r>
            <a:r>
              <a:rPr lang="zh-CN" altLang="en-US" dirty="0">
                <a:ea typeface="黑体" panose="02010609060101010101" pitchFamily="49" charset="-122"/>
              </a:rPr>
              <a:t>位，故可看成是个只有</a:t>
            </a:r>
            <a:r>
              <a:rPr lang="en-US" altLang="zh-CN" dirty="0">
                <a:ea typeface="黑体" panose="02010609060101010101" pitchFamily="49" charset="-122"/>
              </a:rPr>
              <a:t>n</a:t>
            </a:r>
            <a:r>
              <a:rPr lang="zh-CN" altLang="en-US" dirty="0">
                <a:ea typeface="黑体" panose="02010609060101010101" pitchFamily="49" charset="-122"/>
              </a:rPr>
              <a:t>档的二进制算盘，因此，其模为</a:t>
            </a:r>
            <a:r>
              <a:rPr lang="en-US" altLang="zh-CN" dirty="0">
                <a:ea typeface="黑体" panose="02010609060101010101" pitchFamily="49" charset="-122"/>
              </a:rPr>
              <a:t>2</a:t>
            </a:r>
            <a:r>
              <a:rPr lang="en-US" altLang="zh-CN" baseline="30000" dirty="0">
                <a:ea typeface="黑体" panose="02010609060101010101" pitchFamily="49" charset="-122"/>
              </a:rPr>
              <a:t>n </a:t>
            </a:r>
            <a:r>
              <a:rPr lang="zh-CN" altLang="en-US" dirty="0">
                <a:ea typeface="黑体" panose="02010609060101010101" pitchFamily="49" charset="-122"/>
              </a:rPr>
              <a:t>。</a:t>
            </a:r>
            <a:endParaRPr lang="en-US" altLang="zh-CN" dirty="0">
              <a:ea typeface="黑体" panose="02010609060101010101" pitchFamily="49" charset="-122"/>
            </a:endParaRPr>
          </a:p>
        </p:txBody>
      </p:sp>
      <p:grpSp>
        <p:nvGrpSpPr>
          <p:cNvPr id="778276" name="Group 36"/>
          <p:cNvGrpSpPr/>
          <p:nvPr/>
        </p:nvGrpSpPr>
        <p:grpSpPr>
          <a:xfrm>
            <a:off x="657225" y="2259013"/>
            <a:ext cx="5222875" cy="1919287"/>
            <a:chOff x="218" y="2758"/>
            <a:chExt cx="3290" cy="1209"/>
          </a:xfrm>
        </p:grpSpPr>
        <p:sp>
          <p:nvSpPr>
            <p:cNvPr id="19465" name="Text Box 95"/>
            <p:cNvSpPr txBox="1"/>
            <p:nvPr/>
          </p:nvSpPr>
          <p:spPr>
            <a:xfrm>
              <a:off x="218" y="2758"/>
              <a:ext cx="2666" cy="1209"/>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45000"/>
                </a:spcBef>
                <a:buNone/>
              </a:pPr>
              <a:r>
                <a:rPr lang="zh-CN" altLang="en-US" dirty="0">
                  <a:solidFill>
                    <a:srgbClr val="3333FF"/>
                  </a:solidFill>
                  <a:ea typeface="黑体" panose="02010609060101010101" pitchFamily="49" charset="-122"/>
                </a:rPr>
                <a:t>当</a:t>
              </a:r>
              <a:r>
                <a:rPr lang="en-US" altLang="zh-CN" dirty="0">
                  <a:solidFill>
                    <a:srgbClr val="3333FF"/>
                  </a:solidFill>
                  <a:ea typeface="黑体" panose="02010609060101010101" pitchFamily="49" charset="-122"/>
                </a:rPr>
                <a:t>n=4</a:t>
              </a:r>
              <a:r>
                <a:rPr lang="zh-CN" altLang="en-US" dirty="0">
                  <a:solidFill>
                    <a:srgbClr val="3333FF"/>
                  </a:solidFill>
                  <a:ea typeface="黑体" panose="02010609060101010101" pitchFamily="49" charset="-122"/>
                </a:rPr>
                <a:t>时，共有</a:t>
              </a:r>
              <a:r>
                <a:rPr lang="en-US" altLang="zh-CN" dirty="0">
                  <a:solidFill>
                    <a:srgbClr val="3333FF"/>
                  </a:solidFill>
                  <a:ea typeface="黑体" panose="02010609060101010101" pitchFamily="49" charset="-122"/>
                </a:rPr>
                <a:t>16</a:t>
              </a:r>
              <a:r>
                <a:rPr lang="zh-CN" altLang="en-US" dirty="0">
                  <a:solidFill>
                    <a:srgbClr val="3333FF"/>
                  </a:solidFill>
                  <a:ea typeface="黑体" panose="02010609060101010101" pitchFamily="49" charset="-122"/>
                </a:rPr>
                <a:t>个</a:t>
              </a:r>
              <a:r>
                <a:rPr lang="zh-CN" altLang="en-US" dirty="0">
                  <a:solidFill>
                    <a:srgbClr val="FF0000"/>
                  </a:solidFill>
                  <a:ea typeface="黑体" panose="02010609060101010101" pitchFamily="49" charset="-122"/>
                </a:rPr>
                <a:t>机器数</a:t>
              </a:r>
              <a:r>
                <a:rPr lang="zh-CN" altLang="en-US" dirty="0">
                  <a:solidFill>
                    <a:srgbClr val="3333FF"/>
                  </a:solidFill>
                  <a:ea typeface="黑体" panose="02010609060101010101" pitchFamily="49" charset="-122"/>
                </a:rPr>
                <a:t>：</a:t>
              </a:r>
              <a:r>
                <a:rPr lang="en-US" altLang="zh-CN" dirty="0">
                  <a:solidFill>
                    <a:srgbClr val="3333FF"/>
                  </a:solidFill>
                  <a:ea typeface="黑体" panose="02010609060101010101" pitchFamily="49" charset="-122"/>
                </a:rPr>
                <a:t>0000 ~ 1111</a:t>
              </a:r>
              <a:r>
                <a:rPr lang="zh-CN" altLang="en-US" dirty="0">
                  <a:solidFill>
                    <a:srgbClr val="3333FF"/>
                  </a:solidFill>
                  <a:ea typeface="黑体" panose="02010609060101010101" pitchFamily="49" charset="-122"/>
                </a:rPr>
                <a:t>，可看成是模为</a:t>
              </a:r>
              <a:r>
                <a:rPr lang="en-US" altLang="zh-CN" dirty="0">
                  <a:solidFill>
                    <a:srgbClr val="3333FF"/>
                  </a:solidFill>
                  <a:ea typeface="黑体" panose="02010609060101010101" pitchFamily="49" charset="-122"/>
                </a:rPr>
                <a:t>2</a:t>
              </a:r>
              <a:r>
                <a:rPr lang="en-US" altLang="zh-CN" baseline="30000" dirty="0">
                  <a:solidFill>
                    <a:srgbClr val="3333FF"/>
                  </a:solidFill>
                  <a:ea typeface="黑体" panose="02010609060101010101" pitchFamily="49" charset="-122"/>
                </a:rPr>
                <a:t>4 </a:t>
              </a:r>
              <a:r>
                <a:rPr lang="zh-CN" altLang="en-US" dirty="0">
                  <a:solidFill>
                    <a:srgbClr val="3333FF"/>
                  </a:solidFill>
                  <a:ea typeface="黑体" panose="02010609060101010101" pitchFamily="49" charset="-122"/>
                </a:rPr>
                <a:t>的钟表系统。</a:t>
              </a:r>
              <a:r>
                <a:rPr lang="zh-CN" altLang="en-US" dirty="0">
                  <a:solidFill>
                    <a:srgbClr val="FF0000"/>
                  </a:solidFill>
                  <a:ea typeface="黑体" panose="02010609060101010101" pitchFamily="49" charset="-122"/>
                </a:rPr>
                <a:t>真值</a:t>
              </a:r>
              <a:r>
                <a:rPr lang="zh-CN" altLang="en-US" dirty="0">
                  <a:solidFill>
                    <a:srgbClr val="3333FF"/>
                  </a:solidFill>
                  <a:ea typeface="黑体" panose="02010609060101010101" pitchFamily="49" charset="-122"/>
                </a:rPr>
                <a:t>的范围为 </a:t>
              </a:r>
              <a:r>
                <a:rPr lang="en-US" altLang="zh-CN" sz="2800" dirty="0">
                  <a:solidFill>
                    <a:srgbClr val="3333FF"/>
                  </a:solidFill>
                  <a:latin typeface="微软雅黑" panose="020B0503020204020204" pitchFamily="34" charset="-122"/>
                  <a:ea typeface="微软雅黑" panose="020B0503020204020204" pitchFamily="34" charset="-122"/>
                </a:rPr>
                <a:t>-</a:t>
              </a:r>
              <a:r>
                <a:rPr lang="en-US" altLang="zh-CN" dirty="0">
                  <a:solidFill>
                    <a:srgbClr val="3333FF"/>
                  </a:solidFill>
                  <a:ea typeface="黑体" panose="02010609060101010101" pitchFamily="49" charset="-122"/>
                </a:rPr>
                <a:t>8 ~ +7</a:t>
              </a:r>
            </a:p>
          </p:txBody>
        </p:sp>
        <p:sp>
          <p:nvSpPr>
            <p:cNvPr id="19466" name="Line 96"/>
            <p:cNvSpPr/>
            <p:nvPr/>
          </p:nvSpPr>
          <p:spPr>
            <a:xfrm flipV="1">
              <a:off x="2795" y="2903"/>
              <a:ext cx="713" cy="378"/>
            </a:xfrm>
            <a:prstGeom prst="line">
              <a:avLst/>
            </a:prstGeom>
            <a:ln w="38100" cap="flat" cmpd="sng">
              <a:solidFill>
                <a:srgbClr val="000000"/>
              </a:solidFill>
              <a:prstDash val="solid"/>
              <a:headEnd type="none" w="med" len="med"/>
              <a:tailEnd type="triangle" w="med" len="med"/>
            </a:ln>
          </p:spPr>
        </p:sp>
      </p:grpSp>
      <p:sp>
        <p:nvSpPr>
          <p:cNvPr id="400484" name="Text Box 100"/>
          <p:cNvSpPr txBox="1"/>
          <p:nvPr/>
        </p:nvSpPr>
        <p:spPr>
          <a:xfrm>
            <a:off x="180975" y="4778375"/>
            <a:ext cx="7270750" cy="9144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latin typeface="Times New Roman" panose="02020603050405020304" pitchFamily="18" charset="0"/>
              </a:rPr>
              <a:t>补码的定义    假定补码有</a:t>
            </a:r>
            <a:r>
              <a:rPr lang="en-US" altLang="zh-CN" dirty="0">
                <a:latin typeface="Times New Roman" panose="02020603050405020304" pitchFamily="18" charset="0"/>
              </a:rPr>
              <a:t>n</a:t>
            </a:r>
            <a:r>
              <a:rPr lang="zh-CN" altLang="en-US" dirty="0">
                <a:latin typeface="Times New Roman" panose="02020603050405020304" pitchFamily="18" charset="0"/>
              </a:rPr>
              <a:t>位，则：</a:t>
            </a:r>
          </a:p>
          <a:p>
            <a:pPr marL="0" lvl="0" indent="0">
              <a:lnSpc>
                <a:spcPct val="100000"/>
              </a:lnSpc>
              <a:spcBef>
                <a:spcPct val="25000"/>
              </a:spcBef>
              <a:buNone/>
            </a:pPr>
            <a:r>
              <a:rPr lang="en-US" altLang="zh-CN" dirty="0">
                <a:solidFill>
                  <a:srgbClr val="CC0000"/>
                </a:solidFill>
                <a:latin typeface="Times New Roman" panose="02020603050405020304" pitchFamily="18" charset="0"/>
              </a:rPr>
              <a:t>[X]</a:t>
            </a:r>
            <a:r>
              <a:rPr lang="zh-CN" altLang="en-US" baseline="-25000" dirty="0">
                <a:solidFill>
                  <a:srgbClr val="CC0000"/>
                </a:solidFill>
                <a:latin typeface="Times New Roman" panose="02020603050405020304" pitchFamily="18" charset="0"/>
              </a:rPr>
              <a:t>补</a:t>
            </a:r>
            <a:r>
              <a:rPr lang="en-US" altLang="zh-CN" dirty="0">
                <a:solidFill>
                  <a:srgbClr val="CC0000"/>
                </a:solidFill>
                <a:latin typeface="Times New Roman" panose="02020603050405020304" pitchFamily="18" charset="0"/>
              </a:rPr>
              <a:t>= 2</a:t>
            </a:r>
            <a:r>
              <a:rPr lang="en-US" altLang="zh-CN" baseline="30000" dirty="0">
                <a:solidFill>
                  <a:srgbClr val="CC0000"/>
                </a:solidFill>
                <a:latin typeface="Times New Roman" panose="02020603050405020304" pitchFamily="18" charset="0"/>
              </a:rPr>
              <a:t>n </a:t>
            </a:r>
            <a:r>
              <a:rPr lang="en-US" altLang="zh-CN" dirty="0">
                <a:solidFill>
                  <a:srgbClr val="CC0000"/>
                </a:solidFill>
                <a:latin typeface="Times New Roman" panose="02020603050405020304" pitchFamily="18" charset="0"/>
              </a:rPr>
              <a:t>+ X   </a:t>
            </a:r>
            <a:r>
              <a:rPr lang="zh-CN" altLang="en-US" dirty="0">
                <a:solidFill>
                  <a:srgbClr val="CC0000"/>
                </a:solidFill>
                <a:latin typeface="Times New Roman" panose="02020603050405020304" pitchFamily="18" charset="0"/>
              </a:rPr>
              <a:t>（</a:t>
            </a:r>
            <a:r>
              <a:rPr lang="en-US" altLang="zh-CN" dirty="0">
                <a:solidFill>
                  <a:srgbClr val="CC0000"/>
                </a:solidFill>
                <a:latin typeface="宋体" panose="02010600030101010101" pitchFamily="2" charset="-122"/>
              </a:rPr>
              <a:t>-</a:t>
            </a:r>
            <a:r>
              <a:rPr lang="en-US" altLang="zh-CN" dirty="0">
                <a:solidFill>
                  <a:srgbClr val="CC0000"/>
                </a:solidFill>
                <a:latin typeface="Times New Roman" panose="02020603050405020304" pitchFamily="18" charset="0"/>
              </a:rPr>
              <a:t>2</a:t>
            </a:r>
            <a:r>
              <a:rPr lang="en-US" altLang="zh-CN" baseline="30000" dirty="0">
                <a:solidFill>
                  <a:srgbClr val="CC0000"/>
                </a:solidFill>
                <a:latin typeface="Times New Roman" panose="02020603050405020304" pitchFamily="18" charset="0"/>
              </a:rPr>
              <a:t>n-1</a:t>
            </a:r>
            <a:r>
              <a:rPr lang="en-US" altLang="zh-CN" dirty="0">
                <a:solidFill>
                  <a:srgbClr val="CC0000"/>
                </a:solidFill>
                <a:latin typeface="Times New Roman" panose="02020603050405020304" pitchFamily="18" charset="0"/>
                <a:cs typeface="Times New Roman" panose="02020603050405020304" pitchFamily="18" charset="0"/>
              </a:rPr>
              <a:t>≤</a:t>
            </a:r>
            <a:r>
              <a:rPr lang="en-US" altLang="zh-CN" dirty="0">
                <a:solidFill>
                  <a:srgbClr val="CC0000"/>
                </a:solidFill>
                <a:latin typeface="Times New Roman" panose="02020603050405020304" pitchFamily="18" charset="0"/>
              </a:rPr>
              <a:t>X</a:t>
            </a:r>
            <a:r>
              <a:rPr lang="zh-CN" altLang="en-US" dirty="0">
                <a:solidFill>
                  <a:srgbClr val="CC0000"/>
                </a:solidFill>
                <a:latin typeface="Times New Roman" panose="02020603050405020304" pitchFamily="18" charset="0"/>
              </a:rPr>
              <a:t>＜ </a:t>
            </a:r>
            <a:r>
              <a:rPr lang="en-US" altLang="zh-CN" dirty="0">
                <a:solidFill>
                  <a:srgbClr val="CC0000"/>
                </a:solidFill>
                <a:latin typeface="Times New Roman" panose="02020603050405020304" pitchFamily="18" charset="0"/>
              </a:rPr>
              <a:t>2</a:t>
            </a:r>
            <a:r>
              <a:rPr lang="en-US" altLang="zh-CN" baseline="30000" dirty="0">
                <a:solidFill>
                  <a:srgbClr val="CC0000"/>
                </a:solidFill>
                <a:latin typeface="Times New Roman" panose="02020603050405020304" pitchFamily="18" charset="0"/>
              </a:rPr>
              <a:t>n-1</a:t>
            </a:r>
            <a:r>
              <a:rPr lang="en-US" altLang="zh-CN" dirty="0">
                <a:solidFill>
                  <a:srgbClr val="CC0000"/>
                </a:solidFill>
                <a:latin typeface="Times New Roman" panose="02020603050405020304" pitchFamily="18" charset="0"/>
              </a:rPr>
              <a:t> </a:t>
            </a:r>
            <a:r>
              <a:rPr lang="zh-CN" altLang="en-US" dirty="0">
                <a:solidFill>
                  <a:srgbClr val="CC0000"/>
                </a:solidFill>
                <a:latin typeface="Times New Roman" panose="02020603050405020304" pitchFamily="18" charset="0"/>
              </a:rPr>
              <a:t>，</a:t>
            </a:r>
            <a:r>
              <a:rPr lang="en-US" altLang="zh-CN" dirty="0">
                <a:solidFill>
                  <a:srgbClr val="CC0000"/>
                </a:solidFill>
                <a:latin typeface="Times New Roman" panose="02020603050405020304" pitchFamily="18" charset="0"/>
              </a:rPr>
              <a:t>mod 2</a:t>
            </a:r>
            <a:r>
              <a:rPr lang="en-US" altLang="zh-CN" baseline="30000" dirty="0">
                <a:solidFill>
                  <a:srgbClr val="CC0000"/>
                </a:solidFill>
                <a:latin typeface="Times New Roman" panose="02020603050405020304" pitchFamily="18" charset="0"/>
              </a:rPr>
              <a:t>n</a:t>
            </a:r>
            <a:r>
              <a:rPr lang="zh-CN" altLang="en-US" dirty="0">
                <a:solidFill>
                  <a:srgbClr val="CC0000"/>
                </a:solidFill>
                <a:latin typeface="Times New Roman" panose="02020603050405020304" pitchFamily="18" charset="0"/>
              </a:rPr>
              <a:t>）</a:t>
            </a:r>
          </a:p>
        </p:txBody>
      </p:sp>
      <p:sp>
        <p:nvSpPr>
          <p:cNvPr id="778280" name="Text Box 40"/>
          <p:cNvSpPr txBox="1"/>
          <p:nvPr/>
        </p:nvSpPr>
        <p:spPr>
          <a:xfrm>
            <a:off x="431800" y="5994400"/>
            <a:ext cx="3284538" cy="42703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是真值，</a:t>
            </a:r>
            <a:r>
              <a:rPr lang="en-US" altLang="zh-CN" sz="2200" dirty="0">
                <a:latin typeface="微软雅黑" panose="020B0503020204020204" pitchFamily="34" charset="-122"/>
                <a:ea typeface="微软雅黑" panose="020B0503020204020204" pitchFamily="34" charset="-122"/>
              </a:rPr>
              <a:t>[x]</a:t>
            </a:r>
            <a:r>
              <a:rPr lang="zh-CN" altLang="en-US" sz="2200" baseline="-25000" dirty="0">
                <a:latin typeface="微软雅黑" panose="020B0503020204020204" pitchFamily="34" charset="-122"/>
                <a:ea typeface="微软雅黑" panose="020B0503020204020204" pitchFamily="34" charset="-122"/>
              </a:rPr>
              <a:t>补</a:t>
            </a:r>
            <a:r>
              <a:rPr lang="zh-CN" altLang="en-US" sz="2200" dirty="0">
                <a:latin typeface="微软雅黑" panose="020B0503020204020204" pitchFamily="34" charset="-122"/>
                <a:ea typeface="微软雅黑" panose="020B0503020204020204" pitchFamily="34" charset="-122"/>
              </a:rPr>
              <a:t>是机器数</a:t>
            </a:r>
          </a:p>
        </p:txBody>
      </p:sp>
      <p:sp>
        <p:nvSpPr>
          <p:cNvPr id="778281" name="Text Box 41"/>
          <p:cNvSpPr txBox="1"/>
          <p:nvPr/>
        </p:nvSpPr>
        <p:spPr>
          <a:xfrm>
            <a:off x="4437063" y="6038850"/>
            <a:ext cx="4230687"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pitchFamily="34" charset="-122"/>
              </a:rPr>
              <a:t>真值和机器数的含义是什么？</a:t>
            </a:r>
            <a:endParaRPr lang="en-US" altLang="zh-CN" sz="20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76"/>
                                        </p:tgtEl>
                                        <p:attrNameLst>
                                          <p:attrName>style.visibility</p:attrName>
                                        </p:attrNameLst>
                                      </p:cBhvr>
                                      <p:to>
                                        <p:strVal val="visible"/>
                                      </p:to>
                                    </p:set>
                                    <p:animEffect transition="in" filter="blinds(horizontal)">
                                      <p:cBhvr>
                                        <p:cTn id="12" dur="500"/>
                                        <p:tgtEl>
                                          <p:spTgt spid="7782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0484"/>
                                        </p:tgtEl>
                                        <p:attrNameLst>
                                          <p:attrName>style.visibility</p:attrName>
                                        </p:attrNameLst>
                                      </p:cBhvr>
                                      <p:to>
                                        <p:strVal val="visible"/>
                                      </p:to>
                                    </p:set>
                                    <p:animEffect transition="in" filter="blinds(horizontal)">
                                      <p:cBhvr>
                                        <p:cTn id="17" dur="500"/>
                                        <p:tgtEl>
                                          <p:spTgt spid="400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80"/>
                                        </p:tgtEl>
                                        <p:attrNameLst>
                                          <p:attrName>style.visibility</p:attrName>
                                        </p:attrNameLst>
                                      </p:cBhvr>
                                      <p:to>
                                        <p:strVal val="visible"/>
                                      </p:to>
                                    </p:set>
                                    <p:animEffect transition="in" filter="blinds(horizontal)">
                                      <p:cBhvr>
                                        <p:cTn id="22" dur="500"/>
                                        <p:tgtEl>
                                          <p:spTgt spid="7782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81"/>
                                        </p:tgtEl>
                                        <p:attrNameLst>
                                          <p:attrName>style.visibility</p:attrName>
                                        </p:attrNameLst>
                                      </p:cBhvr>
                                      <p:to>
                                        <p:strVal val="visible"/>
                                      </p:to>
                                    </p:set>
                                    <p:animEffect transition="in" filter="blinds(horizontal)">
                                      <p:cBhvr>
                                        <p:cTn id="27" dur="500"/>
                                        <p:tgtEl>
                                          <p:spTgt spid="778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p:bldP spid="778280" grpId="0"/>
      <p:bldP spid="7782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56590" y="1178560"/>
            <a:ext cx="5554345" cy="368300"/>
          </a:xfrm>
          <a:prstGeom prst="rect">
            <a:avLst/>
          </a:prstGeom>
          <a:noFill/>
          <a:ln w="9525">
            <a:noFill/>
          </a:ln>
        </p:spPr>
        <p:txBody>
          <a:bodyPr wrap="square">
            <a:spAutoFit/>
          </a:bodyPr>
          <a:lstStyle/>
          <a:p>
            <a:r>
              <a:rPr lang="zh-CN" altLang="en-US"/>
              <a:t>具有一位符号位和</a:t>
            </a:r>
            <a:r>
              <a:rPr lang="en-US" altLang="zh-CN"/>
              <a:t>n-1</a:t>
            </a:r>
            <a:r>
              <a:rPr lang="zh-CN" altLang="en-US"/>
              <a:t>位数值位的</a:t>
            </a:r>
            <a:r>
              <a:rPr lang="en-US" altLang="zh-CN"/>
              <a:t>n</a:t>
            </a:r>
            <a:r>
              <a:rPr lang="zh-CN" altLang="en-US"/>
              <a:t>位二进制正数：</a:t>
            </a:r>
          </a:p>
        </p:txBody>
      </p:sp>
      <p:sp>
        <p:nvSpPr>
          <p:cNvPr id="3" name="文本框 2"/>
          <p:cNvSpPr txBox="1"/>
          <p:nvPr/>
        </p:nvSpPr>
        <p:spPr>
          <a:xfrm>
            <a:off x="971550" y="1943735"/>
            <a:ext cx="2824480" cy="583565"/>
          </a:xfrm>
          <a:prstGeom prst="rect">
            <a:avLst/>
          </a:prstGeom>
          <a:noFill/>
        </p:spPr>
        <p:txBody>
          <a:bodyPr wrap="none" rtlCol="0" anchor="t">
            <a:spAutoFit/>
          </a:bodyPr>
          <a:lstStyle/>
          <a:p>
            <a:pPr algn="l"/>
            <a:r>
              <a:rPr lang="en-US" altLang="zh-CN" sz="3200" dirty="0">
                <a:solidFill>
                  <a:srgbClr val="009900"/>
                </a:solidFill>
                <a:latin typeface="Times New Roman" panose="02020603050405020304" pitchFamily="18" charset="0"/>
                <a:sym typeface="+mn-ea"/>
              </a:rPr>
              <a:t>_   _ _ _  _ _ _ _</a:t>
            </a:r>
            <a:endParaRPr lang="en-US" altLang="zh-CN" sz="3200"/>
          </a:p>
        </p:txBody>
      </p:sp>
      <p:sp>
        <p:nvSpPr>
          <p:cNvPr id="4" name="文本框 3"/>
          <p:cNvSpPr txBox="1"/>
          <p:nvPr/>
        </p:nvSpPr>
        <p:spPr>
          <a:xfrm>
            <a:off x="971550" y="1852295"/>
            <a:ext cx="386080" cy="583565"/>
          </a:xfrm>
          <a:prstGeom prst="rect">
            <a:avLst/>
          </a:prstGeom>
          <a:noFill/>
        </p:spPr>
        <p:txBody>
          <a:bodyPr wrap="none" rtlCol="0" anchor="t">
            <a:spAutoFit/>
          </a:bodyPr>
          <a:lstStyle/>
          <a:p>
            <a:r>
              <a:rPr lang="en-US" altLang="zh-CN" sz="3200" dirty="0">
                <a:solidFill>
                  <a:srgbClr val="FF0000"/>
                </a:solidFill>
                <a:latin typeface="Times New Roman" panose="02020603050405020304" pitchFamily="18" charset="0"/>
                <a:sym typeface="+mn-ea"/>
              </a:rPr>
              <a:t>0</a:t>
            </a:r>
          </a:p>
        </p:txBody>
      </p:sp>
      <p:sp>
        <p:nvSpPr>
          <p:cNvPr id="5" name="文本框 4"/>
          <p:cNvSpPr txBox="1"/>
          <p:nvPr/>
        </p:nvSpPr>
        <p:spPr>
          <a:xfrm>
            <a:off x="4932045" y="2861310"/>
            <a:ext cx="781050" cy="368300"/>
          </a:xfrm>
          <a:prstGeom prst="rect">
            <a:avLst/>
          </a:prstGeom>
          <a:noFill/>
        </p:spPr>
        <p:txBody>
          <a:bodyPr wrap="none" rtlCol="0" anchor="t">
            <a:spAutoFit/>
          </a:bodyPr>
          <a:lstStyle/>
          <a:p>
            <a:r>
              <a:rPr lang="zh-CN" altLang="en-US" dirty="0">
                <a:solidFill>
                  <a:srgbClr val="CC0000"/>
                </a:solidFill>
                <a:latin typeface="Times New Roman" panose="02020603050405020304" pitchFamily="18" charset="0"/>
                <a:sym typeface="+mn-ea"/>
              </a:rPr>
              <a:t>＜ </a:t>
            </a:r>
            <a:r>
              <a:rPr lang="en-US" altLang="zh-CN" dirty="0">
                <a:solidFill>
                  <a:srgbClr val="CC0000"/>
                </a:solidFill>
                <a:latin typeface="Times New Roman" panose="02020603050405020304" pitchFamily="18" charset="0"/>
                <a:sym typeface="+mn-ea"/>
              </a:rPr>
              <a:t>2</a:t>
            </a:r>
            <a:r>
              <a:rPr lang="en-US" altLang="zh-CN" baseline="30000" dirty="0">
                <a:solidFill>
                  <a:srgbClr val="CC0000"/>
                </a:solidFill>
                <a:latin typeface="Times New Roman" panose="02020603050405020304" pitchFamily="18" charset="0"/>
                <a:sym typeface="+mn-ea"/>
              </a:rPr>
              <a:t>8-1</a:t>
            </a:r>
            <a:endParaRPr lang="zh-CN" altLang="en-US"/>
          </a:p>
        </p:txBody>
      </p:sp>
      <p:sp>
        <p:nvSpPr>
          <p:cNvPr id="6" name="文本框 5"/>
          <p:cNvSpPr txBox="1"/>
          <p:nvPr/>
        </p:nvSpPr>
        <p:spPr>
          <a:xfrm>
            <a:off x="926465" y="2753995"/>
            <a:ext cx="3806825" cy="583565"/>
          </a:xfrm>
          <a:prstGeom prst="rect">
            <a:avLst/>
          </a:prstGeom>
          <a:noFill/>
        </p:spPr>
        <p:txBody>
          <a:bodyPr wrap="none" rtlCol="0" anchor="t">
            <a:spAutoFit/>
          </a:bodyPr>
          <a:lstStyle/>
          <a:p>
            <a:r>
              <a:rPr lang="en-US" altLang="zh-CN" sz="3200">
                <a:sym typeface="+mn-ea"/>
              </a:rPr>
              <a:t>0  1 1 1 1 1 1 1=</a:t>
            </a:r>
            <a:r>
              <a:rPr lang="en-US" altLang="zh-CN" sz="3200" dirty="0">
                <a:solidFill>
                  <a:srgbClr val="009900"/>
                </a:solidFill>
                <a:latin typeface="Times New Roman" panose="02020603050405020304" pitchFamily="18" charset="0"/>
                <a:sym typeface="+mn-ea"/>
              </a:rPr>
              <a:t>2</a:t>
            </a:r>
            <a:r>
              <a:rPr lang="en-US" altLang="zh-CN" sz="3200" baseline="30000" dirty="0">
                <a:solidFill>
                  <a:srgbClr val="009900"/>
                </a:solidFill>
                <a:latin typeface="Times New Roman" panose="02020603050405020304" pitchFamily="18" charset="0"/>
                <a:sym typeface="+mn-ea"/>
              </a:rPr>
              <a:t>7</a:t>
            </a:r>
            <a:r>
              <a:rPr lang="en-US" altLang="zh-CN" sz="3200" dirty="0">
                <a:solidFill>
                  <a:srgbClr val="009900"/>
                </a:solidFill>
                <a:latin typeface="Times New Roman" panose="02020603050405020304" pitchFamily="18" charset="0"/>
                <a:sym typeface="+mn-ea"/>
              </a:rPr>
              <a:t>-1</a:t>
            </a:r>
            <a:endParaRPr lang="zh-CN" altLang="en-US" sz="3200"/>
          </a:p>
        </p:txBody>
      </p:sp>
      <p:sp>
        <p:nvSpPr>
          <p:cNvPr id="7" name="文本框 6"/>
          <p:cNvSpPr txBox="1"/>
          <p:nvPr/>
        </p:nvSpPr>
        <p:spPr>
          <a:xfrm>
            <a:off x="926465" y="3609340"/>
            <a:ext cx="3565525" cy="583565"/>
          </a:xfrm>
          <a:prstGeom prst="rect">
            <a:avLst/>
          </a:prstGeom>
          <a:noFill/>
        </p:spPr>
        <p:txBody>
          <a:bodyPr wrap="none" rtlCol="0" anchor="t">
            <a:spAutoFit/>
          </a:bodyPr>
          <a:lstStyle/>
          <a:p>
            <a:r>
              <a:rPr lang="en-US" altLang="zh-CN" sz="3200">
                <a:sym typeface="+mn-ea"/>
              </a:rPr>
              <a:t>0  0 0 0 0 0 0 0=</a:t>
            </a:r>
            <a:r>
              <a:rPr lang="en-US" altLang="zh-CN" sz="3200" dirty="0">
                <a:solidFill>
                  <a:srgbClr val="009900"/>
                </a:solidFill>
                <a:latin typeface="Times New Roman" panose="02020603050405020304" pitchFamily="18" charset="0"/>
                <a:sym typeface="+mn-ea"/>
              </a:rPr>
              <a:t>+0</a:t>
            </a:r>
            <a:endParaRPr lang="zh-CN" altLang="en-US" sz="3200"/>
          </a:p>
        </p:txBody>
      </p:sp>
      <p:sp>
        <p:nvSpPr>
          <p:cNvPr id="8" name="文本框 7"/>
          <p:cNvSpPr txBox="1"/>
          <p:nvPr/>
        </p:nvSpPr>
        <p:spPr>
          <a:xfrm>
            <a:off x="926465" y="4192905"/>
            <a:ext cx="3866515" cy="583565"/>
          </a:xfrm>
          <a:prstGeom prst="rect">
            <a:avLst/>
          </a:prstGeom>
          <a:noFill/>
        </p:spPr>
        <p:txBody>
          <a:bodyPr wrap="none" rtlCol="0" anchor="t">
            <a:spAutoFit/>
          </a:bodyPr>
          <a:lstStyle/>
          <a:p>
            <a:r>
              <a:rPr lang="en-US" altLang="zh-CN" sz="3200">
                <a:sym typeface="+mn-ea"/>
              </a:rPr>
              <a:t>1  0 0 0 0 0 0 0= </a:t>
            </a:r>
            <a:r>
              <a:rPr lang="en-US" altLang="zh-CN" sz="3200" dirty="0">
                <a:solidFill>
                  <a:srgbClr val="009900"/>
                </a:solidFill>
                <a:latin typeface="Times New Roman" panose="02020603050405020304" pitchFamily="18" charset="0"/>
                <a:sym typeface="+mn-ea"/>
              </a:rPr>
              <a:t>-0 ?</a:t>
            </a:r>
            <a:endParaRPr lang="zh-CN" altLang="en-US" sz="3200"/>
          </a:p>
        </p:txBody>
      </p:sp>
      <p:sp>
        <p:nvSpPr>
          <p:cNvPr id="9" name="文本框 8"/>
          <p:cNvSpPr txBox="1"/>
          <p:nvPr/>
        </p:nvSpPr>
        <p:spPr>
          <a:xfrm>
            <a:off x="925830" y="5049520"/>
            <a:ext cx="3716655" cy="583565"/>
          </a:xfrm>
          <a:prstGeom prst="rect">
            <a:avLst/>
          </a:prstGeom>
          <a:noFill/>
        </p:spPr>
        <p:txBody>
          <a:bodyPr wrap="none" rtlCol="0" anchor="t">
            <a:spAutoFit/>
          </a:bodyPr>
          <a:lstStyle/>
          <a:p>
            <a:pPr algn="l"/>
            <a:r>
              <a:rPr lang="en-US" altLang="zh-CN" sz="3200">
                <a:sym typeface="+mn-ea"/>
              </a:rPr>
              <a:t>1  0 0 0 0 0 0 0= </a:t>
            </a:r>
            <a:r>
              <a:rPr lang="en-US" altLang="zh-CN" sz="3200" dirty="0">
                <a:solidFill>
                  <a:srgbClr val="009900"/>
                </a:solidFill>
                <a:latin typeface="Times New Roman" panose="02020603050405020304" pitchFamily="18" charset="0"/>
                <a:sym typeface="+mn-ea"/>
              </a:rPr>
              <a:t>-2</a:t>
            </a:r>
            <a:r>
              <a:rPr lang="en-US" altLang="zh-CN" sz="3200" baseline="30000" dirty="0">
                <a:solidFill>
                  <a:srgbClr val="009900"/>
                </a:solidFill>
                <a:latin typeface="Times New Roman" panose="02020603050405020304" pitchFamily="18" charset="0"/>
                <a:sym typeface="+mn-ea"/>
              </a:rPr>
              <a:t>7</a:t>
            </a:r>
            <a:endParaRPr lang="zh-CN" altLang="en-US" sz="3200"/>
          </a:p>
        </p:txBody>
      </p:sp>
      <p:sp>
        <p:nvSpPr>
          <p:cNvPr id="10" name="文本框 9"/>
          <p:cNvSpPr txBox="1"/>
          <p:nvPr/>
        </p:nvSpPr>
        <p:spPr>
          <a:xfrm>
            <a:off x="5067300" y="5156835"/>
            <a:ext cx="609600" cy="368300"/>
          </a:xfrm>
          <a:prstGeom prst="rect">
            <a:avLst/>
          </a:prstGeom>
          <a:noFill/>
        </p:spPr>
        <p:txBody>
          <a:bodyPr wrap="none" rtlCol="0" anchor="t">
            <a:spAutoFit/>
          </a:bodyPr>
          <a:lstStyle/>
          <a:p>
            <a:r>
              <a:rPr lang="en-US" altLang="zh-CN" dirty="0">
                <a:solidFill>
                  <a:srgbClr val="CC0000"/>
                </a:solidFill>
                <a:latin typeface="宋体" panose="02010600030101010101" pitchFamily="2" charset="-122"/>
                <a:sym typeface="+mn-ea"/>
              </a:rPr>
              <a:t>-</a:t>
            </a:r>
            <a:r>
              <a:rPr lang="en-US" altLang="zh-CN" dirty="0">
                <a:solidFill>
                  <a:srgbClr val="CC0000"/>
                </a:solidFill>
                <a:latin typeface="Times New Roman" panose="02020603050405020304" pitchFamily="18" charset="0"/>
                <a:sym typeface="+mn-ea"/>
              </a:rPr>
              <a:t>2</a:t>
            </a:r>
            <a:r>
              <a:rPr lang="en-US" altLang="zh-CN" baseline="30000" dirty="0">
                <a:solidFill>
                  <a:srgbClr val="CC0000"/>
                </a:solidFill>
                <a:latin typeface="Times New Roman" panose="02020603050405020304" pitchFamily="18" charset="0"/>
                <a:sym typeface="+mn-ea"/>
              </a:rPr>
              <a:t>8-1</a:t>
            </a:r>
            <a:endParaRPr lang="zh-CN" altLang="en-US"/>
          </a:p>
        </p:txBody>
      </p:sp>
      <p:sp>
        <p:nvSpPr>
          <p:cNvPr id="11" name="文本框 10"/>
          <p:cNvSpPr txBox="1"/>
          <p:nvPr/>
        </p:nvSpPr>
        <p:spPr>
          <a:xfrm>
            <a:off x="5742305" y="1179195"/>
            <a:ext cx="1498600" cy="368300"/>
          </a:xfrm>
          <a:prstGeom prst="rect">
            <a:avLst/>
          </a:prstGeom>
          <a:noFill/>
        </p:spPr>
        <p:txBody>
          <a:bodyPr wrap="none" rtlCol="0" anchor="t">
            <a:spAutoFit/>
          </a:bodyPr>
          <a:lstStyle/>
          <a:p>
            <a:r>
              <a:rPr lang="en-US" altLang="zh-CN" dirty="0">
                <a:solidFill>
                  <a:srgbClr val="CC0000"/>
                </a:solidFill>
                <a:latin typeface="宋体" panose="02010600030101010101" pitchFamily="2" charset="-122"/>
                <a:sym typeface="+mn-ea"/>
              </a:rPr>
              <a:t>-</a:t>
            </a:r>
            <a:r>
              <a:rPr lang="en-US" altLang="zh-CN" dirty="0">
                <a:solidFill>
                  <a:srgbClr val="CC0000"/>
                </a:solidFill>
                <a:latin typeface="Times New Roman" panose="02020603050405020304" pitchFamily="18" charset="0"/>
                <a:sym typeface="+mn-ea"/>
              </a:rPr>
              <a:t>2</a:t>
            </a:r>
            <a:r>
              <a:rPr lang="en-US" altLang="zh-CN" baseline="30000" dirty="0">
                <a:solidFill>
                  <a:srgbClr val="CC0000"/>
                </a:solidFill>
                <a:latin typeface="Times New Roman" panose="02020603050405020304" pitchFamily="18" charset="0"/>
                <a:sym typeface="+mn-ea"/>
              </a:rPr>
              <a:t>n-1</a:t>
            </a:r>
            <a:r>
              <a:rPr lang="en-US" altLang="zh-CN" dirty="0">
                <a:solidFill>
                  <a:srgbClr val="CC0000"/>
                </a:solidFill>
                <a:latin typeface="Times New Roman" panose="02020603050405020304" pitchFamily="18" charset="0"/>
                <a:cs typeface="Times New Roman" panose="02020603050405020304" pitchFamily="18" charset="0"/>
                <a:sym typeface="+mn-ea"/>
              </a:rPr>
              <a:t>≤</a:t>
            </a:r>
            <a:r>
              <a:rPr lang="en-US" altLang="zh-CN" dirty="0">
                <a:solidFill>
                  <a:srgbClr val="CC0000"/>
                </a:solidFill>
                <a:latin typeface="Times New Roman" panose="02020603050405020304" pitchFamily="18" charset="0"/>
                <a:sym typeface="+mn-ea"/>
              </a:rPr>
              <a:t>X</a:t>
            </a:r>
            <a:r>
              <a:rPr lang="zh-CN" altLang="en-US" dirty="0">
                <a:solidFill>
                  <a:srgbClr val="CC0000"/>
                </a:solidFill>
                <a:latin typeface="Times New Roman" panose="02020603050405020304" pitchFamily="18" charset="0"/>
                <a:sym typeface="+mn-ea"/>
              </a:rPr>
              <a:t>＜ </a:t>
            </a:r>
            <a:r>
              <a:rPr lang="en-US" altLang="zh-CN" dirty="0">
                <a:solidFill>
                  <a:srgbClr val="CC0000"/>
                </a:solidFill>
                <a:latin typeface="Times New Roman" panose="02020603050405020304" pitchFamily="18" charset="0"/>
                <a:sym typeface="+mn-ea"/>
              </a:rPr>
              <a:t>2</a:t>
            </a:r>
            <a:r>
              <a:rPr lang="en-US" altLang="zh-CN" baseline="30000" dirty="0">
                <a:solidFill>
                  <a:srgbClr val="CC0000"/>
                </a:solidFill>
                <a:latin typeface="Times New Roman" panose="02020603050405020304" pitchFamily="18" charset="0"/>
                <a:sym typeface="+mn-ea"/>
              </a:rPr>
              <a:t>n-1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3" grpId="0"/>
      <p:bldP spid="3" grpId="1"/>
      <p:bldP spid="4" grpId="0"/>
      <p:bldP spid="4"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457200" y="7938"/>
            <a:ext cx="8229600" cy="660400"/>
          </a:xfrm>
        </p:spPr>
        <p:txBody>
          <a:bodyPr vert="horz" wrap="square" lIns="63500" tIns="25400" rIns="63500" bIns="25400" anchor="t" anchorCtr="0">
            <a:spAutoFit/>
          </a:bodyPr>
          <a:lstStyle/>
          <a:p>
            <a:r>
              <a:rPr lang="zh-CN" altLang="en-US" dirty="0"/>
              <a:t>求特殊数的补码</a:t>
            </a:r>
          </a:p>
        </p:txBody>
      </p:sp>
      <p:sp>
        <p:nvSpPr>
          <p:cNvPr id="468997" name="Text Box 5"/>
          <p:cNvSpPr txBox="1"/>
          <p:nvPr/>
        </p:nvSpPr>
        <p:spPr>
          <a:xfrm>
            <a:off x="452438" y="2319338"/>
            <a:ext cx="8188325" cy="5191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25000"/>
              </a:spcBef>
              <a:buNone/>
            </a:pPr>
            <a:r>
              <a:rPr lang="zh-CN" altLang="en-US" sz="2800" dirty="0">
                <a:solidFill>
                  <a:srgbClr val="009900"/>
                </a:solidFill>
                <a:latin typeface="Times New Roman" panose="02020603050405020304" pitchFamily="18" charset="0"/>
              </a:rPr>
              <a:t>② </a:t>
            </a:r>
            <a:r>
              <a:rPr lang="en-US" altLang="zh-CN" sz="2800" dirty="0">
                <a:solidFill>
                  <a:srgbClr val="009900"/>
                </a:solidFill>
                <a:latin typeface="Times New Roman" panose="02020603050405020304" pitchFamily="18" charset="0"/>
              </a:rPr>
              <a:t>[-1]</a:t>
            </a:r>
            <a:r>
              <a:rPr lang="zh-CN" altLang="en-US" sz="2800" baseline="-25000" dirty="0">
                <a:solidFill>
                  <a:srgbClr val="009900"/>
                </a:solidFill>
                <a:latin typeface="Times New Roman" panose="02020603050405020304" pitchFamily="18" charset="0"/>
              </a:rPr>
              <a:t>补</a:t>
            </a:r>
            <a:r>
              <a:rPr lang="en-US" altLang="zh-CN" sz="2800" dirty="0">
                <a:solidFill>
                  <a:srgbClr val="009900"/>
                </a:solidFill>
                <a:latin typeface="Times New Roman" panose="02020603050405020304" pitchFamily="18" charset="0"/>
              </a:rPr>
              <a:t>= 2</a:t>
            </a:r>
            <a:r>
              <a:rPr lang="en-US" altLang="zh-CN" sz="2800" baseline="30000" dirty="0">
                <a:solidFill>
                  <a:srgbClr val="009900"/>
                </a:solidFill>
                <a:latin typeface="Times New Roman" panose="02020603050405020304" pitchFamily="18" charset="0"/>
              </a:rPr>
              <a:t>n </a:t>
            </a:r>
            <a:r>
              <a:rPr lang="en-US" altLang="zh-CN" sz="2800" dirty="0">
                <a:solidFill>
                  <a:srgbClr val="009900"/>
                </a:solidFill>
                <a:latin typeface="Times New Roman" panose="02020603050405020304" pitchFamily="18" charset="0"/>
              </a:rPr>
              <a:t>- 0…01 = </a:t>
            </a:r>
            <a:r>
              <a:rPr lang="en-US" altLang="zh-CN" sz="2800" dirty="0">
                <a:solidFill>
                  <a:srgbClr val="3333FF"/>
                </a:solidFill>
                <a:latin typeface="Times New Roman" panose="02020603050405020304" pitchFamily="18" charset="0"/>
              </a:rPr>
              <a:t>11…1</a:t>
            </a:r>
            <a:r>
              <a:rPr lang="zh-CN" altLang="en-US" sz="2800" dirty="0">
                <a:solidFill>
                  <a:srgbClr val="009900"/>
                </a:solidFill>
                <a:latin typeface="Times New Roman" panose="02020603050405020304" pitchFamily="18" charset="0"/>
              </a:rPr>
              <a:t>（</a:t>
            </a:r>
            <a:r>
              <a:rPr lang="en-US" altLang="zh-CN" sz="2800" dirty="0">
                <a:solidFill>
                  <a:srgbClr val="009900"/>
                </a:solidFill>
                <a:latin typeface="Times New Roman" panose="02020603050405020304" pitchFamily="18" charset="0"/>
              </a:rPr>
              <a:t>n</a:t>
            </a:r>
            <a:r>
              <a:rPr lang="zh-CN" altLang="en-US" sz="2800" dirty="0">
                <a:solidFill>
                  <a:srgbClr val="009900"/>
                </a:solidFill>
                <a:latin typeface="Times New Roman" panose="02020603050405020304" pitchFamily="18" charset="0"/>
              </a:rPr>
              <a:t>个</a:t>
            </a:r>
            <a:r>
              <a:rPr lang="en-US" altLang="zh-CN" sz="2800" dirty="0">
                <a:solidFill>
                  <a:srgbClr val="009900"/>
                </a:solidFill>
                <a:latin typeface="Times New Roman" panose="02020603050405020304" pitchFamily="18" charset="0"/>
              </a:rPr>
              <a:t>1</a:t>
            </a:r>
            <a:r>
              <a:rPr lang="zh-CN" altLang="en-US" sz="2800" dirty="0">
                <a:solidFill>
                  <a:srgbClr val="009900"/>
                </a:solidFill>
                <a:latin typeface="Times New Roman" panose="02020603050405020304" pitchFamily="18" charset="0"/>
              </a:rPr>
              <a:t>）    （</a:t>
            </a:r>
            <a:r>
              <a:rPr lang="en-US" altLang="zh-CN" sz="2800" dirty="0">
                <a:solidFill>
                  <a:srgbClr val="009900"/>
                </a:solidFill>
                <a:latin typeface="Times New Roman" panose="02020603050405020304" pitchFamily="18" charset="0"/>
              </a:rPr>
              <a:t>mod 2</a:t>
            </a:r>
            <a:r>
              <a:rPr lang="en-US" altLang="zh-CN" sz="2800" baseline="30000" dirty="0">
                <a:solidFill>
                  <a:srgbClr val="009900"/>
                </a:solidFill>
                <a:latin typeface="Times New Roman" panose="02020603050405020304" pitchFamily="18" charset="0"/>
              </a:rPr>
              <a:t>n</a:t>
            </a:r>
            <a:r>
              <a:rPr lang="zh-CN" altLang="en-US" sz="2800" dirty="0">
                <a:solidFill>
                  <a:srgbClr val="009900"/>
                </a:solidFill>
                <a:latin typeface="Times New Roman" panose="02020603050405020304" pitchFamily="18" charset="0"/>
              </a:rPr>
              <a:t>）</a:t>
            </a:r>
          </a:p>
        </p:txBody>
      </p:sp>
      <p:sp>
        <p:nvSpPr>
          <p:cNvPr id="468999" name="Text Box 7"/>
          <p:cNvSpPr txBox="1"/>
          <p:nvPr/>
        </p:nvSpPr>
        <p:spPr>
          <a:xfrm>
            <a:off x="468313" y="949325"/>
            <a:ext cx="8347075" cy="12811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800" dirty="0">
                <a:latin typeface="Times New Roman" panose="02020603050405020304" pitchFamily="18" charset="0"/>
              </a:rPr>
              <a:t>假定机器数有</a:t>
            </a:r>
            <a:r>
              <a:rPr lang="en-US" altLang="zh-CN" sz="2800" dirty="0">
                <a:latin typeface="Times New Roman" panose="02020603050405020304" pitchFamily="18" charset="0"/>
              </a:rPr>
              <a:t>n</a:t>
            </a:r>
            <a:r>
              <a:rPr lang="zh-CN" altLang="en-US" sz="2800" dirty="0">
                <a:latin typeface="Times New Roman" panose="02020603050405020304" pitchFamily="18" charset="0"/>
              </a:rPr>
              <a:t>位</a:t>
            </a:r>
          </a:p>
          <a:p>
            <a:pPr marL="0" lvl="0" indent="0">
              <a:lnSpc>
                <a:spcPct val="100000"/>
              </a:lnSpc>
              <a:spcBef>
                <a:spcPct val="50000"/>
              </a:spcBef>
              <a:buNone/>
            </a:pPr>
            <a:endParaRPr lang="en-US" altLang="zh-CN" sz="1000" dirty="0">
              <a:solidFill>
                <a:srgbClr val="009900"/>
              </a:solidFill>
              <a:latin typeface="Times New Roman" panose="02020603050405020304" pitchFamily="18" charset="0"/>
            </a:endParaRPr>
          </a:p>
          <a:p>
            <a:pPr marL="0" lvl="0" indent="0">
              <a:lnSpc>
                <a:spcPct val="100000"/>
              </a:lnSpc>
              <a:spcBef>
                <a:spcPct val="25000"/>
              </a:spcBef>
              <a:buNone/>
            </a:pPr>
            <a:r>
              <a:rPr lang="zh-CN" altLang="en-US" sz="2800" dirty="0">
                <a:solidFill>
                  <a:srgbClr val="009900"/>
                </a:solidFill>
                <a:latin typeface="Times New Roman" panose="02020603050405020304" pitchFamily="18" charset="0"/>
              </a:rPr>
              <a:t>① </a:t>
            </a:r>
            <a:r>
              <a:rPr lang="en-US" altLang="zh-CN" sz="2800" dirty="0">
                <a:solidFill>
                  <a:srgbClr val="009900"/>
                </a:solidFill>
                <a:latin typeface="Times New Roman" panose="02020603050405020304" pitchFamily="18" charset="0"/>
              </a:rPr>
              <a:t>[-2</a:t>
            </a:r>
            <a:r>
              <a:rPr lang="en-US" altLang="zh-CN" sz="2800" baseline="30000" dirty="0">
                <a:solidFill>
                  <a:srgbClr val="009900"/>
                </a:solidFill>
                <a:latin typeface="Times New Roman" panose="02020603050405020304" pitchFamily="18" charset="0"/>
              </a:rPr>
              <a:t>n-1</a:t>
            </a:r>
            <a:r>
              <a:rPr lang="en-US" altLang="zh-CN" sz="2800" dirty="0">
                <a:solidFill>
                  <a:srgbClr val="009900"/>
                </a:solidFill>
                <a:latin typeface="Times New Roman" panose="02020603050405020304" pitchFamily="18" charset="0"/>
              </a:rPr>
              <a:t>]</a:t>
            </a:r>
            <a:r>
              <a:rPr lang="zh-CN" altLang="en-US" sz="2800" baseline="-25000" dirty="0">
                <a:solidFill>
                  <a:srgbClr val="009900"/>
                </a:solidFill>
                <a:latin typeface="Times New Roman" panose="02020603050405020304" pitchFamily="18" charset="0"/>
              </a:rPr>
              <a:t>补</a:t>
            </a:r>
            <a:r>
              <a:rPr lang="en-US" altLang="zh-CN" sz="2800" dirty="0">
                <a:solidFill>
                  <a:srgbClr val="009900"/>
                </a:solidFill>
                <a:latin typeface="Times New Roman" panose="02020603050405020304" pitchFamily="18" charset="0"/>
              </a:rPr>
              <a:t>= 2</a:t>
            </a:r>
            <a:r>
              <a:rPr lang="en-US" altLang="zh-CN" sz="2800" baseline="30000" dirty="0">
                <a:solidFill>
                  <a:srgbClr val="009900"/>
                </a:solidFill>
                <a:latin typeface="Times New Roman" panose="02020603050405020304" pitchFamily="18" charset="0"/>
              </a:rPr>
              <a:t>n </a:t>
            </a:r>
            <a:r>
              <a:rPr lang="en-US" altLang="zh-CN" sz="2800" dirty="0">
                <a:solidFill>
                  <a:srgbClr val="009900"/>
                </a:solidFill>
                <a:latin typeface="Times New Roman" panose="02020603050405020304" pitchFamily="18" charset="0"/>
              </a:rPr>
              <a:t>- 2</a:t>
            </a:r>
            <a:r>
              <a:rPr lang="en-US" altLang="zh-CN" sz="2800" baseline="30000" dirty="0">
                <a:solidFill>
                  <a:srgbClr val="009900"/>
                </a:solidFill>
                <a:latin typeface="Times New Roman" panose="02020603050405020304" pitchFamily="18" charset="0"/>
              </a:rPr>
              <a:t>n-1 </a:t>
            </a:r>
            <a:r>
              <a:rPr lang="en-US" altLang="zh-CN" sz="2800" dirty="0">
                <a:solidFill>
                  <a:srgbClr val="009900"/>
                </a:solidFill>
                <a:latin typeface="Times New Roman" panose="02020603050405020304" pitchFamily="18" charset="0"/>
              </a:rPr>
              <a:t>= 10…0</a:t>
            </a:r>
            <a:r>
              <a:rPr lang="zh-CN" altLang="en-US" sz="2800" dirty="0">
                <a:solidFill>
                  <a:srgbClr val="009900"/>
                </a:solidFill>
                <a:latin typeface="Times New Roman" panose="02020603050405020304" pitchFamily="18" charset="0"/>
              </a:rPr>
              <a:t>（</a:t>
            </a:r>
            <a:r>
              <a:rPr lang="en-US" altLang="zh-CN" sz="2800" dirty="0">
                <a:solidFill>
                  <a:srgbClr val="009900"/>
                </a:solidFill>
                <a:latin typeface="Times New Roman" panose="02020603050405020304" pitchFamily="18" charset="0"/>
              </a:rPr>
              <a:t>n-1</a:t>
            </a:r>
            <a:r>
              <a:rPr lang="zh-CN" altLang="en-US" sz="2800" dirty="0">
                <a:solidFill>
                  <a:srgbClr val="009900"/>
                </a:solidFill>
                <a:latin typeface="Times New Roman" panose="02020603050405020304" pitchFamily="18" charset="0"/>
              </a:rPr>
              <a:t>个</a:t>
            </a:r>
            <a:r>
              <a:rPr lang="en-US" altLang="zh-CN" sz="2800" dirty="0">
                <a:solidFill>
                  <a:srgbClr val="009900"/>
                </a:solidFill>
                <a:latin typeface="Times New Roman" panose="02020603050405020304" pitchFamily="18" charset="0"/>
              </a:rPr>
              <a:t>0</a:t>
            </a:r>
            <a:r>
              <a:rPr lang="zh-CN" altLang="en-US" sz="2800" dirty="0">
                <a:solidFill>
                  <a:srgbClr val="009900"/>
                </a:solidFill>
                <a:latin typeface="Times New Roman" panose="02020603050405020304" pitchFamily="18" charset="0"/>
              </a:rPr>
              <a:t>） （</a:t>
            </a:r>
            <a:r>
              <a:rPr lang="en-US" altLang="zh-CN" sz="2800" dirty="0">
                <a:solidFill>
                  <a:srgbClr val="009900"/>
                </a:solidFill>
                <a:latin typeface="Times New Roman" panose="02020603050405020304" pitchFamily="18" charset="0"/>
              </a:rPr>
              <a:t>mod 2</a:t>
            </a:r>
            <a:r>
              <a:rPr lang="en-US" altLang="zh-CN" sz="2800" baseline="30000" dirty="0">
                <a:solidFill>
                  <a:srgbClr val="009900"/>
                </a:solidFill>
                <a:latin typeface="Times New Roman" panose="02020603050405020304" pitchFamily="18" charset="0"/>
              </a:rPr>
              <a:t>n</a:t>
            </a:r>
            <a:r>
              <a:rPr lang="zh-CN" altLang="en-US" sz="2800" dirty="0">
                <a:solidFill>
                  <a:srgbClr val="009900"/>
                </a:solidFill>
                <a:latin typeface="Times New Roman" panose="02020603050405020304" pitchFamily="18" charset="0"/>
              </a:rPr>
              <a:t>）</a:t>
            </a:r>
          </a:p>
        </p:txBody>
      </p:sp>
      <p:sp>
        <p:nvSpPr>
          <p:cNvPr id="469001" name="Text Box 9"/>
          <p:cNvSpPr txBox="1"/>
          <p:nvPr/>
        </p:nvSpPr>
        <p:spPr>
          <a:xfrm>
            <a:off x="456883" y="2991485"/>
            <a:ext cx="6840537" cy="5191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25000"/>
              </a:spcBef>
              <a:buNone/>
            </a:pPr>
            <a:r>
              <a:rPr lang="zh-CN" altLang="en-US" sz="2800" dirty="0">
                <a:solidFill>
                  <a:srgbClr val="009900"/>
                </a:solidFill>
                <a:latin typeface="Times New Roman" panose="02020603050405020304" pitchFamily="18" charset="0"/>
              </a:rPr>
              <a:t>③ </a:t>
            </a:r>
            <a:r>
              <a:rPr lang="en-US" altLang="zh-CN" sz="2800" dirty="0">
                <a:solidFill>
                  <a:srgbClr val="009900"/>
                </a:solidFill>
                <a:latin typeface="Times New Roman" panose="02020603050405020304" pitchFamily="18" charset="0"/>
              </a:rPr>
              <a:t>[+0]</a:t>
            </a:r>
            <a:r>
              <a:rPr lang="zh-CN" altLang="en-US" sz="2800" baseline="-25000" dirty="0">
                <a:solidFill>
                  <a:srgbClr val="009900"/>
                </a:solidFill>
                <a:latin typeface="Times New Roman" panose="02020603050405020304" pitchFamily="18" charset="0"/>
              </a:rPr>
              <a:t>补</a:t>
            </a:r>
            <a:r>
              <a:rPr lang="en-US" altLang="zh-CN" sz="2800" dirty="0">
                <a:solidFill>
                  <a:srgbClr val="009900"/>
                </a:solidFill>
                <a:latin typeface="Times New Roman" panose="02020603050405020304" pitchFamily="18" charset="0"/>
              </a:rPr>
              <a:t>= [-0]</a:t>
            </a:r>
            <a:r>
              <a:rPr lang="zh-CN" altLang="en-US" sz="2800" baseline="-25000" dirty="0">
                <a:solidFill>
                  <a:srgbClr val="009900"/>
                </a:solidFill>
                <a:latin typeface="Times New Roman" panose="02020603050405020304" pitchFamily="18" charset="0"/>
              </a:rPr>
              <a:t>补</a:t>
            </a:r>
            <a:r>
              <a:rPr lang="en-US" altLang="zh-CN" sz="2800" dirty="0">
                <a:solidFill>
                  <a:srgbClr val="009900"/>
                </a:solidFill>
                <a:latin typeface="Times New Roman" panose="02020603050405020304" pitchFamily="18" charset="0"/>
              </a:rPr>
              <a:t>= 00…0</a:t>
            </a:r>
            <a:r>
              <a:rPr lang="zh-CN" altLang="en-US" sz="2800" dirty="0">
                <a:solidFill>
                  <a:srgbClr val="009900"/>
                </a:solidFill>
                <a:latin typeface="Times New Roman" panose="02020603050405020304" pitchFamily="18" charset="0"/>
              </a:rPr>
              <a:t>（</a:t>
            </a:r>
            <a:r>
              <a:rPr lang="en-US" altLang="zh-CN" sz="2800" dirty="0">
                <a:solidFill>
                  <a:srgbClr val="009900"/>
                </a:solidFill>
                <a:latin typeface="Times New Roman" panose="02020603050405020304" pitchFamily="18" charset="0"/>
              </a:rPr>
              <a:t>n</a:t>
            </a:r>
            <a:r>
              <a:rPr lang="zh-CN" altLang="en-US" sz="2800" dirty="0">
                <a:solidFill>
                  <a:srgbClr val="009900"/>
                </a:solidFill>
                <a:latin typeface="Times New Roman" panose="02020603050405020304" pitchFamily="18" charset="0"/>
              </a:rPr>
              <a:t>个</a:t>
            </a:r>
            <a:r>
              <a:rPr lang="en-US" altLang="zh-CN" sz="2800" dirty="0">
                <a:solidFill>
                  <a:srgbClr val="009900"/>
                </a:solidFill>
                <a:latin typeface="Times New Roman" panose="02020603050405020304" pitchFamily="18" charset="0"/>
              </a:rPr>
              <a:t>0</a:t>
            </a:r>
            <a:r>
              <a:rPr lang="zh-CN" altLang="en-US" sz="2800" dirty="0">
                <a:solidFill>
                  <a:srgbClr val="009900"/>
                </a:solidFill>
                <a:latin typeface="Times New Roman" panose="02020603050405020304" pitchFamily="18" charset="0"/>
              </a:rPr>
              <a:t>）</a:t>
            </a:r>
            <a:r>
              <a:rPr lang="zh-CN" altLang="en-US" sz="1600" dirty="0">
                <a:solidFill>
                  <a:srgbClr val="0099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457200" y="53975"/>
            <a:ext cx="8229600" cy="604520"/>
          </a:xfrm>
        </p:spPr>
        <p:txBody>
          <a:bodyPr vert="horz" wrap="square" lIns="63500" tIns="25400" rIns="63500" bIns="25400" anchor="t" anchorCtr="0">
            <a:spAutoFit/>
          </a:bodyPr>
          <a:lstStyle/>
          <a:p>
            <a:r>
              <a:rPr lang="zh-CN" altLang="en-US" sz="3600" dirty="0"/>
              <a:t>求真值的</a:t>
            </a:r>
            <a:r>
              <a:rPr lang="zh-CN" altLang="en-US" sz="3600" dirty="0">
                <a:sym typeface="+mn-ea"/>
              </a:rPr>
              <a:t>补码</a:t>
            </a:r>
            <a:endParaRPr lang="zh-CN" altLang="en-US" sz="3600" dirty="0"/>
          </a:p>
        </p:txBody>
      </p:sp>
      <p:sp>
        <p:nvSpPr>
          <p:cNvPr id="21507" name="Rectangle 3"/>
          <p:cNvSpPr>
            <a:spLocks noGrp="1"/>
          </p:cNvSpPr>
          <p:nvPr>
            <p:ph type="body" idx="4294967295"/>
          </p:nvPr>
        </p:nvSpPr>
        <p:spPr>
          <a:xfrm>
            <a:off x="468313" y="836613"/>
            <a:ext cx="8229600" cy="1066800"/>
          </a:xfrm>
        </p:spPr>
        <p:txBody>
          <a:bodyPr vert="horz" wrap="square" lIns="63500" tIns="25400" rIns="63500" bIns="25400" anchor="t" anchorCtr="0">
            <a:spAutoFit/>
          </a:bodyPr>
          <a:lstStyle/>
          <a:p>
            <a:pPr marL="203200" indent="-203200">
              <a:buNone/>
            </a:pPr>
            <a:r>
              <a:rPr lang="zh-CN" altLang="en-US" sz="2500" dirty="0">
                <a:ea typeface="黑体" panose="02010609060101010101" pitchFamily="49" charset="-122"/>
              </a:rPr>
              <a:t>例</a:t>
            </a:r>
            <a:r>
              <a:rPr lang="en-US" altLang="zh-CN" sz="2500" dirty="0">
                <a:ea typeface="黑体" panose="02010609060101010101" pitchFamily="49" charset="-122"/>
              </a:rPr>
              <a:t>: </a:t>
            </a:r>
            <a:r>
              <a:rPr lang="zh-CN" altLang="en-US" sz="2500" dirty="0">
                <a:ea typeface="黑体" panose="02010609060101010101" pitchFamily="49" charset="-122"/>
              </a:rPr>
              <a:t>设机器数有</a:t>
            </a:r>
            <a:r>
              <a:rPr lang="en-US" altLang="zh-CN" sz="2500" dirty="0">
                <a:ea typeface="黑体" panose="02010609060101010101" pitchFamily="49" charset="-122"/>
              </a:rPr>
              <a:t>8</a:t>
            </a:r>
            <a:r>
              <a:rPr lang="zh-CN" altLang="en-US" sz="2500" dirty="0">
                <a:ea typeface="黑体" panose="02010609060101010101" pitchFamily="49" charset="-122"/>
              </a:rPr>
              <a:t>位，求</a:t>
            </a:r>
            <a:r>
              <a:rPr lang="en-US" altLang="zh-CN" sz="2500" dirty="0">
                <a:ea typeface="黑体" panose="02010609060101010101" pitchFamily="49" charset="-122"/>
              </a:rPr>
              <a:t>123</a:t>
            </a:r>
            <a:r>
              <a:rPr lang="zh-CN" altLang="en-US" sz="2500" dirty="0">
                <a:ea typeface="黑体" panose="02010609060101010101" pitchFamily="49" charset="-122"/>
              </a:rPr>
              <a:t>和</a:t>
            </a:r>
            <a:r>
              <a:rPr lang="en-US" altLang="zh-CN" sz="2500" dirty="0">
                <a:latin typeface="微软雅黑" panose="020B0503020204020204" pitchFamily="34" charset="-122"/>
                <a:ea typeface="微软雅黑" panose="020B0503020204020204" pitchFamily="34" charset="-122"/>
              </a:rPr>
              <a:t>-</a:t>
            </a:r>
            <a:r>
              <a:rPr lang="en-US" altLang="zh-CN" sz="2500" dirty="0">
                <a:ea typeface="黑体" panose="02010609060101010101" pitchFamily="49" charset="-122"/>
              </a:rPr>
              <a:t>123</a:t>
            </a:r>
            <a:r>
              <a:rPr lang="zh-CN" altLang="en-US" sz="2500" dirty="0">
                <a:ea typeface="黑体" panose="02010609060101010101" pitchFamily="49" charset="-122"/>
              </a:rPr>
              <a:t>的补码表示。</a:t>
            </a:r>
          </a:p>
        </p:txBody>
      </p:sp>
      <p:sp>
        <p:nvSpPr>
          <p:cNvPr id="467972" name="Rectangle 4"/>
          <p:cNvSpPr/>
          <p:nvPr/>
        </p:nvSpPr>
        <p:spPr>
          <a:xfrm>
            <a:off x="373063" y="2039938"/>
            <a:ext cx="8435975" cy="3970337"/>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203200" lvl="0" indent="-203200">
              <a:lnSpc>
                <a:spcPct val="120000"/>
              </a:lnSpc>
              <a:spcBef>
                <a:spcPct val="10000"/>
              </a:spcBef>
              <a:buClr>
                <a:schemeClr val="tx1"/>
              </a:buClr>
              <a:buSzPct val="60000"/>
              <a:buFont typeface="Wingdings" panose="05000000000000000000" pitchFamily="2" charset="2"/>
              <a:buNone/>
            </a:pPr>
            <a:r>
              <a:rPr lang="zh-CN" altLang="en-US" dirty="0"/>
              <a:t>解</a:t>
            </a:r>
            <a:r>
              <a:rPr lang="en-US" altLang="zh-CN" dirty="0"/>
              <a:t>: 123 = 127 – 4 = 01111111B </a:t>
            </a:r>
            <a:r>
              <a:rPr lang="en-US" altLang="zh-CN" b="0" dirty="0"/>
              <a:t>–</a:t>
            </a:r>
            <a:r>
              <a:rPr lang="en-US" altLang="zh-CN" dirty="0"/>
              <a:t> 100B = 01111011B</a:t>
            </a:r>
          </a:p>
          <a:p>
            <a:pPr marL="203200" lvl="0" indent="-203200">
              <a:lnSpc>
                <a:spcPct val="120000"/>
              </a:lnSpc>
              <a:spcBef>
                <a:spcPct val="10000"/>
              </a:spcBef>
              <a:buClr>
                <a:schemeClr val="tx1"/>
              </a:buClr>
              <a:buSzPct val="60000"/>
              <a:buFont typeface="Wingdings" panose="05000000000000000000" pitchFamily="2" charset="2"/>
              <a:buNone/>
            </a:pPr>
            <a:r>
              <a:rPr lang="en-US" altLang="zh-CN" dirty="0"/>
              <a:t>     </a:t>
            </a:r>
            <a:r>
              <a:rPr lang="en-US" altLang="zh-CN" b="0" dirty="0"/>
              <a:t> –</a:t>
            </a:r>
            <a:r>
              <a:rPr lang="en-US" altLang="zh-CN" sz="1600" dirty="0">
                <a:latin typeface="Times New Roman" panose="02020603050405020304" pitchFamily="18" charset="0"/>
              </a:rPr>
              <a:t> </a:t>
            </a:r>
            <a:r>
              <a:rPr lang="en-US" altLang="zh-CN" dirty="0"/>
              <a:t>123= – 01111011B</a:t>
            </a:r>
          </a:p>
          <a:p>
            <a:pPr marL="203200" lvl="0" indent="-203200">
              <a:lnSpc>
                <a:spcPct val="120000"/>
              </a:lnSpc>
              <a:spcBef>
                <a:spcPct val="10000"/>
              </a:spcBef>
              <a:buClr>
                <a:schemeClr val="tx1"/>
              </a:buClr>
              <a:buSzPct val="60000"/>
              <a:buFont typeface="Wingdings" panose="05000000000000000000" pitchFamily="2" charset="2"/>
              <a:buNone/>
            </a:pPr>
            <a:r>
              <a:rPr lang="en-US" altLang="zh-CN" dirty="0"/>
              <a:t>    [01111011]</a:t>
            </a:r>
            <a:r>
              <a:rPr lang="zh-CN" altLang="en-US" baseline="-25000" dirty="0"/>
              <a:t>补</a:t>
            </a:r>
            <a:r>
              <a:rPr lang="en-US" altLang="zh-CN" dirty="0"/>
              <a:t>= 2</a:t>
            </a:r>
            <a:r>
              <a:rPr lang="en-US" altLang="zh-CN" baseline="30000" dirty="0"/>
              <a:t>8</a:t>
            </a:r>
            <a:r>
              <a:rPr lang="en-US" altLang="zh-CN" dirty="0"/>
              <a:t> + 01111011 = 100000000 + 01111011                    </a:t>
            </a:r>
          </a:p>
          <a:p>
            <a:pPr marL="203200" lvl="0" indent="-203200">
              <a:lnSpc>
                <a:spcPct val="120000"/>
              </a:lnSpc>
              <a:spcBef>
                <a:spcPct val="10000"/>
              </a:spcBef>
              <a:buClr>
                <a:schemeClr val="tx1"/>
              </a:buClr>
              <a:buSzPct val="60000"/>
              <a:buFont typeface="Wingdings" panose="05000000000000000000" pitchFamily="2" charset="2"/>
              <a:buNone/>
            </a:pPr>
            <a:r>
              <a:rPr lang="zh-CN" altLang="en-US" dirty="0"/>
              <a:t>                         </a:t>
            </a:r>
            <a:r>
              <a:rPr lang="en-US" altLang="zh-CN" dirty="0"/>
              <a:t>= 01111011 (mod 2</a:t>
            </a:r>
            <a:r>
              <a:rPr lang="en-US" altLang="zh-CN" baseline="30000" dirty="0"/>
              <a:t>8</a:t>
            </a:r>
            <a:r>
              <a:rPr lang="en-US" altLang="zh-CN" dirty="0"/>
              <a:t>)</a:t>
            </a:r>
            <a:r>
              <a:rPr lang="zh-CN" altLang="en-US" dirty="0"/>
              <a:t>，即 </a:t>
            </a:r>
            <a:r>
              <a:rPr lang="en-US" altLang="zh-CN" dirty="0"/>
              <a:t>7BH</a:t>
            </a:r>
            <a:r>
              <a:rPr lang="zh-CN" altLang="en-US" dirty="0"/>
              <a:t>。</a:t>
            </a:r>
          </a:p>
          <a:p>
            <a:pPr marL="203200" lvl="0" indent="-203200">
              <a:lnSpc>
                <a:spcPct val="120000"/>
              </a:lnSpc>
              <a:spcBef>
                <a:spcPct val="10000"/>
              </a:spcBef>
              <a:buClr>
                <a:schemeClr val="tx1"/>
              </a:buClr>
              <a:buSzPct val="60000"/>
              <a:buFont typeface="Wingdings" panose="05000000000000000000" pitchFamily="2" charset="2"/>
              <a:buNone/>
            </a:pPr>
            <a:endParaRPr lang="zh-CN" altLang="en-US" sz="1200" baseline="-25000" dirty="0"/>
          </a:p>
          <a:p>
            <a:pPr marL="203200" lvl="0" indent="-203200">
              <a:lnSpc>
                <a:spcPct val="120000"/>
              </a:lnSpc>
              <a:spcBef>
                <a:spcPct val="10000"/>
              </a:spcBef>
              <a:buClr>
                <a:schemeClr val="tx1"/>
              </a:buClr>
              <a:buSzPct val="60000"/>
              <a:buFont typeface="Wingdings" panose="05000000000000000000" pitchFamily="2" charset="2"/>
              <a:buNone/>
            </a:pPr>
            <a:r>
              <a:rPr lang="zh-CN" altLang="en-US" dirty="0"/>
              <a:t> </a:t>
            </a:r>
            <a:r>
              <a:rPr lang="zh-CN" altLang="en-US" sz="1000" dirty="0"/>
              <a:t>  </a:t>
            </a:r>
            <a:r>
              <a:rPr lang="en-US" altLang="zh-CN" dirty="0"/>
              <a:t>  [</a:t>
            </a:r>
            <a:r>
              <a:rPr lang="en-US" altLang="zh-CN" dirty="0">
                <a:latin typeface="微软雅黑" panose="020B0503020204020204" pitchFamily="34" charset="-122"/>
                <a:ea typeface="微软雅黑" panose="020B0503020204020204" pitchFamily="34" charset="-122"/>
              </a:rPr>
              <a:t>–</a:t>
            </a:r>
            <a:r>
              <a:rPr lang="en-US" altLang="zh-CN" sz="1600" dirty="0">
                <a:latin typeface="Times New Roman" panose="02020603050405020304" pitchFamily="18" charset="0"/>
              </a:rPr>
              <a:t> </a:t>
            </a:r>
            <a:r>
              <a:rPr lang="en-US" altLang="zh-CN" dirty="0"/>
              <a:t>01111011]</a:t>
            </a:r>
            <a:r>
              <a:rPr lang="zh-CN" altLang="en-US" baseline="-25000" dirty="0"/>
              <a:t>补</a:t>
            </a:r>
            <a:r>
              <a:rPr lang="en-US" altLang="zh-CN" dirty="0"/>
              <a:t>= 2</a:t>
            </a:r>
            <a:r>
              <a:rPr lang="en-US" altLang="zh-CN" baseline="30000" dirty="0"/>
              <a:t>8</a:t>
            </a:r>
            <a:r>
              <a:rPr lang="en-US" altLang="zh-CN" dirty="0"/>
              <a:t> – 01111011 = 10000 0000 – 01111011 </a:t>
            </a:r>
          </a:p>
          <a:p>
            <a:pPr marL="203200" lvl="0" indent="-203200">
              <a:lnSpc>
                <a:spcPct val="120000"/>
              </a:lnSpc>
              <a:spcBef>
                <a:spcPct val="10000"/>
              </a:spcBef>
              <a:buClr>
                <a:schemeClr val="tx1"/>
              </a:buClr>
              <a:buSzPct val="60000"/>
              <a:buFont typeface="Wingdings" panose="05000000000000000000" pitchFamily="2" charset="2"/>
              <a:buNone/>
            </a:pPr>
            <a:r>
              <a:rPr lang="en-US" altLang="zh-CN" dirty="0"/>
              <a:t>                           = 1111 1111 – 0111 1011 +1</a:t>
            </a:r>
          </a:p>
          <a:p>
            <a:pPr marL="203200" lvl="0" indent="-203200">
              <a:lnSpc>
                <a:spcPct val="120000"/>
              </a:lnSpc>
              <a:spcBef>
                <a:spcPct val="10000"/>
              </a:spcBef>
              <a:buClr>
                <a:schemeClr val="tx1"/>
              </a:buClr>
              <a:buSzPct val="60000"/>
              <a:buFont typeface="Wingdings" panose="05000000000000000000" pitchFamily="2" charset="2"/>
              <a:buNone/>
            </a:pPr>
            <a:r>
              <a:rPr lang="en-US" altLang="zh-CN" dirty="0"/>
              <a:t>                           = 1000 0100 +1 </a:t>
            </a:r>
          </a:p>
          <a:p>
            <a:pPr marL="203200" lvl="0" indent="-203200">
              <a:lnSpc>
                <a:spcPct val="120000"/>
              </a:lnSpc>
              <a:spcBef>
                <a:spcPct val="10000"/>
              </a:spcBef>
              <a:buClr>
                <a:schemeClr val="tx1"/>
              </a:buClr>
              <a:buSzPct val="60000"/>
              <a:buFont typeface="Wingdings" panose="05000000000000000000" pitchFamily="2" charset="2"/>
              <a:buNone/>
            </a:pPr>
            <a:r>
              <a:rPr lang="zh-CN" altLang="en-US" dirty="0"/>
              <a:t>			     </a:t>
            </a:r>
            <a:r>
              <a:rPr lang="en-US" altLang="zh-CN" dirty="0"/>
              <a:t>= 1000 0101</a:t>
            </a:r>
            <a:r>
              <a:rPr lang="zh-CN" altLang="en-US" dirty="0"/>
              <a:t>，即 </a:t>
            </a:r>
            <a:r>
              <a:rPr lang="en-US" altLang="zh-CN" dirty="0"/>
              <a:t>85H</a:t>
            </a:r>
            <a:r>
              <a:rPr lang="zh-CN" altLang="en-US" dirty="0"/>
              <a:t>。</a:t>
            </a:r>
          </a:p>
        </p:txBody>
      </p:sp>
      <p:sp>
        <p:nvSpPr>
          <p:cNvPr id="467973" name="Text Box 5"/>
          <p:cNvSpPr txBox="1">
            <a:spLocks noChangeArrowheads="1"/>
          </p:cNvSpPr>
          <p:nvPr/>
        </p:nvSpPr>
        <p:spPr bwMode="auto">
          <a:xfrm>
            <a:off x="521335" y="1453198"/>
            <a:ext cx="6230938" cy="457200"/>
          </a:xfrm>
          <a:prstGeom prst="rect">
            <a:avLst/>
          </a:prstGeom>
          <a:noFill/>
          <a:ln w="12700">
            <a:noFill/>
            <a:miter lim="800000"/>
          </a:ln>
          <a:effectLst/>
        </p:spPr>
        <p:txBody>
          <a:bodyPr>
            <a:spAutoFit/>
          </a:bodyPr>
          <a:lstStyle/>
          <a:p>
            <a:pPr marR="0" defTabSz="914400">
              <a:spcBef>
                <a:spcPct val="50000"/>
              </a:spcBef>
              <a:buClrTx/>
              <a:buSzTx/>
              <a:buFontTx/>
              <a:buNone/>
              <a:defRPr/>
            </a:pPr>
            <a:r>
              <a:rPr kumimoji="0" lang="zh-CN" altLang="en-US" sz="2400" b="1" kern="1200" cap="none" spc="0" normalizeH="0" baseline="0" noProof="0" dirty="0">
                <a:latin typeface="+mn-lt"/>
                <a:ea typeface="+mj-ea"/>
                <a:cs typeface="+mn-cs"/>
              </a:rPr>
              <a:t>如何快速得到</a:t>
            </a:r>
            <a:r>
              <a:rPr kumimoji="0" lang="en-US" altLang="zh-CN" sz="2400" b="1" kern="1200" cap="none" spc="0" normalizeH="0" baseline="0" noProof="0" dirty="0">
                <a:latin typeface="+mn-lt"/>
                <a:ea typeface="+mj-ea"/>
                <a:cs typeface="+mn-cs"/>
              </a:rPr>
              <a:t>123</a:t>
            </a:r>
            <a:r>
              <a:rPr kumimoji="0" lang="zh-CN" altLang="en-US" sz="2400" b="1" kern="1200" cap="none" spc="0" normalizeH="0" baseline="0" noProof="0" dirty="0">
                <a:latin typeface="+mn-lt"/>
                <a:ea typeface="+mj-ea"/>
                <a:cs typeface="+mn-cs"/>
              </a:rPr>
              <a:t>的二进制表示？</a:t>
            </a:r>
          </a:p>
        </p:txBody>
      </p:sp>
      <p:grpSp>
        <p:nvGrpSpPr>
          <p:cNvPr id="2" name="Group 8"/>
          <p:cNvGrpSpPr/>
          <p:nvPr/>
        </p:nvGrpSpPr>
        <p:grpSpPr>
          <a:xfrm>
            <a:off x="4954588" y="5099050"/>
            <a:ext cx="3998912" cy="457200"/>
            <a:chOff x="3121" y="3221"/>
            <a:chExt cx="2519" cy="288"/>
          </a:xfrm>
        </p:grpSpPr>
        <p:sp>
          <p:nvSpPr>
            <p:cNvPr id="21512" name="Text Box 6"/>
            <p:cNvSpPr txBox="1"/>
            <p:nvPr/>
          </p:nvSpPr>
          <p:spPr>
            <a:xfrm>
              <a:off x="3684" y="3221"/>
              <a:ext cx="1956" cy="28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Times New Roman" panose="02020603050405020304" pitchFamily="18" charset="0"/>
                </a:rPr>
                <a:t>各位取反，末位加</a:t>
              </a:r>
              <a:r>
                <a:rPr lang="en-US" altLang="zh-CN" dirty="0">
                  <a:solidFill>
                    <a:srgbClr val="CC0000"/>
                  </a:solidFill>
                  <a:latin typeface="Times New Roman" panose="02020603050405020304" pitchFamily="18" charset="0"/>
                </a:rPr>
                <a:t>1</a:t>
              </a:r>
            </a:p>
          </p:txBody>
        </p:sp>
        <p:sp>
          <p:nvSpPr>
            <p:cNvPr id="21513" name="Line 7"/>
            <p:cNvSpPr/>
            <p:nvPr/>
          </p:nvSpPr>
          <p:spPr>
            <a:xfrm>
              <a:off x="3121" y="3369"/>
              <a:ext cx="590" cy="0"/>
            </a:xfrm>
            <a:prstGeom prst="line">
              <a:avLst/>
            </a:prstGeom>
            <a:ln w="38100" cap="flat" cmpd="sng">
              <a:solidFill>
                <a:srgbClr val="CC0000"/>
              </a:solidFill>
              <a:prstDash val="solid"/>
              <a:headEnd type="triangl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blinds(horizontal)">
                                      <p:cBhvr>
                                        <p:cTn id="7" dur="500"/>
                                        <p:tgtEl>
                                          <p:spTgt spid="4679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2">
                                            <p:txEl>
                                              <p:pRg st="0" end="0"/>
                                            </p:txEl>
                                          </p:spTgt>
                                        </p:tgtEl>
                                        <p:attrNameLst>
                                          <p:attrName>style.visibility</p:attrName>
                                        </p:attrNameLst>
                                      </p:cBhvr>
                                      <p:to>
                                        <p:strVal val="visible"/>
                                      </p:to>
                                    </p:set>
                                    <p:animEffect transition="in" filter="blinds(horizontal)">
                                      <p:cBhvr>
                                        <p:cTn id="12" dur="500"/>
                                        <p:tgtEl>
                                          <p:spTgt spid="4679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2">
                                            <p:txEl>
                                              <p:pRg st="1" end="1"/>
                                            </p:txEl>
                                          </p:spTgt>
                                        </p:tgtEl>
                                        <p:attrNameLst>
                                          <p:attrName>style.visibility</p:attrName>
                                        </p:attrNameLst>
                                      </p:cBhvr>
                                      <p:to>
                                        <p:strVal val="visible"/>
                                      </p:to>
                                    </p:set>
                                    <p:animEffect transition="in" filter="blinds(horizontal)">
                                      <p:cBhvr>
                                        <p:cTn id="17" dur="500"/>
                                        <p:tgtEl>
                                          <p:spTgt spid="4679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7972">
                                            <p:txEl>
                                              <p:pRg st="2" end="2"/>
                                            </p:txEl>
                                          </p:spTgt>
                                        </p:tgtEl>
                                        <p:attrNameLst>
                                          <p:attrName>style.visibility</p:attrName>
                                        </p:attrNameLst>
                                      </p:cBhvr>
                                      <p:to>
                                        <p:strVal val="visible"/>
                                      </p:to>
                                    </p:set>
                                    <p:animEffect transition="in" filter="blinds(horizontal)">
                                      <p:cBhvr>
                                        <p:cTn id="22" dur="500"/>
                                        <p:tgtEl>
                                          <p:spTgt spid="467972">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67972">
                                            <p:txEl>
                                              <p:pRg st="3" end="3"/>
                                            </p:txEl>
                                          </p:spTgt>
                                        </p:tgtEl>
                                        <p:attrNameLst>
                                          <p:attrName>style.visibility</p:attrName>
                                        </p:attrNameLst>
                                      </p:cBhvr>
                                      <p:to>
                                        <p:strVal val="visible"/>
                                      </p:to>
                                    </p:set>
                                    <p:animEffect transition="in" filter="blinds(horizontal)">
                                      <p:cBhvr>
                                        <p:cTn id="25" dur="500"/>
                                        <p:tgtEl>
                                          <p:spTgt spid="46797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7972">
                                            <p:txEl>
                                              <p:pRg st="5" end="5"/>
                                            </p:txEl>
                                          </p:spTgt>
                                        </p:tgtEl>
                                        <p:attrNameLst>
                                          <p:attrName>style.visibility</p:attrName>
                                        </p:attrNameLst>
                                      </p:cBhvr>
                                      <p:to>
                                        <p:strVal val="visible"/>
                                      </p:to>
                                    </p:set>
                                    <p:animEffect transition="in" filter="blinds(horizontal)">
                                      <p:cBhvr>
                                        <p:cTn id="30" dur="500"/>
                                        <p:tgtEl>
                                          <p:spTgt spid="467972">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7972">
                                            <p:txEl>
                                              <p:pRg st="6" end="6"/>
                                            </p:txEl>
                                          </p:spTgt>
                                        </p:tgtEl>
                                        <p:attrNameLst>
                                          <p:attrName>style.visibility</p:attrName>
                                        </p:attrNameLst>
                                      </p:cBhvr>
                                      <p:to>
                                        <p:strVal val="visible"/>
                                      </p:to>
                                    </p:set>
                                    <p:animEffect transition="in" filter="blinds(horizontal)">
                                      <p:cBhvr>
                                        <p:cTn id="33" dur="500"/>
                                        <p:tgtEl>
                                          <p:spTgt spid="46797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67972">
                                            <p:txEl>
                                              <p:pRg st="7" end="7"/>
                                            </p:txEl>
                                          </p:spTgt>
                                        </p:tgtEl>
                                        <p:attrNameLst>
                                          <p:attrName>style.visibility</p:attrName>
                                        </p:attrNameLst>
                                      </p:cBhvr>
                                      <p:to>
                                        <p:strVal val="visible"/>
                                      </p:to>
                                    </p:set>
                                    <p:animEffect transition="in" filter="blinds(horizontal)">
                                      <p:cBhvr>
                                        <p:cTn id="36" dur="500"/>
                                        <p:tgtEl>
                                          <p:spTgt spid="46797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67972">
                                            <p:txEl>
                                              <p:pRg st="8" end="8"/>
                                            </p:txEl>
                                          </p:spTgt>
                                        </p:tgtEl>
                                        <p:attrNameLst>
                                          <p:attrName>style.visibility</p:attrName>
                                        </p:attrNameLst>
                                      </p:cBhvr>
                                      <p:to>
                                        <p:strVal val="visible"/>
                                      </p:to>
                                    </p:set>
                                    <p:animEffect transition="in" filter="blinds(horizontal)">
                                      <p:cBhvr>
                                        <p:cTn id="39" dur="500"/>
                                        <p:tgtEl>
                                          <p:spTgt spid="46797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custDataLst>
              <p:tags r:id="rId1"/>
            </p:custDataLst>
          </p:nvPr>
        </p:nvSpPr>
        <p:spPr>
          <a:xfrm>
            <a:off x="431800" y="142875"/>
            <a:ext cx="8229600" cy="542925"/>
          </a:xfrm>
          <a:prstGeom prst="rect">
            <a:avLst/>
          </a:prstGeom>
          <a:noFill/>
          <a:ln w="9525">
            <a:noFill/>
          </a:ln>
        </p:spPr>
        <p:txBody>
          <a:bodyPr vert="horz" wrap="square" lIns="63500" tIns="25400" rIns="63500" bIns="25400" anchor="t" anchorCtr="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200" dirty="0">
                <a:latin typeface="黑体" panose="02010609060101010101" pitchFamily="49" charset="-122"/>
              </a:rPr>
              <a:t>求</a:t>
            </a:r>
            <a:r>
              <a:rPr lang="zh-CN" altLang="en-US" sz="3200" dirty="0">
                <a:latin typeface="黑体" panose="02010609060101010101" pitchFamily="49" charset="-122"/>
                <a:sym typeface="+mn-ea"/>
              </a:rPr>
              <a:t>补码</a:t>
            </a:r>
            <a:r>
              <a:rPr lang="zh-CN" altLang="en-US" sz="3200" dirty="0">
                <a:latin typeface="黑体" panose="02010609060101010101" pitchFamily="49" charset="-122"/>
              </a:rPr>
              <a:t>的</a:t>
            </a:r>
            <a:r>
              <a:rPr lang="zh-CN" altLang="en-US" sz="3200" dirty="0">
                <a:latin typeface="黑体" panose="02010609060101010101" pitchFamily="49" charset="-122"/>
                <a:sym typeface="+mn-ea"/>
              </a:rPr>
              <a:t>真值</a:t>
            </a:r>
          </a:p>
        </p:txBody>
      </p:sp>
      <p:pic>
        <p:nvPicPr>
          <p:cNvPr id="4" name="图片 3"/>
          <p:cNvPicPr>
            <a:picLocks noChangeAspect="1"/>
          </p:cNvPicPr>
          <p:nvPr/>
        </p:nvPicPr>
        <p:blipFill>
          <a:blip r:embed="rId4"/>
          <a:stretch>
            <a:fillRect/>
          </a:stretch>
        </p:blipFill>
        <p:spPr>
          <a:xfrm>
            <a:off x="431800" y="773430"/>
            <a:ext cx="6604000" cy="1009650"/>
          </a:xfrm>
          <a:prstGeom prst="rect">
            <a:avLst/>
          </a:prstGeom>
        </p:spPr>
      </p:pic>
      <p:pic>
        <p:nvPicPr>
          <p:cNvPr id="5" name="图片 4"/>
          <p:cNvPicPr>
            <a:picLocks noChangeAspect="1"/>
          </p:cNvPicPr>
          <p:nvPr/>
        </p:nvPicPr>
        <p:blipFill>
          <a:blip r:embed="rId5"/>
          <a:stretch>
            <a:fillRect/>
          </a:stretch>
        </p:blipFill>
        <p:spPr>
          <a:xfrm>
            <a:off x="971550" y="1808480"/>
            <a:ext cx="4660900" cy="412750"/>
          </a:xfrm>
          <a:prstGeom prst="rect">
            <a:avLst/>
          </a:prstGeom>
        </p:spPr>
      </p:pic>
      <p:pic>
        <p:nvPicPr>
          <p:cNvPr id="6" name="图片 5"/>
          <p:cNvPicPr>
            <a:picLocks noChangeAspect="1"/>
          </p:cNvPicPr>
          <p:nvPr/>
        </p:nvPicPr>
        <p:blipFill>
          <a:blip r:embed="rId6"/>
          <a:stretch>
            <a:fillRect/>
          </a:stretch>
        </p:blipFill>
        <p:spPr>
          <a:xfrm>
            <a:off x="971550" y="2303780"/>
            <a:ext cx="5899150" cy="368300"/>
          </a:xfrm>
          <a:prstGeom prst="rect">
            <a:avLst/>
          </a:prstGeom>
        </p:spPr>
      </p:pic>
      <p:pic>
        <p:nvPicPr>
          <p:cNvPr id="7" name="图片 6"/>
          <p:cNvPicPr>
            <a:picLocks noChangeAspect="1"/>
          </p:cNvPicPr>
          <p:nvPr/>
        </p:nvPicPr>
        <p:blipFill>
          <a:blip r:embed="rId7"/>
          <a:stretch>
            <a:fillRect/>
          </a:stretch>
        </p:blipFill>
        <p:spPr>
          <a:xfrm>
            <a:off x="1924050" y="2663825"/>
            <a:ext cx="3708400" cy="361950"/>
          </a:xfrm>
          <a:prstGeom prst="rect">
            <a:avLst/>
          </a:prstGeom>
        </p:spPr>
      </p:pic>
      <p:pic>
        <p:nvPicPr>
          <p:cNvPr id="8" name="图片 7"/>
          <p:cNvPicPr>
            <a:picLocks noChangeAspect="1"/>
          </p:cNvPicPr>
          <p:nvPr/>
        </p:nvPicPr>
        <p:blipFill>
          <a:blip r:embed="rId8"/>
          <a:stretch>
            <a:fillRect/>
          </a:stretch>
        </p:blipFill>
        <p:spPr>
          <a:xfrm>
            <a:off x="1151255" y="3158490"/>
            <a:ext cx="5073650" cy="336550"/>
          </a:xfrm>
          <a:prstGeom prst="rect">
            <a:avLst/>
          </a:prstGeom>
        </p:spPr>
      </p:pic>
      <p:pic>
        <p:nvPicPr>
          <p:cNvPr id="10" name="图片 9"/>
          <p:cNvPicPr>
            <a:picLocks noChangeAspect="1"/>
          </p:cNvPicPr>
          <p:nvPr/>
        </p:nvPicPr>
        <p:blipFill>
          <a:blip r:embed="rId9"/>
          <a:stretch>
            <a:fillRect/>
          </a:stretch>
        </p:blipFill>
        <p:spPr>
          <a:xfrm>
            <a:off x="521335" y="3563620"/>
            <a:ext cx="1257300" cy="381000"/>
          </a:xfrm>
          <a:prstGeom prst="rect">
            <a:avLst/>
          </a:prstGeom>
        </p:spPr>
      </p:pic>
      <p:pic>
        <p:nvPicPr>
          <p:cNvPr id="11" name="图片 10"/>
          <p:cNvPicPr>
            <a:picLocks noChangeAspect="1"/>
          </p:cNvPicPr>
          <p:nvPr/>
        </p:nvPicPr>
        <p:blipFill>
          <a:blip r:embed="rId10"/>
          <a:stretch>
            <a:fillRect/>
          </a:stretch>
        </p:blipFill>
        <p:spPr>
          <a:xfrm>
            <a:off x="1061720" y="3968750"/>
            <a:ext cx="4394200" cy="342900"/>
          </a:xfrm>
          <a:prstGeom prst="rect">
            <a:avLst/>
          </a:prstGeom>
        </p:spPr>
      </p:pic>
      <p:pic>
        <p:nvPicPr>
          <p:cNvPr id="12" name="图片 11"/>
          <p:cNvPicPr>
            <a:picLocks noChangeAspect="1"/>
          </p:cNvPicPr>
          <p:nvPr/>
        </p:nvPicPr>
        <p:blipFill>
          <a:blip r:embed="rId11"/>
          <a:stretch>
            <a:fillRect/>
          </a:stretch>
        </p:blipFill>
        <p:spPr>
          <a:xfrm>
            <a:off x="1106805" y="4328795"/>
            <a:ext cx="5670550" cy="361950"/>
          </a:xfrm>
          <a:prstGeom prst="rect">
            <a:avLst/>
          </a:prstGeom>
        </p:spPr>
      </p:pic>
      <p:pic>
        <p:nvPicPr>
          <p:cNvPr id="13" name="图片 12"/>
          <p:cNvPicPr>
            <a:picLocks noChangeAspect="1"/>
          </p:cNvPicPr>
          <p:nvPr/>
        </p:nvPicPr>
        <p:blipFill>
          <a:blip r:embed="rId12"/>
          <a:stretch>
            <a:fillRect/>
          </a:stretch>
        </p:blipFill>
        <p:spPr>
          <a:xfrm>
            <a:off x="431165" y="4733925"/>
            <a:ext cx="5753100" cy="768350"/>
          </a:xfrm>
          <a:prstGeom prst="rect">
            <a:avLst/>
          </a:prstGeom>
        </p:spPr>
      </p:pic>
      <p:pic>
        <p:nvPicPr>
          <p:cNvPr id="14" name="图片 13"/>
          <p:cNvPicPr>
            <a:picLocks noChangeAspect="1"/>
          </p:cNvPicPr>
          <p:nvPr/>
        </p:nvPicPr>
        <p:blipFill>
          <a:blip r:embed="rId13"/>
          <a:stretch>
            <a:fillRect/>
          </a:stretch>
        </p:blipFill>
        <p:spPr>
          <a:xfrm>
            <a:off x="476250" y="5723890"/>
            <a:ext cx="5588000" cy="939800"/>
          </a:xfrm>
          <a:prstGeom prst="rect">
            <a:avLst/>
          </a:prstGeom>
        </p:spPr>
      </p:pic>
      <p:pic>
        <p:nvPicPr>
          <p:cNvPr id="16" name="图片 15"/>
          <p:cNvPicPr>
            <a:picLocks noChangeAspect="1"/>
          </p:cNvPicPr>
          <p:nvPr/>
        </p:nvPicPr>
        <p:blipFill>
          <a:blip r:embed="rId14"/>
          <a:stretch>
            <a:fillRect/>
          </a:stretch>
        </p:blipFill>
        <p:spPr>
          <a:xfrm>
            <a:off x="7047230" y="1290320"/>
            <a:ext cx="1257300" cy="227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custDataLst>
              <p:tags r:id="rId1"/>
            </p:custDataLst>
          </p:nvPr>
        </p:nvSpPr>
        <p:spPr>
          <a:xfrm>
            <a:off x="431800" y="142875"/>
            <a:ext cx="8229600" cy="542925"/>
          </a:xfrm>
          <a:prstGeom prst="rect">
            <a:avLst/>
          </a:prstGeom>
          <a:noFill/>
          <a:ln w="9525">
            <a:noFill/>
          </a:ln>
        </p:spPr>
        <p:txBody>
          <a:bodyPr vert="horz" wrap="square" lIns="63500" tIns="25400" rIns="63500" bIns="25400" anchor="t" anchorCtr="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200" dirty="0">
                <a:latin typeface="黑体" panose="02010609060101010101" pitchFamily="49" charset="-122"/>
              </a:rPr>
              <a:t>移码表示</a:t>
            </a:r>
            <a:endParaRPr lang="zh-CN" altLang="en-US" sz="3200" dirty="0">
              <a:latin typeface="黑体" panose="02010609060101010101" pitchFamily="49" charset="-122"/>
              <a:sym typeface="+mn-ea"/>
            </a:endParaRPr>
          </a:p>
        </p:txBody>
      </p:sp>
      <p:pic>
        <p:nvPicPr>
          <p:cNvPr id="2" name="图片 1"/>
          <p:cNvPicPr>
            <a:picLocks noChangeAspect="1"/>
          </p:cNvPicPr>
          <p:nvPr/>
        </p:nvPicPr>
        <p:blipFill>
          <a:blip r:embed="rId3"/>
          <a:stretch>
            <a:fillRect/>
          </a:stretch>
        </p:blipFill>
        <p:spPr>
          <a:xfrm>
            <a:off x="251460" y="818515"/>
            <a:ext cx="2432050" cy="323850"/>
          </a:xfrm>
          <a:prstGeom prst="rect">
            <a:avLst/>
          </a:prstGeom>
        </p:spPr>
      </p:pic>
      <p:pic>
        <p:nvPicPr>
          <p:cNvPr id="3" name="图片 2"/>
          <p:cNvPicPr>
            <a:picLocks noChangeAspect="1"/>
          </p:cNvPicPr>
          <p:nvPr/>
        </p:nvPicPr>
        <p:blipFill>
          <a:blip r:embed="rId4"/>
          <a:stretch>
            <a:fillRect/>
          </a:stretch>
        </p:blipFill>
        <p:spPr>
          <a:xfrm>
            <a:off x="881380" y="1223645"/>
            <a:ext cx="6242050" cy="349250"/>
          </a:xfrm>
          <a:prstGeom prst="rect">
            <a:avLst/>
          </a:prstGeom>
        </p:spPr>
      </p:pic>
      <p:pic>
        <p:nvPicPr>
          <p:cNvPr id="9" name="图片 8"/>
          <p:cNvPicPr>
            <a:picLocks noChangeAspect="1"/>
          </p:cNvPicPr>
          <p:nvPr/>
        </p:nvPicPr>
        <p:blipFill>
          <a:blip r:embed="rId5"/>
          <a:stretch>
            <a:fillRect/>
          </a:stretch>
        </p:blipFill>
        <p:spPr>
          <a:xfrm>
            <a:off x="251460" y="1538605"/>
            <a:ext cx="8204200" cy="793750"/>
          </a:xfrm>
          <a:prstGeom prst="rect">
            <a:avLst/>
          </a:prstGeom>
        </p:spPr>
      </p:pic>
      <p:pic>
        <p:nvPicPr>
          <p:cNvPr id="15" name="图片 14"/>
          <p:cNvPicPr>
            <a:picLocks noChangeAspect="1"/>
          </p:cNvPicPr>
          <p:nvPr/>
        </p:nvPicPr>
        <p:blipFill>
          <a:blip r:embed="rId6"/>
          <a:stretch>
            <a:fillRect/>
          </a:stretch>
        </p:blipFill>
        <p:spPr>
          <a:xfrm>
            <a:off x="1691640" y="2438400"/>
            <a:ext cx="2311400" cy="1962150"/>
          </a:xfrm>
          <a:prstGeom prst="rect">
            <a:avLst/>
          </a:prstGeom>
        </p:spPr>
      </p:pic>
      <p:pic>
        <p:nvPicPr>
          <p:cNvPr id="17" name="图片 16"/>
          <p:cNvPicPr>
            <a:picLocks noChangeAspect="1"/>
          </p:cNvPicPr>
          <p:nvPr/>
        </p:nvPicPr>
        <p:blipFill>
          <a:blip r:embed="rId7"/>
          <a:stretch>
            <a:fillRect/>
          </a:stretch>
        </p:blipFill>
        <p:spPr>
          <a:xfrm>
            <a:off x="4841875" y="2618740"/>
            <a:ext cx="2330450" cy="330200"/>
          </a:xfrm>
          <a:prstGeom prst="rect">
            <a:avLst/>
          </a:prstGeom>
        </p:spPr>
      </p:pic>
      <p:pic>
        <p:nvPicPr>
          <p:cNvPr id="19" name="图片 18"/>
          <p:cNvPicPr>
            <a:picLocks noChangeAspect="1"/>
          </p:cNvPicPr>
          <p:nvPr/>
        </p:nvPicPr>
        <p:blipFill>
          <a:blip r:embed="rId8"/>
          <a:stretch>
            <a:fillRect/>
          </a:stretch>
        </p:blipFill>
        <p:spPr>
          <a:xfrm>
            <a:off x="4886960" y="3113405"/>
            <a:ext cx="3092450" cy="393700"/>
          </a:xfrm>
          <a:prstGeom prst="rect">
            <a:avLst/>
          </a:prstGeom>
        </p:spPr>
      </p:pic>
      <p:pic>
        <p:nvPicPr>
          <p:cNvPr id="20" name="图片 19"/>
          <p:cNvPicPr>
            <a:picLocks noChangeAspect="1"/>
          </p:cNvPicPr>
          <p:nvPr/>
        </p:nvPicPr>
        <p:blipFill>
          <a:blip r:embed="rId9"/>
          <a:stretch>
            <a:fillRect/>
          </a:stretch>
        </p:blipFill>
        <p:spPr>
          <a:xfrm>
            <a:off x="296545" y="4525645"/>
            <a:ext cx="4921250" cy="342900"/>
          </a:xfrm>
          <a:prstGeom prst="rect">
            <a:avLst/>
          </a:prstGeom>
        </p:spPr>
      </p:pic>
      <p:pic>
        <p:nvPicPr>
          <p:cNvPr id="21" name="图片 20"/>
          <p:cNvPicPr>
            <a:picLocks noChangeAspect="1"/>
          </p:cNvPicPr>
          <p:nvPr/>
        </p:nvPicPr>
        <p:blipFill>
          <a:blip r:embed="rId10"/>
          <a:stretch>
            <a:fillRect/>
          </a:stretch>
        </p:blipFill>
        <p:spPr>
          <a:xfrm>
            <a:off x="1138555" y="4881880"/>
            <a:ext cx="5727700" cy="406400"/>
          </a:xfrm>
          <a:prstGeom prst="rect">
            <a:avLst/>
          </a:prstGeom>
        </p:spPr>
      </p:pic>
      <p:pic>
        <p:nvPicPr>
          <p:cNvPr id="22" name="图片 21"/>
          <p:cNvPicPr>
            <a:picLocks noChangeAspect="1"/>
          </p:cNvPicPr>
          <p:nvPr/>
        </p:nvPicPr>
        <p:blipFill>
          <a:blip r:embed="rId11"/>
          <a:stretch>
            <a:fillRect/>
          </a:stretch>
        </p:blipFill>
        <p:spPr>
          <a:xfrm>
            <a:off x="521335" y="5363845"/>
            <a:ext cx="3384550" cy="406400"/>
          </a:xfrm>
          <a:prstGeom prst="rect">
            <a:avLst/>
          </a:prstGeom>
        </p:spPr>
      </p:pic>
      <p:pic>
        <p:nvPicPr>
          <p:cNvPr id="23" name="图片 22"/>
          <p:cNvPicPr>
            <a:picLocks noChangeAspect="1"/>
          </p:cNvPicPr>
          <p:nvPr/>
        </p:nvPicPr>
        <p:blipFill>
          <a:blip r:embed="rId12"/>
          <a:stretch>
            <a:fillRect/>
          </a:stretch>
        </p:blipFill>
        <p:spPr>
          <a:xfrm>
            <a:off x="1151255" y="5769610"/>
            <a:ext cx="2470150" cy="666750"/>
          </a:xfrm>
          <a:prstGeom prst="rect">
            <a:avLst/>
          </a:prstGeom>
        </p:spPr>
      </p:pic>
      <p:pic>
        <p:nvPicPr>
          <p:cNvPr id="24" name="图片 23"/>
          <p:cNvPicPr>
            <a:picLocks noChangeAspect="1"/>
          </p:cNvPicPr>
          <p:nvPr/>
        </p:nvPicPr>
        <p:blipFill>
          <a:blip r:embed="rId13"/>
          <a:stretch>
            <a:fillRect/>
          </a:stretch>
        </p:blipFill>
        <p:spPr>
          <a:xfrm>
            <a:off x="3986530" y="5633720"/>
            <a:ext cx="1358900" cy="768350"/>
          </a:xfrm>
          <a:prstGeom prst="rect">
            <a:avLst/>
          </a:prstGeom>
        </p:spPr>
      </p:pic>
      <p:pic>
        <p:nvPicPr>
          <p:cNvPr id="25" name="图片 24"/>
          <p:cNvPicPr>
            <a:picLocks noChangeAspect="1"/>
          </p:cNvPicPr>
          <p:nvPr/>
        </p:nvPicPr>
        <p:blipFill>
          <a:blip r:embed="rId14"/>
          <a:stretch>
            <a:fillRect/>
          </a:stretch>
        </p:blipFill>
        <p:spPr>
          <a:xfrm>
            <a:off x="5471795" y="5363845"/>
            <a:ext cx="3340100" cy="116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stretch>
            <a:fillRect/>
          </a:stretch>
        </p:blipFill>
        <p:spPr>
          <a:xfrm>
            <a:off x="26035" y="98425"/>
            <a:ext cx="9098915" cy="64979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766763" y="7938"/>
            <a:ext cx="7858125" cy="660400"/>
          </a:xfrm>
        </p:spPr>
        <p:txBody>
          <a:bodyPr vert="horz" wrap="square" lIns="63500" tIns="25400" rIns="63500" bIns="25400" anchor="t" anchorCtr="0">
            <a:spAutoFit/>
          </a:bodyPr>
          <a:lstStyle/>
          <a:p>
            <a:r>
              <a:rPr lang="en-US" altLang="zh-CN" dirty="0">
                <a:ea typeface="宋体" panose="02010600030101010101" pitchFamily="2" charset="-122"/>
              </a:rPr>
              <a:t> Unsigned integer(</a:t>
            </a:r>
            <a:r>
              <a:rPr lang="zh-CN" altLang="en-US" dirty="0">
                <a:ea typeface="宋体" panose="02010600030101010101" pitchFamily="2" charset="-122"/>
              </a:rPr>
              <a:t>无符号整数)</a:t>
            </a:r>
          </a:p>
        </p:txBody>
      </p:sp>
      <p:sp>
        <p:nvSpPr>
          <p:cNvPr id="275459" name="Rectangle 3"/>
          <p:cNvSpPr>
            <a:spLocks noGrp="1"/>
          </p:cNvSpPr>
          <p:nvPr>
            <p:ph type="body" idx="4294967295"/>
          </p:nvPr>
        </p:nvSpPr>
        <p:spPr>
          <a:xfrm>
            <a:off x="119063" y="800100"/>
            <a:ext cx="8574087" cy="5773738"/>
          </a:xfrm>
        </p:spPr>
        <p:txBody>
          <a:bodyPr vert="horz" wrap="square" lIns="63500" tIns="25400" rIns="63500" bIns="25400" anchor="t" anchorCtr="0">
            <a:spAutoFit/>
          </a:bodyPr>
          <a:lstStyle/>
          <a:p>
            <a:pPr algn="just">
              <a:spcBef>
                <a:spcPct val="30000"/>
              </a:spcBef>
            </a:pPr>
            <a:r>
              <a:rPr lang="zh-CN" altLang="en-US" sz="2200" dirty="0">
                <a:ea typeface="黑体" panose="02010609060101010101" pitchFamily="49" charset="-122"/>
              </a:rPr>
              <a:t>机器中字的位排列顺序有两种方式：（例：</a:t>
            </a:r>
            <a:r>
              <a:rPr lang="en-US" altLang="zh-CN" sz="2200" dirty="0">
                <a:ea typeface="黑体" panose="02010609060101010101" pitchFamily="49" charset="-122"/>
              </a:rPr>
              <a:t>32</a:t>
            </a:r>
            <a:r>
              <a:rPr lang="zh-CN" altLang="en-US" sz="2200" dirty="0">
                <a:ea typeface="黑体" panose="02010609060101010101" pitchFamily="49" charset="-122"/>
              </a:rPr>
              <a:t>位字</a:t>
            </a:r>
            <a:r>
              <a:rPr lang="en-US" altLang="zh-CN" sz="2200" dirty="0">
                <a:ea typeface="黑体" panose="02010609060101010101" pitchFamily="49" charset="-122"/>
              </a:rPr>
              <a:t>: </a:t>
            </a:r>
            <a:r>
              <a:rPr lang="en-US" altLang="zh-CN" sz="2200" dirty="0">
                <a:solidFill>
                  <a:srgbClr val="CC0000"/>
                </a:solidFill>
                <a:ea typeface="黑体" panose="02010609060101010101" pitchFamily="49" charset="-122"/>
              </a:rPr>
              <a:t>0</a:t>
            </a:r>
            <a:r>
              <a:rPr lang="en-US" altLang="zh-CN" sz="2200" dirty="0">
                <a:ea typeface="黑体" panose="02010609060101010101" pitchFamily="49" charset="-122"/>
              </a:rPr>
              <a:t>…01011</a:t>
            </a:r>
            <a:r>
              <a:rPr lang="en-US" altLang="zh-CN" sz="2200" baseline="-25000" dirty="0">
                <a:ea typeface="黑体" panose="02010609060101010101" pitchFamily="49" charset="-122"/>
              </a:rPr>
              <a:t>2</a:t>
            </a:r>
            <a:r>
              <a:rPr lang="zh-CN" altLang="en-US" sz="2200" dirty="0">
                <a:ea typeface="黑体" panose="02010609060101010101" pitchFamily="49" charset="-122"/>
              </a:rPr>
              <a:t>）</a:t>
            </a:r>
            <a:endParaRPr lang="en-US" altLang="zh-CN" sz="2200" dirty="0">
              <a:ea typeface="黑体" panose="02010609060101010101" pitchFamily="49" charset="-122"/>
            </a:endParaRPr>
          </a:p>
          <a:p>
            <a:pPr lvl="1" algn="just">
              <a:spcBef>
                <a:spcPct val="30000"/>
              </a:spcBef>
            </a:pPr>
            <a:r>
              <a:rPr lang="zh-CN" altLang="en-US" dirty="0">
                <a:ea typeface="黑体" panose="02010609060101010101" pitchFamily="49" charset="-122"/>
              </a:rPr>
              <a:t>高到低位从左到右：</a:t>
            </a:r>
            <a:r>
              <a:rPr lang="en-US" altLang="zh-CN" dirty="0">
                <a:solidFill>
                  <a:srgbClr val="CC0000"/>
                </a:solidFill>
                <a:ea typeface="黑体" panose="02010609060101010101" pitchFamily="49" charset="-122"/>
              </a:rPr>
              <a:t>0</a:t>
            </a:r>
            <a:r>
              <a:rPr lang="en-US" altLang="zh-CN" dirty="0">
                <a:ea typeface="黑体" panose="02010609060101010101" pitchFamily="49" charset="-122"/>
              </a:rPr>
              <a:t>000 0000 0000 0000 0000 0000 0000 101</a:t>
            </a:r>
            <a:r>
              <a:rPr lang="en-US" altLang="zh-CN" dirty="0">
                <a:solidFill>
                  <a:schemeClr val="tx1"/>
                </a:solidFill>
                <a:ea typeface="黑体" panose="02010609060101010101" pitchFamily="49" charset="-122"/>
              </a:rPr>
              <a:t>1</a:t>
            </a:r>
          </a:p>
          <a:p>
            <a:pPr lvl="1" algn="just">
              <a:spcBef>
                <a:spcPct val="30000"/>
              </a:spcBef>
            </a:pPr>
            <a:r>
              <a:rPr lang="zh-CN" altLang="en-US" dirty="0">
                <a:ea typeface="黑体" panose="02010609060101010101" pitchFamily="49" charset="-122"/>
              </a:rPr>
              <a:t>高到低位从右到左：</a:t>
            </a:r>
            <a:r>
              <a:rPr lang="en-US" altLang="zh-CN" dirty="0">
                <a:solidFill>
                  <a:schemeClr val="tx1"/>
                </a:solidFill>
                <a:ea typeface="黑体" panose="02010609060101010101" pitchFamily="49" charset="-122"/>
              </a:rPr>
              <a:t>1</a:t>
            </a:r>
            <a:r>
              <a:rPr lang="en-US" altLang="zh-CN" dirty="0">
                <a:ea typeface="黑体" panose="02010609060101010101" pitchFamily="49" charset="-122"/>
              </a:rPr>
              <a:t>101 0000 0000 0000 0000 0000 0000 000</a:t>
            </a:r>
            <a:r>
              <a:rPr lang="en-US" altLang="zh-CN" dirty="0">
                <a:solidFill>
                  <a:srgbClr val="CC0000"/>
                </a:solidFill>
                <a:ea typeface="黑体" panose="02010609060101010101" pitchFamily="49" charset="-122"/>
              </a:rPr>
              <a:t>0</a:t>
            </a:r>
          </a:p>
          <a:p>
            <a:pPr lvl="1" algn="just">
              <a:spcBef>
                <a:spcPct val="30000"/>
              </a:spcBef>
            </a:pPr>
            <a:r>
              <a:rPr lang="en-US" altLang="zh-CN" dirty="0">
                <a:ea typeface="黑体" panose="02010609060101010101" pitchFamily="49" charset="-122"/>
              </a:rPr>
              <a:t>Leftmost</a:t>
            </a:r>
            <a:r>
              <a:rPr lang="zh-CN" altLang="en-US" dirty="0">
                <a:ea typeface="黑体" panose="02010609060101010101" pitchFamily="49" charset="-122"/>
              </a:rPr>
              <a:t>和</a:t>
            </a:r>
            <a:r>
              <a:rPr lang="en-US" altLang="zh-CN" dirty="0">
                <a:ea typeface="黑体" panose="02010609060101010101" pitchFamily="49" charset="-122"/>
              </a:rPr>
              <a:t>rightmost</a:t>
            </a:r>
            <a:r>
              <a:rPr lang="zh-CN" altLang="en-US" dirty="0">
                <a:ea typeface="黑体" panose="02010609060101010101" pitchFamily="49" charset="-122"/>
              </a:rPr>
              <a:t>这两个词有歧义，故用</a:t>
            </a:r>
            <a:r>
              <a:rPr lang="en-US" altLang="zh-CN" dirty="0">
                <a:solidFill>
                  <a:srgbClr val="CC0000"/>
                </a:solidFill>
                <a:ea typeface="黑体" panose="02010609060101010101" pitchFamily="49" charset="-122"/>
              </a:rPr>
              <a:t>LSB(Least Significant Bit</a:t>
            </a:r>
            <a:r>
              <a:rPr lang="en-US" altLang="zh-CN" dirty="0">
                <a:ea typeface="黑体" panose="02010609060101010101" pitchFamily="49" charset="-122"/>
              </a:rPr>
              <a:t>)</a:t>
            </a:r>
            <a:r>
              <a:rPr lang="zh-CN" altLang="en-US" dirty="0">
                <a:ea typeface="黑体" panose="02010609060101010101" pitchFamily="49" charset="-122"/>
              </a:rPr>
              <a:t>来表示最低有效位，用</a:t>
            </a:r>
            <a:r>
              <a:rPr lang="en-US" altLang="zh-CN" dirty="0">
                <a:ea typeface="黑体" panose="02010609060101010101" pitchFamily="49" charset="-122"/>
              </a:rPr>
              <a:t>MSB</a:t>
            </a:r>
            <a:r>
              <a:rPr lang="zh-CN" altLang="en-US" dirty="0">
                <a:ea typeface="黑体" panose="02010609060101010101" pitchFamily="49" charset="-122"/>
              </a:rPr>
              <a:t>来表示最高有效位</a:t>
            </a:r>
          </a:p>
          <a:p>
            <a:pPr lvl="1" algn="just">
              <a:spcBef>
                <a:spcPct val="30000"/>
              </a:spcBef>
            </a:pPr>
            <a:r>
              <a:rPr lang="zh-CN" altLang="en-US" dirty="0">
                <a:ea typeface="黑体" panose="02010609060101010101" pitchFamily="49" charset="-122"/>
              </a:rPr>
              <a:t>高位到低位多采用从左往右排列</a:t>
            </a:r>
          </a:p>
          <a:p>
            <a:pPr algn="just">
              <a:spcBef>
                <a:spcPct val="30000"/>
              </a:spcBef>
            </a:pPr>
            <a:r>
              <a:rPr lang="zh-CN" altLang="en-US" sz="2200" dirty="0">
                <a:ea typeface="黑体" panose="02010609060101010101" pitchFamily="49" charset="-122"/>
              </a:rPr>
              <a:t>一般在全部是正数运算且不出现负值结果的场合下，可使用无符号数表示。例如，地址运算，编号表示，等等</a:t>
            </a:r>
          </a:p>
          <a:p>
            <a:pPr algn="just">
              <a:spcBef>
                <a:spcPct val="30000"/>
              </a:spcBef>
            </a:pPr>
            <a:r>
              <a:rPr lang="zh-CN" altLang="en-US" sz="2200" dirty="0">
                <a:ea typeface="黑体" panose="02010609060101010101" pitchFamily="49" charset="-122"/>
              </a:rPr>
              <a:t>无符号整数的编码中</a:t>
            </a:r>
            <a:r>
              <a:rPr lang="zh-CN" altLang="en-US" sz="2200" dirty="0">
                <a:solidFill>
                  <a:srgbClr val="CC0000"/>
                </a:solidFill>
                <a:ea typeface="黑体" panose="02010609060101010101" pitchFamily="49" charset="-122"/>
              </a:rPr>
              <a:t>没有符号位</a:t>
            </a:r>
          </a:p>
          <a:p>
            <a:pPr algn="just">
              <a:spcBef>
                <a:spcPct val="30000"/>
              </a:spcBef>
            </a:pPr>
            <a:r>
              <a:rPr lang="zh-CN" altLang="en-US" sz="2200" dirty="0">
                <a:ea typeface="黑体" panose="02010609060101010101" pitchFamily="49" charset="-122"/>
              </a:rPr>
              <a:t>能表示的最大值大于位数相同的带符号整数的最大值（</a:t>
            </a:r>
            <a:r>
              <a:rPr lang="en-US" altLang="zh-CN" sz="2200" dirty="0">
                <a:ea typeface="黑体" panose="02010609060101010101" pitchFamily="49" charset="-122"/>
              </a:rPr>
              <a:t>Why</a:t>
            </a:r>
            <a:r>
              <a:rPr lang="zh-CN" altLang="en-US" sz="2200" dirty="0">
                <a:ea typeface="黑体" panose="02010609060101010101" pitchFamily="49" charset="-122"/>
              </a:rPr>
              <a:t>？）</a:t>
            </a:r>
          </a:p>
          <a:p>
            <a:pPr lvl="1" algn="just">
              <a:spcBef>
                <a:spcPct val="30000"/>
              </a:spcBef>
            </a:pPr>
            <a:r>
              <a:rPr lang="zh-CN" altLang="en-US" dirty="0">
                <a:ea typeface="黑体" panose="02010609060101010101" pitchFamily="49" charset="-122"/>
              </a:rPr>
              <a:t>例如，8位无符号整数最大是255（1111 1111）</a:t>
            </a:r>
          </a:p>
          <a:p>
            <a:pPr lvl="1" algn="just">
              <a:spcBef>
                <a:spcPct val="30000"/>
              </a:spcBef>
              <a:buNone/>
            </a:pPr>
            <a:r>
              <a:rPr lang="zh-CN" altLang="en-US" dirty="0">
                <a:ea typeface="黑体" panose="02010609060101010101" pitchFamily="49" charset="-122"/>
              </a:rPr>
              <a:t>            而</a:t>
            </a:r>
            <a:r>
              <a:rPr lang="en-US" altLang="zh-CN" dirty="0">
                <a:ea typeface="黑体" panose="02010609060101010101" pitchFamily="49" charset="-122"/>
              </a:rPr>
              <a:t>8</a:t>
            </a:r>
            <a:r>
              <a:rPr lang="zh-CN" altLang="en-US" dirty="0">
                <a:ea typeface="黑体" panose="02010609060101010101" pitchFamily="49" charset="-122"/>
              </a:rPr>
              <a:t>位带符号整数最大为</a:t>
            </a:r>
            <a:r>
              <a:rPr lang="en-US" altLang="zh-CN" dirty="0">
                <a:ea typeface="黑体" panose="02010609060101010101" pitchFamily="49" charset="-122"/>
              </a:rPr>
              <a:t>127</a:t>
            </a:r>
            <a:r>
              <a:rPr lang="zh-CN" altLang="en-US" dirty="0">
                <a:ea typeface="黑体" panose="02010609060101010101" pitchFamily="49" charset="-122"/>
              </a:rPr>
              <a:t>（</a:t>
            </a:r>
            <a:r>
              <a:rPr lang="en-US" altLang="zh-CN" dirty="0">
                <a:ea typeface="黑体" panose="02010609060101010101" pitchFamily="49" charset="-122"/>
              </a:rPr>
              <a:t>0111 1111</a:t>
            </a:r>
            <a:r>
              <a:rPr lang="zh-CN" altLang="en-US" dirty="0">
                <a:ea typeface="黑体" panose="02010609060101010101" pitchFamily="49" charset="-122"/>
              </a:rPr>
              <a:t>）</a:t>
            </a:r>
          </a:p>
          <a:p>
            <a:pPr algn="just">
              <a:spcBef>
                <a:spcPct val="30000"/>
              </a:spcBef>
            </a:pPr>
            <a:r>
              <a:rPr lang="zh-CN" altLang="en-US" sz="2200" dirty="0">
                <a:ea typeface="黑体" panose="02010609060101010101" pitchFamily="49" charset="-122"/>
              </a:rPr>
              <a:t>总是整数，所以很多时候就</a:t>
            </a:r>
            <a:r>
              <a:rPr lang="zh-CN" altLang="en-US" sz="2200" dirty="0">
                <a:solidFill>
                  <a:srgbClr val="CC0000"/>
                </a:solidFill>
                <a:ea typeface="黑体" panose="02010609060101010101" pitchFamily="49" charset="-122"/>
              </a:rPr>
              <a:t>简称为“无符号数”</a:t>
            </a:r>
          </a:p>
        </p:txBody>
      </p:sp>
      <p:grpSp>
        <p:nvGrpSpPr>
          <p:cNvPr id="2" name="Group 17"/>
          <p:cNvGrpSpPr/>
          <p:nvPr/>
        </p:nvGrpSpPr>
        <p:grpSpPr>
          <a:xfrm>
            <a:off x="8159750" y="1577975"/>
            <a:ext cx="1158875" cy="366713"/>
            <a:chOff x="4881" y="1056"/>
            <a:chExt cx="790" cy="231"/>
          </a:xfrm>
        </p:grpSpPr>
        <p:sp>
          <p:nvSpPr>
            <p:cNvPr id="22536" name="Line 5"/>
            <p:cNvSpPr/>
            <p:nvPr/>
          </p:nvSpPr>
          <p:spPr>
            <a:xfrm flipV="1">
              <a:off x="4881" y="1172"/>
              <a:ext cx="245" cy="54"/>
            </a:xfrm>
            <a:prstGeom prst="line">
              <a:avLst/>
            </a:prstGeom>
            <a:ln w="38100" cap="flat" cmpd="sng">
              <a:solidFill>
                <a:srgbClr val="CC0000"/>
              </a:solidFill>
              <a:prstDash val="solid"/>
              <a:headEnd type="triangle" w="med" len="med"/>
              <a:tailEnd type="none" w="med" len="med"/>
            </a:ln>
          </p:spPr>
        </p:sp>
        <p:sp>
          <p:nvSpPr>
            <p:cNvPr id="22537" name="Text Box 4"/>
            <p:cNvSpPr txBox="1"/>
            <p:nvPr/>
          </p:nvSpPr>
          <p:spPr>
            <a:xfrm>
              <a:off x="5118" y="1056"/>
              <a:ext cx="553" cy="23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800" dirty="0">
                  <a:solidFill>
                    <a:srgbClr val="CC0000"/>
                  </a:solidFill>
                  <a:cs typeface="Arial" panose="020B0604020202020204" pitchFamily="34" charset="0"/>
                </a:rPr>
                <a:t>MSB</a:t>
              </a:r>
              <a:endParaRPr lang="en-US" altLang="zh-CN" sz="1800" dirty="0">
                <a:solidFill>
                  <a:srgbClr val="CC0000"/>
                </a:solidFill>
                <a:ea typeface="Arial" panose="020B0604020202020204" pitchFamily="34" charset="0"/>
              </a:endParaRPr>
            </a:p>
          </p:txBody>
        </p:sp>
      </p:grpSp>
      <p:grpSp>
        <p:nvGrpSpPr>
          <p:cNvPr id="3" name="Group 16"/>
          <p:cNvGrpSpPr/>
          <p:nvPr/>
        </p:nvGrpSpPr>
        <p:grpSpPr>
          <a:xfrm>
            <a:off x="8189913" y="1093788"/>
            <a:ext cx="1042987" cy="366712"/>
            <a:chOff x="4870" y="756"/>
            <a:chExt cx="684" cy="231"/>
          </a:xfrm>
        </p:grpSpPr>
        <p:sp>
          <p:nvSpPr>
            <p:cNvPr id="22534" name="Text Box 9"/>
            <p:cNvSpPr txBox="1"/>
            <p:nvPr/>
          </p:nvSpPr>
          <p:spPr>
            <a:xfrm>
              <a:off x="4942" y="756"/>
              <a:ext cx="612" cy="23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800" dirty="0">
                  <a:solidFill>
                    <a:srgbClr val="CC0000"/>
                  </a:solidFill>
                  <a:cs typeface="Arial" panose="020B0604020202020204" pitchFamily="34" charset="0"/>
                </a:rPr>
                <a:t>   LSB</a:t>
              </a:r>
              <a:endParaRPr lang="en-US" altLang="zh-CN" sz="1800" dirty="0">
                <a:solidFill>
                  <a:srgbClr val="CC0000"/>
                </a:solidFill>
                <a:ea typeface="Arial" panose="020B0604020202020204" pitchFamily="34" charset="0"/>
              </a:endParaRPr>
            </a:p>
          </p:txBody>
        </p:sp>
        <p:sp>
          <p:nvSpPr>
            <p:cNvPr id="22535" name="Line 11"/>
            <p:cNvSpPr/>
            <p:nvPr/>
          </p:nvSpPr>
          <p:spPr>
            <a:xfrm flipH="1">
              <a:off x="4870" y="920"/>
              <a:ext cx="234" cy="54"/>
            </a:xfrm>
            <a:prstGeom prst="line">
              <a:avLst/>
            </a:prstGeom>
            <a:ln w="38100" cap="flat" cmpd="sng">
              <a:solidFill>
                <a:srgbClr val="CC00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2" dur="500"/>
                                        <p:tgtEl>
                                          <p:spTgt spid="275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7" dur="500"/>
                                        <p:tgtEl>
                                          <p:spTgt spid="275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2" dur="500"/>
                                        <p:tgtEl>
                                          <p:spTgt spid="275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7" dur="500"/>
                                        <p:tgtEl>
                                          <p:spTgt spid="2754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42" dur="500"/>
                                        <p:tgtEl>
                                          <p:spTgt spid="2754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7" dur="500"/>
                                        <p:tgtEl>
                                          <p:spTgt spid="27545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52" dur="500"/>
                                        <p:tgtEl>
                                          <p:spTgt spid="27545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7" dur="500"/>
                                        <p:tgtEl>
                                          <p:spTgt spid="27545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62" dur="500"/>
                                        <p:tgtEl>
                                          <p:spTgt spid="275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数据的表示和运算</a:t>
            </a:r>
          </a:p>
        </p:txBody>
      </p:sp>
      <p:sp>
        <p:nvSpPr>
          <p:cNvPr id="6147" name="Rectangle 3"/>
          <p:cNvSpPr>
            <a:spLocks noGrp="1"/>
          </p:cNvSpPr>
          <p:nvPr>
            <p:ph idx="1"/>
          </p:nvPr>
        </p:nvSpPr>
        <p:spPr>
          <a:xfrm>
            <a:off x="476250" y="836613"/>
            <a:ext cx="8378825" cy="5607050"/>
          </a:xfrm>
        </p:spPr>
        <p:txBody>
          <a:bodyPr vert="horz" wrap="square" lIns="91440" tIns="45720" rIns="91440" bIns="45720" anchor="t" anchorCtr="0"/>
          <a:lstStyle/>
          <a:p>
            <a:pPr>
              <a:lnSpc>
                <a:spcPct val="95000"/>
              </a:lnSpc>
            </a:pPr>
            <a:r>
              <a:rPr lang="zh-CN" altLang="en-US" sz="2000" dirty="0">
                <a:latin typeface="微软雅黑" panose="020B0503020204020204" pitchFamily="34" charset="-122"/>
                <a:ea typeface="微软雅黑" panose="020B0503020204020204" pitchFamily="34" charset="-122"/>
              </a:rPr>
              <a:t>三个部分</a:t>
            </a:r>
          </a:p>
          <a:p>
            <a:pPr lvl="1">
              <a:lnSpc>
                <a:spcPct val="95000"/>
              </a:lnSpc>
            </a:pPr>
            <a:r>
              <a:rPr lang="zh-CN" altLang="en-US" dirty="0">
                <a:solidFill>
                  <a:srgbClr val="FF0000"/>
                </a:solidFill>
                <a:latin typeface="微软雅黑" panose="020B0503020204020204" pitchFamily="34" charset="-122"/>
                <a:ea typeface="微软雅黑" panose="020B0503020204020204" pitchFamily="34" charset="-122"/>
              </a:rPr>
              <a:t>一：数值数据的表示</a:t>
            </a:r>
          </a:p>
          <a:p>
            <a:pPr lvl="2">
              <a:lnSpc>
                <a:spcPct val="95000"/>
              </a:lnSpc>
            </a:pPr>
            <a:r>
              <a:rPr lang="zh-CN" altLang="en-US" sz="2000" dirty="0">
                <a:latin typeface="微软雅黑" panose="020B0503020204020204" pitchFamily="34" charset="-122"/>
                <a:ea typeface="微软雅黑" panose="020B0503020204020204" pitchFamily="34" charset="-122"/>
              </a:rPr>
              <a:t>定点数的编码表示、整数的表示、</a:t>
            </a:r>
            <a:r>
              <a:rPr lang="zh-CN" altLang="en-US" sz="2000" dirty="0">
                <a:solidFill>
                  <a:srgbClr val="008000"/>
                </a:solidFill>
                <a:latin typeface="微软雅黑" panose="020B0503020204020204" pitchFamily="34" charset="-122"/>
                <a:ea typeface="微软雅黑" panose="020B0503020204020204" pitchFamily="34" charset="-122"/>
              </a:rPr>
              <a:t>无符号整数、带符号整数、</a:t>
            </a:r>
            <a:r>
              <a:rPr lang="zh-CN" altLang="en-US" sz="2000" dirty="0">
                <a:latin typeface="微软雅黑" panose="020B0503020204020204" pitchFamily="34" charset="-122"/>
                <a:ea typeface="微软雅黑" panose="020B0503020204020204" pitchFamily="34" charset="-122"/>
              </a:rPr>
              <a:t>浮点数的表示</a:t>
            </a:r>
          </a:p>
          <a:p>
            <a:pPr lvl="2">
              <a:lnSpc>
                <a:spcPct val="95000"/>
              </a:lnSpc>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语言程序的整数类型和浮点数类型</a:t>
            </a:r>
          </a:p>
          <a:p>
            <a:pPr lvl="1">
              <a:lnSpc>
                <a:spcPct val="95000"/>
              </a:lnSpc>
            </a:pPr>
            <a:r>
              <a:rPr lang="zh-CN" altLang="en-US" dirty="0">
                <a:latin typeface="微软雅黑" panose="020B0503020204020204" pitchFamily="34" charset="-122"/>
                <a:ea typeface="微软雅黑" panose="020B0503020204020204" pitchFamily="34" charset="-122"/>
              </a:rPr>
              <a:t>二：非数值数据的表示、数据的存储</a:t>
            </a:r>
          </a:p>
          <a:p>
            <a:pPr lvl="2">
              <a:lnSpc>
                <a:spcPct val="95000"/>
              </a:lnSpc>
            </a:pPr>
            <a:r>
              <a:rPr lang="zh-CN" altLang="en-US" sz="2000" dirty="0">
                <a:latin typeface="微软雅黑" panose="020B0503020204020204" pitchFamily="34" charset="-122"/>
                <a:ea typeface="微软雅黑" panose="020B0503020204020204" pitchFamily="34" charset="-122"/>
              </a:rPr>
              <a:t>逻辑值、西文字符、汉字字符</a:t>
            </a:r>
          </a:p>
          <a:p>
            <a:pPr lvl="2">
              <a:lnSpc>
                <a:spcPct val="95000"/>
              </a:lnSpc>
            </a:pPr>
            <a:r>
              <a:rPr lang="zh-CN" altLang="en-US" sz="2000" dirty="0">
                <a:latin typeface="微软雅黑" panose="020B0503020204020204" pitchFamily="34" charset="-122"/>
                <a:ea typeface="微软雅黑" panose="020B0503020204020204" pitchFamily="34" charset="-122"/>
              </a:rPr>
              <a:t>数据宽度单位、大端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小端、对齐存放</a:t>
            </a:r>
          </a:p>
          <a:p>
            <a:pPr lvl="1">
              <a:lnSpc>
                <a:spcPct val="95000"/>
              </a:lnSpc>
            </a:pPr>
            <a:r>
              <a:rPr lang="zh-CN" altLang="en-US" dirty="0">
                <a:latin typeface="微软雅黑" panose="020B0503020204020204" pitchFamily="34" charset="-122"/>
                <a:ea typeface="微软雅黑" panose="020B0503020204020204" pitchFamily="34" charset="-122"/>
              </a:rPr>
              <a:t>三：数据的运算</a:t>
            </a:r>
          </a:p>
          <a:p>
            <a:pPr lvl="2">
              <a:lnSpc>
                <a:spcPct val="95000"/>
              </a:lnSpc>
            </a:pPr>
            <a:r>
              <a:rPr lang="zh-CN" altLang="en-US" sz="2000" dirty="0">
                <a:latin typeface="微软雅黑" panose="020B0503020204020204" pitchFamily="34" charset="-122"/>
                <a:ea typeface="微软雅黑" panose="020B0503020204020204" pitchFamily="34" charset="-122"/>
              </a:rPr>
              <a:t>按位运算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逻辑运算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移位运算</a:t>
            </a:r>
          </a:p>
          <a:p>
            <a:pPr lvl="2">
              <a:lnSpc>
                <a:spcPct val="95000"/>
              </a:lnSpc>
            </a:pPr>
            <a:r>
              <a:rPr lang="zh-CN" altLang="en-US" sz="2000" dirty="0">
                <a:latin typeface="微软雅黑" panose="020B0503020204020204" pitchFamily="34" charset="-122"/>
                <a:ea typeface="微软雅黑" panose="020B0503020204020204" pitchFamily="34" charset="-122"/>
              </a:rPr>
              <a:t>位扩展和位截断运算 </a:t>
            </a:r>
          </a:p>
          <a:p>
            <a:pPr lvl="2">
              <a:lnSpc>
                <a:spcPct val="95000"/>
              </a:lnSpc>
            </a:pPr>
            <a:r>
              <a:rPr lang="zh-CN" altLang="en-US" sz="2000" dirty="0">
                <a:latin typeface="微软雅黑" panose="020B0503020204020204" pitchFamily="34" charset="-122"/>
                <a:ea typeface="微软雅黑" panose="020B0503020204020204" pitchFamily="34" charset="-122"/>
              </a:rPr>
              <a:t>无符号和带符号整数的加减运算 </a:t>
            </a:r>
          </a:p>
          <a:p>
            <a:pPr lvl="2">
              <a:lnSpc>
                <a:spcPct val="95000"/>
              </a:lnSpc>
            </a:pPr>
            <a:r>
              <a:rPr lang="zh-CN" altLang="en-US" sz="2000" dirty="0">
                <a:latin typeface="微软雅黑" panose="020B0503020204020204" pitchFamily="34" charset="-122"/>
                <a:ea typeface="微软雅黑" panose="020B0503020204020204" pitchFamily="34" charset="-122"/>
              </a:rPr>
              <a:t>无符号和带符号整数的乘除运算 </a:t>
            </a:r>
          </a:p>
          <a:p>
            <a:pPr lvl="2">
              <a:lnSpc>
                <a:spcPct val="95000"/>
              </a:lnSpc>
            </a:pPr>
            <a:r>
              <a:rPr lang="zh-CN" altLang="en-US" sz="2000" dirty="0">
                <a:latin typeface="微软雅黑" panose="020B0503020204020204" pitchFamily="34" charset="-122"/>
                <a:ea typeface="微软雅黑" panose="020B0503020204020204" pitchFamily="34" charset="-122"/>
              </a:rPr>
              <a:t>变量与常数之间的乘除运算 </a:t>
            </a:r>
          </a:p>
          <a:p>
            <a:pPr lvl="2">
              <a:lnSpc>
                <a:spcPct val="95000"/>
              </a:lnSpc>
            </a:pPr>
            <a:r>
              <a:rPr lang="zh-CN" altLang="en-US" sz="2000" dirty="0">
                <a:latin typeface="微软雅黑" panose="020B0503020204020204" pitchFamily="34" charset="-122"/>
                <a:ea typeface="微软雅黑" panose="020B0503020204020204" pitchFamily="34" charset="-122"/>
              </a:rPr>
              <a:t>浮点数的加减乘除运算</a:t>
            </a:r>
          </a:p>
        </p:txBody>
      </p:sp>
      <p:grpSp>
        <p:nvGrpSpPr>
          <p:cNvPr id="764932" name="Group 4"/>
          <p:cNvGrpSpPr/>
          <p:nvPr/>
        </p:nvGrpSpPr>
        <p:grpSpPr>
          <a:xfrm>
            <a:off x="5381625" y="3968750"/>
            <a:ext cx="3060700" cy="1933575"/>
            <a:chOff x="3390" y="2500"/>
            <a:chExt cx="1928" cy="1218"/>
          </a:xfrm>
        </p:grpSpPr>
        <p:sp>
          <p:nvSpPr>
            <p:cNvPr id="6150" name="AutoShape 5"/>
            <p:cNvSpPr/>
            <p:nvPr/>
          </p:nvSpPr>
          <p:spPr>
            <a:xfrm>
              <a:off x="3390" y="2500"/>
              <a:ext cx="283" cy="1218"/>
            </a:xfrm>
            <a:prstGeom prst="rightBrace">
              <a:avLst>
                <a:gd name="adj1" fmla="val 35865"/>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6151" name="Text Box 6"/>
            <p:cNvSpPr txBox="1"/>
            <p:nvPr/>
          </p:nvSpPr>
          <p:spPr>
            <a:xfrm>
              <a:off x="3674" y="2614"/>
              <a:ext cx="1644" cy="95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30000"/>
                </a:lnSpc>
                <a:spcBef>
                  <a:spcPct val="50000"/>
                </a:spcBef>
                <a:buNone/>
              </a:pPr>
              <a:r>
                <a:rPr lang="zh-CN" altLang="en-US" dirty="0">
                  <a:latin typeface="微软雅黑" panose="020B0503020204020204" pitchFamily="34" charset="-122"/>
                  <a:ea typeface="微软雅黑" panose="020B0503020204020204" pitchFamily="34" charset="-122"/>
                </a:rPr>
                <a:t>围绕</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语言中的运算，解释其在底层机器级的实现</a:t>
              </a:r>
            </a:p>
          </p:txBody>
        </p:sp>
      </p:grpSp>
      <p:sp>
        <p:nvSpPr>
          <p:cNvPr id="764935" name="Text Box 7"/>
          <p:cNvSpPr txBox="1"/>
          <p:nvPr/>
        </p:nvSpPr>
        <p:spPr>
          <a:xfrm>
            <a:off x="250825" y="6121400"/>
            <a:ext cx="8551863"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zh-CN" altLang="en-US" sz="2000" dirty="0">
                <a:solidFill>
                  <a:srgbClr val="FF0000"/>
                </a:solidFill>
                <a:ea typeface="微软雅黑" panose="020B0503020204020204" pitchFamily="34" charset="-122"/>
              </a:rPr>
              <a:t>从</a:t>
            </a:r>
            <a:r>
              <a:rPr lang="en-US" altLang="zh-CN" sz="2000" dirty="0">
                <a:solidFill>
                  <a:srgbClr val="FF0000"/>
                </a:solidFill>
                <a:ea typeface="微软雅黑" panose="020B0503020204020204" pitchFamily="34" charset="-122"/>
              </a:rPr>
              <a:t>C</a:t>
            </a:r>
            <a:r>
              <a:rPr lang="zh-CN" altLang="en-US" sz="2000" dirty="0">
                <a:solidFill>
                  <a:srgbClr val="FF0000"/>
                </a:solidFill>
                <a:ea typeface="微软雅黑" panose="020B0503020204020204" pitchFamily="34" charset="-122"/>
              </a:rPr>
              <a:t>程序的表达式出发，用机器数在电路中的执行来解释表达式的执行结果</a:t>
            </a:r>
            <a:endParaRPr lang="en-US" altLang="zh-CN" sz="20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blinds(horizontal)">
                                      <p:cBhvr>
                                        <p:cTn id="7" dur="500"/>
                                        <p:tgtEl>
                                          <p:spTgt spid="764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4935"/>
                                        </p:tgtEl>
                                        <p:attrNameLst>
                                          <p:attrName>style.visibility</p:attrName>
                                        </p:attrNameLst>
                                      </p:cBhvr>
                                      <p:to>
                                        <p:strVal val="visible"/>
                                      </p:to>
                                    </p:set>
                                    <p:animEffect transition="in" filter="blinds(horizontal)">
                                      <p:cBhvr>
                                        <p:cTn id="12" dur="500"/>
                                        <p:tgtEl>
                                          <p:spTgt spid="76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385763" y="98425"/>
            <a:ext cx="8150225" cy="538163"/>
          </a:xfrm>
        </p:spPr>
        <p:txBody>
          <a:bodyPr vert="horz" wrap="square" lIns="63500" tIns="25400" rIns="63500" bIns="25400" anchor="t" anchorCtr="0">
            <a:spAutoFit/>
          </a:bodyPr>
          <a:lstStyle/>
          <a:p>
            <a:r>
              <a:rPr lang="en-US" altLang="zh-CN" sz="3200" dirty="0"/>
              <a:t>Signed integer</a:t>
            </a:r>
            <a:r>
              <a:rPr lang="zh-CN" altLang="en-US" sz="3200" dirty="0"/>
              <a:t>（带符号整数，定点整数）</a:t>
            </a:r>
          </a:p>
        </p:txBody>
      </p:sp>
      <p:sp>
        <p:nvSpPr>
          <p:cNvPr id="276483" name="Rectangle 3"/>
          <p:cNvSpPr>
            <a:spLocks noGrp="1"/>
          </p:cNvSpPr>
          <p:nvPr>
            <p:ph type="body" idx="4294967295"/>
          </p:nvPr>
        </p:nvSpPr>
        <p:spPr>
          <a:xfrm>
            <a:off x="71438" y="863600"/>
            <a:ext cx="8934450" cy="5434965"/>
          </a:xfrm>
        </p:spPr>
        <p:txBody>
          <a:bodyPr vert="horz" wrap="square" lIns="91440" tIns="45720" rIns="91440" bIns="45720" anchor="t" anchorCtr="0">
            <a:spAutoFit/>
          </a:bodyPr>
          <a:lstStyle/>
          <a:p>
            <a:pPr>
              <a:lnSpc>
                <a:spcPct val="110000"/>
              </a:lnSpc>
              <a:spcBef>
                <a:spcPct val="10000"/>
              </a:spcBef>
            </a:pPr>
            <a:r>
              <a:rPr lang="zh-CN" altLang="en-US" dirty="0">
                <a:ea typeface="黑体" panose="02010609060101010101" pitchFamily="49" charset="-122"/>
              </a:rPr>
              <a:t>计算机必须能处理正数</a:t>
            </a:r>
            <a:r>
              <a:rPr lang="en-US" altLang="zh-CN" dirty="0">
                <a:ea typeface="黑体" panose="02010609060101010101" pitchFamily="49" charset="-122"/>
              </a:rPr>
              <a:t>(positive) </a:t>
            </a:r>
            <a:r>
              <a:rPr lang="zh-CN" altLang="en-US" dirty="0">
                <a:ea typeface="黑体" panose="02010609060101010101" pitchFamily="49" charset="-122"/>
              </a:rPr>
              <a:t>和负数</a:t>
            </a:r>
            <a:r>
              <a:rPr lang="en-US" altLang="zh-CN" dirty="0">
                <a:ea typeface="黑体" panose="02010609060101010101" pitchFamily="49" charset="-122"/>
              </a:rPr>
              <a:t>(negative)</a:t>
            </a:r>
            <a:r>
              <a:rPr lang="zh-CN" altLang="en-US" dirty="0">
                <a:ea typeface="黑体" panose="02010609060101010101" pitchFamily="49" charset="-122"/>
              </a:rPr>
              <a:t>，</a:t>
            </a:r>
            <a:r>
              <a:rPr lang="en-US" altLang="zh-CN" dirty="0">
                <a:ea typeface="黑体" panose="02010609060101010101" pitchFamily="49" charset="-122"/>
              </a:rPr>
              <a:t>MSB</a:t>
            </a:r>
            <a:r>
              <a:rPr lang="zh-CN" altLang="en-US" dirty="0">
                <a:ea typeface="黑体" panose="02010609060101010101" pitchFamily="49" charset="-122"/>
              </a:rPr>
              <a:t>表示数符（</a:t>
            </a:r>
            <a:r>
              <a:rPr lang="en-US" altLang="zh-CN" dirty="0">
                <a:ea typeface="黑体" panose="02010609060101010101" pitchFamily="49" charset="-122"/>
              </a:rPr>
              <a:t>0--</a:t>
            </a:r>
            <a:r>
              <a:rPr lang="zh-CN" altLang="en-US" dirty="0">
                <a:ea typeface="黑体" panose="02010609060101010101" pitchFamily="49" charset="-122"/>
              </a:rPr>
              <a:t>正数，</a:t>
            </a:r>
            <a:r>
              <a:rPr lang="en-US" altLang="zh-CN" dirty="0">
                <a:ea typeface="黑体" panose="02010609060101010101" pitchFamily="49" charset="-122"/>
              </a:rPr>
              <a:t>1--</a:t>
            </a:r>
            <a:r>
              <a:rPr lang="zh-CN" altLang="en-US" dirty="0">
                <a:ea typeface="黑体" panose="02010609060101010101" pitchFamily="49" charset="-122"/>
              </a:rPr>
              <a:t>负数）</a:t>
            </a:r>
          </a:p>
          <a:p>
            <a:pPr>
              <a:lnSpc>
                <a:spcPct val="110000"/>
              </a:lnSpc>
              <a:spcBef>
                <a:spcPct val="10000"/>
              </a:spcBef>
            </a:pPr>
            <a:r>
              <a:rPr lang="zh-CN" altLang="en-US" dirty="0">
                <a:ea typeface="黑体" panose="02010609060101010101" pitchFamily="49" charset="-122"/>
              </a:rPr>
              <a:t>有三种定点编码方式</a:t>
            </a:r>
          </a:p>
          <a:p>
            <a:pPr lvl="1">
              <a:lnSpc>
                <a:spcPct val="110000"/>
              </a:lnSpc>
              <a:spcBef>
                <a:spcPct val="10000"/>
              </a:spcBef>
            </a:pPr>
            <a:r>
              <a:rPr lang="en-US" altLang="zh-CN" sz="2200" dirty="0">
                <a:ea typeface="黑体" panose="02010609060101010101" pitchFamily="49" charset="-122"/>
              </a:rPr>
              <a:t>Signed magnitude （</a:t>
            </a:r>
            <a:r>
              <a:rPr lang="zh-CN" altLang="en-US" sz="2200" dirty="0">
                <a:ea typeface="黑体" panose="02010609060101010101" pitchFamily="49" charset="-122"/>
              </a:rPr>
              <a:t>原码）</a:t>
            </a:r>
            <a:endParaRPr lang="en-US" altLang="zh-CN" sz="2200" dirty="0">
              <a:ea typeface="黑体" panose="02010609060101010101" pitchFamily="49" charset="-122"/>
            </a:endParaRPr>
          </a:p>
          <a:p>
            <a:pPr lvl="1">
              <a:lnSpc>
                <a:spcPct val="110000"/>
              </a:lnSpc>
              <a:spcBef>
                <a:spcPct val="10000"/>
              </a:spcBef>
              <a:buNone/>
            </a:pPr>
            <a:r>
              <a:rPr lang="zh-CN" altLang="en-US" sz="2200" dirty="0">
                <a:ea typeface="黑体" panose="02010609060101010101" pitchFamily="49" charset="-122"/>
              </a:rPr>
              <a:t>    </a:t>
            </a:r>
            <a:r>
              <a:rPr lang="zh-CN" altLang="en-US" sz="2200" dirty="0">
                <a:solidFill>
                  <a:srgbClr val="CC0000"/>
                </a:solidFill>
                <a:ea typeface="黑体" panose="02010609060101010101" pitchFamily="49" charset="-122"/>
              </a:rPr>
              <a:t>现用来表示浮点（实）数的尾数</a:t>
            </a:r>
          </a:p>
          <a:p>
            <a:pPr lvl="1">
              <a:lnSpc>
                <a:spcPct val="110000"/>
              </a:lnSpc>
              <a:spcBef>
                <a:spcPct val="10000"/>
              </a:spcBef>
            </a:pPr>
            <a:r>
              <a:rPr lang="en-US" altLang="zh-CN" sz="2200" dirty="0">
                <a:ea typeface="黑体" panose="02010609060101010101" pitchFamily="49" charset="-122"/>
              </a:rPr>
              <a:t>One’s complement （</a:t>
            </a:r>
            <a:r>
              <a:rPr lang="zh-CN" altLang="en-US" sz="2200" dirty="0">
                <a:ea typeface="黑体" panose="02010609060101010101" pitchFamily="49" charset="-122"/>
              </a:rPr>
              <a:t>反码）</a:t>
            </a:r>
            <a:endParaRPr lang="en-US" altLang="zh-CN" sz="2200" dirty="0">
              <a:ea typeface="黑体" panose="02010609060101010101" pitchFamily="49" charset="-122"/>
            </a:endParaRPr>
          </a:p>
          <a:p>
            <a:pPr lvl="1">
              <a:lnSpc>
                <a:spcPct val="110000"/>
              </a:lnSpc>
              <a:spcBef>
                <a:spcPct val="10000"/>
              </a:spcBef>
              <a:buNone/>
            </a:pPr>
            <a:r>
              <a:rPr lang="zh-CN" altLang="en-US" sz="2200" dirty="0">
                <a:solidFill>
                  <a:srgbClr val="CC0000"/>
                </a:solidFill>
                <a:ea typeface="黑体" panose="02010609060101010101" pitchFamily="49" charset="-122"/>
              </a:rPr>
              <a:t>     现已不用于表示数值数据</a:t>
            </a:r>
          </a:p>
          <a:p>
            <a:pPr lvl="1">
              <a:lnSpc>
                <a:spcPct val="110000"/>
              </a:lnSpc>
              <a:spcBef>
                <a:spcPct val="10000"/>
              </a:spcBef>
            </a:pPr>
            <a:r>
              <a:rPr lang="en-US" altLang="zh-CN" sz="2200" dirty="0">
                <a:ea typeface="黑体" panose="02010609060101010101" pitchFamily="49" charset="-122"/>
              </a:rPr>
              <a:t>Two’s complement （</a:t>
            </a:r>
            <a:r>
              <a:rPr lang="zh-CN" altLang="en-US" sz="2200" dirty="0">
                <a:ea typeface="黑体" panose="02010609060101010101" pitchFamily="49" charset="-122"/>
              </a:rPr>
              <a:t>补码）</a:t>
            </a:r>
            <a:endParaRPr lang="en-US" altLang="zh-CN" sz="2200" dirty="0">
              <a:ea typeface="黑体" panose="02010609060101010101" pitchFamily="49" charset="-122"/>
            </a:endParaRPr>
          </a:p>
          <a:p>
            <a:pPr lvl="1">
              <a:lnSpc>
                <a:spcPct val="110000"/>
              </a:lnSpc>
              <a:spcBef>
                <a:spcPct val="10000"/>
              </a:spcBef>
              <a:buNone/>
            </a:pPr>
            <a:r>
              <a:rPr lang="zh-CN" altLang="en-US" sz="2200" dirty="0">
                <a:ea typeface="黑体" panose="02010609060101010101" pitchFamily="49" charset="-122"/>
              </a:rPr>
              <a:t>     </a:t>
            </a:r>
            <a:r>
              <a:rPr lang="en-US" altLang="zh-CN" sz="2200" dirty="0">
                <a:solidFill>
                  <a:srgbClr val="FF0000"/>
                </a:solidFill>
                <a:ea typeface="黑体" panose="02010609060101010101" pitchFamily="49" charset="-122"/>
              </a:rPr>
              <a:t>50</a:t>
            </a:r>
            <a:r>
              <a:rPr lang="zh-CN" altLang="en-US" sz="2200" dirty="0">
                <a:solidFill>
                  <a:srgbClr val="FF0000"/>
                </a:solidFill>
                <a:ea typeface="黑体" panose="02010609060101010101" pitchFamily="49" charset="-122"/>
              </a:rPr>
              <a:t>年代以来，所有计算机都用补码来表示定点整数</a:t>
            </a:r>
          </a:p>
          <a:p>
            <a:pPr>
              <a:lnSpc>
                <a:spcPct val="110000"/>
              </a:lnSpc>
              <a:spcBef>
                <a:spcPct val="10000"/>
              </a:spcBef>
            </a:pPr>
            <a:r>
              <a:rPr lang="zh-CN" altLang="en-US" dirty="0">
                <a:ea typeface="黑体" panose="02010609060101010101" pitchFamily="49" charset="-122"/>
              </a:rPr>
              <a:t>为什么用补码表示带符号整数？</a:t>
            </a:r>
          </a:p>
          <a:p>
            <a:pPr lvl="1">
              <a:lnSpc>
                <a:spcPct val="110000"/>
              </a:lnSpc>
              <a:spcBef>
                <a:spcPct val="10000"/>
              </a:spcBef>
            </a:pPr>
            <a:r>
              <a:rPr lang="zh-CN" altLang="en-US" sz="2200" dirty="0">
                <a:ea typeface="黑体" panose="02010609060101010101" pitchFamily="49" charset="-122"/>
              </a:rPr>
              <a:t>补码运算系统是模运算系统，加、减运算统一</a:t>
            </a:r>
          </a:p>
          <a:p>
            <a:pPr lvl="1">
              <a:lnSpc>
                <a:spcPct val="110000"/>
              </a:lnSpc>
              <a:spcBef>
                <a:spcPct val="10000"/>
              </a:spcBef>
            </a:pPr>
            <a:r>
              <a:rPr lang="zh-CN" altLang="en-US" sz="2200" dirty="0">
                <a:ea typeface="黑体" panose="02010609060101010101" pitchFamily="49" charset="-122"/>
              </a:rPr>
              <a:t>数</a:t>
            </a:r>
            <a:r>
              <a:rPr lang="en-US" altLang="zh-CN" sz="2200" dirty="0">
                <a:ea typeface="黑体" panose="02010609060101010101" pitchFamily="49" charset="-122"/>
              </a:rPr>
              <a:t>0</a:t>
            </a:r>
            <a:r>
              <a:rPr lang="zh-CN" altLang="en-US" sz="2200" dirty="0">
                <a:ea typeface="黑体" panose="02010609060101010101" pitchFamily="49" charset="-122"/>
              </a:rPr>
              <a:t>的表示唯一，方便使用</a:t>
            </a:r>
          </a:p>
          <a:p>
            <a:pPr lvl="1">
              <a:lnSpc>
                <a:spcPct val="110000"/>
              </a:lnSpc>
              <a:spcBef>
                <a:spcPct val="10000"/>
              </a:spcBef>
            </a:pPr>
            <a:r>
              <a:rPr lang="zh-CN" altLang="en-US" sz="2200" dirty="0">
                <a:ea typeface="黑体" panose="02010609060101010101" pitchFamily="49" charset="-122"/>
              </a:rPr>
              <a:t>比原码和反码多表示一个最小负数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76483">
                                            <p:txEl>
                                              <p:pRg st="2" end="2"/>
                                            </p:txEl>
                                          </p:spTgt>
                                        </p:tgtEl>
                                        <p:attrNameLst>
                                          <p:attrName>style.visibility</p:attrName>
                                        </p:attrNameLst>
                                      </p:cBhvr>
                                      <p:to>
                                        <p:strVal val="visible"/>
                                      </p:to>
                                    </p:set>
                                    <p:animEffect transition="in" filter="blinds(horizontal)">
                                      <p:cBhvr>
                                        <p:cTn id="11" dur="500"/>
                                        <p:tgtEl>
                                          <p:spTgt spid="276483">
                                            <p:txEl>
                                              <p:pRg st="2" end="2"/>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76483">
                                            <p:txEl>
                                              <p:pRg st="3" end="3"/>
                                            </p:txEl>
                                          </p:spTgt>
                                        </p:tgtEl>
                                        <p:attrNameLst>
                                          <p:attrName>style.visibility</p:attrName>
                                        </p:attrNameLst>
                                      </p:cBhvr>
                                      <p:to>
                                        <p:strVal val="visible"/>
                                      </p:to>
                                    </p:set>
                                    <p:animEffect transition="in" filter="blinds(horizontal)">
                                      <p:cBhvr>
                                        <p:cTn id="14" dur="500"/>
                                        <p:tgtEl>
                                          <p:spTgt spid="27648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76483">
                                            <p:txEl>
                                              <p:pRg st="4" end="4"/>
                                            </p:txEl>
                                          </p:spTgt>
                                        </p:tgtEl>
                                        <p:attrNameLst>
                                          <p:attrName>style.visibility</p:attrName>
                                        </p:attrNameLst>
                                      </p:cBhvr>
                                      <p:to>
                                        <p:strVal val="visible"/>
                                      </p:to>
                                    </p:set>
                                    <p:animEffect transition="in" filter="blinds(horizontal)">
                                      <p:cBhvr>
                                        <p:cTn id="19" dur="500"/>
                                        <p:tgtEl>
                                          <p:spTgt spid="27648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76483">
                                            <p:txEl>
                                              <p:pRg st="5" end="5"/>
                                            </p:txEl>
                                          </p:spTgt>
                                        </p:tgtEl>
                                        <p:attrNameLst>
                                          <p:attrName>style.visibility</p:attrName>
                                        </p:attrNameLst>
                                      </p:cBhvr>
                                      <p:to>
                                        <p:strVal val="visible"/>
                                      </p:to>
                                    </p:set>
                                    <p:animEffect transition="in" filter="blinds(horizontal)">
                                      <p:cBhvr>
                                        <p:cTn id="22" dur="500"/>
                                        <p:tgtEl>
                                          <p:spTgt spid="2764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483">
                                            <p:txEl>
                                              <p:pRg st="6" end="6"/>
                                            </p:txEl>
                                          </p:spTgt>
                                        </p:tgtEl>
                                        <p:attrNameLst>
                                          <p:attrName>style.visibility</p:attrName>
                                        </p:attrNameLst>
                                      </p:cBhvr>
                                      <p:to>
                                        <p:strVal val="visible"/>
                                      </p:to>
                                    </p:set>
                                    <p:animEffect transition="in" filter="blinds(horizontal)">
                                      <p:cBhvr>
                                        <p:cTn id="27" dur="500"/>
                                        <p:tgtEl>
                                          <p:spTgt spid="27648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76483">
                                            <p:txEl>
                                              <p:pRg st="7" end="7"/>
                                            </p:txEl>
                                          </p:spTgt>
                                        </p:tgtEl>
                                        <p:attrNameLst>
                                          <p:attrName>style.visibility</p:attrName>
                                        </p:attrNameLst>
                                      </p:cBhvr>
                                      <p:to>
                                        <p:strVal val="visible"/>
                                      </p:to>
                                    </p:set>
                                    <p:animEffect transition="in" filter="blinds(horizontal)">
                                      <p:cBhvr>
                                        <p:cTn id="30" dur="500"/>
                                        <p:tgtEl>
                                          <p:spTgt spid="27648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6483">
                                            <p:txEl>
                                              <p:pRg st="9" end="9"/>
                                            </p:txEl>
                                          </p:spTgt>
                                        </p:tgtEl>
                                        <p:attrNameLst>
                                          <p:attrName>style.visibility</p:attrName>
                                        </p:attrNameLst>
                                      </p:cBhvr>
                                      <p:to>
                                        <p:strVal val="visible"/>
                                      </p:to>
                                    </p:set>
                                    <p:animEffect transition="in" filter="blinds(horizontal)">
                                      <p:cBhvr>
                                        <p:cTn id="39" dur="500"/>
                                        <p:tgtEl>
                                          <p:spTgt spid="276483">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76483">
                                            <p:txEl>
                                              <p:pRg st="10" end="10"/>
                                            </p:txEl>
                                          </p:spTgt>
                                        </p:tgtEl>
                                        <p:attrNameLst>
                                          <p:attrName>style.visibility</p:attrName>
                                        </p:attrNameLst>
                                      </p:cBhvr>
                                      <p:to>
                                        <p:strVal val="visible"/>
                                      </p:to>
                                    </p:set>
                                    <p:animEffect transition="in" filter="blinds(horizontal)">
                                      <p:cBhvr>
                                        <p:cTn id="42" dur="500"/>
                                        <p:tgtEl>
                                          <p:spTgt spid="276483">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6483">
                                            <p:txEl>
                                              <p:pRg st="11" end="11"/>
                                            </p:txEl>
                                          </p:spTgt>
                                        </p:tgtEl>
                                        <p:attrNameLst>
                                          <p:attrName>style.visibility</p:attrName>
                                        </p:attrNameLst>
                                      </p:cBhvr>
                                      <p:to>
                                        <p:strVal val="visible"/>
                                      </p:to>
                                    </p:set>
                                    <p:animEffect transition="in" filter="blinds(horizontal)">
                                      <p:cBhvr>
                                        <p:cTn id="45" dur="500"/>
                                        <p:tgtEl>
                                          <p:spTgt spid="276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431800" y="84138"/>
            <a:ext cx="8229600" cy="600075"/>
          </a:xfrm>
        </p:spPr>
        <p:txBody>
          <a:bodyPr vert="horz" wrap="square" lIns="63500" tIns="25400" rIns="63500" bIns="25400" anchor="t" anchorCtr="0">
            <a:spAutoFit/>
          </a:bodyPr>
          <a:lstStyle/>
          <a:p>
            <a:r>
              <a:rPr lang="en-US" altLang="zh-CN" sz="3600" dirty="0"/>
              <a:t>C</a:t>
            </a:r>
            <a:r>
              <a:rPr lang="zh-CN" altLang="en-US" sz="3600" dirty="0"/>
              <a:t>语言程序中的整数</a:t>
            </a:r>
          </a:p>
        </p:txBody>
      </p:sp>
      <p:graphicFrame>
        <p:nvGraphicFramePr>
          <p:cNvPr id="24579" name="表格 24578"/>
          <p:cNvGraphicFramePr/>
          <p:nvPr>
            <p:custDataLst>
              <p:tags r:id="rId1"/>
            </p:custDataLst>
          </p:nvPr>
        </p:nvGraphicFramePr>
        <p:xfrm>
          <a:off x="160338" y="3346450"/>
          <a:ext cx="8828088" cy="3235940"/>
        </p:xfrm>
        <a:graphic>
          <a:graphicData uri="http://schemas.openxmlformats.org/drawingml/2006/table">
            <a:tbl>
              <a:tblPr/>
              <a:tblGrid>
                <a:gridCol w="3730625">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661988">
                  <a:extLst>
                    <a:ext uri="{9D8B030D-6E8A-4147-A177-3AD203B41FA5}">
                      <a16:colId xmlns:a16="http://schemas.microsoft.com/office/drawing/2014/main" val="20002"/>
                    </a:ext>
                  </a:extLst>
                </a:gridCol>
                <a:gridCol w="3225800">
                  <a:extLst>
                    <a:ext uri="{9D8B030D-6E8A-4147-A177-3AD203B41FA5}">
                      <a16:colId xmlns:a16="http://schemas.microsoft.com/office/drawing/2014/main" val="20003"/>
                    </a:ext>
                  </a:extLst>
                </a:gridCol>
              </a:tblGrid>
              <a:tr h="3651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b="1" dirty="0">
                          <a:latin typeface="Arial" panose="020B0604020202020204" pitchFamily="34" charset="0"/>
                          <a:ea typeface="黑体" panose="02010609060101010101" pitchFamily="49" charset="-122"/>
                        </a:rPr>
                        <a:t>关系表达式</a:t>
                      </a:r>
                      <a:endParaRPr lang="zh-CN" altLang="en-US"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b="1" dirty="0">
                          <a:latin typeface="Arial" panose="020B0604020202020204" pitchFamily="34" charset="0"/>
                          <a:ea typeface="黑体" panose="02010609060101010101" pitchFamily="49" charset="-122"/>
                        </a:rPr>
                        <a:t>运算类型</a:t>
                      </a:r>
                      <a:endParaRPr lang="zh-CN" altLang="en-US"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b="1" dirty="0">
                          <a:latin typeface="Arial" panose="020B0604020202020204" pitchFamily="34" charset="0"/>
                          <a:ea typeface="黑体" panose="02010609060101010101" pitchFamily="49" charset="-122"/>
                        </a:rPr>
                        <a:t>结果</a:t>
                      </a:r>
                      <a:endParaRPr lang="zh-CN" altLang="en-US"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b="1" dirty="0">
                          <a:latin typeface="Arial" panose="020B0604020202020204" pitchFamily="34" charset="0"/>
                          <a:ea typeface="黑体" panose="02010609060101010101" pitchFamily="49" charset="-122"/>
                        </a:rPr>
                        <a:t>说明</a:t>
                      </a:r>
                      <a:endParaRPr lang="zh-CN" altLang="en-US"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02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spcBef>
                          <a:spcPct val="25000"/>
                        </a:spcBef>
                        <a:buNone/>
                      </a:pPr>
                      <a:r>
                        <a:rPr lang="en-US" altLang="zh-CN" b="1" dirty="0">
                          <a:latin typeface="Arial" panose="020B0604020202020204" pitchFamily="34" charset="0"/>
                          <a:ea typeface="黑体" panose="02010609060101010101" pitchFamily="49" charset="-122"/>
                        </a:rPr>
                        <a:t>0 == 0U</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-1 &lt; 0</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-1 &lt; 0U</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2147483647 &gt; -2147483647-1</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2147483647U &gt; -2147483647-1</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2147483647 &gt; (int) 2147483648U</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-1 &gt; -2</a:t>
                      </a:r>
                    </a:p>
                    <a:p>
                      <a:pPr marL="203200" lvl="0" indent="-203200">
                        <a:spcBef>
                          <a:spcPct val="25000"/>
                        </a:spcBef>
                        <a:buNone/>
                      </a:pPr>
                      <a:r>
                        <a:rPr lang="en-US" altLang="zh-CN" b="1" dirty="0">
                          <a:latin typeface="Arial" panose="020B0604020202020204" pitchFamily="34" charset="0"/>
                          <a:ea typeface="黑体" panose="02010609060101010101" pitchFamily="49" charset="-122"/>
                        </a:rPr>
                        <a:t>(unsigned) -1 &gt; -2</a:t>
                      </a: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spcBef>
                          <a:spcPct val="25000"/>
                        </a:spcBef>
                        <a:buNone/>
                      </a:pPr>
                      <a:endParaRPr lang="zh-CN" altLang="en-US"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spcBef>
                          <a:spcPct val="25000"/>
                        </a:spcBef>
                        <a:buNone/>
                      </a:pPr>
                      <a:endParaRPr lang="en-US" altLang="zh-CN"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spcBef>
                          <a:spcPct val="25000"/>
                        </a:spcBef>
                        <a:buNone/>
                      </a:pPr>
                      <a:endParaRPr lang="en-US" altLang="zh-CN" dirty="0">
                        <a:latin typeface="Arial" panose="020B0604020202020204" pitchFamily="34" charset="0"/>
                        <a:ea typeface="黑体" panose="02010609060101010101" pitchFamily="49"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596" name="Rectangle 56"/>
          <p:cNvSpPr/>
          <p:nvPr/>
        </p:nvSpPr>
        <p:spPr>
          <a:xfrm>
            <a:off x="0" y="4837113"/>
            <a:ext cx="184150" cy="45720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b="0" dirty="0">
              <a:latin typeface="Times New Roman" panose="02020603050405020304" pitchFamily="18" charset="0"/>
            </a:endParaRPr>
          </a:p>
        </p:txBody>
      </p:sp>
      <p:sp>
        <p:nvSpPr>
          <p:cNvPr id="401468" name="Rectangle 60"/>
          <p:cNvSpPr/>
          <p:nvPr/>
        </p:nvSpPr>
        <p:spPr>
          <a:xfrm>
            <a:off x="26988" y="773113"/>
            <a:ext cx="9085262" cy="430212"/>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无符号数：</a:t>
            </a:r>
            <a:r>
              <a:rPr lang="en-US" altLang="zh-CN" sz="2000" dirty="0">
                <a:latin typeface="微软雅黑" panose="020B0503020204020204" pitchFamily="34" charset="-122"/>
                <a:ea typeface="微软雅黑" panose="020B0503020204020204" pitchFamily="34" charset="-122"/>
              </a:rPr>
              <a:t>unsigned int ( short / long)</a:t>
            </a:r>
            <a:r>
              <a:rPr lang="zh-CN" altLang="en-US" sz="2000" dirty="0">
                <a:latin typeface="微软雅黑" panose="020B0503020204020204" pitchFamily="34" charset="-122"/>
                <a:ea typeface="微软雅黑" panose="020B0503020204020204" pitchFamily="34" charset="-122"/>
              </a:rPr>
              <a:t>；带符号整数： </a:t>
            </a:r>
            <a:r>
              <a:rPr lang="en-US" altLang="zh-CN" sz="2000" dirty="0">
                <a:latin typeface="微软雅黑" panose="020B0503020204020204" pitchFamily="34" charset="-122"/>
                <a:ea typeface="微软雅黑" panose="020B0503020204020204" pitchFamily="34" charset="-122"/>
              </a:rPr>
              <a:t>int ( short / long)</a:t>
            </a:r>
          </a:p>
        </p:txBody>
      </p:sp>
      <p:sp>
        <p:nvSpPr>
          <p:cNvPr id="401469" name="Rectangle 61"/>
          <p:cNvSpPr/>
          <p:nvPr/>
        </p:nvSpPr>
        <p:spPr>
          <a:xfrm>
            <a:off x="160338" y="1358900"/>
            <a:ext cx="6794500" cy="4302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zh-CN" altLang="en-US" sz="2000" dirty="0">
                <a:solidFill>
                  <a:srgbClr val="3333FF"/>
                </a:solidFill>
                <a:latin typeface="微软雅黑" panose="020B0503020204020204" pitchFamily="34" charset="-122"/>
                <a:ea typeface="微软雅黑" panose="020B0503020204020204" pitchFamily="34" charset="-122"/>
              </a:rPr>
              <a:t>常在一个数的后面加一个“</a:t>
            </a:r>
            <a:r>
              <a:rPr lang="en-US" altLang="zh-CN" sz="2000" dirty="0">
                <a:solidFill>
                  <a:srgbClr val="3333FF"/>
                </a:solidFill>
                <a:latin typeface="微软雅黑" panose="020B0503020204020204" pitchFamily="34" charset="-122"/>
                <a:ea typeface="微软雅黑" panose="020B0503020204020204" pitchFamily="34" charset="-122"/>
              </a:rPr>
              <a:t>u”</a:t>
            </a:r>
            <a:r>
              <a:rPr lang="zh-CN" altLang="en-US" sz="2000" dirty="0">
                <a:solidFill>
                  <a:srgbClr val="3333FF"/>
                </a:solidFill>
                <a:latin typeface="微软雅黑" panose="020B0503020204020204" pitchFamily="34" charset="-122"/>
                <a:ea typeface="微软雅黑" panose="020B0503020204020204" pitchFamily="34" charset="-122"/>
              </a:rPr>
              <a:t>或“</a:t>
            </a:r>
            <a:r>
              <a:rPr lang="en-US" altLang="zh-CN" sz="2000" dirty="0">
                <a:solidFill>
                  <a:srgbClr val="3333FF"/>
                </a:solidFill>
                <a:latin typeface="微软雅黑" panose="020B0503020204020204" pitchFamily="34" charset="-122"/>
                <a:ea typeface="微软雅黑" panose="020B0503020204020204" pitchFamily="34" charset="-122"/>
              </a:rPr>
              <a:t>U”</a:t>
            </a:r>
            <a:r>
              <a:rPr lang="zh-CN" altLang="en-US" sz="2000" dirty="0">
                <a:solidFill>
                  <a:srgbClr val="3333FF"/>
                </a:solidFill>
                <a:latin typeface="微软雅黑" panose="020B0503020204020204" pitchFamily="34" charset="-122"/>
                <a:ea typeface="微软雅黑" panose="020B0503020204020204" pitchFamily="34" charset="-122"/>
              </a:rPr>
              <a:t>表示无符号数</a:t>
            </a:r>
            <a:endParaRPr lang="en-US" altLang="zh-CN" sz="2000" dirty="0">
              <a:solidFill>
                <a:srgbClr val="3333FF"/>
              </a:solidFill>
              <a:latin typeface="微软雅黑" panose="020B0503020204020204" pitchFamily="34" charset="-122"/>
              <a:ea typeface="微软雅黑" panose="020B0503020204020204" pitchFamily="34" charset="-122"/>
            </a:endParaRPr>
          </a:p>
        </p:txBody>
      </p:sp>
      <p:sp>
        <p:nvSpPr>
          <p:cNvPr id="401470" name="Rectangle 62"/>
          <p:cNvSpPr/>
          <p:nvPr/>
        </p:nvSpPr>
        <p:spPr>
          <a:xfrm>
            <a:off x="58738" y="2276475"/>
            <a:ext cx="8929687" cy="4302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en-US" altLang="zh-CN" sz="2000" dirty="0">
                <a:solidFill>
                  <a:srgbClr val="FF0000"/>
                </a:solidFill>
                <a:latin typeface="微软雅黑" panose="020B0503020204020204" pitchFamily="34" charset="-122"/>
                <a:ea typeface="微软雅黑" panose="020B0503020204020204" pitchFamily="34" charset="-122"/>
              </a:rPr>
              <a:t>C</a:t>
            </a:r>
            <a:r>
              <a:rPr lang="zh-CN" altLang="en-US" sz="2000" dirty="0">
                <a:solidFill>
                  <a:srgbClr val="FF0000"/>
                </a:solidFill>
                <a:latin typeface="微软雅黑" panose="020B0503020204020204" pitchFamily="34" charset="-122"/>
                <a:ea typeface="微软雅黑" panose="020B0503020204020204" pitchFamily="34" charset="-122"/>
              </a:rPr>
              <a:t>语言标准规定：</a:t>
            </a:r>
            <a:r>
              <a:rPr lang="zh-CN" altLang="en-US" sz="2000" dirty="0">
                <a:solidFill>
                  <a:srgbClr val="0066FF"/>
                </a:solidFill>
                <a:latin typeface="微软雅黑" panose="020B0503020204020204" pitchFamily="34" charset="-122"/>
                <a:ea typeface="微软雅黑" panose="020B0503020204020204" pitchFamily="34" charset="-122"/>
              </a:rPr>
              <a:t>若运算中同时有无符号和带符号整数，则按无符号整数运算</a:t>
            </a:r>
          </a:p>
        </p:txBody>
      </p:sp>
      <p:sp>
        <p:nvSpPr>
          <p:cNvPr id="401493" name="Text Box 85"/>
          <p:cNvSpPr txBox="1"/>
          <p:nvPr/>
        </p:nvSpPr>
        <p:spPr>
          <a:xfrm>
            <a:off x="70803" y="2801620"/>
            <a:ext cx="8164512"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latin typeface="黑体" panose="02010609060101010101" pitchFamily="49" charset="-122"/>
                <a:ea typeface="黑体" panose="02010609060101010101" pitchFamily="49" charset="-122"/>
              </a:rPr>
              <a:t>假定以下关系表达式在</a:t>
            </a:r>
            <a:r>
              <a:rPr lang="en-US" altLang="zh-CN" sz="2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位用补码表示的机器上执行，结果是什么？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68">
                                            <p:txEl>
                                              <p:pRg st="0" end="0"/>
                                            </p:txEl>
                                          </p:spTgt>
                                        </p:tgtEl>
                                        <p:attrNameLst>
                                          <p:attrName>style.visibility</p:attrName>
                                        </p:attrNameLst>
                                      </p:cBhvr>
                                      <p:to>
                                        <p:strVal val="visible"/>
                                      </p:to>
                                    </p:set>
                                    <p:animEffect transition="in" filter="blinds(horizontal)">
                                      <p:cBhvr>
                                        <p:cTn id="7" dur="500"/>
                                        <p:tgtEl>
                                          <p:spTgt spid="401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1469">
                                            <p:txEl>
                                              <p:pRg st="0" end="0"/>
                                            </p:txEl>
                                          </p:spTgt>
                                        </p:tgtEl>
                                        <p:attrNameLst>
                                          <p:attrName>style.visibility</p:attrName>
                                        </p:attrNameLst>
                                      </p:cBhvr>
                                      <p:to>
                                        <p:strVal val="visible"/>
                                      </p:to>
                                    </p:set>
                                    <p:animEffect transition="in" filter="blinds(horizontal)">
                                      <p:cBhvr>
                                        <p:cTn id="12" dur="500"/>
                                        <p:tgtEl>
                                          <p:spTgt spid="40146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1470">
                                            <p:txEl>
                                              <p:pRg st="0" end="0"/>
                                            </p:txEl>
                                          </p:spTgt>
                                        </p:tgtEl>
                                        <p:attrNameLst>
                                          <p:attrName>style.visibility</p:attrName>
                                        </p:attrNameLst>
                                      </p:cBhvr>
                                      <p:to>
                                        <p:strVal val="visible"/>
                                      </p:to>
                                    </p:set>
                                    <p:animEffect transition="in" filter="blinds(horizontal)">
                                      <p:cBhvr>
                                        <p:cTn id="17" dur="500"/>
                                        <p:tgtEl>
                                          <p:spTgt spid="40147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93"/>
                                        </p:tgtEl>
                                        <p:attrNameLst>
                                          <p:attrName>style.visibility</p:attrName>
                                        </p:attrNameLst>
                                      </p:cBhvr>
                                      <p:to>
                                        <p:strVal val="visible"/>
                                      </p:to>
                                    </p:set>
                                    <p:animEffect transition="in" filter="blinds(horizontal)">
                                      <p:cBhvr>
                                        <p:cTn id="22" dur="500"/>
                                        <p:tgtEl>
                                          <p:spTgt spid="401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gtEl>
                                        <p:attrNameLst>
                                          <p:attrName>style.visibility</p:attrName>
                                        </p:attrNameLst>
                                      </p:cBhvr>
                                      <p:to>
                                        <p:strVal val="visible"/>
                                      </p:to>
                                    </p:set>
                                    <p:animEffect transition="in" filter="blinds(horizontal)">
                                      <p:cBhvr>
                                        <p:cTn id="2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9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en-US" altLang="zh-CN" dirty="0">
                <a:ea typeface="宋体" panose="02010600030101010101" pitchFamily="2" charset="-122"/>
              </a:rPr>
              <a:t>C</a:t>
            </a:r>
            <a:r>
              <a:rPr lang="zh-CN" altLang="en-US" dirty="0">
                <a:ea typeface="宋体" panose="02010600030101010101" pitchFamily="2" charset="-122"/>
              </a:rPr>
              <a:t>语言程序中的整数</a:t>
            </a:r>
          </a:p>
        </p:txBody>
      </p:sp>
      <p:graphicFrame>
        <p:nvGraphicFramePr>
          <p:cNvPr id="784387" name="Group 3"/>
          <p:cNvGraphicFramePr>
            <a:graphicFrameLocks noGrp="1"/>
          </p:cNvGraphicFramePr>
          <p:nvPr>
            <p:custDataLst>
              <p:tags r:id="rId1"/>
            </p:custDataLst>
          </p:nvPr>
        </p:nvGraphicFramePr>
        <p:xfrm>
          <a:off x="193675" y="1352550"/>
          <a:ext cx="8794750" cy="3764092"/>
        </p:xfrm>
        <a:graphic>
          <a:graphicData uri="http://schemas.openxmlformats.org/drawingml/2006/table">
            <a:tbl>
              <a:tblPr/>
              <a:tblGrid>
                <a:gridCol w="3751263">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tblGrid>
              <a:tr h="700924">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关系</a:t>
                      </a:r>
                    </a:p>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表达式</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类</a:t>
                      </a:r>
                    </a:p>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型</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结</a:t>
                      </a:r>
                    </a:p>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果</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说明</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039">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 = 0U</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&lt; 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&lt; 0U</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2147483647 &gt; -2147483647 - 1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2147483647U &gt; -2147483647 - 1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2147483647 &gt; (int) 2147483648U</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&gt; -2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(unsigned) -1 &gt; -2</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带</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00…0B   =   00…0B</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11…1B (-1)   &lt;   00…0B (0)</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11…1B (2</a:t>
                      </a:r>
                      <a:r>
                        <a:rPr kumimoji="0" lang="en-US" altLang="zh-CN" sz="20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32</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   &gt;   00…0B(0)</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011…1B (2</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&gt;   100…0B (-2</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011…1B (2</a:t>
                      </a:r>
                      <a:r>
                        <a:rPr kumimoji="0" lang="en-US" altLang="zh-CN" sz="20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   &lt;   100…0B(2</a:t>
                      </a:r>
                      <a:r>
                        <a:rPr kumimoji="0" lang="en-US" altLang="zh-CN" sz="20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011…1B (2</a:t>
                      </a:r>
                      <a:r>
                        <a:rPr kumimoji="0" lang="en-US" altLang="zh-CN" sz="20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   &gt;  100…0B (-2</a:t>
                      </a:r>
                      <a:r>
                        <a:rPr kumimoji="0" lang="en-US" altLang="zh-CN" sz="20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31</a:t>
                      </a:r>
                      <a:r>
                        <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a:t>
                      </a:r>
                      <a:endParaRPr kumimoji="0" lang="en-US" altLang="zh-CN" sz="20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11…1B (-1)   &gt;   11…10B (-2)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11…1B (2</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&gt;   11…10B (2</a:t>
                      </a:r>
                      <a:r>
                        <a:rPr kumimoji="0"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44" name="Rectangle 20"/>
          <p:cNvSpPr/>
          <p:nvPr/>
        </p:nvSpPr>
        <p:spPr>
          <a:xfrm>
            <a:off x="0" y="2540000"/>
            <a:ext cx="184150" cy="45720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b="0" dirty="0">
              <a:latin typeface="Times New Roman" panose="02020603050405020304" pitchFamily="18" charset="0"/>
            </a:endParaRPr>
          </a:p>
        </p:txBody>
      </p:sp>
      <p:sp>
        <p:nvSpPr>
          <p:cNvPr id="26645" name="Text Box 37"/>
          <p:cNvSpPr txBox="1"/>
          <p:nvPr/>
        </p:nvSpPr>
        <p:spPr>
          <a:xfrm>
            <a:off x="187325" y="5475288"/>
            <a:ext cx="5648325" cy="5191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800" dirty="0">
                <a:solidFill>
                  <a:srgbClr val="CC0000"/>
                </a:solidFill>
                <a:latin typeface="黑体" panose="02010609060101010101" pitchFamily="49" charset="-122"/>
                <a:ea typeface="黑体" panose="02010609060101010101" pitchFamily="49" charset="-122"/>
              </a:rPr>
              <a:t>带*的结果与常规预想的相反！</a:t>
            </a:r>
            <a:endParaRPr lang="en-US" altLang="zh-CN" sz="2800" dirty="0">
              <a:solidFill>
                <a:srgbClr val="CC0000"/>
              </a:solidFill>
              <a:latin typeface="黑体" panose="02010609060101010101" pitchFamily="49" charset="-122"/>
              <a:ea typeface="黑体" panose="02010609060101010101" pitchFamily="49" charset="-122"/>
            </a:endParaRPr>
          </a:p>
        </p:txBody>
      </p:sp>
      <p:sp>
        <p:nvSpPr>
          <p:cNvPr id="26646" name="Line 22"/>
          <p:cNvSpPr/>
          <p:nvPr/>
        </p:nvSpPr>
        <p:spPr>
          <a:xfrm>
            <a:off x="203200" y="2449513"/>
            <a:ext cx="8766175" cy="0"/>
          </a:xfrm>
          <a:prstGeom prst="line">
            <a:avLst/>
          </a:prstGeom>
          <a:ln w="12700" cap="flat" cmpd="sng">
            <a:solidFill>
              <a:srgbClr val="000000"/>
            </a:solidFill>
            <a:prstDash val="solid"/>
            <a:headEnd type="none" w="med" len="med"/>
            <a:tailEnd type="none" w="med" len="med"/>
          </a:ln>
        </p:spPr>
      </p:sp>
      <p:sp>
        <p:nvSpPr>
          <p:cNvPr id="26647" name="Line 23"/>
          <p:cNvSpPr/>
          <p:nvPr/>
        </p:nvSpPr>
        <p:spPr>
          <a:xfrm>
            <a:off x="204788" y="2822575"/>
            <a:ext cx="8766175" cy="0"/>
          </a:xfrm>
          <a:prstGeom prst="line">
            <a:avLst/>
          </a:prstGeom>
          <a:ln w="12700" cap="flat" cmpd="sng">
            <a:solidFill>
              <a:srgbClr val="000000"/>
            </a:solidFill>
            <a:prstDash val="solid"/>
            <a:headEnd type="none" w="med" len="med"/>
            <a:tailEnd type="none" w="med" len="med"/>
          </a:ln>
        </p:spPr>
      </p:sp>
      <p:sp>
        <p:nvSpPr>
          <p:cNvPr id="26648" name="Line 24"/>
          <p:cNvSpPr/>
          <p:nvPr/>
        </p:nvSpPr>
        <p:spPr>
          <a:xfrm>
            <a:off x="204788" y="3194050"/>
            <a:ext cx="8766175" cy="0"/>
          </a:xfrm>
          <a:prstGeom prst="line">
            <a:avLst/>
          </a:prstGeom>
          <a:ln w="12700" cap="flat" cmpd="sng">
            <a:solidFill>
              <a:srgbClr val="000000"/>
            </a:solidFill>
            <a:prstDash val="solid"/>
            <a:headEnd type="none" w="med" len="med"/>
            <a:tailEnd type="none" w="med" len="med"/>
          </a:ln>
        </p:spPr>
      </p:sp>
      <p:sp>
        <p:nvSpPr>
          <p:cNvPr id="26649" name="Line 25"/>
          <p:cNvSpPr/>
          <p:nvPr/>
        </p:nvSpPr>
        <p:spPr>
          <a:xfrm>
            <a:off x="204788" y="3594100"/>
            <a:ext cx="8766175" cy="0"/>
          </a:xfrm>
          <a:prstGeom prst="line">
            <a:avLst/>
          </a:prstGeom>
          <a:ln w="12700" cap="flat" cmpd="sng">
            <a:solidFill>
              <a:srgbClr val="000000"/>
            </a:solidFill>
            <a:prstDash val="solid"/>
            <a:headEnd type="none" w="med" len="med"/>
            <a:tailEnd type="none" w="med" len="med"/>
          </a:ln>
        </p:spPr>
      </p:sp>
      <p:sp>
        <p:nvSpPr>
          <p:cNvPr id="26650" name="Line 26"/>
          <p:cNvSpPr/>
          <p:nvPr/>
        </p:nvSpPr>
        <p:spPr>
          <a:xfrm>
            <a:off x="176213" y="3965575"/>
            <a:ext cx="8766175" cy="0"/>
          </a:xfrm>
          <a:prstGeom prst="line">
            <a:avLst/>
          </a:prstGeom>
          <a:ln w="12700" cap="flat" cmpd="sng">
            <a:solidFill>
              <a:srgbClr val="000000"/>
            </a:solidFill>
            <a:prstDash val="solid"/>
            <a:headEnd type="none" w="med" len="med"/>
            <a:tailEnd type="none" w="med" len="med"/>
          </a:ln>
        </p:spPr>
      </p:sp>
      <p:sp>
        <p:nvSpPr>
          <p:cNvPr id="26651" name="Line 27"/>
          <p:cNvSpPr/>
          <p:nvPr/>
        </p:nvSpPr>
        <p:spPr>
          <a:xfrm>
            <a:off x="204788" y="4365625"/>
            <a:ext cx="8766175" cy="0"/>
          </a:xfrm>
          <a:prstGeom prst="line">
            <a:avLst/>
          </a:prstGeom>
          <a:ln w="12700" cap="flat" cmpd="sng">
            <a:solidFill>
              <a:srgbClr val="000000"/>
            </a:solidFill>
            <a:prstDash val="solid"/>
            <a:headEnd type="none" w="med" len="med"/>
            <a:tailEnd type="none" w="med" len="med"/>
          </a:ln>
        </p:spPr>
      </p:sp>
      <p:sp>
        <p:nvSpPr>
          <p:cNvPr id="26652" name="Line 28"/>
          <p:cNvSpPr/>
          <p:nvPr/>
        </p:nvSpPr>
        <p:spPr>
          <a:xfrm>
            <a:off x="204788" y="4737100"/>
            <a:ext cx="8766175" cy="0"/>
          </a:xfrm>
          <a:prstGeom prst="line">
            <a:avLst/>
          </a:prstGeom>
          <a:ln w="12700" cap="flat" cmpd="sng">
            <a:solidFill>
              <a:srgbClr val="000000"/>
            </a:solidFill>
            <a:prstDash val="solid"/>
            <a:headEnd type="none" w="med" len="med"/>
            <a:tailEnd type="non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ea typeface="宋体" panose="02010600030101010101" pitchFamily="2" charset="-122"/>
              </a:rPr>
              <a:t>C</a:t>
            </a:r>
            <a:r>
              <a:rPr lang="zh-CN" altLang="en-US" sz="3600" dirty="0">
                <a:ea typeface="宋体" panose="02010600030101010101" pitchFamily="2" charset="-122"/>
              </a:rPr>
              <a:t>语言程序中的整数</a:t>
            </a:r>
          </a:p>
        </p:txBody>
      </p:sp>
      <p:sp>
        <p:nvSpPr>
          <p:cNvPr id="785411" name="Rectangle 3"/>
          <p:cNvSpPr>
            <a:spLocks noGrp="1"/>
          </p:cNvSpPr>
          <p:nvPr>
            <p:ph idx="1"/>
          </p:nvPr>
        </p:nvSpPr>
        <p:spPr>
          <a:xfrm>
            <a:off x="476250" y="819150"/>
            <a:ext cx="8229600" cy="5849938"/>
          </a:xfrm>
        </p:spPr>
        <p:txBody>
          <a:bodyPr vert="horz" wrap="square" lIns="91440" tIns="45720" rIns="91440" bIns="45720" anchor="t" anchorCtr="0"/>
          <a:lstStyle/>
          <a:p>
            <a:pPr>
              <a:lnSpc>
                <a:spcPct val="100000"/>
              </a:lnSpc>
              <a:buNone/>
            </a:pPr>
            <a:r>
              <a:rPr lang="zh-CN" altLang="en-US" sz="2200" dirty="0">
                <a:latin typeface="微软雅黑" panose="020B0503020204020204" pitchFamily="34" charset="-122"/>
                <a:ea typeface="微软雅黑" panose="020B0503020204020204" pitchFamily="34" charset="-122"/>
              </a:rPr>
              <a:t>例如，考虑以下</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代码：</a:t>
            </a:r>
          </a:p>
          <a:p>
            <a:pPr>
              <a:lnSpc>
                <a:spcPct val="100000"/>
              </a:lnSpc>
              <a:buNone/>
            </a:pPr>
            <a:r>
              <a:rPr lang="en-US" altLang="zh-CN" sz="2200" dirty="0">
                <a:latin typeface="微软雅黑" panose="020B0503020204020204" pitchFamily="34" charset="-122"/>
                <a:ea typeface="微软雅黑" panose="020B0503020204020204" pitchFamily="34" charset="-122"/>
              </a:rPr>
              <a:t>1 	int x = –1;</a:t>
            </a:r>
          </a:p>
          <a:p>
            <a:pPr>
              <a:lnSpc>
                <a:spcPct val="100000"/>
              </a:lnSpc>
              <a:buNone/>
            </a:pPr>
            <a:r>
              <a:rPr lang="en-US" altLang="zh-CN" sz="2200" dirty="0">
                <a:latin typeface="微软雅黑" panose="020B0503020204020204" pitchFamily="34" charset="-122"/>
                <a:ea typeface="微软雅黑" panose="020B0503020204020204" pitchFamily="34" charset="-122"/>
              </a:rPr>
              <a:t>2 	unsigned u = 2147483648;</a:t>
            </a:r>
            <a:endParaRPr lang="pt-BR" altLang="zh-CN" sz="2200" dirty="0">
              <a:latin typeface="微软雅黑" panose="020B0503020204020204" pitchFamily="34" charset="-122"/>
              <a:ea typeface="微软雅黑" panose="020B0503020204020204" pitchFamily="34" charset="-122"/>
            </a:endParaRPr>
          </a:p>
          <a:p>
            <a:pPr>
              <a:lnSpc>
                <a:spcPct val="100000"/>
              </a:lnSpc>
              <a:buNone/>
            </a:pPr>
            <a:r>
              <a:rPr lang="pt-BR" altLang="zh-CN" sz="2200" dirty="0">
                <a:latin typeface="微软雅黑" panose="020B0503020204020204" pitchFamily="34" charset="-122"/>
                <a:ea typeface="微软雅黑" panose="020B0503020204020204" pitchFamily="34" charset="-122"/>
              </a:rPr>
              <a:t>3</a:t>
            </a:r>
          </a:p>
          <a:p>
            <a:pPr>
              <a:lnSpc>
                <a:spcPct val="100000"/>
              </a:lnSpc>
              <a:buNone/>
            </a:pPr>
            <a:r>
              <a:rPr lang="pt-BR" altLang="zh-CN" sz="2200" dirty="0">
                <a:latin typeface="微软雅黑" panose="020B0503020204020204" pitchFamily="34" charset="-122"/>
                <a:ea typeface="微软雅黑" panose="020B0503020204020204" pitchFamily="34" charset="-122"/>
              </a:rPr>
              <a:t>4	printf ( “x = %u = %d\n”, x, x);</a:t>
            </a:r>
            <a:endParaRPr lang="en-US" altLang="zh-CN" sz="2200" dirty="0">
              <a:latin typeface="微软雅黑" panose="020B0503020204020204" pitchFamily="34" charset="-122"/>
              <a:ea typeface="微软雅黑" panose="020B0503020204020204" pitchFamily="34" charset="-122"/>
            </a:endParaRPr>
          </a:p>
          <a:p>
            <a:pPr>
              <a:lnSpc>
                <a:spcPct val="100000"/>
              </a:lnSpc>
              <a:buNone/>
            </a:pPr>
            <a:r>
              <a:rPr lang="en-US" altLang="zh-CN" sz="2200" dirty="0">
                <a:latin typeface="微软雅黑" panose="020B0503020204020204" pitchFamily="34" charset="-122"/>
                <a:ea typeface="微软雅黑" panose="020B0503020204020204" pitchFamily="34" charset="-122"/>
              </a:rPr>
              <a:t>5	printf ( “u = %u = %d\n”, u, u);</a:t>
            </a:r>
          </a:p>
          <a:p>
            <a:pPr>
              <a:spcBef>
                <a:spcPct val="25000"/>
              </a:spcBef>
              <a:buNone/>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32</a:t>
            </a:r>
            <a:r>
              <a:rPr lang="zh-CN" altLang="en-US" sz="2200" dirty="0">
                <a:latin typeface="微软雅黑" panose="020B0503020204020204" pitchFamily="34" charset="-122"/>
                <a:ea typeface="微软雅黑" panose="020B0503020204020204" pitchFamily="34" charset="-122"/>
              </a:rPr>
              <a:t>位机器上运行上述代码时，它的输出结果是什么？为什么？</a:t>
            </a:r>
          </a:p>
          <a:p>
            <a:pPr>
              <a:spcBef>
                <a:spcPct val="25000"/>
              </a:spcBef>
              <a:buNone/>
            </a:pPr>
            <a:r>
              <a:rPr lang="en-US" altLang="zh-CN" sz="2200" dirty="0">
                <a:solidFill>
                  <a:srgbClr val="008000"/>
                </a:solidFill>
                <a:latin typeface="微软雅黑" panose="020B0503020204020204" pitchFamily="34" charset="-122"/>
                <a:ea typeface="微软雅黑" panose="020B0503020204020204" pitchFamily="34" charset="-122"/>
              </a:rPr>
              <a:t>x = 4294967295 = –1</a:t>
            </a:r>
          </a:p>
          <a:p>
            <a:pPr>
              <a:spcBef>
                <a:spcPct val="25000"/>
              </a:spcBef>
              <a:buNone/>
            </a:pPr>
            <a:r>
              <a:rPr lang="en-US" altLang="zh-CN" sz="2200" dirty="0">
                <a:solidFill>
                  <a:srgbClr val="008000"/>
                </a:solidFill>
                <a:latin typeface="微软雅黑" panose="020B0503020204020204" pitchFamily="34" charset="-122"/>
                <a:ea typeface="微软雅黑" panose="020B0503020204020204" pitchFamily="34" charset="-122"/>
              </a:rPr>
              <a:t>u = 2147483648 = –2147483648</a:t>
            </a:r>
            <a:endParaRPr lang="en-US" altLang="zh-CN" sz="2200" i="1" dirty="0">
              <a:solidFill>
                <a:srgbClr val="008000"/>
              </a:solidFill>
              <a:latin typeface="微软雅黑" panose="020B0503020204020204" pitchFamily="34" charset="-122"/>
              <a:ea typeface="微软雅黑" panose="020B0503020204020204" pitchFamily="34" charset="-122"/>
            </a:endParaRPr>
          </a:p>
          <a:p>
            <a:pPr>
              <a:spcBef>
                <a:spcPct val="25000"/>
              </a:spcBef>
              <a:buClr>
                <a:srgbClr val="0033CC"/>
              </a:buClr>
              <a:buFont typeface="Wingdings" panose="05000000000000000000" pitchFamily="2" charset="2"/>
              <a:buChar char="u"/>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0033CC"/>
                </a:solidFill>
                <a:latin typeface="微软雅黑" panose="020B0503020204020204" pitchFamily="34" charset="-122"/>
                <a:ea typeface="微软雅黑" panose="020B0503020204020204" pitchFamily="34" charset="-122"/>
              </a:rPr>
              <a:t>因为</a:t>
            </a:r>
            <a:r>
              <a:rPr lang="en-US" altLang="zh-CN" sz="2200" dirty="0">
                <a:solidFill>
                  <a:srgbClr val="0033CC"/>
                </a:solidFill>
                <a:latin typeface="微软雅黑" panose="020B0503020204020204" pitchFamily="34" charset="-122"/>
                <a:ea typeface="微软雅黑" panose="020B0503020204020204" pitchFamily="34" charset="-122"/>
              </a:rPr>
              <a:t>–1</a:t>
            </a:r>
            <a:r>
              <a:rPr lang="zh-CN" altLang="en-US" sz="2200" dirty="0">
                <a:solidFill>
                  <a:srgbClr val="0033CC"/>
                </a:solidFill>
                <a:latin typeface="微软雅黑" panose="020B0503020204020204" pitchFamily="34" charset="-122"/>
                <a:ea typeface="微软雅黑" panose="020B0503020204020204" pitchFamily="34" charset="-122"/>
              </a:rPr>
              <a:t>的补码整数表示为“</a:t>
            </a:r>
            <a:r>
              <a:rPr lang="en-US" altLang="zh-CN" sz="2200" dirty="0">
                <a:solidFill>
                  <a:srgbClr val="0033CC"/>
                </a:solidFill>
                <a:latin typeface="微软雅黑" panose="020B0503020204020204" pitchFamily="34" charset="-122"/>
                <a:ea typeface="微软雅黑" panose="020B0503020204020204" pitchFamily="34" charset="-122"/>
              </a:rPr>
              <a:t>11…1”</a:t>
            </a:r>
            <a:r>
              <a:rPr lang="zh-CN" altLang="en-US" sz="2200" dirty="0">
                <a:solidFill>
                  <a:srgbClr val="0033CC"/>
                </a:solidFill>
                <a:latin typeface="微软雅黑" panose="020B0503020204020204" pitchFamily="34" charset="-122"/>
                <a:ea typeface="微软雅黑" panose="020B0503020204020204" pitchFamily="34" charset="-122"/>
              </a:rPr>
              <a:t>，作为</a:t>
            </a:r>
            <a:r>
              <a:rPr lang="en-US" altLang="zh-CN" sz="2200" dirty="0">
                <a:solidFill>
                  <a:srgbClr val="0033CC"/>
                </a:solidFill>
                <a:latin typeface="微软雅黑" panose="020B0503020204020204" pitchFamily="34" charset="-122"/>
                <a:ea typeface="微软雅黑" panose="020B0503020204020204" pitchFamily="34" charset="-122"/>
              </a:rPr>
              <a:t>32</a:t>
            </a:r>
            <a:r>
              <a:rPr lang="zh-CN" altLang="en-US" sz="2200" dirty="0">
                <a:solidFill>
                  <a:srgbClr val="0033CC"/>
                </a:solidFill>
                <a:latin typeface="微软雅黑" panose="020B0503020204020204" pitchFamily="34" charset="-122"/>
                <a:ea typeface="微软雅黑" panose="020B0503020204020204" pitchFamily="34" charset="-122"/>
              </a:rPr>
              <a:t>位无符号数解释时，其值为</a:t>
            </a:r>
            <a:r>
              <a:rPr lang="en-US" altLang="zh-CN" sz="2200" dirty="0">
                <a:solidFill>
                  <a:srgbClr val="0033CC"/>
                </a:solidFill>
                <a:latin typeface="微软雅黑" panose="020B0503020204020204" pitchFamily="34" charset="-122"/>
                <a:ea typeface="微软雅黑" panose="020B0503020204020204" pitchFamily="34" charset="-122"/>
              </a:rPr>
              <a:t>2</a:t>
            </a:r>
            <a:r>
              <a:rPr lang="en-US" altLang="zh-CN" sz="2200" baseline="30000" dirty="0">
                <a:solidFill>
                  <a:srgbClr val="0033CC"/>
                </a:solidFill>
                <a:latin typeface="微软雅黑" panose="020B0503020204020204" pitchFamily="34" charset="-122"/>
                <a:ea typeface="微软雅黑" panose="020B0503020204020204" pitchFamily="34" charset="-122"/>
              </a:rPr>
              <a:t>32</a:t>
            </a:r>
            <a:r>
              <a:rPr lang="en-US" altLang="zh-CN" sz="2200" dirty="0">
                <a:solidFill>
                  <a:srgbClr val="0033CC"/>
                </a:solidFill>
                <a:latin typeface="微软雅黑" panose="020B0503020204020204" pitchFamily="34" charset="-122"/>
                <a:ea typeface="微软雅黑" panose="020B0503020204020204" pitchFamily="34" charset="-122"/>
              </a:rPr>
              <a:t>–1= 4 294 967 296–1 = 4 294 967 295</a:t>
            </a:r>
            <a:r>
              <a:rPr lang="zh-CN" altLang="en-US" sz="2200" dirty="0">
                <a:solidFill>
                  <a:srgbClr val="0033CC"/>
                </a:solidFill>
                <a:latin typeface="微软雅黑" panose="020B0503020204020204" pitchFamily="34" charset="-122"/>
                <a:ea typeface="微软雅黑" panose="020B0503020204020204" pitchFamily="34" charset="-122"/>
              </a:rPr>
              <a:t>。</a:t>
            </a:r>
            <a:endParaRPr lang="zh-CN" altLang="en-US" sz="2200" i="1" dirty="0">
              <a:solidFill>
                <a:srgbClr val="0033CC"/>
              </a:solidFill>
              <a:latin typeface="微软雅黑" panose="020B0503020204020204" pitchFamily="34" charset="-122"/>
              <a:ea typeface="微软雅黑" panose="020B0503020204020204" pitchFamily="34" charset="-122"/>
            </a:endParaRPr>
          </a:p>
          <a:p>
            <a:pPr>
              <a:spcBef>
                <a:spcPct val="25000"/>
              </a:spcBef>
              <a:buClr>
                <a:srgbClr val="0033CC"/>
              </a:buClr>
              <a:buFont typeface="Wingdings" panose="05000000000000000000" pitchFamily="2" charset="2"/>
              <a:buChar char="u"/>
            </a:pPr>
            <a:r>
              <a:rPr lang="en-US" altLang="zh-CN" sz="2200" dirty="0">
                <a:solidFill>
                  <a:srgbClr val="0033CC"/>
                </a:solidFill>
                <a:latin typeface="微软雅黑" panose="020B0503020204020204" pitchFamily="34" charset="-122"/>
                <a:ea typeface="微软雅黑" panose="020B0503020204020204" pitchFamily="34" charset="-122"/>
              </a:rPr>
              <a:t> 2</a:t>
            </a:r>
            <a:r>
              <a:rPr lang="en-US" altLang="zh-CN" sz="2200" baseline="30000" dirty="0">
                <a:solidFill>
                  <a:srgbClr val="0033CC"/>
                </a:solidFill>
                <a:latin typeface="微软雅黑" panose="020B0503020204020204" pitchFamily="34" charset="-122"/>
                <a:ea typeface="微软雅黑" panose="020B0503020204020204" pitchFamily="34" charset="-122"/>
              </a:rPr>
              <a:t>31</a:t>
            </a:r>
            <a:r>
              <a:rPr lang="zh-CN" altLang="en-US" sz="2200" dirty="0">
                <a:solidFill>
                  <a:srgbClr val="0033CC"/>
                </a:solidFill>
                <a:latin typeface="微软雅黑" panose="020B0503020204020204" pitchFamily="34" charset="-122"/>
                <a:ea typeface="微软雅黑" panose="020B0503020204020204" pitchFamily="34" charset="-122"/>
              </a:rPr>
              <a:t>的无符号数表示为“</a:t>
            </a:r>
            <a:r>
              <a:rPr lang="en-US" altLang="zh-CN" sz="2200" dirty="0">
                <a:solidFill>
                  <a:srgbClr val="0033CC"/>
                </a:solidFill>
                <a:latin typeface="微软雅黑" panose="020B0503020204020204" pitchFamily="34" charset="-122"/>
                <a:ea typeface="微软雅黑" panose="020B0503020204020204" pitchFamily="34" charset="-122"/>
              </a:rPr>
              <a:t>100…0”</a:t>
            </a:r>
            <a:r>
              <a:rPr lang="zh-CN" altLang="en-US" sz="2200" dirty="0">
                <a:solidFill>
                  <a:srgbClr val="0033CC"/>
                </a:solidFill>
                <a:latin typeface="微软雅黑" panose="020B0503020204020204" pitchFamily="34" charset="-122"/>
                <a:ea typeface="微软雅黑" panose="020B0503020204020204" pitchFamily="34" charset="-122"/>
              </a:rPr>
              <a:t>，被解释为</a:t>
            </a:r>
            <a:r>
              <a:rPr lang="en-US" altLang="zh-CN" sz="2200" dirty="0">
                <a:solidFill>
                  <a:srgbClr val="0033CC"/>
                </a:solidFill>
                <a:latin typeface="微软雅黑" panose="020B0503020204020204" pitchFamily="34" charset="-122"/>
                <a:ea typeface="微软雅黑" panose="020B0503020204020204" pitchFamily="34" charset="-122"/>
              </a:rPr>
              <a:t>32</a:t>
            </a:r>
            <a:r>
              <a:rPr lang="zh-CN" altLang="en-US" sz="2200" dirty="0">
                <a:solidFill>
                  <a:srgbClr val="0033CC"/>
                </a:solidFill>
                <a:latin typeface="微软雅黑" panose="020B0503020204020204" pitchFamily="34" charset="-122"/>
                <a:ea typeface="微软雅黑" panose="020B0503020204020204" pitchFamily="34" charset="-122"/>
              </a:rPr>
              <a:t>位带符号整数时，其值为最小负数：</a:t>
            </a:r>
            <a:r>
              <a:rPr lang="en-US" altLang="zh-CN" sz="2200" dirty="0">
                <a:solidFill>
                  <a:srgbClr val="0033CC"/>
                </a:solidFill>
                <a:latin typeface="微软雅黑" panose="020B0503020204020204" pitchFamily="34" charset="-122"/>
                <a:ea typeface="微软雅黑" panose="020B0503020204020204" pitchFamily="34" charset="-122"/>
              </a:rPr>
              <a:t>–2</a:t>
            </a:r>
            <a:r>
              <a:rPr lang="en-US" altLang="zh-CN" sz="2200" baseline="30000" dirty="0">
                <a:solidFill>
                  <a:srgbClr val="0033CC"/>
                </a:solidFill>
                <a:latin typeface="微软雅黑" panose="020B0503020204020204" pitchFamily="34" charset="-122"/>
                <a:ea typeface="微软雅黑" panose="020B0503020204020204" pitchFamily="34" charset="-122"/>
              </a:rPr>
              <a:t>32-1</a:t>
            </a:r>
            <a:r>
              <a:rPr lang="en-US" altLang="zh-CN" sz="2200" dirty="0">
                <a:solidFill>
                  <a:srgbClr val="0033CC"/>
                </a:solidFill>
                <a:latin typeface="微软雅黑" panose="020B0503020204020204" pitchFamily="34" charset="-122"/>
                <a:ea typeface="微软雅黑" panose="020B0503020204020204" pitchFamily="34" charset="-122"/>
              </a:rPr>
              <a:t> = –2</a:t>
            </a:r>
            <a:r>
              <a:rPr lang="en-US" altLang="zh-CN" sz="2200" baseline="30000" dirty="0">
                <a:solidFill>
                  <a:srgbClr val="0033CC"/>
                </a:solidFill>
                <a:latin typeface="微软雅黑" panose="020B0503020204020204" pitchFamily="34" charset="-122"/>
                <a:ea typeface="微软雅黑" panose="020B0503020204020204" pitchFamily="34" charset="-122"/>
              </a:rPr>
              <a:t>31</a:t>
            </a:r>
            <a:r>
              <a:rPr lang="en-US" altLang="zh-CN" sz="2200" dirty="0">
                <a:solidFill>
                  <a:srgbClr val="0033CC"/>
                </a:solidFill>
                <a:latin typeface="微软雅黑" panose="020B0503020204020204" pitchFamily="34" charset="-122"/>
                <a:ea typeface="微软雅黑" panose="020B0503020204020204" pitchFamily="34" charset="-122"/>
              </a:rPr>
              <a:t> = –2 147 483 648</a:t>
            </a:r>
            <a:r>
              <a:rPr lang="zh-CN" altLang="en-US" sz="2200" dirty="0">
                <a:solidFill>
                  <a:srgbClr val="0033CC"/>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1">
                                            <p:txEl>
                                              <p:pRg st="7" end="7"/>
                                            </p:txEl>
                                          </p:spTgt>
                                        </p:tgtEl>
                                        <p:attrNameLst>
                                          <p:attrName>style.visibility</p:attrName>
                                        </p:attrNameLst>
                                      </p:cBhvr>
                                      <p:to>
                                        <p:strVal val="visible"/>
                                      </p:to>
                                    </p:set>
                                    <p:animEffect transition="in" filter="blinds(horizontal)">
                                      <p:cBhvr>
                                        <p:cTn id="7" dur="500"/>
                                        <p:tgtEl>
                                          <p:spTgt spid="78541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5411">
                                            <p:txEl>
                                              <p:pRg st="8" end="8"/>
                                            </p:txEl>
                                          </p:spTgt>
                                        </p:tgtEl>
                                        <p:attrNameLst>
                                          <p:attrName>style.visibility</p:attrName>
                                        </p:attrNameLst>
                                      </p:cBhvr>
                                      <p:to>
                                        <p:strVal val="visible"/>
                                      </p:to>
                                    </p:set>
                                    <p:animEffect transition="in" filter="blinds(horizontal)">
                                      <p:cBhvr>
                                        <p:cTn id="10" dur="500"/>
                                        <p:tgtEl>
                                          <p:spTgt spid="785411">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85411">
                                            <p:txEl>
                                              <p:pRg st="9" end="9"/>
                                            </p:txEl>
                                          </p:spTgt>
                                        </p:tgtEl>
                                        <p:attrNameLst>
                                          <p:attrName>style.visibility</p:attrName>
                                        </p:attrNameLst>
                                      </p:cBhvr>
                                      <p:to>
                                        <p:strVal val="visible"/>
                                      </p:to>
                                    </p:set>
                                    <p:animEffect transition="in" filter="blinds(horizontal)">
                                      <p:cBhvr>
                                        <p:cTn id="15" dur="500"/>
                                        <p:tgtEl>
                                          <p:spTgt spid="785411">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85411">
                                            <p:txEl>
                                              <p:pRg st="10" end="10"/>
                                            </p:txEl>
                                          </p:spTgt>
                                        </p:tgtEl>
                                        <p:attrNameLst>
                                          <p:attrName>style.visibility</p:attrName>
                                        </p:attrNameLst>
                                      </p:cBhvr>
                                      <p:to>
                                        <p:strVal val="visible"/>
                                      </p:to>
                                    </p:set>
                                    <p:animEffect transition="in" filter="blinds(horizontal)">
                                      <p:cBhvr>
                                        <p:cTn id="20" dur="500"/>
                                        <p:tgtEl>
                                          <p:spTgt spid="785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457200" y="98425"/>
            <a:ext cx="8229600" cy="561975"/>
          </a:xfrm>
        </p:spPr>
        <p:txBody>
          <a:bodyPr vert="horz" wrap="square" lIns="91440" tIns="45720" rIns="91440" bIns="45720" anchor="ctr" anchorCtr="0"/>
          <a:lstStyle/>
          <a:p>
            <a:r>
              <a:rPr lang="zh-CN" altLang="en-US" dirty="0"/>
              <a:t>编译器处理常量时默认的类型</a:t>
            </a:r>
          </a:p>
        </p:txBody>
      </p:sp>
      <p:sp>
        <p:nvSpPr>
          <p:cNvPr id="29699" name="内容占位符 2"/>
          <p:cNvSpPr>
            <a:spLocks noGrp="1"/>
          </p:cNvSpPr>
          <p:nvPr>
            <p:ph idx="1"/>
          </p:nvPr>
        </p:nvSpPr>
        <p:spPr>
          <a:xfrm>
            <a:off x="250825" y="836613"/>
            <a:ext cx="8229600" cy="477837"/>
          </a:xfrm>
        </p:spPr>
        <p:txBody>
          <a:bodyPr vert="horz" wrap="square" lIns="91440" tIns="45720" rIns="91440" bIns="45720" anchor="t" anchorCtr="0"/>
          <a:lstStyle/>
          <a:p>
            <a:r>
              <a:rPr lang="en-US" altLang="zh-CN" dirty="0"/>
              <a:t>C90	</a:t>
            </a:r>
            <a:endParaRPr lang="zh-CN" altLang="en-US" dirty="0"/>
          </a:p>
        </p:txBody>
      </p:sp>
      <p:graphicFrame>
        <p:nvGraphicFramePr>
          <p:cNvPr id="787460" name="Group 4"/>
          <p:cNvGraphicFramePr>
            <a:graphicFrameLocks noGrp="1"/>
          </p:cNvGraphicFramePr>
          <p:nvPr/>
        </p:nvGraphicFramePr>
        <p:xfrm>
          <a:off x="1827213" y="863600"/>
          <a:ext cx="6884987" cy="2590800"/>
        </p:xfrm>
        <a:graphic>
          <a:graphicData uri="http://schemas.openxmlformats.org/drawingml/2006/table">
            <a:tbl>
              <a:tblPr/>
              <a:tblGrid>
                <a:gridCol w="3443287">
                  <a:extLst>
                    <a:ext uri="{9D8B030D-6E8A-4147-A177-3AD203B41FA5}">
                      <a16:colId xmlns:a16="http://schemas.microsoft.com/office/drawing/2014/main" val="20000"/>
                    </a:ext>
                  </a:extLst>
                </a:gridCol>
                <a:gridCol w="3441700">
                  <a:extLst>
                    <a:ext uri="{9D8B030D-6E8A-4147-A177-3AD203B41FA5}">
                      <a16:colId xmlns:a16="http://schemas.microsoft.com/office/drawing/2014/main" val="20001"/>
                    </a:ext>
                  </a:extLst>
                </a:gridCol>
              </a:tblGrid>
              <a:tr h="371475">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71475">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0~2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FF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FF0000"/>
                          </a:solidFill>
                          <a:effectLst/>
                          <a:latin typeface="Arial" panose="020B0604020202020204" pitchFamily="34" charset="0"/>
                          <a:ea typeface="宋体" panose="02010600030101010101" pitchFamily="2" charset="-122"/>
                        </a:rPr>
                        <a:t>32</a:t>
                      </a: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unsigned int</a:t>
                      </a:r>
                      <a:endParaRPr kumimoji="0" lang="zh-CN" altLang="en-US"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71475">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32</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64</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unsigned 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29720" name="内容占位符 2"/>
          <p:cNvSpPr/>
          <p:nvPr/>
        </p:nvSpPr>
        <p:spPr>
          <a:xfrm>
            <a:off x="206375" y="3992563"/>
            <a:ext cx="8229600" cy="477837"/>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r>
              <a:rPr lang="en-US" altLang="zh-CN" dirty="0"/>
              <a:t>C99</a:t>
            </a:r>
            <a:endParaRPr lang="zh-CN" altLang="en-US" dirty="0"/>
          </a:p>
        </p:txBody>
      </p:sp>
      <p:graphicFrame>
        <p:nvGraphicFramePr>
          <p:cNvPr id="787481" name="Group 25"/>
          <p:cNvGraphicFramePr>
            <a:graphicFrameLocks noGrp="1"/>
          </p:cNvGraphicFramePr>
          <p:nvPr/>
        </p:nvGraphicFramePr>
        <p:xfrm>
          <a:off x="1782763" y="4192588"/>
          <a:ext cx="6884987" cy="2073276"/>
        </p:xfrm>
        <a:graphic>
          <a:graphicData uri="http://schemas.openxmlformats.org/drawingml/2006/table">
            <a:tbl>
              <a:tblPr/>
              <a:tblGrid>
                <a:gridCol w="3444875">
                  <a:extLst>
                    <a:ext uri="{9D8B030D-6E8A-4147-A177-3AD203B41FA5}">
                      <a16:colId xmlns:a16="http://schemas.microsoft.com/office/drawing/2014/main" val="20000"/>
                    </a:ext>
                  </a:extLst>
                </a:gridCol>
                <a:gridCol w="3440112">
                  <a:extLst>
                    <a:ext uri="{9D8B030D-6E8A-4147-A177-3AD203B41FA5}">
                      <a16:colId xmlns:a16="http://schemas.microsoft.com/office/drawing/2014/main" val="20001"/>
                    </a:ext>
                  </a:extLst>
                </a:gridCol>
              </a:tblGrid>
              <a:tr h="518124">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范围</a:t>
                      </a: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rgbClr val="000000"/>
                          </a:solidFill>
                          <a:effectLst/>
                          <a:latin typeface="Arial" panose="020B0604020202020204" pitchFamily="34" charset="0"/>
                          <a:ea typeface="宋体" panose="02010600030101010101" pitchFamily="2" charset="-122"/>
                        </a:rPr>
                        <a:t>类型</a:t>
                      </a: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18904">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0~2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int</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18124">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FF0000"/>
                          </a:solidFill>
                          <a:effectLst/>
                          <a:latin typeface="Arial" panose="020B0604020202020204" pitchFamily="34" charset="0"/>
                          <a:ea typeface="宋体" panose="02010600030101010101" pitchFamily="2" charset="-122"/>
                        </a:rPr>
                        <a:t>31</a:t>
                      </a: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FF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long long</a:t>
                      </a:r>
                      <a:endParaRPr kumimoji="0" lang="zh-CN" altLang="en-US"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18124">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63</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en-US" altLang="zh-CN" sz="2800" b="0" i="0" u="none" strike="noStrike" cap="none" normalizeH="0" baseline="30000">
                          <a:ln>
                            <a:noFill/>
                          </a:ln>
                          <a:solidFill>
                            <a:srgbClr val="000000"/>
                          </a:solidFill>
                          <a:effectLst/>
                          <a:latin typeface="Arial" panose="020B0604020202020204" pitchFamily="34" charset="0"/>
                          <a:ea typeface="宋体" panose="02010600030101010101" pitchFamily="2" charset="-122"/>
                        </a:rPr>
                        <a:t>64</a:t>
                      </a: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lnSpc>
                          <a:spcPct val="115000"/>
                        </a:lnSpc>
                        <a:spcBef>
                          <a:spcPct val="20000"/>
                        </a:spcBef>
                        <a:defRPr sz="20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defRPr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defRPr sz="20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defRPr sz="14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defRPr sz="13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defRPr sz="1300" b="1">
                          <a:solidFill>
                            <a:srgbClr val="9966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rgbClr val="000000"/>
                          </a:solidFill>
                          <a:effectLst/>
                          <a:latin typeface="Arial" panose="020B0604020202020204" pitchFamily="34" charset="0"/>
                          <a:ea typeface="宋体" panose="02010600030101010101" pitchFamily="2" charset="-122"/>
                        </a:rPr>
                        <a:t>unsigned long long</a:t>
                      </a:r>
                      <a:endParaRPr kumimoji="0" lang="zh-CN" altLang="en-US" sz="2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7" marR="91427" marT="45702" marB="457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sp>
        <p:nvSpPr>
          <p:cNvPr id="29738" name="Line 42"/>
          <p:cNvSpPr/>
          <p:nvPr/>
        </p:nvSpPr>
        <p:spPr>
          <a:xfrm>
            <a:off x="1511300" y="1179513"/>
            <a:ext cx="0" cy="2024062"/>
          </a:xfrm>
          <a:prstGeom prst="line">
            <a:avLst/>
          </a:prstGeom>
          <a:ln w="38100" cap="flat" cmpd="sng">
            <a:solidFill>
              <a:srgbClr val="FF3300"/>
            </a:solidFill>
            <a:prstDash val="solid"/>
            <a:headEnd type="none" w="med" len="med"/>
            <a:tailEnd type="triangle" w="med" len="med"/>
          </a:ln>
        </p:spPr>
      </p:sp>
      <p:sp>
        <p:nvSpPr>
          <p:cNvPr id="29739" name="Line 43"/>
          <p:cNvSpPr/>
          <p:nvPr/>
        </p:nvSpPr>
        <p:spPr>
          <a:xfrm>
            <a:off x="1511300" y="4238625"/>
            <a:ext cx="1588" cy="2025650"/>
          </a:xfrm>
          <a:prstGeom prst="line">
            <a:avLst/>
          </a:prstGeom>
          <a:ln w="38100" cap="flat" cmpd="sng">
            <a:solidFill>
              <a:srgbClr val="FF3300"/>
            </a:solidFill>
            <a:prstDash val="solid"/>
            <a:headEnd type="none" w="med" len="med"/>
            <a:tailEnd type="triangle" w="med" len="med"/>
          </a:ln>
        </p:spPr>
      </p:sp>
      <p:sp>
        <p:nvSpPr>
          <p:cNvPr id="787500" name="Rectangle 44"/>
          <p:cNvSpPr/>
          <p:nvPr/>
        </p:nvSpPr>
        <p:spPr>
          <a:xfrm>
            <a:off x="1871663" y="3563938"/>
            <a:ext cx="6975475" cy="4429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300" dirty="0">
                <a:solidFill>
                  <a:srgbClr val="0033CC"/>
                </a:solidFill>
                <a:latin typeface="微软雅黑" panose="020B0503020204020204" pitchFamily="34" charset="-122"/>
                <a:ea typeface="微软雅黑" panose="020B0503020204020204" pitchFamily="34" charset="-122"/>
              </a:rPr>
              <a:t>2</a:t>
            </a:r>
            <a:r>
              <a:rPr lang="en-US" altLang="zh-CN" sz="2300" baseline="30000" dirty="0">
                <a:solidFill>
                  <a:srgbClr val="0033CC"/>
                </a:solidFill>
                <a:latin typeface="微软雅黑" panose="020B0503020204020204" pitchFamily="34" charset="-122"/>
                <a:ea typeface="微软雅黑" panose="020B0503020204020204" pitchFamily="34" charset="-122"/>
              </a:rPr>
              <a:t>31</a:t>
            </a:r>
            <a:r>
              <a:rPr lang="en-US" altLang="zh-CN" sz="2300" dirty="0">
                <a:solidFill>
                  <a:srgbClr val="0033CC"/>
                </a:solidFill>
                <a:latin typeface="微软雅黑" panose="020B0503020204020204" pitchFamily="34" charset="-122"/>
                <a:ea typeface="微软雅黑" panose="020B0503020204020204" pitchFamily="34" charset="-122"/>
              </a:rPr>
              <a:t>=2147483648</a:t>
            </a:r>
            <a:r>
              <a:rPr lang="zh-CN" altLang="en-US" sz="2300" dirty="0">
                <a:solidFill>
                  <a:srgbClr val="0033CC"/>
                </a:solidFill>
                <a:latin typeface="微软雅黑" panose="020B0503020204020204" pitchFamily="34" charset="-122"/>
                <a:ea typeface="微软雅黑" panose="020B0503020204020204" pitchFamily="34" charset="-122"/>
              </a:rPr>
              <a:t>，机器数为：</a:t>
            </a:r>
            <a:r>
              <a:rPr lang="en-US" altLang="zh-CN" sz="2300" dirty="0">
                <a:solidFill>
                  <a:srgbClr val="0033CC"/>
                </a:solidFill>
                <a:latin typeface="微软雅黑" panose="020B0503020204020204" pitchFamily="34" charset="-122"/>
                <a:ea typeface="微软雅黑" panose="020B0503020204020204" pitchFamily="34" charset="-122"/>
              </a:rPr>
              <a:t>100 ┅ 0</a:t>
            </a:r>
            <a:r>
              <a:rPr lang="zh-CN" altLang="en-US" sz="2300" dirty="0">
                <a:solidFill>
                  <a:srgbClr val="0033CC"/>
                </a:solidFill>
                <a:latin typeface="微软雅黑" panose="020B0503020204020204" pitchFamily="34" charset="-122"/>
                <a:ea typeface="微软雅黑" panose="020B0503020204020204" pitchFamily="34" charset="-122"/>
              </a:rPr>
              <a:t>（</a:t>
            </a:r>
            <a:r>
              <a:rPr lang="en-US" altLang="zh-CN" sz="2300" dirty="0">
                <a:solidFill>
                  <a:srgbClr val="0033CC"/>
                </a:solidFill>
                <a:latin typeface="微软雅黑" panose="020B0503020204020204" pitchFamily="34" charset="-122"/>
                <a:ea typeface="微软雅黑" panose="020B0503020204020204" pitchFamily="34" charset="-122"/>
              </a:rPr>
              <a:t>31</a:t>
            </a:r>
            <a:r>
              <a:rPr lang="zh-CN" altLang="en-US" sz="2300" dirty="0">
                <a:solidFill>
                  <a:srgbClr val="0033CC"/>
                </a:solidFill>
                <a:latin typeface="微软雅黑" panose="020B0503020204020204" pitchFamily="34" charset="-122"/>
                <a:ea typeface="微软雅黑" panose="020B0503020204020204" pitchFamily="34" charset="-122"/>
              </a:rPr>
              <a:t>个</a:t>
            </a:r>
            <a:r>
              <a:rPr lang="en-US" altLang="zh-CN" sz="2300" dirty="0">
                <a:solidFill>
                  <a:srgbClr val="0033CC"/>
                </a:solidFill>
                <a:latin typeface="微软雅黑" panose="020B0503020204020204" pitchFamily="34" charset="-122"/>
                <a:ea typeface="微软雅黑" panose="020B0503020204020204" pitchFamily="34" charset="-122"/>
              </a:rPr>
              <a:t>0</a:t>
            </a:r>
            <a:r>
              <a:rPr lang="zh-CN" altLang="en-US" sz="2300" dirty="0">
                <a:solidFill>
                  <a:srgbClr val="0033CC"/>
                </a:solidFill>
                <a:latin typeface="微软雅黑" panose="020B0503020204020204" pitchFamily="34" charset="-122"/>
                <a:ea typeface="微软雅黑" panose="020B0503020204020204" pitchFamily="34" charset="-122"/>
              </a:rPr>
              <a:t>）</a:t>
            </a:r>
            <a:endParaRPr lang="zh-CN" altLang="en-US" sz="1800" dirty="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7500"/>
                                        </p:tgtEl>
                                        <p:attrNameLst>
                                          <p:attrName>style.visibility</p:attrName>
                                        </p:attrNameLst>
                                      </p:cBhvr>
                                      <p:to>
                                        <p:strVal val="visible"/>
                                      </p:to>
                                    </p:set>
                                    <p:animEffect transition="in" filter="blinds(horizontal)">
                                      <p:cBhvr>
                                        <p:cTn id="7" dur="500"/>
                                        <p:tgtEl>
                                          <p:spTgt spid="787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5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57200" y="98425"/>
            <a:ext cx="8229600" cy="561975"/>
          </a:xfrm>
        </p:spPr>
        <p:txBody>
          <a:bodyPr vert="horz" wrap="square" lIns="91440" tIns="45720" rIns="91440" bIns="45720" anchor="ctr" anchorCtr="0"/>
          <a:lstStyle/>
          <a:p>
            <a:r>
              <a:rPr lang="en-US" altLang="zh-CN" sz="3600" dirty="0">
                <a:ea typeface="宋体" panose="02010600030101010101" pitchFamily="2" charset="-122"/>
              </a:rPr>
              <a:t>C</a:t>
            </a:r>
            <a:r>
              <a:rPr lang="zh-CN" altLang="en-US" sz="3600" dirty="0">
                <a:ea typeface="宋体" panose="02010600030101010101" pitchFamily="2" charset="-122"/>
              </a:rPr>
              <a:t>语言程序中的整数</a:t>
            </a:r>
          </a:p>
        </p:txBody>
      </p:sp>
      <p:sp>
        <p:nvSpPr>
          <p:cNvPr id="786435" name="Rectangle 3"/>
          <p:cNvSpPr>
            <a:spLocks noGrp="1"/>
          </p:cNvSpPr>
          <p:nvPr>
            <p:ph idx="1"/>
          </p:nvPr>
        </p:nvSpPr>
        <p:spPr>
          <a:xfrm>
            <a:off x="250825" y="773113"/>
            <a:ext cx="8731250" cy="6084887"/>
          </a:xfrm>
        </p:spPr>
        <p:txBody>
          <a:bodyPr vert="horz" wrap="square" lIns="91440" tIns="45720" rIns="91440" bIns="45720" anchor="t" anchorCtr="0"/>
          <a:lstStyle/>
          <a:p>
            <a:pPr>
              <a:spcBef>
                <a:spcPct val="25000"/>
              </a:spcBef>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）在有些</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位系统上，</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表达式</a:t>
            </a:r>
            <a:r>
              <a:rPr lang="en-US" altLang="zh-CN" sz="2000" dirty="0">
                <a:solidFill>
                  <a:srgbClr val="0033CC"/>
                </a:solidFill>
                <a:latin typeface="微软雅黑" panose="020B0503020204020204" pitchFamily="34" charset="-122"/>
                <a:ea typeface="微软雅黑" panose="020B0503020204020204" pitchFamily="34" charset="-122"/>
              </a:rPr>
              <a:t>-2147483648 &lt; 2147483647</a:t>
            </a:r>
            <a:r>
              <a:rPr lang="zh-CN" altLang="en-US" sz="2000" dirty="0">
                <a:latin typeface="微软雅黑" panose="020B0503020204020204" pitchFamily="34" charset="-122"/>
                <a:ea typeface="微软雅黑" panose="020B0503020204020204" pitchFamily="34" charset="-122"/>
              </a:rPr>
              <a:t>的执行结果为</a:t>
            </a:r>
            <a:r>
              <a:rPr lang="en-US" altLang="zh-CN" sz="2000" dirty="0">
                <a:latin typeface="微软雅黑" panose="020B0503020204020204" pitchFamily="34" charset="-122"/>
                <a:ea typeface="微软雅黑" panose="020B0503020204020204" pitchFamily="34" charset="-122"/>
              </a:rPr>
              <a:t>false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Why</a:t>
            </a:r>
            <a:r>
              <a:rPr lang="zh-CN" altLang="en-US" sz="2000" dirty="0">
                <a:latin typeface="微软雅黑" panose="020B0503020204020204" pitchFamily="34" charset="-122"/>
                <a:ea typeface="微软雅黑" panose="020B0503020204020204" pitchFamily="34" charset="-122"/>
              </a:rPr>
              <a:t>？</a:t>
            </a:r>
          </a:p>
          <a:p>
            <a:pPr>
              <a:spcBef>
                <a:spcPct val="25000"/>
              </a:spcBef>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）若定义变量“</a:t>
            </a:r>
            <a:r>
              <a:rPr lang="en-US" altLang="zh-CN" sz="2000" dirty="0">
                <a:latin typeface="微软雅黑" panose="020B0503020204020204" pitchFamily="34" charset="-122"/>
                <a:ea typeface="微软雅黑" panose="020B0503020204020204" pitchFamily="34" charset="-122"/>
              </a:rPr>
              <a:t>int i=-2147483648;”</a:t>
            </a:r>
            <a:r>
              <a:rPr lang="zh-CN" altLang="en-US" sz="2000" dirty="0">
                <a:latin typeface="微软雅黑" panose="020B0503020204020204" pitchFamily="34" charset="-122"/>
                <a:ea typeface="微软雅黑" panose="020B0503020204020204" pitchFamily="34" charset="-122"/>
              </a:rPr>
              <a:t>，则“</a:t>
            </a:r>
            <a:r>
              <a:rPr lang="en-US" altLang="zh-CN" sz="2000" dirty="0">
                <a:solidFill>
                  <a:srgbClr val="0033CC"/>
                </a:solidFill>
                <a:latin typeface="微软雅黑" panose="020B0503020204020204" pitchFamily="34" charset="-122"/>
                <a:ea typeface="微软雅黑" panose="020B0503020204020204" pitchFamily="34" charset="-122"/>
              </a:rPr>
              <a:t>i &lt; 2147483647</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的执行结果为</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Why</a:t>
            </a:r>
            <a:r>
              <a:rPr lang="zh-CN" altLang="en-US" sz="2000" dirty="0">
                <a:latin typeface="微软雅黑" panose="020B0503020204020204" pitchFamily="34" charset="-122"/>
                <a:ea typeface="微软雅黑" panose="020B0503020204020204" pitchFamily="34" charset="-122"/>
              </a:rPr>
              <a:t>？</a:t>
            </a:r>
          </a:p>
          <a:p>
            <a:pPr>
              <a:spcBef>
                <a:spcPct val="25000"/>
              </a:spcBef>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）如果将表达式写成“</a:t>
            </a:r>
            <a:r>
              <a:rPr lang="en-US" altLang="zh-CN" sz="2000" dirty="0">
                <a:solidFill>
                  <a:srgbClr val="0033CC"/>
                </a:solidFill>
                <a:latin typeface="微软雅黑" panose="020B0503020204020204" pitchFamily="34" charset="-122"/>
                <a:ea typeface="微软雅黑" panose="020B0503020204020204" pitchFamily="34" charset="-122"/>
              </a:rPr>
              <a:t>-2147483647-1 &lt; 2147483647</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，则结果会怎样呢？</a:t>
            </a:r>
            <a:r>
              <a:rPr lang="en-US" altLang="zh-CN" sz="2000" dirty="0">
                <a:latin typeface="微软雅黑" panose="020B0503020204020204" pitchFamily="34" charset="-122"/>
                <a:ea typeface="微软雅黑" panose="020B0503020204020204" pitchFamily="34" charset="-122"/>
              </a:rPr>
              <a:t>Why</a:t>
            </a:r>
            <a:r>
              <a:rPr lang="zh-CN" altLang="en-US" sz="2000" dirty="0">
                <a:latin typeface="微软雅黑" panose="020B0503020204020204" pitchFamily="34" charset="-122"/>
                <a:ea typeface="微软雅黑" panose="020B0503020204020204" pitchFamily="34" charset="-122"/>
              </a:rPr>
              <a:t>？</a:t>
            </a:r>
          </a:p>
          <a:p>
            <a:pPr>
              <a:spcBef>
                <a:spcPct val="25000"/>
              </a:spcBef>
              <a:buNone/>
            </a:pPr>
            <a:r>
              <a:rPr lang="en-US" altLang="zh-CN" sz="2000" dirty="0">
                <a:solidFill>
                  <a:srgbClr val="CC3300"/>
                </a:solidFill>
              </a:rPr>
              <a:t>1</a:t>
            </a:r>
            <a:r>
              <a:rPr lang="zh-CN" altLang="en-US" sz="2000" dirty="0">
                <a:solidFill>
                  <a:srgbClr val="CC3300"/>
                </a:solidFill>
              </a:rPr>
              <a:t>）在</a:t>
            </a:r>
            <a:r>
              <a:rPr lang="en-US" altLang="zh-CN" sz="2000" dirty="0">
                <a:solidFill>
                  <a:srgbClr val="CC3300"/>
                </a:solidFill>
              </a:rPr>
              <a:t>ISO C90</a:t>
            </a:r>
            <a:r>
              <a:rPr lang="zh-CN" altLang="en-US" sz="2000" dirty="0">
                <a:solidFill>
                  <a:srgbClr val="CC3300"/>
                </a:solidFill>
              </a:rPr>
              <a:t>标准下 ，</a:t>
            </a:r>
            <a:r>
              <a:rPr lang="en-US" altLang="zh-CN" sz="2000" dirty="0">
                <a:solidFill>
                  <a:srgbClr val="CC3300"/>
                </a:solidFill>
                <a:latin typeface="微软雅黑" panose="020B0503020204020204" pitchFamily="34" charset="-122"/>
                <a:ea typeface="微软雅黑" panose="020B0503020204020204" pitchFamily="34" charset="-122"/>
              </a:rPr>
              <a:t>2147483648</a:t>
            </a:r>
            <a:r>
              <a:rPr lang="zh-CN" altLang="en-US" sz="2000" dirty="0">
                <a:solidFill>
                  <a:srgbClr val="CC3300"/>
                </a:solidFill>
                <a:latin typeface="微软雅黑" panose="020B0503020204020204" pitchFamily="34" charset="-122"/>
                <a:ea typeface="微软雅黑" panose="020B0503020204020204" pitchFamily="34" charset="-122"/>
              </a:rPr>
              <a:t>为</a:t>
            </a:r>
            <a:r>
              <a:rPr lang="en-US" altLang="zh-CN" sz="2000" dirty="0">
                <a:solidFill>
                  <a:srgbClr val="CC3300"/>
                </a:solidFill>
                <a:latin typeface="微软雅黑" panose="020B0503020204020204" pitchFamily="34" charset="-122"/>
                <a:ea typeface="微软雅黑" panose="020B0503020204020204" pitchFamily="34" charset="-122"/>
              </a:rPr>
              <a:t>unsigned int</a:t>
            </a:r>
            <a:r>
              <a:rPr lang="zh-CN" altLang="en-US" sz="2000" dirty="0">
                <a:solidFill>
                  <a:srgbClr val="CC3300"/>
                </a:solidFill>
                <a:latin typeface="微软雅黑" panose="020B0503020204020204" pitchFamily="34" charset="-122"/>
                <a:ea typeface="微软雅黑" panose="020B0503020204020204" pitchFamily="34" charset="-122"/>
              </a:rPr>
              <a:t>型，因此</a:t>
            </a:r>
          </a:p>
          <a:p>
            <a:pPr>
              <a:spcBef>
                <a:spcPct val="25000"/>
              </a:spcBef>
              <a:buNone/>
            </a:pPr>
            <a:r>
              <a:rPr lang="zh-CN" altLang="en-US" sz="2000" dirty="0">
                <a:solidFill>
                  <a:srgbClr val="CC3300"/>
                </a:solidFill>
                <a:latin typeface="微软雅黑" panose="020B0503020204020204" pitchFamily="34" charset="-122"/>
                <a:ea typeface="微软雅黑" panose="020B0503020204020204" pitchFamily="34" charset="-122"/>
              </a:rPr>
              <a:t>    </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-2147483648 &lt; 2147483647”</a:t>
            </a:r>
            <a:r>
              <a:rPr lang="zh-CN" altLang="en-US" sz="2000" dirty="0">
                <a:solidFill>
                  <a:srgbClr val="CC3300"/>
                </a:solidFill>
                <a:latin typeface="微软雅黑" panose="020B0503020204020204" pitchFamily="34" charset="-122"/>
                <a:ea typeface="微软雅黑" panose="020B0503020204020204" pitchFamily="34" charset="-122"/>
              </a:rPr>
              <a:t>按无符号数比较，</a:t>
            </a:r>
          </a:p>
          <a:p>
            <a:pPr>
              <a:spcBef>
                <a:spcPct val="25000"/>
              </a:spcBef>
              <a:buNone/>
            </a:pPr>
            <a:r>
              <a:rPr lang="en-US" altLang="zh-CN" sz="2000" dirty="0">
                <a:solidFill>
                  <a:srgbClr val="CC3300"/>
                </a:solidFill>
                <a:latin typeface="微软雅黑" panose="020B0503020204020204" pitchFamily="34" charset="-122"/>
                <a:ea typeface="微软雅黑" panose="020B0503020204020204" pitchFamily="34" charset="-122"/>
              </a:rPr>
              <a:t>     10……0B</a:t>
            </a:r>
            <a:r>
              <a:rPr lang="zh-CN" altLang="en-US" sz="2000" dirty="0">
                <a:solidFill>
                  <a:srgbClr val="CC3300"/>
                </a:solidFill>
                <a:latin typeface="微软雅黑" panose="020B0503020204020204" pitchFamily="34" charset="-122"/>
                <a:ea typeface="微软雅黑" panose="020B0503020204020204" pitchFamily="34" charset="-122"/>
              </a:rPr>
              <a:t>比</a:t>
            </a:r>
            <a:r>
              <a:rPr lang="en-US" altLang="zh-CN" sz="2000" dirty="0">
                <a:solidFill>
                  <a:srgbClr val="CC3300"/>
                </a:solidFill>
                <a:latin typeface="微软雅黑" panose="020B0503020204020204" pitchFamily="34" charset="-122"/>
                <a:ea typeface="微软雅黑" panose="020B0503020204020204" pitchFamily="34" charset="-122"/>
              </a:rPr>
              <a:t>01……1</a:t>
            </a:r>
            <a:r>
              <a:rPr lang="zh-CN" altLang="en-US" sz="2000" dirty="0">
                <a:solidFill>
                  <a:srgbClr val="CC3300"/>
                </a:solidFill>
                <a:latin typeface="微软雅黑" panose="020B0503020204020204" pitchFamily="34" charset="-122"/>
                <a:ea typeface="微软雅黑" panose="020B0503020204020204" pitchFamily="34" charset="-122"/>
              </a:rPr>
              <a:t>大，结果为</a:t>
            </a:r>
            <a:r>
              <a:rPr lang="en-US" altLang="zh-CN" sz="2000" dirty="0">
                <a:solidFill>
                  <a:srgbClr val="CC3300"/>
                </a:solidFill>
                <a:latin typeface="微软雅黑" panose="020B0503020204020204" pitchFamily="34" charset="-122"/>
                <a:ea typeface="微软雅黑" panose="020B0503020204020204" pitchFamily="34" charset="-122"/>
              </a:rPr>
              <a:t>false</a:t>
            </a:r>
            <a:r>
              <a:rPr lang="zh-CN" altLang="en-US" sz="2000" dirty="0">
                <a:solidFill>
                  <a:srgbClr val="CC3300"/>
                </a:solidFill>
                <a:latin typeface="微软雅黑" panose="020B0503020204020204" pitchFamily="34" charset="-122"/>
                <a:ea typeface="微软雅黑" panose="020B0503020204020204" pitchFamily="34" charset="-122"/>
              </a:rPr>
              <a:t>。</a:t>
            </a:r>
          </a:p>
          <a:p>
            <a:pPr>
              <a:spcBef>
                <a:spcPct val="25000"/>
              </a:spcBef>
              <a:buNone/>
            </a:pPr>
            <a:r>
              <a:rPr lang="zh-CN" altLang="en-US" sz="2000" dirty="0">
                <a:solidFill>
                  <a:srgbClr val="CC3300"/>
                </a:solidFill>
              </a:rPr>
              <a:t>     </a:t>
            </a:r>
            <a:r>
              <a:rPr lang="zh-CN" altLang="en-US" sz="2000" dirty="0">
                <a:solidFill>
                  <a:srgbClr val="008000"/>
                </a:solidFill>
              </a:rPr>
              <a:t>在</a:t>
            </a:r>
            <a:r>
              <a:rPr lang="en-US" altLang="zh-CN" sz="2000" dirty="0">
                <a:solidFill>
                  <a:srgbClr val="008000"/>
                </a:solidFill>
              </a:rPr>
              <a:t>ISO C99</a:t>
            </a:r>
            <a:r>
              <a:rPr lang="zh-CN" altLang="en-US" sz="2000" dirty="0">
                <a:solidFill>
                  <a:srgbClr val="008000"/>
                </a:solidFill>
              </a:rPr>
              <a:t>标准下 ，</a:t>
            </a:r>
            <a:r>
              <a:rPr lang="en-US" altLang="zh-CN" sz="2000" dirty="0">
                <a:solidFill>
                  <a:srgbClr val="008000"/>
                </a:solidFill>
                <a:latin typeface="微软雅黑" panose="020B0503020204020204" pitchFamily="34" charset="-122"/>
                <a:ea typeface="微软雅黑" panose="020B0503020204020204" pitchFamily="34" charset="-122"/>
              </a:rPr>
              <a:t>2147483648</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long long</a:t>
            </a:r>
            <a:r>
              <a:rPr lang="zh-CN" altLang="en-US" sz="2000" dirty="0">
                <a:solidFill>
                  <a:srgbClr val="008000"/>
                </a:solidFill>
                <a:latin typeface="微软雅黑" panose="020B0503020204020204" pitchFamily="34" charset="-122"/>
                <a:ea typeface="微软雅黑" panose="020B0503020204020204" pitchFamily="34" charset="-122"/>
              </a:rPr>
              <a:t>型，因此</a:t>
            </a:r>
          </a:p>
          <a:p>
            <a:pPr>
              <a:spcBef>
                <a:spcPct val="25000"/>
              </a:spcBef>
              <a:buNone/>
            </a:pPr>
            <a:r>
              <a:rPr lang="zh-CN" altLang="en-US" sz="2000" dirty="0">
                <a:solidFill>
                  <a:srgbClr val="008000"/>
                </a:solidFill>
                <a:latin typeface="微软雅黑" panose="020B0503020204020204" pitchFamily="34" charset="-122"/>
                <a:ea typeface="微软雅黑" panose="020B0503020204020204" pitchFamily="34" charset="-122"/>
              </a:rPr>
              <a:t>    </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-2147483648 &lt; 2147483647”</a:t>
            </a:r>
            <a:r>
              <a:rPr lang="zh-CN" altLang="en-US" sz="2000" dirty="0">
                <a:solidFill>
                  <a:srgbClr val="008000"/>
                </a:solidFill>
                <a:latin typeface="微软雅黑" panose="020B0503020204020204" pitchFamily="34" charset="-122"/>
                <a:ea typeface="微软雅黑" panose="020B0503020204020204" pitchFamily="34" charset="-122"/>
              </a:rPr>
              <a:t>按带符号整数比较，</a:t>
            </a:r>
          </a:p>
          <a:p>
            <a:pPr>
              <a:spcBef>
                <a:spcPct val="25000"/>
              </a:spcBef>
              <a:buNone/>
            </a:pPr>
            <a:r>
              <a:rPr lang="en-US" altLang="zh-CN" sz="2000" dirty="0">
                <a:solidFill>
                  <a:srgbClr val="008000"/>
                </a:solidFill>
                <a:latin typeface="微软雅黑" panose="020B0503020204020204" pitchFamily="34" charset="-122"/>
                <a:ea typeface="微软雅黑" panose="020B0503020204020204" pitchFamily="34" charset="-122"/>
              </a:rPr>
              <a:t>     10……0B</a:t>
            </a:r>
            <a:r>
              <a:rPr lang="zh-CN" altLang="en-US" sz="2000" dirty="0">
                <a:solidFill>
                  <a:srgbClr val="008000"/>
                </a:solidFill>
                <a:latin typeface="微软雅黑" panose="020B0503020204020204" pitchFamily="34" charset="-122"/>
                <a:ea typeface="微软雅黑" panose="020B0503020204020204" pitchFamily="34" charset="-122"/>
              </a:rPr>
              <a:t>比</a:t>
            </a:r>
            <a:r>
              <a:rPr lang="en-US" altLang="zh-CN" sz="2000" dirty="0">
                <a:solidFill>
                  <a:srgbClr val="008000"/>
                </a:solidFill>
                <a:latin typeface="微软雅黑" panose="020B0503020204020204" pitchFamily="34" charset="-122"/>
                <a:ea typeface="微软雅黑" panose="020B0503020204020204" pitchFamily="34" charset="-122"/>
              </a:rPr>
              <a:t>01……1</a:t>
            </a:r>
            <a:r>
              <a:rPr lang="zh-CN" altLang="en-US" sz="2000" dirty="0">
                <a:solidFill>
                  <a:srgbClr val="008000"/>
                </a:solidFill>
                <a:latin typeface="微软雅黑" panose="020B0503020204020204" pitchFamily="34" charset="-122"/>
                <a:ea typeface="微软雅黑" panose="020B0503020204020204" pitchFamily="34" charset="-122"/>
              </a:rPr>
              <a:t>小，结果为</a:t>
            </a:r>
            <a:r>
              <a:rPr lang="en-US" altLang="zh-CN" sz="2000" dirty="0">
                <a:solidFill>
                  <a:srgbClr val="008000"/>
                </a:solidFill>
                <a:latin typeface="微软雅黑" panose="020B0503020204020204" pitchFamily="34" charset="-122"/>
                <a:ea typeface="微软雅黑" panose="020B0503020204020204" pitchFamily="34" charset="-122"/>
              </a:rPr>
              <a:t>true</a:t>
            </a:r>
            <a:r>
              <a:rPr lang="zh-CN" altLang="en-US" sz="2000" dirty="0">
                <a:solidFill>
                  <a:srgbClr val="008000"/>
                </a:solidFill>
                <a:latin typeface="微软雅黑" panose="020B0503020204020204" pitchFamily="34" charset="-122"/>
                <a:ea typeface="微软雅黑" panose="020B0503020204020204" pitchFamily="34" charset="-122"/>
              </a:rPr>
              <a:t>。</a:t>
            </a:r>
          </a:p>
          <a:p>
            <a:pPr>
              <a:spcBef>
                <a:spcPct val="25000"/>
              </a:spcBef>
              <a:buNone/>
            </a:pPr>
            <a:r>
              <a:rPr lang="en-US" altLang="zh-CN" sz="2000" dirty="0">
                <a:solidFill>
                  <a:srgbClr val="CC3300"/>
                </a:solidFill>
              </a:rPr>
              <a:t>2</a:t>
            </a:r>
            <a:r>
              <a:rPr lang="zh-CN" altLang="en-US" sz="2000" dirty="0">
                <a:solidFill>
                  <a:srgbClr val="CC3300"/>
                </a:solidFill>
              </a:rPr>
              <a:t>）</a:t>
            </a:r>
            <a:r>
              <a:rPr lang="en-US" altLang="zh-CN" sz="2000" dirty="0">
                <a:solidFill>
                  <a:srgbClr val="0033CC"/>
                </a:solidFill>
                <a:latin typeface="微软雅黑" panose="020B0503020204020204" pitchFamily="34" charset="-122"/>
                <a:ea typeface="微软雅黑" panose="020B0503020204020204" pitchFamily="34" charset="-122"/>
              </a:rPr>
              <a:t>i &lt; 2147483647 </a:t>
            </a:r>
            <a:r>
              <a:rPr lang="zh-CN" altLang="en-US" sz="2000" dirty="0">
                <a:latin typeface="微软雅黑" panose="020B0503020204020204" pitchFamily="34" charset="-122"/>
                <a:ea typeface="微软雅黑" panose="020B0503020204020204" pitchFamily="34" charset="-122"/>
              </a:rPr>
              <a:t>按</a:t>
            </a:r>
            <a:r>
              <a:rPr lang="en-US" altLang="zh-CN" sz="2000" dirty="0">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型数比较，结果为</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a:t>
            </a:r>
          </a:p>
          <a:p>
            <a:pPr>
              <a:spcBef>
                <a:spcPct val="25000"/>
              </a:spcBef>
              <a:buNone/>
            </a:pPr>
            <a:r>
              <a:rPr lang="en-US" altLang="zh-CN" sz="2000" dirty="0">
                <a:solidFill>
                  <a:srgbClr val="CC3300"/>
                </a:solidFill>
              </a:rPr>
              <a:t>3</a:t>
            </a:r>
            <a:r>
              <a:rPr lang="zh-CN" altLang="en-US" sz="2000" dirty="0">
                <a:solidFill>
                  <a:srgbClr val="CC3300"/>
                </a:solidFill>
              </a:rPr>
              <a:t>）</a:t>
            </a:r>
            <a:r>
              <a:rPr lang="en-US" altLang="zh-CN" sz="2000" dirty="0">
                <a:solidFill>
                  <a:srgbClr val="0033CC"/>
                </a:solidFill>
                <a:latin typeface="微软雅黑" panose="020B0503020204020204" pitchFamily="34" charset="-122"/>
                <a:ea typeface="微软雅黑" panose="020B0503020204020204" pitchFamily="34" charset="-122"/>
              </a:rPr>
              <a:t>-2147483647-1 &lt; 2147483647 </a:t>
            </a:r>
            <a:r>
              <a:rPr lang="zh-CN" altLang="en-US" sz="2000" dirty="0">
                <a:latin typeface="微软雅黑" panose="020B0503020204020204" pitchFamily="34" charset="-122"/>
                <a:ea typeface="微软雅黑" panose="020B0503020204020204" pitchFamily="34" charset="-122"/>
              </a:rPr>
              <a:t>按</a:t>
            </a:r>
            <a:r>
              <a:rPr lang="en-US" altLang="zh-CN" sz="2000" dirty="0">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型比较，结果为</a:t>
            </a:r>
            <a:r>
              <a:rPr lang="en-US" altLang="zh-CN" sz="2000" dirty="0">
                <a:latin typeface="微软雅黑" panose="020B0503020204020204" pitchFamily="34" charset="-122"/>
                <a:ea typeface="微软雅黑" panose="020B0503020204020204" pitchFamily="34" charset="-122"/>
              </a:rPr>
              <a:t>true</a:t>
            </a:r>
            <a:r>
              <a:rPr lang="zh-CN" altLang="en-US" sz="2000" dirty="0">
                <a:latin typeface="微软雅黑" panose="020B0503020204020204" pitchFamily="34" charset="-122"/>
                <a:ea typeface="微软雅黑" panose="020B0503020204020204" pitchFamily="34" charset="-122"/>
              </a:rPr>
              <a:t>。</a:t>
            </a:r>
          </a:p>
        </p:txBody>
      </p:sp>
      <p:sp>
        <p:nvSpPr>
          <p:cNvPr id="786436" name="Text Box 4"/>
          <p:cNvSpPr txBox="1"/>
          <p:nvPr/>
        </p:nvSpPr>
        <p:spPr>
          <a:xfrm>
            <a:off x="7542213" y="3608388"/>
            <a:ext cx="1350962" cy="1190625"/>
          </a:xfrm>
          <a:prstGeom prst="rect">
            <a:avLst/>
          </a:prstGeom>
          <a:noFill/>
          <a:ln w="952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FF0000"/>
                </a:solidFill>
                <a:latin typeface="微软雅黑" panose="020B0503020204020204" pitchFamily="34" charset="-122"/>
                <a:ea typeface="微软雅黑" panose="020B0503020204020204" pitchFamily="34" charset="-122"/>
              </a:rPr>
              <a:t>由</a:t>
            </a:r>
            <a:r>
              <a:rPr lang="en-US" altLang="zh-CN" sz="1800" dirty="0">
                <a:solidFill>
                  <a:srgbClr val="FF0000"/>
                </a:solidFill>
                <a:latin typeface="微软雅黑" panose="020B0503020204020204" pitchFamily="34" charset="-122"/>
                <a:ea typeface="微软雅黑" panose="020B0503020204020204" pitchFamily="34" charset="-122"/>
              </a:rPr>
              <a:t>C</a:t>
            </a:r>
            <a:r>
              <a:rPr lang="zh-CN" altLang="en-US" sz="1800" dirty="0">
                <a:solidFill>
                  <a:srgbClr val="FF0000"/>
                </a:solidFill>
                <a:latin typeface="微软雅黑" panose="020B0503020204020204" pitchFamily="34" charset="-122"/>
                <a:ea typeface="微软雅黑" panose="020B0503020204020204" pitchFamily="34" charset="-122"/>
              </a:rPr>
              <a:t>语言中的“</a:t>
            </a:r>
            <a:r>
              <a:rPr lang="en-US" altLang="zh-CN" sz="1800" dirty="0">
                <a:solidFill>
                  <a:srgbClr val="FF0000"/>
                </a:solidFill>
                <a:latin typeface="微软雅黑" panose="020B0503020204020204" pitchFamily="34" charset="-122"/>
                <a:ea typeface="微软雅黑" panose="020B0503020204020204" pitchFamily="34" charset="-122"/>
              </a:rPr>
              <a:t>Integer Promotion”</a:t>
            </a:r>
            <a:r>
              <a:rPr lang="zh-CN" altLang="en-US" sz="1800" dirty="0">
                <a:solidFill>
                  <a:srgbClr val="FF0000"/>
                </a:solidFill>
                <a:latin typeface="微软雅黑" panose="020B0503020204020204" pitchFamily="34" charset="-122"/>
                <a:ea typeface="微软雅黑" panose="020B0503020204020204" pitchFamily="34" charset="-122"/>
              </a:rPr>
              <a:t>规则决定的。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7" dur="500"/>
                                        <p:tgtEl>
                                          <p:spTgt spid="78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blinds(horizontal)">
                                      <p:cBhvr>
                                        <p:cTn id="12" dur="500"/>
                                        <p:tgtEl>
                                          <p:spTgt spid="78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17" dur="500"/>
                                        <p:tgtEl>
                                          <p:spTgt spid="78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6435">
                                            <p:txEl>
                                              <p:pRg st="3" end="3"/>
                                            </p:txEl>
                                          </p:spTgt>
                                        </p:tgtEl>
                                        <p:attrNameLst>
                                          <p:attrName>style.visibility</p:attrName>
                                        </p:attrNameLst>
                                      </p:cBhvr>
                                      <p:to>
                                        <p:strVal val="visible"/>
                                      </p:to>
                                    </p:set>
                                    <p:animEffect transition="in" filter="blinds(horizontal)">
                                      <p:cBhvr>
                                        <p:cTn id="22" dur="500"/>
                                        <p:tgtEl>
                                          <p:spTgt spid="78643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5" dur="500"/>
                                        <p:tgtEl>
                                          <p:spTgt spid="78643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86435">
                                            <p:txEl>
                                              <p:pRg st="5" end="5"/>
                                            </p:txEl>
                                          </p:spTgt>
                                        </p:tgtEl>
                                        <p:attrNameLst>
                                          <p:attrName>style.visibility</p:attrName>
                                        </p:attrNameLst>
                                      </p:cBhvr>
                                      <p:to>
                                        <p:strVal val="visible"/>
                                      </p:to>
                                    </p:set>
                                    <p:animEffect transition="in" filter="blinds(horizontal)">
                                      <p:cBhvr>
                                        <p:cTn id="28" dur="500"/>
                                        <p:tgtEl>
                                          <p:spTgt spid="78643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3" dur="500"/>
                                        <p:tgtEl>
                                          <p:spTgt spid="7864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86435">
                                            <p:txEl>
                                              <p:pRg st="7" end="7"/>
                                            </p:txEl>
                                          </p:spTgt>
                                        </p:tgtEl>
                                        <p:attrNameLst>
                                          <p:attrName>style.visibility</p:attrName>
                                        </p:attrNameLst>
                                      </p:cBhvr>
                                      <p:to>
                                        <p:strVal val="visible"/>
                                      </p:to>
                                    </p:set>
                                    <p:animEffect transition="in" filter="blinds(horizontal)">
                                      <p:cBhvr>
                                        <p:cTn id="36" dur="500"/>
                                        <p:tgtEl>
                                          <p:spTgt spid="7864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86435">
                                            <p:txEl>
                                              <p:pRg st="8" end="8"/>
                                            </p:txEl>
                                          </p:spTgt>
                                        </p:tgtEl>
                                        <p:attrNameLst>
                                          <p:attrName>style.visibility</p:attrName>
                                        </p:attrNameLst>
                                      </p:cBhvr>
                                      <p:to>
                                        <p:strVal val="visible"/>
                                      </p:to>
                                    </p:set>
                                    <p:animEffect transition="in" filter="blinds(horizontal)">
                                      <p:cBhvr>
                                        <p:cTn id="39" dur="500"/>
                                        <p:tgtEl>
                                          <p:spTgt spid="78643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86435">
                                            <p:txEl>
                                              <p:pRg st="9" end="9"/>
                                            </p:txEl>
                                          </p:spTgt>
                                        </p:tgtEl>
                                        <p:attrNameLst>
                                          <p:attrName>style.visibility</p:attrName>
                                        </p:attrNameLst>
                                      </p:cBhvr>
                                      <p:to>
                                        <p:strVal val="visible"/>
                                      </p:to>
                                    </p:set>
                                    <p:animEffect transition="in" filter="blinds(horizontal)">
                                      <p:cBhvr>
                                        <p:cTn id="44" dur="500"/>
                                        <p:tgtEl>
                                          <p:spTgt spid="78643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86435">
                                            <p:txEl>
                                              <p:pRg st="10" end="10"/>
                                            </p:txEl>
                                          </p:spTgt>
                                        </p:tgtEl>
                                        <p:attrNameLst>
                                          <p:attrName>style.visibility</p:attrName>
                                        </p:attrNameLst>
                                      </p:cBhvr>
                                      <p:to>
                                        <p:strVal val="visible"/>
                                      </p:to>
                                    </p:set>
                                    <p:animEffect transition="in" filter="blinds(horizontal)">
                                      <p:cBhvr>
                                        <p:cTn id="49" dur="500"/>
                                        <p:tgtEl>
                                          <p:spTgt spid="786435">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86436"/>
                                        </p:tgtEl>
                                        <p:attrNameLst>
                                          <p:attrName>style.visibility</p:attrName>
                                        </p:attrNameLst>
                                      </p:cBhvr>
                                      <p:to>
                                        <p:strVal val="visible"/>
                                      </p:to>
                                    </p:set>
                                    <p:animEffect transition="in" filter="blinds(horizontal)">
                                      <p:cBhvr>
                                        <p:cTn id="54" dur="500"/>
                                        <p:tgtEl>
                                          <p:spTgt spid="78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3"/>
          <a:stretch>
            <a:fillRect/>
          </a:stretch>
        </p:blipFill>
        <p:spPr>
          <a:xfrm>
            <a:off x="0" y="88900"/>
            <a:ext cx="8374063" cy="5454650"/>
          </a:xfrm>
          <a:prstGeom prst="rect">
            <a:avLst/>
          </a:prstGeom>
          <a:noFill/>
          <a:ln w="9525">
            <a:noFill/>
          </a:ln>
        </p:spPr>
      </p:pic>
      <p:sp>
        <p:nvSpPr>
          <p:cNvPr id="30723" name="标题 1"/>
          <p:cNvSpPr>
            <a:spLocks noGrp="1"/>
          </p:cNvSpPr>
          <p:nvPr>
            <p:ph type="title" idx="4294967295"/>
          </p:nvPr>
        </p:nvSpPr>
        <p:spPr/>
        <p:txBody>
          <a:bodyPr vert="horz" wrap="square" lIns="91440" tIns="45720" rIns="91440" bIns="45720" anchor="ctr" anchorCtr="0"/>
          <a:lstStyle/>
          <a:p>
            <a:endParaRPr lang="zh-CN" altLang="en-US" dirty="0"/>
          </a:p>
        </p:txBody>
      </p:sp>
      <p:sp>
        <p:nvSpPr>
          <p:cNvPr id="788484" name="Text Box 4"/>
          <p:cNvSpPr txBox="1"/>
          <p:nvPr/>
        </p:nvSpPr>
        <p:spPr>
          <a:xfrm>
            <a:off x="296863" y="5859463"/>
            <a:ext cx="2609850"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en-US" altLang="zh-CN" sz="2200" dirty="0">
                <a:solidFill>
                  <a:srgbClr val="FF3300"/>
                </a:solidFill>
                <a:latin typeface="微软雅黑" panose="020B0503020204020204" pitchFamily="34" charset="-122"/>
                <a:ea typeface="微软雅黑" panose="020B0503020204020204" pitchFamily="34" charset="-122"/>
              </a:rPr>
              <a:t>    C90</a:t>
            </a:r>
            <a:r>
              <a:rPr lang="zh-CN" altLang="en-US" sz="2200" dirty="0">
                <a:solidFill>
                  <a:srgbClr val="FF3300"/>
                </a:solidFill>
                <a:latin typeface="微软雅黑" panose="020B0503020204020204" pitchFamily="34" charset="-122"/>
                <a:ea typeface="微软雅黑" panose="020B0503020204020204" pitchFamily="34" charset="-122"/>
              </a:rPr>
              <a:t>上的运行结果是什么？</a:t>
            </a:r>
          </a:p>
        </p:txBody>
      </p:sp>
      <p:pic>
        <p:nvPicPr>
          <p:cNvPr id="788486" name="Picture 6"/>
          <p:cNvPicPr>
            <a:picLocks noChangeAspect="1"/>
          </p:cNvPicPr>
          <p:nvPr/>
        </p:nvPicPr>
        <p:blipFill>
          <a:blip r:embed="rId4"/>
          <a:stretch>
            <a:fillRect/>
          </a:stretch>
        </p:blipFill>
        <p:spPr>
          <a:xfrm>
            <a:off x="3492500" y="5454650"/>
            <a:ext cx="5381625" cy="1304925"/>
          </a:xfrm>
          <a:prstGeom prst="rect">
            <a:avLst/>
          </a:prstGeom>
          <a:noFill/>
          <a:ln w="9525" cap="flat" cmpd="sng">
            <a:solidFill>
              <a:schemeClr val="tx1"/>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484">
                                            <p:txEl>
                                              <p:pRg st="0" end="0"/>
                                            </p:txEl>
                                          </p:spTgt>
                                        </p:tgtEl>
                                        <p:attrNameLst>
                                          <p:attrName>style.visibility</p:attrName>
                                        </p:attrNameLst>
                                      </p:cBhvr>
                                      <p:to>
                                        <p:strVal val="visible"/>
                                      </p:to>
                                    </p:set>
                                    <p:animEffect transition="in" filter="blinds(horizontal)">
                                      <p:cBhvr>
                                        <p:cTn id="7" dur="500"/>
                                        <p:tgtEl>
                                          <p:spTgt spid="788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8486"/>
                                        </p:tgtEl>
                                        <p:attrNameLst>
                                          <p:attrName>style.visibility</p:attrName>
                                        </p:attrNameLst>
                                      </p:cBhvr>
                                      <p:to>
                                        <p:strVal val="visible"/>
                                      </p:to>
                                    </p:set>
                                    <p:animEffect transition="in" filter="blinds(horizontal)">
                                      <p:cBhvr>
                                        <p:cTn id="12" dur="500"/>
                                        <p:tgtEl>
                                          <p:spTgt spid="78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p:cNvSpPr>
          <p:nvPr>
            <p:ph type="body" idx="4294967295"/>
          </p:nvPr>
        </p:nvSpPr>
        <p:spPr>
          <a:xfrm>
            <a:off x="428625" y="728663"/>
            <a:ext cx="8497888" cy="3590925"/>
          </a:xfrm>
        </p:spPr>
        <p:txBody>
          <a:bodyPr vert="horz" wrap="square" lIns="63500" tIns="25400" rIns="63500" bIns="25400" anchor="t" anchorCtr="0">
            <a:spAutoFit/>
          </a:bodyPr>
          <a:lstStyle/>
          <a:p>
            <a:pPr>
              <a:lnSpc>
                <a:spcPct val="90000"/>
              </a:lnSpc>
              <a:buNone/>
            </a:pPr>
            <a:r>
              <a:rPr lang="en-US" altLang="zh-CN" sz="2200" dirty="0"/>
              <a:t>Example:</a:t>
            </a:r>
          </a:p>
          <a:p>
            <a:pPr>
              <a:lnSpc>
                <a:spcPct val="90000"/>
              </a:lnSpc>
              <a:buNone/>
            </a:pPr>
            <a:r>
              <a:rPr lang="en-US" altLang="zh-CN" sz="2200" dirty="0"/>
              <a:t>	</a:t>
            </a:r>
            <a:r>
              <a:rPr lang="en-US" altLang="zh-CN" sz="2200" i="1" dirty="0"/>
              <a:t>mantissa (</a:t>
            </a:r>
            <a:r>
              <a:rPr lang="zh-CN" altLang="en-US" sz="2200" i="1" dirty="0"/>
              <a:t>尾数</a:t>
            </a:r>
            <a:r>
              <a:rPr lang="en-US" altLang="zh-CN" sz="2200" i="1" dirty="0"/>
              <a:t>)                                       exponent(</a:t>
            </a:r>
            <a:r>
              <a:rPr lang="zh-CN" altLang="en-US" sz="2200" i="1" dirty="0"/>
              <a:t>阶码、指数</a:t>
            </a:r>
            <a:r>
              <a:rPr lang="en-US" altLang="zh-CN" sz="2200" i="1" dirty="0"/>
              <a:t>)</a:t>
            </a:r>
            <a:r>
              <a:rPr lang="zh-CN" altLang="en-US" sz="2200" dirty="0"/>
              <a:t> 	</a:t>
            </a:r>
          </a:p>
          <a:p>
            <a:pPr>
              <a:lnSpc>
                <a:spcPct val="90000"/>
              </a:lnSpc>
              <a:buNone/>
            </a:pPr>
            <a:r>
              <a:rPr lang="en-US" altLang="zh-CN" sz="2200" dirty="0"/>
              <a:t>                                </a:t>
            </a:r>
            <a:r>
              <a:rPr lang="en-US" altLang="zh-CN" dirty="0"/>
              <a:t>6.02     </a:t>
            </a:r>
            <a:r>
              <a:rPr lang="en-US" altLang="zh-CN" sz="1800" dirty="0">
                <a:solidFill>
                  <a:srgbClr val="000000"/>
                </a:solidFill>
                <a:latin typeface="Tahoma" panose="020B0604030504040204" pitchFamily="34" charset="0"/>
              </a:rPr>
              <a:t>x</a:t>
            </a:r>
            <a:r>
              <a:rPr lang="en-US" altLang="zh-CN" dirty="0"/>
              <a:t>    10 </a:t>
            </a:r>
            <a:r>
              <a:rPr lang="en-US" altLang="zh-CN" baseline="30000" dirty="0"/>
              <a:t>21</a:t>
            </a:r>
          </a:p>
          <a:p>
            <a:pPr>
              <a:lnSpc>
                <a:spcPct val="60000"/>
              </a:lnSpc>
              <a:buNone/>
            </a:pPr>
            <a:r>
              <a:rPr lang="en-US" altLang="zh-CN" sz="2200" dirty="0"/>
              <a:t>                       </a:t>
            </a:r>
          </a:p>
          <a:p>
            <a:pPr>
              <a:lnSpc>
                <a:spcPct val="100000"/>
              </a:lnSpc>
              <a:buNone/>
            </a:pPr>
            <a:r>
              <a:rPr lang="en-US" altLang="zh-CN" sz="2200" dirty="0"/>
              <a:t>                 </a:t>
            </a:r>
            <a:r>
              <a:rPr lang="en-US" altLang="zh-CN" sz="2200" i="1" dirty="0"/>
              <a:t>decimal point</a:t>
            </a:r>
            <a:r>
              <a:rPr lang="en-US" altLang="zh-CN" sz="2200" dirty="0"/>
              <a:t>            </a:t>
            </a:r>
            <a:r>
              <a:rPr lang="en-US" altLang="zh-CN" sz="2200" i="1" dirty="0"/>
              <a:t>radix (base</a:t>
            </a:r>
            <a:r>
              <a:rPr lang="zh-CN" altLang="en-US" sz="2200" i="1" dirty="0"/>
              <a:t>，基</a:t>
            </a:r>
            <a:r>
              <a:rPr lang="en-US" altLang="zh-CN" sz="2200" i="1" dirty="0"/>
              <a:t>) </a:t>
            </a:r>
          </a:p>
          <a:p>
            <a:pPr>
              <a:lnSpc>
                <a:spcPct val="100000"/>
              </a:lnSpc>
              <a:buNone/>
            </a:pPr>
            <a:r>
              <a:rPr lang="en-US" altLang="zh-CN" sz="2200" dirty="0"/>
              <a:t>° </a:t>
            </a:r>
            <a:r>
              <a:rPr lang="en-US" altLang="zh-CN" sz="2000" dirty="0">
                <a:solidFill>
                  <a:srgbClr val="990000"/>
                </a:solidFill>
                <a:ea typeface="黑体" panose="02010609060101010101" pitchFamily="49" charset="-122"/>
              </a:rPr>
              <a:t>Normalized form</a:t>
            </a:r>
            <a:r>
              <a:rPr lang="zh-CN" altLang="en-US" sz="2000" dirty="0">
                <a:solidFill>
                  <a:srgbClr val="990000"/>
                </a:solidFill>
                <a:ea typeface="黑体" panose="02010609060101010101" pitchFamily="49" charset="-122"/>
              </a:rPr>
              <a:t>（规格化形式）</a:t>
            </a:r>
            <a:r>
              <a:rPr lang="en-US" altLang="zh-CN" sz="2000" dirty="0">
                <a:solidFill>
                  <a:srgbClr val="990000"/>
                </a:solidFill>
                <a:ea typeface="黑体" panose="02010609060101010101" pitchFamily="49" charset="-122"/>
              </a:rPr>
              <a:t>: </a:t>
            </a:r>
            <a:r>
              <a:rPr lang="zh-CN" altLang="en-US" sz="2000" dirty="0">
                <a:solidFill>
                  <a:schemeClr val="tx2"/>
                </a:solidFill>
                <a:ea typeface="黑体" panose="02010609060101010101" pitchFamily="49" charset="-122"/>
              </a:rPr>
              <a:t>小数点前只有一位非</a:t>
            </a:r>
            <a:r>
              <a:rPr lang="en-US" altLang="zh-CN" sz="2000" dirty="0">
                <a:solidFill>
                  <a:schemeClr val="tx2"/>
                </a:solidFill>
                <a:ea typeface="黑体" panose="02010609060101010101" pitchFamily="49" charset="-122"/>
              </a:rPr>
              <a:t>0</a:t>
            </a:r>
            <a:r>
              <a:rPr lang="zh-CN" altLang="en-US" sz="2000" dirty="0">
                <a:solidFill>
                  <a:schemeClr val="tx2"/>
                </a:solidFill>
                <a:ea typeface="黑体" panose="02010609060101010101" pitchFamily="49" charset="-122"/>
              </a:rPr>
              <a:t>数</a:t>
            </a:r>
          </a:p>
          <a:p>
            <a:pPr>
              <a:lnSpc>
                <a:spcPct val="100000"/>
              </a:lnSpc>
              <a:buNone/>
            </a:pPr>
            <a:r>
              <a:rPr lang="en-US" altLang="zh-CN" sz="2000" dirty="0">
                <a:ea typeface="黑体" panose="02010609060101010101" pitchFamily="49" charset="-122"/>
              </a:rPr>
              <a:t>° </a:t>
            </a:r>
            <a:r>
              <a:rPr lang="zh-CN" altLang="en-US" sz="2000" dirty="0">
                <a:ea typeface="黑体" panose="02010609060101010101" pitchFamily="49" charset="-122"/>
              </a:rPr>
              <a:t>同一个数有多种表示形式。例：对于数 </a:t>
            </a:r>
            <a:r>
              <a:rPr lang="en-US" altLang="zh-CN" sz="2000" dirty="0">
                <a:ea typeface="黑体" panose="02010609060101010101" pitchFamily="49" charset="-122"/>
              </a:rPr>
              <a:t>1/1,000,000,000</a:t>
            </a:r>
          </a:p>
          <a:p>
            <a:pPr>
              <a:lnSpc>
                <a:spcPct val="100000"/>
              </a:lnSpc>
              <a:buNone/>
            </a:pPr>
            <a:r>
              <a:rPr lang="en-US" altLang="zh-CN" sz="2000" dirty="0">
                <a:ea typeface="黑体" panose="02010609060101010101" pitchFamily="49" charset="-122"/>
              </a:rPr>
              <a:t>     • Normalized (</a:t>
            </a:r>
            <a:r>
              <a:rPr lang="zh-CN" altLang="en-US" sz="2000" dirty="0">
                <a:ea typeface="黑体" panose="02010609060101010101" pitchFamily="49" charset="-122"/>
              </a:rPr>
              <a:t>唯一的规格化形式</a:t>
            </a:r>
            <a:r>
              <a:rPr lang="en-US" altLang="zh-CN" sz="2000" dirty="0">
                <a:ea typeface="黑体" panose="02010609060101010101" pitchFamily="49" charset="-122"/>
              </a:rPr>
              <a:t>): 1.0 </a:t>
            </a:r>
            <a:r>
              <a:rPr lang="en-US" altLang="zh-CN" sz="20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-9</a:t>
            </a:r>
          </a:p>
          <a:p>
            <a:pPr>
              <a:lnSpc>
                <a:spcPct val="100000"/>
              </a:lnSpc>
              <a:buNone/>
            </a:pPr>
            <a:r>
              <a:rPr lang="en-US" altLang="zh-CN" sz="2000" dirty="0">
                <a:ea typeface="黑体" panose="02010609060101010101" pitchFamily="49" charset="-122"/>
              </a:rPr>
              <a:t>     • Unnormalized</a:t>
            </a:r>
            <a:r>
              <a:rPr lang="zh-CN" altLang="en-US" sz="2000" dirty="0">
                <a:ea typeface="黑体" panose="02010609060101010101" pitchFamily="49" charset="-122"/>
              </a:rPr>
              <a:t>（非规格化形式不唯一）</a:t>
            </a:r>
            <a:r>
              <a:rPr lang="en-US" altLang="zh-CN" sz="2000" dirty="0">
                <a:ea typeface="黑体" panose="02010609060101010101" pitchFamily="49" charset="-122"/>
              </a:rPr>
              <a:t>: 0.1 </a:t>
            </a:r>
            <a:r>
              <a:rPr lang="en-US" altLang="zh-CN" sz="20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-8</a:t>
            </a:r>
            <a:r>
              <a:rPr lang="en-US" altLang="zh-CN" sz="2000" dirty="0">
                <a:ea typeface="黑体" panose="02010609060101010101" pitchFamily="49" charset="-122"/>
              </a:rPr>
              <a:t>, 10.0 </a:t>
            </a:r>
            <a:r>
              <a:rPr lang="en-US" altLang="zh-CN" sz="2000" dirty="0">
                <a:solidFill>
                  <a:srgbClr val="000000"/>
                </a:solidFill>
                <a:ea typeface="黑体" panose="02010609060101010101" pitchFamily="49" charset="-122"/>
              </a:rPr>
              <a:t>x</a:t>
            </a:r>
            <a:r>
              <a:rPr lang="en-US" altLang="zh-CN" sz="2000" dirty="0">
                <a:ea typeface="黑体" panose="02010609060101010101" pitchFamily="49" charset="-122"/>
              </a:rPr>
              <a:t> 10</a:t>
            </a:r>
            <a:r>
              <a:rPr lang="en-US" altLang="zh-CN" sz="2000" baseline="30000" dirty="0">
                <a:ea typeface="黑体" panose="02010609060101010101" pitchFamily="49" charset="-122"/>
              </a:rPr>
              <a:t>-10</a:t>
            </a:r>
          </a:p>
        </p:txBody>
      </p:sp>
      <p:sp>
        <p:nvSpPr>
          <p:cNvPr id="31747" name="Line 3"/>
          <p:cNvSpPr/>
          <p:nvPr/>
        </p:nvSpPr>
        <p:spPr>
          <a:xfrm>
            <a:off x="2546350" y="1493838"/>
            <a:ext cx="533400" cy="184150"/>
          </a:xfrm>
          <a:prstGeom prst="line">
            <a:avLst/>
          </a:prstGeom>
          <a:ln w="38100" cap="flat" cmpd="sng">
            <a:solidFill>
              <a:srgbClr val="990000"/>
            </a:solidFill>
            <a:prstDash val="solid"/>
            <a:miter/>
            <a:headEnd type="none" w="med" len="med"/>
            <a:tailEnd type="triangle" w="med" len="med"/>
          </a:ln>
        </p:spPr>
      </p:sp>
      <p:sp>
        <p:nvSpPr>
          <p:cNvPr id="31748" name="Line 4"/>
          <p:cNvSpPr/>
          <p:nvPr/>
        </p:nvSpPr>
        <p:spPr>
          <a:xfrm flipH="1">
            <a:off x="5202238" y="1449388"/>
            <a:ext cx="630237" cy="314325"/>
          </a:xfrm>
          <a:prstGeom prst="line">
            <a:avLst/>
          </a:prstGeom>
          <a:ln w="38100" cap="flat" cmpd="sng">
            <a:solidFill>
              <a:srgbClr val="990000"/>
            </a:solidFill>
            <a:prstDash val="solid"/>
            <a:miter/>
            <a:headEnd type="none" w="med" len="med"/>
            <a:tailEnd type="triangle" w="med" len="med"/>
          </a:ln>
        </p:spPr>
      </p:sp>
      <p:sp>
        <p:nvSpPr>
          <p:cNvPr id="31749" name="Line 5"/>
          <p:cNvSpPr/>
          <p:nvPr/>
        </p:nvSpPr>
        <p:spPr>
          <a:xfrm flipV="1">
            <a:off x="2771775" y="2119313"/>
            <a:ext cx="360363" cy="319087"/>
          </a:xfrm>
          <a:prstGeom prst="line">
            <a:avLst/>
          </a:prstGeom>
          <a:ln w="38100" cap="flat" cmpd="sng">
            <a:solidFill>
              <a:srgbClr val="990000"/>
            </a:solidFill>
            <a:prstDash val="solid"/>
            <a:miter/>
            <a:headEnd type="none" w="med" len="med"/>
            <a:tailEnd type="triangle" w="med" len="med"/>
          </a:ln>
        </p:spPr>
      </p:sp>
      <p:sp>
        <p:nvSpPr>
          <p:cNvPr id="31750" name="Line 6"/>
          <p:cNvSpPr/>
          <p:nvPr/>
        </p:nvSpPr>
        <p:spPr>
          <a:xfrm flipH="1" flipV="1">
            <a:off x="4841875" y="2168525"/>
            <a:ext cx="560388" cy="280988"/>
          </a:xfrm>
          <a:prstGeom prst="line">
            <a:avLst/>
          </a:prstGeom>
          <a:ln w="38100" cap="flat" cmpd="sng">
            <a:solidFill>
              <a:srgbClr val="990000"/>
            </a:solidFill>
            <a:prstDash val="solid"/>
            <a:miter/>
            <a:headEnd type="none" w="med" len="med"/>
            <a:tailEnd type="triangle" w="med" len="med"/>
          </a:ln>
        </p:spPr>
      </p:sp>
      <p:sp>
        <p:nvSpPr>
          <p:cNvPr id="31751" name="Rectangle 8"/>
          <p:cNvSpPr>
            <a:spLocks noGrp="1"/>
          </p:cNvSpPr>
          <p:nvPr>
            <p:ph type="title" idx="4294967295"/>
          </p:nvPr>
        </p:nvSpPr>
        <p:spPr>
          <a:xfrm>
            <a:off x="723900" y="114300"/>
            <a:ext cx="7896225" cy="538163"/>
          </a:xfrm>
        </p:spPr>
        <p:txBody>
          <a:bodyPr vert="horz" wrap="square" lIns="63500" tIns="25400" rIns="63500" bIns="25400" anchor="b" anchorCtr="0">
            <a:spAutoFit/>
          </a:bodyPr>
          <a:lstStyle/>
          <a:p>
            <a:r>
              <a:rPr lang="zh-CN" altLang="en-US" sz="3200" dirty="0"/>
              <a:t>科学计数法</a:t>
            </a:r>
            <a:r>
              <a:rPr lang="en-US" altLang="zh-CN" sz="3200" dirty="0"/>
              <a:t>(Scientific Notation)</a:t>
            </a:r>
            <a:r>
              <a:rPr lang="zh-CN" altLang="en-US" sz="3200" dirty="0"/>
              <a:t>与浮点数</a:t>
            </a:r>
          </a:p>
        </p:txBody>
      </p:sp>
      <p:grpSp>
        <p:nvGrpSpPr>
          <p:cNvPr id="2" name="Group 14"/>
          <p:cNvGrpSpPr/>
          <p:nvPr/>
        </p:nvGrpSpPr>
        <p:grpSpPr>
          <a:xfrm>
            <a:off x="250825" y="4689475"/>
            <a:ext cx="8497888" cy="1695450"/>
            <a:chOff x="270" y="2853"/>
            <a:chExt cx="5353" cy="1068"/>
          </a:xfrm>
        </p:grpSpPr>
        <p:sp>
          <p:nvSpPr>
            <p:cNvPr id="31755" name="Rectangle 9"/>
            <p:cNvSpPr/>
            <p:nvPr/>
          </p:nvSpPr>
          <p:spPr>
            <a:xfrm>
              <a:off x="270" y="2853"/>
              <a:ext cx="5353" cy="1068"/>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eaLnBrk="1" hangingPunct="1">
                <a:lnSpc>
                  <a:spcPct val="90000"/>
                </a:lnSpc>
                <a:buClr>
                  <a:schemeClr val="folHlink"/>
                </a:buClr>
                <a:buSzPct val="60000"/>
                <a:buFont typeface="Wingdings" panose="05000000000000000000" pitchFamily="2" charset="2"/>
                <a:buNone/>
              </a:pPr>
              <a:r>
                <a:rPr lang="zh-CN" altLang="en-US" sz="2800" b="0" dirty="0">
                  <a:latin typeface="Times New Roman" panose="02020603050405020304" pitchFamily="18" charset="0"/>
                </a:rPr>
                <a:t>		 </a:t>
              </a:r>
              <a:r>
                <a:rPr lang="en-US" altLang="zh-CN" sz="2000" i="1" dirty="0">
                  <a:cs typeface="Arial" panose="020B0604020202020204" pitchFamily="34" charset="0"/>
                </a:rPr>
                <a:t>mantissa</a:t>
              </a:r>
              <a:r>
                <a:rPr lang="zh-CN" altLang="en-US" sz="2000" i="1" dirty="0">
                  <a:cs typeface="Arial" panose="020B0604020202020204" pitchFamily="34" charset="0"/>
                </a:rPr>
                <a:t>（尾数）                            </a:t>
              </a:r>
              <a:r>
                <a:rPr lang="en-US" altLang="zh-CN" sz="2000" i="1" dirty="0">
                  <a:cs typeface="Arial" panose="020B0604020202020204" pitchFamily="34" charset="0"/>
                </a:rPr>
                <a:t>exponent</a:t>
              </a:r>
              <a:r>
                <a:rPr lang="zh-CN" altLang="en-US" sz="2000" i="1" dirty="0">
                  <a:cs typeface="Arial" panose="020B0604020202020204" pitchFamily="34" charset="0"/>
                </a:rPr>
                <a:t>（指数）</a:t>
              </a:r>
              <a:endParaRPr lang="zh-CN" altLang="en-US" sz="2000" dirty="0">
                <a:cs typeface="Arial" panose="020B0604020202020204" pitchFamily="34" charset="0"/>
              </a:endParaRPr>
            </a:p>
            <a:p>
              <a:pPr marL="342900" lvl="0" indent="-342900" eaLnBrk="1" hangingPunct="1">
                <a:lnSpc>
                  <a:spcPct val="90000"/>
                </a:lnSpc>
                <a:buClr>
                  <a:schemeClr val="folHlink"/>
                </a:buClr>
                <a:buSzPct val="60000"/>
                <a:buFont typeface="Wingdings" panose="05000000000000000000" pitchFamily="2" charset="2"/>
                <a:buNone/>
              </a:pPr>
              <a:r>
                <a:rPr lang="en-US" altLang="zh-CN" sz="2000" dirty="0">
                  <a:cs typeface="Arial" panose="020B0604020202020204" pitchFamily="34" charset="0"/>
                </a:rPr>
                <a:t>                                                   0.101</a:t>
              </a:r>
              <a:r>
                <a:rPr lang="en-US" altLang="zh-CN" sz="2000" baseline="-25000" dirty="0">
                  <a:solidFill>
                    <a:schemeClr val="accent2"/>
                  </a:solidFill>
                  <a:cs typeface="Arial" panose="020B0604020202020204" pitchFamily="34" charset="0"/>
                </a:rPr>
                <a:t>two</a:t>
              </a:r>
              <a:r>
                <a:rPr lang="en-US" altLang="zh-CN" sz="2000" dirty="0">
                  <a:cs typeface="Arial" panose="020B0604020202020204" pitchFamily="34" charset="0"/>
                </a:rPr>
                <a:t>   </a:t>
              </a:r>
              <a:r>
                <a:rPr lang="en-US" altLang="zh-CN" sz="2000" dirty="0">
                  <a:solidFill>
                    <a:srgbClr val="000000"/>
                  </a:solidFill>
                  <a:cs typeface="Arial" panose="020B0604020202020204" pitchFamily="34" charset="0"/>
                </a:rPr>
                <a:t>x</a:t>
              </a:r>
              <a:r>
                <a:rPr lang="en-US" altLang="zh-CN" sz="2000" dirty="0">
                  <a:cs typeface="Arial" panose="020B0604020202020204" pitchFamily="34" charset="0"/>
                </a:rPr>
                <a:t>   </a:t>
              </a:r>
              <a:r>
                <a:rPr lang="en-US" altLang="zh-CN" sz="2000" dirty="0">
                  <a:solidFill>
                    <a:schemeClr val="accent2"/>
                  </a:solidFill>
                  <a:cs typeface="Arial" panose="020B0604020202020204" pitchFamily="34" charset="0"/>
                </a:rPr>
                <a:t>2</a:t>
              </a:r>
              <a:r>
                <a:rPr lang="en-US" altLang="zh-CN" sz="2000" dirty="0">
                  <a:cs typeface="Arial" panose="020B0604020202020204" pitchFamily="34" charset="0"/>
                </a:rPr>
                <a:t> </a:t>
              </a:r>
              <a:r>
                <a:rPr lang="en-US" altLang="zh-CN" sz="2000" baseline="30000" dirty="0">
                  <a:cs typeface="Arial" panose="020B0604020202020204" pitchFamily="34" charset="0"/>
                </a:rPr>
                <a:t>-10</a:t>
              </a:r>
            </a:p>
            <a:p>
              <a:pPr marL="342900" lvl="0" indent="-342900" eaLnBrk="1" hangingPunct="1">
                <a:lnSpc>
                  <a:spcPct val="60000"/>
                </a:lnSpc>
                <a:buClr>
                  <a:schemeClr val="folHlink"/>
                </a:buClr>
                <a:buSzPct val="60000"/>
                <a:buFont typeface="Wingdings" panose="05000000000000000000" pitchFamily="2" charset="2"/>
                <a:buNone/>
              </a:pPr>
              <a:r>
                <a:rPr lang="en-US" altLang="zh-CN" sz="2000" dirty="0">
                  <a:cs typeface="Arial" panose="020B0604020202020204" pitchFamily="34" charset="0"/>
                </a:rPr>
                <a:t>                       </a:t>
              </a:r>
            </a:p>
            <a:p>
              <a:pPr marL="342900" lvl="0" indent="-342900" eaLnBrk="1" hangingPunct="1">
                <a:lnSpc>
                  <a:spcPct val="90000"/>
                </a:lnSpc>
                <a:buClr>
                  <a:schemeClr val="folHlink"/>
                </a:buClr>
                <a:buSzPct val="60000"/>
                <a:buFont typeface="Wingdings" panose="05000000000000000000" pitchFamily="2" charset="2"/>
                <a:buNone/>
              </a:pPr>
              <a:r>
                <a:rPr lang="en-US" altLang="zh-CN" sz="2000" dirty="0">
                  <a:cs typeface="Arial" panose="020B0604020202020204" pitchFamily="34" charset="0"/>
                </a:rPr>
                <a:t>                      	   </a:t>
              </a:r>
              <a:r>
                <a:rPr lang="en-US" altLang="zh-CN" sz="2000" i="1" dirty="0">
                  <a:solidFill>
                    <a:schemeClr val="accent2"/>
                  </a:solidFill>
                  <a:cs typeface="Arial" panose="020B0604020202020204" pitchFamily="34" charset="0"/>
                </a:rPr>
                <a:t>binary </a:t>
              </a:r>
              <a:r>
                <a:rPr lang="en-US" altLang="zh-CN" sz="2000" i="1" dirty="0">
                  <a:cs typeface="Arial" panose="020B0604020202020204" pitchFamily="34" charset="0"/>
                </a:rPr>
                <a:t>point                      </a:t>
              </a:r>
              <a:r>
                <a:rPr lang="zh-CN" altLang="en-US" sz="2000" i="1" dirty="0">
                  <a:cs typeface="Arial" panose="020B0604020202020204" pitchFamily="34" charset="0"/>
                </a:rPr>
                <a:t>基为</a:t>
              </a:r>
              <a:r>
                <a:rPr lang="en-US" altLang="zh-CN" sz="2000" i="1" dirty="0">
                  <a:cs typeface="Arial" panose="020B0604020202020204" pitchFamily="34" charset="0"/>
                </a:rPr>
                <a:t>2</a:t>
              </a:r>
              <a:endParaRPr lang="en-US" altLang="zh-CN" sz="2000" baseline="30000" dirty="0">
                <a:ea typeface="Arial" panose="020B0604020202020204" pitchFamily="34" charset="0"/>
              </a:endParaRPr>
            </a:p>
          </p:txBody>
        </p:sp>
        <p:sp>
          <p:nvSpPr>
            <p:cNvPr id="31756" name="Line 10"/>
            <p:cNvSpPr/>
            <p:nvPr/>
          </p:nvSpPr>
          <p:spPr>
            <a:xfrm>
              <a:off x="2275" y="3027"/>
              <a:ext cx="305" cy="96"/>
            </a:xfrm>
            <a:prstGeom prst="line">
              <a:avLst/>
            </a:prstGeom>
            <a:ln w="38100" cap="flat" cmpd="sng">
              <a:solidFill>
                <a:srgbClr val="990000"/>
              </a:solidFill>
              <a:prstDash val="solid"/>
              <a:miter/>
              <a:headEnd type="none" w="med" len="med"/>
              <a:tailEnd type="triangle" w="med" len="med"/>
            </a:ln>
          </p:spPr>
        </p:sp>
        <p:sp>
          <p:nvSpPr>
            <p:cNvPr id="31757" name="Line 11"/>
            <p:cNvSpPr/>
            <p:nvPr/>
          </p:nvSpPr>
          <p:spPr>
            <a:xfrm flipH="1">
              <a:off x="3793" y="3074"/>
              <a:ext cx="225" cy="143"/>
            </a:xfrm>
            <a:prstGeom prst="line">
              <a:avLst/>
            </a:prstGeom>
            <a:ln w="38100" cap="flat" cmpd="sng">
              <a:solidFill>
                <a:srgbClr val="990000"/>
              </a:solidFill>
              <a:prstDash val="solid"/>
              <a:miter/>
              <a:headEnd type="none" w="med" len="med"/>
              <a:tailEnd type="triangle" w="med" len="med"/>
            </a:ln>
          </p:spPr>
        </p:sp>
        <p:sp>
          <p:nvSpPr>
            <p:cNvPr id="31758" name="Line 12"/>
            <p:cNvSpPr/>
            <p:nvPr/>
          </p:nvSpPr>
          <p:spPr>
            <a:xfrm flipV="1">
              <a:off x="2451" y="3343"/>
              <a:ext cx="235" cy="209"/>
            </a:xfrm>
            <a:prstGeom prst="line">
              <a:avLst/>
            </a:prstGeom>
            <a:ln w="38100" cap="flat" cmpd="sng">
              <a:solidFill>
                <a:srgbClr val="990000"/>
              </a:solidFill>
              <a:prstDash val="solid"/>
              <a:miter/>
              <a:headEnd type="none" w="med" len="med"/>
              <a:tailEnd type="triangle" w="med" len="med"/>
            </a:ln>
          </p:spPr>
        </p:sp>
        <p:sp>
          <p:nvSpPr>
            <p:cNvPr id="31759" name="Line 13"/>
            <p:cNvSpPr/>
            <p:nvPr/>
          </p:nvSpPr>
          <p:spPr>
            <a:xfrm flipH="1" flipV="1">
              <a:off x="3589" y="3331"/>
              <a:ext cx="243" cy="208"/>
            </a:xfrm>
            <a:prstGeom prst="line">
              <a:avLst/>
            </a:prstGeom>
            <a:ln w="38100" cap="flat" cmpd="sng">
              <a:solidFill>
                <a:srgbClr val="990000"/>
              </a:solidFill>
              <a:prstDash val="solid"/>
              <a:miter/>
              <a:headEnd type="none" w="med" len="med"/>
              <a:tailEnd type="triangle" w="med" len="med"/>
            </a:ln>
          </p:spPr>
        </p:sp>
      </p:grpSp>
      <p:sp>
        <p:nvSpPr>
          <p:cNvPr id="300047" name="Rectangle 15"/>
          <p:cNvSpPr/>
          <p:nvPr/>
        </p:nvSpPr>
        <p:spPr>
          <a:xfrm>
            <a:off x="385763" y="4419600"/>
            <a:ext cx="2638425" cy="457200"/>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en-US" altLang="zh-CN" sz="2000" dirty="0">
                <a:solidFill>
                  <a:srgbClr val="063DE9"/>
                </a:solidFill>
                <a:cs typeface="Arial" panose="020B0604020202020204" pitchFamily="34" charset="0"/>
              </a:rPr>
              <a:t>for Binary Numbers:</a:t>
            </a:r>
            <a:endParaRPr lang="en-US" altLang="zh-CN" sz="2000" dirty="0">
              <a:solidFill>
                <a:srgbClr val="063DE9"/>
              </a:solidFill>
              <a:ea typeface="Arial" panose="020B0604020202020204" pitchFamily="34" charset="0"/>
            </a:endParaRPr>
          </a:p>
        </p:txBody>
      </p:sp>
      <p:sp>
        <p:nvSpPr>
          <p:cNvPr id="300048" name="Text Box 16"/>
          <p:cNvSpPr txBox="1"/>
          <p:nvPr/>
        </p:nvSpPr>
        <p:spPr>
          <a:xfrm>
            <a:off x="149225" y="6046788"/>
            <a:ext cx="8856663"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Times New Roman" panose="02020603050405020304" pitchFamily="18" charset="0"/>
                <a:ea typeface="黑体" panose="02010609060101010101" pitchFamily="49" charset="-122"/>
              </a:rPr>
              <a:t>只要对尾数和指数分别编码，就可表示一个浮点数（即：实数）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800100" y="142875"/>
            <a:ext cx="7054850" cy="600075"/>
          </a:xfrm>
        </p:spPr>
        <p:txBody>
          <a:bodyPr vert="horz" wrap="square" lIns="63500" tIns="25400" rIns="63500" bIns="25400" anchor="t" anchorCtr="0">
            <a:spAutoFit/>
          </a:bodyPr>
          <a:lstStyle/>
          <a:p>
            <a:r>
              <a:rPr lang="zh-CN" altLang="en-US" sz="3600" dirty="0">
                <a:latin typeface="Times New Roman" panose="02020603050405020304" pitchFamily="18" charset="0"/>
                <a:ea typeface="宋体" panose="02010600030101010101" pitchFamily="2" charset="-122"/>
              </a:rPr>
              <a:t>浮点数</a:t>
            </a:r>
            <a:r>
              <a:rPr lang="en-US" altLang="zh-CN" sz="3600" dirty="0">
                <a:latin typeface="Times New Roman" panose="02020603050405020304" pitchFamily="18" charset="0"/>
                <a:ea typeface="宋体" panose="02010600030101010101" pitchFamily="2" charset="-122"/>
              </a:rPr>
              <a:t>(Floating Point)</a:t>
            </a:r>
            <a:r>
              <a:rPr lang="zh-CN" altLang="en-US" sz="3600" dirty="0">
                <a:latin typeface="Times New Roman" panose="02020603050405020304" pitchFamily="18" charset="0"/>
                <a:ea typeface="宋体" panose="02010600030101010101" pitchFamily="2" charset="-122"/>
              </a:rPr>
              <a:t>的表示范围</a:t>
            </a:r>
          </a:p>
        </p:txBody>
      </p:sp>
      <p:sp>
        <p:nvSpPr>
          <p:cNvPr id="33795" name="Rectangle 3"/>
          <p:cNvSpPr>
            <a:spLocks noGrp="1"/>
          </p:cNvSpPr>
          <p:nvPr>
            <p:ph type="body" idx="4294967295"/>
          </p:nvPr>
        </p:nvSpPr>
        <p:spPr>
          <a:xfrm>
            <a:off x="431800" y="773113"/>
            <a:ext cx="8380413" cy="2935605"/>
          </a:xfrm>
        </p:spPr>
        <p:txBody>
          <a:bodyPr vert="horz" wrap="square" lIns="63500" tIns="25400" rIns="63500" bIns="25400" anchor="t" anchorCtr="0">
            <a:spAutoFit/>
          </a:bodyPr>
          <a:lstStyle/>
          <a:p>
            <a:pPr marL="203200" indent="-203200">
              <a:buNone/>
            </a:pPr>
            <a:r>
              <a:rPr lang="zh-CN" altLang="en-US" sz="2200" dirty="0">
                <a:ea typeface="黑体" panose="02010609060101010101" pitchFamily="49" charset="-122"/>
              </a:rPr>
              <a:t>例：画出下述</a:t>
            </a:r>
            <a:r>
              <a:rPr lang="en-US" altLang="zh-CN" sz="2200" dirty="0">
                <a:ea typeface="黑体" panose="02010609060101010101" pitchFamily="49" charset="-122"/>
              </a:rPr>
              <a:t>32</a:t>
            </a:r>
            <a:r>
              <a:rPr lang="zh-CN" altLang="en-US" sz="2200" dirty="0">
                <a:ea typeface="黑体" panose="02010609060101010101" pitchFamily="49" charset="-122"/>
              </a:rPr>
              <a:t>位浮点数格式的规格化数的表示范围。</a:t>
            </a:r>
          </a:p>
          <a:p>
            <a:pPr marL="203200" indent="-203200">
              <a:buNone/>
            </a:pPr>
            <a:r>
              <a:rPr lang="en-US" altLang="zh-CN" dirty="0"/>
              <a:t>             </a:t>
            </a:r>
            <a:r>
              <a:rPr lang="en-US" altLang="zh-CN" sz="1800" dirty="0"/>
              <a:t>0   1          8   9                                              31</a:t>
            </a:r>
          </a:p>
          <a:p>
            <a:pPr marL="203200" indent="-203200">
              <a:buNone/>
            </a:pPr>
            <a:endParaRPr lang="en-US" altLang="zh-CN" sz="1800" dirty="0"/>
          </a:p>
          <a:p>
            <a:pPr marL="203200" indent="-203200">
              <a:buNone/>
            </a:pPr>
            <a:r>
              <a:rPr lang="zh-CN" altLang="en-US" sz="2200" dirty="0"/>
              <a:t>   </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位数符</a:t>
            </a:r>
            <a:r>
              <a:rPr lang="en-US" altLang="zh-CN" sz="2200" dirty="0">
                <a:latin typeface="黑体" panose="02010609060101010101" pitchFamily="49" charset="-122"/>
                <a:ea typeface="黑体" panose="02010609060101010101" pitchFamily="49" charset="-122"/>
              </a:rPr>
              <a:t>S</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位为</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位移码表示阶码</a:t>
            </a:r>
            <a:r>
              <a:rPr lang="en-US" altLang="zh-CN" sz="2200" dirty="0">
                <a:latin typeface="黑体" panose="02010609060101010101" pitchFamily="49" charset="-122"/>
                <a:ea typeface="黑体" panose="02010609060101010101" pitchFamily="49" charset="-122"/>
              </a:rPr>
              <a:t>E</a:t>
            </a:r>
            <a:r>
              <a:rPr lang="zh-CN" altLang="en-US" sz="2200" dirty="0">
                <a:latin typeface="黑体" panose="02010609060101010101" pitchFamily="49" charset="-122"/>
                <a:ea typeface="黑体" panose="02010609060101010101" pitchFamily="49" charset="-122"/>
              </a:rPr>
              <a:t>（偏置常数为</a:t>
            </a:r>
            <a:r>
              <a:rPr lang="en-US" altLang="zh-CN" sz="2200" dirty="0">
                <a:latin typeface="黑体" panose="02010609060101010101" pitchFamily="49" charset="-122"/>
                <a:ea typeface="黑体" panose="02010609060101010101" pitchFamily="49" charset="-122"/>
              </a:rPr>
              <a:t>128</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31</a:t>
            </a:r>
            <a:r>
              <a:rPr lang="zh-CN" altLang="en-US" sz="2200" dirty="0">
                <a:latin typeface="黑体" panose="02010609060101010101" pitchFamily="49" charset="-122"/>
                <a:ea typeface="黑体" panose="02010609060101010101" pitchFamily="49" charset="-122"/>
              </a:rPr>
              <a:t>位为</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位二进制原码小数表示的尾数数值部分</a:t>
            </a:r>
            <a:r>
              <a:rPr lang="en-US" altLang="zh-CN" sz="2200" dirty="0">
                <a:latin typeface="黑体" panose="02010609060101010101" pitchFamily="49" charset="-122"/>
                <a:ea typeface="黑体" panose="02010609060101010101" pitchFamily="49" charset="-122"/>
              </a:rPr>
              <a:t>M</a:t>
            </a:r>
            <a:r>
              <a:rPr lang="zh-CN" altLang="en-US" sz="2200" dirty="0">
                <a:latin typeface="黑体" panose="02010609060101010101" pitchFamily="49" charset="-122"/>
                <a:ea typeface="黑体" panose="02010609060101010101" pitchFamily="49" charset="-122"/>
              </a:rPr>
              <a:t> 。规格化尾数的</a:t>
            </a:r>
            <a:r>
              <a:rPr lang="zh-CN" altLang="en-US" sz="2200" dirty="0">
                <a:solidFill>
                  <a:srgbClr val="FF0000"/>
                </a:solidFill>
                <a:latin typeface="黑体" panose="02010609060101010101" pitchFamily="49" charset="-122"/>
                <a:ea typeface="黑体" panose="02010609060101010101" pitchFamily="49" charset="-122"/>
              </a:rPr>
              <a:t>小数点后第一位总是</a:t>
            </a:r>
            <a:r>
              <a:rPr lang="en-US" altLang="zh-CN" sz="2200" dirty="0">
                <a:solidFill>
                  <a:srgbClr val="FF0000"/>
                </a:solidFill>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，故规定第一位默认的</a:t>
            </a:r>
            <a:r>
              <a:rPr lang="zh-CN" altLang="en-US" sz="2200" dirty="0">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a:t>
            </a:r>
            <a:r>
              <a:rPr lang="en-US" altLang="zh-CN" sz="2200" dirty="0">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不明显表示出来。这样可用</a:t>
            </a:r>
            <a:r>
              <a:rPr lang="en-US" altLang="zh-CN" sz="2200" dirty="0">
                <a:latin typeface="黑体" panose="02010609060101010101" pitchFamily="49" charset="-122"/>
                <a:ea typeface="黑体" panose="02010609060101010101" pitchFamily="49" charset="-122"/>
              </a:rPr>
              <a:t>23</a:t>
            </a:r>
            <a:r>
              <a:rPr lang="zh-CN" altLang="en-US" sz="2200" dirty="0">
                <a:latin typeface="黑体" panose="02010609060101010101" pitchFamily="49" charset="-122"/>
                <a:ea typeface="黑体" panose="02010609060101010101" pitchFamily="49" charset="-122"/>
              </a:rPr>
              <a:t>个数位表示</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位尾数。</a:t>
            </a:r>
          </a:p>
        </p:txBody>
      </p:sp>
      <p:sp>
        <p:nvSpPr>
          <p:cNvPr id="33796" name="Rectangle 5"/>
          <p:cNvSpPr/>
          <p:nvPr/>
        </p:nvSpPr>
        <p:spPr>
          <a:xfrm>
            <a:off x="0" y="2770188"/>
            <a:ext cx="184150" cy="33655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797" name="Rectangle 6"/>
          <p:cNvSpPr/>
          <p:nvPr/>
        </p:nvSpPr>
        <p:spPr>
          <a:xfrm>
            <a:off x="1487488" y="1584325"/>
            <a:ext cx="4862512" cy="368300"/>
          </a:xfrm>
          <a:prstGeom prst="rect">
            <a:avLst/>
          </a:prstGeom>
          <a:noFill/>
          <a:ln w="1905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798" name="Line 7"/>
          <p:cNvSpPr/>
          <p:nvPr/>
        </p:nvSpPr>
        <p:spPr>
          <a:xfrm>
            <a:off x="1789113" y="1606550"/>
            <a:ext cx="0" cy="368300"/>
          </a:xfrm>
          <a:prstGeom prst="line">
            <a:avLst/>
          </a:prstGeom>
          <a:ln w="12700" cap="flat" cmpd="sng">
            <a:solidFill>
              <a:srgbClr val="000000"/>
            </a:solidFill>
            <a:prstDash val="solid"/>
            <a:headEnd type="none" w="med" len="med"/>
            <a:tailEnd type="none" w="med" len="med"/>
          </a:ln>
        </p:spPr>
      </p:sp>
      <p:sp>
        <p:nvSpPr>
          <p:cNvPr id="33799" name="Line 8"/>
          <p:cNvSpPr/>
          <p:nvPr/>
        </p:nvSpPr>
        <p:spPr>
          <a:xfrm>
            <a:off x="2863850" y="1620838"/>
            <a:ext cx="0" cy="368300"/>
          </a:xfrm>
          <a:prstGeom prst="line">
            <a:avLst/>
          </a:prstGeom>
          <a:ln w="12700" cap="flat" cmpd="sng">
            <a:solidFill>
              <a:srgbClr val="000000"/>
            </a:solidFill>
            <a:prstDash val="solid"/>
            <a:headEnd type="none" w="med" len="med"/>
            <a:tailEnd type="none" w="med" len="med"/>
          </a:ln>
        </p:spPr>
      </p:sp>
      <p:sp>
        <p:nvSpPr>
          <p:cNvPr id="33800" name="Text Box 9"/>
          <p:cNvSpPr txBox="1"/>
          <p:nvPr/>
        </p:nvSpPr>
        <p:spPr>
          <a:xfrm>
            <a:off x="1487488" y="1550988"/>
            <a:ext cx="323850" cy="3667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800" dirty="0">
                <a:solidFill>
                  <a:srgbClr val="FF9900"/>
                </a:solidFill>
                <a:latin typeface="Times New Roman" panose="02020603050405020304" pitchFamily="18" charset="0"/>
              </a:rPr>
              <a:t>S</a:t>
            </a:r>
          </a:p>
        </p:txBody>
      </p:sp>
      <p:sp>
        <p:nvSpPr>
          <p:cNvPr id="33801" name="Text Box 10"/>
          <p:cNvSpPr txBox="1"/>
          <p:nvPr/>
        </p:nvSpPr>
        <p:spPr>
          <a:xfrm>
            <a:off x="1920875" y="1593850"/>
            <a:ext cx="949325" cy="3667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33802" name="Text Box 11"/>
          <p:cNvSpPr txBox="1"/>
          <p:nvPr/>
        </p:nvSpPr>
        <p:spPr>
          <a:xfrm>
            <a:off x="4224338" y="1560513"/>
            <a:ext cx="1039812" cy="3667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solidFill>
                  <a:schemeClr val="accent2"/>
                </a:solidFill>
                <a:ea typeface="黑体" panose="02010609060101010101" pitchFamily="49" charset="-122"/>
              </a:rPr>
              <a:t>尾数</a:t>
            </a:r>
            <a:r>
              <a:rPr lang="en-US" altLang="zh-CN" sz="1800" dirty="0">
                <a:solidFill>
                  <a:schemeClr val="accent2"/>
                </a:solidFill>
                <a:ea typeface="黑体" panose="02010609060101010101" pitchFamily="49" charset="-122"/>
              </a:rPr>
              <a:t>M</a:t>
            </a:r>
          </a:p>
        </p:txBody>
      </p:sp>
      <p:sp>
        <p:nvSpPr>
          <p:cNvPr id="405516" name="Text Box 12"/>
          <p:cNvSpPr txBox="1"/>
          <p:nvPr/>
        </p:nvSpPr>
        <p:spPr>
          <a:xfrm>
            <a:off x="77788" y="3698875"/>
            <a:ext cx="4584700" cy="3667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solidFill>
                  <a:srgbClr val="3333FF"/>
                </a:solidFill>
                <a:ea typeface="黑体" panose="02010609060101010101" pitchFamily="49" charset="-122"/>
              </a:rPr>
              <a:t>最大正数：</a:t>
            </a:r>
            <a:r>
              <a:rPr lang="en-US" altLang="zh-CN" sz="1800" dirty="0">
                <a:solidFill>
                  <a:srgbClr val="3333FF"/>
                </a:solidFill>
                <a:ea typeface="黑体" panose="02010609060101010101" pitchFamily="49" charset="-122"/>
              </a:rPr>
              <a:t>0.</a:t>
            </a:r>
            <a:r>
              <a:rPr lang="en-US" altLang="zh-CN" sz="1800" dirty="0">
                <a:solidFill>
                  <a:srgbClr val="CC0000"/>
                </a:solidFill>
                <a:ea typeface="黑体" panose="02010609060101010101" pitchFamily="49" charset="-122"/>
              </a:rPr>
              <a:t>1</a:t>
            </a:r>
            <a:r>
              <a:rPr lang="en-US" altLang="zh-CN" sz="1800" dirty="0">
                <a:solidFill>
                  <a:srgbClr val="3333FF"/>
                </a:solidFill>
                <a:ea typeface="黑体" panose="02010609060101010101" pitchFamily="49" charset="-122"/>
              </a:rPr>
              <a:t>1…1 x 2</a:t>
            </a:r>
            <a:r>
              <a:rPr lang="en-US" altLang="zh-CN" sz="1800" baseline="30000" dirty="0">
                <a:solidFill>
                  <a:srgbClr val="3333FF"/>
                </a:solidFill>
                <a:ea typeface="黑体" panose="02010609060101010101" pitchFamily="49" charset="-122"/>
              </a:rPr>
              <a:t>11…1 </a:t>
            </a:r>
            <a:r>
              <a:rPr lang="en-US" altLang="zh-CN" sz="1800" dirty="0">
                <a:solidFill>
                  <a:srgbClr val="3333FF"/>
                </a:solidFill>
                <a:ea typeface="黑体" panose="02010609060101010101" pitchFamily="49" charset="-122"/>
              </a:rPr>
              <a:t> =(1-2</a:t>
            </a:r>
            <a:r>
              <a:rPr lang="en-US" altLang="zh-CN" sz="1800" baseline="30000" dirty="0">
                <a:solidFill>
                  <a:srgbClr val="3333FF"/>
                </a:solidFill>
                <a:ea typeface="黑体" panose="02010609060101010101" pitchFamily="49" charset="-122"/>
              </a:rPr>
              <a:t>-24</a:t>
            </a:r>
            <a:r>
              <a:rPr lang="en-US" altLang="zh-CN" sz="1800" dirty="0">
                <a:solidFill>
                  <a:srgbClr val="3333FF"/>
                </a:solidFill>
                <a:ea typeface="黑体" panose="02010609060101010101" pitchFamily="49" charset="-122"/>
              </a:rPr>
              <a:t>) x 2</a:t>
            </a:r>
            <a:r>
              <a:rPr lang="en-US" altLang="zh-CN" sz="1800" baseline="30000" dirty="0">
                <a:solidFill>
                  <a:srgbClr val="3333FF"/>
                </a:solidFill>
                <a:ea typeface="黑体" panose="02010609060101010101" pitchFamily="49" charset="-122"/>
              </a:rPr>
              <a:t>127</a:t>
            </a:r>
            <a:r>
              <a:rPr lang="en-US" altLang="zh-CN" sz="1800" dirty="0">
                <a:solidFill>
                  <a:srgbClr val="3333FF"/>
                </a:solidFill>
                <a:latin typeface="Times New Roman" panose="02020603050405020304" pitchFamily="18" charset="0"/>
              </a:rPr>
              <a:t> </a:t>
            </a:r>
            <a:endParaRPr lang="zh-CN" altLang="en-US" sz="1800" dirty="0">
              <a:solidFill>
                <a:srgbClr val="3333FF"/>
              </a:solidFill>
              <a:latin typeface="Times New Roman" panose="02020603050405020304" pitchFamily="18" charset="0"/>
            </a:endParaRPr>
          </a:p>
        </p:txBody>
      </p:sp>
      <p:sp>
        <p:nvSpPr>
          <p:cNvPr id="405517" name="Text Box 13"/>
          <p:cNvSpPr txBox="1"/>
          <p:nvPr/>
        </p:nvSpPr>
        <p:spPr>
          <a:xfrm>
            <a:off x="4527550" y="3692525"/>
            <a:ext cx="4379913" cy="3667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solidFill>
                  <a:srgbClr val="3333FF"/>
                </a:solidFill>
                <a:ea typeface="黑体" panose="02010609060101010101" pitchFamily="49" charset="-122"/>
              </a:rPr>
              <a:t>最小正数：</a:t>
            </a:r>
            <a:r>
              <a:rPr lang="en-US" altLang="zh-CN" sz="1800" dirty="0">
                <a:solidFill>
                  <a:srgbClr val="3333FF"/>
                </a:solidFill>
                <a:ea typeface="黑体" panose="02010609060101010101" pitchFamily="49" charset="-122"/>
              </a:rPr>
              <a:t>0.</a:t>
            </a:r>
            <a:r>
              <a:rPr lang="en-US" altLang="zh-CN" sz="1800" dirty="0">
                <a:solidFill>
                  <a:srgbClr val="CC0000"/>
                </a:solidFill>
                <a:ea typeface="黑体" panose="02010609060101010101" pitchFamily="49" charset="-122"/>
              </a:rPr>
              <a:t>1</a:t>
            </a:r>
            <a:r>
              <a:rPr lang="en-US" altLang="zh-CN" sz="1800" dirty="0">
                <a:solidFill>
                  <a:srgbClr val="3333FF"/>
                </a:solidFill>
                <a:ea typeface="黑体" panose="02010609060101010101" pitchFamily="49" charset="-122"/>
              </a:rPr>
              <a:t>0…0 x 2</a:t>
            </a:r>
            <a:r>
              <a:rPr lang="en-US" altLang="zh-CN" sz="1800" baseline="30000" dirty="0">
                <a:solidFill>
                  <a:srgbClr val="3333FF"/>
                </a:solidFill>
                <a:ea typeface="黑体" panose="02010609060101010101" pitchFamily="49" charset="-122"/>
              </a:rPr>
              <a:t>00…0 </a:t>
            </a:r>
            <a:r>
              <a:rPr lang="en-US" altLang="zh-CN" sz="1800" dirty="0">
                <a:solidFill>
                  <a:srgbClr val="3333FF"/>
                </a:solidFill>
                <a:ea typeface="黑体" panose="02010609060101010101" pitchFamily="49" charset="-122"/>
              </a:rPr>
              <a:t> =(1/2) x 2</a:t>
            </a:r>
            <a:r>
              <a:rPr lang="en-US" altLang="zh-CN" sz="1800" baseline="30000" dirty="0">
                <a:solidFill>
                  <a:srgbClr val="3333FF"/>
                </a:solidFill>
                <a:ea typeface="黑体" panose="02010609060101010101" pitchFamily="49" charset="-122"/>
              </a:rPr>
              <a:t>-128</a:t>
            </a:r>
            <a:r>
              <a:rPr lang="en-US" altLang="zh-CN" sz="1800" dirty="0">
                <a:latin typeface="Times New Roman" panose="02020603050405020304" pitchFamily="18" charset="0"/>
              </a:rPr>
              <a:t> </a:t>
            </a:r>
            <a:endParaRPr lang="zh-CN" altLang="en-US" sz="1800" dirty="0">
              <a:latin typeface="Times New Roman" panose="02020603050405020304" pitchFamily="18" charset="0"/>
            </a:endParaRPr>
          </a:p>
        </p:txBody>
      </p:sp>
      <p:sp>
        <p:nvSpPr>
          <p:cNvPr id="405518" name="Text Box 14"/>
          <p:cNvSpPr txBox="1"/>
          <p:nvPr/>
        </p:nvSpPr>
        <p:spPr>
          <a:xfrm>
            <a:off x="115888" y="4014788"/>
            <a:ext cx="7561262"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0066"/>
                </a:solidFill>
                <a:latin typeface="Times New Roman" panose="02020603050405020304" pitchFamily="18" charset="0"/>
                <a:ea typeface="黑体" panose="02010609060101010101" pitchFamily="49" charset="-122"/>
              </a:rPr>
              <a:t>因为原码是对称的，所以其表示范围关于原点对称。</a:t>
            </a:r>
          </a:p>
        </p:txBody>
      </p:sp>
      <p:sp>
        <p:nvSpPr>
          <p:cNvPr id="405519" name="Text Box 15"/>
          <p:cNvSpPr txBox="1"/>
          <p:nvPr/>
        </p:nvSpPr>
        <p:spPr>
          <a:xfrm>
            <a:off x="182563" y="6026150"/>
            <a:ext cx="8374062" cy="777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ts val="600"/>
              </a:spcBef>
              <a:buNone/>
            </a:pPr>
            <a:r>
              <a:rPr lang="zh-CN" altLang="en-US" sz="2000" dirty="0">
                <a:solidFill>
                  <a:srgbClr val="CC0000"/>
                </a:solidFill>
                <a:latin typeface="黑体" panose="02010609060101010101" pitchFamily="49" charset="-122"/>
                <a:ea typeface="黑体" panose="02010609060101010101" pitchFamily="49" charset="-122"/>
              </a:rPr>
              <a:t>机器</a:t>
            </a:r>
            <a:r>
              <a:rPr lang="en-US" altLang="zh-CN" sz="2000" dirty="0">
                <a:solidFill>
                  <a:srgbClr val="CC0000"/>
                </a:solidFill>
                <a:latin typeface="黑体" panose="02010609060101010101" pitchFamily="49" charset="-122"/>
                <a:ea typeface="黑体" panose="02010609060101010101" pitchFamily="49" charset="-122"/>
              </a:rPr>
              <a:t>0</a:t>
            </a:r>
            <a:r>
              <a:rPr lang="zh-CN" altLang="en-US" sz="2000" dirty="0">
                <a:solidFill>
                  <a:srgbClr val="CC0000"/>
                </a:solidFill>
                <a:latin typeface="黑体" panose="02010609060101010101" pitchFamily="49" charset="-122"/>
                <a:ea typeface="黑体" panose="02010609060101010101" pitchFamily="49" charset="-122"/>
              </a:rPr>
              <a:t>：尾数为</a:t>
            </a:r>
            <a:r>
              <a:rPr lang="en-US" altLang="zh-CN" sz="2000" dirty="0">
                <a:solidFill>
                  <a:srgbClr val="CC0000"/>
                </a:solidFill>
                <a:latin typeface="黑体" panose="02010609060101010101" pitchFamily="49" charset="-122"/>
                <a:ea typeface="黑体" panose="02010609060101010101" pitchFamily="49" charset="-122"/>
              </a:rPr>
              <a:t>0 </a:t>
            </a:r>
            <a:r>
              <a:rPr lang="zh-CN" altLang="en-US" sz="2000" dirty="0">
                <a:solidFill>
                  <a:srgbClr val="CC0000"/>
                </a:solidFill>
                <a:latin typeface="黑体" panose="02010609060101010101" pitchFamily="49" charset="-122"/>
                <a:ea typeface="黑体" panose="02010609060101010101" pitchFamily="49" charset="-122"/>
              </a:rPr>
              <a:t>或 落在下溢区中的数</a:t>
            </a:r>
          </a:p>
          <a:p>
            <a:pPr marL="0" lvl="0" indent="0">
              <a:lnSpc>
                <a:spcPct val="100000"/>
              </a:lnSpc>
              <a:spcBef>
                <a:spcPts val="600"/>
              </a:spcBef>
              <a:buNone/>
            </a:pPr>
            <a:r>
              <a:rPr lang="zh-CN" altLang="en-US" sz="2000" dirty="0">
                <a:solidFill>
                  <a:srgbClr val="CC0000"/>
                </a:solidFill>
                <a:latin typeface="黑体" panose="02010609060101010101" pitchFamily="49" charset="-122"/>
                <a:ea typeface="黑体" panose="02010609060101010101" pitchFamily="49" charset="-122"/>
              </a:rPr>
              <a:t>浮点数范围比定点数大，但数的个数没变多，故数之间更稀疏，且不均匀</a:t>
            </a:r>
          </a:p>
        </p:txBody>
      </p:sp>
      <p:grpSp>
        <p:nvGrpSpPr>
          <p:cNvPr id="33807" name="Group 17"/>
          <p:cNvGrpSpPr>
            <a:grpSpLocks noChangeAspect="1"/>
          </p:cNvGrpSpPr>
          <p:nvPr/>
        </p:nvGrpSpPr>
        <p:grpSpPr>
          <a:xfrm>
            <a:off x="176213" y="4371975"/>
            <a:ext cx="8967787" cy="1757363"/>
            <a:chOff x="111" y="2538"/>
            <a:chExt cx="5482" cy="1161"/>
          </a:xfrm>
        </p:grpSpPr>
        <p:sp>
          <p:nvSpPr>
            <p:cNvPr id="33809" name="AutoShape 16"/>
            <p:cNvSpPr>
              <a:spLocks noChangeAspect="1" noTextEdit="1"/>
            </p:cNvSpPr>
            <p:nvPr/>
          </p:nvSpPr>
          <p:spPr>
            <a:xfrm>
              <a:off x="112" y="2538"/>
              <a:ext cx="5474" cy="1161"/>
            </a:xfrm>
            <a:prstGeom prst="rect">
              <a:avLst/>
            </a:prstGeom>
            <a:noFill/>
            <a:ln w="9525">
              <a:noFill/>
            </a:ln>
          </p:spPr>
          <p:txBody>
            <a:bodyPr/>
            <a:lstStyle/>
            <a:p>
              <a:endParaRPr lang="zh-CN" altLang="en-US"/>
            </a:p>
          </p:txBody>
        </p:sp>
        <p:sp>
          <p:nvSpPr>
            <p:cNvPr id="33810" name="Rectangle 18"/>
            <p:cNvSpPr/>
            <p:nvPr/>
          </p:nvSpPr>
          <p:spPr>
            <a:xfrm>
              <a:off x="111" y="2542"/>
              <a:ext cx="37"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11" name="Rectangle 19"/>
            <p:cNvSpPr/>
            <p:nvPr/>
          </p:nvSpPr>
          <p:spPr>
            <a:xfrm>
              <a:off x="2743" y="3054"/>
              <a:ext cx="396"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正下溢</a:t>
              </a:r>
              <a:endParaRPr lang="zh-CN" altLang="en-US" sz="1600" dirty="0">
                <a:latin typeface="黑体" panose="02010609060101010101" pitchFamily="49" charset="-122"/>
                <a:ea typeface="黑体" panose="02010609060101010101" pitchFamily="49" charset="-122"/>
              </a:endParaRPr>
            </a:p>
          </p:txBody>
        </p:sp>
        <p:sp>
          <p:nvSpPr>
            <p:cNvPr id="33812" name="Rectangle 20"/>
            <p:cNvSpPr/>
            <p:nvPr/>
          </p:nvSpPr>
          <p:spPr>
            <a:xfrm>
              <a:off x="3111" y="3050"/>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13" name="Rectangle 21"/>
            <p:cNvSpPr/>
            <p:nvPr/>
          </p:nvSpPr>
          <p:spPr>
            <a:xfrm>
              <a:off x="2236" y="3044"/>
              <a:ext cx="396" cy="170"/>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负下溢</a:t>
              </a:r>
              <a:endParaRPr lang="zh-CN" altLang="en-US" sz="1600" dirty="0">
                <a:latin typeface="黑体" panose="02010609060101010101" pitchFamily="49" charset="-122"/>
                <a:ea typeface="黑体" panose="02010609060101010101" pitchFamily="49" charset="-122"/>
              </a:endParaRPr>
            </a:p>
          </p:txBody>
        </p:sp>
        <p:sp>
          <p:nvSpPr>
            <p:cNvPr id="33814" name="Rectangle 22"/>
            <p:cNvSpPr/>
            <p:nvPr/>
          </p:nvSpPr>
          <p:spPr>
            <a:xfrm>
              <a:off x="2604" y="3040"/>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15" name="Rectangle 23"/>
            <p:cNvSpPr/>
            <p:nvPr/>
          </p:nvSpPr>
          <p:spPr>
            <a:xfrm>
              <a:off x="338" y="3324"/>
              <a:ext cx="1041" cy="287"/>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16" name="Rectangle 24"/>
            <p:cNvSpPr/>
            <p:nvPr/>
          </p:nvSpPr>
          <p:spPr>
            <a:xfrm>
              <a:off x="436" y="3383"/>
              <a:ext cx="50"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17" name="Rectangle 25"/>
            <p:cNvSpPr/>
            <p:nvPr/>
          </p:nvSpPr>
          <p:spPr>
            <a:xfrm>
              <a:off x="484" y="3383"/>
              <a:ext cx="160"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b="0" dirty="0">
                  <a:solidFill>
                    <a:srgbClr val="000000"/>
                  </a:solidFill>
                  <a:latin typeface="Times New Roman" panose="02020603050405020304" pitchFamily="18" charset="0"/>
                </a:rPr>
                <a:t> </a:t>
              </a:r>
              <a:r>
                <a:rPr lang="en-US" altLang="zh-CN" sz="1900" b="0" dirty="0">
                  <a:solidFill>
                    <a:srgbClr val="000000"/>
                  </a:solidFill>
                  <a:latin typeface="Times New Roman" panose="02020603050405020304" pitchFamily="18" charset="0"/>
                </a:rPr>
                <a:t>(1</a:t>
              </a:r>
              <a:endParaRPr lang="en-US" altLang="zh-CN" sz="1600" dirty="0">
                <a:latin typeface="Times New Roman" panose="02020603050405020304" pitchFamily="18" charset="0"/>
              </a:endParaRPr>
            </a:p>
          </p:txBody>
        </p:sp>
        <p:sp>
          <p:nvSpPr>
            <p:cNvPr id="33818" name="Rectangle 26"/>
            <p:cNvSpPr/>
            <p:nvPr/>
          </p:nvSpPr>
          <p:spPr>
            <a:xfrm>
              <a:off x="639" y="3383"/>
              <a:ext cx="49"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19" name="Rectangle 27"/>
            <p:cNvSpPr/>
            <p:nvPr/>
          </p:nvSpPr>
          <p:spPr>
            <a:xfrm>
              <a:off x="687" y="3383"/>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20" name="Rectangle 28"/>
            <p:cNvSpPr/>
            <p:nvPr/>
          </p:nvSpPr>
          <p:spPr>
            <a:xfrm>
              <a:off x="758" y="3355"/>
              <a:ext cx="34"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21" name="Rectangle 29"/>
            <p:cNvSpPr/>
            <p:nvPr/>
          </p:nvSpPr>
          <p:spPr>
            <a:xfrm>
              <a:off x="790" y="3355"/>
              <a:ext cx="51"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22" name="Rectangle 30"/>
            <p:cNvSpPr/>
            <p:nvPr/>
          </p:nvSpPr>
          <p:spPr>
            <a:xfrm>
              <a:off x="838" y="3355"/>
              <a:ext cx="50"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rPr>
                <a:t>4</a:t>
              </a:r>
              <a:endParaRPr lang="en-US" altLang="zh-CN" sz="1600" dirty="0">
                <a:latin typeface="Times New Roman" panose="02020603050405020304" pitchFamily="18" charset="0"/>
              </a:endParaRPr>
            </a:p>
          </p:txBody>
        </p:sp>
        <p:sp>
          <p:nvSpPr>
            <p:cNvPr id="33823" name="Rectangle 31"/>
            <p:cNvSpPr/>
            <p:nvPr/>
          </p:nvSpPr>
          <p:spPr>
            <a:xfrm>
              <a:off x="886" y="3383"/>
              <a:ext cx="50"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24" name="Rectangle 32"/>
            <p:cNvSpPr/>
            <p:nvPr/>
          </p:nvSpPr>
          <p:spPr>
            <a:xfrm>
              <a:off x="933" y="3383"/>
              <a:ext cx="37"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25" name="Rectangle 33"/>
            <p:cNvSpPr/>
            <p:nvPr/>
          </p:nvSpPr>
          <p:spPr>
            <a:xfrm>
              <a:off x="969" y="3383"/>
              <a:ext cx="109" cy="14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400" b="0" dirty="0">
                  <a:solidFill>
                    <a:srgbClr val="000000"/>
                  </a:solidFill>
                  <a:latin typeface="Times New Roman" panose="02020603050405020304" pitchFamily="18" charset="0"/>
                </a:rPr>
                <a:t>×</a:t>
              </a:r>
              <a:endParaRPr lang="en-US" altLang="zh-CN" sz="1400" dirty="0">
                <a:latin typeface="Times New Roman" panose="02020603050405020304" pitchFamily="18" charset="0"/>
              </a:endParaRPr>
            </a:p>
          </p:txBody>
        </p:sp>
        <p:sp>
          <p:nvSpPr>
            <p:cNvPr id="33826" name="Rectangle 34"/>
            <p:cNvSpPr/>
            <p:nvPr/>
          </p:nvSpPr>
          <p:spPr>
            <a:xfrm>
              <a:off x="1049" y="3383"/>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27" name="Rectangle 35"/>
            <p:cNvSpPr/>
            <p:nvPr/>
          </p:nvSpPr>
          <p:spPr>
            <a:xfrm>
              <a:off x="1121" y="3355"/>
              <a:ext cx="152"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rPr>
                <a:t>127</a:t>
              </a:r>
              <a:endParaRPr lang="en-US" altLang="zh-CN" sz="1600" dirty="0">
                <a:latin typeface="Times New Roman" panose="02020603050405020304" pitchFamily="18" charset="0"/>
              </a:endParaRPr>
            </a:p>
          </p:txBody>
        </p:sp>
        <p:sp>
          <p:nvSpPr>
            <p:cNvPr id="33828" name="Rectangle 36"/>
            <p:cNvSpPr/>
            <p:nvPr/>
          </p:nvSpPr>
          <p:spPr>
            <a:xfrm>
              <a:off x="1264" y="3355"/>
              <a:ext cx="25"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3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29" name="Rectangle 37"/>
            <p:cNvSpPr/>
            <p:nvPr/>
          </p:nvSpPr>
          <p:spPr>
            <a:xfrm>
              <a:off x="5089" y="3346"/>
              <a:ext cx="504" cy="353"/>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30" name="Rectangle 38"/>
            <p:cNvSpPr/>
            <p:nvPr/>
          </p:nvSpPr>
          <p:spPr>
            <a:xfrm>
              <a:off x="5187" y="3418"/>
              <a:ext cx="264"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数轴</a:t>
              </a:r>
              <a:endParaRPr lang="zh-CN" altLang="en-US" sz="1600" dirty="0">
                <a:latin typeface="黑体" panose="02010609060101010101" pitchFamily="49" charset="-122"/>
                <a:ea typeface="黑体" panose="02010609060101010101" pitchFamily="49" charset="-122"/>
              </a:endParaRPr>
            </a:p>
          </p:txBody>
        </p:sp>
        <p:sp>
          <p:nvSpPr>
            <p:cNvPr id="33831" name="Rectangle 39"/>
            <p:cNvSpPr/>
            <p:nvPr/>
          </p:nvSpPr>
          <p:spPr>
            <a:xfrm>
              <a:off x="5432" y="3414"/>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32" name="Rectangle 40"/>
            <p:cNvSpPr/>
            <p:nvPr/>
          </p:nvSpPr>
          <p:spPr>
            <a:xfrm>
              <a:off x="2539" y="2540"/>
              <a:ext cx="411" cy="331"/>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33" name="Rectangle 41"/>
            <p:cNvSpPr/>
            <p:nvPr/>
          </p:nvSpPr>
          <p:spPr>
            <a:xfrm>
              <a:off x="2638" y="2614"/>
              <a:ext cx="132" cy="170"/>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零</a:t>
              </a:r>
              <a:endParaRPr lang="zh-CN" altLang="en-US" sz="1600" dirty="0">
                <a:latin typeface="黑体" panose="02010609060101010101" pitchFamily="49" charset="-122"/>
                <a:ea typeface="黑体" panose="02010609060101010101" pitchFamily="49" charset="-122"/>
              </a:endParaRPr>
            </a:p>
          </p:txBody>
        </p:sp>
        <p:sp>
          <p:nvSpPr>
            <p:cNvPr id="33834" name="Rectangle 42"/>
            <p:cNvSpPr/>
            <p:nvPr/>
          </p:nvSpPr>
          <p:spPr>
            <a:xfrm>
              <a:off x="2761" y="2609"/>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35" name="Rectangle 43"/>
            <p:cNvSpPr/>
            <p:nvPr/>
          </p:nvSpPr>
          <p:spPr>
            <a:xfrm>
              <a:off x="3431" y="2573"/>
              <a:ext cx="989" cy="298"/>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36" name="Rectangle 44"/>
            <p:cNvSpPr/>
            <p:nvPr/>
          </p:nvSpPr>
          <p:spPr>
            <a:xfrm>
              <a:off x="3529" y="2646"/>
              <a:ext cx="792"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可表示的正数</a:t>
              </a:r>
              <a:endParaRPr lang="zh-CN" altLang="en-US" sz="1600" dirty="0">
                <a:latin typeface="黑体" panose="02010609060101010101" pitchFamily="49" charset="-122"/>
                <a:ea typeface="黑体" panose="02010609060101010101" pitchFamily="49" charset="-122"/>
              </a:endParaRPr>
            </a:p>
          </p:txBody>
        </p:sp>
        <p:sp>
          <p:nvSpPr>
            <p:cNvPr id="33837" name="Rectangle 45"/>
            <p:cNvSpPr/>
            <p:nvPr/>
          </p:nvSpPr>
          <p:spPr>
            <a:xfrm>
              <a:off x="4264" y="2642"/>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38" name="Rectangle 46"/>
            <p:cNvSpPr/>
            <p:nvPr/>
          </p:nvSpPr>
          <p:spPr>
            <a:xfrm>
              <a:off x="1020" y="2606"/>
              <a:ext cx="947" cy="276"/>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39" name="Rectangle 47"/>
            <p:cNvSpPr/>
            <p:nvPr/>
          </p:nvSpPr>
          <p:spPr>
            <a:xfrm>
              <a:off x="1119" y="2677"/>
              <a:ext cx="792"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可表示的负数</a:t>
              </a:r>
              <a:endParaRPr lang="zh-CN" altLang="en-US" sz="1600" dirty="0">
                <a:latin typeface="黑体" panose="02010609060101010101" pitchFamily="49" charset="-122"/>
                <a:ea typeface="黑体" panose="02010609060101010101" pitchFamily="49" charset="-122"/>
              </a:endParaRPr>
            </a:p>
          </p:txBody>
        </p:sp>
        <p:sp>
          <p:nvSpPr>
            <p:cNvPr id="33840" name="Rectangle 48"/>
            <p:cNvSpPr/>
            <p:nvPr/>
          </p:nvSpPr>
          <p:spPr>
            <a:xfrm>
              <a:off x="1854" y="2674"/>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41" name="Freeform 49"/>
            <p:cNvSpPr>
              <a:spLocks noEditPoints="1"/>
            </p:cNvSpPr>
            <p:nvPr/>
          </p:nvSpPr>
          <p:spPr>
            <a:xfrm>
              <a:off x="136" y="3235"/>
              <a:ext cx="5168" cy="89"/>
            </a:xfrm>
            <a:custGeom>
              <a:avLst/>
              <a:gdLst>
                <a:gd name="txL" fmla="*/ 0 w 10337"/>
                <a:gd name="txT" fmla="*/ 0 h 177"/>
                <a:gd name="txR" fmla="*/ 10337 w 10337"/>
                <a:gd name="txB" fmla="*/ 177 h 177"/>
              </a:gdLst>
              <a:ahLst/>
              <a:cxnLst>
                <a:cxn ang="0">
                  <a:pos x="0" y="1"/>
                </a:cxn>
                <a:cxn ang="0">
                  <a:pos x="0" y="1"/>
                </a:cxn>
                <a:cxn ang="0">
                  <a:pos x="0" y="1"/>
                </a:cxn>
                <a:cxn ang="0">
                  <a:pos x="0" y="1"/>
                </a:cxn>
                <a:cxn ang="0">
                  <a:pos x="0" y="1"/>
                </a:cxn>
                <a:cxn ang="0">
                  <a:pos x="0" y="1"/>
                </a:cxn>
                <a:cxn ang="0">
                  <a:pos x="0" y="1"/>
                </a:cxn>
                <a:cxn ang="0">
                  <a:pos x="0" y="0"/>
                </a:cxn>
                <a:cxn ang="0">
                  <a:pos x="0" y="1"/>
                </a:cxn>
                <a:cxn ang="0">
                  <a:pos x="0" y="0"/>
                </a:cxn>
                <a:cxn ang="0">
                  <a:pos x="0" y="1"/>
                </a:cxn>
                <a:cxn ang="0">
                  <a:pos x="0" y="1"/>
                </a:cxn>
                <a:cxn ang="0">
                  <a:pos x="0" y="0"/>
                </a:cxn>
              </a:cxnLst>
              <a:rect l="txL" t="txT" r="txR" b="txB"/>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33842" name="Line 50"/>
            <p:cNvSpPr/>
            <p:nvPr/>
          </p:nvSpPr>
          <p:spPr>
            <a:xfrm>
              <a:off x="2704" y="2860"/>
              <a:ext cx="0" cy="420"/>
            </a:xfrm>
            <a:prstGeom prst="line">
              <a:avLst/>
            </a:prstGeom>
            <a:ln w="17463" cap="flat" cmpd="sng">
              <a:solidFill>
                <a:srgbClr val="000000"/>
              </a:solidFill>
              <a:prstDash val="solid"/>
              <a:headEnd type="none" w="med" len="med"/>
              <a:tailEnd type="none" w="med" len="med"/>
            </a:ln>
          </p:spPr>
        </p:sp>
        <p:sp>
          <p:nvSpPr>
            <p:cNvPr id="33843" name="Line 51"/>
            <p:cNvSpPr/>
            <p:nvPr/>
          </p:nvSpPr>
          <p:spPr>
            <a:xfrm>
              <a:off x="845" y="2959"/>
              <a:ext cx="0" cy="321"/>
            </a:xfrm>
            <a:prstGeom prst="line">
              <a:avLst/>
            </a:prstGeom>
            <a:ln w="31750" cap="flat" cmpd="sng">
              <a:solidFill>
                <a:srgbClr val="000000"/>
              </a:solidFill>
              <a:prstDash val="solid"/>
              <a:headEnd type="none" w="med" len="med"/>
              <a:tailEnd type="none" w="med" len="med"/>
            </a:ln>
          </p:spPr>
        </p:sp>
        <p:sp>
          <p:nvSpPr>
            <p:cNvPr id="33844" name="Rectangle 52"/>
            <p:cNvSpPr/>
            <p:nvPr/>
          </p:nvSpPr>
          <p:spPr>
            <a:xfrm>
              <a:off x="1859" y="3346"/>
              <a:ext cx="609" cy="276"/>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45" name="Rectangle 53"/>
            <p:cNvSpPr/>
            <p:nvPr/>
          </p:nvSpPr>
          <p:spPr>
            <a:xfrm>
              <a:off x="1958" y="3405"/>
              <a:ext cx="49"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46" name="Rectangle 54"/>
            <p:cNvSpPr/>
            <p:nvPr/>
          </p:nvSpPr>
          <p:spPr>
            <a:xfrm>
              <a:off x="2006" y="3405"/>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47" name="Rectangle 55"/>
            <p:cNvSpPr/>
            <p:nvPr/>
          </p:nvSpPr>
          <p:spPr>
            <a:xfrm>
              <a:off x="2078" y="3377"/>
              <a:ext cx="34"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48" name="Rectangle 56"/>
            <p:cNvSpPr/>
            <p:nvPr/>
          </p:nvSpPr>
          <p:spPr>
            <a:xfrm>
              <a:off x="2109" y="3377"/>
              <a:ext cx="152"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黑体" panose="02010609060101010101" pitchFamily="49" charset="-122"/>
                  <a:ea typeface="黑体" panose="02010609060101010101" pitchFamily="49" charset="-122"/>
                </a:rPr>
                <a:t>129</a:t>
              </a:r>
              <a:endParaRPr lang="en-US" altLang="zh-CN" sz="1600" dirty="0">
                <a:latin typeface="黑体" panose="02010609060101010101" pitchFamily="49" charset="-122"/>
                <a:ea typeface="黑体" panose="02010609060101010101" pitchFamily="49" charset="-122"/>
              </a:endParaRPr>
            </a:p>
          </p:txBody>
        </p:sp>
        <p:sp>
          <p:nvSpPr>
            <p:cNvPr id="33849" name="Rectangle 57"/>
            <p:cNvSpPr/>
            <p:nvPr/>
          </p:nvSpPr>
          <p:spPr>
            <a:xfrm>
              <a:off x="2253" y="3377"/>
              <a:ext cx="25"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3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50" name="Rectangle 58"/>
            <p:cNvSpPr/>
            <p:nvPr/>
          </p:nvSpPr>
          <p:spPr>
            <a:xfrm>
              <a:off x="2581" y="3357"/>
              <a:ext cx="339" cy="276"/>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51" name="Rectangle 59"/>
            <p:cNvSpPr/>
            <p:nvPr/>
          </p:nvSpPr>
          <p:spPr>
            <a:xfrm>
              <a:off x="2680" y="3416"/>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0</a:t>
              </a:r>
              <a:endParaRPr lang="en-US" altLang="zh-CN" sz="1600" dirty="0">
                <a:latin typeface="Times New Roman" panose="02020603050405020304" pitchFamily="18" charset="0"/>
              </a:endParaRPr>
            </a:p>
          </p:txBody>
        </p:sp>
        <p:sp>
          <p:nvSpPr>
            <p:cNvPr id="33852" name="Rectangle 60"/>
            <p:cNvSpPr/>
            <p:nvPr/>
          </p:nvSpPr>
          <p:spPr>
            <a:xfrm>
              <a:off x="2752" y="3416"/>
              <a:ext cx="36"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53" name="Rectangle 61"/>
            <p:cNvSpPr/>
            <p:nvPr/>
          </p:nvSpPr>
          <p:spPr>
            <a:xfrm>
              <a:off x="3003" y="3357"/>
              <a:ext cx="497" cy="277"/>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54" name="Rectangle 62"/>
            <p:cNvSpPr/>
            <p:nvPr/>
          </p:nvSpPr>
          <p:spPr>
            <a:xfrm>
              <a:off x="3102" y="3416"/>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55" name="Rectangle 63"/>
            <p:cNvSpPr/>
            <p:nvPr/>
          </p:nvSpPr>
          <p:spPr>
            <a:xfrm>
              <a:off x="3174" y="3389"/>
              <a:ext cx="34"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56" name="Rectangle 64"/>
            <p:cNvSpPr/>
            <p:nvPr/>
          </p:nvSpPr>
          <p:spPr>
            <a:xfrm>
              <a:off x="3206" y="3389"/>
              <a:ext cx="151"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黑体" panose="02010609060101010101" pitchFamily="49" charset="-122"/>
                  <a:ea typeface="黑体" panose="02010609060101010101" pitchFamily="49" charset="-122"/>
                </a:rPr>
                <a:t>129</a:t>
              </a:r>
              <a:endParaRPr lang="en-US" altLang="zh-CN" sz="1600" dirty="0">
                <a:latin typeface="黑体" panose="02010609060101010101" pitchFamily="49" charset="-122"/>
                <a:ea typeface="黑体" panose="02010609060101010101" pitchFamily="49" charset="-122"/>
              </a:endParaRPr>
            </a:p>
          </p:txBody>
        </p:sp>
        <p:sp>
          <p:nvSpPr>
            <p:cNvPr id="33857" name="Rectangle 65"/>
            <p:cNvSpPr/>
            <p:nvPr/>
          </p:nvSpPr>
          <p:spPr>
            <a:xfrm>
              <a:off x="3349" y="3389"/>
              <a:ext cx="26"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3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58" name="Rectangle 66"/>
            <p:cNvSpPr/>
            <p:nvPr/>
          </p:nvSpPr>
          <p:spPr>
            <a:xfrm>
              <a:off x="3944" y="3325"/>
              <a:ext cx="1225" cy="287"/>
            </a:xfrm>
            <a:prstGeom prst="rect">
              <a:avLst/>
            </a:prstGeom>
            <a:solidFill>
              <a:srgbClr val="FFFFFF"/>
            </a:solid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59" name="Rectangle 67"/>
            <p:cNvSpPr/>
            <p:nvPr/>
          </p:nvSpPr>
          <p:spPr>
            <a:xfrm>
              <a:off x="4043" y="3383"/>
              <a:ext cx="123"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(1</a:t>
              </a:r>
              <a:endParaRPr lang="en-US" altLang="zh-CN" sz="1600" dirty="0">
                <a:latin typeface="Times New Roman" panose="02020603050405020304" pitchFamily="18" charset="0"/>
              </a:endParaRPr>
            </a:p>
          </p:txBody>
        </p:sp>
        <p:sp>
          <p:nvSpPr>
            <p:cNvPr id="33860" name="Rectangle 68"/>
            <p:cNvSpPr/>
            <p:nvPr/>
          </p:nvSpPr>
          <p:spPr>
            <a:xfrm>
              <a:off x="4162" y="3383"/>
              <a:ext cx="49"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61" name="Rectangle 69"/>
            <p:cNvSpPr/>
            <p:nvPr/>
          </p:nvSpPr>
          <p:spPr>
            <a:xfrm>
              <a:off x="4210" y="3383"/>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62" name="Rectangle 70"/>
            <p:cNvSpPr/>
            <p:nvPr/>
          </p:nvSpPr>
          <p:spPr>
            <a:xfrm>
              <a:off x="4282" y="3355"/>
              <a:ext cx="34"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63" name="Rectangle 71"/>
            <p:cNvSpPr/>
            <p:nvPr/>
          </p:nvSpPr>
          <p:spPr>
            <a:xfrm>
              <a:off x="4314" y="3355"/>
              <a:ext cx="50"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ea typeface="黑体" panose="02010609060101010101" pitchFamily="49" charset="-122"/>
                </a:rPr>
                <a:t>2</a:t>
              </a:r>
              <a:endParaRPr lang="en-US" altLang="zh-CN" sz="1600" dirty="0">
                <a:latin typeface="Times New Roman" panose="02020603050405020304" pitchFamily="18" charset="0"/>
                <a:ea typeface="黑体" panose="02010609060101010101" pitchFamily="49" charset="-122"/>
              </a:endParaRPr>
            </a:p>
          </p:txBody>
        </p:sp>
        <p:sp>
          <p:nvSpPr>
            <p:cNvPr id="33864" name="Rectangle 72"/>
            <p:cNvSpPr/>
            <p:nvPr/>
          </p:nvSpPr>
          <p:spPr>
            <a:xfrm>
              <a:off x="4361" y="3355"/>
              <a:ext cx="50"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rPr>
                <a:t>4</a:t>
              </a:r>
              <a:endParaRPr lang="en-US" altLang="zh-CN" sz="1600" dirty="0">
                <a:latin typeface="Times New Roman" panose="02020603050405020304" pitchFamily="18" charset="0"/>
              </a:endParaRPr>
            </a:p>
          </p:txBody>
        </p:sp>
        <p:sp>
          <p:nvSpPr>
            <p:cNvPr id="33865" name="Rectangle 73"/>
            <p:cNvSpPr/>
            <p:nvPr/>
          </p:nvSpPr>
          <p:spPr>
            <a:xfrm>
              <a:off x="4409" y="3383"/>
              <a:ext cx="50"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a:t>
              </a:r>
              <a:endParaRPr lang="en-US" altLang="zh-CN" sz="1600" dirty="0">
                <a:latin typeface="Times New Roman" panose="02020603050405020304" pitchFamily="18" charset="0"/>
              </a:endParaRPr>
            </a:p>
          </p:txBody>
        </p:sp>
        <p:sp>
          <p:nvSpPr>
            <p:cNvPr id="33866" name="Rectangle 74"/>
            <p:cNvSpPr/>
            <p:nvPr/>
          </p:nvSpPr>
          <p:spPr>
            <a:xfrm>
              <a:off x="4457" y="3383"/>
              <a:ext cx="36"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9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67" name="Rectangle 75"/>
            <p:cNvSpPr/>
            <p:nvPr/>
          </p:nvSpPr>
          <p:spPr>
            <a:xfrm>
              <a:off x="4493" y="3383"/>
              <a:ext cx="108" cy="14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400" b="0" dirty="0">
                  <a:solidFill>
                    <a:srgbClr val="000000"/>
                  </a:solidFill>
                  <a:latin typeface="Times New Roman" panose="02020603050405020304" pitchFamily="18" charset="0"/>
                </a:rPr>
                <a:t>×</a:t>
              </a:r>
              <a:endParaRPr lang="en-US" altLang="zh-CN" sz="1400" dirty="0">
                <a:latin typeface="Times New Roman" panose="02020603050405020304" pitchFamily="18" charset="0"/>
              </a:endParaRPr>
            </a:p>
          </p:txBody>
        </p:sp>
        <p:sp>
          <p:nvSpPr>
            <p:cNvPr id="33868" name="Rectangle 76"/>
            <p:cNvSpPr/>
            <p:nvPr/>
          </p:nvSpPr>
          <p:spPr>
            <a:xfrm>
              <a:off x="4573" y="3383"/>
              <a:ext cx="74" cy="19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900" b="0" dirty="0">
                  <a:solidFill>
                    <a:srgbClr val="000000"/>
                  </a:solidFill>
                  <a:latin typeface="Times New Roman" panose="02020603050405020304" pitchFamily="18" charset="0"/>
                </a:rPr>
                <a:t>2</a:t>
              </a:r>
              <a:endParaRPr lang="en-US" altLang="zh-CN" sz="1600" dirty="0">
                <a:latin typeface="Times New Roman" panose="02020603050405020304" pitchFamily="18" charset="0"/>
              </a:endParaRPr>
            </a:p>
          </p:txBody>
        </p:sp>
        <p:sp>
          <p:nvSpPr>
            <p:cNvPr id="33869" name="Rectangle 77"/>
            <p:cNvSpPr/>
            <p:nvPr/>
          </p:nvSpPr>
          <p:spPr>
            <a:xfrm>
              <a:off x="4645" y="3355"/>
              <a:ext cx="151"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300" dirty="0">
                  <a:solidFill>
                    <a:srgbClr val="000000"/>
                  </a:solidFill>
                  <a:latin typeface="Times New Roman" panose="02020603050405020304" pitchFamily="18" charset="0"/>
                </a:rPr>
                <a:t>127</a:t>
              </a:r>
              <a:endParaRPr lang="en-US" altLang="zh-CN" sz="1600" dirty="0">
                <a:latin typeface="Times New Roman" panose="02020603050405020304" pitchFamily="18" charset="0"/>
              </a:endParaRPr>
            </a:p>
          </p:txBody>
        </p:sp>
        <p:sp>
          <p:nvSpPr>
            <p:cNvPr id="33870" name="Rectangle 78"/>
            <p:cNvSpPr/>
            <p:nvPr/>
          </p:nvSpPr>
          <p:spPr>
            <a:xfrm>
              <a:off x="4787" y="3355"/>
              <a:ext cx="25" cy="13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3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71" name="Line 79"/>
            <p:cNvSpPr/>
            <p:nvPr/>
          </p:nvSpPr>
          <p:spPr>
            <a:xfrm>
              <a:off x="2184" y="2971"/>
              <a:ext cx="0" cy="297"/>
            </a:xfrm>
            <a:prstGeom prst="line">
              <a:avLst/>
            </a:prstGeom>
            <a:ln w="31750" cap="flat" cmpd="sng">
              <a:solidFill>
                <a:srgbClr val="000000"/>
              </a:solidFill>
              <a:prstDash val="solid"/>
              <a:headEnd type="none" w="med" len="med"/>
              <a:tailEnd type="none" w="med" len="med"/>
            </a:ln>
          </p:spPr>
        </p:sp>
        <p:sp>
          <p:nvSpPr>
            <p:cNvPr id="33872" name="Rectangle 80"/>
            <p:cNvSpPr/>
            <p:nvPr/>
          </p:nvSpPr>
          <p:spPr>
            <a:xfrm>
              <a:off x="857" y="2979"/>
              <a:ext cx="1318" cy="287"/>
            </a:xfrm>
            <a:prstGeom prst="rect">
              <a:avLst/>
            </a:prstGeom>
            <a:blipFill rotWithShape="0">
              <a:blip r:embed="rId3"/>
            </a:blip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73" name="Line 81"/>
            <p:cNvSpPr/>
            <p:nvPr/>
          </p:nvSpPr>
          <p:spPr>
            <a:xfrm>
              <a:off x="3236" y="2949"/>
              <a:ext cx="0" cy="319"/>
            </a:xfrm>
            <a:prstGeom prst="line">
              <a:avLst/>
            </a:prstGeom>
            <a:ln w="31750" cap="flat" cmpd="sng">
              <a:solidFill>
                <a:srgbClr val="000000"/>
              </a:solidFill>
              <a:prstDash val="solid"/>
              <a:headEnd type="none" w="med" len="med"/>
              <a:tailEnd type="none" w="med" len="med"/>
            </a:ln>
          </p:spPr>
        </p:sp>
        <p:sp>
          <p:nvSpPr>
            <p:cNvPr id="33874" name="Line 82"/>
            <p:cNvSpPr/>
            <p:nvPr/>
          </p:nvSpPr>
          <p:spPr>
            <a:xfrm>
              <a:off x="4586" y="2958"/>
              <a:ext cx="0" cy="299"/>
            </a:xfrm>
            <a:prstGeom prst="line">
              <a:avLst/>
            </a:prstGeom>
            <a:ln w="31750" cap="flat" cmpd="sng">
              <a:solidFill>
                <a:srgbClr val="000000"/>
              </a:solidFill>
              <a:prstDash val="solid"/>
              <a:headEnd type="none" w="med" len="med"/>
              <a:tailEnd type="none" w="med" len="med"/>
            </a:ln>
          </p:spPr>
        </p:sp>
        <p:sp>
          <p:nvSpPr>
            <p:cNvPr id="33875" name="Rectangle 83"/>
            <p:cNvSpPr/>
            <p:nvPr/>
          </p:nvSpPr>
          <p:spPr>
            <a:xfrm>
              <a:off x="3247" y="2970"/>
              <a:ext cx="1318" cy="287"/>
            </a:xfrm>
            <a:prstGeom prst="rect">
              <a:avLst/>
            </a:prstGeom>
            <a:blipFill rotWithShape="0">
              <a:blip r:embed="rId4"/>
            </a:blip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76" name="Rectangle 84"/>
            <p:cNvSpPr/>
            <p:nvPr/>
          </p:nvSpPr>
          <p:spPr>
            <a:xfrm>
              <a:off x="3247" y="2970"/>
              <a:ext cx="1318" cy="287"/>
            </a:xfrm>
            <a:prstGeom prst="rect">
              <a:avLst/>
            </a:prstGeom>
            <a:noFill/>
            <a:ln w="11113" cap="flat" cmpd="sng">
              <a:solidFill>
                <a:srgbClr val="FFFFFF"/>
              </a:solidFill>
              <a:prstDash val="solid"/>
              <a:miter/>
              <a:headEnd type="none" w="med" len="med"/>
              <a:tailEnd type="none" w="med" len="med"/>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3877" name="Rectangle 85"/>
            <p:cNvSpPr/>
            <p:nvPr/>
          </p:nvSpPr>
          <p:spPr>
            <a:xfrm>
              <a:off x="4694" y="3033"/>
              <a:ext cx="396"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正上溢</a:t>
              </a:r>
              <a:endParaRPr lang="zh-CN" altLang="en-US" sz="1600" dirty="0">
                <a:latin typeface="黑体" panose="02010609060101010101" pitchFamily="49" charset="-122"/>
                <a:ea typeface="黑体" panose="02010609060101010101" pitchFamily="49" charset="-122"/>
              </a:endParaRPr>
            </a:p>
          </p:txBody>
        </p:sp>
        <p:sp>
          <p:nvSpPr>
            <p:cNvPr id="33878" name="Rectangle 86"/>
            <p:cNvSpPr/>
            <p:nvPr/>
          </p:nvSpPr>
          <p:spPr>
            <a:xfrm>
              <a:off x="5061" y="3028"/>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79" name="Rectangle 87"/>
            <p:cNvSpPr/>
            <p:nvPr/>
          </p:nvSpPr>
          <p:spPr>
            <a:xfrm>
              <a:off x="234" y="3033"/>
              <a:ext cx="396"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黑体" panose="02010609060101010101" pitchFamily="49" charset="-122"/>
                  <a:ea typeface="黑体" panose="02010609060101010101" pitchFamily="49" charset="-122"/>
                </a:rPr>
                <a:t>负上溢</a:t>
              </a:r>
              <a:endParaRPr lang="zh-CN" altLang="en-US" sz="1600" dirty="0">
                <a:latin typeface="黑体" panose="02010609060101010101" pitchFamily="49" charset="-122"/>
                <a:ea typeface="黑体" panose="02010609060101010101" pitchFamily="49" charset="-122"/>
              </a:endParaRPr>
            </a:p>
          </p:txBody>
        </p:sp>
        <p:sp>
          <p:nvSpPr>
            <p:cNvPr id="33880" name="Rectangle 88"/>
            <p:cNvSpPr/>
            <p:nvPr/>
          </p:nvSpPr>
          <p:spPr>
            <a:xfrm>
              <a:off x="602" y="3029"/>
              <a:ext cx="33" cy="171"/>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7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grpSp>
      <p:sp>
        <p:nvSpPr>
          <p:cNvPr id="33808" name="Rectangle 88"/>
          <p:cNvSpPr/>
          <p:nvPr/>
        </p:nvSpPr>
        <p:spPr>
          <a:xfrm>
            <a:off x="6597650" y="1333500"/>
            <a:ext cx="2339975" cy="39687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30000"/>
              </a:spcBef>
              <a:buClr>
                <a:schemeClr val="tx1"/>
              </a:buClr>
              <a:buSzPct val="60000"/>
              <a:buFont typeface="Wingdings" panose="05000000000000000000" pitchFamily="2" charset="2"/>
              <a:buNone/>
            </a:pPr>
            <a:r>
              <a:rPr lang="en-US" altLang="zh-CN" sz="2000" dirty="0">
                <a:solidFill>
                  <a:srgbClr val="FF66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0.1</a:t>
            </a:r>
            <a:r>
              <a:rPr lang="en-US" altLang="zh-CN" sz="2000" dirty="0">
                <a:solidFill>
                  <a:srgbClr val="063DE9"/>
                </a:solidFill>
                <a:latin typeface="微软雅黑" panose="020B0503020204020204" pitchFamily="34" charset="-122"/>
                <a:ea typeface="微软雅黑" panose="020B0503020204020204" pitchFamily="34" charset="-122"/>
              </a:rPr>
              <a:t>xxxxx</a:t>
            </a: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 2</a:t>
            </a:r>
            <a:r>
              <a:rPr lang="en-US" altLang="zh-CN" sz="2000" baseline="30000" dirty="0">
                <a:solidFill>
                  <a:srgbClr val="CC0000"/>
                </a:solidFill>
                <a:latin typeface="微软雅黑" panose="020B0503020204020204" pitchFamily="34" charset="-122"/>
                <a:ea typeface="微软雅黑" panose="020B0503020204020204" pitchFamily="34" charset="-122"/>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38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9"/>
                                        </p:tgtEl>
                                        <p:attrNameLst>
                                          <p:attrName>style.visibility</p:attrName>
                                        </p:attrNameLst>
                                      </p:cBhvr>
                                      <p:to>
                                        <p:strVal val="visible"/>
                                      </p:to>
                                    </p:set>
                                    <p:animEffect transition="in" filter="blinds(horizontal)">
                                      <p:cBhvr>
                                        <p:cTn id="26"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8" grpId="0"/>
      <p:bldP spid="4055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800100" y="7938"/>
            <a:ext cx="6959600" cy="660400"/>
          </a:xfrm>
        </p:spPr>
        <p:txBody>
          <a:bodyPr vert="horz" wrap="square" lIns="63500" tIns="25400" rIns="63500" bIns="25400" anchor="ctr" anchorCtr="0">
            <a:spAutoFit/>
          </a:bodyPr>
          <a:lstStyle/>
          <a:p>
            <a:r>
              <a:rPr lang="zh-CN" altLang="en-US" dirty="0">
                <a:ea typeface="宋体" panose="02010600030101010101" pitchFamily="2" charset="-122"/>
              </a:rPr>
              <a:t>浮点数的表示</a:t>
            </a:r>
            <a:endParaRPr lang="en-US" altLang="zh-CN" dirty="0">
              <a:ea typeface="宋体" panose="02010600030101010101" pitchFamily="2" charset="-122"/>
            </a:endParaRPr>
          </a:p>
        </p:txBody>
      </p:sp>
      <p:sp>
        <p:nvSpPr>
          <p:cNvPr id="304131" name="Rectangle 3"/>
          <p:cNvSpPr>
            <a:spLocks noGrp="1"/>
          </p:cNvSpPr>
          <p:nvPr>
            <p:ph type="body" idx="4294967295"/>
          </p:nvPr>
        </p:nvSpPr>
        <p:spPr>
          <a:xfrm>
            <a:off x="188913" y="757238"/>
            <a:ext cx="8286750" cy="5162550"/>
          </a:xfrm>
        </p:spPr>
        <p:txBody>
          <a:bodyPr vert="horz" wrap="square" lIns="63500" tIns="25400" rIns="63500" bIns="25400" anchor="t" anchorCtr="0">
            <a:spAutoFit/>
          </a:bodyPr>
          <a:lstStyle/>
          <a:p>
            <a:pPr>
              <a:lnSpc>
                <a:spcPct val="100000"/>
              </a:lnSpc>
              <a:spcBef>
                <a:spcPct val="30000"/>
              </a:spcBef>
              <a:buNone/>
            </a:pPr>
            <a:r>
              <a:rPr lang="zh-CN" altLang="en-US" sz="2200" dirty="0">
                <a:solidFill>
                  <a:srgbClr val="000000"/>
                </a:solidFill>
              </a:rPr>
              <a:t>°</a:t>
            </a:r>
            <a:r>
              <a:rPr lang="en-US" altLang="zh-CN" dirty="0">
                <a:solidFill>
                  <a:srgbClr val="000000"/>
                </a:solidFill>
              </a:rPr>
              <a:t>Normal format</a:t>
            </a:r>
            <a:r>
              <a:rPr lang="zh-CN" altLang="en-US" dirty="0">
                <a:solidFill>
                  <a:srgbClr val="000000"/>
                </a:solidFill>
              </a:rPr>
              <a:t>（规格化数形式） ：</a:t>
            </a:r>
          </a:p>
          <a:p>
            <a:pPr>
              <a:lnSpc>
                <a:spcPct val="100000"/>
              </a:lnSpc>
              <a:spcBef>
                <a:spcPct val="30000"/>
              </a:spcBef>
              <a:buNone/>
            </a:pPr>
            <a:r>
              <a:rPr lang="en-US" altLang="zh-CN" dirty="0">
                <a:solidFill>
                  <a:srgbClr val="000000"/>
                </a:solidFill>
              </a:rPr>
              <a:t>          </a:t>
            </a:r>
            <a:r>
              <a:rPr lang="en-US" altLang="zh-CN" dirty="0">
                <a:solidFill>
                  <a:srgbClr val="FF6600"/>
                </a:solidFill>
                <a:cs typeface="Arial" panose="020B0604020202020204" pitchFamily="34" charset="0"/>
              </a:rPr>
              <a:t>+/-</a:t>
            </a:r>
            <a:r>
              <a:rPr lang="en-US" altLang="zh-CN" dirty="0">
                <a:cs typeface="Arial" panose="020B0604020202020204" pitchFamily="34" charset="0"/>
              </a:rPr>
              <a:t>1</a:t>
            </a:r>
            <a:r>
              <a:rPr lang="en-US" altLang="zh-CN" dirty="0">
                <a:solidFill>
                  <a:schemeClr val="accent2"/>
                </a:solidFill>
                <a:cs typeface="Arial" panose="020B0604020202020204" pitchFamily="34" charset="0"/>
              </a:rPr>
              <a:t>.</a:t>
            </a:r>
            <a:r>
              <a:rPr lang="en-US" altLang="zh-CN" dirty="0">
                <a:solidFill>
                  <a:srgbClr val="063DE9"/>
                </a:solidFill>
                <a:cs typeface="Arial" panose="020B0604020202020204" pitchFamily="34" charset="0"/>
              </a:rPr>
              <a:t>xxxxxxxxxx</a:t>
            </a:r>
            <a:r>
              <a:rPr lang="en-US" altLang="zh-CN" baseline="-25000" dirty="0">
                <a:solidFill>
                  <a:srgbClr val="000000"/>
                </a:solidFill>
                <a:cs typeface="Arial" panose="020B0604020202020204" pitchFamily="34" charset="0"/>
              </a:rPr>
              <a:t> </a:t>
            </a:r>
            <a:r>
              <a:rPr lang="en-US" altLang="zh-CN" dirty="0"/>
              <a:t>×</a:t>
            </a:r>
            <a:r>
              <a:rPr lang="en-US" altLang="zh-CN" dirty="0">
                <a:solidFill>
                  <a:srgbClr val="000000"/>
                </a:solidFill>
                <a:cs typeface="Arial" panose="020B0604020202020204" pitchFamily="34" charset="0"/>
              </a:rPr>
              <a:t> R</a:t>
            </a:r>
            <a:r>
              <a:rPr lang="en-US" altLang="zh-CN" baseline="30000" dirty="0">
                <a:solidFill>
                  <a:srgbClr val="CC0000"/>
                </a:solidFill>
                <a:cs typeface="Arial" panose="020B0604020202020204" pitchFamily="34" charset="0"/>
              </a:rPr>
              <a:t>Exponent</a:t>
            </a:r>
            <a:endParaRPr lang="en-US" altLang="zh-CN" baseline="-6000" dirty="0">
              <a:solidFill>
                <a:srgbClr val="CC0000"/>
              </a:solidFill>
              <a:cs typeface="Arial" panose="020B0604020202020204" pitchFamily="34" charset="0"/>
            </a:endParaRPr>
          </a:p>
          <a:p>
            <a:pPr>
              <a:lnSpc>
                <a:spcPct val="100000"/>
              </a:lnSpc>
              <a:spcBef>
                <a:spcPct val="30000"/>
              </a:spcBef>
              <a:buNone/>
            </a:pPr>
            <a:r>
              <a:rPr lang="en-US" altLang="zh-CN" dirty="0">
                <a:solidFill>
                  <a:srgbClr val="000000"/>
                </a:solidFill>
                <a:cs typeface="Arial" panose="020B0604020202020204" pitchFamily="34" charset="0"/>
              </a:rPr>
              <a:t>°32-bit </a:t>
            </a:r>
            <a:r>
              <a:rPr lang="zh-CN" altLang="en-US" dirty="0">
                <a:solidFill>
                  <a:srgbClr val="000000"/>
                </a:solidFill>
                <a:cs typeface="Arial" panose="020B0604020202020204" pitchFamily="34" charset="0"/>
              </a:rPr>
              <a:t>规格化数： </a:t>
            </a:r>
          </a:p>
          <a:p>
            <a:pPr>
              <a:lnSpc>
                <a:spcPct val="100000"/>
              </a:lnSpc>
              <a:spcBef>
                <a:spcPct val="30000"/>
              </a:spcBef>
              <a:buNone/>
            </a:pPr>
            <a:r>
              <a:rPr lang="en-US" altLang="zh-CN" dirty="0">
                <a:solidFill>
                  <a:srgbClr val="000000"/>
                </a:solidFill>
              </a:rPr>
              <a:t>        31                                                                          0 </a:t>
            </a:r>
          </a:p>
          <a:p>
            <a:pPr>
              <a:lnSpc>
                <a:spcPct val="100000"/>
              </a:lnSpc>
              <a:spcBef>
                <a:spcPct val="30000"/>
              </a:spcBef>
              <a:buNone/>
            </a:pPr>
            <a:r>
              <a:rPr lang="en-US" altLang="zh-CN" dirty="0">
                <a:solidFill>
                  <a:srgbClr val="00E0CB"/>
                </a:solidFill>
              </a:rPr>
              <a:t>         </a:t>
            </a:r>
            <a:r>
              <a:rPr lang="en-US" altLang="zh-CN" dirty="0">
                <a:solidFill>
                  <a:srgbClr val="FF6600"/>
                </a:solidFill>
              </a:rPr>
              <a:t>S</a:t>
            </a:r>
            <a:r>
              <a:rPr lang="en-US" altLang="zh-CN" dirty="0">
                <a:solidFill>
                  <a:srgbClr val="00E0CB"/>
                </a:solidFill>
              </a:rPr>
              <a:t>     </a:t>
            </a:r>
            <a:r>
              <a:rPr lang="en-US" altLang="zh-CN" dirty="0">
                <a:solidFill>
                  <a:srgbClr val="CC0000"/>
                </a:solidFill>
              </a:rPr>
              <a:t>Exponent </a:t>
            </a:r>
            <a:r>
              <a:rPr lang="en-US" altLang="zh-CN" dirty="0">
                <a:solidFill>
                  <a:srgbClr val="FD0128"/>
                </a:solidFill>
              </a:rPr>
              <a:t>                     </a:t>
            </a:r>
            <a:r>
              <a:rPr lang="en-US" altLang="zh-CN" dirty="0">
                <a:solidFill>
                  <a:srgbClr val="063DE9"/>
                </a:solidFill>
              </a:rPr>
              <a:t>Significand</a:t>
            </a:r>
            <a:endParaRPr lang="en-US" altLang="zh-CN" dirty="0">
              <a:solidFill>
                <a:srgbClr val="FD0128"/>
              </a:solidFill>
            </a:endParaRPr>
          </a:p>
          <a:p>
            <a:pPr>
              <a:lnSpc>
                <a:spcPct val="100000"/>
              </a:lnSpc>
              <a:spcBef>
                <a:spcPct val="30000"/>
              </a:spcBef>
              <a:buNone/>
            </a:pPr>
            <a:r>
              <a:rPr lang="en-US" altLang="zh-CN" dirty="0">
                <a:solidFill>
                  <a:srgbClr val="000000"/>
                </a:solidFill>
              </a:rPr>
              <a:t>       1 bit      ? bits                             ? bits</a:t>
            </a:r>
          </a:p>
          <a:p>
            <a:pPr>
              <a:lnSpc>
                <a:spcPct val="100000"/>
              </a:lnSpc>
              <a:spcBef>
                <a:spcPct val="30000"/>
              </a:spcBef>
              <a:buNone/>
            </a:pPr>
            <a:r>
              <a:rPr lang="en-US" altLang="zh-CN" dirty="0">
                <a:solidFill>
                  <a:srgbClr val="00E0CB"/>
                </a:solidFill>
              </a:rPr>
              <a:t>     </a:t>
            </a:r>
            <a:r>
              <a:rPr lang="en-US" altLang="zh-CN" dirty="0">
                <a:solidFill>
                  <a:srgbClr val="FF6600"/>
                </a:solidFill>
                <a:ea typeface="黑体" panose="02010609060101010101" pitchFamily="49" charset="-122"/>
              </a:rPr>
              <a:t>S</a:t>
            </a:r>
            <a:r>
              <a:rPr lang="en-US" altLang="zh-CN" dirty="0">
                <a:solidFill>
                  <a:srgbClr val="00E0CB"/>
                </a:solidFill>
                <a:ea typeface="黑体" panose="02010609060101010101" pitchFamily="49" charset="-122"/>
              </a:rPr>
              <a:t> </a:t>
            </a:r>
            <a:r>
              <a:rPr lang="zh-CN" altLang="en-US" dirty="0">
                <a:ea typeface="黑体" panose="02010609060101010101" pitchFamily="49" charset="-122"/>
              </a:rPr>
              <a:t>是符号位（</a:t>
            </a:r>
            <a:r>
              <a:rPr lang="en-US" altLang="zh-CN" dirty="0">
                <a:ea typeface="黑体" panose="02010609060101010101" pitchFamily="49" charset="-122"/>
              </a:rPr>
              <a:t>Sign</a:t>
            </a:r>
            <a:r>
              <a:rPr lang="zh-CN" altLang="en-US" dirty="0">
                <a:ea typeface="黑体" panose="02010609060101010101" pitchFamily="49" charset="-122"/>
              </a:rPr>
              <a:t>）</a:t>
            </a:r>
          </a:p>
          <a:p>
            <a:pPr>
              <a:lnSpc>
                <a:spcPct val="100000"/>
              </a:lnSpc>
              <a:spcBef>
                <a:spcPct val="30000"/>
              </a:spcBef>
              <a:buNone/>
            </a:pPr>
            <a:r>
              <a:rPr lang="en-US" altLang="zh-CN" dirty="0">
                <a:solidFill>
                  <a:srgbClr val="000000"/>
                </a:solidFill>
                <a:ea typeface="黑体" panose="02010609060101010101" pitchFamily="49" charset="-122"/>
              </a:rPr>
              <a:t>    </a:t>
            </a:r>
            <a:r>
              <a:rPr lang="en-US" altLang="zh-CN" dirty="0">
                <a:solidFill>
                  <a:srgbClr val="CC0000"/>
                </a:solidFill>
                <a:ea typeface="黑体" panose="02010609060101010101" pitchFamily="49" charset="-122"/>
              </a:rPr>
              <a:t> Exponent</a:t>
            </a:r>
            <a:r>
              <a:rPr lang="zh-CN" altLang="en-US" dirty="0">
                <a:ea typeface="黑体" panose="02010609060101010101" pitchFamily="49" charset="-122"/>
              </a:rPr>
              <a:t>用移码（增码）来表示</a:t>
            </a:r>
          </a:p>
          <a:p>
            <a:pPr>
              <a:lnSpc>
                <a:spcPct val="100000"/>
              </a:lnSpc>
              <a:spcBef>
                <a:spcPct val="30000"/>
              </a:spcBef>
              <a:buNone/>
            </a:pPr>
            <a:r>
              <a:rPr lang="en-US" altLang="zh-CN" dirty="0">
                <a:solidFill>
                  <a:srgbClr val="063DE9"/>
                </a:solidFill>
                <a:ea typeface="黑体" panose="02010609060101010101" pitchFamily="49" charset="-122"/>
              </a:rPr>
              <a:t>     Significand </a:t>
            </a:r>
            <a:r>
              <a:rPr lang="zh-CN" altLang="en-US" dirty="0">
                <a:solidFill>
                  <a:srgbClr val="000000"/>
                </a:solidFill>
                <a:ea typeface="黑体" panose="02010609060101010101" pitchFamily="49" charset="-122"/>
              </a:rPr>
              <a:t>表示 </a:t>
            </a:r>
            <a:r>
              <a:rPr lang="en-US" altLang="zh-CN" dirty="0">
                <a:solidFill>
                  <a:schemeClr val="accent2"/>
                </a:solidFill>
                <a:ea typeface="黑体" panose="02010609060101010101" pitchFamily="49" charset="-122"/>
              </a:rPr>
              <a:t>xxxxxxxxxxxxx</a:t>
            </a:r>
            <a:r>
              <a:rPr lang="zh-CN" altLang="en-US" dirty="0">
                <a:ea typeface="黑体" panose="02010609060101010101" pitchFamily="49" charset="-122"/>
              </a:rPr>
              <a:t>，尾数部分</a:t>
            </a:r>
          </a:p>
          <a:p>
            <a:pPr>
              <a:lnSpc>
                <a:spcPct val="100000"/>
              </a:lnSpc>
              <a:spcBef>
                <a:spcPct val="30000"/>
              </a:spcBef>
              <a:buNone/>
            </a:pPr>
            <a:r>
              <a:rPr lang="en-US" altLang="zh-CN" dirty="0">
                <a:solidFill>
                  <a:srgbClr val="000000"/>
                </a:solidFill>
                <a:ea typeface="黑体" panose="02010609060101010101" pitchFamily="49" charset="-122"/>
              </a:rPr>
              <a:t>         </a:t>
            </a:r>
            <a:r>
              <a:rPr lang="en-US" altLang="zh-CN" dirty="0">
                <a:solidFill>
                  <a:srgbClr val="990000"/>
                </a:solidFill>
                <a:ea typeface="黑体" panose="02010609060101010101" pitchFamily="49" charset="-122"/>
              </a:rPr>
              <a:t>(</a:t>
            </a:r>
            <a:r>
              <a:rPr lang="zh-CN" altLang="en-US" dirty="0">
                <a:solidFill>
                  <a:srgbClr val="990000"/>
                </a:solidFill>
                <a:ea typeface="黑体" panose="02010609060101010101" pitchFamily="49" charset="-122"/>
              </a:rPr>
              <a:t>基可以是 </a:t>
            </a:r>
            <a:r>
              <a:rPr lang="en-US" altLang="zh-CN" dirty="0">
                <a:solidFill>
                  <a:srgbClr val="990000"/>
                </a:solidFill>
                <a:ea typeface="黑体" panose="02010609060101010101" pitchFamily="49" charset="-122"/>
              </a:rPr>
              <a:t>2/ 4 / 8 / 16</a:t>
            </a:r>
            <a:r>
              <a:rPr lang="zh-CN" altLang="en-US" dirty="0">
                <a:solidFill>
                  <a:srgbClr val="990000"/>
                </a:solidFill>
                <a:ea typeface="黑体" panose="02010609060101010101" pitchFamily="49" charset="-122"/>
              </a:rPr>
              <a:t>，约定信息，无需显式表示 </a:t>
            </a:r>
            <a:r>
              <a:rPr lang="en-US" altLang="zh-CN" dirty="0">
                <a:solidFill>
                  <a:srgbClr val="990000"/>
                </a:solidFill>
                <a:ea typeface="黑体" panose="02010609060101010101" pitchFamily="49" charset="-122"/>
              </a:rPr>
              <a:t>)</a:t>
            </a:r>
          </a:p>
          <a:p>
            <a:pPr>
              <a:lnSpc>
                <a:spcPct val="100000"/>
              </a:lnSpc>
              <a:spcBef>
                <a:spcPct val="30000"/>
              </a:spcBef>
              <a:buNone/>
            </a:pPr>
            <a:r>
              <a:rPr lang="en-US" altLang="zh-CN" dirty="0">
                <a:solidFill>
                  <a:srgbClr val="000000"/>
                </a:solidFill>
                <a:ea typeface="黑体" panose="02010609060101010101" pitchFamily="49" charset="-122"/>
              </a:rPr>
              <a:t>°</a:t>
            </a:r>
            <a:r>
              <a:rPr lang="zh-CN" altLang="en-US" dirty="0">
                <a:solidFill>
                  <a:srgbClr val="000000"/>
                </a:solidFill>
                <a:ea typeface="黑体" panose="02010609060101010101" pitchFamily="49" charset="-122"/>
              </a:rPr>
              <a:t>早期的计算机，各自定义自己的浮点数格式</a:t>
            </a:r>
            <a:endParaRPr lang="en-US" altLang="zh-CN" dirty="0">
              <a:solidFill>
                <a:srgbClr val="000000"/>
              </a:solidFill>
              <a:ea typeface="黑体" panose="02010609060101010101" pitchFamily="49" charset="-122"/>
            </a:endParaRPr>
          </a:p>
        </p:txBody>
      </p:sp>
      <p:grpSp>
        <p:nvGrpSpPr>
          <p:cNvPr id="34820" name="Group 8"/>
          <p:cNvGrpSpPr/>
          <p:nvPr/>
        </p:nvGrpSpPr>
        <p:grpSpPr>
          <a:xfrm>
            <a:off x="836613" y="2608263"/>
            <a:ext cx="6781800" cy="460375"/>
            <a:chOff x="525" y="1319"/>
            <a:chExt cx="4272" cy="290"/>
          </a:xfrm>
        </p:grpSpPr>
        <p:sp>
          <p:nvSpPr>
            <p:cNvPr id="34822" name="Rectangle 4"/>
            <p:cNvSpPr/>
            <p:nvPr/>
          </p:nvSpPr>
          <p:spPr>
            <a:xfrm>
              <a:off x="525" y="1321"/>
              <a:ext cx="4272" cy="28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4823" name="Line 5"/>
            <p:cNvSpPr/>
            <p:nvPr/>
          </p:nvSpPr>
          <p:spPr>
            <a:xfrm>
              <a:off x="813" y="1319"/>
              <a:ext cx="0" cy="288"/>
            </a:xfrm>
            <a:prstGeom prst="line">
              <a:avLst/>
            </a:prstGeom>
            <a:ln w="28575" cap="flat" cmpd="sng">
              <a:solidFill>
                <a:schemeClr val="tx1"/>
              </a:solidFill>
              <a:prstDash val="solid"/>
              <a:miter/>
              <a:headEnd type="none" w="med" len="med"/>
              <a:tailEnd type="none" w="med" len="med"/>
            </a:ln>
          </p:spPr>
        </p:sp>
        <p:sp>
          <p:nvSpPr>
            <p:cNvPr id="34824" name="Line 6"/>
            <p:cNvSpPr/>
            <p:nvPr/>
          </p:nvSpPr>
          <p:spPr>
            <a:xfrm>
              <a:off x="2109" y="1319"/>
              <a:ext cx="0" cy="288"/>
            </a:xfrm>
            <a:prstGeom prst="line">
              <a:avLst/>
            </a:prstGeom>
            <a:ln w="28575" cap="flat" cmpd="sng">
              <a:solidFill>
                <a:schemeClr val="tx1"/>
              </a:solidFill>
              <a:prstDash val="solid"/>
              <a:miter/>
              <a:headEnd type="none" w="med" len="med"/>
              <a:tailEnd type="none" w="med" len="med"/>
            </a:ln>
          </p:spPr>
        </p:sp>
      </p:grpSp>
      <p:sp>
        <p:nvSpPr>
          <p:cNvPr id="304137" name="Text Box 9"/>
          <p:cNvSpPr txBox="1"/>
          <p:nvPr/>
        </p:nvSpPr>
        <p:spPr>
          <a:xfrm>
            <a:off x="566738" y="5903913"/>
            <a:ext cx="6858000"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黑体" panose="02010609060101010101" pitchFamily="49" charset="-122"/>
                <a:ea typeface="黑体" panose="02010609060101010101" pitchFamily="49" charset="-122"/>
              </a:rPr>
              <a:t>问题：浮点数表示不统一会带来什么问题？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7" dur="500"/>
                                        <p:tgtEl>
                                          <p:spTgt spid="30413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xEl>
                                              <p:pRg st="7" end="7"/>
                                            </p:txEl>
                                          </p:spTgt>
                                        </p:tgtEl>
                                        <p:attrNameLst>
                                          <p:attrName>style.visibility</p:attrName>
                                        </p:attrNameLst>
                                      </p:cBhvr>
                                      <p:to>
                                        <p:strVal val="visible"/>
                                      </p:to>
                                    </p:set>
                                    <p:animEffect transition="in" filter="blinds(horizontal)">
                                      <p:cBhvr>
                                        <p:cTn id="12" dur="500"/>
                                        <p:tgtEl>
                                          <p:spTgt spid="30413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1">
                                            <p:txEl>
                                              <p:pRg st="8" end="8"/>
                                            </p:txEl>
                                          </p:spTgt>
                                        </p:tgtEl>
                                        <p:attrNameLst>
                                          <p:attrName>style.visibility</p:attrName>
                                        </p:attrNameLst>
                                      </p:cBhvr>
                                      <p:to>
                                        <p:strVal val="visible"/>
                                      </p:to>
                                    </p:set>
                                    <p:animEffect transition="in" filter="blinds(horizontal)">
                                      <p:cBhvr>
                                        <p:cTn id="17" dur="500"/>
                                        <p:tgtEl>
                                          <p:spTgt spid="30413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4131">
                                            <p:txEl>
                                              <p:pRg st="9" end="9"/>
                                            </p:txEl>
                                          </p:spTgt>
                                        </p:tgtEl>
                                        <p:attrNameLst>
                                          <p:attrName>style.visibility</p:attrName>
                                        </p:attrNameLst>
                                      </p:cBhvr>
                                      <p:to>
                                        <p:strVal val="visible"/>
                                      </p:to>
                                    </p:set>
                                    <p:animEffect transition="in" filter="blinds(horizontal)">
                                      <p:cBhvr>
                                        <p:cTn id="22" dur="500"/>
                                        <p:tgtEl>
                                          <p:spTgt spid="30413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4131">
                                            <p:txEl>
                                              <p:pRg st="10" end="10"/>
                                            </p:txEl>
                                          </p:spTgt>
                                        </p:tgtEl>
                                        <p:attrNameLst>
                                          <p:attrName>style.visibility</p:attrName>
                                        </p:attrNameLst>
                                      </p:cBhvr>
                                      <p:to>
                                        <p:strVal val="visible"/>
                                      </p:to>
                                    </p:set>
                                    <p:animEffect transition="in" filter="blinds(horizontal)">
                                      <p:cBhvr>
                                        <p:cTn id="27" dur="500"/>
                                        <p:tgtEl>
                                          <p:spTgt spid="30413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4137"/>
                                        </p:tgtEl>
                                        <p:attrNameLst>
                                          <p:attrName>style.visibility</p:attrName>
                                        </p:attrNameLst>
                                      </p:cBhvr>
                                      <p:to>
                                        <p:strVal val="visible"/>
                                      </p:to>
                                    </p:set>
                                    <p:animEffect transition="in" filter="blinds(horizontal)">
                                      <p:cBhvr>
                                        <p:cTn id="3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600" dirty="0"/>
              <a:t>课程内容概要</a:t>
            </a:r>
          </a:p>
        </p:txBody>
      </p:sp>
      <p:sp>
        <p:nvSpPr>
          <p:cNvPr id="7171" name="Rectangle 3"/>
          <p:cNvSpPr/>
          <p:nvPr/>
        </p:nvSpPr>
        <p:spPr>
          <a:xfrm>
            <a:off x="179388" y="819150"/>
            <a:ext cx="4167187" cy="2835275"/>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10000"/>
              </a:spcBef>
              <a:buNone/>
            </a:pPr>
            <a:r>
              <a:rPr lang="en-US" altLang="zh-CN" sz="2200" dirty="0">
                <a:solidFill>
                  <a:schemeClr val="accent2"/>
                </a:solidFill>
              </a:rPr>
              <a:t>/*---sum.c---*/</a:t>
            </a:r>
          </a:p>
          <a:p>
            <a:pPr marL="342900" lvl="0" indent="-342900">
              <a:buNone/>
            </a:pPr>
            <a:r>
              <a:rPr lang="en-US" altLang="zh-CN" sz="2200" dirty="0"/>
              <a:t>int sum(int a[ ], unsigned len)</a:t>
            </a:r>
          </a:p>
          <a:p>
            <a:pPr marL="342900" lvl="0" indent="-342900">
              <a:lnSpc>
                <a:spcPct val="100000"/>
              </a:lnSpc>
              <a:spcBef>
                <a:spcPct val="0"/>
              </a:spcBef>
              <a:buNone/>
            </a:pPr>
            <a:r>
              <a:rPr lang="en-US" altLang="zh-CN" sz="2200" dirty="0"/>
              <a:t>{</a:t>
            </a:r>
          </a:p>
          <a:p>
            <a:pPr marL="342900" lvl="0" indent="-342900">
              <a:lnSpc>
                <a:spcPct val="100000"/>
              </a:lnSpc>
              <a:spcBef>
                <a:spcPct val="0"/>
              </a:spcBef>
              <a:buNone/>
            </a:pPr>
            <a:r>
              <a:rPr lang="en-US" altLang="zh-CN" sz="2200" dirty="0"/>
              <a:t>	int 	i</a:t>
            </a:r>
            <a:r>
              <a:rPr lang="zh-CN" altLang="en-US" sz="2200" dirty="0"/>
              <a:t>，</a:t>
            </a:r>
            <a:r>
              <a:rPr lang="en-US" altLang="zh-CN" sz="2200" dirty="0"/>
              <a:t>sum = 0;</a:t>
            </a:r>
          </a:p>
          <a:p>
            <a:pPr marL="342900" lvl="0" indent="-342900">
              <a:lnSpc>
                <a:spcPct val="100000"/>
              </a:lnSpc>
              <a:spcBef>
                <a:spcPct val="0"/>
              </a:spcBef>
              <a:buNone/>
            </a:pPr>
            <a:r>
              <a:rPr lang="en-US" altLang="zh-CN" sz="2200" dirty="0"/>
              <a:t>	for	(i = 0; i &lt;= len–1; i++)</a:t>
            </a:r>
          </a:p>
          <a:p>
            <a:pPr marL="342900" lvl="0" indent="-342900">
              <a:lnSpc>
                <a:spcPct val="100000"/>
              </a:lnSpc>
              <a:spcBef>
                <a:spcPct val="0"/>
              </a:spcBef>
              <a:buNone/>
            </a:pPr>
            <a:r>
              <a:rPr lang="en-US" altLang="zh-CN" sz="2200" dirty="0"/>
              <a:t>      	sum += a[i];</a:t>
            </a:r>
          </a:p>
          <a:p>
            <a:pPr marL="342900" lvl="0" indent="-342900">
              <a:lnSpc>
                <a:spcPct val="100000"/>
              </a:lnSpc>
              <a:spcBef>
                <a:spcPct val="0"/>
              </a:spcBef>
              <a:buNone/>
            </a:pPr>
            <a:r>
              <a:rPr lang="en-US" altLang="zh-CN" sz="2200" dirty="0"/>
              <a:t>	return sum;</a:t>
            </a:r>
          </a:p>
          <a:p>
            <a:pPr marL="342900" lvl="0" indent="-342900">
              <a:lnSpc>
                <a:spcPct val="100000"/>
              </a:lnSpc>
              <a:spcBef>
                <a:spcPct val="0"/>
              </a:spcBef>
              <a:buNone/>
            </a:pPr>
            <a:r>
              <a:rPr lang="en-US" altLang="zh-CN" sz="2200" dirty="0"/>
              <a:t>}</a:t>
            </a:r>
            <a:endParaRPr lang="zh-CN" altLang="en-US" sz="2200" dirty="0"/>
          </a:p>
        </p:txBody>
      </p:sp>
      <p:sp>
        <p:nvSpPr>
          <p:cNvPr id="7172" name="Rectangle 4"/>
          <p:cNvSpPr/>
          <p:nvPr/>
        </p:nvSpPr>
        <p:spPr>
          <a:xfrm>
            <a:off x="206375" y="3833813"/>
            <a:ext cx="3376613" cy="2835275"/>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10000"/>
              </a:spcBef>
              <a:buNone/>
            </a:pPr>
            <a:r>
              <a:rPr lang="en-US" altLang="zh-CN" sz="2200" dirty="0">
                <a:solidFill>
                  <a:schemeClr val="accent2"/>
                </a:solidFill>
              </a:rPr>
              <a:t>/*---main.c---*/</a:t>
            </a:r>
          </a:p>
          <a:p>
            <a:pPr marL="342900" lvl="0" indent="-342900">
              <a:lnSpc>
                <a:spcPct val="100000"/>
              </a:lnSpc>
              <a:spcBef>
                <a:spcPct val="10000"/>
              </a:spcBef>
              <a:buNone/>
            </a:pPr>
            <a:r>
              <a:rPr lang="en-US" altLang="zh-CN" sz="2200" dirty="0"/>
              <a:t>int main()</a:t>
            </a:r>
            <a:endParaRPr lang="zh-CN" altLang="en-US" sz="2200" dirty="0"/>
          </a:p>
          <a:p>
            <a:pPr marL="342900" lvl="0" indent="-342900">
              <a:lnSpc>
                <a:spcPct val="100000"/>
              </a:lnSpc>
              <a:spcBef>
                <a:spcPct val="0"/>
              </a:spcBef>
              <a:buNone/>
            </a:pPr>
            <a:r>
              <a:rPr lang="en-US" altLang="zh-CN" sz="2200" dirty="0"/>
              <a:t>{</a:t>
            </a:r>
          </a:p>
          <a:p>
            <a:pPr marL="342900" lvl="0" indent="-342900">
              <a:lnSpc>
                <a:spcPct val="100000"/>
              </a:lnSpc>
              <a:spcBef>
                <a:spcPct val="0"/>
              </a:spcBef>
              <a:buNone/>
            </a:pPr>
            <a:r>
              <a:rPr lang="en-US" altLang="zh-CN" sz="2200" dirty="0"/>
              <a:t>	int 	a[1]={100};</a:t>
            </a:r>
          </a:p>
          <a:p>
            <a:pPr marL="342900" lvl="0" indent="-342900">
              <a:lnSpc>
                <a:spcPct val="100000"/>
              </a:lnSpc>
              <a:spcBef>
                <a:spcPct val="0"/>
              </a:spcBef>
              <a:buNone/>
            </a:pPr>
            <a:r>
              <a:rPr lang="en-US" altLang="zh-CN" sz="2200" dirty="0"/>
              <a:t>	int   sum; sum=sum(a,0);</a:t>
            </a:r>
          </a:p>
          <a:p>
            <a:pPr marL="342900" lvl="0" indent="-342900">
              <a:lnSpc>
                <a:spcPct val="100000"/>
              </a:lnSpc>
              <a:spcBef>
                <a:spcPct val="0"/>
              </a:spcBef>
              <a:buNone/>
            </a:pPr>
            <a:r>
              <a:rPr lang="en-US" altLang="zh-CN" sz="2200" dirty="0"/>
              <a:t>    printf(“%d”,sum);</a:t>
            </a:r>
          </a:p>
          <a:p>
            <a:pPr marL="342900" lvl="0" indent="-342900">
              <a:lnSpc>
                <a:spcPct val="100000"/>
              </a:lnSpc>
              <a:spcBef>
                <a:spcPct val="0"/>
              </a:spcBef>
              <a:buNone/>
            </a:pPr>
            <a:r>
              <a:rPr lang="en-US" altLang="zh-CN" sz="2200" dirty="0"/>
              <a:t>}</a:t>
            </a:r>
            <a:endParaRPr lang="zh-CN" altLang="en-US" sz="2200" dirty="0"/>
          </a:p>
        </p:txBody>
      </p:sp>
      <p:grpSp>
        <p:nvGrpSpPr>
          <p:cNvPr id="765957" name="Group 5"/>
          <p:cNvGrpSpPr/>
          <p:nvPr/>
        </p:nvGrpSpPr>
        <p:grpSpPr>
          <a:xfrm>
            <a:off x="2006600" y="819150"/>
            <a:ext cx="5310188" cy="4454525"/>
            <a:chOff x="1264" y="516"/>
            <a:chExt cx="3345" cy="2806"/>
          </a:xfrm>
        </p:grpSpPr>
        <p:sp>
          <p:nvSpPr>
            <p:cNvPr id="7179" name="Line 6"/>
            <p:cNvSpPr/>
            <p:nvPr/>
          </p:nvSpPr>
          <p:spPr>
            <a:xfrm>
              <a:off x="1264" y="3294"/>
              <a:ext cx="312" cy="0"/>
            </a:xfrm>
            <a:prstGeom prst="line">
              <a:avLst/>
            </a:prstGeom>
            <a:ln w="38100" cap="flat" cmpd="sng">
              <a:solidFill>
                <a:srgbClr val="FF0000"/>
              </a:solidFill>
              <a:prstDash val="solid"/>
              <a:headEnd type="none" w="med" len="med"/>
              <a:tailEnd type="none" w="med" len="med"/>
            </a:ln>
          </p:spPr>
        </p:sp>
        <p:sp>
          <p:nvSpPr>
            <p:cNvPr id="7180" name="Line 7"/>
            <p:cNvSpPr/>
            <p:nvPr/>
          </p:nvSpPr>
          <p:spPr>
            <a:xfrm flipV="1">
              <a:off x="1576" y="686"/>
              <a:ext cx="1786" cy="2636"/>
            </a:xfrm>
            <a:prstGeom prst="line">
              <a:avLst/>
            </a:prstGeom>
            <a:ln w="9525" cap="flat" cmpd="sng">
              <a:solidFill>
                <a:srgbClr val="FF0000"/>
              </a:solidFill>
              <a:prstDash val="solid"/>
              <a:headEnd type="none" w="med" len="med"/>
              <a:tailEnd type="triangle" w="med" len="med"/>
            </a:ln>
          </p:spPr>
        </p:sp>
        <p:sp>
          <p:nvSpPr>
            <p:cNvPr id="7181" name="Text Box 8"/>
            <p:cNvSpPr txBox="1"/>
            <p:nvPr/>
          </p:nvSpPr>
          <p:spPr>
            <a:xfrm>
              <a:off x="3334" y="516"/>
              <a:ext cx="1275"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pitchFamily="34" charset="-122"/>
                </a:rPr>
                <a:t>数据的表示</a:t>
              </a:r>
            </a:p>
          </p:txBody>
        </p:sp>
      </p:grpSp>
      <p:grpSp>
        <p:nvGrpSpPr>
          <p:cNvPr id="765961" name="Group 9"/>
          <p:cNvGrpSpPr/>
          <p:nvPr/>
        </p:nvGrpSpPr>
        <p:grpSpPr>
          <a:xfrm>
            <a:off x="1150938" y="1223963"/>
            <a:ext cx="6165850" cy="1755775"/>
            <a:chOff x="725" y="771"/>
            <a:chExt cx="3884" cy="1106"/>
          </a:xfrm>
        </p:grpSpPr>
        <p:sp>
          <p:nvSpPr>
            <p:cNvPr id="7176" name="Line 10"/>
            <p:cNvSpPr/>
            <p:nvPr/>
          </p:nvSpPr>
          <p:spPr>
            <a:xfrm>
              <a:off x="725" y="1877"/>
              <a:ext cx="993" cy="0"/>
            </a:xfrm>
            <a:prstGeom prst="line">
              <a:avLst/>
            </a:prstGeom>
            <a:ln w="38100" cap="flat" cmpd="sng">
              <a:solidFill>
                <a:srgbClr val="0066FF"/>
              </a:solidFill>
              <a:prstDash val="solid"/>
              <a:headEnd type="none" w="med" len="med"/>
              <a:tailEnd type="none" w="med" len="med"/>
            </a:ln>
          </p:spPr>
        </p:sp>
        <p:sp>
          <p:nvSpPr>
            <p:cNvPr id="7177" name="Line 11"/>
            <p:cNvSpPr/>
            <p:nvPr/>
          </p:nvSpPr>
          <p:spPr>
            <a:xfrm flipV="1">
              <a:off x="1718" y="941"/>
              <a:ext cx="1644" cy="936"/>
            </a:xfrm>
            <a:prstGeom prst="line">
              <a:avLst/>
            </a:prstGeom>
            <a:ln w="9525" cap="flat" cmpd="sng">
              <a:solidFill>
                <a:srgbClr val="0066FF"/>
              </a:solidFill>
              <a:prstDash val="solid"/>
              <a:headEnd type="none" w="med" len="med"/>
              <a:tailEnd type="triangle" w="med" len="med"/>
            </a:ln>
          </p:spPr>
        </p:sp>
        <p:sp>
          <p:nvSpPr>
            <p:cNvPr id="7178" name="Text Box 12"/>
            <p:cNvSpPr txBox="1"/>
            <p:nvPr/>
          </p:nvSpPr>
          <p:spPr>
            <a:xfrm>
              <a:off x="3334" y="771"/>
              <a:ext cx="1275"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66CC"/>
                  </a:solidFill>
                  <a:ea typeface="微软雅黑" panose="020B0503020204020204" pitchFamily="34" charset="-122"/>
                </a:rPr>
                <a:t>数据的运算</a:t>
              </a:r>
            </a:p>
          </p:txBody>
        </p:sp>
      </p:grpSp>
      <p:sp>
        <p:nvSpPr>
          <p:cNvPr id="765965" name="Text Box 13"/>
          <p:cNvSpPr txBox="1"/>
          <p:nvPr/>
        </p:nvSpPr>
        <p:spPr>
          <a:xfrm>
            <a:off x="4616450" y="2889250"/>
            <a:ext cx="4049713" cy="22717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ea typeface="微软雅黑" panose="020B0503020204020204" pitchFamily="34" charset="-122"/>
              </a:rPr>
              <a:t>如果程序处理的是图像、视频、声音、文字等数据，那么，</a:t>
            </a:r>
          </a:p>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1</a:t>
            </a:r>
            <a:r>
              <a:rPr lang="zh-CN" altLang="en-US" sz="2200" dirty="0">
                <a:solidFill>
                  <a:srgbClr val="FF0000"/>
                </a:solidFill>
                <a:ea typeface="微软雅黑" panose="020B0503020204020204" pitchFamily="34" charset="-122"/>
              </a:rPr>
              <a:t>）如何获得这些数据？</a:t>
            </a:r>
          </a:p>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2</a:t>
            </a:r>
            <a:r>
              <a:rPr lang="zh-CN" altLang="en-US" sz="2200" dirty="0">
                <a:solidFill>
                  <a:srgbClr val="FF0000"/>
                </a:solidFill>
                <a:ea typeface="微软雅黑" panose="020B0503020204020204" pitchFamily="34" charset="-122"/>
              </a:rPr>
              <a:t>）如何表示这些数据？</a:t>
            </a:r>
          </a:p>
          <a:p>
            <a:pPr marL="0" lvl="0" indent="0" eaLnBrk="1" hangingPunct="1">
              <a:lnSpc>
                <a:spcPct val="100000"/>
              </a:lnSpc>
              <a:spcBef>
                <a:spcPct val="50000"/>
              </a:spcBef>
              <a:buNone/>
            </a:pPr>
            <a:r>
              <a:rPr lang="zh-CN" altLang="en-US" sz="2200" dirty="0">
                <a:solidFill>
                  <a:srgbClr val="FF0000"/>
                </a:solidFill>
                <a:ea typeface="微软雅黑" panose="020B0503020204020204" pitchFamily="34" charset="-122"/>
              </a:rPr>
              <a:t>（</a:t>
            </a:r>
            <a:r>
              <a:rPr lang="en-US" altLang="zh-CN" sz="2200" dirty="0">
                <a:solidFill>
                  <a:srgbClr val="FF0000"/>
                </a:solidFill>
                <a:ea typeface="微软雅黑" panose="020B0503020204020204" pitchFamily="34" charset="-122"/>
              </a:rPr>
              <a:t>3</a:t>
            </a:r>
            <a:r>
              <a:rPr lang="zh-CN" altLang="en-US" sz="2200" dirty="0">
                <a:solidFill>
                  <a:srgbClr val="FF0000"/>
                </a:solidFill>
                <a:ea typeface="微软雅黑" panose="020B0503020204020204" pitchFamily="34" charset="-122"/>
              </a:rPr>
              <a:t>）如何处理这些数据？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5957"/>
                                        </p:tgtEl>
                                        <p:attrNameLst>
                                          <p:attrName>style.visibility</p:attrName>
                                        </p:attrNameLst>
                                      </p:cBhvr>
                                      <p:to>
                                        <p:strVal val="visible"/>
                                      </p:to>
                                    </p:set>
                                    <p:animEffect transition="in" filter="blinds(horizontal)">
                                      <p:cBhvr>
                                        <p:cTn id="7" dur="500"/>
                                        <p:tgtEl>
                                          <p:spTgt spid="7659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5961"/>
                                        </p:tgtEl>
                                        <p:attrNameLst>
                                          <p:attrName>style.visibility</p:attrName>
                                        </p:attrNameLst>
                                      </p:cBhvr>
                                      <p:to>
                                        <p:strVal val="visible"/>
                                      </p:to>
                                    </p:set>
                                    <p:animEffect transition="in" filter="blinds(horizontal)">
                                      <p:cBhvr>
                                        <p:cTn id="12" dur="500"/>
                                        <p:tgtEl>
                                          <p:spTgt spid="7659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65"/>
                                        </p:tgtEl>
                                        <p:attrNameLst>
                                          <p:attrName>style.visibility</p:attrName>
                                        </p:attrNameLst>
                                      </p:cBhvr>
                                      <p:to>
                                        <p:strVal val="visible"/>
                                      </p:to>
                                    </p:set>
                                    <p:animEffect transition="in" filter="blinds(horizontal)">
                                      <p:cBhvr>
                                        <p:cTn id="17" dur="500"/>
                                        <p:tgtEl>
                                          <p:spTgt spid="76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016000" y="146050"/>
            <a:ext cx="7577138" cy="538163"/>
          </a:xfrm>
        </p:spPr>
        <p:txBody>
          <a:bodyPr vert="horz" wrap="square" lIns="63500" tIns="25400" rIns="63500" bIns="25400" anchor="t" anchorCtr="0">
            <a:spAutoFit/>
          </a:bodyPr>
          <a:lstStyle/>
          <a:p>
            <a:r>
              <a:rPr lang="zh-CN" altLang="en-US" sz="3200" dirty="0">
                <a:latin typeface="黑体" panose="02010609060101010101" pitchFamily="49" charset="-122"/>
                <a:ea typeface="宋体" panose="02010600030101010101" pitchFamily="2" charset="-122"/>
              </a:rPr>
              <a:t>“</a:t>
            </a:r>
            <a:r>
              <a:rPr lang="en-US" altLang="zh-CN" sz="3200" dirty="0">
                <a:ea typeface="宋体" panose="02010600030101010101" pitchFamily="2" charset="-122"/>
              </a:rPr>
              <a:t>Father</a:t>
            </a:r>
            <a:r>
              <a:rPr lang="en-US" altLang="zh-CN" sz="3200" dirty="0">
                <a:latin typeface="黑体" panose="02010609060101010101" pitchFamily="49" charset="-122"/>
                <a:ea typeface="宋体" panose="02010600030101010101" pitchFamily="2" charset="-122"/>
              </a:rPr>
              <a:t>”</a:t>
            </a:r>
            <a:r>
              <a:rPr lang="en-US" altLang="zh-CN" sz="3200" dirty="0">
                <a:ea typeface="宋体" panose="02010600030101010101" pitchFamily="2" charset="-122"/>
              </a:rPr>
              <a:t> of the IEEE 754 standard</a:t>
            </a:r>
          </a:p>
        </p:txBody>
      </p:sp>
      <p:sp>
        <p:nvSpPr>
          <p:cNvPr id="308227" name="Rectangle 3"/>
          <p:cNvSpPr>
            <a:spLocks noGrp="1"/>
          </p:cNvSpPr>
          <p:nvPr>
            <p:ph type="body" idx="4294967295"/>
          </p:nvPr>
        </p:nvSpPr>
        <p:spPr>
          <a:xfrm>
            <a:off x="500063" y="4164013"/>
            <a:ext cx="5268912" cy="908050"/>
          </a:xfrm>
        </p:spPr>
        <p:txBody>
          <a:bodyPr vert="horz" wrap="square" lIns="63500" tIns="25400" rIns="63500" bIns="25400" anchor="t" anchorCtr="0">
            <a:spAutoFit/>
          </a:bodyPr>
          <a:lstStyle/>
          <a:p>
            <a:pPr>
              <a:buNone/>
            </a:pPr>
            <a:r>
              <a:rPr lang="zh-CN" altLang="en-US" sz="2200" dirty="0">
                <a:solidFill>
                  <a:srgbClr val="000000"/>
                </a:solidFill>
                <a:latin typeface="黑体" panose="02010609060101010101" pitchFamily="49" charset="-122"/>
                <a:ea typeface="黑体" panose="02010609060101010101" pitchFamily="49" charset="-122"/>
              </a:rPr>
              <a:t>现在所有计算机都采用</a:t>
            </a:r>
            <a:r>
              <a:rPr lang="en-US" altLang="zh-CN" sz="2200" dirty="0">
                <a:solidFill>
                  <a:srgbClr val="000000"/>
                </a:solidFill>
                <a:latin typeface="黑体" panose="02010609060101010101" pitchFamily="49" charset="-122"/>
                <a:ea typeface="黑体" panose="02010609060101010101" pitchFamily="49" charset="-122"/>
              </a:rPr>
              <a:t>IEEE 754</a:t>
            </a:r>
            <a:r>
              <a:rPr lang="zh-CN" altLang="en-US" sz="2200" dirty="0">
                <a:solidFill>
                  <a:srgbClr val="000000"/>
                </a:solidFill>
                <a:latin typeface="黑体" panose="02010609060101010101" pitchFamily="49" charset="-122"/>
                <a:ea typeface="黑体" panose="02010609060101010101" pitchFamily="49" charset="-122"/>
              </a:rPr>
              <a:t>来表示浮点数</a:t>
            </a:r>
            <a:endParaRPr lang="zh-CN" altLang="en-US" dirty="0">
              <a:latin typeface="黑体" panose="02010609060101010101" pitchFamily="49" charset="-122"/>
              <a:ea typeface="黑体" panose="02010609060101010101" pitchFamily="49" charset="-122"/>
            </a:endParaRPr>
          </a:p>
        </p:txBody>
      </p:sp>
      <p:sp>
        <p:nvSpPr>
          <p:cNvPr id="308232" name="Rectangle 8"/>
          <p:cNvSpPr/>
          <p:nvPr/>
        </p:nvSpPr>
        <p:spPr>
          <a:xfrm>
            <a:off x="485775" y="1520825"/>
            <a:ext cx="6070600" cy="39687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黑体" panose="02010609060101010101" pitchFamily="49" charset="-122"/>
                <a:ea typeface="黑体" panose="02010609060101010101" pitchFamily="49" charset="-122"/>
              </a:rPr>
              <a:t>1970</a:t>
            </a:r>
            <a:r>
              <a:rPr lang="zh-CN" altLang="en-US" sz="2000" dirty="0">
                <a:latin typeface="黑体" panose="02010609060101010101" pitchFamily="49" charset="-122"/>
                <a:ea typeface="黑体" panose="02010609060101010101" pitchFamily="49" charset="-122"/>
              </a:rPr>
              <a:t>年代后期</a:t>
            </a:r>
            <a:r>
              <a:rPr lang="en-US" altLang="zh-CN" sz="2000" dirty="0">
                <a:latin typeface="黑体" panose="02010609060101010101" pitchFamily="49" charset="-122"/>
                <a:ea typeface="黑体" panose="02010609060101010101" pitchFamily="49" charset="-122"/>
              </a:rPr>
              <a:t>, IEEE</a:t>
            </a:r>
            <a:r>
              <a:rPr lang="zh-CN" altLang="en-US" sz="2000" dirty="0">
                <a:latin typeface="黑体" panose="02010609060101010101" pitchFamily="49" charset="-122"/>
                <a:ea typeface="黑体" panose="02010609060101010101" pitchFamily="49" charset="-122"/>
              </a:rPr>
              <a:t>成立委员会着手制定浮点数标准</a:t>
            </a:r>
          </a:p>
        </p:txBody>
      </p:sp>
      <p:sp>
        <p:nvSpPr>
          <p:cNvPr id="308233" name="Rectangle 9"/>
          <p:cNvSpPr/>
          <p:nvPr/>
        </p:nvSpPr>
        <p:spPr>
          <a:xfrm>
            <a:off x="465138" y="1970088"/>
            <a:ext cx="4538662" cy="39687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黑体" panose="02010609060101010101" pitchFamily="49" charset="-122"/>
                <a:ea typeface="黑体" panose="02010609060101010101" pitchFamily="49" charset="-122"/>
              </a:rPr>
              <a:t>1985</a:t>
            </a:r>
            <a:r>
              <a:rPr lang="zh-CN" altLang="en-US" sz="2000" dirty="0">
                <a:latin typeface="黑体" panose="02010609060101010101" pitchFamily="49" charset="-122"/>
                <a:ea typeface="黑体" panose="02010609060101010101" pitchFamily="49" charset="-122"/>
              </a:rPr>
              <a:t>年完成浮点数标准</a:t>
            </a:r>
            <a:r>
              <a:rPr lang="en-US" altLang="zh-CN" sz="2000" dirty="0">
                <a:latin typeface="黑体" panose="02010609060101010101" pitchFamily="49" charset="-122"/>
                <a:ea typeface="黑体" panose="02010609060101010101" pitchFamily="49" charset="-122"/>
              </a:rPr>
              <a:t>IEEE 754</a:t>
            </a:r>
            <a:r>
              <a:rPr lang="zh-CN" altLang="en-US" sz="2000" dirty="0">
                <a:latin typeface="黑体" panose="02010609060101010101" pitchFamily="49" charset="-122"/>
                <a:ea typeface="黑体" panose="02010609060101010101" pitchFamily="49" charset="-122"/>
              </a:rPr>
              <a:t>的制定</a:t>
            </a:r>
          </a:p>
        </p:txBody>
      </p:sp>
      <p:grpSp>
        <p:nvGrpSpPr>
          <p:cNvPr id="2" name="Group 12"/>
          <p:cNvGrpSpPr/>
          <p:nvPr/>
        </p:nvGrpSpPr>
        <p:grpSpPr>
          <a:xfrm>
            <a:off x="165100" y="2681288"/>
            <a:ext cx="8907463" cy="3781425"/>
            <a:chOff x="104" y="1689"/>
            <a:chExt cx="5611" cy="2382"/>
          </a:xfrm>
        </p:grpSpPr>
        <p:pic>
          <p:nvPicPr>
            <p:cNvPr id="36872" name="Picture 4"/>
            <p:cNvPicPr>
              <a:picLocks noChangeAspect="1"/>
            </p:cNvPicPr>
            <p:nvPr/>
          </p:nvPicPr>
          <p:blipFill>
            <a:blip r:embed="rId3"/>
            <a:stretch>
              <a:fillRect/>
            </a:stretch>
          </p:blipFill>
          <p:spPr>
            <a:xfrm>
              <a:off x="3927" y="1689"/>
              <a:ext cx="1788" cy="2382"/>
            </a:xfrm>
            <a:prstGeom prst="rect">
              <a:avLst/>
            </a:prstGeom>
            <a:noFill/>
            <a:ln w="9525">
              <a:noFill/>
            </a:ln>
          </p:spPr>
        </p:pic>
        <p:pic>
          <p:nvPicPr>
            <p:cNvPr id="36873" name="Picture 5"/>
            <p:cNvPicPr>
              <a:picLocks noChangeAspect="1"/>
            </p:cNvPicPr>
            <p:nvPr/>
          </p:nvPicPr>
          <p:blipFill>
            <a:blip r:embed="rId4"/>
            <a:stretch>
              <a:fillRect/>
            </a:stretch>
          </p:blipFill>
          <p:spPr>
            <a:xfrm>
              <a:off x="387" y="2300"/>
              <a:ext cx="3139" cy="1164"/>
            </a:xfrm>
            <a:prstGeom prst="rect">
              <a:avLst/>
            </a:prstGeom>
            <a:noFill/>
            <a:ln w="9525">
              <a:noFill/>
            </a:ln>
          </p:spPr>
        </p:pic>
        <p:sp>
          <p:nvSpPr>
            <p:cNvPr id="36874" name="Text Box 6"/>
            <p:cNvSpPr txBox="1"/>
            <p:nvPr/>
          </p:nvSpPr>
          <p:spPr>
            <a:xfrm>
              <a:off x="4411" y="3237"/>
              <a:ext cx="1105" cy="329"/>
            </a:xfrm>
            <a:prstGeom prst="rect">
              <a:avLst/>
            </a:prstGeom>
            <a:solidFill>
              <a:schemeClr val="bg1"/>
            </a:solid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800" dirty="0">
                  <a:latin typeface="Tahoma" panose="020B0604030504040204" pitchFamily="34" charset="0"/>
                </a:rPr>
                <a:t>威廉·卡亨</a:t>
              </a:r>
              <a:r>
                <a:rPr lang="en-US" altLang="zh-CN" sz="2800" b="0" dirty="0">
                  <a:latin typeface="Tahoma" panose="020B0604030504040204" pitchFamily="34" charset="0"/>
                </a:rPr>
                <a:t> </a:t>
              </a:r>
            </a:p>
          </p:txBody>
        </p:sp>
        <p:sp>
          <p:nvSpPr>
            <p:cNvPr id="36875" name="Rectangle 7"/>
            <p:cNvSpPr/>
            <p:nvPr/>
          </p:nvSpPr>
          <p:spPr>
            <a:xfrm>
              <a:off x="284" y="3401"/>
              <a:ext cx="2925" cy="51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b="0" dirty="0">
                  <a:solidFill>
                    <a:schemeClr val="tx2"/>
                  </a:solidFill>
                  <a:cs typeface="Arial" panose="020B0604020202020204" pitchFamily="34" charset="0"/>
                </a:rPr>
                <a:t>www.cs.berkeley.edu/~wkahan/</a:t>
              </a:r>
            </a:p>
            <a:p>
              <a:pPr marL="0" lvl="0" indent="0" eaLnBrk="1" hangingPunct="1">
                <a:lnSpc>
                  <a:spcPct val="100000"/>
                </a:lnSpc>
                <a:spcBef>
                  <a:spcPct val="0"/>
                </a:spcBef>
                <a:buNone/>
              </a:pPr>
              <a:r>
                <a:rPr lang="en-US" altLang="zh-CN" b="0" dirty="0">
                  <a:solidFill>
                    <a:schemeClr val="tx2"/>
                  </a:solidFill>
                  <a:cs typeface="Arial" panose="020B0604020202020204" pitchFamily="34" charset="0"/>
                </a:rPr>
                <a:t>ieee754status/754story.html</a:t>
              </a:r>
              <a:endParaRPr lang="en-US" altLang="zh-CN" b="0" dirty="0">
                <a:solidFill>
                  <a:schemeClr val="tx2"/>
                </a:solidFill>
                <a:ea typeface="Arial" panose="020B0604020202020204" pitchFamily="34" charset="0"/>
              </a:endParaRPr>
            </a:p>
          </p:txBody>
        </p:sp>
        <p:sp>
          <p:nvSpPr>
            <p:cNvPr id="36876" name="Rectangle 10"/>
            <p:cNvSpPr/>
            <p:nvPr/>
          </p:nvSpPr>
          <p:spPr>
            <a:xfrm>
              <a:off x="104" y="1850"/>
              <a:ext cx="3857" cy="634"/>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cs typeface="Arial" panose="020B0604020202020204" pitchFamily="34" charset="0"/>
                </a:rPr>
                <a:t>This standard was primarily the work of one person, UC Berkeley math professor William Kahan.</a:t>
              </a:r>
              <a:endParaRPr lang="zh-CN" altLang="en-US" sz="2000" dirty="0">
                <a:ea typeface="Arial" panose="020B0604020202020204" pitchFamily="34" charset="0"/>
              </a:endParaRPr>
            </a:p>
          </p:txBody>
        </p:sp>
      </p:grpSp>
      <p:sp>
        <p:nvSpPr>
          <p:cNvPr id="36871" name="Rectangle 11"/>
          <p:cNvSpPr/>
          <p:nvPr/>
        </p:nvSpPr>
        <p:spPr>
          <a:xfrm>
            <a:off x="269875" y="763588"/>
            <a:ext cx="8262938" cy="7016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solidFill>
                  <a:srgbClr val="000000"/>
                </a:solidFill>
                <a:latin typeface="Times New Roman" panose="02020603050405020304" pitchFamily="18" charset="0"/>
              </a:rPr>
              <a:t>     </a:t>
            </a:r>
            <a:r>
              <a:rPr lang="zh-CN" altLang="en-US" sz="2000" dirty="0">
                <a:solidFill>
                  <a:srgbClr val="000000"/>
                </a:solidFill>
                <a:latin typeface="黑体" panose="02010609060101010101" pitchFamily="49" charset="-122"/>
                <a:ea typeface="黑体" panose="02010609060101010101" pitchFamily="49" charset="-122"/>
              </a:rPr>
              <a:t>直到</a:t>
            </a:r>
            <a:r>
              <a:rPr lang="en-US" altLang="zh-CN" sz="2000" dirty="0">
                <a:solidFill>
                  <a:srgbClr val="000000"/>
                </a:solidFill>
                <a:latin typeface="黑体" panose="02010609060101010101" pitchFamily="49" charset="-122"/>
                <a:ea typeface="黑体" panose="02010609060101010101" pitchFamily="49" charset="-122"/>
              </a:rPr>
              <a:t>80</a:t>
            </a:r>
            <a:r>
              <a:rPr lang="zh-CN" altLang="en-US" sz="2000" dirty="0">
                <a:solidFill>
                  <a:srgbClr val="000000"/>
                </a:solidFill>
                <a:latin typeface="黑体" panose="02010609060101010101" pitchFamily="49" charset="-122"/>
                <a:ea typeface="黑体" panose="02010609060101010101" pitchFamily="49" charset="-122"/>
              </a:rPr>
              <a:t>年代初，各个机器内部的浮点数表示格式还没有统一</a:t>
            </a:r>
            <a:endParaRPr lang="zh-CN" altLang="en-US" sz="2000" b="0" dirty="0">
              <a:solidFill>
                <a:srgbClr val="000000"/>
              </a:solidFill>
              <a:latin typeface="黑体" panose="02010609060101010101" pitchFamily="49" charset="-122"/>
              <a:ea typeface="黑体" panose="02010609060101010101" pitchFamily="49" charset="-122"/>
            </a:endParaRPr>
          </a:p>
          <a:p>
            <a:pPr marL="0" lvl="0" indent="0">
              <a:lnSpc>
                <a:spcPct val="100000"/>
              </a:lnSpc>
              <a:spcBef>
                <a:spcPct val="0"/>
              </a:spcBef>
              <a:buNone/>
            </a:pPr>
            <a:r>
              <a:rPr lang="zh-CN" altLang="en-US" sz="2000" b="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因而相互不兼容，机器之间传送数据时，带来麻烦</a:t>
            </a:r>
            <a:r>
              <a:rPr lang="zh-CN" altLang="en-US" sz="2000" dirty="0">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13" dur="500"/>
                                        <p:tgtEl>
                                          <p:spTgt spid="30822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457200" y="142875"/>
            <a:ext cx="8229600" cy="600075"/>
          </a:xfrm>
        </p:spPr>
        <p:txBody>
          <a:bodyPr vert="horz" wrap="square" lIns="63500" tIns="25400" rIns="63500" bIns="25400" anchor="t" anchorCtr="0">
            <a:spAutoFit/>
          </a:bodyPr>
          <a:lstStyle/>
          <a:p>
            <a:pPr algn="l"/>
            <a:r>
              <a:rPr lang="en-US" altLang="zh-CN" sz="3600" dirty="0">
                <a:ea typeface="宋体" panose="02010600030101010101" pitchFamily="2" charset="-122"/>
              </a:rPr>
              <a:t>    IEEE 754</a:t>
            </a:r>
            <a:r>
              <a:rPr lang="zh-CN" altLang="en-US" sz="3600" dirty="0">
                <a:ea typeface="宋体" panose="02010600030101010101" pitchFamily="2" charset="-122"/>
              </a:rPr>
              <a:t>标准</a:t>
            </a:r>
          </a:p>
        </p:txBody>
      </p:sp>
      <p:sp>
        <p:nvSpPr>
          <p:cNvPr id="38915" name="Rectangle 3"/>
          <p:cNvSpPr>
            <a:spLocks noGrp="1"/>
          </p:cNvSpPr>
          <p:nvPr>
            <p:ph type="body" idx="4294967295"/>
          </p:nvPr>
        </p:nvSpPr>
        <p:spPr>
          <a:xfrm>
            <a:off x="519113" y="860425"/>
            <a:ext cx="8183562" cy="2012950"/>
          </a:xfrm>
        </p:spPr>
        <p:txBody>
          <a:bodyPr vert="horz" wrap="square" lIns="63500" tIns="25400" rIns="63500" bIns="25400" anchor="t" anchorCtr="0">
            <a:spAutoFit/>
          </a:bodyPr>
          <a:lstStyle/>
          <a:p>
            <a:pPr>
              <a:lnSpc>
                <a:spcPct val="90000"/>
              </a:lnSpc>
              <a:buNone/>
            </a:pPr>
            <a:r>
              <a:rPr lang="zh-CN" altLang="en-US" sz="2200" b="0" dirty="0"/>
              <a:t>    </a:t>
            </a:r>
          </a:p>
          <a:p>
            <a:pPr>
              <a:lnSpc>
                <a:spcPct val="90000"/>
              </a:lnSpc>
              <a:buNone/>
            </a:pPr>
            <a:r>
              <a:rPr lang="en-US" altLang="zh-CN" sz="2500" dirty="0"/>
              <a:t>Single Precision </a:t>
            </a:r>
            <a:r>
              <a:rPr lang="en-US" altLang="zh-CN" sz="2500" dirty="0">
                <a:solidFill>
                  <a:srgbClr val="000000"/>
                </a:solidFill>
              </a:rPr>
              <a:t>： </a:t>
            </a:r>
            <a:endParaRPr lang="en-US" altLang="zh-CN" sz="2500" dirty="0">
              <a:solidFill>
                <a:srgbClr val="990000"/>
              </a:solidFill>
            </a:endParaRPr>
          </a:p>
          <a:p>
            <a:pPr>
              <a:lnSpc>
                <a:spcPct val="90000"/>
              </a:lnSpc>
              <a:buNone/>
            </a:pPr>
            <a:r>
              <a:rPr lang="en-US" altLang="zh-CN" sz="2500" dirty="0">
                <a:solidFill>
                  <a:srgbClr val="FF6600"/>
                </a:solidFill>
              </a:rPr>
              <a:t>		  </a:t>
            </a:r>
            <a:r>
              <a:rPr lang="en-US" altLang="zh-CN" dirty="0">
                <a:solidFill>
                  <a:srgbClr val="FF6600"/>
                </a:solidFill>
              </a:rPr>
              <a:t>S</a:t>
            </a:r>
            <a:r>
              <a:rPr lang="en-US" altLang="zh-CN" dirty="0">
                <a:solidFill>
                  <a:srgbClr val="00E0CB"/>
                </a:solidFill>
              </a:rPr>
              <a:t>     </a:t>
            </a:r>
            <a:r>
              <a:rPr lang="en-US" altLang="zh-CN" dirty="0">
                <a:solidFill>
                  <a:srgbClr val="009242"/>
                </a:solidFill>
              </a:rPr>
              <a:t>Exponent</a:t>
            </a:r>
            <a:r>
              <a:rPr lang="en-US" altLang="zh-CN" dirty="0">
                <a:solidFill>
                  <a:srgbClr val="FD0128"/>
                </a:solidFill>
              </a:rPr>
              <a:t>                </a:t>
            </a:r>
            <a:r>
              <a:rPr lang="en-US" altLang="zh-CN" dirty="0">
                <a:solidFill>
                  <a:srgbClr val="063DE9"/>
                </a:solidFill>
              </a:rPr>
              <a:t>Significand</a:t>
            </a:r>
            <a:endParaRPr lang="en-US" altLang="zh-CN" dirty="0">
              <a:solidFill>
                <a:srgbClr val="FD0128"/>
              </a:solidFill>
            </a:endParaRPr>
          </a:p>
          <a:p>
            <a:pPr>
              <a:lnSpc>
                <a:spcPct val="90000"/>
              </a:lnSpc>
              <a:buNone/>
            </a:pPr>
            <a:r>
              <a:rPr lang="en-US" altLang="zh-CN" dirty="0">
                <a:solidFill>
                  <a:srgbClr val="000000"/>
                </a:solidFill>
                <a:latin typeface="Arial,Bold" charset="0"/>
              </a:rPr>
              <a:t>          </a:t>
            </a:r>
            <a:r>
              <a:rPr lang="en-US" altLang="zh-CN" dirty="0">
                <a:solidFill>
                  <a:srgbClr val="000000"/>
                </a:solidFill>
              </a:rPr>
              <a:t>1     bit      8 bits                       23 bits</a:t>
            </a:r>
          </a:p>
          <a:p>
            <a:pPr>
              <a:lnSpc>
                <a:spcPct val="90000"/>
              </a:lnSpc>
              <a:buNone/>
            </a:pPr>
            <a:endParaRPr lang="zh-CN" altLang="en-US" dirty="0">
              <a:solidFill>
                <a:srgbClr val="CCCC00"/>
              </a:solidFill>
            </a:endParaRPr>
          </a:p>
        </p:txBody>
      </p:sp>
      <p:grpSp>
        <p:nvGrpSpPr>
          <p:cNvPr id="38916" name="Group 13"/>
          <p:cNvGrpSpPr/>
          <p:nvPr/>
        </p:nvGrpSpPr>
        <p:grpSpPr>
          <a:xfrm>
            <a:off x="1300163" y="2033588"/>
            <a:ext cx="6781800" cy="368300"/>
            <a:chOff x="611" y="1221"/>
            <a:chExt cx="4272" cy="295"/>
          </a:xfrm>
        </p:grpSpPr>
        <p:sp>
          <p:nvSpPr>
            <p:cNvPr id="38929" name="Rectangle 4"/>
            <p:cNvSpPr/>
            <p:nvPr/>
          </p:nvSpPr>
          <p:spPr>
            <a:xfrm>
              <a:off x="611" y="1228"/>
              <a:ext cx="4272" cy="28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8930" name="Line 5"/>
            <p:cNvSpPr/>
            <p:nvPr/>
          </p:nvSpPr>
          <p:spPr>
            <a:xfrm>
              <a:off x="1152" y="1221"/>
              <a:ext cx="0" cy="288"/>
            </a:xfrm>
            <a:prstGeom prst="line">
              <a:avLst/>
            </a:prstGeom>
            <a:ln w="28575" cap="flat" cmpd="sng">
              <a:solidFill>
                <a:schemeClr val="tx1"/>
              </a:solidFill>
              <a:prstDash val="solid"/>
              <a:miter/>
              <a:headEnd type="none" w="med" len="med"/>
              <a:tailEnd type="none" w="med" len="med"/>
            </a:ln>
          </p:spPr>
        </p:sp>
        <p:sp>
          <p:nvSpPr>
            <p:cNvPr id="38931" name="Line 6"/>
            <p:cNvSpPr/>
            <p:nvPr/>
          </p:nvSpPr>
          <p:spPr>
            <a:xfrm>
              <a:off x="2544" y="1221"/>
              <a:ext cx="0" cy="288"/>
            </a:xfrm>
            <a:prstGeom prst="line">
              <a:avLst/>
            </a:prstGeom>
            <a:ln w="28575" cap="flat" cmpd="sng">
              <a:solidFill>
                <a:schemeClr val="tx1"/>
              </a:solidFill>
              <a:prstDash val="solid"/>
              <a:miter/>
              <a:headEnd type="none" w="med" len="med"/>
              <a:tailEnd type="none" w="med" len="med"/>
            </a:ln>
          </p:spPr>
        </p:sp>
      </p:grpSp>
      <p:sp>
        <p:nvSpPr>
          <p:cNvPr id="310279" name="Text Box 7"/>
          <p:cNvSpPr txBox="1"/>
          <p:nvPr/>
        </p:nvSpPr>
        <p:spPr>
          <a:xfrm>
            <a:off x="201613" y="2513013"/>
            <a:ext cx="7091362" cy="42068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90000"/>
              </a:lnSpc>
              <a:buClr>
                <a:schemeClr val="folHlink"/>
              </a:buClr>
              <a:buSzPct val="60000"/>
              <a:buFont typeface="Wingdings" panose="05000000000000000000" pitchFamily="2" charset="2"/>
              <a:buNone/>
            </a:pPr>
            <a:r>
              <a:rPr lang="zh-CN" altLang="en-US" sz="2000" dirty="0">
                <a:cs typeface="Arial" panose="020B0604020202020204" pitchFamily="34" charset="0"/>
              </a:rPr>
              <a:t>° </a:t>
            </a:r>
            <a:r>
              <a:rPr lang="en-US" altLang="zh-CN" dirty="0">
                <a:solidFill>
                  <a:srgbClr val="FF6600"/>
                </a:solidFill>
                <a:cs typeface="Arial" panose="020B0604020202020204" pitchFamily="34" charset="0"/>
              </a:rPr>
              <a:t>Sign bit: 1 </a:t>
            </a:r>
            <a:r>
              <a:rPr lang="zh-CN" altLang="en-US" dirty="0">
                <a:solidFill>
                  <a:srgbClr val="FF6600"/>
                </a:solidFill>
                <a:cs typeface="Arial" panose="020B0604020202020204" pitchFamily="34" charset="0"/>
              </a:rPr>
              <a:t>表示</a:t>
            </a:r>
            <a:r>
              <a:rPr lang="en-US" altLang="zh-CN" dirty="0">
                <a:solidFill>
                  <a:srgbClr val="FF6600"/>
                </a:solidFill>
                <a:cs typeface="Arial" panose="020B0604020202020204" pitchFamily="34" charset="0"/>
              </a:rPr>
              <a:t>negative ; 0</a:t>
            </a:r>
            <a:r>
              <a:rPr lang="zh-CN" altLang="en-US" dirty="0">
                <a:solidFill>
                  <a:srgbClr val="FF6600"/>
                </a:solidFill>
                <a:cs typeface="Arial" panose="020B0604020202020204" pitchFamily="34" charset="0"/>
              </a:rPr>
              <a:t>表示 </a:t>
            </a:r>
            <a:r>
              <a:rPr lang="en-US" altLang="zh-CN" dirty="0">
                <a:solidFill>
                  <a:srgbClr val="FF6600"/>
                </a:solidFill>
                <a:cs typeface="Arial" panose="020B0604020202020204" pitchFamily="34" charset="0"/>
              </a:rPr>
              <a:t>positive</a:t>
            </a:r>
            <a:endParaRPr lang="en-US" altLang="zh-CN" dirty="0">
              <a:solidFill>
                <a:srgbClr val="FF6600"/>
              </a:solidFill>
              <a:ea typeface="Arial" panose="020B0604020202020204" pitchFamily="34" charset="0"/>
            </a:endParaRPr>
          </a:p>
        </p:txBody>
      </p:sp>
      <p:sp>
        <p:nvSpPr>
          <p:cNvPr id="310280" name="Text Box 8"/>
          <p:cNvSpPr txBox="1"/>
          <p:nvPr/>
        </p:nvSpPr>
        <p:spPr>
          <a:xfrm>
            <a:off x="206375" y="4233863"/>
            <a:ext cx="7962900" cy="13954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Clr>
                <a:schemeClr val="folHlink"/>
              </a:buClr>
              <a:buSzPct val="60000"/>
              <a:buFont typeface="Wingdings" panose="05000000000000000000" pitchFamily="2" charset="2"/>
              <a:buNone/>
            </a:pPr>
            <a:r>
              <a:rPr lang="zh-CN" altLang="en-US" sz="2800" b="0" dirty="0">
                <a:latin typeface="Times New Roman" panose="02020603050405020304" pitchFamily="18" charset="0"/>
              </a:rPr>
              <a:t>°</a:t>
            </a:r>
            <a:r>
              <a:rPr lang="en-US" altLang="zh-CN" dirty="0">
                <a:solidFill>
                  <a:srgbClr val="3333FF"/>
                </a:solidFill>
                <a:cs typeface="Arial" panose="020B0604020202020204" pitchFamily="34" charset="0"/>
              </a:rPr>
              <a:t>Significand</a:t>
            </a:r>
            <a:r>
              <a:rPr lang="zh-CN" altLang="en-US" dirty="0">
                <a:solidFill>
                  <a:srgbClr val="3333FF"/>
                </a:solidFill>
                <a:cs typeface="Arial" panose="020B0604020202020204" pitchFamily="34" charset="0"/>
              </a:rPr>
              <a:t>（尾数）</a:t>
            </a:r>
            <a:r>
              <a:rPr lang="en-US" altLang="zh-CN" dirty="0">
                <a:solidFill>
                  <a:srgbClr val="3333FF"/>
                </a:solidFill>
                <a:cs typeface="Arial" panose="020B0604020202020204" pitchFamily="34" charset="0"/>
              </a:rPr>
              <a:t>:</a:t>
            </a:r>
          </a:p>
          <a:p>
            <a:pPr marL="0" lvl="0" indent="0" eaLnBrk="1" hangingPunct="1">
              <a:lnSpc>
                <a:spcPct val="100000"/>
              </a:lnSpc>
              <a:buClr>
                <a:schemeClr val="folHlink"/>
              </a:buClr>
              <a:buSzPct val="60000"/>
              <a:buFont typeface="Wingdings" panose="05000000000000000000" pitchFamily="2" charset="2"/>
              <a:buNone/>
            </a:pPr>
            <a:r>
              <a:rPr lang="en-US" altLang="zh-CN" dirty="0">
                <a:solidFill>
                  <a:srgbClr val="3333FF"/>
                </a:solidFill>
                <a:cs typeface="Arial" panose="020B0604020202020204" pitchFamily="34" charset="0"/>
              </a:rPr>
              <a:t>   • </a:t>
            </a:r>
            <a:r>
              <a:rPr lang="zh-CN" altLang="en-US" dirty="0">
                <a:solidFill>
                  <a:srgbClr val="3333FF"/>
                </a:solidFill>
                <a:cs typeface="Arial" panose="020B0604020202020204" pitchFamily="34" charset="0"/>
              </a:rPr>
              <a:t>规格化尾数最高位总是</a:t>
            </a:r>
            <a:r>
              <a:rPr lang="en-US" altLang="zh-CN" dirty="0">
                <a:solidFill>
                  <a:srgbClr val="3333FF"/>
                </a:solidFill>
                <a:cs typeface="Arial" panose="020B0604020202020204" pitchFamily="34" charset="0"/>
              </a:rPr>
              <a:t>1</a:t>
            </a:r>
            <a:r>
              <a:rPr lang="zh-CN" altLang="en-US" dirty="0">
                <a:solidFill>
                  <a:srgbClr val="3333FF"/>
                </a:solidFill>
                <a:cs typeface="Arial" panose="020B0604020202020204" pitchFamily="34" charset="0"/>
              </a:rPr>
              <a:t>，所以隐含表示，省</a:t>
            </a:r>
            <a:r>
              <a:rPr lang="en-US" altLang="zh-CN" dirty="0">
                <a:solidFill>
                  <a:srgbClr val="3333FF"/>
                </a:solidFill>
                <a:cs typeface="Arial" panose="020B0604020202020204" pitchFamily="34" charset="0"/>
              </a:rPr>
              <a:t>1</a:t>
            </a:r>
            <a:r>
              <a:rPr lang="zh-CN" altLang="en-US" dirty="0">
                <a:solidFill>
                  <a:srgbClr val="3333FF"/>
                </a:solidFill>
                <a:cs typeface="Arial" panose="020B0604020202020204" pitchFamily="34" charset="0"/>
              </a:rPr>
              <a:t>位</a:t>
            </a:r>
          </a:p>
          <a:p>
            <a:pPr marL="0" lvl="0" indent="0" eaLnBrk="1" hangingPunct="1">
              <a:lnSpc>
                <a:spcPct val="100000"/>
              </a:lnSpc>
              <a:buClr>
                <a:schemeClr val="folHlink"/>
              </a:buClr>
              <a:buSzPct val="60000"/>
              <a:buFont typeface="Wingdings" panose="05000000000000000000" pitchFamily="2" charset="2"/>
              <a:buNone/>
            </a:pPr>
            <a:r>
              <a:rPr lang="en-US" altLang="zh-CN" dirty="0">
                <a:solidFill>
                  <a:srgbClr val="3333FF"/>
                </a:solidFill>
                <a:cs typeface="Arial" panose="020B0604020202020204" pitchFamily="34" charset="0"/>
              </a:rPr>
              <a:t>   • 1 + 23 bits </a:t>
            </a:r>
            <a:r>
              <a:rPr lang="zh-CN" altLang="en-US" dirty="0">
                <a:solidFill>
                  <a:srgbClr val="3333FF"/>
                </a:solidFill>
                <a:cs typeface="Arial" panose="020B0604020202020204" pitchFamily="34" charset="0"/>
              </a:rPr>
              <a:t>（ </a:t>
            </a:r>
            <a:r>
              <a:rPr lang="en-US" altLang="zh-CN" dirty="0">
                <a:solidFill>
                  <a:srgbClr val="3333FF"/>
                </a:solidFill>
                <a:cs typeface="Arial" panose="020B0604020202020204" pitchFamily="34" charset="0"/>
              </a:rPr>
              <a:t>single</a:t>
            </a:r>
            <a:r>
              <a:rPr lang="zh-CN" altLang="en-US" dirty="0">
                <a:solidFill>
                  <a:srgbClr val="3333FF"/>
                </a:solidFill>
                <a:cs typeface="Arial" panose="020B0604020202020204" pitchFamily="34" charset="0"/>
              </a:rPr>
              <a:t>），</a:t>
            </a:r>
            <a:r>
              <a:rPr lang="en-US" altLang="zh-CN" dirty="0">
                <a:solidFill>
                  <a:srgbClr val="3333FF"/>
                </a:solidFill>
                <a:cs typeface="Arial" panose="020B0604020202020204" pitchFamily="34" charset="0"/>
              </a:rPr>
              <a:t>1 + 52 bits </a:t>
            </a:r>
            <a:r>
              <a:rPr lang="zh-CN" altLang="en-US" dirty="0">
                <a:solidFill>
                  <a:srgbClr val="3333FF"/>
                </a:solidFill>
                <a:cs typeface="Arial" panose="020B0604020202020204" pitchFamily="34" charset="0"/>
              </a:rPr>
              <a:t>（</a:t>
            </a:r>
            <a:r>
              <a:rPr lang="en-US" altLang="zh-CN" dirty="0">
                <a:solidFill>
                  <a:srgbClr val="3333FF"/>
                </a:solidFill>
                <a:cs typeface="Arial" panose="020B0604020202020204" pitchFamily="34" charset="0"/>
              </a:rPr>
              <a:t>double</a:t>
            </a:r>
            <a:r>
              <a:rPr lang="zh-CN" altLang="en-US" dirty="0">
                <a:solidFill>
                  <a:srgbClr val="3333FF"/>
                </a:solidFill>
                <a:cs typeface="Arial" panose="020B0604020202020204" pitchFamily="34" charset="0"/>
              </a:rPr>
              <a:t>）</a:t>
            </a:r>
            <a:endParaRPr lang="zh-CN" altLang="en-US" dirty="0">
              <a:solidFill>
                <a:srgbClr val="3333FF"/>
              </a:solidFill>
              <a:ea typeface="Arial" panose="020B0604020202020204" pitchFamily="34" charset="0"/>
            </a:endParaRPr>
          </a:p>
        </p:txBody>
      </p:sp>
      <p:sp>
        <p:nvSpPr>
          <p:cNvPr id="310281" name="Text Box 9"/>
          <p:cNvSpPr txBox="1"/>
          <p:nvPr/>
        </p:nvSpPr>
        <p:spPr>
          <a:xfrm>
            <a:off x="182563" y="2754313"/>
            <a:ext cx="8961437" cy="14811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0"/>
              </a:spcBef>
              <a:buClr>
                <a:schemeClr val="folHlink"/>
              </a:buClr>
              <a:buSzPct val="60000"/>
              <a:buFont typeface="Wingdings" panose="05000000000000000000" pitchFamily="2" charset="2"/>
              <a:buNone/>
            </a:pPr>
            <a:r>
              <a:rPr lang="zh-CN" altLang="en-US" sz="2800" b="0" dirty="0">
                <a:latin typeface="Times New Roman" panose="02020603050405020304" pitchFamily="18" charset="0"/>
              </a:rPr>
              <a:t>°</a:t>
            </a:r>
            <a:r>
              <a:rPr lang="en-US" altLang="zh-CN" dirty="0">
                <a:solidFill>
                  <a:srgbClr val="006600"/>
                </a:solidFill>
                <a:cs typeface="Arial" panose="020B0604020202020204" pitchFamily="34" charset="0"/>
              </a:rPr>
              <a:t>Exponent</a:t>
            </a:r>
            <a:r>
              <a:rPr lang="zh-CN" altLang="en-US" dirty="0">
                <a:solidFill>
                  <a:srgbClr val="006600"/>
                </a:solidFill>
                <a:cs typeface="Arial" panose="020B0604020202020204" pitchFamily="34" charset="0"/>
              </a:rPr>
              <a:t>（阶码 </a:t>
            </a:r>
            <a:r>
              <a:rPr lang="en-US" altLang="zh-CN" dirty="0">
                <a:solidFill>
                  <a:srgbClr val="006600"/>
                </a:solidFill>
                <a:cs typeface="Arial" panose="020B0604020202020204" pitchFamily="34" charset="0"/>
              </a:rPr>
              <a:t>/ </a:t>
            </a:r>
            <a:r>
              <a:rPr lang="zh-CN" altLang="en-US" dirty="0">
                <a:solidFill>
                  <a:srgbClr val="006600"/>
                </a:solidFill>
                <a:cs typeface="Arial" panose="020B0604020202020204" pitchFamily="34" charset="0"/>
              </a:rPr>
              <a:t>指数编码）</a:t>
            </a:r>
            <a:r>
              <a:rPr lang="en-US" altLang="zh-CN" dirty="0">
                <a:solidFill>
                  <a:srgbClr val="006600"/>
                </a:solidFill>
                <a:cs typeface="Arial" panose="020B0604020202020204" pitchFamily="34" charset="0"/>
              </a:rPr>
              <a:t>:  </a:t>
            </a:r>
          </a:p>
          <a:p>
            <a:pPr marL="457200" lvl="1" indent="0" eaLnBrk="1" hangingPunct="1">
              <a:lnSpc>
                <a:spcPct val="120000"/>
              </a:lnSpc>
              <a:spcBef>
                <a:spcPct val="0"/>
              </a:spcBef>
              <a:buClr>
                <a:srgbClr val="006600"/>
              </a:buClr>
              <a:buChar char="•"/>
            </a:pPr>
            <a:r>
              <a:rPr lang="en-US" altLang="zh-CN" sz="2400" dirty="0">
                <a:solidFill>
                  <a:srgbClr val="006600"/>
                </a:solidFill>
                <a:cs typeface="Arial" panose="020B0604020202020204" pitchFamily="34" charset="0"/>
              </a:rPr>
              <a:t>SP</a:t>
            </a:r>
            <a:r>
              <a:rPr lang="zh-CN" altLang="en-US" sz="2400" dirty="0">
                <a:solidFill>
                  <a:srgbClr val="006600"/>
                </a:solidFill>
                <a:cs typeface="Arial" panose="020B0604020202020204" pitchFamily="34" charset="0"/>
              </a:rPr>
              <a:t>规格化数阶码范围为</a:t>
            </a:r>
            <a:r>
              <a:rPr lang="en-US" altLang="zh-CN" sz="2400" dirty="0">
                <a:solidFill>
                  <a:srgbClr val="006600"/>
                </a:solidFill>
                <a:cs typeface="Arial" panose="020B0604020202020204" pitchFamily="34" charset="0"/>
              </a:rPr>
              <a:t>0000 0001 (-126) ~ 1111 1110 (127)</a:t>
            </a:r>
          </a:p>
          <a:p>
            <a:pPr marL="457200" lvl="1" indent="0" eaLnBrk="1" hangingPunct="1">
              <a:lnSpc>
                <a:spcPct val="120000"/>
              </a:lnSpc>
              <a:spcBef>
                <a:spcPct val="0"/>
              </a:spcBef>
              <a:buClr>
                <a:srgbClr val="006600"/>
              </a:buClr>
              <a:buChar char="•"/>
            </a:pPr>
            <a:r>
              <a:rPr lang="en-US" altLang="zh-CN" sz="2400" dirty="0">
                <a:solidFill>
                  <a:srgbClr val="006600"/>
                </a:solidFill>
                <a:cs typeface="Arial" panose="020B0604020202020204" pitchFamily="34" charset="0"/>
              </a:rPr>
              <a:t>bias</a:t>
            </a:r>
            <a:r>
              <a:rPr lang="zh-CN" altLang="en-US" sz="2400" dirty="0">
                <a:solidFill>
                  <a:srgbClr val="006600"/>
                </a:solidFill>
                <a:cs typeface="Arial" panose="020B0604020202020204" pitchFamily="34" charset="0"/>
              </a:rPr>
              <a:t>为</a:t>
            </a:r>
            <a:r>
              <a:rPr lang="en-US" altLang="zh-CN" sz="2400" dirty="0">
                <a:solidFill>
                  <a:srgbClr val="006600"/>
                </a:solidFill>
                <a:cs typeface="Arial" panose="020B0604020202020204" pitchFamily="34" charset="0"/>
              </a:rPr>
              <a:t>127 (single), 1023 (double)</a:t>
            </a:r>
            <a:endParaRPr lang="zh-CN" altLang="en-US" sz="2400" dirty="0">
              <a:solidFill>
                <a:srgbClr val="006600"/>
              </a:solidFill>
            </a:endParaRPr>
          </a:p>
        </p:txBody>
      </p:sp>
      <p:sp>
        <p:nvSpPr>
          <p:cNvPr id="310282" name="Text Box 10"/>
          <p:cNvSpPr txBox="1"/>
          <p:nvPr/>
        </p:nvSpPr>
        <p:spPr>
          <a:xfrm>
            <a:off x="130175" y="5627688"/>
            <a:ext cx="723900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Clr>
                <a:schemeClr val="folHlink"/>
              </a:buClr>
              <a:buSzPct val="60000"/>
              <a:buFont typeface="Wingdings" panose="05000000000000000000" pitchFamily="2" charset="2"/>
              <a:buNone/>
            </a:pPr>
            <a:r>
              <a:rPr lang="en-US" altLang="zh-CN" dirty="0">
                <a:solidFill>
                  <a:srgbClr val="990000"/>
                </a:solidFill>
                <a:cs typeface="Arial" panose="020B0604020202020204" pitchFamily="34" charset="0"/>
              </a:rPr>
              <a:t>SP:  (-1)</a:t>
            </a:r>
            <a:r>
              <a:rPr lang="en-US" altLang="zh-CN" baseline="30000" dirty="0">
                <a:solidFill>
                  <a:srgbClr val="FF9900"/>
                </a:solidFill>
                <a:cs typeface="Arial" panose="020B0604020202020204" pitchFamily="34" charset="0"/>
              </a:rPr>
              <a:t>S</a:t>
            </a:r>
            <a:r>
              <a:rPr lang="en-US" altLang="zh-CN" dirty="0">
                <a:solidFill>
                  <a:srgbClr val="990000"/>
                </a:solidFill>
                <a:cs typeface="Arial" panose="020B0604020202020204" pitchFamily="34" charset="0"/>
              </a:rPr>
              <a:t> x (1 + </a:t>
            </a:r>
            <a:r>
              <a:rPr lang="en-US" altLang="zh-CN" dirty="0">
                <a:solidFill>
                  <a:schemeClr val="accent2"/>
                </a:solidFill>
                <a:cs typeface="Arial" panose="020B0604020202020204" pitchFamily="34" charset="0"/>
              </a:rPr>
              <a:t>Significand</a:t>
            </a:r>
            <a:r>
              <a:rPr lang="en-US" altLang="zh-CN" dirty="0">
                <a:solidFill>
                  <a:srgbClr val="990000"/>
                </a:solidFill>
                <a:cs typeface="Arial" panose="020B0604020202020204" pitchFamily="34" charset="0"/>
              </a:rPr>
              <a:t>) x 2</a:t>
            </a:r>
            <a:r>
              <a:rPr lang="en-US" altLang="zh-CN" baseline="30000" dirty="0">
                <a:solidFill>
                  <a:srgbClr val="990000"/>
                </a:solidFill>
                <a:cs typeface="Arial" panose="020B0604020202020204" pitchFamily="34" charset="0"/>
              </a:rPr>
              <a:t>(</a:t>
            </a:r>
            <a:r>
              <a:rPr lang="en-US" altLang="zh-CN" baseline="30000" dirty="0">
                <a:solidFill>
                  <a:srgbClr val="009242"/>
                </a:solidFill>
                <a:cs typeface="Arial" panose="020B0604020202020204" pitchFamily="34" charset="0"/>
              </a:rPr>
              <a:t>Exponent</a:t>
            </a:r>
            <a:r>
              <a:rPr lang="en-US" altLang="zh-CN" baseline="30000" dirty="0">
                <a:solidFill>
                  <a:srgbClr val="990000"/>
                </a:solidFill>
                <a:cs typeface="Arial" panose="020B0604020202020204" pitchFamily="34" charset="0"/>
              </a:rPr>
              <a:t>-127)</a:t>
            </a:r>
            <a:endParaRPr lang="en-US" altLang="zh-CN" baseline="30000" dirty="0">
              <a:solidFill>
                <a:srgbClr val="990000"/>
              </a:solidFill>
              <a:ea typeface="Arial" panose="020B0604020202020204" pitchFamily="34" charset="0"/>
            </a:endParaRPr>
          </a:p>
        </p:txBody>
      </p:sp>
      <p:sp>
        <p:nvSpPr>
          <p:cNvPr id="310283" name="Text Box 11"/>
          <p:cNvSpPr txBox="1"/>
          <p:nvPr/>
        </p:nvSpPr>
        <p:spPr>
          <a:xfrm>
            <a:off x="130175" y="6092825"/>
            <a:ext cx="6511925"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Clr>
                <a:schemeClr val="folHlink"/>
              </a:buClr>
              <a:buSzPct val="60000"/>
              <a:buFont typeface="Wingdings" panose="05000000000000000000" pitchFamily="2" charset="2"/>
              <a:buNone/>
            </a:pPr>
            <a:r>
              <a:rPr lang="en-US" altLang="zh-CN" dirty="0">
                <a:solidFill>
                  <a:srgbClr val="990000"/>
                </a:solidFill>
                <a:cs typeface="Arial" panose="020B0604020202020204" pitchFamily="34" charset="0"/>
              </a:rPr>
              <a:t>DP:  (-1)</a:t>
            </a:r>
            <a:r>
              <a:rPr lang="en-US" altLang="zh-CN" baseline="30000" dirty="0">
                <a:solidFill>
                  <a:srgbClr val="FF9900"/>
                </a:solidFill>
                <a:cs typeface="Arial" panose="020B0604020202020204" pitchFamily="34" charset="0"/>
              </a:rPr>
              <a:t>S</a:t>
            </a:r>
            <a:r>
              <a:rPr lang="en-US" altLang="zh-CN" dirty="0">
                <a:solidFill>
                  <a:srgbClr val="990000"/>
                </a:solidFill>
                <a:cs typeface="Arial" panose="020B0604020202020204" pitchFamily="34" charset="0"/>
              </a:rPr>
              <a:t> x (1 + </a:t>
            </a:r>
            <a:r>
              <a:rPr lang="en-US" altLang="zh-CN" dirty="0">
                <a:solidFill>
                  <a:schemeClr val="accent2"/>
                </a:solidFill>
                <a:cs typeface="Arial" panose="020B0604020202020204" pitchFamily="34" charset="0"/>
              </a:rPr>
              <a:t>Significand</a:t>
            </a:r>
            <a:r>
              <a:rPr lang="en-US" altLang="zh-CN" dirty="0">
                <a:solidFill>
                  <a:srgbClr val="990000"/>
                </a:solidFill>
                <a:cs typeface="Arial" panose="020B0604020202020204" pitchFamily="34" charset="0"/>
              </a:rPr>
              <a:t>) x 2</a:t>
            </a:r>
            <a:r>
              <a:rPr lang="en-US" altLang="zh-CN" baseline="30000" dirty="0">
                <a:solidFill>
                  <a:srgbClr val="990000"/>
                </a:solidFill>
                <a:cs typeface="Arial" panose="020B0604020202020204" pitchFamily="34" charset="0"/>
              </a:rPr>
              <a:t>(</a:t>
            </a:r>
            <a:r>
              <a:rPr lang="en-US" altLang="zh-CN" baseline="30000" dirty="0">
                <a:solidFill>
                  <a:srgbClr val="009242"/>
                </a:solidFill>
                <a:cs typeface="Arial" panose="020B0604020202020204" pitchFamily="34" charset="0"/>
              </a:rPr>
              <a:t>Exponent</a:t>
            </a:r>
            <a:r>
              <a:rPr lang="en-US" altLang="zh-CN" baseline="30000" dirty="0">
                <a:solidFill>
                  <a:srgbClr val="990000"/>
                </a:solidFill>
                <a:cs typeface="Arial" panose="020B0604020202020204" pitchFamily="34" charset="0"/>
              </a:rPr>
              <a:t>-1023)</a:t>
            </a:r>
            <a:endParaRPr lang="en-US" altLang="zh-CN" baseline="30000" dirty="0">
              <a:solidFill>
                <a:srgbClr val="990000"/>
              </a:solidFill>
              <a:ea typeface="Arial" panose="020B0604020202020204" pitchFamily="34" charset="0"/>
            </a:endParaRPr>
          </a:p>
        </p:txBody>
      </p:sp>
      <p:sp>
        <p:nvSpPr>
          <p:cNvPr id="310284" name="Text Box 12"/>
          <p:cNvSpPr txBox="1"/>
          <p:nvPr/>
        </p:nvSpPr>
        <p:spPr>
          <a:xfrm>
            <a:off x="5118100" y="2890838"/>
            <a:ext cx="3878263"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黑体" panose="02010609060101010101" pitchFamily="49" charset="-122"/>
                <a:ea typeface="黑体" panose="02010609060101010101" pitchFamily="49" charset="-122"/>
              </a:rPr>
              <a:t>全</a:t>
            </a:r>
            <a:r>
              <a:rPr lang="en-US" altLang="zh-CN" dirty="0">
                <a:solidFill>
                  <a:srgbClr val="CC0000"/>
                </a:solidFill>
                <a:latin typeface="黑体" panose="02010609060101010101" pitchFamily="49" charset="-122"/>
                <a:ea typeface="黑体" panose="02010609060101010101" pitchFamily="49" charset="-122"/>
              </a:rPr>
              <a:t>0</a:t>
            </a:r>
            <a:r>
              <a:rPr lang="zh-CN" altLang="en-US" dirty="0">
                <a:solidFill>
                  <a:srgbClr val="CC0000"/>
                </a:solidFill>
                <a:latin typeface="黑体" panose="02010609060101010101" pitchFamily="49" charset="-122"/>
                <a:ea typeface="黑体" panose="02010609060101010101" pitchFamily="49" charset="-122"/>
              </a:rPr>
              <a:t>和全</a:t>
            </a:r>
            <a:r>
              <a:rPr lang="en-US" altLang="zh-CN" dirty="0">
                <a:solidFill>
                  <a:srgbClr val="CC0000"/>
                </a:solidFill>
                <a:latin typeface="黑体" panose="02010609060101010101" pitchFamily="49" charset="-122"/>
                <a:ea typeface="黑体" panose="02010609060101010101" pitchFamily="49" charset="-122"/>
              </a:rPr>
              <a:t>1</a:t>
            </a:r>
            <a:r>
              <a:rPr lang="zh-CN" altLang="en-US" dirty="0">
                <a:solidFill>
                  <a:srgbClr val="CC0000"/>
                </a:solidFill>
                <a:latin typeface="黑体" panose="02010609060101010101" pitchFamily="49" charset="-122"/>
                <a:ea typeface="黑体" panose="02010609060101010101" pitchFamily="49" charset="-122"/>
              </a:rPr>
              <a:t>用来表示特殊值！</a:t>
            </a:r>
          </a:p>
        </p:txBody>
      </p:sp>
      <p:sp>
        <p:nvSpPr>
          <p:cNvPr id="38925" name="Rectangle 18"/>
          <p:cNvSpPr/>
          <p:nvPr/>
        </p:nvSpPr>
        <p:spPr>
          <a:xfrm>
            <a:off x="174625" y="773113"/>
            <a:ext cx="5164138" cy="39687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FF6600"/>
                </a:solidFill>
                <a:latin typeface="微软雅黑" panose="020B0503020204020204" pitchFamily="34" charset="-122"/>
                <a:ea typeface="微软雅黑" panose="020B0503020204020204" pitchFamily="34" charset="-122"/>
              </a:rPr>
              <a:t>规格化数：</a:t>
            </a:r>
            <a:r>
              <a:rPr lang="en-US" altLang="zh-CN" sz="2000" dirty="0">
                <a:solidFill>
                  <a:srgbClr val="FF66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en-US" altLang="zh-CN" sz="2000" dirty="0">
                <a:solidFill>
                  <a:srgbClr val="063DE9"/>
                </a:solidFill>
                <a:latin typeface="微软雅黑" panose="020B0503020204020204" pitchFamily="34" charset="-122"/>
                <a:ea typeface="微软雅黑" panose="020B0503020204020204" pitchFamily="34" charset="-122"/>
              </a:rPr>
              <a:t>xxxxxxxxxx</a:t>
            </a:r>
            <a:r>
              <a:rPr lang="en-US" altLang="zh-CN" sz="2000" baseline="-25000" dirty="0">
                <a:solidFill>
                  <a:srgbClr val="000000"/>
                </a:solidFill>
                <a:latin typeface="微软雅黑" panose="020B0503020204020204" pitchFamily="34" charset="-122"/>
                <a:ea typeface="微软雅黑" panose="020B0503020204020204" pitchFamily="34" charset="-122"/>
              </a:rPr>
              <a:t>two</a:t>
            </a:r>
            <a:r>
              <a:rPr lang="en-US" altLang="zh-CN" sz="2000" dirty="0">
                <a:solidFill>
                  <a:srgbClr val="000000"/>
                </a:solidFill>
                <a:latin typeface="微软雅黑" panose="020B0503020204020204" pitchFamily="34" charset="-122"/>
                <a:ea typeface="微软雅黑" panose="020B0503020204020204" pitchFamily="34" charset="-122"/>
              </a:rPr>
              <a:t> x 2</a:t>
            </a:r>
            <a:r>
              <a:rPr lang="en-US" altLang="zh-CN" sz="2000" baseline="30000" dirty="0">
                <a:solidFill>
                  <a:srgbClr val="009242"/>
                </a:solidFill>
                <a:latin typeface="微软雅黑" panose="020B0503020204020204" pitchFamily="34" charset="-122"/>
                <a:ea typeface="微软雅黑" panose="020B0503020204020204" pitchFamily="34" charset="-122"/>
              </a:rPr>
              <a:t>Exponent</a:t>
            </a:r>
            <a:endParaRPr lang="zh-CN" altLang="en-US" sz="2000" baseline="30000" dirty="0">
              <a:solidFill>
                <a:srgbClr val="009242"/>
              </a:solidFill>
              <a:latin typeface="微软雅黑" panose="020B0503020204020204" pitchFamily="34" charset="-122"/>
              <a:ea typeface="微软雅黑" panose="020B0503020204020204" pitchFamily="34" charset="-122"/>
            </a:endParaRPr>
          </a:p>
        </p:txBody>
      </p:sp>
      <p:sp>
        <p:nvSpPr>
          <p:cNvPr id="304138" name="Text Box 10"/>
          <p:cNvSpPr txBox="1"/>
          <p:nvPr/>
        </p:nvSpPr>
        <p:spPr>
          <a:xfrm>
            <a:off x="5967413" y="174625"/>
            <a:ext cx="2768600" cy="1311275"/>
          </a:xfrm>
          <a:prstGeom prst="rect">
            <a:avLst/>
          </a:prstGeom>
          <a:solidFill>
            <a:srgbClr val="FFFFFF"/>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0066"/>
                </a:solidFill>
                <a:latin typeface="黑体" panose="02010609060101010101" pitchFamily="49" charset="-122"/>
                <a:ea typeface="黑体" panose="02010609060101010101" pitchFamily="49" charset="-122"/>
              </a:rPr>
              <a:t>规定：</a:t>
            </a:r>
            <a:r>
              <a:rPr lang="zh-CN" altLang="en-US" sz="2000" dirty="0">
                <a:solidFill>
                  <a:srgbClr val="3333FF"/>
                </a:solidFill>
                <a:latin typeface="黑体" panose="02010609060101010101" pitchFamily="49" charset="-122"/>
                <a:ea typeface="黑体" panose="02010609060101010101" pitchFamily="49" charset="-122"/>
              </a:rPr>
              <a:t>小数点前总是</a:t>
            </a:r>
            <a:r>
              <a:rPr lang="zh-CN" altLang="en-US" sz="2000" dirty="0">
                <a:solidFill>
                  <a:srgbClr val="3333FF"/>
                </a:solidFill>
                <a:latin typeface="Times New Roman" panose="02020603050405020304" pitchFamily="18" charset="0"/>
                <a:ea typeface="黑体" panose="02010609060101010101" pitchFamily="49" charset="-122"/>
              </a:rPr>
              <a:t>“</a:t>
            </a:r>
            <a:r>
              <a:rPr lang="en-US" altLang="zh-CN" sz="2000" dirty="0">
                <a:solidFill>
                  <a:srgbClr val="3333FF"/>
                </a:solidFill>
                <a:latin typeface="黑体" panose="02010609060101010101" pitchFamily="49" charset="-122"/>
                <a:ea typeface="黑体" panose="02010609060101010101" pitchFamily="49" charset="-122"/>
              </a:rPr>
              <a:t>1</a:t>
            </a:r>
            <a:r>
              <a:rPr lang="en-US" altLang="zh-CN" sz="2000" dirty="0">
                <a:solidFill>
                  <a:srgbClr val="3333FF"/>
                </a:solidFill>
                <a:latin typeface="Times New Roman" panose="02020603050405020304" pitchFamily="18" charset="0"/>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，故可隐含表示。</a:t>
            </a:r>
            <a:r>
              <a:rPr lang="zh-CN" altLang="en-US" sz="2000" dirty="0">
                <a:solidFill>
                  <a:srgbClr val="009242"/>
                </a:solidFill>
                <a:latin typeface="黑体" panose="02010609060101010101" pitchFamily="49" charset="-122"/>
                <a:ea typeface="黑体" panose="02010609060101010101" pitchFamily="49" charset="-122"/>
              </a:rPr>
              <a:t>注意：和前面例子规定不一样</a:t>
            </a:r>
            <a:r>
              <a:rPr lang="en-US" altLang="zh-CN" sz="2000" dirty="0">
                <a:solidFill>
                  <a:srgbClr val="009242"/>
                </a:solidFill>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04138"/>
                                        </p:tgtEl>
                                        <p:attrNameLst>
                                          <p:attrName>style.visibility</p:attrName>
                                        </p:attrNameLst>
                                      </p:cBhvr>
                                      <p:to>
                                        <p:strVal val="visible"/>
                                      </p:to>
                                    </p:set>
                                    <p:animEffect transition="in" filter="blinds(horizontal)">
                                      <p:cBhvr>
                                        <p:cTn id="4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p:bldP spid="310280" grpId="0"/>
      <p:bldP spid="310282" grpId="0"/>
      <p:bldP spid="310283" grpId="0"/>
      <p:bldP spid="310284" grpId="0"/>
      <p:bldP spid="3041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5120" y="144780"/>
            <a:ext cx="3518535" cy="583565"/>
          </a:xfrm>
          <a:prstGeom prst="rect">
            <a:avLst/>
          </a:prstGeom>
          <a:noFill/>
        </p:spPr>
        <p:txBody>
          <a:bodyPr wrap="square" rtlCol="0" anchor="t">
            <a:spAutoFit/>
          </a:bodyPr>
          <a:lstStyle/>
          <a:p>
            <a:r>
              <a:rPr lang="en-US" altLang="zh-CN" sz="3200" b="1" kern="0" dirty="0">
                <a:solidFill>
                  <a:srgbClr val="CC3300"/>
                </a:solidFill>
                <a:latin typeface="+mj-lt"/>
                <a:cs typeface="+mj-cs"/>
              </a:rPr>
              <a:t>机器数转换为真值</a:t>
            </a:r>
            <a:endParaRPr lang="zh-CN" altLang="en-US"/>
          </a:p>
        </p:txBody>
      </p:sp>
      <p:pic>
        <p:nvPicPr>
          <p:cNvPr id="3" name="图片 2"/>
          <p:cNvPicPr>
            <a:picLocks noChangeAspect="1"/>
          </p:cNvPicPr>
          <p:nvPr/>
        </p:nvPicPr>
        <p:blipFill>
          <a:blip r:embed="rId2"/>
          <a:stretch>
            <a:fillRect/>
          </a:stretch>
        </p:blipFill>
        <p:spPr>
          <a:xfrm>
            <a:off x="251460" y="863600"/>
            <a:ext cx="8280400" cy="374650"/>
          </a:xfrm>
          <a:prstGeom prst="rect">
            <a:avLst/>
          </a:prstGeom>
        </p:spPr>
      </p:pic>
      <p:pic>
        <p:nvPicPr>
          <p:cNvPr id="4" name="图片 3"/>
          <p:cNvPicPr>
            <a:picLocks noChangeAspect="1"/>
          </p:cNvPicPr>
          <p:nvPr/>
        </p:nvPicPr>
        <p:blipFill>
          <a:blip r:embed="rId3"/>
          <a:stretch>
            <a:fillRect/>
          </a:stretch>
        </p:blipFill>
        <p:spPr>
          <a:xfrm>
            <a:off x="476885" y="1223645"/>
            <a:ext cx="7696200" cy="603250"/>
          </a:xfrm>
          <a:prstGeom prst="rect">
            <a:avLst/>
          </a:prstGeom>
        </p:spPr>
      </p:pic>
      <p:pic>
        <p:nvPicPr>
          <p:cNvPr id="5" name="图片 4"/>
          <p:cNvPicPr>
            <a:picLocks noChangeAspect="1"/>
          </p:cNvPicPr>
          <p:nvPr/>
        </p:nvPicPr>
        <p:blipFill>
          <a:blip r:embed="rId4"/>
          <a:stretch>
            <a:fillRect/>
          </a:stretch>
        </p:blipFill>
        <p:spPr>
          <a:xfrm>
            <a:off x="882015" y="1943735"/>
            <a:ext cx="6711950" cy="450850"/>
          </a:xfrm>
          <a:prstGeom prst="rect">
            <a:avLst/>
          </a:prstGeom>
        </p:spPr>
      </p:pic>
      <p:pic>
        <p:nvPicPr>
          <p:cNvPr id="6" name="图片 5"/>
          <p:cNvPicPr>
            <a:picLocks noChangeAspect="1"/>
          </p:cNvPicPr>
          <p:nvPr/>
        </p:nvPicPr>
        <p:blipFill>
          <a:blip r:embed="rId5"/>
          <a:stretch>
            <a:fillRect/>
          </a:stretch>
        </p:blipFill>
        <p:spPr>
          <a:xfrm>
            <a:off x="306070" y="2511425"/>
            <a:ext cx="2559050" cy="311150"/>
          </a:xfrm>
          <a:prstGeom prst="rect">
            <a:avLst/>
          </a:prstGeom>
        </p:spPr>
      </p:pic>
      <p:pic>
        <p:nvPicPr>
          <p:cNvPr id="7" name="图片 6"/>
          <p:cNvPicPr>
            <a:picLocks noChangeAspect="1"/>
          </p:cNvPicPr>
          <p:nvPr/>
        </p:nvPicPr>
        <p:blipFill>
          <a:blip r:embed="rId6"/>
          <a:stretch>
            <a:fillRect/>
          </a:stretch>
        </p:blipFill>
        <p:spPr>
          <a:xfrm>
            <a:off x="296545" y="2978785"/>
            <a:ext cx="5245100" cy="1187450"/>
          </a:xfrm>
          <a:prstGeom prst="rect">
            <a:avLst/>
          </a:prstGeom>
        </p:spPr>
      </p:pic>
      <p:pic>
        <p:nvPicPr>
          <p:cNvPr id="8" name="图片 7"/>
          <p:cNvPicPr>
            <a:picLocks noChangeAspect="1"/>
          </p:cNvPicPr>
          <p:nvPr/>
        </p:nvPicPr>
        <p:blipFill>
          <a:blip r:embed="rId7"/>
          <a:stretch>
            <a:fillRect/>
          </a:stretch>
        </p:blipFill>
        <p:spPr>
          <a:xfrm>
            <a:off x="6150610" y="2843530"/>
            <a:ext cx="2381250" cy="920750"/>
          </a:xfrm>
          <a:prstGeom prst="rect">
            <a:avLst/>
          </a:prstGeom>
        </p:spPr>
      </p:pic>
      <p:pic>
        <p:nvPicPr>
          <p:cNvPr id="9" name="图片 8"/>
          <p:cNvPicPr>
            <a:picLocks noChangeAspect="1"/>
          </p:cNvPicPr>
          <p:nvPr/>
        </p:nvPicPr>
        <p:blipFill>
          <a:blip r:embed="rId8"/>
          <a:stretch>
            <a:fillRect/>
          </a:stretch>
        </p:blipFill>
        <p:spPr>
          <a:xfrm>
            <a:off x="306070" y="4283710"/>
            <a:ext cx="7499350" cy="1168400"/>
          </a:xfrm>
          <a:prstGeom prst="rect">
            <a:avLst/>
          </a:prstGeom>
        </p:spPr>
      </p:pic>
      <p:pic>
        <p:nvPicPr>
          <p:cNvPr id="10" name="图片 9"/>
          <p:cNvPicPr>
            <a:picLocks noChangeAspect="1"/>
          </p:cNvPicPr>
          <p:nvPr/>
        </p:nvPicPr>
        <p:blipFill>
          <a:blip r:embed="rId9"/>
          <a:stretch>
            <a:fillRect/>
          </a:stretch>
        </p:blipFill>
        <p:spPr>
          <a:xfrm>
            <a:off x="296545" y="5768975"/>
            <a:ext cx="4222750" cy="400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5120" y="144780"/>
            <a:ext cx="3745230" cy="583565"/>
          </a:xfrm>
          <a:prstGeom prst="rect">
            <a:avLst/>
          </a:prstGeom>
          <a:noFill/>
        </p:spPr>
        <p:txBody>
          <a:bodyPr wrap="square" rtlCol="0" anchor="t">
            <a:spAutoFit/>
          </a:bodyPr>
          <a:lstStyle/>
          <a:p>
            <a:r>
              <a:rPr lang="en-US" altLang="zh-CN" sz="3200" b="1" kern="0" dirty="0">
                <a:solidFill>
                  <a:srgbClr val="CC3300"/>
                </a:solidFill>
                <a:latin typeface="+mj-lt"/>
                <a:cs typeface="+mj-cs"/>
                <a:sym typeface="+mn-ea"/>
              </a:rPr>
              <a:t>真值</a:t>
            </a:r>
            <a:r>
              <a:rPr lang="en-US" altLang="zh-CN" sz="3200" b="1" kern="0" dirty="0">
                <a:solidFill>
                  <a:srgbClr val="CC3300"/>
                </a:solidFill>
                <a:latin typeface="+mj-lt"/>
                <a:cs typeface="+mj-cs"/>
              </a:rPr>
              <a:t>转换为</a:t>
            </a:r>
            <a:r>
              <a:rPr lang="en-US" altLang="zh-CN" sz="3200" b="1" kern="0" dirty="0">
                <a:solidFill>
                  <a:srgbClr val="CC3300"/>
                </a:solidFill>
                <a:latin typeface="+mj-lt"/>
                <a:cs typeface="+mj-cs"/>
                <a:sym typeface="+mn-ea"/>
              </a:rPr>
              <a:t>机器数</a:t>
            </a:r>
          </a:p>
        </p:txBody>
      </p:sp>
      <p:pic>
        <p:nvPicPr>
          <p:cNvPr id="11" name="图片 10"/>
          <p:cNvPicPr>
            <a:picLocks noChangeAspect="1"/>
          </p:cNvPicPr>
          <p:nvPr/>
        </p:nvPicPr>
        <p:blipFill>
          <a:blip r:embed="rId2"/>
          <a:stretch>
            <a:fillRect/>
          </a:stretch>
        </p:blipFill>
        <p:spPr>
          <a:xfrm>
            <a:off x="296545" y="773430"/>
            <a:ext cx="7493000" cy="374650"/>
          </a:xfrm>
          <a:prstGeom prst="rect">
            <a:avLst/>
          </a:prstGeom>
        </p:spPr>
      </p:pic>
      <p:pic>
        <p:nvPicPr>
          <p:cNvPr id="12" name="图片 11"/>
          <p:cNvPicPr>
            <a:picLocks noChangeAspect="1"/>
          </p:cNvPicPr>
          <p:nvPr/>
        </p:nvPicPr>
        <p:blipFill>
          <a:blip r:embed="rId3"/>
          <a:stretch>
            <a:fillRect/>
          </a:stretch>
        </p:blipFill>
        <p:spPr>
          <a:xfrm>
            <a:off x="431800" y="1223645"/>
            <a:ext cx="2940050" cy="361950"/>
          </a:xfrm>
          <a:prstGeom prst="rect">
            <a:avLst/>
          </a:prstGeom>
        </p:spPr>
      </p:pic>
      <p:pic>
        <p:nvPicPr>
          <p:cNvPr id="13" name="图片 12"/>
          <p:cNvPicPr>
            <a:picLocks noChangeAspect="1"/>
          </p:cNvPicPr>
          <p:nvPr/>
        </p:nvPicPr>
        <p:blipFill>
          <a:blip r:embed="rId4"/>
          <a:stretch>
            <a:fillRect/>
          </a:stretch>
        </p:blipFill>
        <p:spPr>
          <a:xfrm>
            <a:off x="1466850" y="1583690"/>
            <a:ext cx="5283200" cy="387350"/>
          </a:xfrm>
          <a:prstGeom prst="rect">
            <a:avLst/>
          </a:prstGeom>
        </p:spPr>
      </p:pic>
      <p:pic>
        <p:nvPicPr>
          <p:cNvPr id="15" name="图片 14"/>
          <p:cNvPicPr>
            <a:picLocks noChangeAspect="1"/>
          </p:cNvPicPr>
          <p:nvPr/>
        </p:nvPicPr>
        <p:blipFill>
          <a:blip r:embed="rId5"/>
          <a:stretch>
            <a:fillRect/>
          </a:stretch>
        </p:blipFill>
        <p:spPr>
          <a:xfrm>
            <a:off x="1557020" y="2393315"/>
            <a:ext cx="1308100" cy="361950"/>
          </a:xfrm>
          <a:prstGeom prst="rect">
            <a:avLst/>
          </a:prstGeom>
        </p:spPr>
      </p:pic>
      <p:pic>
        <p:nvPicPr>
          <p:cNvPr id="16" name="图片 15"/>
          <p:cNvPicPr>
            <a:picLocks noChangeAspect="1"/>
          </p:cNvPicPr>
          <p:nvPr/>
        </p:nvPicPr>
        <p:blipFill>
          <a:blip r:embed="rId6"/>
          <a:stretch>
            <a:fillRect/>
          </a:stretch>
        </p:blipFill>
        <p:spPr>
          <a:xfrm>
            <a:off x="566420" y="2393315"/>
            <a:ext cx="857250" cy="374650"/>
          </a:xfrm>
          <a:prstGeom prst="rect">
            <a:avLst/>
          </a:prstGeom>
        </p:spPr>
      </p:pic>
      <p:pic>
        <p:nvPicPr>
          <p:cNvPr id="17" name="图片 16"/>
          <p:cNvPicPr>
            <a:picLocks noChangeAspect="1"/>
          </p:cNvPicPr>
          <p:nvPr/>
        </p:nvPicPr>
        <p:blipFill>
          <a:blip r:embed="rId7"/>
          <a:stretch>
            <a:fillRect/>
          </a:stretch>
        </p:blipFill>
        <p:spPr>
          <a:xfrm>
            <a:off x="1562100" y="2888615"/>
            <a:ext cx="5187950" cy="317500"/>
          </a:xfrm>
          <a:prstGeom prst="rect">
            <a:avLst/>
          </a:prstGeom>
        </p:spPr>
      </p:pic>
      <p:pic>
        <p:nvPicPr>
          <p:cNvPr id="18" name="图片 17"/>
          <p:cNvPicPr>
            <a:picLocks noChangeAspect="1"/>
          </p:cNvPicPr>
          <p:nvPr/>
        </p:nvPicPr>
        <p:blipFill>
          <a:blip r:embed="rId8"/>
          <a:stretch>
            <a:fillRect/>
          </a:stretch>
        </p:blipFill>
        <p:spPr>
          <a:xfrm>
            <a:off x="1557655" y="3429000"/>
            <a:ext cx="4559300" cy="412750"/>
          </a:xfrm>
          <a:prstGeom prst="rect">
            <a:avLst/>
          </a:prstGeom>
        </p:spPr>
      </p:pic>
      <p:pic>
        <p:nvPicPr>
          <p:cNvPr id="19" name="图片 18"/>
          <p:cNvPicPr>
            <a:picLocks noChangeAspect="1"/>
          </p:cNvPicPr>
          <p:nvPr/>
        </p:nvPicPr>
        <p:blipFill>
          <a:blip r:embed="rId9"/>
          <a:stretch>
            <a:fillRect/>
          </a:stretch>
        </p:blipFill>
        <p:spPr>
          <a:xfrm>
            <a:off x="2006600" y="3878580"/>
            <a:ext cx="5124450" cy="393700"/>
          </a:xfrm>
          <a:prstGeom prst="rect">
            <a:avLst/>
          </a:prstGeom>
        </p:spPr>
      </p:pic>
      <p:pic>
        <p:nvPicPr>
          <p:cNvPr id="20" name="图片 19"/>
          <p:cNvPicPr>
            <a:picLocks noChangeAspect="1"/>
          </p:cNvPicPr>
          <p:nvPr/>
        </p:nvPicPr>
        <p:blipFill>
          <a:blip r:embed="rId10"/>
          <a:stretch>
            <a:fillRect/>
          </a:stretch>
        </p:blipFill>
        <p:spPr>
          <a:xfrm>
            <a:off x="492125" y="4328795"/>
            <a:ext cx="7232650" cy="1143000"/>
          </a:xfrm>
          <a:prstGeom prst="rect">
            <a:avLst/>
          </a:prstGeom>
        </p:spPr>
      </p:pic>
      <p:pic>
        <p:nvPicPr>
          <p:cNvPr id="21" name="图片 20"/>
          <p:cNvPicPr>
            <a:picLocks noChangeAspect="1"/>
          </p:cNvPicPr>
          <p:nvPr/>
        </p:nvPicPr>
        <p:blipFill>
          <a:blip r:embed="rId11"/>
          <a:stretch>
            <a:fillRect/>
          </a:stretch>
        </p:blipFill>
        <p:spPr>
          <a:xfrm>
            <a:off x="1106805" y="5589270"/>
            <a:ext cx="5321300"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800100" y="98425"/>
            <a:ext cx="7642225" cy="600075"/>
          </a:xfrm>
        </p:spPr>
        <p:txBody>
          <a:bodyPr vert="horz" wrap="square" lIns="63500" tIns="25400" rIns="63500" bIns="25400" anchor="t" anchorCtr="0">
            <a:spAutoFit/>
          </a:bodyPr>
          <a:lstStyle/>
          <a:p>
            <a:r>
              <a:rPr lang="en-US" altLang="zh-CN" sz="3600" dirty="0">
                <a:ea typeface="宋体" panose="02010600030101010101" pitchFamily="2" charset="-122"/>
              </a:rPr>
              <a:t>Normalized numbers</a:t>
            </a:r>
            <a:r>
              <a:rPr lang="zh-CN" altLang="en-US" sz="3600" dirty="0">
                <a:ea typeface="宋体" panose="02010600030101010101" pitchFamily="2" charset="-122"/>
              </a:rPr>
              <a:t>（规格化数）</a:t>
            </a:r>
          </a:p>
        </p:txBody>
      </p:sp>
      <p:sp>
        <p:nvSpPr>
          <p:cNvPr id="45060" name="Text Box 4"/>
          <p:cNvSpPr txBox="1"/>
          <p:nvPr/>
        </p:nvSpPr>
        <p:spPr>
          <a:xfrm>
            <a:off x="381000" y="963613"/>
            <a:ext cx="8763000" cy="116046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800" dirty="0">
                <a:solidFill>
                  <a:schemeClr val="accent2"/>
                </a:solidFill>
                <a:ea typeface="黑体" panose="02010609060101010101" pitchFamily="49" charset="-122"/>
              </a:rPr>
              <a:t>前面的定义都是针对规格化数（</a:t>
            </a:r>
            <a:r>
              <a:rPr lang="en-US" altLang="zh-CN" sz="2800" dirty="0">
                <a:solidFill>
                  <a:schemeClr val="accent2"/>
                </a:solidFill>
                <a:ea typeface="黑体" panose="02010609060101010101" pitchFamily="49" charset="-122"/>
              </a:rPr>
              <a:t>normalized form</a:t>
            </a:r>
            <a:r>
              <a:rPr lang="zh-CN" altLang="en-US" sz="2800" dirty="0">
                <a:solidFill>
                  <a:schemeClr val="accent2"/>
                </a:solidFill>
                <a:ea typeface="黑体" panose="02010609060101010101" pitchFamily="49" charset="-122"/>
              </a:rPr>
              <a:t>）</a:t>
            </a:r>
          </a:p>
          <a:p>
            <a:pPr marL="0" lvl="0" indent="0" eaLnBrk="1" hangingPunct="1">
              <a:lnSpc>
                <a:spcPct val="100000"/>
              </a:lnSpc>
              <a:spcBef>
                <a:spcPct val="50000"/>
              </a:spcBef>
              <a:buNone/>
            </a:pPr>
            <a:r>
              <a:rPr lang="en-US" altLang="zh-CN" sz="2800" dirty="0">
                <a:ea typeface="黑体" panose="02010609060101010101" pitchFamily="49" charset="-122"/>
              </a:rPr>
              <a:t>How about other patterns?</a:t>
            </a:r>
          </a:p>
        </p:txBody>
      </p:sp>
      <p:pic>
        <p:nvPicPr>
          <p:cNvPr id="2" name="图片 1"/>
          <p:cNvPicPr>
            <a:picLocks noChangeAspect="1"/>
          </p:cNvPicPr>
          <p:nvPr/>
        </p:nvPicPr>
        <p:blipFill>
          <a:blip r:embed="rId3"/>
          <a:stretch>
            <a:fillRect/>
          </a:stretch>
        </p:blipFill>
        <p:spPr>
          <a:xfrm>
            <a:off x="746760" y="2303780"/>
            <a:ext cx="7520305" cy="423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en-US" altLang="zh-CN" dirty="0">
                <a:ea typeface="宋体" panose="02010600030101010101" pitchFamily="2" charset="-122"/>
              </a:rPr>
              <a:t>Representation for 0</a:t>
            </a:r>
          </a:p>
        </p:txBody>
      </p:sp>
      <p:sp>
        <p:nvSpPr>
          <p:cNvPr id="318467" name="Rectangle 3"/>
          <p:cNvSpPr>
            <a:spLocks noGrp="1"/>
          </p:cNvSpPr>
          <p:nvPr>
            <p:ph type="body" idx="4294967295"/>
          </p:nvPr>
        </p:nvSpPr>
        <p:spPr>
          <a:xfrm>
            <a:off x="268288" y="1081088"/>
            <a:ext cx="7902575" cy="3897312"/>
          </a:xfrm>
        </p:spPr>
        <p:txBody>
          <a:bodyPr vert="horz" wrap="square" lIns="63500" tIns="25400" rIns="63500" bIns="25400" anchor="t" anchorCtr="0">
            <a:spAutoFit/>
          </a:bodyPr>
          <a:lstStyle/>
          <a:p>
            <a:pPr>
              <a:buNone/>
            </a:pPr>
            <a:r>
              <a:rPr lang="en-US" altLang="zh-CN" sz="2900" dirty="0"/>
              <a:t>How to represent 0?</a:t>
            </a:r>
          </a:p>
          <a:p>
            <a:pPr>
              <a:buNone/>
            </a:pPr>
            <a:r>
              <a:rPr lang="en-US" altLang="zh-CN" sz="2900" dirty="0"/>
              <a:t>     </a:t>
            </a:r>
            <a:r>
              <a:rPr lang="en-US" altLang="zh-CN" sz="2900" dirty="0">
                <a:solidFill>
                  <a:srgbClr val="CC0000"/>
                </a:solidFill>
              </a:rPr>
              <a:t>exponent</a:t>
            </a:r>
            <a:r>
              <a:rPr lang="en-US" altLang="zh-CN" sz="2900" dirty="0"/>
              <a:t>: all zeros</a:t>
            </a:r>
          </a:p>
          <a:p>
            <a:pPr>
              <a:buNone/>
            </a:pPr>
            <a:r>
              <a:rPr lang="en-US" altLang="zh-CN" sz="2900" dirty="0"/>
              <a:t>     </a:t>
            </a:r>
            <a:r>
              <a:rPr lang="en-US" altLang="zh-CN" sz="2900" dirty="0">
                <a:solidFill>
                  <a:srgbClr val="3333FF"/>
                </a:solidFill>
              </a:rPr>
              <a:t>significand</a:t>
            </a:r>
            <a:r>
              <a:rPr lang="en-US" altLang="zh-CN" sz="2900" dirty="0"/>
              <a:t>: all zeros</a:t>
            </a:r>
          </a:p>
          <a:p>
            <a:pPr>
              <a:buNone/>
            </a:pPr>
            <a:r>
              <a:rPr lang="en-US" altLang="zh-CN" sz="2900" dirty="0"/>
              <a:t>     </a:t>
            </a:r>
            <a:r>
              <a:rPr lang="en-US" altLang="zh-CN" sz="2900" dirty="0">
                <a:solidFill>
                  <a:srgbClr val="FF6600"/>
                </a:solidFill>
              </a:rPr>
              <a:t>What about sign?</a:t>
            </a:r>
            <a:r>
              <a:rPr lang="en-US" altLang="zh-CN" sz="2900" dirty="0"/>
              <a:t> Both cases valid.</a:t>
            </a:r>
          </a:p>
          <a:p>
            <a:pPr>
              <a:buNone/>
            </a:pPr>
            <a:r>
              <a:rPr lang="en-US" altLang="zh-CN" sz="2900" dirty="0"/>
              <a:t>  +0: 0 00000000 00000000000000000000000</a:t>
            </a:r>
          </a:p>
          <a:p>
            <a:pPr>
              <a:buNone/>
            </a:pPr>
            <a:r>
              <a:rPr lang="en-US" altLang="zh-CN" sz="2900" dirty="0"/>
              <a:t>   -0: 1 00000000 00000000000000000000000</a:t>
            </a:r>
          </a:p>
          <a:p>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792163" y="-7937"/>
            <a:ext cx="6705600" cy="660400"/>
          </a:xfrm>
        </p:spPr>
        <p:txBody>
          <a:bodyPr vert="horz" wrap="square" lIns="63500" tIns="25400" rIns="63500" bIns="25400" anchor="b" anchorCtr="0">
            <a:spAutoFit/>
          </a:bodyPr>
          <a:lstStyle/>
          <a:p>
            <a:r>
              <a:rPr lang="en-US" altLang="zh-CN" dirty="0">
                <a:ea typeface="宋体" panose="02010600030101010101" pitchFamily="2" charset="-122"/>
              </a:rPr>
              <a:t>Representation for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en-US" altLang="zh-CN" b="0" dirty="0">
                <a:solidFill>
                  <a:srgbClr val="063DE9"/>
                </a:solidFill>
                <a:ea typeface="宋体" panose="02010600030101010101" pitchFamily="2" charset="-122"/>
              </a:rPr>
              <a:t> </a:t>
            </a:r>
          </a:p>
        </p:txBody>
      </p:sp>
      <p:sp>
        <p:nvSpPr>
          <p:cNvPr id="320515" name="Rectangle 3"/>
          <p:cNvSpPr/>
          <p:nvPr/>
        </p:nvSpPr>
        <p:spPr>
          <a:xfrm>
            <a:off x="365125" y="2570163"/>
            <a:ext cx="8153400" cy="19177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dirty="0"/>
              <a:t>How to represent +∞/-∞?</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b="0" dirty="0"/>
              <a:t>     • </a:t>
            </a:r>
            <a:r>
              <a:rPr lang="en-US" altLang="zh-CN" dirty="0">
                <a:solidFill>
                  <a:srgbClr val="CC0000"/>
                </a:solidFill>
              </a:rPr>
              <a:t>Exponent</a:t>
            </a:r>
            <a:r>
              <a:rPr lang="en-US" altLang="zh-CN" dirty="0"/>
              <a:t> :</a:t>
            </a:r>
            <a:r>
              <a:rPr lang="en-US" altLang="zh-CN" b="0" dirty="0"/>
              <a:t> </a:t>
            </a:r>
            <a:r>
              <a:rPr lang="en-US" altLang="zh-CN" dirty="0"/>
              <a:t>all ones (11111111B = 255)</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b="0" dirty="0"/>
              <a:t>     • </a:t>
            </a:r>
            <a:r>
              <a:rPr lang="en-US" altLang="zh-CN" dirty="0">
                <a:solidFill>
                  <a:srgbClr val="CC0000"/>
                </a:solidFill>
              </a:rPr>
              <a:t>Significand</a:t>
            </a:r>
            <a:r>
              <a:rPr lang="en-US" altLang="zh-CN" dirty="0"/>
              <a:t>: all zeros</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b="0" dirty="0"/>
              <a:t>        </a:t>
            </a:r>
            <a:r>
              <a:rPr lang="en-US" altLang="zh-CN" dirty="0"/>
              <a:t>+</a:t>
            </a:r>
            <a:r>
              <a:rPr lang="en-US" altLang="zh-CN" dirty="0">
                <a:solidFill>
                  <a:srgbClr val="063DE9"/>
                </a:solidFill>
              </a:rPr>
              <a:t>∞</a:t>
            </a:r>
            <a:r>
              <a:rPr lang="en-US" altLang="zh-CN" dirty="0"/>
              <a:t> : 0 11111111 00000000000000000000000</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dirty="0"/>
              <a:t>         -</a:t>
            </a:r>
            <a:r>
              <a:rPr lang="en-US" altLang="zh-CN" dirty="0">
                <a:solidFill>
                  <a:srgbClr val="063DE9"/>
                </a:solidFill>
              </a:rPr>
              <a:t>∞</a:t>
            </a:r>
            <a:r>
              <a:rPr lang="en-US" altLang="zh-CN" dirty="0"/>
              <a:t> : 1 11111111 00000000000000000000000</a:t>
            </a:r>
          </a:p>
        </p:txBody>
      </p:sp>
      <p:sp>
        <p:nvSpPr>
          <p:cNvPr id="320516" name="Rectangle 4"/>
          <p:cNvSpPr/>
          <p:nvPr/>
        </p:nvSpPr>
        <p:spPr>
          <a:xfrm>
            <a:off x="412750" y="4573588"/>
            <a:ext cx="7391400" cy="15525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dirty="0"/>
              <a:t>Operations </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dirty="0"/>
              <a:t>          5.0 / 0 = +∞,            -5.0 / 0 =  -∞ </a:t>
            </a:r>
          </a:p>
          <a:p>
            <a:pPr marL="0" lvl="0" indent="0" eaLnBrk="1" hangingPunct="1">
              <a:lnSpc>
                <a:spcPct val="100000"/>
              </a:lnSpc>
              <a:spcBef>
                <a:spcPct val="0"/>
              </a:spcBef>
              <a:buClr>
                <a:schemeClr val="folHlink"/>
              </a:buClr>
              <a:buSzPct val="60000"/>
              <a:buFont typeface="Wingdings" panose="05000000000000000000" pitchFamily="2" charset="2"/>
              <a:buNone/>
            </a:pPr>
            <a:r>
              <a:rPr lang="en-US" altLang="zh-CN" dirty="0"/>
              <a:t>          5+(+∞) = +∞,      (+∞)+(+∞) = +∞</a:t>
            </a:r>
          </a:p>
          <a:p>
            <a:pPr marL="0" lvl="0" indent="0" eaLnBrk="1" hangingPunct="1">
              <a:lnSpc>
                <a:spcPct val="100000"/>
              </a:lnSpc>
              <a:spcBef>
                <a:spcPct val="0"/>
              </a:spcBef>
              <a:buClr>
                <a:schemeClr val="folHlink"/>
              </a:buClr>
              <a:buSzPct val="60000"/>
              <a:buFont typeface="Monotype Sorts" pitchFamily="2" charset="2"/>
              <a:buChar char=" "/>
            </a:pPr>
            <a:r>
              <a:rPr lang="en-US" altLang="zh-CN" dirty="0"/>
              <a:t>        5 - (+∞) = -∞,       (-∞) - (+∞) = -∞     etc</a:t>
            </a:r>
          </a:p>
        </p:txBody>
      </p:sp>
      <p:sp>
        <p:nvSpPr>
          <p:cNvPr id="320517" name="Rectangle 5"/>
          <p:cNvSpPr/>
          <p:nvPr/>
        </p:nvSpPr>
        <p:spPr>
          <a:xfrm>
            <a:off x="290513" y="1624013"/>
            <a:ext cx="8670925" cy="8223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Clr>
                <a:schemeClr val="folHlink"/>
              </a:buClr>
              <a:buSzPct val="65000"/>
              <a:buFont typeface="Wingdings" panose="05000000000000000000" pitchFamily="2" charset="2"/>
              <a:buNone/>
            </a:pPr>
            <a:r>
              <a:rPr lang="zh-CN" altLang="en-US" dirty="0">
                <a:ea typeface="黑体" panose="02010609060101010101" pitchFamily="49" charset="-122"/>
              </a:rPr>
              <a:t>为什么要这样处理</a:t>
            </a:r>
            <a:r>
              <a:rPr lang="en-US" altLang="zh-CN" dirty="0">
                <a:ea typeface="黑体" panose="02010609060101010101" pitchFamily="49" charset="-122"/>
              </a:rPr>
              <a:t>?</a:t>
            </a:r>
          </a:p>
          <a:p>
            <a:pPr marL="457200" lvl="1" indent="0" eaLnBrk="1" hangingPunct="1">
              <a:lnSpc>
                <a:spcPct val="100000"/>
              </a:lnSpc>
              <a:spcBef>
                <a:spcPct val="0"/>
              </a:spcBef>
              <a:buClr>
                <a:schemeClr val="folHlink"/>
              </a:buClr>
              <a:buSzPct val="65000"/>
              <a:buNone/>
            </a:pPr>
            <a:r>
              <a:rPr lang="en-US" altLang="zh-CN" sz="2400" dirty="0">
                <a:solidFill>
                  <a:schemeClr val="tx1"/>
                </a:solidFill>
                <a:ea typeface="黑体" panose="02010609060101010101" pitchFamily="49" charset="-122"/>
              </a:rPr>
              <a:t>• </a:t>
            </a:r>
            <a:r>
              <a:rPr lang="zh-CN" altLang="en-US" sz="2400" dirty="0">
                <a:solidFill>
                  <a:schemeClr val="accent2"/>
                </a:solidFill>
                <a:ea typeface="黑体" panose="02010609060101010101" pitchFamily="49" charset="-122"/>
              </a:rPr>
              <a:t>可以利用</a:t>
            </a:r>
            <a:r>
              <a:rPr lang="en-US" altLang="zh-CN" sz="2400" dirty="0">
                <a:solidFill>
                  <a:schemeClr val="accent2"/>
                </a:solidFill>
                <a:ea typeface="黑体" panose="02010609060101010101" pitchFamily="49" charset="-122"/>
              </a:rPr>
              <a:t>+∞/-∞</a:t>
            </a:r>
            <a:r>
              <a:rPr lang="zh-CN" altLang="en-US" sz="2400" dirty="0">
                <a:solidFill>
                  <a:schemeClr val="accent2"/>
                </a:solidFill>
                <a:ea typeface="黑体" panose="02010609060101010101" pitchFamily="49" charset="-122"/>
              </a:rPr>
              <a:t>作比较。 例如：</a:t>
            </a:r>
            <a:r>
              <a:rPr lang="en-US" altLang="zh-CN" sz="2400" dirty="0">
                <a:solidFill>
                  <a:schemeClr val="accent2"/>
                </a:solidFill>
                <a:ea typeface="黑体" panose="02010609060101010101" pitchFamily="49" charset="-122"/>
              </a:rPr>
              <a:t>X/0&gt;Y</a:t>
            </a:r>
            <a:r>
              <a:rPr lang="zh-CN" altLang="en-US" sz="2400" dirty="0">
                <a:solidFill>
                  <a:schemeClr val="accent2"/>
                </a:solidFill>
                <a:ea typeface="黑体" panose="02010609060101010101" pitchFamily="49" charset="-122"/>
              </a:rPr>
              <a:t>可作为有效比较</a:t>
            </a:r>
          </a:p>
        </p:txBody>
      </p:sp>
      <p:sp>
        <p:nvSpPr>
          <p:cNvPr id="320518" name="Rectangle 6"/>
          <p:cNvSpPr/>
          <p:nvPr/>
        </p:nvSpPr>
        <p:spPr>
          <a:xfrm>
            <a:off x="201613" y="952500"/>
            <a:ext cx="8794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Clr>
                <a:schemeClr val="folHlink"/>
              </a:buClr>
              <a:buSzPct val="65000"/>
              <a:buFont typeface="Wingdings" panose="05000000000000000000" pitchFamily="2" charset="2"/>
              <a:buNone/>
            </a:pPr>
            <a:r>
              <a:rPr lang="en-US" altLang="zh-CN" dirty="0">
                <a:ea typeface="黑体" panose="02010609060101010101" pitchFamily="49" charset="-122"/>
              </a:rPr>
              <a:t>In FP, </a:t>
            </a:r>
            <a:r>
              <a:rPr lang="zh-CN" altLang="en-US" dirty="0">
                <a:ea typeface="黑体" panose="02010609060101010101" pitchFamily="49" charset="-122"/>
              </a:rPr>
              <a:t>除数为</a:t>
            </a:r>
            <a:r>
              <a:rPr lang="en-US" altLang="zh-CN" dirty="0">
                <a:ea typeface="黑体" panose="02010609060101010101" pitchFamily="49" charset="-122"/>
              </a:rPr>
              <a:t>0</a:t>
            </a:r>
            <a:r>
              <a:rPr lang="zh-CN" altLang="en-US" dirty="0">
                <a:ea typeface="黑体" panose="02010609060101010101" pitchFamily="49" charset="-122"/>
              </a:rPr>
              <a:t>的结果是 </a:t>
            </a:r>
            <a:r>
              <a:rPr lang="en-US" altLang="zh-CN" dirty="0">
                <a:ea typeface="黑体" panose="02010609060101010101" pitchFamily="49" charset="-122"/>
              </a:rPr>
              <a:t>+/- ∞, </a:t>
            </a:r>
            <a:r>
              <a:rPr lang="zh-CN" altLang="en-US" dirty="0">
                <a:ea typeface="黑体" panose="02010609060101010101" pitchFamily="49" charset="-122"/>
              </a:rPr>
              <a:t>不是溢出异常</a:t>
            </a:r>
            <a:r>
              <a:rPr lang="en-US" altLang="zh-CN" dirty="0">
                <a:ea typeface="黑体" panose="02010609060101010101" pitchFamily="49" charset="-122"/>
              </a:rPr>
              <a:t>.</a:t>
            </a:r>
            <a:r>
              <a:rPr lang="zh-CN" altLang="en-US" dirty="0">
                <a:ea typeface="黑体" panose="02010609060101010101" pitchFamily="49" charset="-122"/>
              </a:rPr>
              <a:t>（整数除</a:t>
            </a:r>
            <a:r>
              <a:rPr lang="en-US" altLang="zh-CN" dirty="0">
                <a:ea typeface="黑体" panose="02010609060101010101" pitchFamily="49" charset="-122"/>
              </a:rPr>
              <a:t>0</a:t>
            </a:r>
            <a:r>
              <a:rPr lang="zh-CN" altLang="en-US" dirty="0">
                <a:ea typeface="黑体" panose="02010609060101010101" pitchFamily="49" charset="-122"/>
              </a:rPr>
              <a:t>为异常）</a:t>
            </a:r>
          </a:p>
        </p:txBody>
      </p:sp>
      <p:sp>
        <p:nvSpPr>
          <p:cNvPr id="49159" name="Rectangle 7"/>
          <p:cNvSpPr/>
          <p:nvPr/>
        </p:nvSpPr>
        <p:spPr>
          <a:xfrm>
            <a:off x="6281738" y="1493838"/>
            <a:ext cx="1822450"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a:t>
            </a:r>
            <a:r>
              <a:rPr lang="en-US" altLang="zh-CN" dirty="0">
                <a:solidFill>
                  <a:srgbClr val="FF0066"/>
                </a:solidFill>
                <a:latin typeface="Times New Roman" panose="02020603050405020304" pitchFamily="18" charset="0"/>
              </a:rPr>
              <a:t>infinity</a:t>
            </a:r>
            <a:endParaRPr lang="zh-CN" altLang="en-US" dirty="0">
              <a:solidFill>
                <a:srgbClr val="FF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p:bldP spid="320516" grpId="0"/>
      <p:bldP spid="320517" grpId="0"/>
      <p:bldP spid="3205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206375" y="142875"/>
            <a:ext cx="8551863" cy="600075"/>
          </a:xfrm>
        </p:spPr>
        <p:txBody>
          <a:bodyPr vert="horz" wrap="square" lIns="63500" tIns="25400" rIns="63500" bIns="25400" anchor="t" anchorCtr="0">
            <a:spAutoFit/>
          </a:bodyPr>
          <a:lstStyle/>
          <a:p>
            <a:r>
              <a:rPr lang="en-US" altLang="zh-CN" sz="3600" dirty="0">
                <a:ea typeface="宋体" panose="02010600030101010101" pitchFamily="2" charset="-122"/>
              </a:rPr>
              <a:t>Representation for</a:t>
            </a:r>
            <a:r>
              <a:rPr lang="en-US" altLang="zh-CN" sz="3600" dirty="0">
                <a:latin typeface="黑体" panose="02010609060101010101" pitchFamily="49" charset="-122"/>
                <a:ea typeface="宋体" panose="02010600030101010101" pitchFamily="2" charset="-122"/>
              </a:rPr>
              <a:t>“</a:t>
            </a:r>
            <a:r>
              <a:rPr lang="en-US" altLang="zh-CN" sz="3600" dirty="0">
                <a:ea typeface="宋体" panose="02010600030101010101" pitchFamily="2" charset="-122"/>
              </a:rPr>
              <a:t>Not a Number</a:t>
            </a:r>
            <a:r>
              <a:rPr lang="en-US" altLang="zh-CN" sz="3600" dirty="0">
                <a:latin typeface="黑体" panose="02010609060101010101" pitchFamily="49" charset="-122"/>
                <a:ea typeface="宋体" panose="02010600030101010101" pitchFamily="2" charset="-122"/>
              </a:rPr>
              <a:t>”</a:t>
            </a:r>
            <a:endParaRPr lang="en-US" altLang="zh-CN" sz="3600" dirty="0">
              <a:ea typeface="宋体" panose="02010600030101010101" pitchFamily="2" charset="-122"/>
            </a:endParaRPr>
          </a:p>
        </p:txBody>
      </p:sp>
      <p:sp>
        <p:nvSpPr>
          <p:cNvPr id="322563" name="Rectangle 3"/>
          <p:cNvSpPr>
            <a:spLocks noGrp="1"/>
          </p:cNvSpPr>
          <p:nvPr>
            <p:ph type="body" idx="4294967295"/>
          </p:nvPr>
        </p:nvSpPr>
        <p:spPr>
          <a:xfrm>
            <a:off x="817563" y="795338"/>
            <a:ext cx="7464425" cy="1119187"/>
          </a:xfrm>
        </p:spPr>
        <p:txBody>
          <a:bodyPr vert="horz" wrap="square" lIns="63500" tIns="25400" rIns="63500" bIns="25400" anchor="t" anchorCtr="0">
            <a:spAutoFit/>
          </a:bodyPr>
          <a:lstStyle/>
          <a:p>
            <a:pPr>
              <a:buNone/>
            </a:pPr>
            <a:r>
              <a:rPr lang="en-US" altLang="zh-CN" sz="2900" dirty="0">
                <a:ea typeface="Dotum" pitchFamily="34" charset="-127"/>
              </a:rPr>
              <a:t>Sqrt (- 4.0) = ?         0/0 = ?</a:t>
            </a:r>
          </a:p>
          <a:p>
            <a:pPr lvl="1"/>
            <a:r>
              <a:rPr lang="en-US" altLang="zh-CN" sz="2800" dirty="0">
                <a:solidFill>
                  <a:srgbClr val="000000"/>
                </a:solidFill>
              </a:rPr>
              <a:t> Called </a:t>
            </a:r>
            <a:r>
              <a:rPr lang="en-US" altLang="zh-CN" sz="2800" dirty="0">
                <a:solidFill>
                  <a:srgbClr val="FD0128"/>
                </a:solidFill>
              </a:rPr>
              <a:t>N</a:t>
            </a:r>
            <a:r>
              <a:rPr lang="en-US" altLang="zh-CN" sz="2800" dirty="0">
                <a:solidFill>
                  <a:srgbClr val="000000"/>
                </a:solidFill>
              </a:rPr>
              <a:t>ot </a:t>
            </a:r>
            <a:r>
              <a:rPr lang="en-US" altLang="zh-CN" sz="2800" dirty="0">
                <a:solidFill>
                  <a:srgbClr val="FD0128"/>
                </a:solidFill>
              </a:rPr>
              <a:t>a N</a:t>
            </a:r>
            <a:r>
              <a:rPr lang="en-US" altLang="zh-CN" sz="2800" dirty="0">
                <a:solidFill>
                  <a:srgbClr val="000000"/>
                </a:solidFill>
              </a:rPr>
              <a:t>umber (</a:t>
            </a:r>
            <a:r>
              <a:rPr lang="en-US" altLang="zh-CN" sz="2800" dirty="0">
                <a:solidFill>
                  <a:srgbClr val="FD0128"/>
                </a:solidFill>
              </a:rPr>
              <a:t>NaN</a:t>
            </a:r>
            <a:r>
              <a:rPr lang="en-US" altLang="zh-CN" sz="2800" dirty="0">
                <a:solidFill>
                  <a:srgbClr val="000000"/>
                </a:solidFill>
              </a:rPr>
              <a:t>)  -  “</a:t>
            </a:r>
            <a:r>
              <a:rPr lang="zh-CN" altLang="en-US" sz="2800" dirty="0">
                <a:solidFill>
                  <a:srgbClr val="000000"/>
                </a:solidFill>
              </a:rPr>
              <a:t>非数”</a:t>
            </a:r>
          </a:p>
        </p:txBody>
      </p:sp>
      <p:sp>
        <p:nvSpPr>
          <p:cNvPr id="322564" name="Rectangle 4"/>
          <p:cNvSpPr/>
          <p:nvPr/>
        </p:nvSpPr>
        <p:spPr>
          <a:xfrm>
            <a:off x="803275" y="4160838"/>
            <a:ext cx="7512050" cy="23558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90000"/>
              </a:lnSpc>
              <a:spcBef>
                <a:spcPct val="40000"/>
              </a:spcBef>
              <a:buClr>
                <a:schemeClr val="tx1"/>
              </a:buClr>
              <a:buSzPct val="60000"/>
              <a:buFont typeface="Wingdings" panose="05000000000000000000" pitchFamily="2" charset="2"/>
              <a:buNone/>
            </a:pPr>
            <a:r>
              <a:rPr lang="en-US" altLang="zh-CN" sz="2800" dirty="0">
                <a:solidFill>
                  <a:srgbClr val="000000"/>
                </a:solidFill>
              </a:rPr>
              <a:t>Operations</a:t>
            </a:r>
          </a:p>
          <a:p>
            <a:pPr marL="0" lvl="0" indent="0" eaLnBrk="1" hangingPunct="1">
              <a:lnSpc>
                <a:spcPct val="90000"/>
              </a:lnSpc>
              <a:buClr>
                <a:schemeClr val="folHlink"/>
              </a:buClr>
              <a:buSzPct val="60000"/>
              <a:buFont typeface="Wingdings" panose="05000000000000000000" pitchFamily="2" charset="2"/>
              <a:buNone/>
            </a:pPr>
            <a:r>
              <a:rPr lang="en-US" altLang="zh-CN" sz="2800" b="0" dirty="0">
                <a:ea typeface="Dotum" pitchFamily="34" charset="-127"/>
              </a:rPr>
              <a:t>    </a:t>
            </a:r>
            <a:r>
              <a:rPr lang="en-US" altLang="zh-CN" sz="2800" dirty="0">
                <a:solidFill>
                  <a:schemeClr val="accent2"/>
                </a:solidFill>
                <a:ea typeface="Dotum" pitchFamily="34" charset="-127"/>
              </a:rPr>
              <a:t>sqrt (-4.0) = NaN               0/0 = NaN</a:t>
            </a:r>
          </a:p>
          <a:p>
            <a:pPr marL="0" lvl="0" indent="0" eaLnBrk="1" hangingPunct="1">
              <a:lnSpc>
                <a:spcPct val="90000"/>
              </a:lnSpc>
              <a:buClr>
                <a:schemeClr val="folHlink"/>
              </a:buClr>
              <a:buSzPct val="60000"/>
              <a:buFont typeface="Wingdings" panose="05000000000000000000" pitchFamily="2" charset="2"/>
              <a:buNone/>
            </a:pPr>
            <a:r>
              <a:rPr lang="en-US" altLang="zh-CN" sz="2800" dirty="0">
                <a:solidFill>
                  <a:schemeClr val="accent2"/>
                </a:solidFill>
                <a:ea typeface="Dotum" pitchFamily="34" charset="-127"/>
              </a:rPr>
              <a:t>    op (NaN,x) = NaN             +∞+(-∞) = NaN</a:t>
            </a:r>
          </a:p>
          <a:p>
            <a:pPr marL="0" lvl="0" indent="0" eaLnBrk="1" hangingPunct="1">
              <a:lnSpc>
                <a:spcPct val="90000"/>
              </a:lnSpc>
              <a:buClr>
                <a:schemeClr val="folHlink"/>
              </a:buClr>
              <a:buSzPct val="60000"/>
              <a:buFont typeface="Wingdings" panose="05000000000000000000" pitchFamily="2" charset="2"/>
              <a:buNone/>
            </a:pPr>
            <a:r>
              <a:rPr lang="en-US" altLang="zh-CN" sz="2800" dirty="0">
                <a:solidFill>
                  <a:schemeClr val="accent2"/>
                </a:solidFill>
                <a:ea typeface="Dotum" pitchFamily="34" charset="-127"/>
              </a:rPr>
              <a:t>    +∞- (+∞) = NaN               ∞/∞ = NaN  </a:t>
            </a:r>
          </a:p>
          <a:p>
            <a:pPr marL="0" lvl="0" indent="0" eaLnBrk="1" hangingPunct="1">
              <a:lnSpc>
                <a:spcPct val="90000"/>
              </a:lnSpc>
              <a:buClr>
                <a:schemeClr val="folHlink"/>
              </a:buClr>
              <a:buSzPct val="60000"/>
              <a:buFont typeface="Wingdings" panose="05000000000000000000" pitchFamily="2" charset="2"/>
              <a:buNone/>
            </a:pPr>
            <a:r>
              <a:rPr lang="en-US" altLang="zh-CN" sz="2800" dirty="0">
                <a:solidFill>
                  <a:schemeClr val="accent2"/>
                </a:solidFill>
                <a:ea typeface="Dotum" pitchFamily="34" charset="-127"/>
              </a:rPr>
              <a:t>      etc.  </a:t>
            </a:r>
          </a:p>
        </p:txBody>
      </p:sp>
      <p:sp>
        <p:nvSpPr>
          <p:cNvPr id="322565" name="Rectangle 5"/>
          <p:cNvSpPr/>
          <p:nvPr/>
        </p:nvSpPr>
        <p:spPr>
          <a:xfrm>
            <a:off x="769938" y="1541463"/>
            <a:ext cx="6786562" cy="24717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eaLnBrk="1" hangingPunct="1">
              <a:lnSpc>
                <a:spcPct val="90000"/>
              </a:lnSpc>
              <a:spcBef>
                <a:spcPct val="50000"/>
              </a:spcBef>
              <a:buClr>
                <a:schemeClr val="hlink"/>
              </a:buClr>
              <a:buSzPct val="55000"/>
              <a:buFont typeface="Wingdings" panose="05000000000000000000" pitchFamily="2" charset="2"/>
              <a:buNone/>
            </a:pPr>
            <a:endParaRPr lang="zh-CN" altLang="en-US" sz="2400" dirty="0">
              <a:solidFill>
                <a:srgbClr val="000000"/>
              </a:solidFill>
              <a:latin typeface="Times New Roman" panose="02020603050405020304" pitchFamily="18" charset="0"/>
            </a:endParaRPr>
          </a:p>
          <a:p>
            <a:pPr marL="0" lvl="0" indent="0" eaLnBrk="1" hangingPunct="1">
              <a:lnSpc>
                <a:spcPct val="110000"/>
              </a:lnSpc>
              <a:spcBef>
                <a:spcPct val="10000"/>
              </a:spcBef>
              <a:buClr>
                <a:schemeClr val="tx1"/>
              </a:buClr>
              <a:buSzPct val="60000"/>
              <a:buFont typeface="Wingdings" panose="05000000000000000000" pitchFamily="2" charset="2"/>
              <a:buNone/>
            </a:pPr>
            <a:r>
              <a:rPr lang="en-US" altLang="zh-CN" sz="2800" dirty="0">
                <a:solidFill>
                  <a:srgbClr val="000000"/>
                </a:solidFill>
              </a:rPr>
              <a:t>How to represent </a:t>
            </a:r>
            <a:r>
              <a:rPr lang="en-US" altLang="zh-CN" sz="2800" dirty="0"/>
              <a:t>NaN</a:t>
            </a:r>
            <a:r>
              <a:rPr lang="en-US" altLang="zh-CN" sz="2800" b="0" dirty="0">
                <a:solidFill>
                  <a:srgbClr val="000000"/>
                </a:solidFill>
              </a:rPr>
              <a:t> </a:t>
            </a:r>
          </a:p>
          <a:p>
            <a:pPr marL="0" lvl="0" indent="0" eaLnBrk="1" hangingPunct="1">
              <a:lnSpc>
                <a:spcPct val="110000"/>
              </a:lnSpc>
              <a:spcBef>
                <a:spcPct val="10000"/>
              </a:spcBef>
              <a:buClr>
                <a:schemeClr val="folHlink"/>
              </a:buClr>
              <a:buSzPct val="60000"/>
              <a:buFont typeface="Wingdings" panose="05000000000000000000" pitchFamily="2" charset="2"/>
              <a:buNone/>
            </a:pPr>
            <a:r>
              <a:rPr lang="en-US" altLang="zh-CN" sz="2800" b="0" dirty="0">
                <a:solidFill>
                  <a:srgbClr val="000000"/>
                </a:solidFill>
              </a:rPr>
              <a:t>    </a:t>
            </a:r>
            <a:r>
              <a:rPr lang="en-US" altLang="zh-CN" sz="2800" dirty="0">
                <a:solidFill>
                  <a:schemeClr val="accent2"/>
                </a:solidFill>
              </a:rPr>
              <a:t>Exponent</a:t>
            </a:r>
            <a:r>
              <a:rPr lang="en-US" altLang="zh-CN" sz="2800" dirty="0">
                <a:solidFill>
                  <a:srgbClr val="000000"/>
                </a:solidFill>
              </a:rPr>
              <a:t> = 255</a:t>
            </a:r>
          </a:p>
          <a:p>
            <a:pPr marL="0" lvl="0" indent="0" eaLnBrk="1" hangingPunct="1">
              <a:lnSpc>
                <a:spcPct val="110000"/>
              </a:lnSpc>
              <a:spcBef>
                <a:spcPct val="10000"/>
              </a:spcBef>
              <a:buClr>
                <a:schemeClr val="folHlink"/>
              </a:buClr>
              <a:buSzPct val="60000"/>
              <a:buFont typeface="Wingdings" panose="05000000000000000000" pitchFamily="2" charset="2"/>
              <a:buNone/>
            </a:pPr>
            <a:r>
              <a:rPr lang="en-US" altLang="zh-CN" sz="2800" dirty="0">
                <a:solidFill>
                  <a:srgbClr val="000000"/>
                </a:solidFill>
              </a:rPr>
              <a:t>    </a:t>
            </a:r>
            <a:r>
              <a:rPr lang="en-US" altLang="zh-CN" sz="2800" dirty="0">
                <a:solidFill>
                  <a:srgbClr val="3333FF"/>
                </a:solidFill>
              </a:rPr>
              <a:t>Significand</a:t>
            </a:r>
            <a:r>
              <a:rPr lang="en-US" altLang="zh-CN" sz="2800" dirty="0">
                <a:solidFill>
                  <a:srgbClr val="000000"/>
                </a:solidFill>
              </a:rPr>
              <a:t>: nonzero</a:t>
            </a:r>
          </a:p>
          <a:p>
            <a:pPr marL="0" lvl="0" indent="0" eaLnBrk="1" hangingPunct="1">
              <a:lnSpc>
                <a:spcPct val="110000"/>
              </a:lnSpc>
              <a:spcBef>
                <a:spcPct val="10000"/>
              </a:spcBef>
              <a:buClr>
                <a:schemeClr val="folHlink"/>
              </a:buClr>
              <a:buSzPct val="60000"/>
              <a:buFont typeface="Wingdings" panose="05000000000000000000" pitchFamily="2" charset="2"/>
              <a:buNone/>
            </a:pPr>
            <a:r>
              <a:rPr lang="en-US" altLang="zh-CN" sz="2800" dirty="0">
                <a:solidFill>
                  <a:srgbClr val="DE2916"/>
                </a:solidFill>
              </a:rPr>
              <a:t>    NaNs can help with debugging</a:t>
            </a:r>
            <a:endParaRPr lang="en-US" altLang="zh-CN"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P spid="322564" grpId="0"/>
      <p:bldP spid="3225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p:nvPr/>
        </p:nvSpPr>
        <p:spPr>
          <a:xfrm>
            <a:off x="527050" y="908050"/>
            <a:ext cx="8616950" cy="609600"/>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eaLnBrk="1" hangingPunct="1">
              <a:lnSpc>
                <a:spcPct val="100000"/>
              </a:lnSpc>
              <a:buClr>
                <a:schemeClr val="folHlink"/>
              </a:buClr>
              <a:buSzPct val="60000"/>
              <a:buFont typeface="Wingdings" panose="05000000000000000000" pitchFamily="2" charset="2"/>
              <a:buNone/>
            </a:pPr>
            <a:r>
              <a:rPr lang="en-US" altLang="zh-CN" sz="2800" dirty="0">
                <a:solidFill>
                  <a:srgbClr val="990000"/>
                </a:solidFill>
                <a:ea typeface="黑体" panose="02010609060101010101" pitchFamily="49" charset="-122"/>
              </a:rPr>
              <a:t>What have we defined so far? (for SP)</a:t>
            </a:r>
          </a:p>
        </p:txBody>
      </p:sp>
      <p:sp>
        <p:nvSpPr>
          <p:cNvPr id="53251" name="Rectangle 4"/>
          <p:cNvSpPr>
            <a:spLocks noGrp="1"/>
          </p:cNvSpPr>
          <p:nvPr>
            <p:ph type="title" idx="4294967295"/>
          </p:nvPr>
        </p:nvSpPr>
        <p:spPr>
          <a:xfrm>
            <a:off x="566738" y="127000"/>
            <a:ext cx="8078787" cy="538163"/>
          </a:xfrm>
        </p:spPr>
        <p:txBody>
          <a:bodyPr vert="horz" wrap="square" lIns="63500" tIns="25400" rIns="63500" bIns="25400" anchor="b" anchorCtr="0">
            <a:spAutoFit/>
          </a:bodyPr>
          <a:lstStyle/>
          <a:p>
            <a:r>
              <a:rPr lang="en-US" altLang="zh-CN" sz="3200" dirty="0">
                <a:ea typeface="宋体" panose="02010600030101010101" pitchFamily="2" charset="-122"/>
              </a:rPr>
              <a:t>Representation for Denorms(</a:t>
            </a:r>
            <a:r>
              <a:rPr lang="zh-CN" altLang="en-US" sz="3200" dirty="0">
                <a:ea typeface="宋体" panose="02010600030101010101" pitchFamily="2" charset="-122"/>
              </a:rPr>
              <a:t>非规格化数</a:t>
            </a:r>
            <a:r>
              <a:rPr lang="en-US" altLang="zh-CN" sz="3200" dirty="0">
                <a:ea typeface="宋体" panose="02010600030101010101" pitchFamily="2" charset="-122"/>
              </a:rPr>
              <a:t>)</a:t>
            </a:r>
            <a:endParaRPr lang="zh-CN" altLang="en-US" sz="3200" dirty="0">
              <a:ea typeface="宋体" panose="02010600030101010101" pitchFamily="2" charset="-122"/>
            </a:endParaRPr>
          </a:p>
        </p:txBody>
      </p:sp>
      <p:sp>
        <p:nvSpPr>
          <p:cNvPr id="324614" name="AutoShape 6"/>
          <p:cNvSpPr/>
          <p:nvPr/>
        </p:nvSpPr>
        <p:spPr>
          <a:xfrm>
            <a:off x="6630988" y="1497013"/>
            <a:ext cx="2362200" cy="1533525"/>
          </a:xfrm>
          <a:prstGeom prst="wedgeEllipseCallout">
            <a:avLst>
              <a:gd name="adj1" fmla="val -49259"/>
              <a:gd name="adj2" fmla="val 49588"/>
            </a:avLst>
          </a:prstGeom>
          <a:noFill/>
          <a:ln w="28575" cap="flat" cmpd="sng">
            <a:solidFill>
              <a:srgbClr val="FF3300"/>
            </a:solidFill>
            <a:prstDash val="solid"/>
            <a:miter/>
            <a:headEnd type="none" w="sm" len="sm"/>
            <a:tailEnd type="none" w="sm" len="sm"/>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rgbClr val="CC0000"/>
                </a:solidFill>
                <a:latin typeface="Times New Roman" panose="02020603050405020304" pitchFamily="18" charset="0"/>
                <a:ea typeface="Dotum" pitchFamily="34" charset="-127"/>
              </a:rPr>
              <a:t> </a:t>
            </a:r>
            <a:r>
              <a:rPr lang="en-US" altLang="zh-CN" sz="2000" dirty="0">
                <a:solidFill>
                  <a:srgbClr val="CC0000"/>
                </a:solidFill>
                <a:ea typeface="Dotum" pitchFamily="34" charset="-127"/>
              </a:rPr>
              <a:t>Used to represent </a:t>
            </a:r>
          </a:p>
          <a:p>
            <a:pPr marL="0" lvl="0" indent="0" algn="ctr">
              <a:lnSpc>
                <a:spcPct val="100000"/>
              </a:lnSpc>
              <a:spcBef>
                <a:spcPct val="0"/>
              </a:spcBef>
              <a:buNone/>
            </a:pPr>
            <a:r>
              <a:rPr lang="en-US" altLang="zh-CN" sz="2000" dirty="0">
                <a:solidFill>
                  <a:srgbClr val="CC0000"/>
                </a:solidFill>
                <a:ea typeface="Dotum" pitchFamily="34" charset="-127"/>
              </a:rPr>
              <a:t>Denormalized </a:t>
            </a:r>
          </a:p>
          <a:p>
            <a:pPr marL="0" lvl="0" indent="0" algn="ctr">
              <a:lnSpc>
                <a:spcPct val="100000"/>
              </a:lnSpc>
              <a:spcBef>
                <a:spcPct val="0"/>
              </a:spcBef>
              <a:buNone/>
            </a:pPr>
            <a:r>
              <a:rPr lang="en-US" altLang="zh-CN" sz="2000" dirty="0">
                <a:solidFill>
                  <a:srgbClr val="CC0000"/>
                </a:solidFill>
                <a:ea typeface="Dotum" pitchFamily="34" charset="-127"/>
              </a:rPr>
              <a:t>numbers </a:t>
            </a:r>
          </a:p>
        </p:txBody>
      </p:sp>
      <p:sp>
        <p:nvSpPr>
          <p:cNvPr id="324615" name="Text Box 7"/>
          <p:cNvSpPr txBox="1"/>
          <p:nvPr/>
        </p:nvSpPr>
        <p:spPr>
          <a:xfrm>
            <a:off x="431800" y="1628775"/>
            <a:ext cx="7348538" cy="41529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800" dirty="0">
                <a:solidFill>
                  <a:schemeClr val="tx2"/>
                </a:solidFill>
              </a:rPr>
              <a:t>Exponent    Significand          Object</a:t>
            </a:r>
          </a:p>
          <a:p>
            <a:pPr marL="0" lvl="0" indent="0" eaLnBrk="1" hangingPunct="1">
              <a:lnSpc>
                <a:spcPct val="100000"/>
              </a:lnSpc>
              <a:spcBef>
                <a:spcPct val="50000"/>
              </a:spcBef>
              <a:buNone/>
            </a:pPr>
            <a:r>
              <a:rPr lang="en-US" altLang="zh-CN" sz="2800" dirty="0">
                <a:solidFill>
                  <a:schemeClr val="accent2"/>
                </a:solidFill>
              </a:rPr>
              <a:t>0                    0                            +/-0</a:t>
            </a:r>
          </a:p>
          <a:p>
            <a:pPr marL="0" lvl="0" indent="0" eaLnBrk="1" hangingPunct="1">
              <a:lnSpc>
                <a:spcPct val="100000"/>
              </a:lnSpc>
              <a:spcBef>
                <a:spcPct val="50000"/>
              </a:spcBef>
              <a:buNone/>
            </a:pPr>
            <a:r>
              <a:rPr lang="en-US" altLang="zh-CN" sz="2800" dirty="0">
                <a:solidFill>
                  <a:srgbClr val="CC0000"/>
                </a:solidFill>
              </a:rPr>
              <a:t>0                    nonzero                Denorms</a:t>
            </a:r>
            <a:r>
              <a:rPr lang="en-US" altLang="zh-CN" sz="2800" dirty="0"/>
              <a:t> </a:t>
            </a:r>
          </a:p>
          <a:p>
            <a:pPr marL="0" lvl="0" indent="0" eaLnBrk="1" hangingPunct="1">
              <a:lnSpc>
                <a:spcPct val="100000"/>
              </a:lnSpc>
              <a:spcBef>
                <a:spcPct val="50000"/>
              </a:spcBef>
              <a:buNone/>
            </a:pPr>
            <a:r>
              <a:rPr lang="en-US" altLang="zh-CN" sz="2800" dirty="0">
                <a:solidFill>
                  <a:schemeClr val="accent2"/>
                </a:solidFill>
              </a:rPr>
              <a:t>1-254            anything               Norms</a:t>
            </a:r>
          </a:p>
          <a:p>
            <a:pPr marL="0" lvl="0" indent="0" eaLnBrk="1" hangingPunct="1">
              <a:lnSpc>
                <a:spcPct val="100000"/>
              </a:lnSpc>
              <a:spcBef>
                <a:spcPct val="0"/>
              </a:spcBef>
              <a:buNone/>
            </a:pPr>
            <a:r>
              <a:rPr lang="en-US" altLang="zh-CN" sz="2800" dirty="0">
                <a:solidFill>
                  <a:schemeClr val="accent2"/>
                </a:solidFill>
              </a:rPr>
              <a:t>               implicit leading 1</a:t>
            </a:r>
          </a:p>
          <a:p>
            <a:pPr marL="0" lvl="0" indent="0" eaLnBrk="1" hangingPunct="1">
              <a:lnSpc>
                <a:spcPct val="100000"/>
              </a:lnSpc>
              <a:spcBef>
                <a:spcPct val="50000"/>
              </a:spcBef>
              <a:buNone/>
            </a:pPr>
            <a:r>
              <a:rPr lang="en-US" altLang="zh-CN" sz="2800" dirty="0">
                <a:solidFill>
                  <a:schemeClr val="accent2"/>
                </a:solidFill>
              </a:rPr>
              <a:t>255                0                            +/- infinity</a:t>
            </a:r>
          </a:p>
          <a:p>
            <a:pPr marL="0" lvl="0" indent="0" eaLnBrk="1" hangingPunct="1">
              <a:lnSpc>
                <a:spcPct val="100000"/>
              </a:lnSpc>
              <a:spcBef>
                <a:spcPct val="50000"/>
              </a:spcBef>
              <a:buNone/>
            </a:pPr>
            <a:r>
              <a:rPr lang="en-US" altLang="zh-CN" sz="2800" dirty="0">
                <a:solidFill>
                  <a:schemeClr val="accent2"/>
                </a:solidFill>
              </a:rPr>
              <a:t>255                nonzero                NaN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p:nvPr/>
        </p:nvSpPr>
        <p:spPr>
          <a:xfrm>
            <a:off x="3316288" y="3084513"/>
            <a:ext cx="2479675" cy="449262"/>
          </a:xfrm>
          <a:prstGeom prst="rect">
            <a:avLst/>
          </a:prstGeom>
          <a:solidFill>
            <a:schemeClr val="bg1"/>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pic>
        <p:nvPicPr>
          <p:cNvPr id="55299" name="Picture 3" descr="非规格化数的密度"/>
          <p:cNvPicPr>
            <a:picLocks noChangeAspect="1"/>
          </p:cNvPicPr>
          <p:nvPr/>
        </p:nvPicPr>
        <p:blipFill>
          <a:blip r:embed="rId3"/>
          <a:stretch>
            <a:fillRect/>
          </a:stretch>
        </p:blipFill>
        <p:spPr>
          <a:xfrm>
            <a:off x="212725" y="1120775"/>
            <a:ext cx="8915400" cy="5232400"/>
          </a:xfrm>
          <a:prstGeom prst="rect">
            <a:avLst/>
          </a:prstGeom>
          <a:noFill/>
          <a:ln w="9525">
            <a:noFill/>
          </a:ln>
        </p:spPr>
      </p:pic>
      <p:sp>
        <p:nvSpPr>
          <p:cNvPr id="55300" name="Rectangle 4"/>
          <p:cNvSpPr>
            <a:spLocks noGrp="1"/>
          </p:cNvSpPr>
          <p:nvPr>
            <p:ph type="title" idx="4294967295"/>
          </p:nvPr>
        </p:nvSpPr>
        <p:spPr/>
        <p:txBody>
          <a:bodyPr vert="horz" wrap="square" lIns="63500" tIns="25400" rIns="63500" bIns="25400" anchor="b" anchorCtr="0">
            <a:spAutoFit/>
          </a:bodyPr>
          <a:lstStyle/>
          <a:p>
            <a:r>
              <a:rPr lang="en-US" altLang="zh-CN" dirty="0">
                <a:ea typeface="宋体" panose="02010600030101010101" pitchFamily="2" charset="-122"/>
              </a:rPr>
              <a:t>Representation for Denorms</a:t>
            </a:r>
          </a:p>
        </p:txBody>
      </p:sp>
      <p:sp>
        <p:nvSpPr>
          <p:cNvPr id="326661" name="Text Box 5"/>
          <p:cNvSpPr txBox="1"/>
          <p:nvPr/>
        </p:nvSpPr>
        <p:spPr>
          <a:xfrm>
            <a:off x="1550988" y="2324100"/>
            <a:ext cx="852487"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b="0" dirty="0">
                <a:solidFill>
                  <a:srgbClr val="3333FF"/>
                </a:solidFill>
                <a:latin typeface="Tahoma" panose="020B0604030504040204" pitchFamily="34" charset="0"/>
              </a:rPr>
              <a:t>2</a:t>
            </a:r>
            <a:r>
              <a:rPr lang="zh-CN" altLang="en-US" baseline="30000" dirty="0">
                <a:solidFill>
                  <a:srgbClr val="3333FF"/>
                </a:solidFill>
                <a:latin typeface="Tahoma" panose="020B0604030504040204" pitchFamily="34" charset="0"/>
              </a:rPr>
              <a:t>-126</a:t>
            </a:r>
          </a:p>
        </p:txBody>
      </p:sp>
      <p:sp>
        <p:nvSpPr>
          <p:cNvPr id="55302" name="Text Box 6"/>
          <p:cNvSpPr txBox="1"/>
          <p:nvPr/>
        </p:nvSpPr>
        <p:spPr>
          <a:xfrm>
            <a:off x="2576513" y="2241550"/>
            <a:ext cx="1352550"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-125</a:t>
            </a:r>
          </a:p>
        </p:txBody>
      </p:sp>
      <p:sp>
        <p:nvSpPr>
          <p:cNvPr id="55303" name="Text Box 7"/>
          <p:cNvSpPr txBox="1"/>
          <p:nvPr/>
        </p:nvSpPr>
        <p:spPr>
          <a:xfrm>
            <a:off x="4375150" y="2271713"/>
            <a:ext cx="1309688"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-124</a:t>
            </a:r>
          </a:p>
        </p:txBody>
      </p:sp>
      <p:sp>
        <p:nvSpPr>
          <p:cNvPr id="55304" name="Text Box 8"/>
          <p:cNvSpPr txBox="1"/>
          <p:nvPr/>
        </p:nvSpPr>
        <p:spPr>
          <a:xfrm>
            <a:off x="7891463" y="2268538"/>
            <a:ext cx="1096962"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-123</a:t>
            </a:r>
          </a:p>
        </p:txBody>
      </p:sp>
      <p:sp>
        <p:nvSpPr>
          <p:cNvPr id="326665" name="Text Box 9"/>
          <p:cNvSpPr txBox="1"/>
          <p:nvPr/>
        </p:nvSpPr>
        <p:spPr>
          <a:xfrm>
            <a:off x="679450" y="1033463"/>
            <a:ext cx="4643438"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1.0</a:t>
            </a:r>
            <a:r>
              <a:rPr lang="zh-CN" altLang="en-US" dirty="0">
                <a:latin typeface="Times New Roman" panose="02020603050405020304" pitchFamily="18" charset="0"/>
              </a:rPr>
              <a:t>…</a:t>
            </a:r>
            <a:r>
              <a:rPr lang="zh-CN" altLang="en-US" dirty="0">
                <a:latin typeface="Tahoma" panose="020B0604030504040204" pitchFamily="34" charset="0"/>
              </a:rPr>
              <a:t>0</a:t>
            </a:r>
            <a:r>
              <a:rPr lang="en-US" altLang="zh-CN" dirty="0">
                <a:latin typeface="Tahoma" panose="020B0604030504040204" pitchFamily="34" charset="0"/>
              </a:rPr>
              <a:t>x2</a:t>
            </a:r>
            <a:r>
              <a:rPr lang="en-US" altLang="zh-CN" baseline="30000" dirty="0">
                <a:latin typeface="Tahoma" panose="020B0604030504040204" pitchFamily="34" charset="0"/>
              </a:rPr>
              <a:t>-126</a:t>
            </a:r>
            <a:r>
              <a:rPr lang="en-US" altLang="zh-CN" dirty="0">
                <a:latin typeface="Tahoma" panose="020B0604030504040204" pitchFamily="34" charset="0"/>
              </a:rPr>
              <a:t>~ 1.1</a:t>
            </a:r>
            <a:r>
              <a:rPr lang="en-US" altLang="zh-CN" dirty="0">
                <a:latin typeface="Times New Roman" panose="02020603050405020304" pitchFamily="18" charset="0"/>
              </a:rPr>
              <a:t>…</a:t>
            </a:r>
            <a:r>
              <a:rPr lang="en-US" altLang="zh-CN" dirty="0">
                <a:latin typeface="Tahoma" panose="020B0604030504040204" pitchFamily="34" charset="0"/>
              </a:rPr>
              <a:t>1x2</a:t>
            </a:r>
            <a:r>
              <a:rPr lang="en-US" altLang="zh-CN" baseline="30000" dirty="0">
                <a:latin typeface="Tahoma" panose="020B0604030504040204" pitchFamily="34" charset="0"/>
              </a:rPr>
              <a:t>-126</a:t>
            </a:r>
          </a:p>
        </p:txBody>
      </p:sp>
      <p:sp>
        <p:nvSpPr>
          <p:cNvPr id="55306" name="Rectangle 10"/>
          <p:cNvSpPr/>
          <p:nvPr/>
        </p:nvSpPr>
        <p:spPr>
          <a:xfrm>
            <a:off x="2665413" y="1458913"/>
            <a:ext cx="774700" cy="387350"/>
          </a:xfrm>
          <a:prstGeom prst="rect">
            <a:avLst/>
          </a:prstGeom>
          <a:solidFill>
            <a:schemeClr val="bg1"/>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55307" name="Line 11"/>
          <p:cNvSpPr/>
          <p:nvPr/>
        </p:nvSpPr>
        <p:spPr>
          <a:xfrm flipH="1">
            <a:off x="2727325" y="1471613"/>
            <a:ext cx="650875" cy="404812"/>
          </a:xfrm>
          <a:prstGeom prst="line">
            <a:avLst/>
          </a:prstGeom>
          <a:ln w="38100" cap="flat" cmpd="sng">
            <a:solidFill>
              <a:srgbClr val="4D4D4D"/>
            </a:solidFill>
            <a:prstDash val="solid"/>
            <a:miter/>
            <a:headEnd type="none" w="med" len="med"/>
            <a:tailEnd type="triangle" w="med" len="med"/>
          </a:ln>
        </p:spPr>
      </p:sp>
      <p:sp>
        <p:nvSpPr>
          <p:cNvPr id="326668" name="Text Box 12"/>
          <p:cNvSpPr txBox="1"/>
          <p:nvPr/>
        </p:nvSpPr>
        <p:spPr>
          <a:xfrm>
            <a:off x="0" y="3513138"/>
            <a:ext cx="4792663"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0.0</a:t>
            </a:r>
            <a:r>
              <a:rPr lang="zh-CN" altLang="en-US" dirty="0">
                <a:latin typeface="Times New Roman" panose="02020603050405020304" pitchFamily="18" charset="0"/>
              </a:rPr>
              <a:t>…</a:t>
            </a:r>
            <a:r>
              <a:rPr lang="zh-CN" altLang="en-US" dirty="0">
                <a:latin typeface="Tahoma" panose="020B0604030504040204" pitchFamily="34" charset="0"/>
              </a:rPr>
              <a:t>0</a:t>
            </a:r>
            <a:r>
              <a:rPr lang="en-US" altLang="zh-CN" dirty="0">
                <a:latin typeface="Tahoma" panose="020B0604030504040204" pitchFamily="34" charset="0"/>
              </a:rPr>
              <a:t>x2</a:t>
            </a:r>
            <a:r>
              <a:rPr lang="en-US" altLang="zh-CN" baseline="30000" dirty="0">
                <a:latin typeface="Tahoma" panose="020B0604030504040204" pitchFamily="34" charset="0"/>
              </a:rPr>
              <a:t>-126</a:t>
            </a:r>
            <a:r>
              <a:rPr lang="en-US" altLang="zh-CN" dirty="0">
                <a:latin typeface="Tahoma" panose="020B0604030504040204" pitchFamily="34" charset="0"/>
              </a:rPr>
              <a:t>~ 0.1</a:t>
            </a:r>
            <a:r>
              <a:rPr lang="en-US" altLang="zh-CN" dirty="0">
                <a:latin typeface="Times New Roman" panose="02020603050405020304" pitchFamily="18" charset="0"/>
              </a:rPr>
              <a:t>…</a:t>
            </a:r>
            <a:r>
              <a:rPr lang="en-US" altLang="zh-CN" dirty="0">
                <a:latin typeface="Tahoma" panose="020B0604030504040204" pitchFamily="34" charset="0"/>
              </a:rPr>
              <a:t>1x2</a:t>
            </a:r>
            <a:r>
              <a:rPr lang="en-US" altLang="zh-CN" baseline="30000" dirty="0">
                <a:latin typeface="Tahoma" panose="020B0604030504040204" pitchFamily="34" charset="0"/>
              </a:rPr>
              <a:t>-126</a:t>
            </a:r>
          </a:p>
        </p:txBody>
      </p:sp>
      <p:sp>
        <p:nvSpPr>
          <p:cNvPr id="55309" name="Rectangle 13"/>
          <p:cNvSpPr/>
          <p:nvPr/>
        </p:nvSpPr>
        <p:spPr>
          <a:xfrm>
            <a:off x="1736725" y="3892550"/>
            <a:ext cx="944563" cy="479425"/>
          </a:xfrm>
          <a:prstGeom prst="rect">
            <a:avLst/>
          </a:prstGeom>
          <a:solidFill>
            <a:schemeClr val="bg1"/>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55310" name="Line 14"/>
          <p:cNvSpPr/>
          <p:nvPr/>
        </p:nvSpPr>
        <p:spPr>
          <a:xfrm flipH="1">
            <a:off x="1733550" y="3871913"/>
            <a:ext cx="882650" cy="592137"/>
          </a:xfrm>
          <a:prstGeom prst="line">
            <a:avLst/>
          </a:prstGeom>
          <a:ln w="38100" cap="flat" cmpd="sng">
            <a:solidFill>
              <a:srgbClr val="4D4D4D"/>
            </a:solidFill>
            <a:prstDash val="solid"/>
            <a:miter/>
            <a:headEnd type="none" w="med" len="med"/>
            <a:tailEnd type="triangle" w="med" len="med"/>
          </a:ln>
        </p:spPr>
      </p:sp>
      <p:sp>
        <p:nvSpPr>
          <p:cNvPr id="55311" name="Text Box 15"/>
          <p:cNvSpPr txBox="1"/>
          <p:nvPr/>
        </p:nvSpPr>
        <p:spPr>
          <a:xfrm>
            <a:off x="1546225" y="4848225"/>
            <a:ext cx="852488"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solidFill>
                  <a:srgbClr val="3333FF"/>
                </a:solidFill>
              </a:rPr>
              <a:t>2</a:t>
            </a:r>
            <a:r>
              <a:rPr lang="zh-CN" altLang="en-US" baseline="30000" dirty="0">
                <a:solidFill>
                  <a:srgbClr val="3333FF"/>
                </a:solidFill>
              </a:rPr>
              <a:t>-126</a:t>
            </a:r>
          </a:p>
        </p:txBody>
      </p:sp>
      <p:sp>
        <p:nvSpPr>
          <p:cNvPr id="55312" name="Text Box 16"/>
          <p:cNvSpPr txBox="1"/>
          <p:nvPr/>
        </p:nvSpPr>
        <p:spPr>
          <a:xfrm>
            <a:off x="2492375" y="4813300"/>
            <a:ext cx="1087438"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-125</a:t>
            </a:r>
          </a:p>
        </p:txBody>
      </p:sp>
      <p:sp>
        <p:nvSpPr>
          <p:cNvPr id="55313" name="Text Box 17"/>
          <p:cNvSpPr txBox="1"/>
          <p:nvPr/>
        </p:nvSpPr>
        <p:spPr>
          <a:xfrm>
            <a:off x="4227513" y="4795838"/>
            <a:ext cx="1182687"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-124</a:t>
            </a:r>
          </a:p>
        </p:txBody>
      </p:sp>
      <p:sp>
        <p:nvSpPr>
          <p:cNvPr id="55314" name="Text Box 18"/>
          <p:cNvSpPr txBox="1"/>
          <p:nvPr/>
        </p:nvSpPr>
        <p:spPr>
          <a:xfrm>
            <a:off x="7870825" y="4840288"/>
            <a:ext cx="1108075"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2</a:t>
            </a:r>
            <a:r>
              <a:rPr lang="zh-CN" altLang="en-US" baseline="30000" dirty="0">
                <a:latin typeface="Tahoma" panose="020B0604030504040204" pitchFamily="34" charset="0"/>
              </a:rPr>
              <a:t>-123</a:t>
            </a:r>
          </a:p>
        </p:txBody>
      </p:sp>
      <p:sp>
        <p:nvSpPr>
          <p:cNvPr id="55315" name="Text Box 19"/>
          <p:cNvSpPr txBox="1"/>
          <p:nvPr/>
        </p:nvSpPr>
        <p:spPr>
          <a:xfrm>
            <a:off x="760413" y="4927600"/>
            <a:ext cx="465137"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b="0" dirty="0">
                <a:solidFill>
                  <a:srgbClr val="3333FF"/>
                </a:solidFill>
                <a:latin typeface="Tahoma" panose="020B0604030504040204" pitchFamily="34" charset="0"/>
              </a:rPr>
              <a:t>0</a:t>
            </a:r>
          </a:p>
        </p:txBody>
      </p:sp>
      <p:sp>
        <p:nvSpPr>
          <p:cNvPr id="326676" name="Text Box 20"/>
          <p:cNvSpPr txBox="1"/>
          <p:nvPr/>
        </p:nvSpPr>
        <p:spPr>
          <a:xfrm>
            <a:off x="836613" y="2336800"/>
            <a:ext cx="465137" cy="457200"/>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b="0" dirty="0">
                <a:solidFill>
                  <a:srgbClr val="3333FF"/>
                </a:solidFill>
                <a:latin typeface="Tahoma" panose="020B0604030504040204" pitchFamily="34" charset="0"/>
              </a:rPr>
              <a:t>0</a:t>
            </a:r>
          </a:p>
        </p:txBody>
      </p:sp>
      <p:sp>
        <p:nvSpPr>
          <p:cNvPr id="55317" name="Text Box 21"/>
          <p:cNvSpPr txBox="1"/>
          <p:nvPr/>
        </p:nvSpPr>
        <p:spPr>
          <a:xfrm>
            <a:off x="3162300" y="5672138"/>
            <a:ext cx="3021013"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endParaRPr lang="zh-CN" altLang="en-US" b="0" dirty="0">
              <a:latin typeface="Tahoma" panose="020B0604030504040204" pitchFamily="34" charset="0"/>
            </a:endParaRPr>
          </a:p>
        </p:txBody>
      </p:sp>
      <p:sp>
        <p:nvSpPr>
          <p:cNvPr id="55318" name="Line 22"/>
          <p:cNvSpPr/>
          <p:nvPr/>
        </p:nvSpPr>
        <p:spPr>
          <a:xfrm flipH="1">
            <a:off x="1876425" y="1516063"/>
            <a:ext cx="49213" cy="4667250"/>
          </a:xfrm>
          <a:prstGeom prst="line">
            <a:avLst/>
          </a:prstGeom>
          <a:ln w="38100" cap="flat" cmpd="sng">
            <a:solidFill>
              <a:srgbClr val="3333FF"/>
            </a:solidFill>
            <a:prstDash val="sysDot"/>
            <a:miter/>
            <a:headEnd type="none" w="med" len="med"/>
            <a:tailEnd type="none" w="med" len="med"/>
          </a:ln>
        </p:spPr>
      </p:sp>
      <p:sp>
        <p:nvSpPr>
          <p:cNvPr id="55319" name="Line 24"/>
          <p:cNvSpPr/>
          <p:nvPr/>
        </p:nvSpPr>
        <p:spPr>
          <a:xfrm>
            <a:off x="930275" y="5330825"/>
            <a:ext cx="0" cy="869950"/>
          </a:xfrm>
          <a:prstGeom prst="line">
            <a:avLst/>
          </a:prstGeom>
          <a:ln w="38100" cap="flat" cmpd="sng">
            <a:solidFill>
              <a:srgbClr val="3333FF"/>
            </a:solidFill>
            <a:prstDash val="sysDot"/>
            <a:miter/>
            <a:headEnd type="none" w="med" len="med"/>
            <a:tailEnd type="none" w="med" len="med"/>
          </a:ln>
        </p:spPr>
      </p:sp>
      <p:sp>
        <p:nvSpPr>
          <p:cNvPr id="55320" name="Rectangle 25"/>
          <p:cNvSpPr/>
          <p:nvPr/>
        </p:nvSpPr>
        <p:spPr>
          <a:xfrm>
            <a:off x="3394075" y="3068638"/>
            <a:ext cx="2511425" cy="465137"/>
          </a:xfrm>
          <a:prstGeom prst="rect">
            <a:avLst/>
          </a:prstGeom>
          <a:solidFill>
            <a:schemeClr val="bg1"/>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326682" name="Oval 26"/>
          <p:cNvSpPr/>
          <p:nvPr/>
        </p:nvSpPr>
        <p:spPr>
          <a:xfrm>
            <a:off x="1022350" y="1876425"/>
            <a:ext cx="882650" cy="558800"/>
          </a:xfrm>
          <a:prstGeom prst="ellipse">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55322" name="Text Box 27"/>
          <p:cNvSpPr txBox="1"/>
          <p:nvPr/>
        </p:nvSpPr>
        <p:spPr>
          <a:xfrm>
            <a:off x="1069975" y="2003425"/>
            <a:ext cx="836613"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Tahoma" panose="020B0604030504040204" pitchFamily="34" charset="0"/>
              </a:rPr>
              <a:t>GAP</a:t>
            </a:r>
          </a:p>
        </p:txBody>
      </p:sp>
      <p:grpSp>
        <p:nvGrpSpPr>
          <p:cNvPr id="2" name="Group 28"/>
          <p:cNvGrpSpPr/>
          <p:nvPr/>
        </p:nvGrpSpPr>
        <p:grpSpPr>
          <a:xfrm>
            <a:off x="1903413" y="2797175"/>
            <a:ext cx="4595812" cy="688975"/>
            <a:chOff x="1199" y="2017"/>
            <a:chExt cx="2895" cy="434"/>
          </a:xfrm>
        </p:grpSpPr>
        <p:sp>
          <p:nvSpPr>
            <p:cNvPr id="55329" name="Text Box 29"/>
            <p:cNvSpPr txBox="1"/>
            <p:nvPr/>
          </p:nvSpPr>
          <p:spPr>
            <a:xfrm>
              <a:off x="1550" y="2017"/>
              <a:ext cx="2544" cy="434"/>
            </a:xfrm>
            <a:prstGeom prst="rect">
              <a:avLst/>
            </a:prstGeom>
            <a:noFill/>
            <a:ln w="9525">
              <a:noFill/>
            </a:ln>
          </p:spPr>
          <p:txBody>
            <a:bodyPr bIns="2160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latin typeface="Tahoma" panose="020B0604030504040204" pitchFamily="34" charset="0"/>
                </a:rPr>
                <a:t> </a:t>
              </a:r>
              <a:r>
                <a:rPr lang="en-US" altLang="zh-CN" sz="2800" dirty="0">
                  <a:solidFill>
                    <a:srgbClr val="CC0000"/>
                  </a:solidFill>
                </a:rPr>
                <a:t>Normalized numbers</a:t>
              </a:r>
            </a:p>
          </p:txBody>
        </p:sp>
        <p:sp>
          <p:nvSpPr>
            <p:cNvPr id="55330" name="Line 30"/>
            <p:cNvSpPr/>
            <p:nvPr/>
          </p:nvSpPr>
          <p:spPr>
            <a:xfrm>
              <a:off x="1199" y="2294"/>
              <a:ext cx="2705" cy="1"/>
            </a:xfrm>
            <a:prstGeom prst="line">
              <a:avLst/>
            </a:prstGeom>
            <a:ln w="57150" cap="flat" cmpd="sng">
              <a:solidFill>
                <a:srgbClr val="3333FF"/>
              </a:solidFill>
              <a:prstDash val="solid"/>
              <a:miter/>
              <a:headEnd type="none" w="med" len="med"/>
              <a:tailEnd type="triangle" w="med" len="med"/>
            </a:ln>
          </p:spPr>
        </p:sp>
      </p:grpSp>
      <p:sp>
        <p:nvSpPr>
          <p:cNvPr id="55324" name="Rectangle 31"/>
          <p:cNvSpPr/>
          <p:nvPr/>
        </p:nvSpPr>
        <p:spPr>
          <a:xfrm>
            <a:off x="3409950" y="5749925"/>
            <a:ext cx="2355850" cy="481013"/>
          </a:xfrm>
          <a:prstGeom prst="rect">
            <a:avLst/>
          </a:prstGeom>
          <a:solidFill>
            <a:schemeClr val="bg1"/>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grpSp>
        <p:nvGrpSpPr>
          <p:cNvPr id="3" name="Group 34"/>
          <p:cNvGrpSpPr/>
          <p:nvPr/>
        </p:nvGrpSpPr>
        <p:grpSpPr>
          <a:xfrm>
            <a:off x="931863" y="5362575"/>
            <a:ext cx="3014662" cy="858838"/>
            <a:chOff x="587" y="3378"/>
            <a:chExt cx="1899" cy="541"/>
          </a:xfrm>
        </p:grpSpPr>
        <p:sp>
          <p:nvSpPr>
            <p:cNvPr id="55327" name="Line 23"/>
            <p:cNvSpPr/>
            <p:nvPr/>
          </p:nvSpPr>
          <p:spPr>
            <a:xfrm flipH="1">
              <a:off x="587" y="3378"/>
              <a:ext cx="577" cy="0"/>
            </a:xfrm>
            <a:prstGeom prst="line">
              <a:avLst/>
            </a:prstGeom>
            <a:ln w="57150" cap="flat" cmpd="sng">
              <a:solidFill>
                <a:srgbClr val="3333FF"/>
              </a:solidFill>
              <a:prstDash val="solid"/>
              <a:miter/>
              <a:headEnd type="triangle" w="med" len="med"/>
              <a:tailEnd type="triangle" w="med" len="med"/>
            </a:ln>
          </p:spPr>
        </p:sp>
        <p:sp>
          <p:nvSpPr>
            <p:cNvPr id="55328" name="AutoShape 32"/>
            <p:cNvSpPr/>
            <p:nvPr/>
          </p:nvSpPr>
          <p:spPr>
            <a:xfrm>
              <a:off x="1296" y="3474"/>
              <a:ext cx="1190" cy="445"/>
            </a:xfrm>
            <a:prstGeom prst="wedgeRoundRectCallout">
              <a:avLst>
                <a:gd name="adj1" fmla="val -81431"/>
                <a:gd name="adj2" fmla="val -62134"/>
                <a:gd name="adj3" fmla="val 16667"/>
              </a:avLst>
            </a:prstGeom>
            <a:solidFill>
              <a:srgbClr val="CC99FF"/>
            </a:solidFill>
            <a:ln w="9525" cap="flat" cmpd="sng">
              <a:solidFill>
                <a:schemeClr val="tx1"/>
              </a:solidFill>
              <a:prstDash val="solid"/>
              <a:miter/>
              <a:headEnd type="none" w="med" len="med"/>
              <a:tailEnd type="none" w="med" len="med"/>
            </a:ln>
          </p:spPr>
          <p:txBody>
            <a:bodyPr lIns="18000" rIns="180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en-US" altLang="zh-CN" dirty="0"/>
                <a:t>Denorms</a:t>
              </a:r>
            </a:p>
          </p:txBody>
        </p:sp>
      </p:grpSp>
      <p:sp>
        <p:nvSpPr>
          <p:cNvPr id="326689" name="Rectangle 33"/>
          <p:cNvSpPr/>
          <p:nvPr/>
        </p:nvSpPr>
        <p:spPr>
          <a:xfrm>
            <a:off x="4252913" y="5603875"/>
            <a:ext cx="4192587" cy="519113"/>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800" dirty="0"/>
              <a:t>(-1)</a:t>
            </a:r>
            <a:r>
              <a:rPr lang="en-US" altLang="zh-CN" sz="2800" baseline="30000" dirty="0"/>
              <a:t>s</a:t>
            </a:r>
            <a:r>
              <a:rPr lang="en-US" altLang="zh-CN" sz="2800" dirty="0"/>
              <a:t>×</a:t>
            </a:r>
            <a:r>
              <a:rPr lang="en-US" altLang="zh-CN" sz="2800" dirty="0">
                <a:solidFill>
                  <a:srgbClr val="FF0066"/>
                </a:solidFill>
              </a:rPr>
              <a:t>0.</a:t>
            </a:r>
            <a:r>
              <a:rPr lang="en-US" altLang="zh-CN" sz="2800" dirty="0"/>
              <a:t>xx…x ×2</a:t>
            </a:r>
            <a:r>
              <a:rPr lang="en-US" altLang="zh-CN" sz="2800" baseline="30000" dirty="0"/>
              <a:t>-126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800100" y="98425"/>
            <a:ext cx="7573963" cy="538163"/>
          </a:xfrm>
        </p:spPr>
        <p:txBody>
          <a:bodyPr vert="horz" wrap="square" lIns="63500" tIns="25400" rIns="63500" bIns="25400" anchor="t" anchorCtr="0">
            <a:spAutoFit/>
          </a:bodyPr>
          <a:lstStyle/>
          <a:p>
            <a:r>
              <a:rPr lang="zh-CN" altLang="en-US" sz="3200" dirty="0">
                <a:latin typeface="黑体" panose="02010609060101010101" pitchFamily="49" charset="-122"/>
              </a:rPr>
              <a:t>“</a:t>
            </a:r>
            <a:r>
              <a:rPr lang="zh-CN" altLang="en-US" sz="3200" dirty="0"/>
              <a:t>转换</a:t>
            </a:r>
            <a:r>
              <a:rPr lang="zh-CN" altLang="en-US" sz="3200" dirty="0">
                <a:latin typeface="黑体" panose="02010609060101010101" pitchFamily="49" charset="-122"/>
              </a:rPr>
              <a:t>”</a:t>
            </a:r>
            <a:r>
              <a:rPr lang="zh-CN" altLang="en-US" sz="3200" dirty="0"/>
              <a:t>的概念在数据表示中的反映</a:t>
            </a:r>
          </a:p>
        </p:txBody>
      </p:sp>
      <p:grpSp>
        <p:nvGrpSpPr>
          <p:cNvPr id="4" name="组合 89"/>
          <p:cNvGrpSpPr/>
          <p:nvPr/>
        </p:nvGrpSpPr>
        <p:grpSpPr>
          <a:xfrm>
            <a:off x="8459788" y="1901825"/>
            <a:ext cx="522287" cy="4545013"/>
            <a:chOff x="8389256" y="1147423"/>
            <a:chExt cx="523310" cy="3164111"/>
          </a:xfrm>
        </p:grpSpPr>
        <p:cxnSp>
          <p:nvCxnSpPr>
            <p:cNvPr id="8234" name="直接箭头连接符 76"/>
            <p:cNvCxnSpPr/>
            <p:nvPr/>
          </p:nvCxnSpPr>
          <p:spPr>
            <a:xfrm rot="5400000">
              <a:off x="7329716" y="2728684"/>
              <a:ext cx="3164111" cy="1588"/>
            </a:xfrm>
            <a:prstGeom prst="straightConnector1">
              <a:avLst/>
            </a:prstGeom>
            <a:ln w="31750" cap="flat" cmpd="sng">
              <a:solidFill>
                <a:srgbClr val="FF0066"/>
              </a:solidFill>
              <a:prstDash val="solid"/>
              <a:headEnd type="none" w="med" len="med"/>
              <a:tailEnd type="stealth" w="lg" len="lg"/>
            </a:ln>
          </p:spPr>
        </p:cxnSp>
        <p:sp>
          <p:nvSpPr>
            <p:cNvPr id="8235" name="TextBox 77"/>
            <p:cNvSpPr txBox="1"/>
            <p:nvPr/>
          </p:nvSpPr>
          <p:spPr>
            <a:xfrm>
              <a:off x="8389256" y="1494447"/>
              <a:ext cx="478773" cy="108086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solidFill>
                    <a:srgbClr val="FF0066"/>
                  </a:solidFill>
                  <a:latin typeface="Times New Roman" panose="02020603050405020304" pitchFamily="18" charset="0"/>
                  <a:ea typeface="微软雅黑" panose="020B0503020204020204" pitchFamily="34" charset="-122"/>
                </a:rPr>
                <a:t>具体实现</a:t>
              </a:r>
            </a:p>
          </p:txBody>
        </p:sp>
      </p:grpSp>
      <p:grpSp>
        <p:nvGrpSpPr>
          <p:cNvPr id="5" name="组合 88"/>
          <p:cNvGrpSpPr/>
          <p:nvPr/>
        </p:nvGrpSpPr>
        <p:grpSpPr>
          <a:xfrm>
            <a:off x="7993063" y="1042988"/>
            <a:ext cx="479425" cy="4700587"/>
            <a:chOff x="4970430" y="1227253"/>
            <a:chExt cx="479764" cy="3164111"/>
          </a:xfrm>
        </p:grpSpPr>
        <p:cxnSp>
          <p:nvCxnSpPr>
            <p:cNvPr id="8232" name="直接箭头连接符 86"/>
            <p:cNvCxnSpPr/>
            <p:nvPr/>
          </p:nvCxnSpPr>
          <p:spPr>
            <a:xfrm rot="5400000">
              <a:off x="3389168" y="2808514"/>
              <a:ext cx="3164111" cy="1588"/>
            </a:xfrm>
            <a:prstGeom prst="straightConnector1">
              <a:avLst/>
            </a:prstGeom>
            <a:ln w="31750" cap="flat" cmpd="sng">
              <a:solidFill>
                <a:srgbClr val="FF0066"/>
              </a:solidFill>
              <a:prstDash val="solid"/>
              <a:headEnd type="arrow" w="lg" len="med"/>
              <a:tailEnd type="none" w="med" len="med"/>
            </a:ln>
          </p:spPr>
        </p:cxnSp>
        <p:sp>
          <p:nvSpPr>
            <p:cNvPr id="8233" name="TextBox 87"/>
            <p:cNvSpPr txBox="1"/>
            <p:nvPr/>
          </p:nvSpPr>
          <p:spPr>
            <a:xfrm>
              <a:off x="4970430" y="1501882"/>
              <a:ext cx="479764" cy="1045086"/>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solidFill>
                    <a:srgbClr val="FF0066"/>
                  </a:solidFill>
                  <a:latin typeface="Times New Roman" panose="02020603050405020304" pitchFamily="18" charset="0"/>
                  <a:ea typeface="微软雅黑" panose="020B0503020204020204" pitchFamily="34" charset="-122"/>
                </a:rPr>
                <a:t>抽象概括</a:t>
              </a:r>
            </a:p>
          </p:txBody>
        </p:sp>
      </p:grpSp>
      <p:grpSp>
        <p:nvGrpSpPr>
          <p:cNvPr id="2" name="组合 73"/>
          <p:cNvGrpSpPr/>
          <p:nvPr/>
        </p:nvGrpSpPr>
        <p:grpSpPr>
          <a:xfrm>
            <a:off x="115888" y="998538"/>
            <a:ext cx="4400550" cy="5661025"/>
            <a:chOff x="116118" y="740228"/>
            <a:chExt cx="4426861" cy="5779352"/>
          </a:xfrm>
        </p:grpSpPr>
        <p:sp>
          <p:nvSpPr>
            <p:cNvPr id="8219" name="TextBox 6"/>
            <p:cNvSpPr txBox="1"/>
            <p:nvPr/>
          </p:nvSpPr>
          <p:spPr>
            <a:xfrm>
              <a:off x="1248385" y="740228"/>
              <a:ext cx="2090462" cy="445688"/>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感觉媒体信息</a:t>
              </a:r>
            </a:p>
          </p:txBody>
        </p:sp>
        <p:cxnSp>
          <p:nvCxnSpPr>
            <p:cNvPr id="8220" name="直接箭头连接符 12"/>
            <p:cNvCxnSpPr>
              <a:stCxn id="8219" idx="2"/>
            </p:cNvCxnSpPr>
            <p:nvPr/>
          </p:nvCxnSpPr>
          <p:spPr>
            <a:xfrm rot="5400000">
              <a:off x="2095918" y="1399233"/>
              <a:ext cx="394681" cy="1"/>
            </a:xfrm>
            <a:prstGeom prst="straightConnector1">
              <a:avLst/>
            </a:prstGeom>
            <a:ln w="25400" cap="flat" cmpd="sng">
              <a:solidFill>
                <a:srgbClr val="000000"/>
              </a:solidFill>
              <a:prstDash val="solid"/>
              <a:headEnd type="none" w="med" len="med"/>
              <a:tailEnd type="triangle" w="med" len="med"/>
            </a:ln>
          </p:spPr>
        </p:cxnSp>
        <p:sp>
          <p:nvSpPr>
            <p:cNvPr id="8221" name="TextBox 15"/>
            <p:cNvSpPr txBox="1"/>
            <p:nvPr/>
          </p:nvSpPr>
          <p:spPr>
            <a:xfrm>
              <a:off x="173610" y="1574879"/>
              <a:ext cx="4225640" cy="445688"/>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树、链表等结构化数据描述</a:t>
              </a:r>
            </a:p>
          </p:txBody>
        </p:sp>
        <p:cxnSp>
          <p:nvCxnSpPr>
            <p:cNvPr id="8222" name="直接箭头连接符 16"/>
            <p:cNvCxnSpPr>
              <a:stCxn id="8221" idx="2"/>
            </p:cNvCxnSpPr>
            <p:nvPr/>
          </p:nvCxnSpPr>
          <p:spPr>
            <a:xfrm rot="5400000">
              <a:off x="2074145" y="2241062"/>
              <a:ext cx="416450" cy="7254"/>
            </a:xfrm>
            <a:prstGeom prst="straightConnector1">
              <a:avLst/>
            </a:prstGeom>
            <a:ln w="25400" cap="flat" cmpd="sng">
              <a:solidFill>
                <a:srgbClr val="000000"/>
              </a:solidFill>
              <a:prstDash val="solid"/>
              <a:headEnd type="none" w="med" len="med"/>
              <a:tailEnd type="triangle" w="med" len="med"/>
            </a:ln>
          </p:spPr>
        </p:cxnSp>
        <p:sp>
          <p:nvSpPr>
            <p:cNvPr id="8223" name="TextBox 33"/>
            <p:cNvSpPr txBox="1"/>
            <p:nvPr/>
          </p:nvSpPr>
          <p:spPr>
            <a:xfrm>
              <a:off x="159237" y="2438703"/>
              <a:ext cx="4224043" cy="445687"/>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int, float, array, struct</a:t>
              </a:r>
              <a:r>
                <a:rPr lang="zh-CN" altLang="en-US" sz="2200" dirty="0">
                  <a:latin typeface="微软雅黑" panose="020B0503020204020204" pitchFamily="34" charset="-122"/>
                  <a:ea typeface="微软雅黑" panose="020B0503020204020204" pitchFamily="34" charset="-122"/>
                </a:rPr>
                <a:t>等类型</a:t>
              </a:r>
              <a:endParaRPr lang="en-US" altLang="zh-CN" sz="2200" dirty="0">
                <a:latin typeface="微软雅黑" panose="020B0503020204020204" pitchFamily="34" charset="-122"/>
                <a:ea typeface="微软雅黑" panose="020B0503020204020204" pitchFamily="34" charset="-122"/>
              </a:endParaRPr>
            </a:p>
          </p:txBody>
        </p:sp>
        <p:cxnSp>
          <p:nvCxnSpPr>
            <p:cNvPr id="8224" name="直接箭头连接符 34"/>
            <p:cNvCxnSpPr>
              <a:stCxn id="8223" idx="2"/>
            </p:cNvCxnSpPr>
            <p:nvPr/>
          </p:nvCxnSpPr>
          <p:spPr>
            <a:xfrm rot="5400000">
              <a:off x="2059631" y="3104662"/>
              <a:ext cx="416450" cy="7254"/>
            </a:xfrm>
            <a:prstGeom prst="straightConnector1">
              <a:avLst/>
            </a:prstGeom>
            <a:ln w="25400" cap="flat" cmpd="sng">
              <a:solidFill>
                <a:srgbClr val="000000"/>
              </a:solidFill>
              <a:prstDash val="solid"/>
              <a:headEnd type="none" w="med" len="med"/>
              <a:tailEnd type="triangle" w="med" len="med"/>
            </a:ln>
          </p:spPr>
        </p:cxnSp>
        <p:sp>
          <p:nvSpPr>
            <p:cNvPr id="8225" name="TextBox 35"/>
            <p:cNvSpPr txBox="1"/>
            <p:nvPr/>
          </p:nvSpPr>
          <p:spPr>
            <a:xfrm>
              <a:off x="167222" y="3302526"/>
              <a:ext cx="4222446" cy="445688"/>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指令指定寄存器或内存中数据</a:t>
              </a:r>
            </a:p>
          </p:txBody>
        </p:sp>
        <p:cxnSp>
          <p:nvCxnSpPr>
            <p:cNvPr id="8226" name="直接箭头连接符 36"/>
            <p:cNvCxnSpPr>
              <a:stCxn id="8225" idx="2"/>
            </p:cNvCxnSpPr>
            <p:nvPr/>
          </p:nvCxnSpPr>
          <p:spPr>
            <a:xfrm rot="5400000">
              <a:off x="2066888" y="3968262"/>
              <a:ext cx="416450" cy="7254"/>
            </a:xfrm>
            <a:prstGeom prst="straightConnector1">
              <a:avLst/>
            </a:prstGeom>
            <a:ln w="25400" cap="flat" cmpd="sng">
              <a:solidFill>
                <a:srgbClr val="000000"/>
              </a:solidFill>
              <a:prstDash val="solid"/>
              <a:headEnd type="none" w="med" len="med"/>
              <a:tailEnd type="triangle" w="med" len="med"/>
            </a:ln>
          </p:spPr>
        </p:cxnSp>
        <p:sp>
          <p:nvSpPr>
            <p:cNvPr id="8227" name="TextBox 37"/>
            <p:cNvSpPr txBox="1"/>
            <p:nvPr/>
          </p:nvSpPr>
          <p:spPr>
            <a:xfrm>
              <a:off x="116118" y="4172832"/>
              <a:ext cx="4426861" cy="445688"/>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ALU</a:t>
              </a:r>
              <a:r>
                <a:rPr lang="zh-CN" altLang="en-US" sz="2200" dirty="0">
                  <a:latin typeface="微软雅黑" panose="020B0503020204020204" pitchFamily="34" charset="-122"/>
                  <a:ea typeface="微软雅黑" panose="020B0503020204020204" pitchFamily="34" charset="-122"/>
                </a:rPr>
                <a:t>中运算或总线上传输的数据</a:t>
              </a:r>
            </a:p>
          </p:txBody>
        </p:sp>
        <p:cxnSp>
          <p:nvCxnSpPr>
            <p:cNvPr id="8228" name="直接箭头连接符 38"/>
            <p:cNvCxnSpPr/>
            <p:nvPr/>
          </p:nvCxnSpPr>
          <p:spPr>
            <a:xfrm rot="-5400000" flipH="1">
              <a:off x="2054190" y="4884478"/>
              <a:ext cx="503539" cy="3623"/>
            </a:xfrm>
            <a:prstGeom prst="straightConnector1">
              <a:avLst/>
            </a:prstGeom>
            <a:ln w="25400" cap="flat" cmpd="sng">
              <a:solidFill>
                <a:srgbClr val="000000"/>
              </a:solidFill>
              <a:prstDash val="solid"/>
              <a:headEnd type="none" w="med" len="med"/>
              <a:tailEnd type="triangle" w="med" len="med"/>
            </a:ln>
          </p:spPr>
        </p:cxnSp>
        <p:sp>
          <p:nvSpPr>
            <p:cNvPr id="8229" name="TextBox 67"/>
            <p:cNvSpPr txBox="1"/>
            <p:nvPr/>
          </p:nvSpPr>
          <p:spPr>
            <a:xfrm>
              <a:off x="1727483" y="5109587"/>
              <a:ext cx="1175386" cy="445687"/>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逻辑门</a:t>
              </a:r>
            </a:p>
          </p:txBody>
        </p:sp>
        <p:sp>
          <p:nvSpPr>
            <p:cNvPr id="8230" name="TextBox 69"/>
            <p:cNvSpPr txBox="1"/>
            <p:nvPr/>
          </p:nvSpPr>
          <p:spPr>
            <a:xfrm>
              <a:off x="1705125" y="6073892"/>
              <a:ext cx="1176983" cy="445688"/>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位信息</a:t>
              </a:r>
            </a:p>
          </p:txBody>
        </p:sp>
        <p:cxnSp>
          <p:nvCxnSpPr>
            <p:cNvPr id="8231" name="直接箭头连接符 70"/>
            <p:cNvCxnSpPr/>
            <p:nvPr/>
          </p:nvCxnSpPr>
          <p:spPr>
            <a:xfrm rot="-5400000" flipH="1">
              <a:off x="2046933" y="5835163"/>
              <a:ext cx="503539" cy="3623"/>
            </a:xfrm>
            <a:prstGeom prst="straightConnector1">
              <a:avLst/>
            </a:prstGeom>
            <a:ln w="25400" cap="flat" cmpd="sng">
              <a:solidFill>
                <a:srgbClr val="000000"/>
              </a:solidFill>
              <a:prstDash val="solid"/>
              <a:headEnd type="none" w="med" len="med"/>
              <a:tailEnd type="triangle" w="med" len="med"/>
            </a:ln>
          </p:spPr>
        </p:cxnSp>
      </p:grpSp>
      <p:sp>
        <p:nvSpPr>
          <p:cNvPr id="8198" name="TextBox 45"/>
          <p:cNvSpPr txBox="1"/>
          <p:nvPr/>
        </p:nvSpPr>
        <p:spPr>
          <a:xfrm>
            <a:off x="5710238" y="1047750"/>
            <a:ext cx="1758950" cy="436563"/>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问题</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应用</a:t>
            </a:r>
            <a:r>
              <a:rPr lang="en-US" altLang="zh-CN" sz="2200" dirty="0">
                <a:solidFill>
                  <a:schemeClr val="accent2"/>
                </a:solidFill>
                <a:latin typeface="微软雅黑" panose="020B0503020204020204" pitchFamily="34" charset="-122"/>
                <a:ea typeface="微软雅黑" panose="020B0503020204020204" pitchFamily="34" charset="-122"/>
              </a:rPr>
              <a:t>)</a:t>
            </a:r>
          </a:p>
        </p:txBody>
      </p:sp>
      <p:cxnSp>
        <p:nvCxnSpPr>
          <p:cNvPr id="8199" name="直接箭头连接符 46"/>
          <p:cNvCxnSpPr>
            <a:stCxn id="8198" idx="2"/>
          </p:cNvCxnSpPr>
          <p:nvPr/>
        </p:nvCxnSpPr>
        <p:spPr>
          <a:xfrm rot="5400000">
            <a:off x="6396038" y="1676400"/>
            <a:ext cx="385762" cy="0"/>
          </a:xfrm>
          <a:prstGeom prst="straightConnector1">
            <a:avLst/>
          </a:prstGeom>
          <a:ln w="25400" cap="flat" cmpd="sng">
            <a:solidFill>
              <a:srgbClr val="000000"/>
            </a:solidFill>
            <a:prstDash val="solid"/>
            <a:headEnd type="none" w="med" len="med"/>
            <a:tailEnd type="triangle" w="med" len="med"/>
          </a:ln>
        </p:spPr>
      </p:cxnSp>
      <p:sp>
        <p:nvSpPr>
          <p:cNvPr id="8200" name="TextBox 47"/>
          <p:cNvSpPr txBox="1"/>
          <p:nvPr/>
        </p:nvSpPr>
        <p:spPr>
          <a:xfrm>
            <a:off x="6065838" y="1865313"/>
            <a:ext cx="1082675" cy="434975"/>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  算法</a:t>
            </a:r>
          </a:p>
        </p:txBody>
      </p:sp>
      <p:sp>
        <p:nvSpPr>
          <p:cNvPr id="8201" name="TextBox 49"/>
          <p:cNvSpPr txBox="1"/>
          <p:nvPr/>
        </p:nvSpPr>
        <p:spPr>
          <a:xfrm>
            <a:off x="5510213" y="2711450"/>
            <a:ext cx="2133600" cy="436563"/>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程序</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语言</a:t>
            </a:r>
            <a:r>
              <a:rPr lang="en-US" altLang="zh-CN" sz="2200" dirty="0">
                <a:solidFill>
                  <a:schemeClr val="accent2"/>
                </a:solidFill>
                <a:latin typeface="微软雅黑" panose="020B0503020204020204" pitchFamily="34" charset="-122"/>
                <a:ea typeface="微软雅黑" panose="020B0503020204020204" pitchFamily="34" charset="-122"/>
              </a:rPr>
              <a:t>)</a:t>
            </a:r>
          </a:p>
        </p:txBody>
      </p:sp>
      <p:cxnSp>
        <p:nvCxnSpPr>
          <p:cNvPr id="8202" name="直接箭头连接符 50"/>
          <p:cNvCxnSpPr/>
          <p:nvPr/>
        </p:nvCxnSpPr>
        <p:spPr>
          <a:xfrm rot="5400000">
            <a:off x="6392863" y="3378200"/>
            <a:ext cx="407987" cy="7938"/>
          </a:xfrm>
          <a:prstGeom prst="straightConnector1">
            <a:avLst/>
          </a:prstGeom>
          <a:ln w="25400" cap="flat" cmpd="sng">
            <a:solidFill>
              <a:srgbClr val="000000"/>
            </a:solidFill>
            <a:prstDash val="solid"/>
            <a:headEnd type="none" w="med" len="med"/>
            <a:tailEnd type="triangle" w="med" len="med"/>
          </a:ln>
        </p:spPr>
      </p:cxnSp>
      <p:sp>
        <p:nvSpPr>
          <p:cNvPr id="8203" name="TextBox 51"/>
          <p:cNvSpPr txBox="1"/>
          <p:nvPr/>
        </p:nvSpPr>
        <p:spPr>
          <a:xfrm>
            <a:off x="4951413" y="3557588"/>
            <a:ext cx="2951162" cy="436562"/>
          </a:xfrm>
          <a:prstGeom prst="rect">
            <a:avLst/>
          </a:prstGeom>
          <a:noFill/>
          <a:ln w="9525" cap="flat" cmpd="sng">
            <a:solidFill>
              <a:srgbClr val="000000"/>
            </a:solidFill>
            <a:prstDash val="solid"/>
            <a:miter/>
            <a:headEnd type="none" w="med" len="med"/>
            <a:tailEnd type="none" w="med" len="med"/>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指令集体系结构</a:t>
            </a:r>
            <a:r>
              <a:rPr lang="en-US" altLang="zh-CN" sz="2200" dirty="0">
                <a:solidFill>
                  <a:schemeClr val="accent2"/>
                </a:solidFill>
                <a:latin typeface="微软雅黑" panose="020B0503020204020204" pitchFamily="34" charset="-122"/>
                <a:ea typeface="微软雅黑" panose="020B0503020204020204" pitchFamily="34" charset="-122"/>
              </a:rPr>
              <a:t>(ISA)</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cxnSp>
        <p:nvCxnSpPr>
          <p:cNvPr id="8204" name="直接箭头连接符 52"/>
          <p:cNvCxnSpPr/>
          <p:nvPr/>
        </p:nvCxnSpPr>
        <p:spPr>
          <a:xfrm rot="5400000">
            <a:off x="6383338" y="4208463"/>
            <a:ext cx="409575" cy="7937"/>
          </a:xfrm>
          <a:prstGeom prst="straightConnector1">
            <a:avLst/>
          </a:prstGeom>
          <a:ln w="25400" cap="flat" cmpd="sng">
            <a:solidFill>
              <a:srgbClr val="000000"/>
            </a:solidFill>
            <a:prstDash val="solid"/>
            <a:headEnd type="none" w="med" len="med"/>
            <a:tailEnd type="triangle" w="med" len="med"/>
          </a:ln>
        </p:spPr>
      </p:cxnSp>
      <p:sp>
        <p:nvSpPr>
          <p:cNvPr id="8205" name="TextBox 53"/>
          <p:cNvSpPr txBox="1"/>
          <p:nvPr/>
        </p:nvSpPr>
        <p:spPr>
          <a:xfrm>
            <a:off x="5819775" y="4394200"/>
            <a:ext cx="1755775" cy="436563"/>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微体系结构</a:t>
            </a:r>
          </a:p>
        </p:txBody>
      </p:sp>
      <p:cxnSp>
        <p:nvCxnSpPr>
          <p:cNvPr id="8206" name="直接箭头连接符 54"/>
          <p:cNvCxnSpPr/>
          <p:nvPr/>
        </p:nvCxnSpPr>
        <p:spPr>
          <a:xfrm rot="-5400000" flipH="1">
            <a:off x="6359525" y="5106988"/>
            <a:ext cx="492125" cy="3175"/>
          </a:xfrm>
          <a:prstGeom prst="straightConnector1">
            <a:avLst/>
          </a:prstGeom>
          <a:ln w="25400" cap="flat" cmpd="sng">
            <a:solidFill>
              <a:srgbClr val="000000"/>
            </a:solidFill>
            <a:prstDash val="solid"/>
            <a:headEnd type="none" w="med" len="med"/>
            <a:tailEnd type="triangle" w="med" len="med"/>
          </a:ln>
        </p:spPr>
      </p:cxnSp>
      <p:cxnSp>
        <p:nvCxnSpPr>
          <p:cNvPr id="8207" name="直接箭头连接符 65"/>
          <p:cNvCxnSpPr/>
          <p:nvPr/>
        </p:nvCxnSpPr>
        <p:spPr>
          <a:xfrm rot="5400000">
            <a:off x="6391275" y="2538413"/>
            <a:ext cx="385763" cy="0"/>
          </a:xfrm>
          <a:prstGeom prst="straightConnector1">
            <a:avLst/>
          </a:prstGeom>
          <a:ln w="25400" cap="flat" cmpd="sng">
            <a:solidFill>
              <a:srgbClr val="000000"/>
            </a:solidFill>
            <a:prstDash val="solid"/>
            <a:headEnd type="none" w="med" len="med"/>
            <a:tailEnd type="triangle" w="med" len="med"/>
          </a:ln>
        </p:spPr>
      </p:cxnSp>
      <p:sp>
        <p:nvSpPr>
          <p:cNvPr id="8208" name="TextBox 68"/>
          <p:cNvSpPr txBox="1"/>
          <p:nvPr/>
        </p:nvSpPr>
        <p:spPr>
          <a:xfrm>
            <a:off x="6096000" y="5356225"/>
            <a:ext cx="1052513" cy="434975"/>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电路</a:t>
            </a:r>
          </a:p>
        </p:txBody>
      </p:sp>
      <p:sp>
        <p:nvSpPr>
          <p:cNvPr id="8209" name="TextBox 71"/>
          <p:cNvSpPr txBox="1"/>
          <p:nvPr/>
        </p:nvSpPr>
        <p:spPr>
          <a:xfrm>
            <a:off x="5551488" y="6300788"/>
            <a:ext cx="2030412" cy="436562"/>
          </a:xfrm>
          <a:prstGeom prst="rect">
            <a:avLst/>
          </a:prstGeom>
          <a:noFill/>
          <a:ln w="9525" cap="flat" cmpd="sng">
            <a:solidFill>
              <a:srgbClr val="00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0"/>
              </a:spcBef>
              <a:buNone/>
            </a:pPr>
            <a:r>
              <a:rPr lang="zh-CN" altLang="en-US" sz="2200" dirty="0">
                <a:solidFill>
                  <a:schemeClr val="accent2"/>
                </a:solidFill>
                <a:latin typeface="微软雅黑" panose="020B0503020204020204" pitchFamily="34" charset="-122"/>
                <a:ea typeface="微软雅黑" panose="020B0503020204020204" pitchFamily="34" charset="-122"/>
              </a:rPr>
              <a:t>器件</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晶体管</a:t>
            </a:r>
            <a:r>
              <a:rPr lang="en-US" altLang="zh-CN" sz="2200" dirty="0">
                <a:solidFill>
                  <a:schemeClr val="accent2"/>
                </a:solidFill>
                <a:latin typeface="微软雅黑" panose="020B0503020204020204" pitchFamily="34" charset="-122"/>
                <a:ea typeface="微软雅黑" panose="020B0503020204020204" pitchFamily="34" charset="-122"/>
              </a:rPr>
              <a:t>)</a:t>
            </a:r>
          </a:p>
        </p:txBody>
      </p:sp>
      <p:cxnSp>
        <p:nvCxnSpPr>
          <p:cNvPr id="8210" name="直接箭头连接符 72"/>
          <p:cNvCxnSpPr/>
          <p:nvPr/>
        </p:nvCxnSpPr>
        <p:spPr>
          <a:xfrm rot="-5400000" flipH="1">
            <a:off x="6388100" y="6065838"/>
            <a:ext cx="493713" cy="3175"/>
          </a:xfrm>
          <a:prstGeom prst="straightConnector1">
            <a:avLst/>
          </a:prstGeom>
          <a:ln w="25400" cap="flat" cmpd="sng">
            <a:solidFill>
              <a:srgbClr val="000000"/>
            </a:solidFill>
            <a:prstDash val="solid"/>
            <a:headEnd type="none" w="med" len="med"/>
            <a:tailEnd type="triangle" w="med" len="med"/>
          </a:ln>
        </p:spPr>
      </p:cxnSp>
      <p:grpSp>
        <p:nvGrpSpPr>
          <p:cNvPr id="8211" name="Group 36"/>
          <p:cNvGrpSpPr/>
          <p:nvPr/>
        </p:nvGrpSpPr>
        <p:grpSpPr>
          <a:xfrm>
            <a:off x="2900363" y="1281113"/>
            <a:ext cx="3194050" cy="5224462"/>
            <a:chOff x="1751" y="603"/>
            <a:chExt cx="2012" cy="3360"/>
          </a:xfrm>
        </p:grpSpPr>
        <p:sp>
          <p:nvSpPr>
            <p:cNvPr id="8212" name="Line 37"/>
            <p:cNvSpPr/>
            <p:nvPr/>
          </p:nvSpPr>
          <p:spPr>
            <a:xfrm flipH="1">
              <a:off x="2065" y="603"/>
              <a:ext cx="1436" cy="0"/>
            </a:xfrm>
            <a:prstGeom prst="line">
              <a:avLst/>
            </a:prstGeom>
            <a:ln w="12700" cap="flat" cmpd="sng">
              <a:solidFill>
                <a:srgbClr val="000000"/>
              </a:solidFill>
              <a:prstDash val="solid"/>
              <a:headEnd type="triangle" w="med" len="med"/>
              <a:tailEnd type="triangle" w="med" len="med"/>
            </a:ln>
          </p:spPr>
        </p:sp>
        <p:sp>
          <p:nvSpPr>
            <p:cNvPr id="8213" name="Line 38"/>
            <p:cNvSpPr/>
            <p:nvPr/>
          </p:nvSpPr>
          <p:spPr>
            <a:xfrm flipH="1" flipV="1">
              <a:off x="2676" y="1149"/>
              <a:ext cx="1044" cy="1"/>
            </a:xfrm>
            <a:prstGeom prst="line">
              <a:avLst/>
            </a:prstGeom>
            <a:ln w="12700" cap="flat" cmpd="sng">
              <a:solidFill>
                <a:srgbClr val="000000"/>
              </a:solidFill>
              <a:prstDash val="solid"/>
              <a:headEnd type="triangle" w="med" len="med"/>
              <a:tailEnd type="triangle" w="med" len="med"/>
            </a:ln>
          </p:spPr>
        </p:sp>
        <p:sp>
          <p:nvSpPr>
            <p:cNvPr id="8214" name="Line 39"/>
            <p:cNvSpPr/>
            <p:nvPr/>
          </p:nvSpPr>
          <p:spPr>
            <a:xfrm flipH="1" flipV="1">
              <a:off x="2685" y="1678"/>
              <a:ext cx="715" cy="1"/>
            </a:xfrm>
            <a:prstGeom prst="line">
              <a:avLst/>
            </a:prstGeom>
            <a:ln w="12700" cap="flat" cmpd="sng">
              <a:solidFill>
                <a:srgbClr val="000000"/>
              </a:solidFill>
              <a:prstDash val="solid"/>
              <a:headEnd type="triangle" w="med" len="med"/>
              <a:tailEnd type="triangle" w="med" len="med"/>
            </a:ln>
          </p:spPr>
        </p:sp>
        <p:sp>
          <p:nvSpPr>
            <p:cNvPr id="8215" name="Line 40"/>
            <p:cNvSpPr/>
            <p:nvPr/>
          </p:nvSpPr>
          <p:spPr>
            <a:xfrm flipH="1" flipV="1">
              <a:off x="2684" y="2235"/>
              <a:ext cx="377" cy="1"/>
            </a:xfrm>
            <a:prstGeom prst="line">
              <a:avLst/>
            </a:prstGeom>
            <a:ln w="12700" cap="flat" cmpd="sng">
              <a:solidFill>
                <a:srgbClr val="000000"/>
              </a:solidFill>
              <a:prstDash val="solid"/>
              <a:headEnd type="triangle" w="med" len="med"/>
              <a:tailEnd type="triangle" w="med" len="med"/>
            </a:ln>
          </p:spPr>
        </p:sp>
        <p:sp>
          <p:nvSpPr>
            <p:cNvPr id="8216" name="Line 41"/>
            <p:cNvSpPr/>
            <p:nvPr/>
          </p:nvSpPr>
          <p:spPr>
            <a:xfrm flipH="1">
              <a:off x="2820" y="2766"/>
              <a:ext cx="762" cy="0"/>
            </a:xfrm>
            <a:prstGeom prst="line">
              <a:avLst/>
            </a:prstGeom>
            <a:ln w="12700" cap="flat" cmpd="sng">
              <a:solidFill>
                <a:srgbClr val="000000"/>
              </a:solidFill>
              <a:prstDash val="solid"/>
              <a:headEnd type="triangle" w="med" len="med"/>
              <a:tailEnd type="triangle" w="med" len="med"/>
            </a:ln>
          </p:spPr>
        </p:sp>
        <p:sp>
          <p:nvSpPr>
            <p:cNvPr id="8217" name="Line 42"/>
            <p:cNvSpPr/>
            <p:nvPr/>
          </p:nvSpPr>
          <p:spPr>
            <a:xfrm flipH="1" flipV="1">
              <a:off x="1762" y="3351"/>
              <a:ext cx="2001" cy="0"/>
            </a:xfrm>
            <a:prstGeom prst="line">
              <a:avLst/>
            </a:prstGeom>
            <a:ln w="12700" cap="flat" cmpd="sng">
              <a:solidFill>
                <a:srgbClr val="000000"/>
              </a:solidFill>
              <a:prstDash val="solid"/>
              <a:headEnd type="triangle" w="med" len="med"/>
              <a:tailEnd type="triangle" w="med" len="med"/>
            </a:ln>
          </p:spPr>
        </p:sp>
        <p:sp>
          <p:nvSpPr>
            <p:cNvPr id="8218" name="Line 43"/>
            <p:cNvSpPr/>
            <p:nvPr/>
          </p:nvSpPr>
          <p:spPr>
            <a:xfrm flipH="1" flipV="1">
              <a:off x="1751" y="3963"/>
              <a:ext cx="1673" cy="0"/>
            </a:xfrm>
            <a:prstGeom prst="line">
              <a:avLst/>
            </a:prstGeom>
            <a:ln w="12700" cap="flat" cmpd="sng">
              <a:solidFill>
                <a:srgbClr val="000000"/>
              </a:solidFill>
              <a:prstDash val="solid"/>
              <a:headEnd type="triangl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body" idx="4294967295"/>
          </p:nvPr>
        </p:nvSpPr>
        <p:spPr>
          <a:xfrm>
            <a:off x="657225" y="773113"/>
            <a:ext cx="7716838" cy="4323080"/>
          </a:xfrm>
        </p:spPr>
        <p:txBody>
          <a:bodyPr vert="horz" wrap="square" lIns="63500" tIns="25400" rIns="63500" bIns="25400" anchor="t" anchorCtr="0">
            <a:spAutoFit/>
          </a:bodyPr>
          <a:lstStyle/>
          <a:p>
            <a:pPr marL="203200" indent="-203200">
              <a:lnSpc>
                <a:spcPct val="100000"/>
              </a:lnSpc>
              <a:spcBef>
                <a:spcPct val="30000"/>
              </a:spcBef>
            </a:pPr>
            <a:r>
              <a:rPr lang="zh-CN" altLang="en-US" dirty="0">
                <a:ea typeface="黑体" panose="02010609060101010101" pitchFamily="49" charset="-122"/>
              </a:rPr>
              <a:t>表示</a:t>
            </a:r>
          </a:p>
          <a:p>
            <a:pPr marL="685800" lvl="1" indent="-190500">
              <a:lnSpc>
                <a:spcPct val="100000"/>
              </a:lnSpc>
              <a:spcBef>
                <a:spcPct val="30000"/>
              </a:spcBef>
              <a:buFont typeface="宋体" panose="02010600030101010101" pitchFamily="2" charset="-122"/>
              <a:buChar char="•"/>
            </a:pPr>
            <a:r>
              <a:rPr lang="zh-CN" altLang="en-US" sz="2200" dirty="0">
                <a:solidFill>
                  <a:srgbClr val="0033CC"/>
                </a:solidFill>
                <a:ea typeface="黑体" panose="02010609060101010101" pitchFamily="49" charset="-122"/>
              </a:rPr>
              <a:t>用一位表示 。例如，真：1  /  假：0</a:t>
            </a:r>
          </a:p>
          <a:p>
            <a:pPr marL="685800" lvl="1" indent="-190500">
              <a:lnSpc>
                <a:spcPct val="100000"/>
              </a:lnSpc>
              <a:spcBef>
                <a:spcPct val="30000"/>
              </a:spcBef>
              <a:buFont typeface="宋体" panose="02010600030101010101" pitchFamily="2" charset="-122"/>
              <a:buChar char="•"/>
            </a:pPr>
            <a:r>
              <a:rPr lang="en-US" altLang="zh-CN" sz="2200" dirty="0">
                <a:solidFill>
                  <a:srgbClr val="0033CC"/>
                </a:solidFill>
                <a:ea typeface="黑体" panose="02010609060101010101" pitchFamily="49" charset="-122"/>
              </a:rPr>
              <a:t>N</a:t>
            </a:r>
            <a:r>
              <a:rPr lang="zh-CN" altLang="en-US" sz="2200" dirty="0">
                <a:solidFill>
                  <a:srgbClr val="0033CC"/>
                </a:solidFill>
                <a:ea typeface="黑体" panose="02010609060101010101" pitchFamily="49" charset="-122"/>
              </a:rPr>
              <a:t>位二进制数可表示</a:t>
            </a:r>
            <a:r>
              <a:rPr lang="en-US" altLang="en-US" sz="2200" dirty="0">
                <a:solidFill>
                  <a:srgbClr val="0033CC"/>
                </a:solidFill>
                <a:ea typeface="黑体" panose="02010609060101010101" pitchFamily="49" charset="-122"/>
              </a:rPr>
              <a:t>N</a:t>
            </a:r>
            <a:r>
              <a:rPr lang="zh-CN" altLang="en-US" sz="2200" dirty="0">
                <a:solidFill>
                  <a:srgbClr val="0033CC"/>
                </a:solidFill>
                <a:ea typeface="黑体" panose="02010609060101010101" pitchFamily="49" charset="-122"/>
              </a:rPr>
              <a:t>个逻辑数据，或一个位串</a:t>
            </a:r>
          </a:p>
          <a:p>
            <a:pPr marL="203200" indent="-203200">
              <a:lnSpc>
                <a:spcPct val="100000"/>
              </a:lnSpc>
              <a:spcBef>
                <a:spcPct val="30000"/>
              </a:spcBef>
            </a:pPr>
            <a:r>
              <a:rPr lang="zh-CN" altLang="en-US" dirty="0">
                <a:ea typeface="黑体" panose="02010609060101010101" pitchFamily="49" charset="-122"/>
              </a:rPr>
              <a:t>运算</a:t>
            </a:r>
          </a:p>
          <a:p>
            <a:pPr marL="685800" lvl="1" indent="-190500">
              <a:lnSpc>
                <a:spcPct val="100000"/>
              </a:lnSpc>
              <a:spcBef>
                <a:spcPct val="30000"/>
              </a:spcBef>
            </a:pPr>
            <a:r>
              <a:rPr lang="zh-CN" altLang="en-US" sz="2200" dirty="0">
                <a:solidFill>
                  <a:srgbClr val="0033CC"/>
                </a:solidFill>
                <a:ea typeface="黑体" panose="02010609060101010101" pitchFamily="49" charset="-122"/>
              </a:rPr>
              <a:t>按位进行</a:t>
            </a:r>
          </a:p>
          <a:p>
            <a:pPr marL="685800" lvl="1" indent="-190500">
              <a:lnSpc>
                <a:spcPct val="100000"/>
              </a:lnSpc>
              <a:spcBef>
                <a:spcPct val="30000"/>
              </a:spcBef>
            </a:pPr>
            <a:r>
              <a:rPr lang="zh-CN" altLang="en-US" sz="2200" dirty="0">
                <a:solidFill>
                  <a:srgbClr val="0033CC"/>
                </a:solidFill>
                <a:ea typeface="黑体" panose="02010609060101010101" pitchFamily="49" charset="-122"/>
              </a:rPr>
              <a:t>如:按位与 / 按位或 / 逻辑左移 / 逻辑右移 等    </a:t>
            </a:r>
          </a:p>
          <a:p>
            <a:pPr marL="203200" indent="-203200">
              <a:lnSpc>
                <a:spcPct val="100000"/>
              </a:lnSpc>
              <a:spcBef>
                <a:spcPct val="30000"/>
              </a:spcBef>
            </a:pPr>
            <a:r>
              <a:rPr lang="zh-CN" altLang="en-US" dirty="0">
                <a:ea typeface="黑体" panose="02010609060101010101" pitchFamily="49" charset="-122"/>
              </a:rPr>
              <a:t>识别</a:t>
            </a:r>
          </a:p>
          <a:p>
            <a:pPr marL="685800" lvl="1" indent="-190500">
              <a:lnSpc>
                <a:spcPct val="100000"/>
              </a:lnSpc>
              <a:spcBef>
                <a:spcPct val="30000"/>
              </a:spcBef>
            </a:pPr>
            <a:r>
              <a:rPr lang="zh-CN" altLang="en-US" sz="2200" dirty="0">
                <a:solidFill>
                  <a:srgbClr val="0033CC"/>
                </a:solidFill>
                <a:ea typeface="黑体" panose="02010609060101010101" pitchFamily="49" charset="-122"/>
              </a:rPr>
              <a:t>逻辑数据和数值数据在形式上并无差别，也是一串0/1序列，机器靠指令来识别。</a:t>
            </a:r>
            <a:endParaRPr lang="en-US" altLang="zh-CN" sz="2200" dirty="0">
              <a:solidFill>
                <a:srgbClr val="0033CC"/>
              </a:solidFill>
              <a:ea typeface="黑体" panose="02010609060101010101" pitchFamily="49" charset="-122"/>
            </a:endParaRPr>
          </a:p>
          <a:p>
            <a:pPr marL="203200" indent="-203200">
              <a:lnSpc>
                <a:spcPct val="90000"/>
              </a:lnSpc>
              <a:buNone/>
            </a:pPr>
            <a:r>
              <a:rPr lang="zh-CN" altLang="en-US" dirty="0">
                <a:latin typeface="宋体" panose="02010600030101010101" pitchFamily="2" charset="-122"/>
              </a:rPr>
              <a:t> </a:t>
            </a:r>
          </a:p>
        </p:txBody>
      </p:sp>
      <p:sp>
        <p:nvSpPr>
          <p:cNvPr id="60419" name="Rectangle 3"/>
          <p:cNvSpPr>
            <a:spLocks noGrp="1"/>
          </p:cNvSpPr>
          <p:nvPr>
            <p:ph type="title" idx="4294967295"/>
          </p:nvPr>
        </p:nvSpPr>
        <p:spPr>
          <a:xfrm>
            <a:off x="476250" y="0"/>
            <a:ext cx="8229600" cy="701675"/>
          </a:xfrm>
        </p:spPr>
        <p:txBody>
          <a:bodyPr vert="horz" wrap="square" lIns="91440" tIns="45720" rIns="91440" bIns="45720" anchor="ctr" anchorCtr="0">
            <a:spAutoFit/>
          </a:bodyPr>
          <a:lstStyle/>
          <a:p>
            <a:r>
              <a:rPr lang="zh-CN" altLang="en-US" dirty="0">
                <a:latin typeface="宋体" panose="02010600030101010101" pitchFamily="2" charset="-122"/>
                <a:ea typeface="宋体" panose="02010600030101010101" pitchFamily="2" charset="-122"/>
              </a:rPr>
              <a:t>逻辑数据的编码表示</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p:cNvSpPr>
          <p:nvPr>
            <p:ph type="body" idx="4294967295"/>
          </p:nvPr>
        </p:nvSpPr>
        <p:spPr>
          <a:xfrm>
            <a:off x="457200" y="823913"/>
            <a:ext cx="8686800" cy="5026025"/>
          </a:xfrm>
          <a:ln w="22225"/>
        </p:spPr>
        <p:txBody>
          <a:bodyPr vert="horz" wrap="square" lIns="63500" tIns="25400" rIns="63500" bIns="25400" anchor="t" anchorCtr="0">
            <a:spAutoFit/>
          </a:bodyPr>
          <a:lstStyle/>
          <a:p>
            <a:pPr marL="203200" indent="-203200">
              <a:lnSpc>
                <a:spcPct val="105000"/>
              </a:lnSpc>
            </a:pPr>
            <a:r>
              <a:rPr lang="zh-CN" altLang="en-US" sz="2500" dirty="0">
                <a:ea typeface="黑体" panose="02010609060101010101" pitchFamily="49" charset="-122"/>
              </a:rPr>
              <a:t>特点</a:t>
            </a:r>
          </a:p>
          <a:p>
            <a:pPr marL="685800" lvl="1" indent="-190500">
              <a:lnSpc>
                <a:spcPct val="105000"/>
              </a:lnSpc>
            </a:pPr>
            <a:r>
              <a:rPr lang="zh-CN" altLang="en-US" sz="2400" dirty="0">
                <a:solidFill>
                  <a:srgbClr val="0033CC"/>
                </a:solidFill>
                <a:ea typeface="黑体" panose="02010609060101010101" pitchFamily="49" charset="-122"/>
              </a:rPr>
              <a:t>是一种拼音文字，用有限几个字母可拼写出所有单词</a:t>
            </a:r>
          </a:p>
          <a:p>
            <a:pPr marL="685800" lvl="1" indent="-190500">
              <a:lnSpc>
                <a:spcPct val="105000"/>
              </a:lnSpc>
            </a:pPr>
            <a:r>
              <a:rPr lang="zh-CN" altLang="en-US" sz="2400" dirty="0">
                <a:solidFill>
                  <a:srgbClr val="0033CC"/>
                </a:solidFill>
                <a:ea typeface="黑体" panose="02010609060101010101" pitchFamily="49" charset="-122"/>
              </a:rPr>
              <a:t>只对有限个字母和数学符号、标点符号等辅助字符编码</a:t>
            </a:r>
          </a:p>
          <a:p>
            <a:pPr marL="685800" lvl="1" indent="-190500">
              <a:lnSpc>
                <a:spcPct val="105000"/>
              </a:lnSpc>
            </a:pPr>
            <a:r>
              <a:rPr lang="zh-CN" altLang="en-US" sz="2400" dirty="0">
                <a:solidFill>
                  <a:srgbClr val="0033CC"/>
                </a:solidFill>
                <a:ea typeface="黑体" panose="02010609060101010101" pitchFamily="49" charset="-122"/>
              </a:rPr>
              <a:t>所有字符总数不超过256个，使用7或8个二进位可表示</a:t>
            </a:r>
          </a:p>
          <a:p>
            <a:pPr marL="203200" indent="-203200">
              <a:lnSpc>
                <a:spcPct val="105000"/>
              </a:lnSpc>
            </a:pPr>
            <a:r>
              <a:rPr lang="zh-CN" altLang="en-US" sz="2500" dirty="0">
                <a:ea typeface="黑体" panose="02010609060101010101" pitchFamily="49" charset="-122"/>
              </a:rPr>
              <a:t>表示（</a:t>
            </a:r>
            <a:r>
              <a:rPr lang="zh-CN" altLang="en-US" sz="2500" dirty="0">
                <a:solidFill>
                  <a:srgbClr val="CC0000"/>
                </a:solidFill>
                <a:ea typeface="黑体" panose="02010609060101010101" pitchFamily="49" charset="-122"/>
              </a:rPr>
              <a:t>常用编码为7位</a:t>
            </a:r>
            <a:r>
              <a:rPr lang="en-US" altLang="en-US" sz="2500" dirty="0">
                <a:solidFill>
                  <a:srgbClr val="CC0000"/>
                </a:solidFill>
                <a:ea typeface="黑体" panose="02010609060101010101" pitchFamily="49" charset="-122"/>
              </a:rPr>
              <a:t>ASCII</a:t>
            </a:r>
            <a:r>
              <a:rPr lang="zh-CN" altLang="en-US" sz="2500" dirty="0">
                <a:solidFill>
                  <a:srgbClr val="CC0000"/>
                </a:solidFill>
                <a:ea typeface="黑体" panose="02010609060101010101" pitchFamily="49" charset="-122"/>
              </a:rPr>
              <a:t>码）</a:t>
            </a:r>
          </a:p>
          <a:p>
            <a:pPr marL="685800" lvl="1" indent="-190500">
              <a:lnSpc>
                <a:spcPct val="105000"/>
              </a:lnSpc>
            </a:pPr>
            <a:r>
              <a:rPr lang="zh-CN" altLang="en-US" sz="2400" dirty="0">
                <a:solidFill>
                  <a:schemeClr val="accent2"/>
                </a:solidFill>
                <a:ea typeface="黑体" panose="02010609060101010101" pitchFamily="49" charset="-122"/>
              </a:rPr>
              <a:t>十进制数字：0/1/2…/9</a:t>
            </a:r>
          </a:p>
          <a:p>
            <a:pPr marL="685800" lvl="1" indent="-190500">
              <a:lnSpc>
                <a:spcPct val="105000"/>
              </a:lnSpc>
            </a:pPr>
            <a:r>
              <a:rPr lang="zh-CN" altLang="en-US" sz="2400" dirty="0">
                <a:solidFill>
                  <a:schemeClr val="accent2"/>
                </a:solidFill>
                <a:ea typeface="黑体" panose="02010609060101010101" pitchFamily="49" charset="-122"/>
              </a:rPr>
              <a:t>英文字母：</a:t>
            </a:r>
            <a:r>
              <a:rPr lang="en-US" altLang="en-US" sz="2400" dirty="0">
                <a:solidFill>
                  <a:schemeClr val="accent2"/>
                </a:solidFill>
                <a:ea typeface="黑体" panose="02010609060101010101" pitchFamily="49" charset="-122"/>
              </a:rPr>
              <a:t>A/B/…/Z/a/b/…/z</a:t>
            </a:r>
          </a:p>
          <a:p>
            <a:pPr marL="685800" lvl="1" indent="-190500">
              <a:lnSpc>
                <a:spcPct val="105000"/>
              </a:lnSpc>
            </a:pPr>
            <a:r>
              <a:rPr lang="zh-CN" altLang="en-US" sz="2400" dirty="0">
                <a:solidFill>
                  <a:schemeClr val="accent2"/>
                </a:solidFill>
                <a:ea typeface="黑体" panose="02010609060101010101" pitchFamily="49" charset="-122"/>
              </a:rPr>
              <a:t>专用符号：+/-/%/*/&amp;/…… </a:t>
            </a:r>
          </a:p>
          <a:p>
            <a:pPr marL="685800" lvl="1" indent="-190500">
              <a:lnSpc>
                <a:spcPct val="105000"/>
              </a:lnSpc>
            </a:pPr>
            <a:r>
              <a:rPr lang="zh-CN" altLang="en-US" sz="2400" dirty="0">
                <a:solidFill>
                  <a:schemeClr val="accent2"/>
                </a:solidFill>
                <a:ea typeface="黑体" panose="02010609060101010101" pitchFamily="49" charset="-122"/>
              </a:rPr>
              <a:t>控制字符（不可打印或显示）</a:t>
            </a:r>
            <a:endParaRPr lang="zh-CN" altLang="en-US" sz="2400" dirty="0">
              <a:solidFill>
                <a:srgbClr val="CC0000"/>
              </a:solidFill>
              <a:ea typeface="黑体" panose="02010609060101010101" pitchFamily="49" charset="-122"/>
            </a:endParaRPr>
          </a:p>
          <a:p>
            <a:pPr marL="203200" indent="-203200">
              <a:lnSpc>
                <a:spcPct val="105000"/>
              </a:lnSpc>
            </a:pPr>
            <a:r>
              <a:rPr lang="zh-CN" altLang="en-US" sz="2500" dirty="0">
                <a:ea typeface="黑体" panose="02010609060101010101" pitchFamily="49" charset="-122"/>
              </a:rPr>
              <a:t>操作</a:t>
            </a:r>
          </a:p>
          <a:p>
            <a:pPr marL="685800" lvl="1" indent="-190500">
              <a:lnSpc>
                <a:spcPct val="105000"/>
              </a:lnSpc>
            </a:pPr>
            <a:r>
              <a:rPr lang="zh-CN" altLang="en-US" sz="2400" dirty="0">
                <a:solidFill>
                  <a:schemeClr val="accent2"/>
                </a:solidFill>
                <a:ea typeface="黑体" panose="02010609060101010101" pitchFamily="49" charset="-122"/>
              </a:rPr>
              <a:t>字符串操作，如:传送/比较　等</a:t>
            </a:r>
            <a:r>
              <a:rPr lang="zh-CN" altLang="en-US" sz="2400" dirty="0">
                <a:solidFill>
                  <a:srgbClr val="0033CC"/>
                </a:solidFill>
                <a:ea typeface="黑体" panose="02010609060101010101" pitchFamily="49" charset="-122"/>
              </a:rPr>
              <a:t>      </a:t>
            </a:r>
          </a:p>
        </p:txBody>
      </p:sp>
      <p:sp>
        <p:nvSpPr>
          <p:cNvPr id="61443" name="Rectangle 3"/>
          <p:cNvSpPr>
            <a:spLocks noGrp="1"/>
          </p:cNvSpPr>
          <p:nvPr>
            <p:ph type="title" idx="4294967295"/>
          </p:nvPr>
        </p:nvSpPr>
        <p:spPr>
          <a:xfrm>
            <a:off x="457200" y="-17462"/>
            <a:ext cx="8229600" cy="701675"/>
          </a:xfrm>
        </p:spPr>
        <p:txBody>
          <a:bodyPr vert="horz" wrap="square" lIns="91440" tIns="45720" rIns="91440" bIns="45720" anchor="ctr" anchorCtr="0">
            <a:spAutoFit/>
          </a:bodyPr>
          <a:lstStyle/>
          <a:p>
            <a:r>
              <a:rPr lang="zh-CN" altLang="en-US" dirty="0">
                <a:latin typeface="宋体" panose="02010600030101010101" pitchFamily="2" charset="-122"/>
                <a:ea typeface="宋体" panose="02010600030101010101" pitchFamily="2" charset="-122"/>
              </a:rPr>
              <a:t>西文字符的编码表示</a:t>
            </a:r>
            <a:endParaRPr lang="en-US" altLang="zh-CN" dirty="0">
              <a:latin typeface="宋体" panose="02010600030101010101" pitchFamily="2" charset="-122"/>
              <a:ea typeface="宋体" panose="02010600030101010101" pitchFamily="2" charset="-122"/>
            </a:endParaRPr>
          </a:p>
        </p:txBody>
      </p:sp>
      <p:grpSp>
        <p:nvGrpSpPr>
          <p:cNvPr id="2" name="组合 5"/>
          <p:cNvGrpSpPr/>
          <p:nvPr/>
        </p:nvGrpSpPr>
        <p:grpSpPr>
          <a:xfrm>
            <a:off x="5311775" y="3149600"/>
            <a:ext cx="2482850" cy="885825"/>
            <a:chOff x="5312229" y="3149601"/>
            <a:chExt cx="2481944" cy="885370"/>
          </a:xfrm>
        </p:grpSpPr>
        <p:sp>
          <p:nvSpPr>
            <p:cNvPr id="61445" name="右大括号 3"/>
            <p:cNvSpPr/>
            <p:nvPr/>
          </p:nvSpPr>
          <p:spPr>
            <a:xfrm>
              <a:off x="5312229" y="3178628"/>
              <a:ext cx="333829" cy="856343"/>
            </a:xfrm>
            <a:prstGeom prst="rightBrace">
              <a:avLst>
                <a:gd name="adj1" fmla="val 20830"/>
                <a:gd name="adj2" fmla="val 50000"/>
              </a:avLst>
            </a:prstGeom>
            <a:noFill/>
            <a:ln w="25400" cap="flat" cmpd="sng">
              <a:solidFill>
                <a:srgbClr val="FF0066"/>
              </a:solidFill>
              <a:prstDash val="solid"/>
              <a:headEnd type="none" w="med" len="med"/>
              <a:tailEnd type="none" w="med" len="med"/>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61446" name="TextBox 4"/>
            <p:cNvSpPr txBox="1"/>
            <p:nvPr/>
          </p:nvSpPr>
          <p:spPr>
            <a:xfrm>
              <a:off x="5544457" y="3149601"/>
              <a:ext cx="2249716" cy="83099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solidFill>
                    <a:srgbClr val="FF0000"/>
                  </a:solidFill>
                  <a:latin typeface="Times New Roman" panose="02020603050405020304" pitchFamily="18" charset="0"/>
                </a:rPr>
                <a:t>必须熟悉对应的</a:t>
              </a:r>
              <a:r>
                <a:rPr lang="en-US" altLang="zh-CN" dirty="0">
                  <a:solidFill>
                    <a:srgbClr val="FF0000"/>
                  </a:solidFill>
                  <a:latin typeface="Times New Roman" panose="02020603050405020304" pitchFamily="18" charset="0"/>
                </a:rPr>
                <a:t>ASCII</a:t>
              </a:r>
              <a:r>
                <a:rPr lang="zh-CN" altLang="en-US" dirty="0">
                  <a:solidFill>
                    <a:srgbClr val="FF0000"/>
                  </a:solidFill>
                  <a:latin typeface="Times New Roman" panose="02020603050405020304" pitchFamily="18" charset="0"/>
                </a:rPr>
                <a:t>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02">
                                            <p:txEl>
                                              <p:pRg st="1" end="1"/>
                                            </p:txEl>
                                          </p:spTgt>
                                        </p:tgtEl>
                                        <p:attrNameLst>
                                          <p:attrName>style.visibility</p:attrName>
                                        </p:attrNameLst>
                                      </p:cBhvr>
                                      <p:to>
                                        <p:strVal val="visible"/>
                                      </p:to>
                                    </p:set>
                                    <p:animEffect transition="in" filter="blinds(horizontal)">
                                      <p:cBhvr>
                                        <p:cTn id="7" dur="500"/>
                                        <p:tgtEl>
                                          <p:spTgt spid="4096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02">
                                            <p:txEl>
                                              <p:pRg st="2" end="2"/>
                                            </p:txEl>
                                          </p:spTgt>
                                        </p:tgtEl>
                                        <p:attrNameLst>
                                          <p:attrName>style.visibility</p:attrName>
                                        </p:attrNameLst>
                                      </p:cBhvr>
                                      <p:to>
                                        <p:strVal val="visible"/>
                                      </p:to>
                                    </p:set>
                                    <p:animEffect transition="in" filter="blinds(horizontal)">
                                      <p:cBhvr>
                                        <p:cTn id="12" dur="500"/>
                                        <p:tgtEl>
                                          <p:spTgt spid="409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02">
                                            <p:txEl>
                                              <p:pRg st="3" end="3"/>
                                            </p:txEl>
                                          </p:spTgt>
                                        </p:tgtEl>
                                        <p:attrNameLst>
                                          <p:attrName>style.visibility</p:attrName>
                                        </p:attrNameLst>
                                      </p:cBhvr>
                                      <p:to>
                                        <p:strVal val="visible"/>
                                      </p:to>
                                    </p:set>
                                    <p:animEffect transition="in" filter="blinds(horizontal)">
                                      <p:cBhvr>
                                        <p:cTn id="17" dur="500"/>
                                        <p:tgtEl>
                                          <p:spTgt spid="4096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9602">
                                            <p:txEl>
                                              <p:pRg st="5" end="5"/>
                                            </p:txEl>
                                          </p:spTgt>
                                        </p:tgtEl>
                                        <p:attrNameLst>
                                          <p:attrName>style.visibility</p:attrName>
                                        </p:attrNameLst>
                                      </p:cBhvr>
                                      <p:to>
                                        <p:strVal val="visible"/>
                                      </p:to>
                                    </p:set>
                                    <p:animEffect transition="in" filter="blinds(horizontal)">
                                      <p:cBhvr>
                                        <p:cTn id="22" dur="500"/>
                                        <p:tgtEl>
                                          <p:spTgt spid="40960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02">
                                            <p:txEl>
                                              <p:pRg st="6" end="6"/>
                                            </p:txEl>
                                          </p:spTgt>
                                        </p:tgtEl>
                                        <p:attrNameLst>
                                          <p:attrName>style.visibility</p:attrName>
                                        </p:attrNameLst>
                                      </p:cBhvr>
                                      <p:to>
                                        <p:strVal val="visible"/>
                                      </p:to>
                                    </p:set>
                                    <p:animEffect transition="in" filter="blinds(horizontal)">
                                      <p:cBhvr>
                                        <p:cTn id="27" dur="500"/>
                                        <p:tgtEl>
                                          <p:spTgt spid="409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602">
                                            <p:txEl>
                                              <p:pRg st="7" end="7"/>
                                            </p:txEl>
                                          </p:spTgt>
                                        </p:tgtEl>
                                        <p:attrNameLst>
                                          <p:attrName>style.visibility</p:attrName>
                                        </p:attrNameLst>
                                      </p:cBhvr>
                                      <p:to>
                                        <p:strVal val="visible"/>
                                      </p:to>
                                    </p:set>
                                    <p:animEffect transition="in" filter="blinds(horizontal)">
                                      <p:cBhvr>
                                        <p:cTn id="32" dur="500"/>
                                        <p:tgtEl>
                                          <p:spTgt spid="40960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2">
                                            <p:txEl>
                                              <p:pRg st="8" end="8"/>
                                            </p:txEl>
                                          </p:spTgt>
                                        </p:tgtEl>
                                        <p:attrNameLst>
                                          <p:attrName>style.visibility</p:attrName>
                                        </p:attrNameLst>
                                      </p:cBhvr>
                                      <p:to>
                                        <p:strVal val="visible"/>
                                      </p:to>
                                    </p:set>
                                    <p:animEffect transition="in" filter="blinds(horizontal)">
                                      <p:cBhvr>
                                        <p:cTn id="37" dur="500"/>
                                        <p:tgtEl>
                                          <p:spTgt spid="40960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9602">
                                            <p:txEl>
                                              <p:pRg st="10" end="10"/>
                                            </p:txEl>
                                          </p:spTgt>
                                        </p:tgtEl>
                                        <p:attrNameLst>
                                          <p:attrName>style.visibility</p:attrName>
                                        </p:attrNameLst>
                                      </p:cBhvr>
                                      <p:to>
                                        <p:strVal val="visible"/>
                                      </p:to>
                                    </p:set>
                                    <p:animEffect transition="in" filter="blinds(horizontal)">
                                      <p:cBhvr>
                                        <p:cTn id="47" dur="500"/>
                                        <p:tgtEl>
                                          <p:spTgt spid="4096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485" y="98425"/>
            <a:ext cx="9071610" cy="632587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数据的表示和运算</a:t>
            </a:r>
          </a:p>
        </p:txBody>
      </p:sp>
      <p:sp>
        <p:nvSpPr>
          <p:cNvPr id="59395" name="Rectangle 3"/>
          <p:cNvSpPr>
            <a:spLocks noGrp="1"/>
          </p:cNvSpPr>
          <p:nvPr>
            <p:ph idx="1"/>
          </p:nvPr>
        </p:nvSpPr>
        <p:spPr>
          <a:xfrm>
            <a:off x="476250" y="836930"/>
            <a:ext cx="8378825" cy="1075690"/>
          </a:xfrm>
        </p:spPr>
        <p:txBody>
          <a:bodyPr vert="horz" wrap="square" lIns="91440" tIns="45720" rIns="91440" bIns="45720" anchor="t" anchorCtr="0"/>
          <a:lstStyle/>
          <a:p>
            <a:pPr marL="0" indent="0">
              <a:buNone/>
            </a:pPr>
            <a:r>
              <a:rPr lang="zh-CN" altLang="en-US" dirty="0">
                <a:latin typeface="微软雅黑" panose="020B0503020204020204" pitchFamily="34" charset="-122"/>
                <a:ea typeface="微软雅黑" panose="020B0503020204020204" pitchFamily="34" charset="-122"/>
              </a:rPr>
              <a:t>十进制的表示</a:t>
            </a:r>
          </a:p>
          <a:p>
            <a:pPr marL="0" indent="0" algn="ctr">
              <a:buNone/>
            </a:pPr>
            <a:r>
              <a:rPr lang="en-US" altLang="zh-CN" dirty="0">
                <a:latin typeface="微软雅黑" panose="020B0503020204020204" pitchFamily="34" charset="-122"/>
                <a:ea typeface="微软雅黑" panose="020B0503020204020204" pitchFamily="34" charset="-122"/>
              </a:rPr>
              <a:t>0 1 2 3 4 5 6 7 8 9</a:t>
            </a:r>
          </a:p>
          <a:p>
            <a:pPr marL="0" indent="0" algn="l">
              <a:buFont typeface="Wingdings" panose="05000000000000000000" charset="0"/>
              <a:buNone/>
            </a:pPr>
            <a:endParaRPr lang="zh-CN" altLang="en-US" dirty="0">
              <a:latin typeface="微软雅黑" panose="020B0503020204020204" pitchFamily="34" charset="-122"/>
              <a:ea typeface="微软雅黑" panose="020B0503020204020204" pitchFamily="34" charset="-122"/>
            </a:endParaRPr>
          </a:p>
          <a:p>
            <a:pPr marL="0" algn="l">
              <a:buClrTx/>
              <a:buSzTx/>
              <a:buFontTx/>
              <a:buNone/>
            </a:pPr>
            <a:endParaRPr lang="zh-CN" altLang="en-US" dirty="0">
              <a:latin typeface="微软雅黑" panose="020B0503020204020204" pitchFamily="34" charset="-122"/>
              <a:ea typeface="微软雅黑" panose="020B0503020204020204" pitchFamily="34" charset="-122"/>
            </a:endParaRPr>
          </a:p>
          <a:p>
            <a:pPr lvl="2"/>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73710" y="4645025"/>
            <a:ext cx="8511540" cy="557530"/>
          </a:xfrm>
          <a:prstGeom prst="rect">
            <a:avLst/>
          </a:prstGeom>
        </p:spPr>
      </p:pic>
      <p:pic>
        <p:nvPicPr>
          <p:cNvPr id="3" name="图片 2"/>
          <p:cNvPicPr>
            <a:picLocks noChangeAspect="1"/>
          </p:cNvPicPr>
          <p:nvPr/>
        </p:nvPicPr>
        <p:blipFill>
          <a:blip r:embed="rId4"/>
          <a:stretch>
            <a:fillRect/>
          </a:stretch>
        </p:blipFill>
        <p:spPr>
          <a:xfrm>
            <a:off x="519430" y="5909310"/>
            <a:ext cx="6408420" cy="396240"/>
          </a:xfrm>
          <a:prstGeom prst="rect">
            <a:avLst/>
          </a:prstGeom>
        </p:spPr>
      </p:pic>
      <p:sp>
        <p:nvSpPr>
          <p:cNvPr id="4" name="文本框 3"/>
          <p:cNvSpPr txBox="1"/>
          <p:nvPr/>
        </p:nvSpPr>
        <p:spPr>
          <a:xfrm>
            <a:off x="476250" y="2124075"/>
            <a:ext cx="6473190" cy="829945"/>
          </a:xfrm>
          <a:prstGeom prst="rect">
            <a:avLst/>
          </a:prstGeom>
          <a:noFill/>
        </p:spPr>
        <p:txBody>
          <a:bodyPr wrap="square" rtlCol="0" anchor="t">
            <a:spAutoFit/>
          </a:bodyPr>
          <a:lstStyle/>
          <a:p>
            <a:pPr marL="0" indent="0" algn="l">
              <a:buNone/>
            </a:pPr>
            <a:r>
              <a:rPr lang="en-US" altLang="zh-CN" sz="2400" b="1" dirty="0">
                <a:latin typeface="微软雅黑" panose="020B0503020204020204" pitchFamily="34" charset="-122"/>
                <a:ea typeface="微软雅黑" panose="020B0503020204020204" pitchFamily="34" charset="-122"/>
                <a:sym typeface="+mn-ea"/>
              </a:rPr>
              <a:t>1</a:t>
            </a:r>
            <a:r>
              <a:rPr lang="zh-CN" altLang="en-US" sz="2400" b="1" dirty="0">
                <a:latin typeface="微软雅黑" panose="020B0503020204020204" pitchFamily="34" charset="-122"/>
                <a:ea typeface="微软雅黑" panose="020B0503020204020204" pitchFamily="34" charset="-122"/>
                <a:sym typeface="+mn-ea"/>
              </a:rPr>
              <a:t>）用</a:t>
            </a:r>
            <a:r>
              <a:rPr lang="en-US" altLang="zh-CN" sz="2400" b="1" dirty="0">
                <a:latin typeface="微软雅黑" panose="020B0503020204020204" pitchFamily="34" charset="-122"/>
                <a:ea typeface="微软雅黑" panose="020B0503020204020204" pitchFamily="34" charset="-122"/>
                <a:sym typeface="+mn-ea"/>
              </a:rPr>
              <a:t>ASCII </a:t>
            </a:r>
            <a:r>
              <a:rPr lang="zh-CN" altLang="en-US" sz="2400" b="1" dirty="0">
                <a:latin typeface="微软雅黑" panose="020B0503020204020204" pitchFamily="34" charset="-122"/>
                <a:ea typeface="微软雅黑" panose="020B0503020204020204" pitchFamily="34" charset="-122"/>
                <a:sym typeface="+mn-ea"/>
              </a:rPr>
              <a:t>码字符表示</a:t>
            </a:r>
            <a:endParaRPr lang="zh-CN" altLang="en-US" sz="2400" b="1" dirty="0">
              <a:latin typeface="微软雅黑" panose="020B0503020204020204" pitchFamily="34" charset="-122"/>
              <a:ea typeface="微软雅黑" panose="020B0503020204020204" pitchFamily="34" charset="-122"/>
            </a:endParaRPr>
          </a:p>
          <a:p>
            <a:pPr marL="0" indent="0" algn="l">
              <a:buNone/>
            </a:pPr>
            <a:r>
              <a:rPr lang="en-US" altLang="zh-CN" sz="2400" b="1" dirty="0">
                <a:latin typeface="微软雅黑" panose="020B0503020204020204" pitchFamily="34" charset="-122"/>
                <a:ea typeface="微软雅黑" panose="020B0503020204020204" pitchFamily="34" charset="-122"/>
                <a:sym typeface="+mn-ea"/>
              </a:rPr>
              <a:t>      0-9 </a:t>
            </a:r>
            <a:r>
              <a:rPr lang="zh-CN" altLang="en-US" sz="2400" b="1" dirty="0">
                <a:latin typeface="微软雅黑" panose="020B0503020204020204" pitchFamily="34" charset="-122"/>
                <a:ea typeface="微软雅黑" panose="020B0503020204020204" pitchFamily="34" charset="-122"/>
                <a:sym typeface="+mn-ea"/>
              </a:rPr>
              <a:t>对应</a:t>
            </a:r>
            <a:r>
              <a:rPr lang="en-US" altLang="zh-CN" sz="2400" b="1" dirty="0">
                <a:latin typeface="微软雅黑" panose="020B0503020204020204" pitchFamily="34" charset="-122"/>
                <a:ea typeface="微软雅黑" panose="020B0503020204020204" pitchFamily="34" charset="-122"/>
                <a:sym typeface="+mn-ea"/>
              </a:rPr>
              <a:t> 30H-39H</a:t>
            </a:r>
            <a:endParaRPr lang="zh-CN" altLang="en-US" sz="2400" b="1"/>
          </a:p>
        </p:txBody>
      </p:sp>
      <p:sp>
        <p:nvSpPr>
          <p:cNvPr id="5" name="文本框 4"/>
          <p:cNvSpPr txBox="1"/>
          <p:nvPr/>
        </p:nvSpPr>
        <p:spPr>
          <a:xfrm>
            <a:off x="342900" y="3023870"/>
            <a:ext cx="7755255" cy="2766695"/>
          </a:xfrm>
          <a:prstGeom prst="rect">
            <a:avLst/>
          </a:prstGeom>
          <a:noFill/>
        </p:spPr>
        <p:txBody>
          <a:bodyPr wrap="square" rtlCol="0" anchor="t">
            <a:spAutoFit/>
          </a:bodyPr>
          <a:lstStyle/>
          <a:p>
            <a:pPr marL="0" indent="0" algn="l">
              <a:buNone/>
            </a:pPr>
            <a:r>
              <a:rPr lang="en-US" altLang="zh-CN" sz="2400" b="1" dirty="0">
                <a:latin typeface="微软雅黑" panose="020B0503020204020204" pitchFamily="34" charset="-122"/>
                <a:ea typeface="微软雅黑" panose="020B0503020204020204" pitchFamily="34" charset="-122"/>
                <a:sym typeface="+mn-ea"/>
              </a:rPr>
              <a:t> 2</a:t>
            </a:r>
            <a:r>
              <a:rPr lang="zh-CN" altLang="en-US" sz="2400" b="1" dirty="0">
                <a:latin typeface="微软雅黑" panose="020B0503020204020204" pitchFamily="34" charset="-122"/>
                <a:ea typeface="微软雅黑" panose="020B0503020204020204" pitchFamily="34" charset="-122"/>
                <a:sym typeface="+mn-ea"/>
              </a:rPr>
              <a:t>）用</a:t>
            </a:r>
            <a:r>
              <a:rPr lang="en-US" altLang="zh-CN" sz="2400" b="1" dirty="0">
                <a:latin typeface="微软雅黑" panose="020B0503020204020204" pitchFamily="34" charset="-122"/>
                <a:ea typeface="微软雅黑" panose="020B0503020204020204" pitchFamily="34" charset="-122"/>
                <a:sym typeface="+mn-ea"/>
              </a:rPr>
              <a:t>BCD</a:t>
            </a:r>
            <a:r>
              <a:rPr lang="zh-CN" altLang="en-US" sz="2400" b="1" dirty="0">
                <a:latin typeface="微软雅黑" panose="020B0503020204020204" pitchFamily="34" charset="-122"/>
                <a:ea typeface="微软雅黑" panose="020B0503020204020204" pitchFamily="34" charset="-122"/>
                <a:sym typeface="+mn-ea"/>
              </a:rPr>
              <a:t>码表示</a:t>
            </a:r>
            <a:endParaRPr lang="zh-CN" altLang="en-US" sz="2400" b="1" dirty="0">
              <a:latin typeface="微软雅黑" panose="020B0503020204020204" pitchFamily="34" charset="-122"/>
              <a:ea typeface="微软雅黑" panose="020B0503020204020204" pitchFamily="34" charset="-122"/>
            </a:endParaRPr>
          </a:p>
          <a:p>
            <a:pPr marL="0" indent="0" algn="l">
              <a:buNone/>
            </a:pPr>
            <a:r>
              <a:rPr lang="en-US" altLang="zh-CN" sz="2400" b="1" dirty="0">
                <a:latin typeface="微软雅黑" panose="020B0503020204020204" pitchFamily="34" charset="-122"/>
                <a:ea typeface="微软雅黑" panose="020B0503020204020204" pitchFamily="34" charset="-122"/>
                <a:sym typeface="+mn-ea"/>
              </a:rPr>
              <a:t>     </a:t>
            </a:r>
            <a:r>
              <a:rPr lang="zh-CN" altLang="en-US" sz="2400" b="1" dirty="0">
                <a:latin typeface="微软雅黑" panose="020B0503020204020204" pitchFamily="34" charset="-122"/>
                <a:ea typeface="微软雅黑" panose="020B0503020204020204" pitchFamily="34" charset="-122"/>
                <a:sym typeface="+mn-ea"/>
              </a:rPr>
              <a:t>用4位二进制数来表示1位十进制数（0~9）。</a:t>
            </a:r>
          </a:p>
          <a:p>
            <a:pPr marL="0" indent="0" algn="l">
              <a:buNone/>
            </a:pPr>
            <a:endParaRPr lang="zh-CN" altLang="en-US" sz="2400" b="1" dirty="0">
              <a:latin typeface="微软雅黑" panose="020B0503020204020204" pitchFamily="34" charset="-122"/>
              <a:ea typeface="微软雅黑" panose="020B0503020204020204" pitchFamily="34" charset="-122"/>
            </a:endParaRPr>
          </a:p>
          <a:p>
            <a:pPr algn="l">
              <a:lnSpc>
                <a:spcPct val="85000"/>
              </a:lnSpc>
              <a:buFont typeface="Wingdings" panose="05000000000000000000" charset="0"/>
              <a:buChar char="Ø"/>
            </a:pPr>
            <a:r>
              <a:rPr lang="zh-CN" altLang="en-US" sz="2400" b="1" dirty="0">
                <a:latin typeface="微软雅黑" panose="020B0503020204020204" pitchFamily="34" charset="-122"/>
                <a:ea typeface="微软雅黑" panose="020B0503020204020204" pitchFamily="34" charset="-122"/>
                <a:sym typeface="+mn-ea"/>
              </a:rPr>
              <a:t>有权码</a:t>
            </a:r>
            <a:r>
              <a:rPr lang="en-US" altLang="zh-CN" sz="2400" b="1" dirty="0">
                <a:latin typeface="微软雅黑" panose="020B0503020204020204" pitchFamily="34" charset="-122"/>
                <a:ea typeface="微软雅黑" panose="020B0503020204020204" pitchFamily="34" charset="-122"/>
                <a:sym typeface="+mn-ea"/>
              </a:rPr>
              <a:t>  8421</a:t>
            </a:r>
            <a:r>
              <a:rPr lang="zh-CN" altLang="en-US" sz="2400" b="1" dirty="0">
                <a:latin typeface="微软雅黑" panose="020B0503020204020204" pitchFamily="34" charset="-122"/>
                <a:ea typeface="微软雅黑" panose="020B0503020204020204" pitchFamily="34" charset="-122"/>
                <a:sym typeface="+mn-ea"/>
              </a:rPr>
              <a:t>码</a:t>
            </a:r>
            <a:endParaRPr lang="zh-CN" altLang="en-US" sz="2400" b="1" dirty="0">
              <a:latin typeface="微软雅黑" panose="020B0503020204020204" pitchFamily="34" charset="-122"/>
              <a:ea typeface="微软雅黑" panose="020B0503020204020204" pitchFamily="34" charset="-122"/>
            </a:endParaRPr>
          </a:p>
          <a:p>
            <a:pPr marL="0" indent="0" algn="l">
              <a:lnSpc>
                <a:spcPct val="85000"/>
              </a:lnSpc>
              <a:buFont typeface="Wingdings" panose="05000000000000000000" charset="0"/>
              <a:buNone/>
            </a:pPr>
            <a:endParaRPr lang="zh-CN" altLang="en-US" sz="2400" b="1" dirty="0">
              <a:latin typeface="微软雅黑" panose="020B0503020204020204" pitchFamily="34" charset="-122"/>
              <a:ea typeface="微软雅黑" panose="020B0503020204020204" pitchFamily="34" charset="-122"/>
            </a:endParaRPr>
          </a:p>
          <a:p>
            <a:pPr marL="0" indent="0" algn="l">
              <a:lnSpc>
                <a:spcPct val="85000"/>
              </a:lnSpc>
              <a:buFont typeface="Wingdings" panose="05000000000000000000" charset="0"/>
              <a:buNone/>
            </a:pPr>
            <a:endParaRPr lang="zh-CN" altLang="en-US" sz="2400" b="1" dirty="0">
              <a:latin typeface="微软雅黑" panose="020B0503020204020204" pitchFamily="34" charset="-122"/>
              <a:ea typeface="微软雅黑" panose="020B0503020204020204" pitchFamily="34" charset="-122"/>
            </a:endParaRPr>
          </a:p>
          <a:p>
            <a:pPr algn="l">
              <a:lnSpc>
                <a:spcPct val="85000"/>
              </a:lnSpc>
              <a:buFont typeface="Wingdings" panose="05000000000000000000" charset="0"/>
            </a:pPr>
            <a:endParaRPr lang="en-US" altLang="zh-CN" sz="2400" b="1" dirty="0">
              <a:latin typeface="微软雅黑" panose="020B0503020204020204" pitchFamily="34" charset="-122"/>
              <a:ea typeface="微软雅黑" panose="020B0503020204020204" pitchFamily="34" charset="-122"/>
              <a:sym typeface="+mn-ea"/>
            </a:endParaRPr>
          </a:p>
          <a:p>
            <a:pPr algn="l">
              <a:lnSpc>
                <a:spcPct val="85000"/>
              </a:lnSpc>
              <a:buFont typeface="Wingdings" panose="05000000000000000000" charset="0"/>
              <a:buChar char="Ø"/>
            </a:pPr>
            <a:r>
              <a:rPr lang="zh-CN" altLang="en-US" sz="2400" b="1" dirty="0">
                <a:latin typeface="微软雅黑" panose="020B0503020204020204" pitchFamily="34" charset="-122"/>
                <a:ea typeface="微软雅黑" panose="020B0503020204020204" pitchFamily="34" charset="-122"/>
                <a:sym typeface="+mn-ea"/>
              </a:rPr>
              <a:t>无权码，余</a:t>
            </a:r>
            <a:r>
              <a:rPr lang="en-US" altLang="zh-CN" sz="2400" b="1" dirty="0">
                <a:latin typeface="微软雅黑" panose="020B0503020204020204" pitchFamily="34" charset="-122"/>
                <a:ea typeface="微软雅黑" panose="020B0503020204020204" pitchFamily="34" charset="-122"/>
                <a:sym typeface="+mn-ea"/>
              </a:rPr>
              <a:t>3</a:t>
            </a:r>
            <a:r>
              <a:rPr lang="zh-CN" altLang="en-US" sz="2400" b="1" dirty="0">
                <a:latin typeface="微软雅黑" panose="020B0503020204020204" pitchFamily="34" charset="-122"/>
                <a:ea typeface="微软雅黑" panose="020B0503020204020204" pitchFamily="34" charset="-122"/>
                <a:sym typeface="+mn-ea"/>
              </a:rPr>
              <a:t>码，格雷码</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p:cNvSpPr>
          <p:nvPr>
            <p:ph type="body" idx="4294967295"/>
          </p:nvPr>
        </p:nvSpPr>
        <p:spPr>
          <a:xfrm>
            <a:off x="147638" y="919163"/>
            <a:ext cx="8996362" cy="5127625"/>
          </a:xfrm>
        </p:spPr>
        <p:txBody>
          <a:bodyPr vert="horz" wrap="square" lIns="63500" tIns="25400" rIns="63500" bIns="25400" anchor="t" anchorCtr="0">
            <a:spAutoFit/>
          </a:bodyPr>
          <a:lstStyle/>
          <a:p>
            <a:pPr marL="203200" indent="-203200">
              <a:spcBef>
                <a:spcPct val="35000"/>
              </a:spcBef>
            </a:pPr>
            <a:r>
              <a:rPr lang="zh-CN" altLang="en-US" dirty="0">
                <a:ea typeface="黑体" panose="02010609060101010101" pitchFamily="49" charset="-122"/>
              </a:rPr>
              <a:t>特点</a:t>
            </a:r>
          </a:p>
          <a:p>
            <a:pPr marL="685800" lvl="1" indent="-190500">
              <a:spcBef>
                <a:spcPct val="35000"/>
              </a:spcBef>
            </a:pPr>
            <a:r>
              <a:rPr lang="zh-CN" altLang="en-US" sz="2200" dirty="0">
                <a:solidFill>
                  <a:srgbClr val="0033CC"/>
                </a:solidFill>
                <a:ea typeface="黑体" panose="02010609060101010101" pitchFamily="49" charset="-122"/>
              </a:rPr>
              <a:t>汉字是表意文字，一个字就是一个方块图形。</a:t>
            </a:r>
          </a:p>
          <a:p>
            <a:pPr marL="685800" lvl="1" indent="-190500">
              <a:spcBef>
                <a:spcPct val="35000"/>
              </a:spcBef>
            </a:pPr>
            <a:r>
              <a:rPr lang="zh-CN" altLang="en-US" sz="2200" dirty="0">
                <a:solidFill>
                  <a:srgbClr val="0033CC"/>
                </a:solidFill>
                <a:ea typeface="黑体" panose="02010609060101010101" pitchFamily="49" charset="-122"/>
              </a:rPr>
              <a:t>汉字数量巨大，总数超过6万字，给汉字在计算机内部的表示、汉字的传输与交换、汉字的输入和输出等带来了一系列问题。</a:t>
            </a:r>
          </a:p>
          <a:p>
            <a:pPr marL="203200" indent="-203200">
              <a:spcBef>
                <a:spcPct val="35000"/>
              </a:spcBef>
            </a:pPr>
            <a:r>
              <a:rPr lang="zh-CN" altLang="en-US" dirty="0">
                <a:ea typeface="黑体" panose="02010609060101010101" pitchFamily="49" charset="-122"/>
              </a:rPr>
              <a:t>编码形式</a:t>
            </a:r>
          </a:p>
          <a:p>
            <a:pPr marL="685800" lvl="1" indent="-190500" algn="just">
              <a:spcBef>
                <a:spcPct val="35000"/>
              </a:spcBef>
            </a:pPr>
            <a:r>
              <a:rPr lang="zh-CN" altLang="en-US" sz="2200" dirty="0">
                <a:solidFill>
                  <a:srgbClr val="0033CC"/>
                </a:solidFill>
                <a:ea typeface="黑体" panose="02010609060101010101" pitchFamily="49" charset="-122"/>
              </a:rPr>
              <a:t>有以下几种汉字代码：</a:t>
            </a:r>
          </a:p>
          <a:p>
            <a:pPr marL="685800" lvl="1" indent="-190500"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输入码：</a:t>
            </a:r>
            <a:r>
              <a:rPr lang="zh-CN" altLang="en-US" sz="2200" dirty="0">
                <a:solidFill>
                  <a:srgbClr val="008000"/>
                </a:solidFill>
                <a:ea typeface="黑体" panose="02010609060101010101" pitchFamily="49" charset="-122"/>
              </a:rPr>
              <a:t>对汉字用相应按键进行编码表示，用于输入</a:t>
            </a:r>
            <a:endParaRPr lang="zh-CN" altLang="en-US" sz="2200" dirty="0">
              <a:solidFill>
                <a:srgbClr val="0033CC"/>
              </a:solidFill>
              <a:ea typeface="黑体" panose="02010609060101010101" pitchFamily="49" charset="-122"/>
            </a:endParaRPr>
          </a:p>
          <a:p>
            <a:pPr marL="685800" lvl="1" indent="-190500"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内码：</a:t>
            </a:r>
            <a:r>
              <a:rPr lang="zh-CN" altLang="en-US" sz="2200" dirty="0">
                <a:solidFill>
                  <a:srgbClr val="008000"/>
                </a:solidFill>
                <a:ea typeface="黑体" panose="02010609060101010101" pitchFamily="49" charset="-122"/>
              </a:rPr>
              <a:t>用于在系统中进行存储、查找、传送等处理</a:t>
            </a:r>
            <a:endParaRPr lang="zh-CN" altLang="en-US" sz="2200" dirty="0">
              <a:solidFill>
                <a:srgbClr val="0033CC"/>
              </a:solidFill>
              <a:ea typeface="黑体" panose="02010609060101010101" pitchFamily="49" charset="-122"/>
            </a:endParaRPr>
          </a:p>
          <a:p>
            <a:pPr marL="685800" lvl="1" indent="-190500" algn="just">
              <a:spcBef>
                <a:spcPct val="35000"/>
              </a:spcBef>
              <a:buFont typeface="Wingdings" panose="05000000000000000000" pitchFamily="2" charset="2"/>
              <a:buChar char=" "/>
            </a:pPr>
            <a:r>
              <a:rPr lang="zh-CN" altLang="en-US" sz="2200" dirty="0">
                <a:solidFill>
                  <a:schemeClr val="accent2"/>
                </a:solidFill>
                <a:ea typeface="黑体" panose="02010609060101010101" pitchFamily="49" charset="-122"/>
              </a:rPr>
              <a:t>字模点阵或轮廓描述</a:t>
            </a:r>
            <a:r>
              <a:rPr lang="en-US" altLang="zh-CN" sz="2200" dirty="0">
                <a:solidFill>
                  <a:schemeClr val="accent2"/>
                </a:solidFill>
                <a:ea typeface="黑体" panose="02010609060101010101" pitchFamily="49" charset="-122"/>
              </a:rPr>
              <a:t>:</a:t>
            </a:r>
            <a:r>
              <a:rPr lang="en-US" altLang="zh-CN" sz="2200" dirty="0">
                <a:ea typeface="黑体" panose="02010609060101010101" pitchFamily="49" charset="-122"/>
              </a:rPr>
              <a:t> </a:t>
            </a:r>
            <a:r>
              <a:rPr lang="zh-CN" altLang="en-US" sz="2200" dirty="0">
                <a:solidFill>
                  <a:srgbClr val="008000"/>
                </a:solidFill>
                <a:ea typeface="黑体" panose="02010609060101010101" pitchFamily="49" charset="-122"/>
              </a:rPr>
              <a:t>描述汉字字模点阵或轮廓，用于显示</a:t>
            </a:r>
            <a:r>
              <a:rPr lang="en-US" altLang="zh-CN" sz="2200" dirty="0">
                <a:solidFill>
                  <a:srgbClr val="008000"/>
                </a:solidFill>
                <a:ea typeface="黑体" panose="02010609060101010101" pitchFamily="49" charset="-122"/>
              </a:rPr>
              <a:t>/</a:t>
            </a:r>
            <a:r>
              <a:rPr lang="zh-CN" altLang="en-US" sz="2200" dirty="0">
                <a:solidFill>
                  <a:srgbClr val="008000"/>
                </a:solidFill>
                <a:ea typeface="黑体" panose="02010609060101010101" pitchFamily="49" charset="-122"/>
              </a:rPr>
              <a:t>打印</a:t>
            </a:r>
          </a:p>
          <a:p>
            <a:pPr marL="685800" lvl="1" indent="-190500">
              <a:lnSpc>
                <a:spcPct val="90000"/>
              </a:lnSpc>
              <a:buFont typeface="Wingdings" panose="05000000000000000000" pitchFamily="2" charset="2"/>
              <a:buChar char=" "/>
            </a:pPr>
            <a:endParaRPr lang="zh-CN" altLang="en-US" sz="2200" dirty="0">
              <a:solidFill>
                <a:srgbClr val="008000"/>
              </a:solidFill>
              <a:ea typeface="黑体" panose="02010609060101010101" pitchFamily="49" charset="-122"/>
            </a:endParaRPr>
          </a:p>
          <a:p>
            <a:pPr marL="203200" indent="-203200">
              <a:lnSpc>
                <a:spcPct val="90000"/>
              </a:lnSpc>
              <a:buNone/>
            </a:pPr>
            <a:r>
              <a:rPr lang="zh-CN" altLang="en-US" sz="2200" dirty="0">
                <a:latin typeface="宋体" panose="02010600030101010101" pitchFamily="2" charset="-122"/>
              </a:rPr>
              <a:t> </a:t>
            </a:r>
          </a:p>
        </p:txBody>
      </p:sp>
      <p:sp>
        <p:nvSpPr>
          <p:cNvPr id="62467" name="Rectangle 3"/>
          <p:cNvSpPr>
            <a:spLocks noGrp="1"/>
          </p:cNvSpPr>
          <p:nvPr>
            <p:ph type="title" idx="4294967295"/>
          </p:nvPr>
        </p:nvSpPr>
        <p:spPr>
          <a:xfrm>
            <a:off x="457200" y="7938"/>
            <a:ext cx="8229600" cy="701675"/>
          </a:xfrm>
        </p:spPr>
        <p:txBody>
          <a:bodyPr vert="horz" wrap="square" lIns="91440" tIns="45720" rIns="91440" bIns="45720" anchor="ctr" anchorCtr="0">
            <a:spAutoFit/>
          </a:bodyPr>
          <a:lstStyle/>
          <a:p>
            <a:r>
              <a:rPr lang="zh-CN" altLang="en-US" dirty="0">
                <a:latin typeface="宋体" panose="02010600030101010101" pitchFamily="2" charset="-122"/>
                <a:ea typeface="宋体" panose="02010600030101010101" pitchFamily="2" charset="-122"/>
              </a:rPr>
              <a:t>汉字及国际字符的编码表示</a:t>
            </a:r>
            <a:endParaRPr lang="en-US" altLang="zh-CN"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6">
                                            <p:txEl>
                                              <p:pRg st="1" end="1"/>
                                            </p:txEl>
                                          </p:spTgt>
                                        </p:tgtEl>
                                        <p:attrNameLst>
                                          <p:attrName>style.visibility</p:attrName>
                                        </p:attrNameLst>
                                      </p:cBhvr>
                                      <p:to>
                                        <p:strVal val="visible"/>
                                      </p:to>
                                    </p:set>
                                    <p:animEffect transition="in" filter="blinds(horizontal)">
                                      <p:cBhvr>
                                        <p:cTn id="7" dur="500"/>
                                        <p:tgtEl>
                                          <p:spTgt spid="410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6">
                                            <p:txEl>
                                              <p:pRg st="2" end="2"/>
                                            </p:txEl>
                                          </p:spTgt>
                                        </p:tgtEl>
                                        <p:attrNameLst>
                                          <p:attrName>style.visibility</p:attrName>
                                        </p:attrNameLst>
                                      </p:cBhvr>
                                      <p:to>
                                        <p:strVal val="visible"/>
                                      </p:to>
                                    </p:set>
                                    <p:animEffect transition="in" filter="blinds(horizontal)">
                                      <p:cBhvr>
                                        <p:cTn id="12" dur="500"/>
                                        <p:tgtEl>
                                          <p:spTgt spid="410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6">
                                            <p:txEl>
                                              <p:pRg st="5" end="5"/>
                                            </p:txEl>
                                          </p:spTgt>
                                        </p:tgtEl>
                                        <p:attrNameLst>
                                          <p:attrName>style.visibility</p:attrName>
                                        </p:attrNameLst>
                                      </p:cBhvr>
                                      <p:to>
                                        <p:strVal val="visible"/>
                                      </p:to>
                                    </p:set>
                                    <p:animEffect transition="in" filter="blinds(horizontal)">
                                      <p:cBhvr>
                                        <p:cTn id="17" dur="500"/>
                                        <p:tgtEl>
                                          <p:spTgt spid="41062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6">
                                            <p:txEl>
                                              <p:pRg st="6" end="6"/>
                                            </p:txEl>
                                          </p:spTgt>
                                        </p:tgtEl>
                                        <p:attrNameLst>
                                          <p:attrName>style.visibility</p:attrName>
                                        </p:attrNameLst>
                                      </p:cBhvr>
                                      <p:to>
                                        <p:strVal val="visible"/>
                                      </p:to>
                                    </p:set>
                                    <p:animEffect transition="in" filter="blinds(horizontal)">
                                      <p:cBhvr>
                                        <p:cTn id="22" dur="500"/>
                                        <p:tgtEl>
                                          <p:spTgt spid="41062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6">
                                            <p:txEl>
                                              <p:pRg st="7" end="7"/>
                                            </p:txEl>
                                          </p:spTgt>
                                        </p:tgtEl>
                                        <p:attrNameLst>
                                          <p:attrName>style.visibility</p:attrName>
                                        </p:attrNameLst>
                                      </p:cBhvr>
                                      <p:to>
                                        <p:strVal val="visible"/>
                                      </p:to>
                                    </p:set>
                                    <p:animEffect transition="in" filter="blinds(horizontal)">
                                      <p:cBhvr>
                                        <p:cTn id="27" dur="500"/>
                                        <p:tgtEl>
                                          <p:spTgt spid="4106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1120" y="99060"/>
            <a:ext cx="9011920" cy="632269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534988" y="7938"/>
            <a:ext cx="6073775" cy="676275"/>
          </a:xfrm>
        </p:spPr>
        <p:txBody>
          <a:bodyPr vert="horz" wrap="square" lIns="63500" tIns="25400" rIns="63500" bIns="25400" anchor="t" anchorCtr="0">
            <a:spAutoFit/>
          </a:bodyPr>
          <a:lstStyle/>
          <a:p>
            <a:r>
              <a:rPr lang="zh-CN" altLang="en-US" dirty="0">
                <a:latin typeface="黑体" panose="02010609060101010101" pitchFamily="49" charset="-122"/>
              </a:rPr>
              <a:t>汉字</a:t>
            </a:r>
            <a:r>
              <a:rPr lang="zh-CN" altLang="en-US" sz="4100" dirty="0">
                <a:latin typeface="黑体" panose="02010609060101010101" pitchFamily="49" charset="-122"/>
              </a:rPr>
              <a:t>内码</a:t>
            </a:r>
          </a:p>
        </p:txBody>
      </p:sp>
      <p:sp>
        <p:nvSpPr>
          <p:cNvPr id="414723" name="Rectangle 3"/>
          <p:cNvSpPr>
            <a:spLocks noGrp="1"/>
          </p:cNvSpPr>
          <p:nvPr>
            <p:ph type="body" idx="4294967295"/>
          </p:nvPr>
        </p:nvSpPr>
        <p:spPr>
          <a:xfrm>
            <a:off x="166688" y="857250"/>
            <a:ext cx="8750300" cy="5502275"/>
          </a:xfrm>
        </p:spPr>
        <p:txBody>
          <a:bodyPr vert="horz" wrap="square" lIns="63500" tIns="25400" rIns="63500" bIns="25400" anchor="t" anchorCtr="0">
            <a:spAutoFit/>
          </a:bodyPr>
          <a:lstStyle/>
          <a:p>
            <a:pPr marL="203200" indent="-203200">
              <a:spcBef>
                <a:spcPct val="50000"/>
              </a:spcBef>
            </a:pPr>
            <a:r>
              <a:rPr lang="zh-CN" altLang="en-US" sz="2500" dirty="0">
                <a:ea typeface="黑体" panose="02010609060101010101" pitchFamily="49" charset="-122"/>
              </a:rPr>
              <a:t>至少需2个字节才能表示一个汉字内码。为什么？</a:t>
            </a:r>
          </a:p>
          <a:p>
            <a:pPr marL="382905" lvl="1" indent="112395">
              <a:spcBef>
                <a:spcPct val="50000"/>
              </a:spcBef>
            </a:pPr>
            <a:r>
              <a:rPr lang="zh-CN" altLang="en-US" sz="2400" dirty="0">
                <a:ea typeface="黑体" panose="02010609060101010101" pitchFamily="49" charset="-122"/>
              </a:rPr>
              <a:t>由汉字的总数决定，超</a:t>
            </a:r>
            <a:r>
              <a:rPr lang="en-US" altLang="zh-CN" sz="2400" dirty="0">
                <a:ea typeface="黑体" panose="02010609060101010101" pitchFamily="49" charset="-122"/>
              </a:rPr>
              <a:t>6</a:t>
            </a:r>
            <a:r>
              <a:rPr lang="zh-CN" altLang="en-US" sz="2400" dirty="0">
                <a:ea typeface="黑体" panose="02010609060101010101" pitchFamily="49" charset="-122"/>
              </a:rPr>
              <a:t>万！</a:t>
            </a:r>
          </a:p>
          <a:p>
            <a:pPr marL="203200" indent="-203200">
              <a:spcBef>
                <a:spcPct val="50000"/>
              </a:spcBef>
            </a:pPr>
            <a:r>
              <a:rPr lang="zh-CN" altLang="en-US" sz="2500" dirty="0">
                <a:ea typeface="黑体" panose="02010609060101010101" pitchFamily="49" charset="-122"/>
              </a:rPr>
              <a:t>可在</a:t>
            </a:r>
            <a:r>
              <a:rPr lang="en-US" altLang="zh-CN" sz="2500" dirty="0">
                <a:ea typeface="黑体" panose="02010609060101010101" pitchFamily="49" charset="-122"/>
              </a:rPr>
              <a:t>GB2312</a:t>
            </a:r>
            <a:r>
              <a:rPr lang="zh-CN" altLang="en-US" sz="2500" dirty="0">
                <a:ea typeface="黑体" panose="02010609060101010101" pitchFamily="49" charset="-122"/>
              </a:rPr>
              <a:t>国标码的基础上产生汉字内码</a:t>
            </a:r>
          </a:p>
          <a:p>
            <a:pPr marL="382905" lvl="1" indent="112395">
              <a:spcBef>
                <a:spcPct val="50000"/>
              </a:spcBef>
            </a:pPr>
            <a:r>
              <a:rPr lang="zh-CN" altLang="en-US" sz="2400" dirty="0">
                <a:ea typeface="黑体" panose="02010609060101010101" pitchFamily="49" charset="-122"/>
              </a:rPr>
              <a:t>为与</a:t>
            </a:r>
            <a:r>
              <a:rPr lang="en-US" altLang="zh-CN" sz="2400" dirty="0">
                <a:ea typeface="黑体" panose="02010609060101010101" pitchFamily="49" charset="-122"/>
              </a:rPr>
              <a:t>ASCII</a:t>
            </a:r>
            <a:r>
              <a:rPr lang="zh-CN" altLang="en-US" sz="2400" dirty="0">
                <a:ea typeface="黑体" panose="02010609060101010101" pitchFamily="49" charset="-122"/>
              </a:rPr>
              <a:t>码区别，将国标码的两个字节的第一位置“1”后得到</a:t>
            </a:r>
            <a:r>
              <a:rPr lang="zh-CN" altLang="en-US" sz="2400" dirty="0">
                <a:solidFill>
                  <a:srgbClr val="FF0066"/>
                </a:solidFill>
                <a:ea typeface="黑体" panose="02010609060101010101" pitchFamily="49" charset="-122"/>
              </a:rPr>
              <a:t>一种</a:t>
            </a:r>
            <a:r>
              <a:rPr lang="zh-CN" altLang="en-US" sz="2400" dirty="0">
                <a:ea typeface="黑体" panose="02010609060101010101" pitchFamily="49" charset="-122"/>
              </a:rPr>
              <a:t>汉字内码</a:t>
            </a:r>
          </a:p>
          <a:p>
            <a:pPr marL="382905" lvl="1" indent="112395">
              <a:spcBef>
                <a:spcPct val="50000"/>
              </a:spcBef>
              <a:buNone/>
            </a:pPr>
            <a:r>
              <a:rPr lang="zh-CN" altLang="en-US" sz="2400" dirty="0">
                <a:solidFill>
                  <a:srgbClr val="006600"/>
                </a:solidFill>
                <a:ea typeface="黑体" panose="02010609060101010101" pitchFamily="49" charset="-122"/>
              </a:rPr>
              <a:t>例如，</a:t>
            </a:r>
            <a:r>
              <a:rPr lang="zh-CN" altLang="en-US" sz="2400" dirty="0">
                <a:solidFill>
                  <a:srgbClr val="008000"/>
                </a:solidFill>
                <a:ea typeface="黑体" panose="02010609060101010101" pitchFamily="49" charset="-122"/>
              </a:rPr>
              <a:t>汉字“大”在码表中位于第</a:t>
            </a:r>
            <a:r>
              <a:rPr lang="en-US" altLang="zh-CN" sz="2400" dirty="0">
                <a:solidFill>
                  <a:srgbClr val="008000"/>
                </a:solidFill>
                <a:ea typeface="黑体" panose="02010609060101010101" pitchFamily="49" charset="-122"/>
              </a:rPr>
              <a:t>20</a:t>
            </a:r>
            <a:r>
              <a:rPr lang="zh-CN" altLang="en-US" sz="2400" dirty="0">
                <a:solidFill>
                  <a:srgbClr val="008000"/>
                </a:solidFill>
                <a:ea typeface="黑体" panose="02010609060101010101" pitchFamily="49" charset="-122"/>
              </a:rPr>
              <a:t>行、第</a:t>
            </a:r>
            <a:r>
              <a:rPr lang="en-US" altLang="zh-CN" sz="2400" dirty="0">
                <a:solidFill>
                  <a:srgbClr val="008000"/>
                </a:solidFill>
                <a:ea typeface="黑体" panose="02010609060101010101" pitchFamily="49" charset="-122"/>
              </a:rPr>
              <a:t>83</a:t>
            </a:r>
            <a:r>
              <a:rPr lang="zh-CN" altLang="en-US" sz="2400" dirty="0">
                <a:solidFill>
                  <a:srgbClr val="008000"/>
                </a:solidFill>
                <a:ea typeface="黑体" panose="02010609060101010101" pitchFamily="49" charset="-122"/>
              </a:rPr>
              <a:t>列。因此区位码为</a:t>
            </a:r>
            <a:r>
              <a:rPr lang="en-US" altLang="zh-CN" sz="2400" dirty="0">
                <a:solidFill>
                  <a:srgbClr val="008000"/>
                </a:solidFill>
                <a:ea typeface="黑体" panose="02010609060101010101" pitchFamily="49" charset="-122"/>
              </a:rPr>
              <a:t>001</a:t>
            </a:r>
            <a:r>
              <a:rPr lang="en-US" altLang="zh-CN" sz="2400" dirty="0">
                <a:solidFill>
                  <a:schemeClr val="tx2"/>
                </a:solidFill>
                <a:ea typeface="黑体" panose="02010609060101010101" pitchFamily="49" charset="-122"/>
              </a:rPr>
              <a:t>0100</a:t>
            </a:r>
            <a:r>
              <a:rPr lang="en-US" altLang="zh-CN" sz="2400" dirty="0">
                <a:solidFill>
                  <a:srgbClr val="008000"/>
                </a:solidFill>
                <a:ea typeface="黑体" panose="02010609060101010101" pitchFamily="49" charset="-122"/>
              </a:rPr>
              <a:t> 101</a:t>
            </a:r>
            <a:r>
              <a:rPr lang="en-US" altLang="zh-CN" sz="2400" dirty="0">
                <a:solidFill>
                  <a:schemeClr val="tx2"/>
                </a:solidFill>
                <a:ea typeface="黑体" panose="02010609060101010101" pitchFamily="49" charset="-122"/>
              </a:rPr>
              <a:t>0011</a:t>
            </a:r>
            <a:r>
              <a:rPr lang="zh-CN" altLang="en-US" sz="2400" dirty="0">
                <a:solidFill>
                  <a:srgbClr val="008000"/>
                </a:solidFill>
                <a:ea typeface="黑体" panose="02010609060101010101" pitchFamily="49" charset="-122"/>
              </a:rPr>
              <a:t>，国标码为</a:t>
            </a:r>
            <a:r>
              <a:rPr lang="en-US" altLang="zh-CN" sz="2400" dirty="0">
                <a:solidFill>
                  <a:srgbClr val="CC0000"/>
                </a:solidFill>
                <a:ea typeface="黑体" panose="02010609060101010101" pitchFamily="49" charset="-122"/>
              </a:rPr>
              <a:t>0</a:t>
            </a:r>
            <a:r>
              <a:rPr lang="en-US" altLang="zh-CN" sz="2400" dirty="0">
                <a:solidFill>
                  <a:srgbClr val="008000"/>
                </a:solidFill>
                <a:ea typeface="黑体" panose="02010609060101010101" pitchFamily="49" charset="-122"/>
              </a:rPr>
              <a:t>0</a:t>
            </a:r>
            <a:r>
              <a:rPr lang="en-US" altLang="zh-CN" sz="2400" dirty="0">
                <a:solidFill>
                  <a:srgbClr val="3333FF"/>
                </a:solidFill>
                <a:ea typeface="黑体" panose="02010609060101010101" pitchFamily="49" charset="-122"/>
              </a:rPr>
              <a:t>1</a:t>
            </a:r>
            <a:r>
              <a:rPr lang="en-US" altLang="zh-CN" sz="2400" dirty="0">
                <a:solidFill>
                  <a:srgbClr val="008000"/>
                </a:solidFill>
                <a:ea typeface="黑体" panose="02010609060101010101" pitchFamily="49" charset="-122"/>
              </a:rPr>
              <a:t>1</a:t>
            </a:r>
            <a:r>
              <a:rPr lang="en-US" altLang="zh-CN" sz="2400" dirty="0">
                <a:solidFill>
                  <a:schemeClr val="tx2"/>
                </a:solidFill>
                <a:ea typeface="黑体" panose="02010609060101010101" pitchFamily="49" charset="-122"/>
              </a:rPr>
              <a:t>0100</a:t>
            </a:r>
            <a:r>
              <a:rPr lang="en-US" altLang="zh-CN" sz="2400" dirty="0">
                <a:solidFill>
                  <a:srgbClr val="008000"/>
                </a:solidFill>
                <a:ea typeface="黑体" panose="02010609060101010101" pitchFamily="49" charset="-122"/>
              </a:rPr>
              <a:t> </a:t>
            </a:r>
            <a:r>
              <a:rPr lang="en-US" altLang="zh-CN" sz="2400" dirty="0">
                <a:solidFill>
                  <a:srgbClr val="CC0000"/>
                </a:solidFill>
                <a:ea typeface="黑体" panose="02010609060101010101" pitchFamily="49" charset="-122"/>
              </a:rPr>
              <a:t>0</a:t>
            </a:r>
            <a:r>
              <a:rPr lang="en-US" altLang="zh-CN" sz="2400" dirty="0">
                <a:solidFill>
                  <a:srgbClr val="008000"/>
                </a:solidFill>
                <a:ea typeface="黑体" panose="02010609060101010101" pitchFamily="49" charset="-122"/>
              </a:rPr>
              <a:t>1</a:t>
            </a:r>
            <a:r>
              <a:rPr lang="en-US" altLang="zh-CN" sz="2400" dirty="0">
                <a:solidFill>
                  <a:srgbClr val="3333FF"/>
                </a:solidFill>
                <a:ea typeface="黑体" panose="02010609060101010101" pitchFamily="49" charset="-122"/>
              </a:rPr>
              <a:t>1</a:t>
            </a:r>
            <a:r>
              <a:rPr lang="en-US" altLang="zh-CN" sz="2400" dirty="0">
                <a:solidFill>
                  <a:srgbClr val="008000"/>
                </a:solidFill>
                <a:ea typeface="黑体" panose="02010609060101010101" pitchFamily="49" charset="-122"/>
              </a:rPr>
              <a:t>1</a:t>
            </a:r>
            <a:r>
              <a:rPr lang="en-US" altLang="zh-CN" sz="2400" dirty="0">
                <a:solidFill>
                  <a:schemeClr val="tx2"/>
                </a:solidFill>
                <a:ea typeface="黑体" panose="02010609060101010101" pitchFamily="49" charset="-122"/>
              </a:rPr>
              <a:t>0011</a:t>
            </a:r>
            <a:r>
              <a:rPr lang="zh-CN" altLang="en-US" sz="2400" dirty="0">
                <a:solidFill>
                  <a:srgbClr val="008000"/>
                </a:solidFill>
                <a:ea typeface="黑体" panose="02010609060101010101" pitchFamily="49" charset="-122"/>
              </a:rPr>
              <a:t>，即3473</a:t>
            </a:r>
            <a:r>
              <a:rPr lang="en-US" altLang="zh-CN" sz="2400" dirty="0">
                <a:solidFill>
                  <a:srgbClr val="008000"/>
                </a:solidFill>
                <a:ea typeface="黑体" panose="02010609060101010101" pitchFamily="49" charset="-122"/>
              </a:rPr>
              <a:t>H</a:t>
            </a:r>
            <a:r>
              <a:rPr lang="zh-CN" altLang="en-US" sz="2400" dirty="0">
                <a:solidFill>
                  <a:srgbClr val="008000"/>
                </a:solidFill>
                <a:ea typeface="黑体" panose="02010609060101010101" pitchFamily="49" charset="-122"/>
              </a:rPr>
              <a:t>。前面的34</a:t>
            </a:r>
            <a:r>
              <a:rPr lang="en-US" altLang="zh-CN" sz="2400" dirty="0">
                <a:solidFill>
                  <a:srgbClr val="008000"/>
                </a:solidFill>
                <a:ea typeface="黑体" panose="02010609060101010101" pitchFamily="49" charset="-122"/>
              </a:rPr>
              <a:t>H</a:t>
            </a:r>
            <a:r>
              <a:rPr lang="zh-CN" altLang="en-US" sz="2400" dirty="0">
                <a:solidFill>
                  <a:srgbClr val="008000"/>
                </a:solidFill>
                <a:ea typeface="黑体" panose="02010609060101010101" pitchFamily="49" charset="-122"/>
              </a:rPr>
              <a:t>和字符“4”的</a:t>
            </a:r>
            <a:r>
              <a:rPr lang="en-US" altLang="zh-CN" sz="2400" dirty="0">
                <a:solidFill>
                  <a:srgbClr val="008000"/>
                </a:solidFill>
                <a:ea typeface="黑体" panose="02010609060101010101" pitchFamily="49" charset="-122"/>
              </a:rPr>
              <a:t>ACSII</a:t>
            </a:r>
            <a:r>
              <a:rPr lang="zh-CN" altLang="en-US" sz="2400" dirty="0">
                <a:solidFill>
                  <a:srgbClr val="008000"/>
                </a:solidFill>
                <a:ea typeface="黑体" panose="02010609060101010101" pitchFamily="49" charset="-122"/>
              </a:rPr>
              <a:t>码相同，后面的73</a:t>
            </a:r>
            <a:r>
              <a:rPr lang="en-US" altLang="zh-CN" sz="2400" dirty="0">
                <a:solidFill>
                  <a:srgbClr val="008000"/>
                </a:solidFill>
                <a:ea typeface="黑体" panose="02010609060101010101" pitchFamily="49" charset="-122"/>
              </a:rPr>
              <a:t>H</a:t>
            </a:r>
            <a:r>
              <a:rPr lang="zh-CN" altLang="en-US" sz="2400" dirty="0">
                <a:solidFill>
                  <a:srgbClr val="008000"/>
                </a:solidFill>
                <a:ea typeface="黑体" panose="02010609060101010101" pitchFamily="49" charset="-122"/>
              </a:rPr>
              <a:t>和字符“</a:t>
            </a:r>
            <a:r>
              <a:rPr lang="en-US" altLang="zh-CN" sz="2400" dirty="0">
                <a:solidFill>
                  <a:srgbClr val="008000"/>
                </a:solidFill>
                <a:ea typeface="黑体" panose="02010609060101010101" pitchFamily="49" charset="-122"/>
              </a:rPr>
              <a:t>s”</a:t>
            </a:r>
            <a:r>
              <a:rPr lang="zh-CN" altLang="en-US" sz="2400" dirty="0">
                <a:solidFill>
                  <a:srgbClr val="008000"/>
                </a:solidFill>
                <a:ea typeface="黑体" panose="02010609060101010101" pitchFamily="49" charset="-122"/>
              </a:rPr>
              <a:t>的</a:t>
            </a:r>
            <a:r>
              <a:rPr lang="en-US" altLang="zh-CN" sz="2400" dirty="0">
                <a:solidFill>
                  <a:srgbClr val="008000"/>
                </a:solidFill>
                <a:ea typeface="黑体" panose="02010609060101010101" pitchFamily="49" charset="-122"/>
              </a:rPr>
              <a:t>ACSII</a:t>
            </a:r>
            <a:r>
              <a:rPr lang="zh-CN" altLang="en-US" sz="2400" dirty="0">
                <a:solidFill>
                  <a:srgbClr val="008000"/>
                </a:solidFill>
                <a:ea typeface="黑体" panose="02010609060101010101" pitchFamily="49" charset="-122"/>
              </a:rPr>
              <a:t>码相同，将每个字节的最高位各设为“1”后，就得到其内码：</a:t>
            </a:r>
            <a:r>
              <a:rPr lang="en-US" altLang="zh-CN" sz="2400" dirty="0">
                <a:solidFill>
                  <a:srgbClr val="008000"/>
                </a:solidFill>
                <a:ea typeface="黑体" panose="02010609060101010101" pitchFamily="49" charset="-122"/>
              </a:rPr>
              <a:t>B4F3H (</a:t>
            </a:r>
            <a:r>
              <a:rPr lang="en-US" altLang="zh-CN" sz="2400" dirty="0">
                <a:solidFill>
                  <a:srgbClr val="CC0000"/>
                </a:solidFill>
                <a:ea typeface="黑体" panose="02010609060101010101" pitchFamily="49" charset="-122"/>
              </a:rPr>
              <a:t>1</a:t>
            </a:r>
            <a:r>
              <a:rPr lang="en-US" altLang="zh-CN" sz="2400" dirty="0">
                <a:solidFill>
                  <a:srgbClr val="008000"/>
                </a:solidFill>
                <a:ea typeface="黑体" panose="02010609060101010101" pitchFamily="49" charset="-122"/>
              </a:rPr>
              <a:t>011 0100 </a:t>
            </a:r>
            <a:r>
              <a:rPr lang="en-US" altLang="zh-CN" sz="2400" dirty="0">
                <a:solidFill>
                  <a:srgbClr val="CC0000"/>
                </a:solidFill>
                <a:ea typeface="黑体" panose="02010609060101010101" pitchFamily="49" charset="-122"/>
              </a:rPr>
              <a:t>1</a:t>
            </a:r>
            <a:r>
              <a:rPr lang="en-US" altLang="zh-CN" sz="2400" dirty="0">
                <a:solidFill>
                  <a:srgbClr val="008000"/>
                </a:solidFill>
                <a:ea typeface="黑体" panose="02010609060101010101" pitchFamily="49" charset="-122"/>
              </a:rPr>
              <a:t>111 0011B)</a:t>
            </a:r>
            <a:r>
              <a:rPr lang="zh-CN" altLang="en-US" sz="2400" dirty="0">
                <a:solidFill>
                  <a:srgbClr val="008000"/>
                </a:solidFill>
                <a:ea typeface="黑体" panose="02010609060101010101" pitchFamily="49" charset="-122"/>
              </a:rPr>
              <a:t>，因而不会和</a:t>
            </a:r>
            <a:r>
              <a:rPr lang="en-US" altLang="zh-CN" sz="2400" dirty="0">
                <a:solidFill>
                  <a:srgbClr val="008000"/>
                </a:solidFill>
                <a:ea typeface="黑体" panose="02010609060101010101" pitchFamily="49" charset="-122"/>
              </a:rPr>
              <a:t>ASCII</a:t>
            </a:r>
            <a:r>
              <a:rPr lang="zh-CN" altLang="en-US" sz="2400" dirty="0">
                <a:solidFill>
                  <a:srgbClr val="008000"/>
                </a:solidFill>
                <a:ea typeface="黑体" panose="02010609060101010101" pitchFamily="49" charset="-122"/>
              </a:rPr>
              <a:t>码混淆。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animEffect transition="in" filter="blinds(horizontal)">
                                      <p:cBhvr>
                                        <p:cTn id="7" dur="500"/>
                                        <p:tgtEl>
                                          <p:spTgt spid="414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zh-CN" altLang="en-US" dirty="0">
                <a:ea typeface="宋体" panose="02010600030101010101" pitchFamily="2" charset="-122"/>
              </a:rPr>
              <a:t>数据的基本宽度</a:t>
            </a:r>
          </a:p>
        </p:txBody>
      </p:sp>
      <p:sp>
        <p:nvSpPr>
          <p:cNvPr id="421891" name="Rectangle 3"/>
          <p:cNvSpPr>
            <a:spLocks noGrp="1"/>
          </p:cNvSpPr>
          <p:nvPr>
            <p:ph type="body" idx="4294967295"/>
          </p:nvPr>
        </p:nvSpPr>
        <p:spPr>
          <a:xfrm>
            <a:off x="327025" y="936625"/>
            <a:ext cx="8591550" cy="5553075"/>
          </a:xfrm>
        </p:spPr>
        <p:txBody>
          <a:bodyPr vert="horz" wrap="square" lIns="63500" tIns="25400" rIns="63500" bIns="25400" anchor="t" anchorCtr="0">
            <a:spAutoFit/>
          </a:bodyPr>
          <a:lstStyle/>
          <a:p>
            <a:pPr marL="203200" indent="-203200">
              <a:lnSpc>
                <a:spcPct val="100000"/>
              </a:lnSpc>
              <a:spcBef>
                <a:spcPct val="45000"/>
              </a:spcBef>
            </a:pPr>
            <a:r>
              <a:rPr lang="zh-CN" altLang="en-US" sz="2500" dirty="0">
                <a:ea typeface="黑体" panose="02010609060101010101" pitchFamily="49" charset="-122"/>
              </a:rPr>
              <a:t>比特（</a:t>
            </a:r>
            <a:r>
              <a:rPr lang="en-US" altLang="zh-CN" sz="2500" dirty="0">
                <a:ea typeface="黑体" panose="02010609060101010101" pitchFamily="49" charset="-122"/>
              </a:rPr>
              <a:t>bit</a:t>
            </a:r>
            <a:r>
              <a:rPr lang="zh-CN" altLang="en-US" sz="2500" dirty="0">
                <a:ea typeface="黑体" panose="02010609060101010101" pitchFamily="49" charset="-122"/>
              </a:rPr>
              <a:t>）是计算机中处理、存储、传输信息的最小单位</a:t>
            </a:r>
          </a:p>
          <a:p>
            <a:pPr marL="203200" indent="-203200">
              <a:lnSpc>
                <a:spcPct val="100000"/>
              </a:lnSpc>
              <a:spcBef>
                <a:spcPct val="45000"/>
              </a:spcBef>
            </a:pPr>
            <a:r>
              <a:rPr lang="zh-CN" altLang="en-US" sz="2500" dirty="0">
                <a:ea typeface="黑体" panose="02010609060101010101" pitchFamily="49" charset="-122"/>
              </a:rPr>
              <a:t>二进制信息的计量单位是“</a:t>
            </a:r>
            <a:r>
              <a:rPr lang="zh-CN" altLang="en-US" sz="2500" dirty="0">
                <a:solidFill>
                  <a:srgbClr val="FF0000"/>
                </a:solidFill>
                <a:ea typeface="黑体" panose="02010609060101010101" pitchFamily="49" charset="-122"/>
              </a:rPr>
              <a:t>字节</a:t>
            </a:r>
            <a:r>
              <a:rPr lang="zh-CN" altLang="en-US" sz="2500" dirty="0">
                <a:ea typeface="黑体" panose="02010609060101010101" pitchFamily="49" charset="-122"/>
              </a:rPr>
              <a:t>”(</a:t>
            </a:r>
            <a:r>
              <a:rPr lang="en-US" altLang="zh-CN" sz="2500" dirty="0">
                <a:ea typeface="黑体" panose="02010609060101010101" pitchFamily="49" charset="-122"/>
              </a:rPr>
              <a:t>Byte)，</a:t>
            </a:r>
            <a:r>
              <a:rPr lang="zh-CN" altLang="en-US" sz="2500" dirty="0">
                <a:ea typeface="黑体" panose="02010609060101010101" pitchFamily="49" charset="-122"/>
              </a:rPr>
              <a:t>也称“位组”</a:t>
            </a:r>
          </a:p>
          <a:p>
            <a:pPr marL="685800" lvl="1" indent="-190500">
              <a:lnSpc>
                <a:spcPct val="100000"/>
              </a:lnSpc>
              <a:spcBef>
                <a:spcPct val="45000"/>
              </a:spcBef>
            </a:pPr>
            <a:r>
              <a:rPr lang="zh-CN" altLang="en-US" sz="2400" dirty="0">
                <a:ea typeface="黑体" panose="02010609060101010101" pitchFamily="49" charset="-122"/>
              </a:rPr>
              <a:t>现代计算机中，存储器</a:t>
            </a:r>
            <a:r>
              <a:rPr lang="zh-CN" altLang="en-US" sz="2400" dirty="0">
                <a:solidFill>
                  <a:srgbClr val="CC0000"/>
                </a:solidFill>
                <a:ea typeface="黑体" panose="02010609060101010101" pitchFamily="49" charset="-122"/>
              </a:rPr>
              <a:t>按字节编址</a:t>
            </a:r>
          </a:p>
          <a:p>
            <a:pPr marL="685800" lvl="1" indent="-190500">
              <a:lnSpc>
                <a:spcPct val="100000"/>
              </a:lnSpc>
              <a:spcBef>
                <a:spcPct val="45000"/>
              </a:spcBef>
            </a:pPr>
            <a:r>
              <a:rPr lang="zh-CN" altLang="en-US" sz="2400" dirty="0">
                <a:ea typeface="黑体" panose="02010609060101010101" pitchFamily="49" charset="-122"/>
              </a:rPr>
              <a:t>字节是最小可寻址单位 </a:t>
            </a:r>
            <a:r>
              <a:rPr lang="en-US" altLang="zh-CN" sz="2400" i="1" dirty="0">
                <a:ea typeface="黑体" panose="02010609060101010101" pitchFamily="49" charset="-122"/>
              </a:rPr>
              <a:t>(addressable </a:t>
            </a:r>
            <a:r>
              <a:rPr lang="en-US" altLang="zh-CN" sz="2400" dirty="0">
                <a:ea typeface="黑体" panose="02010609060101010101" pitchFamily="49" charset="-122"/>
              </a:rPr>
              <a:t>unit </a:t>
            </a:r>
            <a:r>
              <a:rPr lang="en-US" altLang="zh-CN" sz="2400" i="1" dirty="0">
                <a:ea typeface="黑体" panose="02010609060101010101" pitchFamily="49" charset="-122"/>
              </a:rPr>
              <a:t>)</a:t>
            </a:r>
            <a:r>
              <a:rPr lang="en-US" altLang="zh-CN" sz="2400" dirty="0">
                <a:ea typeface="黑体" panose="02010609060101010101" pitchFamily="49" charset="-122"/>
              </a:rPr>
              <a:t> </a:t>
            </a:r>
          </a:p>
          <a:p>
            <a:pPr marL="685800" lvl="1" indent="-190500">
              <a:lnSpc>
                <a:spcPct val="100000"/>
              </a:lnSpc>
              <a:spcBef>
                <a:spcPct val="45000"/>
              </a:spcBef>
            </a:pPr>
            <a:r>
              <a:rPr lang="zh-CN" altLang="en-US" sz="2400" dirty="0">
                <a:ea typeface="黑体" panose="02010609060101010101" pitchFamily="49" charset="-122"/>
              </a:rPr>
              <a:t>如果以字节为一个排列单位，则</a:t>
            </a:r>
            <a:r>
              <a:rPr lang="en-US" altLang="zh-CN" sz="2400" dirty="0">
                <a:solidFill>
                  <a:srgbClr val="CC0000"/>
                </a:solidFill>
                <a:ea typeface="黑体" panose="02010609060101010101" pitchFamily="49" charset="-122"/>
              </a:rPr>
              <a:t>LSB</a:t>
            </a:r>
            <a:r>
              <a:rPr lang="zh-CN" altLang="en-US" sz="2400" dirty="0">
                <a:ea typeface="黑体" panose="02010609060101010101" pitchFamily="49" charset="-122"/>
              </a:rPr>
              <a:t>表示最低有效字节，</a:t>
            </a:r>
            <a:r>
              <a:rPr lang="en-US" altLang="zh-CN" sz="2400" dirty="0">
                <a:solidFill>
                  <a:srgbClr val="CC0000"/>
                </a:solidFill>
                <a:ea typeface="黑体" panose="02010609060101010101" pitchFamily="49" charset="-122"/>
              </a:rPr>
              <a:t>MSB</a:t>
            </a:r>
            <a:r>
              <a:rPr lang="zh-CN" altLang="en-US" sz="2400" dirty="0">
                <a:ea typeface="黑体" panose="02010609060101010101" pitchFamily="49" charset="-122"/>
              </a:rPr>
              <a:t>表示最高有效字节</a:t>
            </a:r>
          </a:p>
          <a:p>
            <a:pPr marL="203200" indent="-203200">
              <a:lnSpc>
                <a:spcPct val="100000"/>
              </a:lnSpc>
              <a:spcBef>
                <a:spcPct val="45000"/>
              </a:spcBef>
            </a:pPr>
            <a:r>
              <a:rPr lang="zh-CN" altLang="en-US" sz="2500" dirty="0">
                <a:ea typeface="黑体" panose="02010609060101010101" pitchFamily="49" charset="-122"/>
              </a:rPr>
              <a:t>除比特和字节外，还经常使用“字”(</a:t>
            </a:r>
            <a:r>
              <a:rPr lang="en-US" altLang="zh-CN" sz="2500" dirty="0">
                <a:ea typeface="黑体" panose="02010609060101010101" pitchFamily="49" charset="-122"/>
              </a:rPr>
              <a:t>word)</a:t>
            </a:r>
            <a:r>
              <a:rPr lang="zh-CN" altLang="en-US" sz="2500" dirty="0">
                <a:ea typeface="黑体" panose="02010609060101010101" pitchFamily="49" charset="-122"/>
              </a:rPr>
              <a:t>作为单位</a:t>
            </a:r>
          </a:p>
          <a:p>
            <a:pPr marL="203200" indent="-203200">
              <a:lnSpc>
                <a:spcPct val="100000"/>
              </a:lnSpc>
              <a:spcBef>
                <a:spcPct val="45000"/>
              </a:spcBef>
            </a:pPr>
            <a:r>
              <a:rPr lang="zh-CN" altLang="en-US" sz="2500" dirty="0">
                <a:ea typeface="黑体" panose="02010609060101010101" pitchFamily="49" charset="-122"/>
              </a:rPr>
              <a:t>“字”和 “字长”的概念不同 </a:t>
            </a:r>
            <a:endParaRPr lang="en-US" altLang="zh-CN" sz="2500" dirty="0">
              <a:ea typeface="黑体" panose="02010609060101010101" pitchFamily="49" charset="-122"/>
            </a:endParaRPr>
          </a:p>
          <a:p>
            <a:pPr marL="685800" lvl="1" indent="-190500">
              <a:lnSpc>
                <a:spcPct val="100000"/>
              </a:lnSpc>
              <a:spcBef>
                <a:spcPct val="45000"/>
              </a:spcBef>
              <a:buNone/>
            </a:pPr>
            <a:r>
              <a:rPr lang="en-US" altLang="zh-CN" sz="2400" dirty="0">
                <a:ea typeface="黑体" panose="02010609060101010101" pitchFamily="49" charset="-122"/>
              </a:rPr>
              <a:t>IA-32</a:t>
            </a:r>
            <a:r>
              <a:rPr lang="zh-CN" altLang="en-US" sz="2400" dirty="0">
                <a:ea typeface="黑体" panose="02010609060101010101" pitchFamily="49" charset="-122"/>
              </a:rPr>
              <a:t>中的“字”有多少位？字长多少位呢？</a:t>
            </a:r>
            <a:endParaRPr lang="en-US" altLang="zh-CN" sz="2400" dirty="0">
              <a:ea typeface="黑体" panose="02010609060101010101" pitchFamily="49" charset="-122"/>
            </a:endParaRPr>
          </a:p>
          <a:p>
            <a:pPr marL="685800" lvl="1" indent="-190500">
              <a:lnSpc>
                <a:spcPct val="100000"/>
              </a:lnSpc>
              <a:spcBef>
                <a:spcPct val="45000"/>
              </a:spcBef>
              <a:buNone/>
            </a:pPr>
            <a:r>
              <a:rPr lang="en-US" altLang="zh-CN" sz="2400" dirty="0">
                <a:ea typeface="黑体" panose="02010609060101010101" pitchFamily="49" charset="-122"/>
              </a:rPr>
              <a:t>DWORD </a:t>
            </a:r>
            <a:r>
              <a:rPr lang="zh-CN" altLang="en-US" sz="2400" dirty="0">
                <a:ea typeface="黑体" panose="02010609060101010101" pitchFamily="49" charset="-122"/>
              </a:rPr>
              <a:t>：</a:t>
            </a:r>
            <a:r>
              <a:rPr lang="en-US" altLang="zh-CN" sz="2400" dirty="0">
                <a:ea typeface="黑体" panose="02010609060101010101" pitchFamily="49" charset="-122"/>
              </a:rPr>
              <a:t>32</a:t>
            </a:r>
            <a:r>
              <a:rPr lang="zh-CN" altLang="en-US" sz="2400" dirty="0">
                <a:ea typeface="黑体" panose="02010609060101010101" pitchFamily="49" charset="-122"/>
              </a:rPr>
              <a:t>位</a:t>
            </a:r>
            <a:endParaRPr lang="en-US" altLang="zh-CN" sz="2400" dirty="0">
              <a:ea typeface="黑体" panose="02010609060101010101" pitchFamily="49" charset="-122"/>
            </a:endParaRPr>
          </a:p>
          <a:p>
            <a:pPr marL="685800" lvl="1" indent="-190500">
              <a:lnSpc>
                <a:spcPct val="100000"/>
              </a:lnSpc>
              <a:spcBef>
                <a:spcPct val="45000"/>
              </a:spcBef>
              <a:buNone/>
            </a:pPr>
            <a:r>
              <a:rPr lang="en-US" altLang="zh-CN" sz="2400" dirty="0">
                <a:ea typeface="黑体" panose="02010609060101010101" pitchFamily="49" charset="-122"/>
              </a:rPr>
              <a:t>QWORD</a:t>
            </a:r>
            <a:r>
              <a:rPr lang="zh-CN" altLang="en-US" sz="2400" dirty="0">
                <a:ea typeface="黑体" panose="02010609060101010101" pitchFamily="49" charset="-122"/>
              </a:rPr>
              <a:t>：</a:t>
            </a:r>
            <a:r>
              <a:rPr lang="en-US" altLang="zh-CN" sz="2400" dirty="0">
                <a:ea typeface="黑体" panose="02010609060101010101" pitchFamily="49" charset="-122"/>
              </a:rPr>
              <a:t>64</a:t>
            </a:r>
            <a:r>
              <a:rPr lang="zh-CN" altLang="en-US" sz="2400" dirty="0">
                <a:ea typeface="黑体" panose="02010609060101010101" pitchFamily="49" charset="-122"/>
              </a:rPr>
              <a:t>位</a:t>
            </a:r>
          </a:p>
        </p:txBody>
      </p:sp>
      <p:sp>
        <p:nvSpPr>
          <p:cNvPr id="4" name="TextBox 3"/>
          <p:cNvSpPr txBox="1"/>
          <p:nvPr/>
        </p:nvSpPr>
        <p:spPr>
          <a:xfrm>
            <a:off x="3236913" y="5354638"/>
            <a:ext cx="973138" cy="457200"/>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rgbClr val="FF0000"/>
                </a:solidFill>
                <a:latin typeface="+mn-lt"/>
                <a:ea typeface="宋体" panose="02010600030101010101" pitchFamily="2" charset="-122"/>
                <a:cs typeface="+mn-cs"/>
              </a:rPr>
              <a:t>16</a:t>
            </a:r>
            <a:r>
              <a:rPr kumimoji="0" lang="zh-CN" altLang="en-US" sz="2400" b="1" kern="1200" cap="none" spc="0" normalizeH="0" baseline="0" noProof="0" dirty="0">
                <a:solidFill>
                  <a:srgbClr val="FF0000"/>
                </a:solidFill>
                <a:latin typeface="+mn-lt"/>
                <a:ea typeface="宋体" panose="02010600030101010101" pitchFamily="2" charset="-122"/>
                <a:cs typeface="+mn-cs"/>
              </a:rPr>
              <a:t>位</a:t>
            </a:r>
          </a:p>
        </p:txBody>
      </p:sp>
      <p:sp>
        <p:nvSpPr>
          <p:cNvPr id="5" name="TextBox 4"/>
          <p:cNvSpPr txBox="1"/>
          <p:nvPr/>
        </p:nvSpPr>
        <p:spPr>
          <a:xfrm>
            <a:off x="5348288" y="5348288"/>
            <a:ext cx="971550" cy="457200"/>
          </a:xfrm>
          <a:prstGeom prst="rect">
            <a:avLst/>
          </a:prstGeom>
          <a:noFill/>
        </p:spPr>
        <p:txBody>
          <a:bodyPr>
            <a:spAutoFit/>
          </a:bodyPr>
          <a:lstStyle/>
          <a:p>
            <a:pPr marR="0" defTabSz="914400">
              <a:buClrTx/>
              <a:buSzTx/>
              <a:buFontTx/>
              <a:buNone/>
              <a:defRPr/>
            </a:pPr>
            <a:r>
              <a:rPr kumimoji="0" lang="en-US" altLang="zh-CN" sz="2400" b="1" kern="1200" cap="none" spc="0" normalizeH="0" baseline="0" noProof="0" dirty="0">
                <a:solidFill>
                  <a:srgbClr val="FF0000"/>
                </a:solidFill>
                <a:latin typeface="+mn-lt"/>
                <a:ea typeface="宋体" panose="02010600030101010101" pitchFamily="2" charset="-122"/>
                <a:cs typeface="+mn-cs"/>
              </a:rPr>
              <a:t>32</a:t>
            </a:r>
            <a:r>
              <a:rPr kumimoji="0" lang="zh-CN" altLang="en-US" sz="2400" b="1" kern="1200" cap="none" spc="0" normalizeH="0" baseline="0" noProof="0" dirty="0">
                <a:solidFill>
                  <a:srgbClr val="FF0000"/>
                </a:solidFill>
                <a:latin typeface="+mn-lt"/>
                <a:ea typeface="宋体" panose="02010600030101010101" pitchFamily="2" charset="-122"/>
                <a:cs typeface="+mn-cs"/>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7" dur="500"/>
                                        <p:tgtEl>
                                          <p:spTgt spid="421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10" dur="500"/>
                                        <p:tgtEl>
                                          <p:spTgt spid="421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13" dur="500"/>
                                        <p:tgtEl>
                                          <p:spTgt spid="42189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18" dur="500"/>
                                        <p:tgtEl>
                                          <p:spTgt spid="42189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31" dur="500"/>
                                        <p:tgtEl>
                                          <p:spTgt spid="42189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34" dur="500"/>
                                        <p:tgtEl>
                                          <p:spTgt spid="4218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zh-CN" altLang="en-US" dirty="0">
                <a:ea typeface="宋体" panose="02010600030101010101" pitchFamily="2" charset="-122"/>
              </a:rPr>
              <a:t>数据的基本宽度</a:t>
            </a:r>
          </a:p>
        </p:txBody>
      </p:sp>
      <p:sp>
        <p:nvSpPr>
          <p:cNvPr id="474115" name="Rectangle 3"/>
          <p:cNvSpPr>
            <a:spLocks noGrp="1"/>
          </p:cNvSpPr>
          <p:nvPr>
            <p:ph type="body" idx="4294967295"/>
          </p:nvPr>
        </p:nvSpPr>
        <p:spPr>
          <a:xfrm>
            <a:off x="209550" y="777875"/>
            <a:ext cx="8716963" cy="5480050"/>
          </a:xfrm>
        </p:spPr>
        <p:txBody>
          <a:bodyPr vert="horz" wrap="square" lIns="63500" tIns="25400" rIns="63500" bIns="25400" anchor="t" anchorCtr="0">
            <a:spAutoFit/>
          </a:bodyPr>
          <a:lstStyle/>
          <a:p>
            <a:pPr marL="203200" indent="-203200">
              <a:spcBef>
                <a:spcPct val="30000"/>
              </a:spcBef>
            </a:pPr>
            <a:r>
              <a:rPr lang="zh-CN" altLang="en-US" sz="2500" dirty="0">
                <a:ea typeface="黑体" panose="02010609060101010101" pitchFamily="49" charset="-122"/>
              </a:rPr>
              <a:t>“字”和 “字长”的概念不同 </a:t>
            </a:r>
          </a:p>
          <a:p>
            <a:pPr marL="685800" lvl="1" indent="-190500">
              <a:spcBef>
                <a:spcPct val="30000"/>
              </a:spcBef>
            </a:pPr>
            <a:r>
              <a:rPr lang="zh-CN" altLang="en-US" sz="2400" dirty="0">
                <a:ea typeface="黑体" panose="02010609060101010101" pitchFamily="49" charset="-122"/>
              </a:rPr>
              <a:t>“字长”指数据通路的宽度。</a:t>
            </a:r>
          </a:p>
          <a:p>
            <a:pPr marL="685800" lvl="1" indent="-190500">
              <a:spcBef>
                <a:spcPct val="30000"/>
              </a:spcBef>
              <a:buNone/>
            </a:pPr>
            <a:r>
              <a:rPr lang="zh-CN" altLang="en-US" sz="2400" dirty="0">
                <a:solidFill>
                  <a:srgbClr val="006600"/>
                </a:solidFill>
                <a:ea typeface="黑体" panose="02010609060101010101" pitchFamily="49" charset="-122"/>
              </a:rPr>
              <a:t>（数据通路指</a:t>
            </a:r>
            <a:r>
              <a:rPr lang="en-US" altLang="zh-CN" sz="2400" dirty="0">
                <a:solidFill>
                  <a:srgbClr val="006600"/>
                </a:solidFill>
                <a:ea typeface="黑体" panose="02010609060101010101" pitchFamily="49" charset="-122"/>
              </a:rPr>
              <a:t>CPU</a:t>
            </a:r>
            <a:r>
              <a:rPr lang="zh-CN" altLang="en-US" sz="2400" dirty="0">
                <a:solidFill>
                  <a:srgbClr val="006600"/>
                </a:solidFill>
                <a:ea typeface="黑体" panose="02010609060101010101" pitchFamily="49" charset="-122"/>
              </a:rPr>
              <a:t>内部数据流经的路径以及路径上的部件，主要是</a:t>
            </a:r>
            <a:r>
              <a:rPr lang="en-US" altLang="zh-CN" sz="2400" dirty="0">
                <a:solidFill>
                  <a:srgbClr val="006600"/>
                </a:solidFill>
                <a:ea typeface="黑体" panose="02010609060101010101" pitchFamily="49" charset="-122"/>
              </a:rPr>
              <a:t>CPU</a:t>
            </a:r>
            <a:r>
              <a:rPr lang="zh-CN" altLang="en-US" sz="2400" dirty="0">
                <a:solidFill>
                  <a:srgbClr val="006600"/>
                </a:solidFill>
                <a:ea typeface="黑体" panose="02010609060101010101" pitchFamily="49" charset="-122"/>
              </a:rPr>
              <a:t>内部进行数据运算、存储和传送的部件，这些部件的宽度基本上要一致，才能相互匹配。因此，</a:t>
            </a:r>
            <a:r>
              <a:rPr lang="en-US" altLang="zh-CN" sz="2400" dirty="0">
                <a:solidFill>
                  <a:srgbClr val="FF0000"/>
                </a:solidFill>
                <a:ea typeface="黑体" panose="02010609060101010101" pitchFamily="49" charset="-122"/>
              </a:rPr>
              <a:t>”</a:t>
            </a:r>
            <a:r>
              <a:rPr lang="zh-CN" altLang="en-US" sz="2400" dirty="0">
                <a:solidFill>
                  <a:srgbClr val="FF0000"/>
                </a:solidFill>
                <a:ea typeface="黑体" panose="02010609060101010101" pitchFamily="49" charset="-122"/>
              </a:rPr>
              <a:t>字</a:t>
            </a:r>
            <a:r>
              <a:rPr lang="zh-CN" altLang="en-US" sz="2400" dirty="0">
                <a:solidFill>
                  <a:srgbClr val="FF0066"/>
                </a:solidFill>
                <a:ea typeface="黑体" panose="02010609060101010101" pitchFamily="49" charset="-122"/>
              </a:rPr>
              <a:t>长</a:t>
            </a:r>
            <a:r>
              <a:rPr lang="en-US" altLang="zh-CN" sz="2400" dirty="0">
                <a:solidFill>
                  <a:srgbClr val="FF0066"/>
                </a:solidFill>
                <a:ea typeface="黑体" panose="02010609060101010101" pitchFamily="49" charset="-122"/>
              </a:rPr>
              <a:t>”</a:t>
            </a:r>
            <a:r>
              <a:rPr lang="zh-CN" altLang="en-US" sz="2400" dirty="0">
                <a:solidFill>
                  <a:srgbClr val="FF0066"/>
                </a:solidFill>
                <a:ea typeface="黑体" panose="02010609060101010101" pitchFamily="49" charset="-122"/>
              </a:rPr>
              <a:t>等于</a:t>
            </a:r>
            <a:r>
              <a:rPr lang="en-US" altLang="zh-CN" sz="2400" dirty="0">
                <a:solidFill>
                  <a:srgbClr val="FF0066"/>
                </a:solidFill>
                <a:ea typeface="黑体" panose="02010609060101010101" pitchFamily="49" charset="-122"/>
              </a:rPr>
              <a:t>CPU</a:t>
            </a:r>
            <a:r>
              <a:rPr lang="zh-CN" altLang="en-US" sz="2400" dirty="0">
                <a:solidFill>
                  <a:srgbClr val="FF0066"/>
                </a:solidFill>
                <a:ea typeface="黑体" panose="02010609060101010101" pitchFamily="49" charset="-122"/>
              </a:rPr>
              <a:t>内部总线的宽度、运算器的位数、通用寄存器的宽度等</a:t>
            </a:r>
            <a:r>
              <a:rPr lang="zh-CN" altLang="en-US" sz="2400" dirty="0">
                <a:solidFill>
                  <a:srgbClr val="006600"/>
                </a:solidFill>
                <a:ea typeface="黑体" panose="02010609060101010101" pitchFamily="49" charset="-122"/>
              </a:rPr>
              <a:t>。 ）</a:t>
            </a:r>
          </a:p>
          <a:p>
            <a:pPr marL="685800" lvl="1" indent="-190500">
              <a:spcBef>
                <a:spcPct val="30000"/>
              </a:spcBef>
            </a:pPr>
            <a:r>
              <a:rPr lang="en-US" altLang="zh-CN" sz="2400" dirty="0">
                <a:ea typeface="黑体" panose="02010609060101010101" pitchFamily="49" charset="-122"/>
              </a:rPr>
              <a:t>“</a:t>
            </a:r>
            <a:r>
              <a:rPr lang="zh-CN" altLang="en-US" sz="2400" dirty="0">
                <a:ea typeface="黑体" panose="02010609060101010101" pitchFamily="49" charset="-122"/>
              </a:rPr>
              <a:t>字”表示被处理信息的单位，用来度量数据类型的宽度。</a:t>
            </a:r>
          </a:p>
          <a:p>
            <a:pPr marL="685800" lvl="1" indent="-190500">
              <a:spcBef>
                <a:spcPct val="30000"/>
              </a:spcBef>
            </a:pPr>
            <a:r>
              <a:rPr lang="zh-CN" altLang="en-US" sz="2400" dirty="0">
                <a:ea typeface="黑体" panose="02010609060101010101" pitchFamily="49" charset="-122"/>
              </a:rPr>
              <a:t>字和字长的宽度可以一样，也可不同。</a:t>
            </a:r>
          </a:p>
          <a:p>
            <a:pPr marL="685800" lvl="1" indent="-190500">
              <a:spcBef>
                <a:spcPct val="30000"/>
              </a:spcBef>
              <a:buNone/>
            </a:pPr>
            <a:r>
              <a:rPr lang="zh-CN" altLang="en-US" sz="2400" dirty="0">
                <a:solidFill>
                  <a:srgbClr val="CC0000"/>
                </a:solidFill>
                <a:ea typeface="黑体" panose="02010609060101010101" pitchFamily="49" charset="-122"/>
              </a:rPr>
              <a:t>  例如，</a:t>
            </a:r>
            <a:r>
              <a:rPr lang="en-US" altLang="zh-CN" sz="2400" dirty="0">
                <a:solidFill>
                  <a:srgbClr val="CC0000"/>
                </a:solidFill>
                <a:ea typeface="黑体" panose="02010609060101010101" pitchFamily="49" charset="-122"/>
              </a:rPr>
              <a:t>x86</a:t>
            </a:r>
            <a:r>
              <a:rPr lang="zh-CN" altLang="en-US" sz="2400" dirty="0">
                <a:solidFill>
                  <a:srgbClr val="CC0000"/>
                </a:solidFill>
                <a:ea typeface="黑体" panose="02010609060101010101" pitchFamily="49" charset="-122"/>
              </a:rPr>
              <a:t>体系结构定义“字”的宽度为</a:t>
            </a:r>
            <a:r>
              <a:rPr lang="en-US" altLang="zh-CN" sz="2400" dirty="0">
                <a:solidFill>
                  <a:srgbClr val="CC0000"/>
                </a:solidFill>
                <a:ea typeface="黑体" panose="02010609060101010101" pitchFamily="49" charset="-122"/>
              </a:rPr>
              <a:t>16</a:t>
            </a:r>
            <a:r>
              <a:rPr lang="zh-CN" altLang="en-US" sz="2400" dirty="0">
                <a:solidFill>
                  <a:srgbClr val="CC0000"/>
                </a:solidFill>
                <a:ea typeface="黑体" panose="02010609060101010101" pitchFamily="49" charset="-122"/>
              </a:rPr>
              <a:t>位，但从</a:t>
            </a:r>
            <a:r>
              <a:rPr lang="en-US" altLang="zh-CN" sz="2400" dirty="0">
                <a:solidFill>
                  <a:srgbClr val="CC0000"/>
                </a:solidFill>
                <a:ea typeface="黑体" panose="02010609060101010101" pitchFamily="49" charset="-122"/>
              </a:rPr>
              <a:t>386</a:t>
            </a:r>
            <a:r>
              <a:rPr lang="zh-CN" altLang="en-US" sz="2400" dirty="0">
                <a:solidFill>
                  <a:srgbClr val="CC0000"/>
                </a:solidFill>
                <a:ea typeface="黑体" panose="02010609060101010101" pitchFamily="49" charset="-122"/>
              </a:rPr>
              <a:t>开始字长就是</a:t>
            </a:r>
            <a:r>
              <a:rPr lang="en-US" altLang="zh-CN" sz="2400" dirty="0">
                <a:solidFill>
                  <a:srgbClr val="CC0000"/>
                </a:solidFill>
                <a:ea typeface="黑体" panose="02010609060101010101" pitchFamily="49" charset="-122"/>
              </a:rPr>
              <a:t>32</a:t>
            </a:r>
            <a:r>
              <a:rPr lang="zh-CN" altLang="en-US" sz="2400" dirty="0">
                <a:solidFill>
                  <a:srgbClr val="CC0000"/>
                </a:solidFill>
                <a:ea typeface="黑体" panose="02010609060101010101" pitchFamily="49" charset="-122"/>
              </a:rPr>
              <a:t>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Effect transition="in" filter="blinds(horizontal)">
                                      <p:cBhvr>
                                        <p:cTn id="7" dur="500"/>
                                        <p:tgtEl>
                                          <p:spTgt spid="474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4115">
                                            <p:txEl>
                                              <p:pRg st="2" end="2"/>
                                            </p:txEl>
                                          </p:spTgt>
                                        </p:tgtEl>
                                        <p:attrNameLst>
                                          <p:attrName>style.visibility</p:attrName>
                                        </p:attrNameLst>
                                      </p:cBhvr>
                                      <p:to>
                                        <p:strVal val="visible"/>
                                      </p:to>
                                    </p:set>
                                    <p:animEffect transition="in" filter="blinds(horizontal)">
                                      <p:cBhvr>
                                        <p:cTn id="12" dur="500"/>
                                        <p:tgtEl>
                                          <p:spTgt spid="4741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4115">
                                            <p:txEl>
                                              <p:pRg st="3" end="3"/>
                                            </p:txEl>
                                          </p:spTgt>
                                        </p:tgtEl>
                                        <p:attrNameLst>
                                          <p:attrName>style.visibility</p:attrName>
                                        </p:attrNameLst>
                                      </p:cBhvr>
                                      <p:to>
                                        <p:strVal val="visible"/>
                                      </p:to>
                                    </p:set>
                                    <p:animEffect transition="in" filter="blinds(horizontal)">
                                      <p:cBhvr>
                                        <p:cTn id="17" dur="500"/>
                                        <p:tgtEl>
                                          <p:spTgt spid="4741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4115">
                                            <p:txEl>
                                              <p:pRg st="4" end="4"/>
                                            </p:txEl>
                                          </p:spTgt>
                                        </p:tgtEl>
                                        <p:attrNameLst>
                                          <p:attrName>style.visibility</p:attrName>
                                        </p:attrNameLst>
                                      </p:cBhvr>
                                      <p:to>
                                        <p:strVal val="visible"/>
                                      </p:to>
                                    </p:set>
                                    <p:animEffect transition="in" filter="blinds(horizontal)">
                                      <p:cBhvr>
                                        <p:cTn id="22" dur="500"/>
                                        <p:tgtEl>
                                          <p:spTgt spid="4741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4115">
                                            <p:txEl>
                                              <p:pRg st="5" end="5"/>
                                            </p:txEl>
                                          </p:spTgt>
                                        </p:tgtEl>
                                        <p:attrNameLst>
                                          <p:attrName>style.visibility</p:attrName>
                                        </p:attrNameLst>
                                      </p:cBhvr>
                                      <p:to>
                                        <p:strVal val="visible"/>
                                      </p:to>
                                    </p:set>
                                    <p:animEffect transition="in" filter="blinds(horizontal)">
                                      <p:cBhvr>
                                        <p:cTn id="27" dur="500"/>
                                        <p:tgtEl>
                                          <p:spTgt spid="474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3"/>
          <a:stretch>
            <a:fillRect/>
          </a:stretch>
        </p:blipFill>
        <p:spPr>
          <a:xfrm>
            <a:off x="251460" y="998855"/>
            <a:ext cx="8620760" cy="4451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p:cNvPicPr>
          <p:nvPr/>
        </p:nvPicPr>
        <p:blipFill>
          <a:blip r:embed="rId3"/>
          <a:stretch>
            <a:fillRect/>
          </a:stretch>
        </p:blipFill>
        <p:spPr>
          <a:xfrm>
            <a:off x="161925" y="325438"/>
            <a:ext cx="8893175" cy="6389687"/>
          </a:xfrm>
          <a:prstGeom prst="rect">
            <a:avLst/>
          </a:prstGeom>
          <a:noFill/>
          <a:ln w="9525">
            <a:noFill/>
          </a:ln>
        </p:spPr>
      </p:pic>
      <p:sp>
        <p:nvSpPr>
          <p:cNvPr id="9219" name="Text Box 3"/>
          <p:cNvSpPr txBox="1"/>
          <p:nvPr/>
        </p:nvSpPr>
        <p:spPr>
          <a:xfrm>
            <a:off x="6462713" y="1179513"/>
            <a:ext cx="1754187"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8000"/>
                </a:solidFill>
                <a:ea typeface="微软雅黑" panose="020B0503020204020204" pitchFamily="34" charset="-122"/>
              </a:rPr>
              <a:t>各类数据之间的转换关系</a:t>
            </a:r>
          </a:p>
        </p:txBody>
      </p:sp>
      <p:sp>
        <p:nvSpPr>
          <p:cNvPr id="9220" name="Rectangle 4"/>
          <p:cNvSpPr/>
          <p:nvPr/>
        </p:nvSpPr>
        <p:spPr>
          <a:xfrm>
            <a:off x="250825" y="2708275"/>
            <a:ext cx="8893175" cy="3960813"/>
          </a:xfrm>
          <a:prstGeom prst="rect">
            <a:avLst/>
          </a:prstGeom>
          <a:solidFill>
            <a:schemeClr val="accent1">
              <a:alpha val="12157"/>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nvGrpSpPr>
          <p:cNvPr id="768005" name="Group 5"/>
          <p:cNvGrpSpPr/>
          <p:nvPr/>
        </p:nvGrpSpPr>
        <p:grpSpPr>
          <a:xfrm>
            <a:off x="341313" y="233363"/>
            <a:ext cx="2655887" cy="1463675"/>
            <a:chOff x="130" y="147"/>
            <a:chExt cx="1673" cy="922"/>
          </a:xfrm>
        </p:grpSpPr>
        <p:sp>
          <p:nvSpPr>
            <p:cNvPr id="9234" name="Text Box 6"/>
            <p:cNvSpPr txBox="1"/>
            <p:nvPr/>
          </p:nvSpPr>
          <p:spPr>
            <a:xfrm>
              <a:off x="130" y="147"/>
              <a:ext cx="1361" cy="922"/>
            </a:xfrm>
            <a:prstGeom prst="rect">
              <a:avLst/>
            </a:prstGeom>
            <a:solidFill>
              <a:srgbClr val="CC99FF">
                <a:alpha val="18039"/>
              </a:srgbClr>
            </a:solidFill>
            <a:ln w="9525">
              <a:noFill/>
            </a:ln>
          </p:spPr>
          <p:txBody>
            <a:bodyPr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对连续信息采样，以使信息离散化</a:t>
              </a:r>
            </a:p>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对离散样本用</a:t>
              </a:r>
              <a:r>
                <a:rPr lang="en-US" altLang="zh-CN" sz="2000" dirty="0">
                  <a:solidFill>
                    <a:srgbClr val="0033CC"/>
                  </a:solidFill>
                  <a:ea typeface="微软雅黑" panose="020B0503020204020204" pitchFamily="34" charset="-122"/>
                </a:rPr>
                <a:t>0</a:t>
              </a:r>
              <a:r>
                <a:rPr lang="zh-CN" altLang="en-US" sz="2000" dirty="0">
                  <a:solidFill>
                    <a:srgbClr val="0033CC"/>
                  </a:solidFill>
                  <a:ea typeface="微软雅黑" panose="020B0503020204020204" pitchFamily="34" charset="-122"/>
                </a:rPr>
                <a:t>和</a:t>
              </a:r>
              <a:r>
                <a:rPr lang="en-US" altLang="zh-CN" sz="2000" dirty="0">
                  <a:solidFill>
                    <a:srgbClr val="0033CC"/>
                  </a:solidFill>
                  <a:ea typeface="微软雅黑" panose="020B0503020204020204" pitchFamily="34" charset="-122"/>
                </a:rPr>
                <a:t>1</a:t>
              </a:r>
              <a:r>
                <a:rPr lang="zh-CN" altLang="en-US" sz="2000" dirty="0">
                  <a:solidFill>
                    <a:srgbClr val="0033CC"/>
                  </a:solidFill>
                  <a:ea typeface="微软雅黑" panose="020B0503020204020204" pitchFamily="34" charset="-122"/>
                </a:rPr>
                <a:t>进行编码</a:t>
              </a:r>
            </a:p>
          </p:txBody>
        </p:sp>
        <p:sp>
          <p:nvSpPr>
            <p:cNvPr id="9235" name="Line 7"/>
            <p:cNvSpPr/>
            <p:nvPr/>
          </p:nvSpPr>
          <p:spPr>
            <a:xfrm>
              <a:off x="1463" y="572"/>
              <a:ext cx="340" cy="114"/>
            </a:xfrm>
            <a:prstGeom prst="line">
              <a:avLst/>
            </a:prstGeom>
            <a:ln w="38100" cap="flat" cmpd="sng">
              <a:solidFill>
                <a:srgbClr val="0033CC"/>
              </a:solidFill>
              <a:prstDash val="solid"/>
              <a:headEnd type="none" w="med" len="med"/>
              <a:tailEnd type="triangle" w="med" len="med"/>
            </a:ln>
          </p:spPr>
        </p:sp>
      </p:grpSp>
      <p:grpSp>
        <p:nvGrpSpPr>
          <p:cNvPr id="768008" name="Group 8"/>
          <p:cNvGrpSpPr/>
          <p:nvPr/>
        </p:nvGrpSpPr>
        <p:grpSpPr>
          <a:xfrm>
            <a:off x="341313" y="4059238"/>
            <a:ext cx="1711325" cy="1304925"/>
            <a:chOff x="215" y="2557"/>
            <a:chExt cx="1078" cy="822"/>
          </a:xfrm>
        </p:grpSpPr>
        <p:sp>
          <p:nvSpPr>
            <p:cNvPr id="9232" name="Text Box 9"/>
            <p:cNvSpPr txBox="1"/>
            <p:nvPr/>
          </p:nvSpPr>
          <p:spPr>
            <a:xfrm>
              <a:off x="215" y="2557"/>
              <a:ext cx="107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pitchFamily="34" charset="-122"/>
                </a:rPr>
                <a:t>定点运算指令</a:t>
              </a:r>
            </a:p>
          </p:txBody>
        </p:sp>
        <p:sp>
          <p:nvSpPr>
            <p:cNvPr id="9233" name="Line 10"/>
            <p:cNvSpPr/>
            <p:nvPr/>
          </p:nvSpPr>
          <p:spPr>
            <a:xfrm>
              <a:off x="697" y="2755"/>
              <a:ext cx="142" cy="624"/>
            </a:xfrm>
            <a:prstGeom prst="line">
              <a:avLst/>
            </a:prstGeom>
            <a:ln w="38100" cap="flat" cmpd="sng">
              <a:solidFill>
                <a:srgbClr val="FF0000"/>
              </a:solidFill>
              <a:prstDash val="solid"/>
              <a:headEnd type="none" w="med" len="med"/>
              <a:tailEnd type="triangle" w="med" len="med"/>
            </a:ln>
          </p:spPr>
        </p:sp>
      </p:grpSp>
      <p:grpSp>
        <p:nvGrpSpPr>
          <p:cNvPr id="768011" name="Group 11"/>
          <p:cNvGrpSpPr/>
          <p:nvPr/>
        </p:nvGrpSpPr>
        <p:grpSpPr>
          <a:xfrm>
            <a:off x="3806825" y="5768975"/>
            <a:ext cx="1711325" cy="712788"/>
            <a:chOff x="2398" y="3634"/>
            <a:chExt cx="1078" cy="449"/>
          </a:xfrm>
        </p:grpSpPr>
        <p:sp>
          <p:nvSpPr>
            <p:cNvPr id="9230" name="Text Box 12"/>
            <p:cNvSpPr txBox="1"/>
            <p:nvPr/>
          </p:nvSpPr>
          <p:spPr>
            <a:xfrm>
              <a:off x="2398" y="3833"/>
              <a:ext cx="1078"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pitchFamily="34" charset="-122"/>
                </a:rPr>
                <a:t>浮点运算指令</a:t>
              </a:r>
            </a:p>
          </p:txBody>
        </p:sp>
        <p:sp>
          <p:nvSpPr>
            <p:cNvPr id="9231" name="Line 13"/>
            <p:cNvSpPr/>
            <p:nvPr/>
          </p:nvSpPr>
          <p:spPr>
            <a:xfrm>
              <a:off x="2795" y="3634"/>
              <a:ext cx="170" cy="227"/>
            </a:xfrm>
            <a:prstGeom prst="line">
              <a:avLst/>
            </a:prstGeom>
            <a:ln w="38100" cap="flat" cmpd="sng">
              <a:solidFill>
                <a:srgbClr val="FF0000"/>
              </a:solidFill>
              <a:prstDash val="solid"/>
              <a:headEnd type="triangle" w="med" len="med"/>
              <a:tailEnd type="none" w="med" len="med"/>
            </a:ln>
          </p:spPr>
        </p:sp>
      </p:grpSp>
      <p:grpSp>
        <p:nvGrpSpPr>
          <p:cNvPr id="768014" name="Group 14"/>
          <p:cNvGrpSpPr/>
          <p:nvPr/>
        </p:nvGrpSpPr>
        <p:grpSpPr>
          <a:xfrm>
            <a:off x="5337175" y="4959350"/>
            <a:ext cx="3509963" cy="1027113"/>
            <a:chOff x="3362" y="3152"/>
            <a:chExt cx="2211" cy="647"/>
          </a:xfrm>
        </p:grpSpPr>
        <p:sp>
          <p:nvSpPr>
            <p:cNvPr id="9227" name="Text Box 15"/>
            <p:cNvSpPr txBox="1"/>
            <p:nvPr/>
          </p:nvSpPr>
          <p:spPr>
            <a:xfrm>
              <a:off x="3362" y="3549"/>
              <a:ext cx="2211"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pitchFamily="34" charset="-122"/>
                </a:rPr>
                <a:t>逻辑、位操作或字符处理指令</a:t>
              </a:r>
            </a:p>
          </p:txBody>
        </p:sp>
        <p:sp>
          <p:nvSpPr>
            <p:cNvPr id="9228" name="Line 16"/>
            <p:cNvSpPr/>
            <p:nvPr/>
          </p:nvSpPr>
          <p:spPr>
            <a:xfrm>
              <a:off x="3844" y="3152"/>
              <a:ext cx="397" cy="425"/>
            </a:xfrm>
            <a:prstGeom prst="line">
              <a:avLst/>
            </a:prstGeom>
            <a:ln w="38100" cap="flat" cmpd="sng">
              <a:solidFill>
                <a:srgbClr val="FF0000"/>
              </a:solidFill>
              <a:prstDash val="solid"/>
              <a:headEnd type="triangle" w="med" len="med"/>
              <a:tailEnd type="none" w="med" len="med"/>
            </a:ln>
          </p:spPr>
        </p:sp>
        <p:sp>
          <p:nvSpPr>
            <p:cNvPr id="9229" name="Line 17"/>
            <p:cNvSpPr/>
            <p:nvPr/>
          </p:nvSpPr>
          <p:spPr>
            <a:xfrm flipH="1">
              <a:off x="4383" y="3266"/>
              <a:ext cx="340" cy="311"/>
            </a:xfrm>
            <a:prstGeom prst="line">
              <a:avLst/>
            </a:prstGeom>
            <a:ln w="38100" cap="flat" cmpd="sng">
              <a:solidFill>
                <a:srgbClr val="FF0000"/>
              </a:solidFill>
              <a:prstDash val="solid"/>
              <a:headEnd type="triangle" w="med" len="med"/>
              <a:tailEnd type="none" w="med" len="med"/>
            </a:ln>
          </p:spPr>
        </p:sp>
      </p:grpSp>
      <p:sp>
        <p:nvSpPr>
          <p:cNvPr id="768018" name="Rectangle 18"/>
          <p:cNvSpPr/>
          <p:nvPr/>
        </p:nvSpPr>
        <p:spPr>
          <a:xfrm>
            <a:off x="2457450" y="3833813"/>
            <a:ext cx="1844675" cy="495300"/>
          </a:xfrm>
          <a:prstGeom prst="rect">
            <a:avLst/>
          </a:prstGeom>
          <a:solidFill>
            <a:srgbClr val="FF0000">
              <a:alpha val="18039"/>
            </a:srgbClr>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68019" name="Rectangle 19"/>
          <p:cNvSpPr/>
          <p:nvPr/>
        </p:nvSpPr>
        <p:spPr>
          <a:xfrm>
            <a:off x="6057900" y="3833813"/>
            <a:ext cx="1844675" cy="495300"/>
          </a:xfrm>
          <a:prstGeom prst="rect">
            <a:avLst/>
          </a:prstGeom>
          <a:solidFill>
            <a:srgbClr val="FF0000">
              <a:alpha val="18039"/>
            </a:srgbClr>
          </a:solidFill>
          <a:ln w="9525">
            <a:noFill/>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18"/>
                                        </p:tgtEl>
                                        <p:attrNameLst>
                                          <p:attrName>style.visibility</p:attrName>
                                        </p:attrNameLst>
                                      </p:cBhvr>
                                      <p:to>
                                        <p:strVal val="visible"/>
                                      </p:to>
                                    </p:set>
                                    <p:animEffect transition="in" filter="blinds(horizontal)">
                                      <p:cBhvr>
                                        <p:cTn id="7" dur="500"/>
                                        <p:tgtEl>
                                          <p:spTgt spid="7680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gtEl>
                                        <p:attrNameLst>
                                          <p:attrName>style.visibility</p:attrName>
                                        </p:attrNameLst>
                                      </p:cBhvr>
                                      <p:to>
                                        <p:strVal val="visible"/>
                                      </p:to>
                                    </p:set>
                                    <p:animEffect transition="in" filter="blinds(horizontal)">
                                      <p:cBhvr>
                                        <p:cTn id="12" dur="500"/>
                                        <p:tgtEl>
                                          <p:spTgt spid="7680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008"/>
                                        </p:tgtEl>
                                        <p:attrNameLst>
                                          <p:attrName>style.visibility</p:attrName>
                                        </p:attrNameLst>
                                      </p:cBhvr>
                                      <p:to>
                                        <p:strVal val="visible"/>
                                      </p:to>
                                    </p:set>
                                    <p:animEffect transition="in" filter="blinds(horizontal)">
                                      <p:cBhvr>
                                        <p:cTn id="17" dur="500"/>
                                        <p:tgtEl>
                                          <p:spTgt spid="7680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8011"/>
                                        </p:tgtEl>
                                        <p:attrNameLst>
                                          <p:attrName>style.visibility</p:attrName>
                                        </p:attrNameLst>
                                      </p:cBhvr>
                                      <p:to>
                                        <p:strVal val="visible"/>
                                      </p:to>
                                    </p:set>
                                    <p:animEffect transition="in" filter="blinds(horizontal)">
                                      <p:cBhvr>
                                        <p:cTn id="22" dur="500"/>
                                        <p:tgtEl>
                                          <p:spTgt spid="7680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8019"/>
                                        </p:tgtEl>
                                        <p:attrNameLst>
                                          <p:attrName>style.visibility</p:attrName>
                                        </p:attrNameLst>
                                      </p:cBhvr>
                                      <p:to>
                                        <p:strVal val="visible"/>
                                      </p:to>
                                    </p:set>
                                    <p:animEffect transition="in" filter="blinds(horizontal)">
                                      <p:cBhvr>
                                        <p:cTn id="27" dur="500"/>
                                        <p:tgtEl>
                                          <p:spTgt spid="76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8014"/>
                                        </p:tgtEl>
                                        <p:attrNameLst>
                                          <p:attrName>style.visibility</p:attrName>
                                        </p:attrNameLst>
                                      </p:cBhvr>
                                      <p:to>
                                        <p:strVal val="visible"/>
                                      </p:to>
                                    </p:set>
                                    <p:animEffect transition="in" filter="blinds(horizontal)">
                                      <p:cBhvr>
                                        <p:cTn id="32" dur="500"/>
                                        <p:tgtEl>
                                          <p:spTgt spid="76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8" grpId="0" animBg="1"/>
      <p:bldP spid="7680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zh-CN" altLang="en-US" dirty="0">
                <a:ea typeface="宋体" panose="02010600030101010101" pitchFamily="2" charset="-122"/>
              </a:rPr>
              <a:t>数据量的度量单位</a:t>
            </a:r>
          </a:p>
        </p:txBody>
      </p:sp>
      <p:sp>
        <p:nvSpPr>
          <p:cNvPr id="463875" name="Rectangle 3"/>
          <p:cNvSpPr>
            <a:spLocks noGrp="1"/>
          </p:cNvSpPr>
          <p:nvPr>
            <p:ph type="body" idx="4294967295"/>
          </p:nvPr>
        </p:nvSpPr>
        <p:spPr>
          <a:xfrm>
            <a:off x="455613" y="708025"/>
            <a:ext cx="8191500" cy="4484688"/>
          </a:xfrm>
        </p:spPr>
        <p:txBody>
          <a:bodyPr vert="horz" wrap="square" lIns="63500" tIns="25400" rIns="63500" bIns="25400" anchor="t" anchorCtr="0">
            <a:spAutoFit/>
          </a:bodyPr>
          <a:lstStyle/>
          <a:p>
            <a:pPr marL="203200" indent="-203200"/>
            <a:r>
              <a:rPr lang="zh-CN" altLang="en-US" dirty="0">
                <a:ea typeface="黑体" panose="02010609060101010101" pitchFamily="49" charset="-122"/>
              </a:rPr>
              <a:t>存储二进制信息时的度量单位要比字节或字大得多</a:t>
            </a:r>
          </a:p>
          <a:p>
            <a:pPr marL="203200" indent="-203200"/>
            <a:r>
              <a:rPr lang="zh-CN" altLang="en-US" dirty="0">
                <a:ea typeface="黑体" panose="02010609060101010101" pitchFamily="49" charset="-122"/>
              </a:rPr>
              <a:t>容量经常使用的单位有：</a:t>
            </a:r>
          </a:p>
          <a:p>
            <a:pPr marL="685800" lvl="1" indent="-190500"/>
            <a:r>
              <a:rPr lang="zh-CN" altLang="en-US" dirty="0">
                <a:ea typeface="黑体" panose="02010609060101010101" pitchFamily="49" charset="-122"/>
              </a:rPr>
              <a:t>    “千字节”(</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B)，1KB=2</a:t>
            </a:r>
            <a:r>
              <a:rPr lang="en-US" altLang="zh-CN" baseline="30000" dirty="0">
                <a:ea typeface="黑体" panose="02010609060101010101" pitchFamily="49" charset="-122"/>
              </a:rPr>
              <a:t>10</a:t>
            </a:r>
            <a:r>
              <a:rPr lang="zh-CN" altLang="en-US" dirty="0">
                <a:ea typeface="黑体" panose="02010609060101010101" pitchFamily="49" charset="-122"/>
              </a:rPr>
              <a:t>字节=1024</a:t>
            </a:r>
            <a:r>
              <a:rPr lang="en-US" altLang="zh-CN" dirty="0">
                <a:ea typeface="黑体" panose="02010609060101010101" pitchFamily="49" charset="-122"/>
              </a:rPr>
              <a:t>B</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兆字节”(</a:t>
            </a:r>
            <a:r>
              <a:rPr lang="en-US" altLang="zh-CN" dirty="0">
                <a:ea typeface="黑体" panose="02010609060101010101" pitchFamily="49" charset="-122"/>
              </a:rPr>
              <a:t>MB)，1MB=2</a:t>
            </a:r>
            <a:r>
              <a:rPr lang="en-US" altLang="zh-CN" baseline="30000" dirty="0">
                <a:ea typeface="黑体" panose="02010609060101010101" pitchFamily="49" charset="-122"/>
              </a:rPr>
              <a:t>20</a:t>
            </a:r>
            <a:r>
              <a:rPr lang="zh-CN" altLang="en-US" dirty="0">
                <a:ea typeface="黑体" panose="02010609060101010101" pitchFamily="49" charset="-122"/>
              </a:rPr>
              <a:t>字节=1024</a:t>
            </a:r>
            <a:r>
              <a:rPr lang="en-US" altLang="zh-CN" dirty="0">
                <a:ea typeface="黑体" panose="02010609060101010101" pitchFamily="49" charset="-122"/>
              </a:rPr>
              <a:t>KB</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千兆字节”(</a:t>
            </a:r>
            <a:r>
              <a:rPr lang="en-US" altLang="zh-CN" dirty="0">
                <a:ea typeface="黑体" panose="02010609060101010101" pitchFamily="49" charset="-122"/>
              </a:rPr>
              <a:t>GB)，1GB=2</a:t>
            </a:r>
            <a:r>
              <a:rPr lang="en-US" altLang="zh-CN" baseline="30000" dirty="0">
                <a:ea typeface="黑体" panose="02010609060101010101" pitchFamily="49" charset="-122"/>
              </a:rPr>
              <a:t>30</a:t>
            </a:r>
            <a:r>
              <a:rPr lang="zh-CN" altLang="en-US" dirty="0">
                <a:ea typeface="黑体" panose="02010609060101010101" pitchFamily="49" charset="-122"/>
              </a:rPr>
              <a:t>字节=1024</a:t>
            </a:r>
            <a:r>
              <a:rPr lang="en-US" altLang="zh-CN" dirty="0">
                <a:ea typeface="黑体" panose="02010609060101010101" pitchFamily="49" charset="-122"/>
              </a:rPr>
              <a:t>MB</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兆兆字节”(</a:t>
            </a:r>
            <a:r>
              <a:rPr lang="en-US" altLang="zh-CN" dirty="0">
                <a:ea typeface="黑体" panose="02010609060101010101" pitchFamily="49" charset="-122"/>
              </a:rPr>
              <a:t>TB)，1TB=2</a:t>
            </a:r>
            <a:r>
              <a:rPr lang="en-US" altLang="zh-CN" baseline="30000" dirty="0">
                <a:ea typeface="黑体" panose="02010609060101010101" pitchFamily="49" charset="-122"/>
              </a:rPr>
              <a:t>40</a:t>
            </a:r>
            <a:r>
              <a:rPr lang="zh-CN" altLang="en-US" dirty="0">
                <a:ea typeface="黑体" panose="02010609060101010101" pitchFamily="49" charset="-122"/>
              </a:rPr>
              <a:t>字节=1024</a:t>
            </a:r>
            <a:r>
              <a:rPr lang="en-US" altLang="zh-CN" dirty="0">
                <a:ea typeface="黑体" panose="02010609060101010101" pitchFamily="49" charset="-122"/>
              </a:rPr>
              <a:t>GB</a:t>
            </a:r>
          </a:p>
          <a:p>
            <a:pPr marL="203200" indent="-203200"/>
            <a:r>
              <a:rPr lang="en-US" altLang="zh-CN" dirty="0">
                <a:ea typeface="黑体" panose="02010609060101010101" pitchFamily="49" charset="-122"/>
              </a:rPr>
              <a:t>  </a:t>
            </a:r>
            <a:r>
              <a:rPr lang="zh-CN" altLang="en-US" dirty="0">
                <a:ea typeface="黑体" panose="02010609060101010101" pitchFamily="49" charset="-122"/>
              </a:rPr>
              <a:t>通信中的带宽使用的单位有：</a:t>
            </a:r>
          </a:p>
          <a:p>
            <a:pPr marL="685800" lvl="1" indent="-190500"/>
            <a:r>
              <a:rPr lang="zh-CN" altLang="en-US" dirty="0">
                <a:ea typeface="黑体" panose="02010609060101010101" pitchFamily="49" charset="-122"/>
              </a:rPr>
              <a:t>    “千比特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a:t>
            </a:r>
            <a:r>
              <a:rPr lang="en-US" altLang="zh-CN" dirty="0">
                <a:solidFill>
                  <a:srgbClr val="CC0000"/>
                </a:solidFill>
                <a:ea typeface="黑体" panose="02010609060101010101" pitchFamily="49" charset="-122"/>
              </a:rPr>
              <a:t>k</a:t>
            </a:r>
            <a:r>
              <a:rPr lang="en-US" altLang="zh-CN" dirty="0">
                <a:ea typeface="黑体" panose="02010609060101010101" pitchFamily="49" charset="-122"/>
              </a:rPr>
              <a:t>b/s)，1kbps=10</a:t>
            </a:r>
            <a:r>
              <a:rPr lang="en-US" altLang="zh-CN" baseline="30000" dirty="0">
                <a:ea typeface="黑体" panose="02010609060101010101" pitchFamily="49" charset="-122"/>
              </a:rPr>
              <a:t>3 </a:t>
            </a:r>
            <a:r>
              <a:rPr lang="en-US" altLang="zh-CN" dirty="0">
                <a:ea typeface="黑体" panose="02010609060101010101" pitchFamily="49" charset="-122"/>
              </a:rPr>
              <a:t>b/s</a:t>
            </a:r>
            <a:r>
              <a:rPr lang="zh-CN" altLang="en-US" dirty="0">
                <a:ea typeface="黑体" panose="02010609060101010101" pitchFamily="49" charset="-122"/>
              </a:rPr>
              <a:t>=1000 </a:t>
            </a:r>
            <a:r>
              <a:rPr lang="en-US" altLang="zh-CN" dirty="0">
                <a:ea typeface="黑体" panose="02010609060101010101" pitchFamily="49" charset="-122"/>
              </a:rPr>
              <a:t>bps</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Mb/s)，1Mbps=10</a:t>
            </a:r>
            <a:r>
              <a:rPr lang="en-US" altLang="zh-CN" baseline="30000" dirty="0">
                <a:ea typeface="黑体" panose="02010609060101010101" pitchFamily="49" charset="-122"/>
              </a:rPr>
              <a:t>6 </a:t>
            </a:r>
            <a:r>
              <a:rPr lang="en-US" altLang="zh-CN" dirty="0">
                <a:ea typeface="黑体" panose="02010609060101010101" pitchFamily="49" charset="-122"/>
              </a:rPr>
              <a:t>b/s</a:t>
            </a:r>
            <a:r>
              <a:rPr lang="en-US" altLang="zh-CN" baseline="30000" dirty="0">
                <a:ea typeface="黑体" panose="02010609060101010101" pitchFamily="49" charset="-122"/>
              </a:rPr>
              <a:t> </a:t>
            </a:r>
            <a:r>
              <a:rPr lang="zh-CN" altLang="en-US" dirty="0">
                <a:ea typeface="黑体" panose="02010609060101010101" pitchFamily="49" charset="-122"/>
              </a:rPr>
              <a:t>=1000 </a:t>
            </a:r>
            <a:r>
              <a:rPr lang="en-US" altLang="zh-CN" dirty="0">
                <a:ea typeface="黑体" panose="02010609060101010101" pitchFamily="49" charset="-122"/>
              </a:rPr>
              <a:t>kbps</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千兆比特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Gb/s)，1Gbps=10</a:t>
            </a:r>
            <a:r>
              <a:rPr lang="en-US" altLang="zh-CN" baseline="30000" dirty="0">
                <a:ea typeface="黑体" panose="02010609060101010101" pitchFamily="49" charset="-122"/>
              </a:rPr>
              <a:t>9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a:ea typeface="黑体" panose="02010609060101010101" pitchFamily="49" charset="-122"/>
              </a:rPr>
              <a:t>Mbps</a:t>
            </a:r>
          </a:p>
          <a:p>
            <a:pPr marL="685800" lvl="1" indent="-190500"/>
            <a:r>
              <a:rPr lang="en-US" altLang="zh-CN" dirty="0">
                <a:ea typeface="黑体" panose="02010609060101010101" pitchFamily="49" charset="-122"/>
              </a:rPr>
              <a:t>    “</a:t>
            </a:r>
            <a:r>
              <a:rPr lang="zh-CN" altLang="en-US" dirty="0">
                <a:ea typeface="黑体" panose="02010609060101010101" pitchFamily="49" charset="-122"/>
              </a:rPr>
              <a:t>兆兆比特</a:t>
            </a:r>
            <a:r>
              <a:rPr lang="en-US" altLang="zh-CN" dirty="0">
                <a:ea typeface="黑体" panose="02010609060101010101" pitchFamily="49" charset="-122"/>
              </a:rPr>
              <a:t>/</a:t>
            </a:r>
            <a:r>
              <a:rPr lang="zh-CN" altLang="en-US" dirty="0">
                <a:ea typeface="黑体" panose="02010609060101010101" pitchFamily="49" charset="-122"/>
              </a:rPr>
              <a:t>秒”(</a:t>
            </a:r>
            <a:r>
              <a:rPr lang="en-US" altLang="zh-CN" dirty="0">
                <a:ea typeface="黑体" panose="02010609060101010101" pitchFamily="49" charset="-122"/>
              </a:rPr>
              <a:t>Tb/s)，1Tbps=10</a:t>
            </a:r>
            <a:r>
              <a:rPr lang="en-US" altLang="zh-CN" baseline="30000" dirty="0">
                <a:ea typeface="黑体" panose="02010609060101010101" pitchFamily="49" charset="-122"/>
              </a:rPr>
              <a:t>12 </a:t>
            </a:r>
            <a:r>
              <a:rPr lang="en-US" altLang="zh-CN" dirty="0">
                <a:ea typeface="黑体" panose="02010609060101010101" pitchFamily="49" charset="-122"/>
              </a:rPr>
              <a:t>b/s</a:t>
            </a:r>
            <a:r>
              <a:rPr lang="zh-CN" altLang="en-US" dirty="0">
                <a:ea typeface="黑体" panose="02010609060101010101" pitchFamily="49" charset="-122"/>
              </a:rPr>
              <a:t> =1000 </a:t>
            </a:r>
            <a:r>
              <a:rPr lang="en-US" altLang="zh-CN" dirty="0">
                <a:ea typeface="黑体" panose="02010609060101010101" pitchFamily="49" charset="-122"/>
              </a:rPr>
              <a:t>Gbps</a:t>
            </a:r>
            <a:endParaRPr lang="zh-CN" altLang="en-US" dirty="0">
              <a:ea typeface="黑体" panose="02010609060101010101" pitchFamily="49" charset="-122"/>
            </a:endParaRPr>
          </a:p>
        </p:txBody>
      </p:sp>
      <p:sp>
        <p:nvSpPr>
          <p:cNvPr id="67588" name="Text Box 4"/>
          <p:cNvSpPr txBox="1"/>
          <p:nvPr/>
        </p:nvSpPr>
        <p:spPr>
          <a:xfrm>
            <a:off x="725488" y="5419725"/>
            <a:ext cx="6780212" cy="100488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ea typeface="黑体" panose="02010609060101010101" pitchFamily="49" charset="-122"/>
              </a:rPr>
              <a:t>如果把</a:t>
            </a:r>
            <a:r>
              <a:rPr lang="en-US" altLang="zh-CN" dirty="0">
                <a:ea typeface="黑体" panose="02010609060101010101" pitchFamily="49" charset="-122"/>
              </a:rPr>
              <a:t>b</a:t>
            </a:r>
            <a:r>
              <a:rPr lang="zh-CN" altLang="en-US" dirty="0">
                <a:ea typeface="黑体" panose="02010609060101010101" pitchFamily="49" charset="-122"/>
              </a:rPr>
              <a:t>换成</a:t>
            </a:r>
            <a:r>
              <a:rPr lang="en-US" altLang="zh-CN" dirty="0">
                <a:ea typeface="黑体" panose="02010609060101010101" pitchFamily="49" charset="-122"/>
              </a:rPr>
              <a:t>B</a:t>
            </a:r>
            <a:r>
              <a:rPr lang="zh-CN" altLang="en-US" dirty="0">
                <a:ea typeface="黑体" panose="02010609060101010101" pitchFamily="49" charset="-122"/>
              </a:rPr>
              <a:t>，则表示字节而不是比特（位）</a:t>
            </a:r>
          </a:p>
          <a:p>
            <a:pPr marL="0" lvl="0" indent="0">
              <a:lnSpc>
                <a:spcPct val="100000"/>
              </a:lnSpc>
              <a:spcBef>
                <a:spcPct val="50000"/>
              </a:spcBef>
              <a:buNone/>
            </a:pPr>
            <a:r>
              <a:rPr lang="zh-CN" altLang="en-US" dirty="0">
                <a:ea typeface="黑体" panose="02010609060101010101" pitchFamily="49" charset="-122"/>
              </a:rPr>
              <a:t>例如，</a:t>
            </a:r>
            <a:r>
              <a:rPr lang="en-US" altLang="zh-CN" dirty="0">
                <a:ea typeface="黑体" panose="02010609060101010101" pitchFamily="49" charset="-122"/>
              </a:rPr>
              <a:t>10MBps</a:t>
            </a:r>
            <a:r>
              <a:rPr lang="zh-CN" altLang="en-US" dirty="0">
                <a:ea typeface="黑体" panose="02010609060101010101" pitchFamily="49" charset="-122"/>
              </a:rPr>
              <a:t>表示 </a:t>
            </a:r>
            <a:r>
              <a:rPr lang="en-US" altLang="zh-CN" dirty="0">
                <a:ea typeface="黑体" panose="02010609060101010101" pitchFamily="49" charset="-122"/>
              </a:rPr>
              <a:t>10</a:t>
            </a:r>
            <a:r>
              <a:rPr lang="zh-CN" altLang="en-US" dirty="0">
                <a:ea typeface="黑体" panose="02010609060101010101" pitchFamily="49" charset="-122"/>
              </a:rPr>
              <a:t>兆字节</a:t>
            </a:r>
            <a:r>
              <a:rPr lang="en-US" altLang="zh-CN" dirty="0">
                <a:ea typeface="黑体" panose="02010609060101010101" pitchFamily="49" charset="-122"/>
              </a:rPr>
              <a:t>/</a:t>
            </a:r>
            <a:r>
              <a:rPr lang="zh-CN" altLang="en-US" dirty="0">
                <a:ea typeface="黑体" panose="02010609060101010101" pitchFamily="49" charset="-122"/>
              </a:rPr>
              <a:t>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7" dur="500"/>
                                        <p:tgtEl>
                                          <p:spTgt spid="46387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10" dur="500"/>
                                        <p:tgtEl>
                                          <p:spTgt spid="46387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13" dur="500"/>
                                        <p:tgtEl>
                                          <p:spTgt spid="46387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3875">
                                            <p:txEl>
                                              <p:pRg st="5" end="5"/>
                                            </p:txEl>
                                          </p:spTgt>
                                        </p:tgtEl>
                                        <p:attrNameLst>
                                          <p:attrName>style.visibility</p:attrName>
                                        </p:attrNameLst>
                                      </p:cBhvr>
                                      <p:to>
                                        <p:strVal val="visible"/>
                                      </p:to>
                                    </p:set>
                                    <p:animEffect transition="in" filter="blinds(horizontal)">
                                      <p:cBhvr>
                                        <p:cTn id="16" dur="500"/>
                                        <p:tgtEl>
                                          <p:spTgt spid="4638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63875">
                                            <p:txEl>
                                              <p:pRg st="7" end="7"/>
                                            </p:txEl>
                                          </p:spTgt>
                                        </p:tgtEl>
                                        <p:attrNameLst>
                                          <p:attrName>style.visibility</p:attrName>
                                        </p:attrNameLst>
                                      </p:cBhvr>
                                      <p:to>
                                        <p:strVal val="visible"/>
                                      </p:to>
                                    </p:set>
                                    <p:animEffect transition="in" filter="blinds(horizontal)">
                                      <p:cBhvr>
                                        <p:cTn id="21" dur="500"/>
                                        <p:tgtEl>
                                          <p:spTgt spid="46387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63875">
                                            <p:txEl>
                                              <p:pRg st="8" end="8"/>
                                            </p:txEl>
                                          </p:spTgt>
                                        </p:tgtEl>
                                        <p:attrNameLst>
                                          <p:attrName>style.visibility</p:attrName>
                                        </p:attrNameLst>
                                      </p:cBhvr>
                                      <p:to>
                                        <p:strVal val="visible"/>
                                      </p:to>
                                    </p:set>
                                    <p:animEffect transition="in" filter="blinds(horizontal)">
                                      <p:cBhvr>
                                        <p:cTn id="24" dur="500"/>
                                        <p:tgtEl>
                                          <p:spTgt spid="46387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63875">
                                            <p:txEl>
                                              <p:pRg st="9" end="9"/>
                                            </p:txEl>
                                          </p:spTgt>
                                        </p:tgtEl>
                                        <p:attrNameLst>
                                          <p:attrName>style.visibility</p:attrName>
                                        </p:attrNameLst>
                                      </p:cBhvr>
                                      <p:to>
                                        <p:strVal val="visible"/>
                                      </p:to>
                                    </p:set>
                                    <p:animEffect transition="in" filter="blinds(horizontal)">
                                      <p:cBhvr>
                                        <p:cTn id="27" dur="500"/>
                                        <p:tgtEl>
                                          <p:spTgt spid="46387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3875">
                                            <p:txEl>
                                              <p:pRg st="10" end="10"/>
                                            </p:txEl>
                                          </p:spTgt>
                                        </p:tgtEl>
                                        <p:attrNameLst>
                                          <p:attrName>style.visibility</p:attrName>
                                        </p:attrNameLst>
                                      </p:cBhvr>
                                      <p:to>
                                        <p:strVal val="visible"/>
                                      </p:to>
                                    </p:set>
                                    <p:animEffect transition="in" filter="blinds(horizontal)">
                                      <p:cBhvr>
                                        <p:cTn id="30" dur="500"/>
                                        <p:tgtEl>
                                          <p:spTgt spid="463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53975"/>
            <a:ext cx="8229600" cy="600075"/>
          </a:xfrm>
        </p:spPr>
        <p:txBody>
          <a:bodyPr vert="horz" wrap="square" lIns="63500" tIns="25400" rIns="63500" bIns="25400" anchor="t" anchorCtr="0">
            <a:spAutoFit/>
          </a:bodyPr>
          <a:lstStyle/>
          <a:p>
            <a:r>
              <a:rPr lang="zh-CN" altLang="en-US" sz="3600" dirty="0">
                <a:ea typeface="宋体" panose="02010600030101010101" pitchFamily="2" charset="-122"/>
              </a:rPr>
              <a:t>程序中数据类型的宽度</a:t>
            </a:r>
          </a:p>
        </p:txBody>
      </p:sp>
      <p:sp>
        <p:nvSpPr>
          <p:cNvPr id="423939" name="Rectangle 3"/>
          <p:cNvSpPr>
            <a:spLocks noGrp="1"/>
          </p:cNvSpPr>
          <p:nvPr>
            <p:ph type="body" idx="4294967295"/>
          </p:nvPr>
        </p:nvSpPr>
        <p:spPr>
          <a:xfrm>
            <a:off x="76200" y="825500"/>
            <a:ext cx="4192588" cy="4338638"/>
          </a:xfrm>
        </p:spPr>
        <p:txBody>
          <a:bodyPr vert="horz" wrap="square" lIns="63500" tIns="25400" rIns="63500" bIns="25400" anchor="t" anchorCtr="0">
            <a:spAutoFit/>
          </a:bodyPr>
          <a:lstStyle/>
          <a:p>
            <a:pPr marL="203200" indent="-203200"/>
            <a:r>
              <a:rPr lang="zh-CN" altLang="en-US" sz="2200" dirty="0">
                <a:ea typeface="黑体" panose="02010609060101010101" pitchFamily="49" charset="-122"/>
              </a:rPr>
              <a:t>高级语言支持多种类型、多种长度的数据</a:t>
            </a:r>
          </a:p>
          <a:p>
            <a:pPr marL="685800" lvl="1" indent="-190500"/>
            <a:r>
              <a:rPr lang="zh-CN" altLang="en-US" dirty="0">
                <a:ea typeface="黑体" panose="02010609060101010101" pitchFamily="49" charset="-122"/>
              </a:rPr>
              <a:t>例如，</a:t>
            </a:r>
            <a:r>
              <a:rPr lang="en-US" altLang="zh-CN" dirty="0">
                <a:ea typeface="黑体" panose="02010609060101010101" pitchFamily="49" charset="-122"/>
              </a:rPr>
              <a:t>C</a:t>
            </a:r>
            <a:r>
              <a:rPr lang="zh-CN" altLang="en-US" dirty="0">
                <a:ea typeface="黑体" panose="02010609060101010101" pitchFamily="49" charset="-122"/>
              </a:rPr>
              <a:t>语言中</a:t>
            </a:r>
            <a:r>
              <a:rPr lang="en-US" altLang="zh-CN" dirty="0">
                <a:ea typeface="黑体" panose="02010609060101010101" pitchFamily="49" charset="-122"/>
              </a:rPr>
              <a:t>char</a:t>
            </a:r>
            <a:r>
              <a:rPr lang="zh-CN" altLang="en-US" dirty="0">
                <a:ea typeface="黑体" panose="02010609060101010101" pitchFamily="49" charset="-122"/>
              </a:rPr>
              <a:t>类型的宽度为</a:t>
            </a:r>
            <a:r>
              <a:rPr lang="en-US" altLang="zh-CN" dirty="0">
                <a:ea typeface="黑体" panose="02010609060101010101" pitchFamily="49" charset="-122"/>
              </a:rPr>
              <a:t>1</a:t>
            </a:r>
            <a:r>
              <a:rPr lang="zh-CN" altLang="en-US" dirty="0">
                <a:ea typeface="黑体" panose="02010609060101010101" pitchFamily="49" charset="-122"/>
              </a:rPr>
              <a:t>个字节，可表示一个字符（非数值数据），也可表示一个</a:t>
            </a:r>
            <a:r>
              <a:rPr lang="en-US" altLang="zh-CN" dirty="0">
                <a:ea typeface="黑体" panose="02010609060101010101" pitchFamily="49" charset="-122"/>
              </a:rPr>
              <a:t>8</a:t>
            </a:r>
            <a:r>
              <a:rPr lang="zh-CN" altLang="en-US" dirty="0">
                <a:ea typeface="黑体" panose="02010609060101010101" pitchFamily="49" charset="-122"/>
              </a:rPr>
              <a:t>位的整数（数值数据）</a:t>
            </a:r>
          </a:p>
          <a:p>
            <a:pPr marL="685800" lvl="1" indent="-190500"/>
            <a:r>
              <a:rPr lang="zh-CN" altLang="en-US" dirty="0">
                <a:solidFill>
                  <a:srgbClr val="009242"/>
                </a:solidFill>
                <a:ea typeface="黑体" panose="02010609060101010101" pitchFamily="49" charset="-122"/>
              </a:rPr>
              <a:t>不同机器上表示的同一种类型的数据可能宽度不同</a:t>
            </a:r>
          </a:p>
          <a:p>
            <a:pPr marL="203200" indent="-203200"/>
            <a:r>
              <a:rPr lang="zh-CN" altLang="en-US" sz="2200" dirty="0">
                <a:ea typeface="黑体" panose="02010609060101010101" pitchFamily="49" charset="-122"/>
              </a:rPr>
              <a:t>必须确定相应的机器级数据表示方式和相应的处理指令</a:t>
            </a:r>
          </a:p>
          <a:p>
            <a:pPr marL="203200" indent="-203200">
              <a:buNone/>
            </a:pPr>
            <a:r>
              <a:rPr lang="zh-CN" altLang="en-US" sz="2200" dirty="0">
                <a:ea typeface="黑体" panose="02010609060101010101" pitchFamily="49" charset="-122"/>
              </a:rPr>
              <a:t>    </a:t>
            </a:r>
            <a:endParaRPr lang="en-US" altLang="zh-CN" sz="2200" dirty="0">
              <a:solidFill>
                <a:srgbClr val="CC0000"/>
              </a:solidFill>
              <a:ea typeface="黑体" panose="02010609060101010101" pitchFamily="49" charset="-122"/>
            </a:endParaRPr>
          </a:p>
        </p:txBody>
      </p:sp>
      <p:sp>
        <p:nvSpPr>
          <p:cNvPr id="68612" name="Rectangle 4"/>
          <p:cNvSpPr/>
          <p:nvPr/>
        </p:nvSpPr>
        <p:spPr>
          <a:xfrm>
            <a:off x="1296988" y="2409825"/>
            <a:ext cx="184150" cy="579438"/>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800" b="0" dirty="0">
              <a:latin typeface="Times New Roman" panose="02020603050405020304" pitchFamily="18" charset="0"/>
            </a:endParaRPr>
          </a:p>
          <a:p>
            <a:pPr marL="0" lvl="0" indent="0">
              <a:lnSpc>
                <a:spcPct val="100000"/>
              </a:lnSpc>
              <a:spcBef>
                <a:spcPct val="0"/>
              </a:spcBef>
              <a:buNone/>
            </a:pPr>
            <a:endParaRPr lang="zh-CN" altLang="en-US" b="0" dirty="0">
              <a:latin typeface="Times New Roman" panose="02020603050405020304" pitchFamily="18" charset="0"/>
            </a:endParaRPr>
          </a:p>
        </p:txBody>
      </p:sp>
      <p:graphicFrame>
        <p:nvGraphicFramePr>
          <p:cNvPr id="68613" name="表格 68612"/>
          <p:cNvGraphicFramePr/>
          <p:nvPr>
            <p:custDataLst>
              <p:tags r:id="rId1"/>
            </p:custDataLst>
          </p:nvPr>
        </p:nvGraphicFramePr>
        <p:xfrm>
          <a:off x="4279900" y="1573213"/>
          <a:ext cx="4721225" cy="3476308"/>
        </p:xfrm>
        <a:graphic>
          <a:graphicData uri="http://schemas.openxmlformats.org/drawingml/2006/table">
            <a:tbl>
              <a:tblPr/>
              <a:tblGrid>
                <a:gridCol w="1379538">
                  <a:extLst>
                    <a:ext uri="{9D8B030D-6E8A-4147-A177-3AD203B41FA5}">
                      <a16:colId xmlns:a16="http://schemas.microsoft.com/office/drawing/2014/main" val="20000"/>
                    </a:ext>
                  </a:extLst>
                </a:gridCol>
                <a:gridCol w="1490662">
                  <a:extLst>
                    <a:ext uri="{9D8B030D-6E8A-4147-A177-3AD203B41FA5}">
                      <a16:colId xmlns:a16="http://schemas.microsoft.com/office/drawing/2014/main" val="20001"/>
                    </a:ext>
                  </a:extLst>
                </a:gridCol>
                <a:gridCol w="1851025">
                  <a:extLst>
                    <a:ext uri="{9D8B030D-6E8A-4147-A177-3AD203B41FA5}">
                      <a16:colId xmlns:a16="http://schemas.microsoft.com/office/drawing/2014/main" val="20002"/>
                    </a:ext>
                  </a:extLst>
                </a:gridCol>
              </a:tblGrid>
              <a:tr h="10064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C</a:t>
                      </a:r>
                      <a:r>
                        <a:rPr lang="zh-CN" altLang="en-US" sz="2000" b="1" dirty="0">
                          <a:latin typeface="Arial" panose="020B0604020202020204" pitchFamily="34" charset="0"/>
                          <a:ea typeface="黑体" panose="02010609060101010101" pitchFamily="49" charset="-122"/>
                        </a:rPr>
                        <a:t>声明</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zh-CN" altLang="en-US" sz="2000" b="1" dirty="0">
                          <a:latin typeface="Arial" panose="020B0604020202020204" pitchFamily="34" charset="0"/>
                          <a:ea typeface="黑体" panose="02010609060101010101" pitchFamily="49" charset="-122"/>
                        </a:rPr>
                        <a:t>典型</a:t>
                      </a:r>
                      <a:r>
                        <a:rPr lang="en-US" altLang="zh-CN" sz="2000" b="1" dirty="0">
                          <a:latin typeface="Arial" panose="020B0604020202020204" pitchFamily="34" charset="0"/>
                          <a:ea typeface="黑体" panose="02010609060101010101" pitchFamily="49" charset="-122"/>
                        </a:rPr>
                        <a:t>32</a:t>
                      </a:r>
                      <a:r>
                        <a:rPr lang="zh-CN" altLang="en-US" sz="2000" b="1" dirty="0">
                          <a:latin typeface="Arial" panose="020B0604020202020204" pitchFamily="34" charset="0"/>
                          <a:ea typeface="黑体" panose="02010609060101010101" pitchFamily="49" charset="-122"/>
                        </a:rPr>
                        <a:t>位</a:t>
                      </a:r>
                    </a:p>
                    <a:p>
                      <a:pPr lvl="0" algn="ctr">
                        <a:buNone/>
                      </a:pPr>
                      <a:r>
                        <a:rPr lang="zh-CN" altLang="en-US" sz="2000" b="1" dirty="0">
                          <a:latin typeface="Arial" panose="020B0604020202020204" pitchFamily="34" charset="0"/>
                          <a:ea typeface="黑体" panose="02010609060101010101" pitchFamily="49" charset="-122"/>
                        </a:rPr>
                        <a:t>机器</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zh-CN" altLang="en-US" sz="2000" b="1" dirty="0">
                          <a:latin typeface="Arial" panose="020B0604020202020204" pitchFamily="34" charset="0"/>
                          <a:ea typeface="黑体" panose="02010609060101010101" pitchFamily="49" charset="-122"/>
                        </a:rPr>
                        <a:t>典型</a:t>
                      </a:r>
                      <a:r>
                        <a:rPr lang="en-US" altLang="zh-CN" sz="2000" b="1" dirty="0">
                          <a:latin typeface="Arial" panose="020B0604020202020204" pitchFamily="34" charset="0"/>
                          <a:ea typeface="黑体" panose="02010609060101010101" pitchFamily="49" charset="-122"/>
                        </a:rPr>
                        <a:t>64</a:t>
                      </a:r>
                      <a:r>
                        <a:rPr lang="zh-CN" altLang="en-US" sz="2000" b="1" dirty="0">
                          <a:latin typeface="Arial" panose="020B0604020202020204" pitchFamily="34" charset="0"/>
                          <a:ea typeface="黑体" panose="02010609060101010101" pitchFamily="49" charset="-122"/>
                        </a:rPr>
                        <a:t>位</a:t>
                      </a:r>
                    </a:p>
                    <a:p>
                      <a:pPr lvl="0" algn="ctr">
                        <a:buNone/>
                      </a:pPr>
                      <a:r>
                        <a:rPr lang="zh-CN" altLang="en-US" sz="2000" b="1" dirty="0">
                          <a:latin typeface="Arial" panose="020B0604020202020204" pitchFamily="34" charset="0"/>
                          <a:ea typeface="黑体" panose="02010609060101010101" pitchFamily="49" charset="-122"/>
                        </a:rPr>
                        <a:t>机器</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12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2000" b="1" dirty="0">
                          <a:latin typeface="Arial" panose="020B0604020202020204" pitchFamily="34" charset="0"/>
                          <a:ea typeface="黑体" panose="02010609060101010101" pitchFamily="49" charset="-122"/>
                        </a:rPr>
                        <a:t>char</a:t>
                      </a:r>
                    </a:p>
                    <a:p>
                      <a:pPr lvl="0" algn="r">
                        <a:buNone/>
                      </a:pPr>
                      <a:r>
                        <a:rPr lang="en-US" altLang="zh-CN" sz="2000" b="1" dirty="0">
                          <a:latin typeface="Arial" panose="020B0604020202020204" pitchFamily="34" charset="0"/>
                          <a:ea typeface="黑体" panose="02010609060101010101" pitchFamily="49" charset="-122"/>
                        </a:rPr>
                        <a:t>short int</a:t>
                      </a:r>
                    </a:p>
                    <a:p>
                      <a:pPr lvl="0" algn="r">
                        <a:buNone/>
                      </a:pPr>
                      <a:r>
                        <a:rPr lang="en-US" altLang="zh-CN" sz="2000" b="1" dirty="0">
                          <a:latin typeface="Arial" panose="020B0604020202020204" pitchFamily="34" charset="0"/>
                          <a:ea typeface="黑体" panose="02010609060101010101" pitchFamily="49" charset="-122"/>
                        </a:rPr>
                        <a:t>int</a:t>
                      </a:r>
                    </a:p>
                    <a:p>
                      <a:pPr lvl="0" algn="r">
                        <a:buNone/>
                      </a:pPr>
                      <a:r>
                        <a:rPr lang="en-US" altLang="zh-CN" sz="2000" b="1" dirty="0">
                          <a:latin typeface="Arial" panose="020B0604020202020204" pitchFamily="34" charset="0"/>
                          <a:ea typeface="黑体" panose="02010609060101010101" pitchFamily="49" charset="-122"/>
                        </a:rPr>
                        <a:t>long int</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1</a:t>
                      </a:r>
                    </a:p>
                    <a:p>
                      <a:pPr lvl="0" algn="ctr">
                        <a:buNone/>
                      </a:pPr>
                      <a:r>
                        <a:rPr lang="en-US" altLang="zh-CN" sz="2000" b="1" dirty="0">
                          <a:latin typeface="Arial" panose="020B0604020202020204" pitchFamily="34" charset="0"/>
                          <a:ea typeface="黑体" panose="02010609060101010101" pitchFamily="49" charset="-122"/>
                        </a:rPr>
                        <a:t>2</a:t>
                      </a:r>
                    </a:p>
                    <a:p>
                      <a:pPr lvl="0" algn="ctr">
                        <a:buNone/>
                      </a:pPr>
                      <a:r>
                        <a:rPr lang="en-US" altLang="zh-CN" sz="2000" b="1" dirty="0">
                          <a:latin typeface="Arial" panose="020B0604020202020204" pitchFamily="34" charset="0"/>
                          <a:ea typeface="黑体" panose="02010609060101010101" pitchFamily="49" charset="-122"/>
                        </a:rPr>
                        <a:t>4</a:t>
                      </a:r>
                    </a:p>
                    <a:p>
                      <a:pPr lvl="0" algn="ctr">
                        <a:buNone/>
                      </a:pPr>
                      <a:r>
                        <a:rPr lang="en-US" altLang="zh-CN" sz="2000" b="1" dirty="0">
                          <a:latin typeface="Arial" panose="020B0604020202020204" pitchFamily="34" charset="0"/>
                          <a:ea typeface="黑体" panose="02010609060101010101" pitchFamily="49" charset="-122"/>
                        </a:rPr>
                        <a:t>4</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1</a:t>
                      </a:r>
                    </a:p>
                    <a:p>
                      <a:pPr lvl="0" algn="ctr">
                        <a:buNone/>
                      </a:pPr>
                      <a:r>
                        <a:rPr lang="en-US" altLang="zh-CN" sz="2000" b="1" dirty="0">
                          <a:latin typeface="Arial" panose="020B0604020202020204" pitchFamily="34" charset="0"/>
                          <a:ea typeface="黑体" panose="02010609060101010101" pitchFamily="49" charset="-122"/>
                        </a:rPr>
                        <a:t>2</a:t>
                      </a:r>
                    </a:p>
                    <a:p>
                      <a:pPr lvl="0" algn="ctr">
                        <a:buNone/>
                      </a:pPr>
                      <a:r>
                        <a:rPr lang="en-US" altLang="zh-CN" sz="2000" b="1" dirty="0">
                          <a:latin typeface="Arial" panose="020B0604020202020204" pitchFamily="34" charset="0"/>
                          <a:ea typeface="黑体" panose="02010609060101010101" pitchFamily="49" charset="-122"/>
                        </a:rPr>
                        <a:t>4</a:t>
                      </a:r>
                    </a:p>
                    <a:p>
                      <a:pPr lvl="0" algn="ctr">
                        <a:buNone/>
                      </a:pPr>
                      <a:r>
                        <a:rPr lang="en-US" altLang="zh-CN" sz="2000" b="1" dirty="0">
                          <a:solidFill>
                            <a:srgbClr val="CC0000"/>
                          </a:solidFill>
                          <a:latin typeface="Arial" panose="020B0604020202020204" pitchFamily="34" charset="0"/>
                          <a:ea typeface="黑体" panose="02010609060101010101" pitchFamily="49" charset="-122"/>
                        </a:rPr>
                        <a:t>8</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2000" b="1" dirty="0">
                          <a:latin typeface="Arial" panose="020B0604020202020204" pitchFamily="34" charset="0"/>
                          <a:ea typeface="黑体" panose="02010609060101010101" pitchFamily="49" charset="-122"/>
                        </a:rPr>
                        <a:t>char*</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4</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solidFill>
                            <a:srgbClr val="CC0000"/>
                          </a:solidFill>
                          <a:latin typeface="Arial" panose="020B0604020202020204" pitchFamily="34" charset="0"/>
                          <a:ea typeface="黑体" panose="02010609060101010101" pitchFamily="49" charset="-122"/>
                        </a:rPr>
                        <a:t>8</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12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2000" b="1" dirty="0">
                          <a:latin typeface="Arial" panose="020B0604020202020204" pitchFamily="34" charset="0"/>
                          <a:ea typeface="黑体" panose="02010609060101010101" pitchFamily="49" charset="-122"/>
                        </a:rPr>
                        <a:t>float</a:t>
                      </a:r>
                    </a:p>
                    <a:p>
                      <a:pPr lvl="0" algn="r">
                        <a:buNone/>
                      </a:pPr>
                      <a:r>
                        <a:rPr lang="en-US" altLang="zh-CN" sz="2000" b="1" dirty="0">
                          <a:latin typeface="Arial" panose="020B0604020202020204" pitchFamily="34" charset="0"/>
                          <a:ea typeface="黑体" panose="02010609060101010101" pitchFamily="49" charset="-122"/>
                        </a:rPr>
                        <a:t>double</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4</a:t>
                      </a:r>
                    </a:p>
                    <a:p>
                      <a:pPr lvl="0" algn="ctr">
                        <a:buNone/>
                      </a:pPr>
                      <a:r>
                        <a:rPr lang="en-US" altLang="zh-CN" sz="2000" b="1" dirty="0">
                          <a:latin typeface="Arial" panose="020B0604020202020204" pitchFamily="34" charset="0"/>
                          <a:ea typeface="黑体" panose="02010609060101010101" pitchFamily="49" charset="-122"/>
                        </a:rPr>
                        <a:t>8</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2000" b="1" dirty="0">
                          <a:latin typeface="Arial" panose="020B0604020202020204" pitchFamily="34" charset="0"/>
                          <a:ea typeface="黑体" panose="02010609060101010101" pitchFamily="49" charset="-122"/>
                        </a:rPr>
                        <a:t>4</a:t>
                      </a:r>
                    </a:p>
                    <a:p>
                      <a:pPr lvl="0" algn="ctr">
                        <a:buNone/>
                      </a:pPr>
                      <a:r>
                        <a:rPr lang="en-US" altLang="zh-CN" sz="2000" b="1" dirty="0">
                          <a:latin typeface="Arial" panose="020B0604020202020204" pitchFamily="34" charset="0"/>
                          <a:ea typeface="黑体" panose="02010609060101010101" pitchFamily="49" charset="-122"/>
                        </a:rPr>
                        <a:t>8</a:t>
                      </a: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4026" name="Rectangle 90"/>
          <p:cNvSpPr/>
          <p:nvPr/>
        </p:nvSpPr>
        <p:spPr>
          <a:xfrm>
            <a:off x="4362450" y="1073150"/>
            <a:ext cx="4508500" cy="3667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rgbClr val="FF0066"/>
                </a:solidFill>
                <a:ea typeface="黑体" panose="02010609060101010101" pitchFamily="49" charset="-122"/>
              </a:rPr>
              <a:t>C</a:t>
            </a:r>
            <a:r>
              <a:rPr lang="zh-CN" altLang="en-US" sz="1800" dirty="0">
                <a:solidFill>
                  <a:srgbClr val="FF0066"/>
                </a:solidFill>
                <a:ea typeface="黑体" panose="02010609060101010101" pitchFamily="49" charset="-122"/>
              </a:rPr>
              <a:t>语言中数值数据类型的宽度 </a:t>
            </a:r>
            <a:r>
              <a:rPr lang="en-US" altLang="zh-CN" sz="1800" dirty="0">
                <a:solidFill>
                  <a:srgbClr val="FF0066"/>
                </a:solidFill>
                <a:ea typeface="黑体" panose="02010609060101010101" pitchFamily="49" charset="-122"/>
              </a:rPr>
              <a:t>(</a:t>
            </a:r>
            <a:r>
              <a:rPr lang="zh-CN" altLang="en-US" sz="1800" dirty="0">
                <a:solidFill>
                  <a:srgbClr val="FF0066"/>
                </a:solidFill>
                <a:ea typeface="黑体" panose="02010609060101010101" pitchFamily="49" charset="-122"/>
              </a:rPr>
              <a:t>单位：字节</a:t>
            </a:r>
            <a:r>
              <a:rPr lang="en-US" altLang="zh-CN" sz="1800" dirty="0">
                <a:solidFill>
                  <a:srgbClr val="FF0066"/>
                </a:solidFill>
                <a:ea typeface="黑体" panose="02010609060101010101" pitchFamily="49" charset="-122"/>
              </a:rPr>
              <a:t>)</a:t>
            </a:r>
          </a:p>
        </p:txBody>
      </p:sp>
      <p:sp>
        <p:nvSpPr>
          <p:cNvPr id="424027" name="Rectangle 91"/>
          <p:cNvSpPr/>
          <p:nvPr/>
        </p:nvSpPr>
        <p:spPr>
          <a:xfrm>
            <a:off x="160655" y="5274310"/>
            <a:ext cx="8840470" cy="829945"/>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10000"/>
              </a:spcBef>
              <a:buClr>
                <a:schemeClr val="tx1"/>
              </a:buClr>
              <a:buFont typeface="Wingdings" panose="05000000000000000000" pitchFamily="2" charset="2"/>
              <a:buNone/>
            </a:pPr>
            <a:r>
              <a:rPr lang="zh-CN" altLang="en-US" sz="2000" dirty="0">
                <a:solidFill>
                  <a:schemeClr val="accent2"/>
                </a:solidFill>
                <a:ea typeface="黑体" panose="02010609060101010101" pitchFamily="49" charset="-122"/>
              </a:rPr>
              <a:t>从表中看出：同类型数据并不是所有机器都采用相同的宽度，分配的字节数</a:t>
            </a:r>
            <a:r>
              <a:rPr lang="zh-CN" altLang="en-US" sz="2000" dirty="0">
                <a:solidFill>
                  <a:srgbClr val="FF0066"/>
                </a:solidFill>
                <a:ea typeface="黑体" panose="02010609060101010101" pitchFamily="49" charset="-122"/>
              </a:rPr>
              <a:t>随机器字长和编译器</a:t>
            </a:r>
            <a:r>
              <a:rPr lang="zh-CN" altLang="en-US" sz="2000" dirty="0">
                <a:solidFill>
                  <a:schemeClr val="accent2"/>
                </a:solidFill>
                <a:ea typeface="黑体" panose="02010609060101010101" pitchFamily="49" charset="-122"/>
              </a:rPr>
              <a:t>的不同而不同。</a:t>
            </a:r>
            <a:r>
              <a:rPr lang="zh-CN" altLang="en-US" sz="2000" dirty="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blinds(horizontal)">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27" dur="500"/>
                                        <p:tgtEl>
                                          <p:spTgt spid="423939">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0" dur="500"/>
                                        <p:tgtEl>
                                          <p:spTgt spid="42393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24027"/>
                                        </p:tgtEl>
                                        <p:attrNameLst>
                                          <p:attrName>style.visibility</p:attrName>
                                        </p:attrNameLst>
                                      </p:cBhvr>
                                      <p:to>
                                        <p:strVal val="visible"/>
                                      </p:to>
                                    </p:set>
                                    <p:animEffect transition="in" filter="blinds(horizontal)">
                                      <p:cBhvr>
                                        <p:cTn id="35"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custDataLst>
              <p:tags r:id="rId1"/>
            </p:custDataLst>
          </p:nvPr>
        </p:nvSpPr>
        <p:spPr>
          <a:xfrm>
            <a:off x="457200" y="53975"/>
            <a:ext cx="8229600" cy="604520"/>
          </a:xfrm>
          <a:prstGeom prst="rect">
            <a:avLst/>
          </a:prstGeom>
          <a:noFill/>
          <a:ln w="9525">
            <a:noFill/>
          </a:ln>
        </p:spPr>
        <p:txBody>
          <a:bodyPr vert="horz" wrap="square" lIns="63500" tIns="25400" rIns="63500" bIns="25400" anchor="t" anchorCtr="0">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dirty="0">
                <a:ea typeface="宋体" panose="02010600030101010101" pitchFamily="2" charset="-122"/>
              </a:rPr>
              <a:t>数据的存储和排列顺序</a:t>
            </a:r>
          </a:p>
        </p:txBody>
      </p:sp>
      <p:pic>
        <p:nvPicPr>
          <p:cNvPr id="3" name="图片 2"/>
          <p:cNvPicPr>
            <a:picLocks noChangeAspect="1"/>
          </p:cNvPicPr>
          <p:nvPr/>
        </p:nvPicPr>
        <p:blipFill>
          <a:blip r:embed="rId4"/>
          <a:stretch>
            <a:fillRect/>
          </a:stretch>
        </p:blipFill>
        <p:spPr>
          <a:xfrm>
            <a:off x="386715" y="818515"/>
            <a:ext cx="6454140" cy="472440"/>
          </a:xfrm>
          <a:prstGeom prst="rect">
            <a:avLst/>
          </a:prstGeom>
        </p:spPr>
      </p:pic>
      <p:pic>
        <p:nvPicPr>
          <p:cNvPr id="4" name="图片 3"/>
          <p:cNvPicPr>
            <a:picLocks noChangeAspect="1"/>
          </p:cNvPicPr>
          <p:nvPr/>
        </p:nvPicPr>
        <p:blipFill>
          <a:blip r:embed="rId5"/>
          <a:stretch>
            <a:fillRect/>
          </a:stretch>
        </p:blipFill>
        <p:spPr>
          <a:xfrm>
            <a:off x="341630" y="1416685"/>
            <a:ext cx="8298180" cy="762000"/>
          </a:xfrm>
          <a:prstGeom prst="rect">
            <a:avLst/>
          </a:prstGeom>
        </p:spPr>
      </p:pic>
      <p:pic>
        <p:nvPicPr>
          <p:cNvPr id="5" name="图片 4"/>
          <p:cNvPicPr>
            <a:picLocks noChangeAspect="1"/>
          </p:cNvPicPr>
          <p:nvPr/>
        </p:nvPicPr>
        <p:blipFill>
          <a:blip r:embed="rId6"/>
          <a:stretch>
            <a:fillRect/>
          </a:stretch>
        </p:blipFill>
        <p:spPr>
          <a:xfrm>
            <a:off x="341630" y="2258695"/>
            <a:ext cx="5097780" cy="411480"/>
          </a:xfrm>
          <a:prstGeom prst="rect">
            <a:avLst/>
          </a:prstGeom>
        </p:spPr>
      </p:pic>
      <p:pic>
        <p:nvPicPr>
          <p:cNvPr id="6" name="图片 5"/>
          <p:cNvPicPr>
            <a:picLocks noChangeAspect="1"/>
          </p:cNvPicPr>
          <p:nvPr/>
        </p:nvPicPr>
        <p:blipFill>
          <a:blip r:embed="rId7"/>
          <a:stretch>
            <a:fillRect/>
          </a:stretch>
        </p:blipFill>
        <p:spPr>
          <a:xfrm>
            <a:off x="701675" y="2840355"/>
            <a:ext cx="7856220" cy="426720"/>
          </a:xfrm>
          <a:prstGeom prst="rect">
            <a:avLst/>
          </a:prstGeom>
        </p:spPr>
      </p:pic>
      <p:pic>
        <p:nvPicPr>
          <p:cNvPr id="7" name="图片 6"/>
          <p:cNvPicPr>
            <a:picLocks noChangeAspect="1"/>
          </p:cNvPicPr>
          <p:nvPr/>
        </p:nvPicPr>
        <p:blipFill>
          <a:blip r:embed="rId8"/>
          <a:stretch>
            <a:fillRect/>
          </a:stretch>
        </p:blipFill>
        <p:spPr>
          <a:xfrm>
            <a:off x="1736725" y="3248660"/>
            <a:ext cx="3215640" cy="381000"/>
          </a:xfrm>
          <a:prstGeom prst="rect">
            <a:avLst/>
          </a:prstGeom>
        </p:spPr>
      </p:pic>
      <p:pic>
        <p:nvPicPr>
          <p:cNvPr id="8" name="图片 7"/>
          <p:cNvPicPr>
            <a:picLocks noChangeAspect="1"/>
          </p:cNvPicPr>
          <p:nvPr/>
        </p:nvPicPr>
        <p:blipFill>
          <a:blip r:embed="rId9"/>
          <a:stretch>
            <a:fillRect/>
          </a:stretch>
        </p:blipFill>
        <p:spPr>
          <a:xfrm>
            <a:off x="5697220" y="3293745"/>
            <a:ext cx="2621280" cy="708660"/>
          </a:xfrm>
          <a:prstGeom prst="rect">
            <a:avLst/>
          </a:prstGeom>
        </p:spPr>
      </p:pic>
      <p:pic>
        <p:nvPicPr>
          <p:cNvPr id="9" name="图片 8"/>
          <p:cNvPicPr>
            <a:picLocks noChangeAspect="1"/>
          </p:cNvPicPr>
          <p:nvPr/>
        </p:nvPicPr>
        <p:blipFill>
          <a:blip r:embed="rId10"/>
          <a:stretch>
            <a:fillRect/>
          </a:stretch>
        </p:blipFill>
        <p:spPr>
          <a:xfrm>
            <a:off x="296545" y="3981450"/>
            <a:ext cx="2750820" cy="441960"/>
          </a:xfrm>
          <a:prstGeom prst="rect">
            <a:avLst/>
          </a:prstGeom>
        </p:spPr>
      </p:pic>
      <p:pic>
        <p:nvPicPr>
          <p:cNvPr id="10" name="图片 9"/>
          <p:cNvPicPr>
            <a:picLocks noChangeAspect="1"/>
          </p:cNvPicPr>
          <p:nvPr/>
        </p:nvPicPr>
        <p:blipFill>
          <a:blip r:embed="rId11"/>
          <a:stretch>
            <a:fillRect/>
          </a:stretch>
        </p:blipFill>
        <p:spPr>
          <a:xfrm>
            <a:off x="836295" y="4434840"/>
            <a:ext cx="5311140" cy="434340"/>
          </a:xfrm>
          <a:prstGeom prst="rect">
            <a:avLst/>
          </a:prstGeom>
        </p:spPr>
      </p:pic>
      <p:pic>
        <p:nvPicPr>
          <p:cNvPr id="11" name="图片 10"/>
          <p:cNvPicPr>
            <a:picLocks noChangeAspect="1"/>
          </p:cNvPicPr>
          <p:nvPr/>
        </p:nvPicPr>
        <p:blipFill>
          <a:blip r:embed="rId12"/>
          <a:stretch>
            <a:fillRect/>
          </a:stretch>
        </p:blipFill>
        <p:spPr>
          <a:xfrm>
            <a:off x="881380" y="4938395"/>
            <a:ext cx="5288280" cy="434340"/>
          </a:xfrm>
          <a:prstGeom prst="rect">
            <a:avLst/>
          </a:prstGeom>
        </p:spPr>
      </p:pic>
      <p:pic>
        <p:nvPicPr>
          <p:cNvPr id="12" name="图片 11"/>
          <p:cNvPicPr>
            <a:picLocks noChangeAspect="1"/>
          </p:cNvPicPr>
          <p:nvPr/>
        </p:nvPicPr>
        <p:blipFill>
          <a:blip r:embed="rId13"/>
          <a:stretch>
            <a:fillRect/>
          </a:stretch>
        </p:blipFill>
        <p:spPr>
          <a:xfrm>
            <a:off x="6237605" y="4373880"/>
            <a:ext cx="2583180"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711200" y="98425"/>
            <a:ext cx="7264400" cy="600075"/>
          </a:xfrm>
        </p:spPr>
        <p:txBody>
          <a:bodyPr vert="horz" wrap="square" lIns="63500" tIns="25400" rIns="63500" bIns="25400" anchor="t" anchorCtr="0">
            <a:spAutoFit/>
          </a:bodyPr>
          <a:lstStyle/>
          <a:p>
            <a:r>
              <a:rPr lang="zh-CN" altLang="en-US" sz="3600" dirty="0">
                <a:ea typeface="宋体" panose="02010600030101010101" pitchFamily="2" charset="-122"/>
              </a:rPr>
              <a:t>数据的存储和排列顺序</a:t>
            </a:r>
            <a:endParaRPr lang="en-US" altLang="zh-CN" sz="3600" dirty="0">
              <a:ea typeface="宋体" panose="02010600030101010101" pitchFamily="2" charset="-122"/>
            </a:endParaRPr>
          </a:p>
        </p:txBody>
      </p:sp>
      <p:sp>
        <p:nvSpPr>
          <p:cNvPr id="425988" name="Text Box 4"/>
          <p:cNvSpPr txBox="1"/>
          <p:nvPr/>
        </p:nvSpPr>
        <p:spPr>
          <a:xfrm>
            <a:off x="382588" y="1831975"/>
            <a:ext cx="8234362" cy="660400"/>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latin typeface="微软雅黑" panose="020B0503020204020204" pitchFamily="34" charset="-122"/>
                <a:ea typeface="微软雅黑" panose="020B0503020204020204" pitchFamily="34" charset="-122"/>
              </a:rPr>
              <a:t>若 </a:t>
            </a:r>
            <a:r>
              <a:rPr lang="en-US" altLang="zh-CN" sz="2000" dirty="0">
                <a:latin typeface="微软雅黑" panose="020B0503020204020204" pitchFamily="34" charset="-122"/>
                <a:ea typeface="微软雅黑" panose="020B0503020204020204" pitchFamily="34" charset="-122"/>
              </a:rPr>
              <a:t>int i = -65535</a:t>
            </a:r>
            <a:r>
              <a:rPr lang="zh-CN" altLang="en-US" sz="2000" dirty="0">
                <a:latin typeface="微软雅黑" panose="020B0503020204020204" pitchFamily="34" charset="-122"/>
                <a:ea typeface="微软雅黑" panose="020B0503020204020204" pitchFamily="34" charset="-122"/>
              </a:rPr>
              <a:t>，存放在</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号单元（占</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103</a:t>
            </a:r>
            <a:r>
              <a:rPr lang="zh-CN" altLang="en-US" sz="2000" dirty="0">
                <a:latin typeface="微软雅黑" panose="020B0503020204020204" pitchFamily="34" charset="-122"/>
                <a:ea typeface="微软雅黑" panose="020B0503020204020204" pitchFamily="34" charset="-122"/>
              </a:rPr>
              <a:t>），则用“取数”指令访问</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号单元取出 </a:t>
            </a:r>
            <a:r>
              <a:rPr lang="en-US" altLang="zh-CN" sz="2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时，必须清楚 </a:t>
            </a:r>
            <a:r>
              <a:rPr lang="en-US" altLang="zh-CN" sz="2000" dirty="0">
                <a:latin typeface="微软雅黑" panose="020B0503020204020204" pitchFamily="34" charset="-122"/>
                <a:ea typeface="微软雅黑" panose="020B0503020204020204" pitchFamily="34" charset="-122"/>
              </a:rPr>
              <a:t>i </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个字节是如何存放的。</a:t>
            </a:r>
          </a:p>
        </p:txBody>
      </p:sp>
      <p:grpSp>
        <p:nvGrpSpPr>
          <p:cNvPr id="2" name="Group 5"/>
          <p:cNvGrpSpPr/>
          <p:nvPr/>
        </p:nvGrpSpPr>
        <p:grpSpPr>
          <a:xfrm>
            <a:off x="1117600" y="2627313"/>
            <a:ext cx="6534150" cy="1593850"/>
            <a:chOff x="620" y="2082"/>
            <a:chExt cx="4116" cy="1004"/>
          </a:xfrm>
        </p:grpSpPr>
        <p:grpSp>
          <p:nvGrpSpPr>
            <p:cNvPr id="69641" name="Group 6"/>
            <p:cNvGrpSpPr/>
            <p:nvPr/>
          </p:nvGrpSpPr>
          <p:grpSpPr>
            <a:xfrm>
              <a:off x="620" y="2082"/>
              <a:ext cx="4116" cy="1004"/>
              <a:chOff x="432" y="2136"/>
              <a:chExt cx="4116" cy="1004"/>
            </a:xfrm>
          </p:grpSpPr>
          <p:sp>
            <p:nvSpPr>
              <p:cNvPr id="69643" name="Rectangle 7"/>
              <p:cNvSpPr/>
              <p:nvPr/>
            </p:nvSpPr>
            <p:spPr>
              <a:xfrm>
                <a:off x="1252" y="2136"/>
                <a:ext cx="1960" cy="1004"/>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69644" name="Rectangle 8"/>
              <p:cNvSpPr/>
              <p:nvPr/>
            </p:nvSpPr>
            <p:spPr>
              <a:xfrm>
                <a:off x="1252" y="2524"/>
                <a:ext cx="1960" cy="28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69645" name="Line 9"/>
              <p:cNvSpPr/>
              <p:nvPr/>
            </p:nvSpPr>
            <p:spPr>
              <a:xfrm>
                <a:off x="2208" y="2524"/>
                <a:ext cx="0" cy="280"/>
              </a:xfrm>
              <a:prstGeom prst="line">
                <a:avLst/>
              </a:prstGeom>
              <a:ln w="12700" cap="flat" cmpd="sng">
                <a:solidFill>
                  <a:schemeClr val="tx1"/>
                </a:solidFill>
                <a:prstDash val="solid"/>
                <a:headEnd type="none" w="med" len="med"/>
                <a:tailEnd type="none" w="med" len="med"/>
              </a:ln>
            </p:spPr>
          </p:sp>
          <p:sp>
            <p:nvSpPr>
              <p:cNvPr id="69646" name="Line 10"/>
              <p:cNvSpPr/>
              <p:nvPr/>
            </p:nvSpPr>
            <p:spPr>
              <a:xfrm>
                <a:off x="1728" y="2524"/>
                <a:ext cx="0" cy="280"/>
              </a:xfrm>
              <a:prstGeom prst="line">
                <a:avLst/>
              </a:prstGeom>
              <a:ln w="12700" cap="flat" cmpd="sng">
                <a:solidFill>
                  <a:schemeClr val="tx1"/>
                </a:solidFill>
                <a:prstDash val="solid"/>
                <a:headEnd type="none" w="med" len="med"/>
                <a:tailEnd type="none" w="med" len="med"/>
              </a:ln>
            </p:spPr>
          </p:sp>
          <p:sp>
            <p:nvSpPr>
              <p:cNvPr id="69647" name="Line 11"/>
              <p:cNvSpPr/>
              <p:nvPr/>
            </p:nvSpPr>
            <p:spPr>
              <a:xfrm>
                <a:off x="2688" y="2524"/>
                <a:ext cx="0" cy="280"/>
              </a:xfrm>
              <a:prstGeom prst="line">
                <a:avLst/>
              </a:prstGeom>
              <a:ln w="12700" cap="flat" cmpd="sng">
                <a:solidFill>
                  <a:schemeClr val="tx1"/>
                </a:solidFill>
                <a:prstDash val="solid"/>
                <a:headEnd type="none" w="med" len="med"/>
                <a:tailEnd type="none" w="med" len="med"/>
              </a:ln>
            </p:spPr>
          </p:sp>
          <p:sp>
            <p:nvSpPr>
              <p:cNvPr id="69648" name="Rectangle 12"/>
              <p:cNvSpPr/>
              <p:nvPr/>
            </p:nvSpPr>
            <p:spPr>
              <a:xfrm>
                <a:off x="1296" y="2568"/>
                <a:ext cx="376" cy="179"/>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t>msb</a:t>
                </a:r>
              </a:p>
            </p:txBody>
          </p:sp>
          <p:sp>
            <p:nvSpPr>
              <p:cNvPr id="69649" name="Rectangle 13"/>
              <p:cNvSpPr/>
              <p:nvPr/>
            </p:nvSpPr>
            <p:spPr>
              <a:xfrm>
                <a:off x="2784" y="2568"/>
                <a:ext cx="288" cy="179"/>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t>lsb</a:t>
                </a:r>
              </a:p>
            </p:txBody>
          </p:sp>
          <p:sp>
            <p:nvSpPr>
              <p:cNvPr id="69650" name="Rectangle 14"/>
              <p:cNvSpPr/>
              <p:nvPr/>
            </p:nvSpPr>
            <p:spPr>
              <a:xfrm>
                <a:off x="1400" y="2344"/>
                <a:ext cx="1680" cy="179"/>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t>103     102     101      </a:t>
                </a:r>
                <a:r>
                  <a:rPr lang="en-US" altLang="zh-CN" sz="1800" dirty="0">
                    <a:solidFill>
                      <a:srgbClr val="CC0000"/>
                    </a:solidFill>
                  </a:rPr>
                  <a:t>100</a:t>
                </a:r>
              </a:p>
            </p:txBody>
          </p:sp>
          <p:sp>
            <p:nvSpPr>
              <p:cNvPr id="69651" name="Rectangle 15"/>
              <p:cNvSpPr/>
              <p:nvPr/>
            </p:nvSpPr>
            <p:spPr>
              <a:xfrm>
                <a:off x="3320" y="2344"/>
                <a:ext cx="1228" cy="196"/>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000" dirty="0"/>
                  <a:t>小端</a:t>
                </a:r>
                <a:r>
                  <a:rPr lang="en-US" altLang="zh-CN" sz="2000" dirty="0"/>
                  <a:t> word 100#</a:t>
                </a:r>
              </a:p>
            </p:txBody>
          </p:sp>
          <p:sp>
            <p:nvSpPr>
              <p:cNvPr id="69652" name="Rectangle 16"/>
              <p:cNvSpPr/>
              <p:nvPr/>
            </p:nvSpPr>
            <p:spPr>
              <a:xfrm>
                <a:off x="1400" y="2872"/>
                <a:ext cx="1680" cy="179"/>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solidFill>
                      <a:srgbClr val="CC0000"/>
                    </a:solidFill>
                  </a:rPr>
                  <a:t>100</a:t>
                </a:r>
                <a:r>
                  <a:rPr lang="en-US" altLang="zh-CN" sz="1800" dirty="0"/>
                  <a:t>     101     102      103</a:t>
                </a:r>
              </a:p>
            </p:txBody>
          </p:sp>
          <p:sp>
            <p:nvSpPr>
              <p:cNvPr id="69653" name="Rectangle 17"/>
              <p:cNvSpPr/>
              <p:nvPr/>
            </p:nvSpPr>
            <p:spPr>
              <a:xfrm>
                <a:off x="3320" y="2824"/>
                <a:ext cx="1228" cy="196"/>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000" dirty="0"/>
                  <a:t>大端</a:t>
                </a:r>
                <a:r>
                  <a:rPr lang="en-US" altLang="zh-CN" sz="2000" dirty="0"/>
                  <a:t> word 100#</a:t>
                </a:r>
              </a:p>
            </p:txBody>
          </p:sp>
          <p:sp>
            <p:nvSpPr>
              <p:cNvPr id="69654" name="Text Box 18"/>
              <p:cNvSpPr txBox="1"/>
              <p:nvPr/>
            </p:nvSpPr>
            <p:spPr>
              <a:xfrm>
                <a:off x="432" y="2520"/>
                <a:ext cx="578" cy="231"/>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en-US" altLang="zh-CN" sz="2000" dirty="0"/>
                  <a:t>Word:</a:t>
                </a:r>
              </a:p>
            </p:txBody>
          </p:sp>
        </p:grpSp>
        <p:sp>
          <p:nvSpPr>
            <p:cNvPr id="69642" name="Text Box 19"/>
            <p:cNvSpPr txBox="1"/>
            <p:nvPr/>
          </p:nvSpPr>
          <p:spPr>
            <a:xfrm>
              <a:off x="1492" y="2096"/>
              <a:ext cx="1811" cy="20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800" dirty="0">
                  <a:solidFill>
                    <a:schemeClr val="accent2"/>
                  </a:solidFill>
                </a:rPr>
                <a:t>    FF      FF       00        01</a:t>
              </a:r>
            </a:p>
          </p:txBody>
        </p:sp>
      </p:grpSp>
      <p:sp>
        <p:nvSpPr>
          <p:cNvPr id="426004" name="Rectangle 20"/>
          <p:cNvSpPr/>
          <p:nvPr/>
        </p:nvSpPr>
        <p:spPr>
          <a:xfrm>
            <a:off x="576263" y="4332288"/>
            <a:ext cx="8183562" cy="2032000"/>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defTabSz="914400">
              <a:lnSpc>
                <a:spcPct val="87000"/>
              </a:lnSpc>
              <a:spcBef>
                <a:spcPct val="41000"/>
              </a:spcBef>
              <a:buClr>
                <a:schemeClr val="tx1"/>
              </a:buClr>
              <a:buSzPct val="60000"/>
              <a:buFont typeface="Wingdings" panose="05000000000000000000" pitchFamily="2" charset="2"/>
              <a:buNone/>
              <a:tabLst>
                <a:tab pos="1600200" algn="l"/>
              </a:tabLst>
            </a:pPr>
            <a:r>
              <a:rPr lang="zh-CN" altLang="en-US" sz="2000" dirty="0">
                <a:solidFill>
                  <a:schemeClr val="accent2"/>
                </a:solidFill>
                <a:latin typeface="微软雅黑" panose="020B0503020204020204" pitchFamily="34" charset="-122"/>
                <a:ea typeface="微软雅黑" panose="020B0503020204020204" pitchFamily="34" charset="-122"/>
              </a:rPr>
              <a:t>大端方式（</a:t>
            </a:r>
            <a:r>
              <a:rPr lang="en-US" altLang="zh-CN" sz="2000" dirty="0">
                <a:solidFill>
                  <a:schemeClr val="accent2"/>
                </a:solidFill>
                <a:latin typeface="微软雅黑" panose="020B0503020204020204" pitchFamily="34" charset="-122"/>
                <a:ea typeface="微软雅黑" panose="020B0503020204020204" pitchFamily="34" charset="-122"/>
              </a:rPr>
              <a:t>Big Endian</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  最高有效字节存放在低地址单元中,最低有效字节存放在高地址单元中</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MSB</a:t>
            </a:r>
            <a:r>
              <a:rPr lang="zh-CN" altLang="en-US" sz="2000" dirty="0">
                <a:solidFill>
                  <a:schemeClr val="accent2"/>
                </a:solidFill>
                <a:latin typeface="微软雅黑" panose="020B0503020204020204" pitchFamily="34" charset="-122"/>
                <a:ea typeface="微软雅黑" panose="020B0503020204020204" pitchFamily="34" charset="-122"/>
              </a:rPr>
              <a:t>所在的地址是数的地址</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342900" lvl="0" indent="-342900" defTabSz="914400">
              <a:lnSpc>
                <a:spcPct val="87000"/>
              </a:lnSpc>
              <a:spcBef>
                <a:spcPct val="41000"/>
              </a:spcBef>
              <a:buClr>
                <a:schemeClr val="tx1"/>
              </a:buClr>
              <a:buSzPct val="60000"/>
              <a:buFont typeface="Wingdings" panose="05000000000000000000" pitchFamily="2" charset="2"/>
              <a:buNone/>
              <a:tabLst>
                <a:tab pos="1600200" algn="l"/>
              </a:tabLst>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A50021"/>
                </a:solidFill>
                <a:latin typeface="微软雅黑" panose="020B0503020204020204" pitchFamily="34" charset="-122"/>
                <a:ea typeface="微软雅黑" panose="020B0503020204020204" pitchFamily="34" charset="-122"/>
              </a:rPr>
              <a:t>e.g. IBM 360/370, Motorola 68k, MIPS, Sparc, HP PA</a:t>
            </a:r>
          </a:p>
          <a:p>
            <a:pPr marL="342900" lvl="0" indent="-342900" defTabSz="914400">
              <a:lnSpc>
                <a:spcPct val="87000"/>
              </a:lnSpc>
              <a:spcBef>
                <a:spcPct val="41000"/>
              </a:spcBef>
              <a:buClr>
                <a:schemeClr val="tx1"/>
              </a:buClr>
              <a:buSzPct val="60000"/>
              <a:buFont typeface="Wingdings" panose="05000000000000000000" pitchFamily="2" charset="2"/>
              <a:buNone/>
              <a:tabLst>
                <a:tab pos="1600200" algn="l"/>
              </a:tabLst>
            </a:pPr>
            <a:r>
              <a:rPr lang="zh-CN" altLang="en-US" sz="2000" dirty="0">
                <a:solidFill>
                  <a:schemeClr val="accent2"/>
                </a:solidFill>
                <a:latin typeface="微软雅黑" panose="020B0503020204020204" pitchFamily="34" charset="-122"/>
                <a:ea typeface="微软雅黑" panose="020B0503020204020204" pitchFamily="34" charset="-122"/>
              </a:rPr>
              <a:t>小端方式（</a:t>
            </a:r>
            <a:r>
              <a:rPr lang="en-US" altLang="zh-CN" sz="2000" dirty="0">
                <a:solidFill>
                  <a:schemeClr val="accent2"/>
                </a:solidFill>
                <a:latin typeface="微软雅黑" panose="020B0503020204020204" pitchFamily="34" charset="-122"/>
                <a:ea typeface="微软雅黑" panose="020B0503020204020204" pitchFamily="34" charset="-122"/>
              </a:rPr>
              <a:t> Little Endian</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  最高有效字节存放在高地址单元中，最低有效字节存放在低地址单元中。LSB</a:t>
            </a:r>
            <a:r>
              <a:rPr lang="zh-CN" altLang="en-US" sz="2000" dirty="0">
                <a:solidFill>
                  <a:schemeClr val="accent2"/>
                </a:solidFill>
                <a:latin typeface="微软雅黑" panose="020B0503020204020204" pitchFamily="34" charset="-122"/>
                <a:ea typeface="微软雅黑" panose="020B0503020204020204" pitchFamily="34" charset="-122"/>
              </a:rPr>
              <a:t>所在的地址是数的地址</a:t>
            </a:r>
          </a:p>
          <a:p>
            <a:pPr marL="342900" lvl="0" indent="-342900" defTabSz="914400">
              <a:lnSpc>
                <a:spcPct val="87000"/>
              </a:lnSpc>
              <a:spcBef>
                <a:spcPct val="41000"/>
              </a:spcBef>
              <a:buClr>
                <a:schemeClr val="tx1"/>
              </a:buClr>
              <a:buSzPct val="60000"/>
              <a:buFont typeface="Wingdings" panose="05000000000000000000" pitchFamily="2" charset="2"/>
              <a:buNone/>
              <a:tabLst>
                <a:tab pos="1600200" algn="l"/>
              </a:tabLst>
            </a:pPr>
            <a:r>
              <a:rPr lang="en-US" altLang="zh-CN" sz="2000" dirty="0">
                <a:solidFill>
                  <a:schemeClr val="accent2"/>
                </a:solidFill>
                <a:latin typeface="微软雅黑" panose="020B0503020204020204" pitchFamily="34" charset="-122"/>
                <a:ea typeface="微软雅黑" panose="020B0503020204020204" pitchFamily="34" charset="-122"/>
              </a:rPr>
              <a:t>           </a:t>
            </a:r>
            <a:r>
              <a:rPr lang="en-US" altLang="zh-CN" sz="2000" dirty="0">
                <a:solidFill>
                  <a:srgbClr val="A50021"/>
                </a:solidFill>
                <a:latin typeface="微软雅黑" panose="020B0503020204020204" pitchFamily="34" charset="-122"/>
                <a:ea typeface="微软雅黑" panose="020B0503020204020204" pitchFamily="34" charset="-122"/>
              </a:rPr>
              <a:t>e.g. Intel 80x86, DEC VAX</a:t>
            </a:r>
            <a:r>
              <a:rPr lang="en-US" altLang="zh-CN" sz="2000" dirty="0">
                <a:latin typeface="微软雅黑" panose="020B0503020204020204" pitchFamily="34" charset="-122"/>
                <a:ea typeface="微软雅黑" panose="020B0503020204020204" pitchFamily="34" charset="-122"/>
              </a:rPr>
              <a:t> </a:t>
            </a:r>
          </a:p>
        </p:txBody>
      </p:sp>
      <p:sp>
        <p:nvSpPr>
          <p:cNvPr id="426006" name="Text Box 22"/>
          <p:cNvSpPr txBox="1"/>
          <p:nvPr/>
        </p:nvSpPr>
        <p:spPr>
          <a:xfrm>
            <a:off x="476250" y="6398895"/>
            <a:ext cx="8008938"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latin typeface="Times New Roman" panose="02020603050405020304" pitchFamily="18" charset="0"/>
                <a:ea typeface="微软雅黑" panose="020B0503020204020204" pitchFamily="34" charset="-122"/>
              </a:rPr>
              <a:t>有些机器两种方式都支持，可通过特定控制位来设定采用哪种方式。</a:t>
            </a:r>
          </a:p>
        </p:txBody>
      </p:sp>
      <p:sp>
        <p:nvSpPr>
          <p:cNvPr id="519190" name="Text Box 22"/>
          <p:cNvSpPr txBox="1"/>
          <p:nvPr/>
        </p:nvSpPr>
        <p:spPr>
          <a:xfrm>
            <a:off x="576580" y="818515"/>
            <a:ext cx="2990850" cy="814388"/>
          </a:xfrm>
          <a:prstGeom prst="rect">
            <a:avLst/>
          </a:prstGeom>
          <a:solidFill>
            <a:schemeClr val="bg1"/>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900" dirty="0">
                <a:latin typeface="微软雅黑" panose="020B0503020204020204" pitchFamily="34" charset="-122"/>
                <a:ea typeface="微软雅黑" panose="020B0503020204020204" pitchFamily="34" charset="-122"/>
              </a:rPr>
              <a:t>65535=2</a:t>
            </a:r>
            <a:r>
              <a:rPr lang="en-US" altLang="zh-CN" sz="1900" baseline="30000" dirty="0">
                <a:latin typeface="微软雅黑" panose="020B0503020204020204" pitchFamily="34" charset="-122"/>
                <a:ea typeface="微软雅黑" panose="020B0503020204020204" pitchFamily="34" charset="-122"/>
              </a:rPr>
              <a:t>16</a:t>
            </a:r>
            <a:r>
              <a:rPr lang="en-US" altLang="zh-CN" sz="1900" dirty="0">
                <a:latin typeface="微软雅黑" panose="020B0503020204020204" pitchFamily="34" charset="-122"/>
                <a:ea typeface="微软雅黑" panose="020B0503020204020204" pitchFamily="34" charset="-122"/>
              </a:rPr>
              <a:t>-1</a:t>
            </a:r>
          </a:p>
          <a:p>
            <a:pPr marL="0" lvl="0" indent="0">
              <a:lnSpc>
                <a:spcPct val="100000"/>
              </a:lnSpc>
              <a:spcBef>
                <a:spcPct val="50000"/>
              </a:spcBef>
              <a:buNone/>
            </a:pPr>
            <a:r>
              <a:rPr lang="en-US" altLang="zh-CN" sz="1900" dirty="0">
                <a:latin typeface="微软雅黑" panose="020B0503020204020204" pitchFamily="34" charset="-122"/>
                <a:ea typeface="微软雅黑" panose="020B0503020204020204" pitchFamily="34" charset="-122"/>
              </a:rPr>
              <a:t>[-65535]</a:t>
            </a:r>
            <a:r>
              <a:rPr lang="zh-CN" altLang="en-US" sz="1900" baseline="-25000" dirty="0">
                <a:latin typeface="微软雅黑" panose="020B0503020204020204" pitchFamily="34" charset="-122"/>
                <a:ea typeface="微软雅黑" panose="020B0503020204020204" pitchFamily="34" charset="-122"/>
              </a:rPr>
              <a:t>补</a:t>
            </a:r>
            <a:r>
              <a:rPr lang="en-US" altLang="zh-CN" sz="1900" dirty="0">
                <a:latin typeface="微软雅黑" panose="020B0503020204020204" pitchFamily="34" charset="-122"/>
                <a:ea typeface="微软雅黑" panose="020B0503020204020204"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7" dur="500"/>
                                        <p:tgtEl>
                                          <p:spTgt spid="425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9190"/>
                                        </p:tgtEl>
                                        <p:attrNameLst>
                                          <p:attrName>style.visibility</p:attrName>
                                        </p:attrNameLst>
                                      </p:cBhvr>
                                      <p:to>
                                        <p:strVal val="visible"/>
                                      </p:to>
                                    </p:set>
                                    <p:animEffect transition="in" filter="blinds(horizontal)">
                                      <p:cBhvr>
                                        <p:cTn id="12" dur="500"/>
                                        <p:tgtEl>
                                          <p:spTgt spid="5191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22" dur="500"/>
                                        <p:tgtEl>
                                          <p:spTgt spid="42600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27" dur="500"/>
                                        <p:tgtEl>
                                          <p:spTgt spid="42600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32" dur="500"/>
                                        <p:tgtEl>
                                          <p:spTgt spid="42600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37" dur="500"/>
                                        <p:tgtEl>
                                          <p:spTgt spid="42600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6006"/>
                                        </p:tgtEl>
                                        <p:attrNameLst>
                                          <p:attrName>style.visibility</p:attrName>
                                        </p:attrNameLst>
                                      </p:cBhvr>
                                      <p:to>
                                        <p:strVal val="visible"/>
                                      </p:to>
                                    </p:set>
                                    <p:animEffect transition="in" filter="blinds(horizontal)">
                                      <p:cBhvr>
                                        <p:cTn id="4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51919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idx="4294967295"/>
          </p:nvPr>
        </p:nvSpPr>
        <p:spPr>
          <a:xfrm>
            <a:off x="457200" y="53975"/>
            <a:ext cx="8229600" cy="561975"/>
          </a:xfrm>
        </p:spPr>
        <p:txBody>
          <a:bodyPr vert="horz" wrap="square" lIns="91440" tIns="45720" rIns="91440" bIns="45720" anchor="ctr" anchorCtr="0"/>
          <a:lstStyle/>
          <a:p>
            <a:r>
              <a:rPr lang="zh-CN" altLang="en-US" dirty="0"/>
              <a:t>检测系统的字节顺序</a:t>
            </a:r>
          </a:p>
        </p:txBody>
      </p:sp>
      <p:sp>
        <p:nvSpPr>
          <p:cNvPr id="75779" name="内容占位符 2"/>
          <p:cNvSpPr>
            <a:spLocks noGrp="1"/>
          </p:cNvSpPr>
          <p:nvPr>
            <p:ph idx="1"/>
          </p:nvPr>
        </p:nvSpPr>
        <p:spPr>
          <a:xfrm>
            <a:off x="341313" y="773113"/>
            <a:ext cx="8229600" cy="5218112"/>
          </a:xfrm>
        </p:spPr>
        <p:txBody>
          <a:bodyPr vert="horz" wrap="square" lIns="91440" tIns="45720" rIns="91440" bIns="45720" anchor="t" anchorCtr="0"/>
          <a:lstStyle/>
          <a:p>
            <a:r>
              <a:rPr lang="en-US" altLang="zh-CN" dirty="0">
                <a:latin typeface="微软雅黑" panose="020B0503020204020204" pitchFamily="34" charset="-122"/>
                <a:ea typeface="微软雅黑" panose="020B0503020204020204" pitchFamily="34" charset="-122"/>
              </a:rPr>
              <a:t>union</a:t>
            </a:r>
            <a:r>
              <a:rPr lang="zh-CN" altLang="en-US" dirty="0">
                <a:latin typeface="微软雅黑" panose="020B0503020204020204" pitchFamily="34" charset="-122"/>
                <a:ea typeface="微软雅黑" panose="020B0503020204020204" pitchFamily="34" charset="-122"/>
              </a:rPr>
              <a:t>的存放顺序是所有成员从低地址开始，利用该特性可测试</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的大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小端方式。</a:t>
            </a:r>
          </a:p>
        </p:txBody>
      </p:sp>
      <p:sp>
        <p:nvSpPr>
          <p:cNvPr id="712711" name="Text Box 7"/>
          <p:cNvSpPr txBox="1"/>
          <p:nvPr/>
        </p:nvSpPr>
        <p:spPr>
          <a:xfrm>
            <a:off x="1150938" y="6148705"/>
            <a:ext cx="58070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zh-CN" altLang="en-US" sz="2000" dirty="0">
                <a:solidFill>
                  <a:srgbClr val="FF3300"/>
                </a:solidFill>
                <a:latin typeface="微软雅黑" panose="020B0503020204020204" pitchFamily="34" charset="-122"/>
                <a:ea typeface="微软雅黑" panose="020B0503020204020204" pitchFamily="34" charset="-122"/>
              </a:rPr>
              <a:t>请猜测在</a:t>
            </a:r>
            <a:r>
              <a:rPr lang="en-US" altLang="zh-CN" sz="2000" dirty="0">
                <a:solidFill>
                  <a:srgbClr val="FF3300"/>
                </a:solidFill>
                <a:latin typeface="微软雅黑" panose="020B0503020204020204" pitchFamily="34" charset="-122"/>
                <a:ea typeface="微软雅黑" panose="020B0503020204020204" pitchFamily="34" charset="-122"/>
              </a:rPr>
              <a:t>IA-32</a:t>
            </a:r>
            <a:r>
              <a:rPr lang="zh-CN" altLang="en-US" sz="2000" dirty="0">
                <a:solidFill>
                  <a:srgbClr val="FF3300"/>
                </a:solidFill>
                <a:latin typeface="微软雅黑" panose="020B0503020204020204" pitchFamily="34" charset="-122"/>
                <a:ea typeface="微软雅黑" panose="020B0503020204020204" pitchFamily="34" charset="-122"/>
              </a:rPr>
              <a:t>上的打印结果。</a:t>
            </a:r>
          </a:p>
        </p:txBody>
      </p:sp>
      <p:pic>
        <p:nvPicPr>
          <p:cNvPr id="712712" name="Picture 8"/>
          <p:cNvPicPr>
            <a:picLocks noChangeAspect="1"/>
          </p:cNvPicPr>
          <p:nvPr/>
        </p:nvPicPr>
        <p:blipFill>
          <a:blip r:embed="rId3"/>
          <a:stretch>
            <a:fillRect/>
          </a:stretch>
        </p:blipFill>
        <p:spPr>
          <a:xfrm>
            <a:off x="6417310" y="5814695"/>
            <a:ext cx="2416175" cy="720725"/>
          </a:xfrm>
          <a:prstGeom prst="rect">
            <a:avLst/>
          </a:prstGeom>
          <a:noFill/>
          <a:ln w="9525" cap="flat" cmpd="sng">
            <a:solidFill>
              <a:schemeClr val="tx1"/>
            </a:solidFill>
            <a:prstDash val="solid"/>
            <a:miter/>
            <a:headEnd type="none" w="med" len="med"/>
            <a:tailEnd type="none" w="med" len="med"/>
          </a:ln>
        </p:spPr>
      </p:pic>
      <p:pic>
        <p:nvPicPr>
          <p:cNvPr id="75782" name="Picture 9"/>
          <p:cNvPicPr>
            <a:picLocks noChangeAspect="1"/>
          </p:cNvPicPr>
          <p:nvPr/>
        </p:nvPicPr>
        <p:blipFill>
          <a:blip r:embed="rId4"/>
          <a:stretch>
            <a:fillRect/>
          </a:stretch>
        </p:blipFill>
        <p:spPr>
          <a:xfrm>
            <a:off x="296863" y="1808163"/>
            <a:ext cx="6030912" cy="4140200"/>
          </a:xfrm>
          <a:prstGeom prst="rect">
            <a:avLst/>
          </a:prstGeom>
          <a:noFill/>
          <a:ln w="9525">
            <a:noFill/>
          </a:ln>
        </p:spPr>
      </p:pic>
      <p:pic>
        <p:nvPicPr>
          <p:cNvPr id="2" name="图片 1"/>
          <p:cNvPicPr>
            <a:picLocks noChangeAspect="1"/>
          </p:cNvPicPr>
          <p:nvPr/>
        </p:nvPicPr>
        <p:blipFill>
          <a:blip r:embed="rId5"/>
          <a:stretch>
            <a:fillRect/>
          </a:stretch>
        </p:blipFill>
        <p:spPr>
          <a:xfrm>
            <a:off x="5742305" y="2214245"/>
            <a:ext cx="3147060"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711200" y="53975"/>
            <a:ext cx="7048500" cy="544513"/>
          </a:xfrm>
        </p:spPr>
        <p:txBody>
          <a:bodyPr vert="horz" wrap="square" lIns="63500" tIns="25400" rIns="63500" bIns="25400" anchor="t" anchorCtr="0">
            <a:spAutoFit/>
          </a:bodyPr>
          <a:lstStyle/>
          <a:p>
            <a:r>
              <a:rPr lang="zh-CN" altLang="en-US" sz="3200" dirty="0">
                <a:ea typeface="宋体" panose="02010600030101010101" pitchFamily="2" charset="-122"/>
              </a:rPr>
              <a:t>指令中数据的存放</a:t>
            </a:r>
            <a:endParaRPr lang="en-US" altLang="zh-CN" sz="2800" dirty="0">
              <a:ea typeface="宋体" panose="02010600030101010101" pitchFamily="2" charset="-122"/>
            </a:endParaRPr>
          </a:p>
        </p:txBody>
      </p:sp>
      <p:sp>
        <p:nvSpPr>
          <p:cNvPr id="473114" name="Text Box 26"/>
          <p:cNvSpPr txBox="1"/>
          <p:nvPr/>
        </p:nvSpPr>
        <p:spPr>
          <a:xfrm>
            <a:off x="522288" y="819150"/>
            <a:ext cx="7997825" cy="42068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en-US" altLang="zh-CN" dirty="0"/>
              <a:t>Ex3: Memory layout of a instruction  located in 1000</a:t>
            </a:r>
          </a:p>
        </p:txBody>
      </p:sp>
      <p:sp>
        <p:nvSpPr>
          <p:cNvPr id="70660" name="Text Box 27"/>
          <p:cNvSpPr txBox="1"/>
          <p:nvPr/>
        </p:nvSpPr>
        <p:spPr>
          <a:xfrm>
            <a:off x="1450975" y="3224213"/>
            <a:ext cx="6226175" cy="173037"/>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endParaRPr lang="zh-CN" altLang="en-US" sz="800" dirty="0">
              <a:solidFill>
                <a:schemeClr val="accent2"/>
              </a:solidFill>
            </a:endParaRPr>
          </a:p>
        </p:txBody>
      </p:sp>
      <p:sp>
        <p:nvSpPr>
          <p:cNvPr id="473116" name="Text Box 28"/>
          <p:cNvSpPr txBox="1"/>
          <p:nvPr/>
        </p:nvSpPr>
        <p:spPr>
          <a:xfrm>
            <a:off x="250825" y="1703388"/>
            <a:ext cx="8343900" cy="1225550"/>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buNone/>
            </a:pPr>
            <a:r>
              <a:rPr lang="zh-CN" altLang="en-US" sz="2000" dirty="0">
                <a:solidFill>
                  <a:schemeClr val="accent2"/>
                </a:solidFill>
                <a:latin typeface="微软雅黑" panose="020B0503020204020204" pitchFamily="34" charset="-122"/>
                <a:ea typeface="微软雅黑" panose="020B0503020204020204" pitchFamily="34" charset="-122"/>
              </a:rPr>
              <a:t>假定小端机器中的指令：</a:t>
            </a:r>
            <a:r>
              <a:rPr lang="en-US" altLang="zh-CN" sz="2000" dirty="0">
                <a:solidFill>
                  <a:schemeClr val="accent2"/>
                </a:solidFill>
                <a:latin typeface="微软雅黑" panose="020B0503020204020204" pitchFamily="34" charset="-122"/>
                <a:ea typeface="微软雅黑" panose="020B0503020204020204" pitchFamily="34" charset="-122"/>
              </a:rPr>
              <a:t>mov AX, 0x12345(BX)</a:t>
            </a:r>
          </a:p>
          <a:p>
            <a:pPr marL="0" lvl="0" indent="0">
              <a:lnSpc>
                <a:spcPct val="125000"/>
              </a:lnSpc>
              <a:buNone/>
            </a:pPr>
            <a:r>
              <a:rPr lang="zh-CN" altLang="en-US" sz="2000" dirty="0">
                <a:solidFill>
                  <a:srgbClr val="FF0066"/>
                </a:solidFill>
                <a:latin typeface="微软雅黑" panose="020B0503020204020204" pitchFamily="34" charset="-122"/>
                <a:ea typeface="微软雅黑" panose="020B0503020204020204" pitchFamily="34" charset="-122"/>
              </a:rPr>
              <a:t>其中，操作码</a:t>
            </a:r>
            <a:r>
              <a:rPr lang="en-US" altLang="zh-CN" sz="2000" dirty="0">
                <a:solidFill>
                  <a:srgbClr val="FF0066"/>
                </a:solidFill>
                <a:latin typeface="微软雅黑" panose="020B0503020204020204" pitchFamily="34" charset="-122"/>
                <a:ea typeface="微软雅黑" panose="020B0503020204020204" pitchFamily="34" charset="-122"/>
              </a:rPr>
              <a:t>mov</a:t>
            </a:r>
            <a:r>
              <a:rPr lang="zh-CN" altLang="en-US" sz="2000" dirty="0">
                <a:solidFill>
                  <a:srgbClr val="FF0066"/>
                </a:solidFill>
                <a:latin typeface="微软雅黑" panose="020B0503020204020204" pitchFamily="34" charset="-122"/>
                <a:ea typeface="微软雅黑" panose="020B0503020204020204" pitchFamily="34" charset="-122"/>
              </a:rPr>
              <a:t>为</a:t>
            </a:r>
            <a:r>
              <a:rPr lang="en-US" altLang="zh-CN" sz="2000" dirty="0">
                <a:solidFill>
                  <a:srgbClr val="FF0066"/>
                </a:solidFill>
                <a:latin typeface="微软雅黑" panose="020B0503020204020204" pitchFamily="34" charset="-122"/>
                <a:ea typeface="微软雅黑" panose="020B0503020204020204" pitchFamily="34" charset="-122"/>
              </a:rPr>
              <a:t>40H</a:t>
            </a:r>
            <a:r>
              <a:rPr lang="zh-CN" altLang="en-US" sz="2000" dirty="0">
                <a:solidFill>
                  <a:srgbClr val="FF0066"/>
                </a:solidFill>
                <a:latin typeface="微软雅黑" panose="020B0503020204020204" pitchFamily="34" charset="-122"/>
                <a:ea typeface="微软雅黑" panose="020B0503020204020204" pitchFamily="34" charset="-122"/>
              </a:rPr>
              <a:t>，寄存器</a:t>
            </a:r>
            <a:r>
              <a:rPr lang="en-US" altLang="zh-CN" sz="2000" dirty="0">
                <a:solidFill>
                  <a:srgbClr val="FF0066"/>
                </a:solidFill>
                <a:latin typeface="微软雅黑" panose="020B0503020204020204" pitchFamily="34" charset="-122"/>
                <a:ea typeface="微软雅黑" panose="020B0503020204020204" pitchFamily="34" charset="-122"/>
              </a:rPr>
              <a:t>AX</a:t>
            </a:r>
            <a:r>
              <a:rPr lang="zh-CN" altLang="en-US" sz="2000" dirty="0">
                <a:solidFill>
                  <a:srgbClr val="FF0066"/>
                </a:solidFill>
                <a:latin typeface="微软雅黑" panose="020B0503020204020204" pitchFamily="34" charset="-122"/>
                <a:ea typeface="微软雅黑" panose="020B0503020204020204" pitchFamily="34" charset="-122"/>
              </a:rPr>
              <a:t>和</a:t>
            </a:r>
            <a:r>
              <a:rPr lang="en-US" altLang="zh-CN" sz="2000" dirty="0">
                <a:solidFill>
                  <a:srgbClr val="FF0066"/>
                </a:solidFill>
                <a:latin typeface="微软雅黑" panose="020B0503020204020204" pitchFamily="34" charset="-122"/>
                <a:ea typeface="微软雅黑" panose="020B0503020204020204" pitchFamily="34" charset="-122"/>
              </a:rPr>
              <a:t>BX</a:t>
            </a:r>
            <a:r>
              <a:rPr lang="zh-CN" altLang="en-US" sz="2000" dirty="0">
                <a:solidFill>
                  <a:srgbClr val="FF0066"/>
                </a:solidFill>
                <a:latin typeface="微软雅黑" panose="020B0503020204020204" pitchFamily="34" charset="-122"/>
                <a:ea typeface="微软雅黑" panose="020B0503020204020204" pitchFamily="34" charset="-122"/>
              </a:rPr>
              <a:t>的编号分别为</a:t>
            </a:r>
            <a:r>
              <a:rPr lang="en-US" altLang="zh-CN" sz="2000" dirty="0">
                <a:solidFill>
                  <a:srgbClr val="FF0066"/>
                </a:solidFill>
                <a:latin typeface="微软雅黑" panose="020B0503020204020204" pitchFamily="34" charset="-122"/>
                <a:ea typeface="微软雅黑" panose="020B0503020204020204" pitchFamily="34" charset="-122"/>
              </a:rPr>
              <a:t>0001B</a:t>
            </a:r>
            <a:r>
              <a:rPr lang="zh-CN" altLang="en-US" sz="2000" dirty="0">
                <a:solidFill>
                  <a:srgbClr val="FF0066"/>
                </a:solidFill>
                <a:latin typeface="微软雅黑" panose="020B0503020204020204" pitchFamily="34" charset="-122"/>
                <a:ea typeface="微软雅黑" panose="020B0503020204020204" pitchFamily="34" charset="-122"/>
              </a:rPr>
              <a:t>和</a:t>
            </a:r>
            <a:r>
              <a:rPr lang="en-US" altLang="zh-CN" sz="2000" dirty="0">
                <a:solidFill>
                  <a:srgbClr val="FF0066"/>
                </a:solidFill>
                <a:latin typeface="微软雅黑" panose="020B0503020204020204" pitchFamily="34" charset="-122"/>
                <a:ea typeface="微软雅黑" panose="020B0503020204020204" pitchFamily="34" charset="-122"/>
              </a:rPr>
              <a:t>0010B</a:t>
            </a:r>
            <a:r>
              <a:rPr lang="zh-CN" altLang="en-US" sz="2000" dirty="0">
                <a:solidFill>
                  <a:srgbClr val="FF0066"/>
                </a:solidFill>
                <a:latin typeface="微软雅黑" panose="020B0503020204020204" pitchFamily="34" charset="-122"/>
                <a:ea typeface="微软雅黑" panose="020B0503020204020204" pitchFamily="34" charset="-122"/>
              </a:rPr>
              <a:t>，立即数占</a:t>
            </a:r>
            <a:r>
              <a:rPr lang="en-US" altLang="zh-CN" sz="2000" dirty="0">
                <a:solidFill>
                  <a:srgbClr val="FF0066"/>
                </a:solidFill>
                <a:latin typeface="微软雅黑" panose="020B0503020204020204" pitchFamily="34" charset="-122"/>
                <a:ea typeface="微软雅黑" panose="020B0503020204020204" pitchFamily="34" charset="-122"/>
              </a:rPr>
              <a:t>32</a:t>
            </a:r>
            <a:r>
              <a:rPr lang="zh-CN" altLang="en-US" sz="2000" dirty="0">
                <a:solidFill>
                  <a:srgbClr val="FF0066"/>
                </a:solidFill>
                <a:latin typeface="微软雅黑" panose="020B0503020204020204" pitchFamily="34" charset="-122"/>
                <a:ea typeface="微软雅黑" panose="020B0503020204020204" pitchFamily="34" charset="-122"/>
              </a:rPr>
              <a:t>位，则存放顺序为：</a:t>
            </a:r>
            <a:r>
              <a:rPr lang="zh-CN" altLang="en-US" sz="2000" dirty="0">
                <a:solidFill>
                  <a:schemeClr val="accent2"/>
                </a:solidFill>
                <a:latin typeface="微软雅黑" panose="020B0503020204020204" pitchFamily="34" charset="-122"/>
                <a:ea typeface="微软雅黑" panose="020B0503020204020204" pitchFamily="34" charset="-122"/>
              </a:rPr>
              <a:t> </a:t>
            </a:r>
          </a:p>
        </p:txBody>
      </p:sp>
      <p:grpSp>
        <p:nvGrpSpPr>
          <p:cNvPr id="2" name="组合 1"/>
          <p:cNvGrpSpPr/>
          <p:nvPr/>
        </p:nvGrpSpPr>
        <p:grpSpPr>
          <a:xfrm>
            <a:off x="1352550" y="3149600"/>
            <a:ext cx="3668713" cy="458788"/>
            <a:chOff x="1351826" y="3150232"/>
            <a:chExt cx="3670224" cy="458788"/>
          </a:xfrm>
        </p:grpSpPr>
        <p:sp>
          <p:nvSpPr>
            <p:cNvPr id="70671" name="Rectangle 50"/>
            <p:cNvSpPr/>
            <p:nvPr/>
          </p:nvSpPr>
          <p:spPr>
            <a:xfrm>
              <a:off x="1364450" y="3164135"/>
              <a:ext cx="3657600" cy="396000"/>
            </a:xfrm>
            <a:prstGeom prst="rect">
              <a:avLst/>
            </a:prstGeom>
            <a:noFill/>
            <a:ln w="12700" cap="flat" cmpd="sng">
              <a:solidFill>
                <a:srgbClr val="0033CC"/>
              </a:solidFill>
              <a:prstDash val="solid"/>
              <a:miter/>
              <a:headEnd type="none" w="med" len="med"/>
              <a:tailEnd type="none" w="med" len="med"/>
            </a:ln>
          </p:spPr>
          <p:txBody>
            <a:bodyPr lIns="63500" tIns="25400" rIns="63500" bIns="25400"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70672" name="Line 51"/>
            <p:cNvSpPr/>
            <p:nvPr/>
          </p:nvSpPr>
          <p:spPr>
            <a:xfrm>
              <a:off x="2118588" y="3150232"/>
              <a:ext cx="0" cy="393445"/>
            </a:xfrm>
            <a:prstGeom prst="line">
              <a:avLst/>
            </a:prstGeom>
            <a:ln w="12700" cap="flat" cmpd="sng">
              <a:solidFill>
                <a:srgbClr val="0033CC"/>
              </a:solidFill>
              <a:prstDash val="solid"/>
              <a:headEnd type="none" w="med" len="med"/>
              <a:tailEnd type="none" w="med" len="med"/>
            </a:ln>
          </p:spPr>
        </p:sp>
        <p:sp>
          <p:nvSpPr>
            <p:cNvPr id="70673" name="Text Box 52"/>
            <p:cNvSpPr txBox="1"/>
            <p:nvPr/>
          </p:nvSpPr>
          <p:spPr>
            <a:xfrm>
              <a:off x="1351826" y="3210013"/>
              <a:ext cx="668338" cy="38649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40</a:t>
              </a:r>
            </a:p>
          </p:txBody>
        </p:sp>
        <p:sp>
          <p:nvSpPr>
            <p:cNvPr id="70674" name="Line 53"/>
            <p:cNvSpPr/>
            <p:nvPr/>
          </p:nvSpPr>
          <p:spPr>
            <a:xfrm>
              <a:off x="2534513" y="3164135"/>
              <a:ext cx="0" cy="393445"/>
            </a:xfrm>
            <a:prstGeom prst="line">
              <a:avLst/>
            </a:prstGeom>
            <a:ln w="12700" cap="flat" cmpd="sng">
              <a:solidFill>
                <a:srgbClr val="0033CC"/>
              </a:solidFill>
              <a:prstDash val="solid"/>
              <a:headEnd type="none" w="med" len="med"/>
              <a:tailEnd type="none" w="med" len="med"/>
            </a:ln>
          </p:spPr>
        </p:sp>
        <p:sp>
          <p:nvSpPr>
            <p:cNvPr id="70675" name="Text Box 54"/>
            <p:cNvSpPr txBox="1"/>
            <p:nvPr/>
          </p:nvSpPr>
          <p:spPr>
            <a:xfrm>
              <a:off x="2139226" y="3212794"/>
              <a:ext cx="522288" cy="38510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1</a:t>
              </a:r>
            </a:p>
          </p:txBody>
        </p:sp>
        <p:sp>
          <p:nvSpPr>
            <p:cNvPr id="70676" name="Text Box 55"/>
            <p:cNvSpPr txBox="1"/>
            <p:nvPr/>
          </p:nvSpPr>
          <p:spPr>
            <a:xfrm>
              <a:off x="2590076" y="3223916"/>
              <a:ext cx="522288" cy="38510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2</a:t>
              </a:r>
            </a:p>
          </p:txBody>
        </p:sp>
        <p:sp>
          <p:nvSpPr>
            <p:cNvPr id="70677" name="Line 56"/>
            <p:cNvSpPr/>
            <p:nvPr/>
          </p:nvSpPr>
          <p:spPr>
            <a:xfrm>
              <a:off x="2993301" y="3165525"/>
              <a:ext cx="0" cy="393445"/>
            </a:xfrm>
            <a:prstGeom prst="line">
              <a:avLst/>
            </a:prstGeom>
            <a:ln w="12700" cap="flat" cmpd="sng">
              <a:solidFill>
                <a:srgbClr val="0033CC"/>
              </a:solidFill>
              <a:prstDash val="solid"/>
              <a:headEnd type="none" w="med" len="med"/>
              <a:tailEnd type="none" w="med" len="med"/>
            </a:ln>
          </p:spPr>
        </p:sp>
        <p:sp>
          <p:nvSpPr>
            <p:cNvPr id="70678" name="Text Box 57"/>
            <p:cNvSpPr txBox="1"/>
            <p:nvPr/>
          </p:nvSpPr>
          <p:spPr>
            <a:xfrm>
              <a:off x="3163163" y="3221136"/>
              <a:ext cx="1684338" cy="38649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rPr>
                <a:t>45 23 01 00</a:t>
              </a:r>
            </a:p>
          </p:txBody>
        </p:sp>
      </p:grpSp>
      <p:grpSp>
        <p:nvGrpSpPr>
          <p:cNvPr id="4" name="Group 58"/>
          <p:cNvGrpSpPr/>
          <p:nvPr/>
        </p:nvGrpSpPr>
        <p:grpSpPr>
          <a:xfrm>
            <a:off x="5013325" y="2928938"/>
            <a:ext cx="1204913" cy="1901825"/>
            <a:chOff x="2947" y="3210"/>
            <a:chExt cx="759" cy="1198"/>
          </a:xfrm>
        </p:grpSpPr>
        <p:sp>
          <p:nvSpPr>
            <p:cNvPr id="70669" name="Rectangle 59"/>
            <p:cNvSpPr/>
            <p:nvPr/>
          </p:nvSpPr>
          <p:spPr>
            <a:xfrm>
              <a:off x="3394" y="3210"/>
              <a:ext cx="312" cy="1198"/>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en-US" altLang="zh-CN" sz="2200" dirty="0">
                  <a:solidFill>
                    <a:srgbClr val="FF0000"/>
                  </a:solidFill>
                </a:rPr>
                <a:t>00</a:t>
              </a:r>
            </a:p>
            <a:p>
              <a:pPr marL="0" lvl="0" indent="0">
                <a:lnSpc>
                  <a:spcPct val="90000"/>
                </a:lnSpc>
                <a:spcBef>
                  <a:spcPct val="0"/>
                </a:spcBef>
                <a:buNone/>
              </a:pPr>
              <a:r>
                <a:rPr lang="en-US" altLang="zh-CN" sz="2200" dirty="0">
                  <a:solidFill>
                    <a:srgbClr val="FF0000"/>
                  </a:solidFill>
                </a:rPr>
                <a:t>01</a:t>
              </a:r>
            </a:p>
            <a:p>
              <a:pPr marL="0" lvl="0" indent="0">
                <a:lnSpc>
                  <a:spcPct val="90000"/>
                </a:lnSpc>
                <a:spcBef>
                  <a:spcPct val="0"/>
                </a:spcBef>
                <a:buNone/>
              </a:pPr>
              <a:r>
                <a:rPr lang="en-US" altLang="zh-CN" sz="2200" dirty="0">
                  <a:solidFill>
                    <a:srgbClr val="FF0000"/>
                  </a:solidFill>
                </a:rPr>
                <a:t>23</a:t>
              </a:r>
            </a:p>
            <a:p>
              <a:pPr marL="0" lvl="0" indent="0">
                <a:lnSpc>
                  <a:spcPct val="90000"/>
                </a:lnSpc>
                <a:spcBef>
                  <a:spcPct val="0"/>
                </a:spcBef>
                <a:buNone/>
              </a:pPr>
              <a:r>
                <a:rPr lang="en-US" altLang="zh-CN" sz="2200" dirty="0">
                  <a:solidFill>
                    <a:srgbClr val="FF0000"/>
                  </a:solidFill>
                </a:rPr>
                <a:t>45</a:t>
              </a:r>
            </a:p>
            <a:p>
              <a:pPr marL="0" lvl="0" indent="0">
                <a:lnSpc>
                  <a:spcPct val="90000"/>
                </a:lnSpc>
                <a:spcBef>
                  <a:spcPct val="0"/>
                </a:spcBef>
                <a:buNone/>
              </a:pPr>
              <a:r>
                <a:rPr lang="en-US" altLang="zh-CN" sz="2200" dirty="0"/>
                <a:t>12</a:t>
              </a:r>
            </a:p>
            <a:p>
              <a:pPr marL="0" lvl="0" indent="0">
                <a:lnSpc>
                  <a:spcPct val="90000"/>
                </a:lnSpc>
                <a:spcBef>
                  <a:spcPct val="0"/>
                </a:spcBef>
                <a:buNone/>
              </a:pPr>
              <a:r>
                <a:rPr lang="en-US" altLang="zh-CN" sz="2200" dirty="0"/>
                <a:t>40</a:t>
              </a:r>
            </a:p>
          </p:txBody>
        </p:sp>
        <p:sp>
          <p:nvSpPr>
            <p:cNvPr id="70670" name="Line 60"/>
            <p:cNvSpPr/>
            <p:nvPr/>
          </p:nvSpPr>
          <p:spPr>
            <a:xfrm>
              <a:off x="2947" y="3597"/>
              <a:ext cx="449" cy="154"/>
            </a:xfrm>
            <a:prstGeom prst="line">
              <a:avLst/>
            </a:prstGeom>
            <a:ln w="19050" cap="flat" cmpd="sng">
              <a:solidFill>
                <a:srgbClr val="000000"/>
              </a:solidFill>
              <a:prstDash val="solid"/>
              <a:headEnd type="none" w="med" len="med"/>
              <a:tailEnd type="triangle" w="med" len="med"/>
            </a:ln>
          </p:spPr>
        </p:sp>
      </p:grpSp>
      <p:grpSp>
        <p:nvGrpSpPr>
          <p:cNvPr id="6" name="Group 65"/>
          <p:cNvGrpSpPr/>
          <p:nvPr/>
        </p:nvGrpSpPr>
        <p:grpSpPr>
          <a:xfrm>
            <a:off x="6218238" y="2536825"/>
            <a:ext cx="828675" cy="2278063"/>
            <a:chOff x="3731" y="2172"/>
            <a:chExt cx="479" cy="1435"/>
          </a:xfrm>
        </p:grpSpPr>
        <p:sp>
          <p:nvSpPr>
            <p:cNvPr id="70667" name="Rectangle 38"/>
            <p:cNvSpPr/>
            <p:nvPr/>
          </p:nvSpPr>
          <p:spPr>
            <a:xfrm>
              <a:off x="3731" y="2409"/>
              <a:ext cx="466" cy="1198"/>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en-US" altLang="zh-CN" sz="2200" dirty="0">
                  <a:solidFill>
                    <a:schemeClr val="accent2"/>
                  </a:solidFill>
                </a:rPr>
                <a:t>1005</a:t>
              </a:r>
            </a:p>
            <a:p>
              <a:pPr marL="0" lvl="0" indent="0">
                <a:lnSpc>
                  <a:spcPct val="90000"/>
                </a:lnSpc>
                <a:spcBef>
                  <a:spcPct val="0"/>
                </a:spcBef>
                <a:buNone/>
              </a:pPr>
              <a:r>
                <a:rPr lang="en-US" altLang="zh-CN" sz="2200" dirty="0">
                  <a:solidFill>
                    <a:schemeClr val="accent2"/>
                  </a:solidFill>
                </a:rPr>
                <a:t>1004</a:t>
              </a:r>
            </a:p>
            <a:p>
              <a:pPr marL="0" lvl="0" indent="0">
                <a:lnSpc>
                  <a:spcPct val="90000"/>
                </a:lnSpc>
                <a:spcBef>
                  <a:spcPct val="0"/>
                </a:spcBef>
                <a:buNone/>
              </a:pPr>
              <a:r>
                <a:rPr lang="en-US" altLang="zh-CN" sz="2200" dirty="0">
                  <a:solidFill>
                    <a:schemeClr val="accent2"/>
                  </a:solidFill>
                </a:rPr>
                <a:t>1003</a:t>
              </a:r>
            </a:p>
            <a:p>
              <a:pPr marL="0" lvl="0" indent="0">
                <a:lnSpc>
                  <a:spcPct val="90000"/>
                </a:lnSpc>
                <a:spcBef>
                  <a:spcPct val="0"/>
                </a:spcBef>
                <a:buNone/>
              </a:pPr>
              <a:r>
                <a:rPr lang="zh-CN" altLang="en-US" sz="2200" dirty="0">
                  <a:solidFill>
                    <a:schemeClr val="accent2"/>
                  </a:solidFill>
                </a:rPr>
                <a:t>100</a:t>
              </a:r>
              <a:r>
                <a:rPr lang="en-US" altLang="zh-CN" sz="2200" dirty="0">
                  <a:solidFill>
                    <a:schemeClr val="accent2"/>
                  </a:solidFill>
                </a:rPr>
                <a:t>2</a:t>
              </a:r>
            </a:p>
            <a:p>
              <a:pPr marL="0" lvl="0" indent="0">
                <a:lnSpc>
                  <a:spcPct val="90000"/>
                </a:lnSpc>
                <a:spcBef>
                  <a:spcPct val="0"/>
                </a:spcBef>
                <a:buNone/>
              </a:pPr>
              <a:r>
                <a:rPr lang="en-US" altLang="zh-CN" sz="2200" dirty="0">
                  <a:solidFill>
                    <a:schemeClr val="accent2"/>
                  </a:solidFill>
                </a:rPr>
                <a:t>1001</a:t>
              </a:r>
            </a:p>
            <a:p>
              <a:pPr marL="0" lvl="0" indent="0">
                <a:lnSpc>
                  <a:spcPct val="90000"/>
                </a:lnSpc>
                <a:spcBef>
                  <a:spcPct val="0"/>
                </a:spcBef>
                <a:buNone/>
              </a:pPr>
              <a:r>
                <a:rPr lang="en-US" altLang="zh-CN" sz="2200" dirty="0">
                  <a:solidFill>
                    <a:schemeClr val="accent2"/>
                  </a:solidFill>
                </a:rPr>
                <a:t>1000</a:t>
              </a:r>
            </a:p>
          </p:txBody>
        </p:sp>
        <p:sp>
          <p:nvSpPr>
            <p:cNvPr id="70668" name="Text Box 64"/>
            <p:cNvSpPr txBox="1"/>
            <p:nvPr/>
          </p:nvSpPr>
          <p:spPr>
            <a:xfrm>
              <a:off x="3741" y="2172"/>
              <a:ext cx="469" cy="269"/>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endParaRPr lang="zh-CN" altLang="en-US" sz="2200" dirty="0">
                <a:latin typeface="Times New Roman" panose="02020603050405020304" pitchFamily="18" charset="0"/>
              </a:endParaRPr>
            </a:p>
          </p:txBody>
        </p:sp>
      </p:grpSp>
      <p:sp>
        <p:nvSpPr>
          <p:cNvPr id="521251" name="Text Box 35"/>
          <p:cNvSpPr txBox="1"/>
          <p:nvPr/>
        </p:nvSpPr>
        <p:spPr>
          <a:xfrm>
            <a:off x="6243638" y="1281113"/>
            <a:ext cx="2655887" cy="427037"/>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0033CC"/>
                </a:solidFill>
                <a:latin typeface="微软雅黑" panose="020B0503020204020204" pitchFamily="34" charset="-122"/>
                <a:ea typeface="微软雅黑" panose="020B0503020204020204" pitchFamily="34" charset="-122"/>
              </a:rPr>
              <a:t>即指令地址为</a:t>
            </a:r>
            <a:r>
              <a:rPr lang="en-US" altLang="zh-CN" sz="2200" dirty="0">
                <a:solidFill>
                  <a:srgbClr val="0033CC"/>
                </a:solidFill>
                <a:latin typeface="微软雅黑" panose="020B0503020204020204" pitchFamily="34" charset="-122"/>
                <a:ea typeface="微软雅黑" panose="020B0503020204020204" pitchFamily="34" charset="-122"/>
              </a:rPr>
              <a:t>1000</a:t>
            </a:r>
          </a:p>
        </p:txBody>
      </p:sp>
      <p:grpSp>
        <p:nvGrpSpPr>
          <p:cNvPr id="3" name="组合 2"/>
          <p:cNvGrpSpPr/>
          <p:nvPr/>
        </p:nvGrpSpPr>
        <p:grpSpPr>
          <a:xfrm>
            <a:off x="1352550" y="5290820"/>
            <a:ext cx="3668713" cy="460159"/>
            <a:chOff x="1351826" y="3150232"/>
            <a:chExt cx="3670224" cy="460159"/>
          </a:xfrm>
        </p:grpSpPr>
        <p:sp>
          <p:nvSpPr>
            <p:cNvPr id="5" name="Rectangle 50"/>
            <p:cNvSpPr/>
            <p:nvPr/>
          </p:nvSpPr>
          <p:spPr>
            <a:xfrm>
              <a:off x="1364450" y="3164135"/>
              <a:ext cx="3657600" cy="396000"/>
            </a:xfrm>
            <a:prstGeom prst="rect">
              <a:avLst/>
            </a:prstGeom>
            <a:noFill/>
            <a:ln w="12700" cap="flat" cmpd="sng">
              <a:solidFill>
                <a:srgbClr val="0033CC"/>
              </a:solidFill>
              <a:prstDash val="solid"/>
              <a:miter/>
              <a:headEnd type="none" w="med" len="med"/>
              <a:tailEnd type="none" w="med" len="med"/>
            </a:ln>
          </p:spPr>
          <p:txBody>
            <a:bodyPr lIns="63500" tIns="25400" rIns="63500" bIns="25400"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7" name="Line 51"/>
            <p:cNvSpPr/>
            <p:nvPr/>
          </p:nvSpPr>
          <p:spPr>
            <a:xfrm>
              <a:off x="2118588" y="3150232"/>
              <a:ext cx="0" cy="393445"/>
            </a:xfrm>
            <a:prstGeom prst="line">
              <a:avLst/>
            </a:prstGeom>
            <a:ln w="12700" cap="flat" cmpd="sng">
              <a:solidFill>
                <a:srgbClr val="0033CC"/>
              </a:solidFill>
              <a:prstDash val="solid"/>
              <a:headEnd type="none" w="med" len="med"/>
              <a:tailEnd type="none" w="med" len="med"/>
            </a:ln>
          </p:spPr>
        </p:sp>
        <p:sp>
          <p:nvSpPr>
            <p:cNvPr id="8" name="Text Box 52"/>
            <p:cNvSpPr txBox="1"/>
            <p:nvPr/>
          </p:nvSpPr>
          <p:spPr>
            <a:xfrm>
              <a:off x="1351826" y="3210013"/>
              <a:ext cx="668338" cy="38649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40</a:t>
              </a:r>
            </a:p>
          </p:txBody>
        </p:sp>
        <p:sp>
          <p:nvSpPr>
            <p:cNvPr id="9" name="Line 53"/>
            <p:cNvSpPr/>
            <p:nvPr/>
          </p:nvSpPr>
          <p:spPr>
            <a:xfrm>
              <a:off x="2534513" y="3164135"/>
              <a:ext cx="0" cy="393445"/>
            </a:xfrm>
            <a:prstGeom prst="line">
              <a:avLst/>
            </a:prstGeom>
            <a:ln w="12700" cap="flat" cmpd="sng">
              <a:solidFill>
                <a:srgbClr val="0033CC"/>
              </a:solidFill>
              <a:prstDash val="solid"/>
              <a:headEnd type="none" w="med" len="med"/>
              <a:tailEnd type="none" w="med" len="med"/>
            </a:ln>
          </p:spPr>
        </p:sp>
        <p:sp>
          <p:nvSpPr>
            <p:cNvPr id="10" name="Text Box 54"/>
            <p:cNvSpPr txBox="1"/>
            <p:nvPr/>
          </p:nvSpPr>
          <p:spPr>
            <a:xfrm>
              <a:off x="2139226" y="3212794"/>
              <a:ext cx="522288" cy="38510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1</a:t>
              </a:r>
            </a:p>
          </p:txBody>
        </p:sp>
        <p:sp>
          <p:nvSpPr>
            <p:cNvPr id="11" name="Text Box 55"/>
            <p:cNvSpPr txBox="1"/>
            <p:nvPr/>
          </p:nvSpPr>
          <p:spPr>
            <a:xfrm>
              <a:off x="2590076" y="3223916"/>
              <a:ext cx="522288" cy="385104"/>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chemeClr val="accent2"/>
                  </a:solidFill>
                </a:rPr>
                <a:t>2</a:t>
              </a:r>
            </a:p>
          </p:txBody>
        </p:sp>
        <p:sp>
          <p:nvSpPr>
            <p:cNvPr id="12" name="Line 56"/>
            <p:cNvSpPr/>
            <p:nvPr/>
          </p:nvSpPr>
          <p:spPr>
            <a:xfrm>
              <a:off x="2993301" y="3165525"/>
              <a:ext cx="0" cy="393445"/>
            </a:xfrm>
            <a:prstGeom prst="line">
              <a:avLst/>
            </a:prstGeom>
            <a:ln w="12700" cap="flat" cmpd="sng">
              <a:solidFill>
                <a:srgbClr val="0033CC"/>
              </a:solidFill>
              <a:prstDash val="solid"/>
              <a:headEnd type="none" w="med" len="med"/>
              <a:tailEnd type="none" w="med" len="med"/>
            </a:ln>
          </p:spPr>
        </p:sp>
        <p:sp>
          <p:nvSpPr>
            <p:cNvPr id="13" name="Text Box 57"/>
            <p:cNvSpPr txBox="1"/>
            <p:nvPr/>
          </p:nvSpPr>
          <p:spPr>
            <a:xfrm>
              <a:off x="3163163" y="3221136"/>
              <a:ext cx="1684338" cy="38925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00"/>
                  </a:solidFill>
                </a:rPr>
                <a:t>00 01 23 45</a:t>
              </a:r>
            </a:p>
          </p:txBody>
        </p:sp>
      </p:grpSp>
      <p:sp>
        <p:nvSpPr>
          <p:cNvPr id="14" name="Rectangle 59"/>
          <p:cNvSpPr/>
          <p:nvPr/>
        </p:nvSpPr>
        <p:spPr>
          <a:xfrm>
            <a:off x="7064058" y="2913063"/>
            <a:ext cx="494030" cy="191833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en-US" altLang="zh-CN" sz="2200" dirty="0">
                <a:solidFill>
                  <a:srgbClr val="FF0000"/>
                </a:solidFill>
              </a:rPr>
              <a:t>45</a:t>
            </a:r>
          </a:p>
          <a:p>
            <a:pPr marL="0" lvl="0" indent="0">
              <a:lnSpc>
                <a:spcPct val="90000"/>
              </a:lnSpc>
              <a:spcBef>
                <a:spcPct val="0"/>
              </a:spcBef>
              <a:buNone/>
            </a:pPr>
            <a:r>
              <a:rPr lang="en-US" altLang="zh-CN" sz="2200" dirty="0">
                <a:solidFill>
                  <a:srgbClr val="FF0000"/>
                </a:solidFill>
              </a:rPr>
              <a:t>23</a:t>
            </a:r>
          </a:p>
          <a:p>
            <a:pPr marL="0" lvl="0" indent="0">
              <a:lnSpc>
                <a:spcPct val="90000"/>
              </a:lnSpc>
              <a:spcBef>
                <a:spcPct val="0"/>
              </a:spcBef>
              <a:buNone/>
            </a:pPr>
            <a:r>
              <a:rPr lang="en-US" altLang="zh-CN" sz="2200" dirty="0">
                <a:solidFill>
                  <a:srgbClr val="FF0000"/>
                </a:solidFill>
              </a:rPr>
              <a:t>01</a:t>
            </a:r>
          </a:p>
          <a:p>
            <a:pPr marL="0" lvl="0" indent="0">
              <a:lnSpc>
                <a:spcPct val="90000"/>
              </a:lnSpc>
              <a:spcBef>
                <a:spcPct val="0"/>
              </a:spcBef>
              <a:buNone/>
            </a:pPr>
            <a:r>
              <a:rPr lang="en-US" altLang="zh-CN" sz="2200" dirty="0">
                <a:solidFill>
                  <a:srgbClr val="FF0000"/>
                </a:solidFill>
              </a:rPr>
              <a:t>00</a:t>
            </a:r>
          </a:p>
          <a:p>
            <a:pPr marL="0" lvl="0" indent="0">
              <a:lnSpc>
                <a:spcPct val="90000"/>
              </a:lnSpc>
              <a:spcBef>
                <a:spcPct val="0"/>
              </a:spcBef>
              <a:buNone/>
            </a:pPr>
            <a:r>
              <a:rPr lang="en-US" altLang="zh-CN" sz="2200" dirty="0"/>
              <a:t>12</a:t>
            </a:r>
          </a:p>
          <a:p>
            <a:pPr marL="0" lvl="0" indent="0">
              <a:lnSpc>
                <a:spcPct val="90000"/>
              </a:lnSpc>
              <a:spcBef>
                <a:spcPct val="0"/>
              </a:spcBef>
              <a:buNone/>
            </a:pPr>
            <a:r>
              <a:rPr lang="en-US" altLang="zh-CN" sz="2200" dirty="0"/>
              <a:t>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7" dur="500"/>
                                        <p:tgtEl>
                                          <p:spTgt spid="4731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22" dur="500"/>
                                        <p:tgtEl>
                                          <p:spTgt spid="4731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randombar(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521251" grpId="0"/>
      <p:bldP spid="14" grpId="0"/>
      <p:bldP spid="14"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711200" y="114300"/>
            <a:ext cx="7858125" cy="538163"/>
          </a:xfrm>
        </p:spPr>
        <p:txBody>
          <a:bodyPr vert="horz" wrap="square" lIns="63500" tIns="25400" rIns="63500" bIns="25400" anchor="t" anchorCtr="0">
            <a:spAutoFit/>
          </a:bodyPr>
          <a:lstStyle/>
          <a:p>
            <a:r>
              <a:rPr lang="en-US" altLang="zh-CN" sz="3200" dirty="0">
                <a:ea typeface="宋体" panose="02010600030101010101" pitchFamily="2" charset="-122"/>
              </a:rPr>
              <a:t>Byte Swap Problem</a:t>
            </a:r>
            <a:r>
              <a:rPr lang="zh-CN" altLang="en-US" sz="3200" dirty="0">
                <a:ea typeface="宋体" panose="02010600030101010101" pitchFamily="2" charset="-122"/>
              </a:rPr>
              <a:t>（字节交换问题）</a:t>
            </a:r>
          </a:p>
        </p:txBody>
      </p:sp>
      <p:sp>
        <p:nvSpPr>
          <p:cNvPr id="72707" name="Rectangle 3"/>
          <p:cNvSpPr/>
          <p:nvPr/>
        </p:nvSpPr>
        <p:spPr>
          <a:xfrm>
            <a:off x="1606550" y="808038"/>
            <a:ext cx="520700" cy="15875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72708" name="Line 4"/>
          <p:cNvSpPr/>
          <p:nvPr/>
        </p:nvSpPr>
        <p:spPr>
          <a:xfrm>
            <a:off x="1606550" y="1563688"/>
            <a:ext cx="520700" cy="0"/>
          </a:xfrm>
          <a:prstGeom prst="line">
            <a:avLst/>
          </a:prstGeom>
          <a:ln w="12700" cap="flat" cmpd="sng">
            <a:solidFill>
              <a:schemeClr val="tx1"/>
            </a:solidFill>
            <a:prstDash val="solid"/>
            <a:headEnd type="none" w="med" len="med"/>
            <a:tailEnd type="none" w="med" len="med"/>
          </a:ln>
        </p:spPr>
      </p:sp>
      <p:sp>
        <p:nvSpPr>
          <p:cNvPr id="72709" name="Line 5"/>
          <p:cNvSpPr/>
          <p:nvPr/>
        </p:nvSpPr>
        <p:spPr>
          <a:xfrm>
            <a:off x="1606550" y="1182688"/>
            <a:ext cx="520700" cy="0"/>
          </a:xfrm>
          <a:prstGeom prst="line">
            <a:avLst/>
          </a:prstGeom>
          <a:ln w="12700" cap="flat" cmpd="sng">
            <a:solidFill>
              <a:schemeClr val="tx1"/>
            </a:solidFill>
            <a:prstDash val="solid"/>
            <a:headEnd type="none" w="med" len="med"/>
            <a:tailEnd type="none" w="med" len="med"/>
          </a:ln>
        </p:spPr>
      </p:sp>
      <p:sp>
        <p:nvSpPr>
          <p:cNvPr id="72710" name="Line 6"/>
          <p:cNvSpPr/>
          <p:nvPr/>
        </p:nvSpPr>
        <p:spPr>
          <a:xfrm>
            <a:off x="1606550" y="1944688"/>
            <a:ext cx="520700" cy="0"/>
          </a:xfrm>
          <a:prstGeom prst="line">
            <a:avLst/>
          </a:prstGeom>
          <a:ln w="12700" cap="flat" cmpd="sng">
            <a:solidFill>
              <a:schemeClr val="tx1"/>
            </a:solidFill>
            <a:prstDash val="solid"/>
            <a:headEnd type="none" w="med" len="med"/>
            <a:tailEnd type="none" w="med" len="med"/>
          </a:ln>
        </p:spPr>
      </p:sp>
      <p:sp>
        <p:nvSpPr>
          <p:cNvPr id="72711" name="Rectangle 7"/>
          <p:cNvSpPr/>
          <p:nvPr/>
        </p:nvSpPr>
        <p:spPr>
          <a:xfrm>
            <a:off x="1676400" y="865188"/>
            <a:ext cx="438150" cy="3349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78</a:t>
            </a:r>
          </a:p>
        </p:txBody>
      </p:sp>
      <p:sp>
        <p:nvSpPr>
          <p:cNvPr id="72712" name="Rectangle 8"/>
          <p:cNvSpPr/>
          <p:nvPr/>
        </p:nvSpPr>
        <p:spPr>
          <a:xfrm>
            <a:off x="1676400" y="1233488"/>
            <a:ext cx="438150" cy="3349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56</a:t>
            </a:r>
          </a:p>
        </p:txBody>
      </p:sp>
      <p:sp>
        <p:nvSpPr>
          <p:cNvPr id="72713" name="Rectangle 9"/>
          <p:cNvSpPr/>
          <p:nvPr/>
        </p:nvSpPr>
        <p:spPr>
          <a:xfrm>
            <a:off x="1676400" y="1614488"/>
            <a:ext cx="438150" cy="3349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34</a:t>
            </a:r>
          </a:p>
        </p:txBody>
      </p:sp>
      <p:sp>
        <p:nvSpPr>
          <p:cNvPr id="72714" name="Rectangle 10"/>
          <p:cNvSpPr/>
          <p:nvPr/>
        </p:nvSpPr>
        <p:spPr>
          <a:xfrm>
            <a:off x="1676400" y="2046288"/>
            <a:ext cx="438150" cy="3349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12</a:t>
            </a:r>
          </a:p>
        </p:txBody>
      </p:sp>
      <p:sp>
        <p:nvSpPr>
          <p:cNvPr id="72715" name="Rectangle 11"/>
          <p:cNvSpPr/>
          <p:nvPr/>
        </p:nvSpPr>
        <p:spPr>
          <a:xfrm>
            <a:off x="2311400" y="2058988"/>
            <a:ext cx="2540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t>0</a:t>
            </a:r>
          </a:p>
        </p:txBody>
      </p:sp>
      <p:sp>
        <p:nvSpPr>
          <p:cNvPr id="72716" name="Rectangle 12"/>
          <p:cNvSpPr/>
          <p:nvPr/>
        </p:nvSpPr>
        <p:spPr>
          <a:xfrm>
            <a:off x="2298700" y="1639888"/>
            <a:ext cx="2540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t>1</a:t>
            </a:r>
          </a:p>
        </p:txBody>
      </p:sp>
      <p:sp>
        <p:nvSpPr>
          <p:cNvPr id="72717" name="Rectangle 13"/>
          <p:cNvSpPr/>
          <p:nvPr/>
        </p:nvSpPr>
        <p:spPr>
          <a:xfrm>
            <a:off x="2298700" y="1258888"/>
            <a:ext cx="2540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t>2</a:t>
            </a:r>
          </a:p>
        </p:txBody>
      </p:sp>
      <p:sp>
        <p:nvSpPr>
          <p:cNvPr id="72718" name="Rectangle 14"/>
          <p:cNvSpPr/>
          <p:nvPr/>
        </p:nvSpPr>
        <p:spPr>
          <a:xfrm>
            <a:off x="2298700" y="877888"/>
            <a:ext cx="2540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t>3</a:t>
            </a:r>
          </a:p>
        </p:txBody>
      </p:sp>
      <p:sp>
        <p:nvSpPr>
          <p:cNvPr id="72719" name="Rectangle 15"/>
          <p:cNvSpPr/>
          <p:nvPr/>
        </p:nvSpPr>
        <p:spPr>
          <a:xfrm>
            <a:off x="3263900" y="1639888"/>
            <a:ext cx="1397000" cy="827087"/>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000" dirty="0"/>
              <a:t>increasing</a:t>
            </a:r>
          </a:p>
          <a:p>
            <a:pPr marL="0" lvl="0" indent="0">
              <a:lnSpc>
                <a:spcPct val="85000"/>
              </a:lnSpc>
              <a:spcBef>
                <a:spcPct val="0"/>
              </a:spcBef>
              <a:buNone/>
            </a:pPr>
            <a:r>
              <a:rPr lang="en-US" altLang="zh-CN" sz="2000" dirty="0"/>
              <a:t>byte</a:t>
            </a:r>
          </a:p>
          <a:p>
            <a:pPr marL="0" lvl="0" indent="0">
              <a:lnSpc>
                <a:spcPct val="85000"/>
              </a:lnSpc>
              <a:spcBef>
                <a:spcPct val="0"/>
              </a:spcBef>
              <a:buNone/>
            </a:pPr>
            <a:r>
              <a:rPr lang="en-US" altLang="zh-CN" sz="2000" dirty="0"/>
              <a:t>address</a:t>
            </a:r>
          </a:p>
        </p:txBody>
      </p:sp>
      <p:sp>
        <p:nvSpPr>
          <p:cNvPr id="72720" name="Line 16"/>
          <p:cNvSpPr/>
          <p:nvPr/>
        </p:nvSpPr>
        <p:spPr>
          <a:xfrm flipV="1">
            <a:off x="3771900" y="1074738"/>
            <a:ext cx="0" cy="546100"/>
          </a:xfrm>
          <a:prstGeom prst="line">
            <a:avLst/>
          </a:prstGeom>
          <a:ln w="12700" cap="flat" cmpd="sng">
            <a:solidFill>
              <a:schemeClr val="tx1"/>
            </a:solidFill>
            <a:prstDash val="solid"/>
            <a:headEnd type="none" w="med" len="med"/>
            <a:tailEnd type="triangle" w="med" len="med"/>
          </a:ln>
        </p:spPr>
      </p:sp>
      <p:sp>
        <p:nvSpPr>
          <p:cNvPr id="72721" name="Rectangle 17"/>
          <p:cNvSpPr/>
          <p:nvPr/>
        </p:nvSpPr>
        <p:spPr>
          <a:xfrm>
            <a:off x="1168400" y="2605088"/>
            <a:ext cx="13208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t>Big Endian</a:t>
            </a:r>
          </a:p>
        </p:txBody>
      </p:sp>
      <p:sp>
        <p:nvSpPr>
          <p:cNvPr id="72722" name="Rectangle 18"/>
          <p:cNvSpPr/>
          <p:nvPr/>
        </p:nvSpPr>
        <p:spPr>
          <a:xfrm>
            <a:off x="5353050" y="815975"/>
            <a:ext cx="520700" cy="15875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72723" name="Line 19"/>
          <p:cNvSpPr/>
          <p:nvPr/>
        </p:nvSpPr>
        <p:spPr>
          <a:xfrm>
            <a:off x="5353050" y="1616075"/>
            <a:ext cx="520700" cy="0"/>
          </a:xfrm>
          <a:prstGeom prst="line">
            <a:avLst/>
          </a:prstGeom>
          <a:ln w="12700" cap="flat" cmpd="sng">
            <a:solidFill>
              <a:schemeClr val="tx1"/>
            </a:solidFill>
            <a:prstDash val="solid"/>
            <a:headEnd type="none" w="med" len="med"/>
            <a:tailEnd type="none" w="med" len="med"/>
          </a:ln>
        </p:spPr>
      </p:sp>
      <p:sp>
        <p:nvSpPr>
          <p:cNvPr id="72724" name="Line 20"/>
          <p:cNvSpPr/>
          <p:nvPr/>
        </p:nvSpPr>
        <p:spPr>
          <a:xfrm>
            <a:off x="5353050" y="1235075"/>
            <a:ext cx="520700" cy="0"/>
          </a:xfrm>
          <a:prstGeom prst="line">
            <a:avLst/>
          </a:prstGeom>
          <a:ln w="12700" cap="flat" cmpd="sng">
            <a:solidFill>
              <a:schemeClr val="tx1"/>
            </a:solidFill>
            <a:prstDash val="solid"/>
            <a:headEnd type="none" w="med" len="med"/>
            <a:tailEnd type="none" w="med" len="med"/>
          </a:ln>
        </p:spPr>
      </p:sp>
      <p:sp>
        <p:nvSpPr>
          <p:cNvPr id="72725" name="Line 21"/>
          <p:cNvSpPr/>
          <p:nvPr/>
        </p:nvSpPr>
        <p:spPr>
          <a:xfrm>
            <a:off x="5353050" y="1997075"/>
            <a:ext cx="520700" cy="0"/>
          </a:xfrm>
          <a:prstGeom prst="line">
            <a:avLst/>
          </a:prstGeom>
          <a:ln w="12700" cap="flat" cmpd="sng">
            <a:solidFill>
              <a:schemeClr val="tx1"/>
            </a:solidFill>
            <a:prstDash val="solid"/>
            <a:headEnd type="none" w="med" len="med"/>
            <a:tailEnd type="none" w="med" len="med"/>
          </a:ln>
        </p:spPr>
      </p:sp>
      <p:sp>
        <p:nvSpPr>
          <p:cNvPr id="72726" name="Rectangle 22"/>
          <p:cNvSpPr/>
          <p:nvPr/>
        </p:nvSpPr>
        <p:spPr>
          <a:xfrm>
            <a:off x="5410200" y="917575"/>
            <a:ext cx="438150"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12</a:t>
            </a:r>
          </a:p>
        </p:txBody>
      </p:sp>
      <p:sp>
        <p:nvSpPr>
          <p:cNvPr id="72727" name="Rectangle 23"/>
          <p:cNvSpPr/>
          <p:nvPr/>
        </p:nvSpPr>
        <p:spPr>
          <a:xfrm>
            <a:off x="5410200" y="1285875"/>
            <a:ext cx="438150"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34</a:t>
            </a:r>
          </a:p>
        </p:txBody>
      </p:sp>
      <p:sp>
        <p:nvSpPr>
          <p:cNvPr id="72728" name="Rectangle 24"/>
          <p:cNvSpPr/>
          <p:nvPr/>
        </p:nvSpPr>
        <p:spPr>
          <a:xfrm>
            <a:off x="5410200" y="1666875"/>
            <a:ext cx="438150"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56</a:t>
            </a:r>
          </a:p>
        </p:txBody>
      </p:sp>
      <p:sp>
        <p:nvSpPr>
          <p:cNvPr id="72729" name="Rectangle 25"/>
          <p:cNvSpPr/>
          <p:nvPr/>
        </p:nvSpPr>
        <p:spPr>
          <a:xfrm>
            <a:off x="5410200" y="2098675"/>
            <a:ext cx="438150"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t>78</a:t>
            </a:r>
          </a:p>
        </p:txBody>
      </p:sp>
      <p:sp>
        <p:nvSpPr>
          <p:cNvPr id="72730" name="Rectangle 26"/>
          <p:cNvSpPr/>
          <p:nvPr/>
        </p:nvSpPr>
        <p:spPr>
          <a:xfrm>
            <a:off x="6057900" y="2111375"/>
            <a:ext cx="282575"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200" dirty="0"/>
              <a:t>0</a:t>
            </a:r>
          </a:p>
        </p:txBody>
      </p:sp>
      <p:sp>
        <p:nvSpPr>
          <p:cNvPr id="72731" name="Rectangle 27"/>
          <p:cNvSpPr/>
          <p:nvPr/>
        </p:nvSpPr>
        <p:spPr>
          <a:xfrm>
            <a:off x="6045200" y="1692275"/>
            <a:ext cx="282575"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200" dirty="0"/>
              <a:t>1</a:t>
            </a:r>
          </a:p>
        </p:txBody>
      </p:sp>
      <p:sp>
        <p:nvSpPr>
          <p:cNvPr id="72732" name="Rectangle 28"/>
          <p:cNvSpPr/>
          <p:nvPr/>
        </p:nvSpPr>
        <p:spPr>
          <a:xfrm>
            <a:off x="6045200" y="1311275"/>
            <a:ext cx="282575"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200" dirty="0"/>
              <a:t>2</a:t>
            </a:r>
          </a:p>
        </p:txBody>
      </p:sp>
      <p:sp>
        <p:nvSpPr>
          <p:cNvPr id="72733" name="Rectangle 29"/>
          <p:cNvSpPr/>
          <p:nvPr/>
        </p:nvSpPr>
        <p:spPr>
          <a:xfrm>
            <a:off x="6045200" y="930275"/>
            <a:ext cx="282575" cy="3349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200" dirty="0"/>
              <a:t>3</a:t>
            </a:r>
          </a:p>
        </p:txBody>
      </p:sp>
      <p:sp>
        <p:nvSpPr>
          <p:cNvPr id="72734" name="Rectangle 30"/>
          <p:cNvSpPr/>
          <p:nvPr/>
        </p:nvSpPr>
        <p:spPr>
          <a:xfrm>
            <a:off x="4914900" y="2611438"/>
            <a:ext cx="1498600"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1800" dirty="0"/>
              <a:t>Little Endian</a:t>
            </a:r>
          </a:p>
        </p:txBody>
      </p:sp>
      <p:sp>
        <p:nvSpPr>
          <p:cNvPr id="428063" name="Rectangle 31"/>
          <p:cNvSpPr/>
          <p:nvPr/>
        </p:nvSpPr>
        <p:spPr>
          <a:xfrm>
            <a:off x="292100" y="3852863"/>
            <a:ext cx="8505825" cy="261937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15000"/>
              </a:spcBef>
              <a:buClr>
                <a:schemeClr val="tx1"/>
              </a:buClr>
              <a:buSzPct val="60000"/>
              <a:buFont typeface="Wingdings" panose="05000000000000000000" pitchFamily="2" charset="2"/>
              <a:buChar char="u"/>
            </a:pPr>
            <a:r>
              <a:rPr lang="zh-CN" altLang="en-US" sz="1800" dirty="0">
                <a:solidFill>
                  <a:schemeClr val="accent2"/>
                </a:solidFill>
              </a:rPr>
              <a:t> </a:t>
            </a:r>
            <a:r>
              <a:rPr lang="zh-CN" altLang="en-US" sz="2200" dirty="0">
                <a:solidFill>
                  <a:schemeClr val="accent2"/>
                </a:solidFill>
                <a:ea typeface="黑体" panose="02010609060101010101" pitchFamily="49" charset="-122"/>
              </a:rPr>
              <a:t>每个系统内部是一致的，但在系统间通信时可能会发生问题！</a:t>
            </a:r>
          </a:p>
          <a:p>
            <a:pPr marL="0" lvl="0" indent="0">
              <a:spcBef>
                <a:spcPct val="15000"/>
              </a:spcBef>
              <a:buClr>
                <a:schemeClr val="tx1"/>
              </a:buClr>
              <a:buSzPct val="60000"/>
              <a:buFont typeface="Wingdings" panose="05000000000000000000" pitchFamily="2" charset="2"/>
              <a:buChar char="u"/>
            </a:pPr>
            <a:r>
              <a:rPr lang="zh-CN" altLang="en-US" sz="2200" dirty="0">
                <a:solidFill>
                  <a:schemeClr val="accent2"/>
                </a:solidFill>
                <a:ea typeface="黑体" panose="02010609060101010101" pitchFamily="49" charset="-122"/>
              </a:rPr>
              <a:t> 因为顺序不同，需要进行顺序转换</a:t>
            </a:r>
            <a:endParaRPr lang="en-US" altLang="zh-CN" sz="2200" dirty="0">
              <a:solidFill>
                <a:schemeClr val="accent2"/>
              </a:solidFill>
              <a:ea typeface="黑体" panose="02010609060101010101" pitchFamily="49" charset="-122"/>
            </a:endParaRPr>
          </a:p>
          <a:p>
            <a:pPr marL="0" lvl="0" indent="0">
              <a:spcBef>
                <a:spcPct val="15000"/>
              </a:spcBef>
              <a:buClr>
                <a:schemeClr val="tx1"/>
              </a:buClr>
              <a:buSzPct val="60000"/>
              <a:buFont typeface="Wingdings" panose="05000000000000000000" pitchFamily="2" charset="2"/>
              <a:buNone/>
            </a:pPr>
            <a:r>
              <a:rPr lang="zh-CN" altLang="en-US" sz="2200" dirty="0">
                <a:ea typeface="黑体" panose="02010609060101010101" pitchFamily="49" charset="-122"/>
              </a:rPr>
              <a:t>音、视频和图像等文件格式或处理程序都涉及到字节顺序问题</a:t>
            </a:r>
            <a:endParaRPr lang="en-US" altLang="zh-CN" sz="2200" dirty="0">
              <a:ea typeface="黑体" panose="02010609060101010101" pitchFamily="49" charset="-122"/>
            </a:endParaRPr>
          </a:p>
          <a:p>
            <a:pPr marL="0" lvl="0" indent="0">
              <a:spcBef>
                <a:spcPct val="15000"/>
              </a:spcBef>
              <a:buSzPct val="60000"/>
              <a:buFont typeface="Wingdings" panose="05000000000000000000" pitchFamily="2" charset="2"/>
              <a:buNone/>
            </a:pPr>
            <a:r>
              <a:rPr lang="en-US" altLang="zh-CN" sz="2200" dirty="0">
                <a:solidFill>
                  <a:schemeClr val="accent2"/>
                </a:solidFill>
                <a:ea typeface="黑体" panose="02010609060101010101" pitchFamily="49" charset="-122"/>
              </a:rPr>
              <a:t>     </a:t>
            </a:r>
            <a:r>
              <a:rPr lang="en-US" altLang="zh-CN" sz="2200" dirty="0">
                <a:solidFill>
                  <a:srgbClr val="CC0000"/>
                </a:solidFill>
                <a:ea typeface="黑体" panose="02010609060101010101" pitchFamily="49" charset="-122"/>
              </a:rPr>
              <a:t>ex. Little endian: GIF, PC Paintbrush, Microsoft RTF,etc </a:t>
            </a:r>
            <a:endParaRPr lang="zh-CN" altLang="en-US" sz="2200" dirty="0">
              <a:solidFill>
                <a:srgbClr val="CC0000"/>
              </a:solidFill>
              <a:ea typeface="黑体" panose="02010609060101010101" pitchFamily="49" charset="-122"/>
            </a:endParaRPr>
          </a:p>
          <a:p>
            <a:pPr marL="0" lvl="0" indent="0">
              <a:spcBef>
                <a:spcPct val="15000"/>
              </a:spcBef>
              <a:buSzPct val="60000"/>
              <a:buFont typeface="Wingdings" panose="05000000000000000000" pitchFamily="2" charset="2"/>
              <a:buNone/>
            </a:pPr>
            <a:r>
              <a:rPr lang="zh-CN" altLang="en-US" sz="2200" dirty="0">
                <a:solidFill>
                  <a:srgbClr val="CC0000"/>
                </a:solidFill>
                <a:ea typeface="黑体" panose="02010609060101010101" pitchFamily="49" charset="-122"/>
              </a:rPr>
              <a:t>           </a:t>
            </a:r>
            <a:r>
              <a:rPr lang="en-US" altLang="zh-CN" sz="2200" dirty="0">
                <a:solidFill>
                  <a:srgbClr val="CC0000"/>
                </a:solidFill>
                <a:ea typeface="黑体" panose="02010609060101010101" pitchFamily="49" charset="-122"/>
              </a:rPr>
              <a:t>Big endian:  Adobe Photoshop, JPEG, MacPaint, etc</a:t>
            </a:r>
            <a:r>
              <a:rPr lang="en-US" altLang="zh-CN" sz="2200" dirty="0">
                <a:cs typeface="Arial" panose="020B0604020202020204" pitchFamily="34" charset="0"/>
              </a:rPr>
              <a:t>  </a:t>
            </a:r>
          </a:p>
          <a:p>
            <a:pPr marL="0" lvl="0" indent="0">
              <a:spcBef>
                <a:spcPct val="15000"/>
              </a:spcBef>
              <a:buNone/>
            </a:pPr>
            <a:endParaRPr lang="zh-CN" altLang="en-US" sz="2200" dirty="0">
              <a:ea typeface="Arial" panose="020B0604020202020204" pitchFamily="34" charset="0"/>
            </a:endParaRPr>
          </a:p>
        </p:txBody>
      </p:sp>
      <p:sp>
        <p:nvSpPr>
          <p:cNvPr id="428064" name="Text Box 32"/>
          <p:cNvSpPr txBox="1"/>
          <p:nvPr/>
        </p:nvSpPr>
        <p:spPr>
          <a:xfrm>
            <a:off x="203200" y="3021013"/>
            <a:ext cx="5502275" cy="3937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zh-CN" altLang="en-US" sz="2200" dirty="0">
                <a:solidFill>
                  <a:schemeClr val="accent2"/>
                </a:solidFill>
                <a:latin typeface="黑体" panose="02010609060101010101" pitchFamily="49" charset="-122"/>
                <a:ea typeface="黑体" panose="02010609060101010101" pitchFamily="49" charset="-122"/>
              </a:rPr>
              <a:t>上述存放在</a:t>
            </a:r>
            <a:r>
              <a:rPr lang="en-US" altLang="zh-CN" sz="2200" dirty="0">
                <a:solidFill>
                  <a:schemeClr val="accent2"/>
                </a:solidFill>
                <a:latin typeface="黑体" panose="02010609060101010101" pitchFamily="49" charset="-122"/>
                <a:ea typeface="黑体" panose="02010609060101010101" pitchFamily="49" charset="-122"/>
              </a:rPr>
              <a:t>0</a:t>
            </a:r>
            <a:r>
              <a:rPr lang="zh-CN" altLang="en-US" sz="2200" dirty="0">
                <a:solidFill>
                  <a:schemeClr val="accent2"/>
                </a:solidFill>
                <a:latin typeface="黑体" panose="02010609060101010101" pitchFamily="49" charset="-122"/>
                <a:ea typeface="黑体" panose="02010609060101010101" pitchFamily="49" charset="-122"/>
              </a:rPr>
              <a:t>号单元的数据（字）是什么？</a:t>
            </a:r>
          </a:p>
        </p:txBody>
      </p:sp>
      <p:sp>
        <p:nvSpPr>
          <p:cNvPr id="428065" name="Text Box 33"/>
          <p:cNvSpPr txBox="1"/>
          <p:nvPr/>
        </p:nvSpPr>
        <p:spPr>
          <a:xfrm>
            <a:off x="5432425" y="3044825"/>
            <a:ext cx="3711575" cy="385763"/>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solidFill>
                  <a:srgbClr val="FF0066"/>
                </a:solidFill>
              </a:rPr>
              <a:t>12345678H</a:t>
            </a:r>
            <a:r>
              <a:rPr lang="zh-CN" altLang="en-US" sz="2200" dirty="0">
                <a:solidFill>
                  <a:srgbClr val="FF0066"/>
                </a:solidFill>
              </a:rPr>
              <a:t>？ </a:t>
            </a:r>
            <a:r>
              <a:rPr lang="en-US" altLang="zh-CN" sz="2200" dirty="0">
                <a:solidFill>
                  <a:srgbClr val="FF0066"/>
                </a:solidFill>
              </a:rPr>
              <a:t>78563412H</a:t>
            </a:r>
            <a:r>
              <a:rPr lang="zh-CN" altLang="en-US" sz="2200" dirty="0">
                <a:solidFill>
                  <a:srgbClr val="FF0066"/>
                </a:solidFill>
              </a:rPr>
              <a:t>？</a:t>
            </a:r>
          </a:p>
        </p:txBody>
      </p:sp>
      <p:sp>
        <p:nvSpPr>
          <p:cNvPr id="428066" name="Text Box 34"/>
          <p:cNvSpPr txBox="1"/>
          <p:nvPr/>
        </p:nvSpPr>
        <p:spPr>
          <a:xfrm>
            <a:off x="323850" y="3508375"/>
            <a:ext cx="8375650" cy="385763"/>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latin typeface="黑体" panose="02010609060101010101" pitchFamily="49" charset="-122"/>
                <a:ea typeface="黑体" panose="02010609060101010101" pitchFamily="49" charset="-122"/>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sz="3200" dirty="0"/>
              <a:t>数据的表示和运算</a:t>
            </a:r>
          </a:p>
        </p:txBody>
      </p:sp>
      <p:sp>
        <p:nvSpPr>
          <p:cNvPr id="79875" name="Rectangle 3"/>
          <p:cNvSpPr>
            <a:spLocks noGrp="1"/>
          </p:cNvSpPr>
          <p:nvPr>
            <p:ph idx="1"/>
          </p:nvPr>
        </p:nvSpPr>
        <p:spPr>
          <a:xfrm>
            <a:off x="71438" y="836613"/>
            <a:ext cx="8229600" cy="521811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分以下三个部分介绍（续）</a:t>
            </a:r>
          </a:p>
          <a:p>
            <a:pPr lvl="1"/>
            <a:r>
              <a:rPr lang="zh-CN" altLang="en-US" sz="2400" dirty="0">
                <a:solidFill>
                  <a:srgbClr val="FF0000"/>
                </a:solidFill>
                <a:latin typeface="微软雅黑" panose="020B0503020204020204" pitchFamily="34" charset="-122"/>
                <a:ea typeface="微软雅黑" panose="020B0503020204020204" pitchFamily="34" charset="-122"/>
              </a:rPr>
              <a:t>数据的运算</a:t>
            </a:r>
          </a:p>
          <a:p>
            <a:pPr lvl="2"/>
            <a:r>
              <a:rPr lang="zh-CN" altLang="en-US" dirty="0">
                <a:latin typeface="微软雅黑" panose="020B0503020204020204" pitchFamily="34" charset="-122"/>
                <a:ea typeface="微软雅黑" panose="020B0503020204020204" pitchFamily="34" charset="-122"/>
              </a:rPr>
              <a:t>按位运算和逻辑运算 </a:t>
            </a:r>
          </a:p>
          <a:p>
            <a:pPr lvl="2"/>
            <a:r>
              <a:rPr lang="zh-CN" altLang="en-US" dirty="0">
                <a:latin typeface="微软雅黑" panose="020B0503020204020204" pitchFamily="34" charset="-122"/>
                <a:ea typeface="微软雅黑" panose="020B0503020204020204" pitchFamily="34" charset="-122"/>
              </a:rPr>
              <a:t>移位运算</a:t>
            </a:r>
          </a:p>
          <a:p>
            <a:pPr lvl="2"/>
            <a:r>
              <a:rPr lang="zh-CN" altLang="en-US" dirty="0">
                <a:latin typeface="微软雅黑" panose="020B0503020204020204" pitchFamily="34" charset="-122"/>
                <a:ea typeface="微软雅黑" panose="020B0503020204020204" pitchFamily="34" charset="-122"/>
              </a:rPr>
              <a:t>位扩展和位截断运算 </a:t>
            </a:r>
          </a:p>
          <a:p>
            <a:pPr lvl="2"/>
            <a:r>
              <a:rPr lang="zh-CN" altLang="en-US" dirty="0">
                <a:latin typeface="微软雅黑" panose="020B0503020204020204" pitchFamily="34" charset="-122"/>
                <a:ea typeface="微软雅黑" panose="020B0503020204020204" pitchFamily="34" charset="-122"/>
              </a:rPr>
              <a:t>无符号和带符号整数的加减运算 </a:t>
            </a:r>
          </a:p>
          <a:p>
            <a:pPr lvl="2"/>
            <a:r>
              <a:rPr lang="zh-CN" altLang="en-US" dirty="0">
                <a:latin typeface="微软雅黑" panose="020B0503020204020204" pitchFamily="34" charset="-122"/>
                <a:ea typeface="微软雅黑" panose="020B0503020204020204" pitchFamily="34" charset="-122"/>
              </a:rPr>
              <a:t>无符号和带符号整数的乘除运算 </a:t>
            </a:r>
          </a:p>
          <a:p>
            <a:pPr lvl="2"/>
            <a:r>
              <a:rPr lang="zh-CN" altLang="en-US" dirty="0">
                <a:latin typeface="微软雅黑" panose="020B0503020204020204" pitchFamily="34" charset="-122"/>
                <a:ea typeface="微软雅黑" panose="020B0503020204020204" pitchFamily="34" charset="-122"/>
              </a:rPr>
              <a:t>变量与常数之间的乘除运算 </a:t>
            </a:r>
          </a:p>
          <a:p>
            <a:pPr lvl="2"/>
            <a:r>
              <a:rPr lang="zh-CN" altLang="en-US" dirty="0">
                <a:latin typeface="微软雅黑" panose="020B0503020204020204" pitchFamily="34" charset="-122"/>
                <a:ea typeface="微软雅黑" panose="020B0503020204020204" pitchFamily="34" charset="-122"/>
              </a:rPr>
              <a:t>浮点数的加减乘除运算 </a:t>
            </a:r>
            <a:endParaRPr lang="en-US" altLang="zh-CN" dirty="0">
              <a:latin typeface="微软雅黑" panose="020B0503020204020204" pitchFamily="34" charset="-122"/>
              <a:ea typeface="微软雅黑" panose="020B0503020204020204" pitchFamily="34" charset="-122"/>
            </a:endParaRPr>
          </a:p>
          <a:p>
            <a:pPr lvl="1"/>
            <a:endParaRPr lang="zh-CN" altLang="en-US" sz="2400" dirty="0">
              <a:latin typeface="微软雅黑" panose="020B0503020204020204" pitchFamily="34" charset="-122"/>
              <a:ea typeface="微软雅黑" panose="020B0503020204020204" pitchFamily="34" charset="-122"/>
            </a:endParaRPr>
          </a:p>
        </p:txBody>
      </p:sp>
      <p:sp>
        <p:nvSpPr>
          <p:cNvPr id="79876" name="Text Box 4"/>
          <p:cNvSpPr txBox="1"/>
          <p:nvPr/>
        </p:nvSpPr>
        <p:spPr>
          <a:xfrm>
            <a:off x="522288" y="5724525"/>
            <a:ext cx="6840537" cy="8223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zh-CN" altLang="en-US" sz="2000" dirty="0">
                <a:solidFill>
                  <a:srgbClr val="996600"/>
                </a:solidFill>
                <a:ea typeface="微软雅黑" panose="020B0503020204020204" pitchFamily="34" charset="-122"/>
              </a:rPr>
              <a:t>从高级语言程序中的表达式出发，用机器数在具体电路中的执行过程，来解释表达式的执行结果</a:t>
            </a:r>
            <a:endParaRPr lang="en-US" altLang="zh-CN" sz="2000" dirty="0">
              <a:solidFill>
                <a:srgbClr val="996600"/>
              </a:solidFill>
              <a:ea typeface="微软雅黑" panose="020B0503020204020204" pitchFamily="34" charset="-122"/>
            </a:endParaRPr>
          </a:p>
        </p:txBody>
      </p:sp>
      <p:sp>
        <p:nvSpPr>
          <p:cNvPr id="79877" name="AutoShape 5"/>
          <p:cNvSpPr/>
          <p:nvPr/>
        </p:nvSpPr>
        <p:spPr>
          <a:xfrm>
            <a:off x="5381625" y="2168525"/>
            <a:ext cx="630238" cy="3059113"/>
          </a:xfrm>
          <a:prstGeom prst="rightBrace">
            <a:avLst>
              <a:gd name="adj1" fmla="val 40449"/>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9878" name="Text Box 6"/>
          <p:cNvSpPr txBox="1"/>
          <p:nvPr/>
        </p:nvSpPr>
        <p:spPr>
          <a:xfrm>
            <a:off x="6011863" y="2889250"/>
            <a:ext cx="2295525" cy="19907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30000"/>
              </a:lnSpc>
              <a:spcBef>
                <a:spcPct val="50000"/>
              </a:spcBef>
              <a:buNone/>
            </a:pPr>
            <a:r>
              <a:rPr lang="zh-CN" altLang="en-US" dirty="0">
                <a:latin typeface="微软雅黑" panose="020B0503020204020204" pitchFamily="34" charset="-122"/>
                <a:ea typeface="微软雅黑" panose="020B0503020204020204" pitchFamily="34" charset="-122"/>
              </a:rPr>
              <a:t>围绕</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语言中的运算，解释其在底层机器级的实现方法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431800" y="128588"/>
            <a:ext cx="8229600" cy="600075"/>
          </a:xfrm>
        </p:spPr>
        <p:txBody>
          <a:bodyPr vert="horz" wrap="square" lIns="63500" tIns="25400" rIns="63500" bIns="25400" anchor="t" anchorCtr="0">
            <a:spAutoFit/>
          </a:bodyPr>
          <a:lstStyle/>
          <a:p>
            <a:r>
              <a:rPr lang="en-US" altLang="zh-CN" sz="3600" dirty="0">
                <a:ea typeface="宋体" panose="02010600030101010101" pitchFamily="2" charset="-122"/>
              </a:rPr>
              <a:t>C</a:t>
            </a:r>
            <a:r>
              <a:rPr lang="zh-CN" altLang="en-US" sz="3600" dirty="0">
                <a:ea typeface="宋体" panose="02010600030101010101" pitchFamily="2" charset="-122"/>
              </a:rPr>
              <a:t>语言程序中涉及的运算</a:t>
            </a:r>
          </a:p>
        </p:txBody>
      </p:sp>
      <p:sp>
        <p:nvSpPr>
          <p:cNvPr id="393219" name="Rectangle 3"/>
          <p:cNvSpPr>
            <a:spLocks noGrp="1"/>
          </p:cNvSpPr>
          <p:nvPr>
            <p:ph type="body" idx="4294967295"/>
          </p:nvPr>
        </p:nvSpPr>
        <p:spPr>
          <a:xfrm>
            <a:off x="26988" y="908050"/>
            <a:ext cx="9067800" cy="5792788"/>
          </a:xfrm>
        </p:spPr>
        <p:txBody>
          <a:bodyPr vert="horz" wrap="square" lIns="63500" tIns="25400" rIns="63500" bIns="25400" anchor="t" anchorCtr="0">
            <a:spAutoFit/>
          </a:bodyPr>
          <a:lstStyle/>
          <a:p>
            <a:pPr marL="203200" indent="-203200">
              <a:lnSpc>
                <a:spcPct val="100000"/>
              </a:lnSpc>
              <a:spcBef>
                <a:spcPts val="600"/>
              </a:spcBef>
            </a:pPr>
            <a:r>
              <a:rPr lang="zh-CN" altLang="en-US" sz="2200" dirty="0">
                <a:latin typeface="微软雅黑" panose="020B0503020204020204" pitchFamily="34" charset="-122"/>
                <a:ea typeface="微软雅黑" panose="020B0503020204020204" pitchFamily="34" charset="-122"/>
              </a:rPr>
              <a:t>算术运算（最基本的运算）</a:t>
            </a: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无符号数、带符号整数、浮点数的</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运算等</a:t>
            </a:r>
          </a:p>
          <a:p>
            <a:pPr marL="203200" indent="-2032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按位运算</a:t>
            </a: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用途</a:t>
            </a: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对</a:t>
            </a:r>
            <a:r>
              <a:rPr lang="zh-CN" altLang="en-US" sz="2200" dirty="0">
                <a:solidFill>
                  <a:srgbClr val="FF0066"/>
                </a:solidFill>
                <a:latin typeface="微软雅黑" panose="020B0503020204020204" pitchFamily="34" charset="-122"/>
                <a:ea typeface="微软雅黑" panose="020B0503020204020204" pitchFamily="34" charset="-122"/>
              </a:rPr>
              <a:t>位串</a:t>
            </a:r>
            <a:r>
              <a:rPr lang="zh-CN" altLang="en-US" sz="2200" dirty="0">
                <a:latin typeface="微软雅黑" panose="020B0503020204020204" pitchFamily="34" charset="-122"/>
                <a:ea typeface="微软雅黑" panose="020B0503020204020204" pitchFamily="34" charset="-122"/>
              </a:rPr>
              <a:t>实现“掩码”（</a:t>
            </a:r>
            <a:r>
              <a:rPr lang="en-US" altLang="zh-CN" sz="2200" dirty="0">
                <a:latin typeface="微软雅黑" panose="020B0503020204020204" pitchFamily="34" charset="-122"/>
                <a:ea typeface="微软雅黑" panose="020B0503020204020204" pitchFamily="34" charset="-122"/>
              </a:rPr>
              <a:t>mask</a:t>
            </a:r>
            <a:r>
              <a:rPr lang="zh-CN" altLang="en-US" sz="2200" dirty="0">
                <a:latin typeface="微软雅黑" panose="020B0503020204020204" pitchFamily="34" charset="-122"/>
                <a:ea typeface="微软雅黑" panose="020B0503020204020204" pitchFamily="34" charset="-122"/>
              </a:rPr>
              <a:t>）操作或相应的其他处理</a:t>
            </a: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（主要用于对</a:t>
            </a:r>
            <a:r>
              <a:rPr lang="zh-CN" altLang="en-US" sz="2200" dirty="0">
                <a:solidFill>
                  <a:srgbClr val="FF0066"/>
                </a:solidFill>
                <a:latin typeface="微软雅黑" panose="020B0503020204020204" pitchFamily="34" charset="-122"/>
                <a:ea typeface="微软雅黑" panose="020B0503020204020204" pitchFamily="34" charset="-122"/>
              </a:rPr>
              <a:t>多媒体数据或状态</a:t>
            </a:r>
            <a:r>
              <a:rPr lang="en-US" altLang="zh-CN" sz="2200" dirty="0">
                <a:solidFill>
                  <a:srgbClr val="FF0066"/>
                </a:solidFill>
                <a:latin typeface="微软雅黑" panose="020B0503020204020204" pitchFamily="34" charset="-122"/>
                <a:ea typeface="微软雅黑" panose="020B0503020204020204" pitchFamily="34" charset="-122"/>
              </a:rPr>
              <a:t>/</a:t>
            </a:r>
            <a:r>
              <a:rPr lang="zh-CN" altLang="en-US" sz="2200" dirty="0">
                <a:solidFill>
                  <a:srgbClr val="FF0066"/>
                </a:solidFill>
                <a:latin typeface="微软雅黑" panose="020B0503020204020204" pitchFamily="34" charset="-122"/>
                <a:ea typeface="微软雅黑" panose="020B0503020204020204" pitchFamily="34" charset="-122"/>
              </a:rPr>
              <a:t>控制信息</a:t>
            </a:r>
            <a:r>
              <a:rPr lang="zh-CN" altLang="en-US" sz="2200" dirty="0">
                <a:latin typeface="微软雅黑" panose="020B0503020204020204" pitchFamily="34" charset="-122"/>
                <a:ea typeface="微软雅黑" panose="020B0503020204020204" pitchFamily="34" charset="-122"/>
              </a:rPr>
              <a:t>进行处理）</a:t>
            </a: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操作</a:t>
            </a: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按位或：“</a:t>
            </a:r>
            <a:r>
              <a:rPr lang="en-US" altLang="zh-CN" sz="2200" dirty="0">
                <a:latin typeface="微软雅黑" panose="020B0503020204020204" pitchFamily="34" charset="-122"/>
                <a:ea typeface="微软雅黑" panose="020B0503020204020204" pitchFamily="34" charset="-122"/>
              </a:rPr>
              <a:t>|” </a:t>
            </a: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按位与：“</a:t>
            </a:r>
            <a:r>
              <a:rPr lang="en-US" altLang="zh-CN" sz="2200" dirty="0">
                <a:latin typeface="微软雅黑" panose="020B0503020204020204" pitchFamily="34" charset="-122"/>
                <a:ea typeface="微软雅黑" panose="020B0503020204020204" pitchFamily="34" charset="-122"/>
              </a:rPr>
              <a:t>&amp;”</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按位取反：“</a:t>
            </a:r>
            <a:r>
              <a:rPr lang="en-US" altLang="zh-CN" sz="2200" dirty="0">
                <a:latin typeface="微软雅黑" panose="020B0503020204020204" pitchFamily="34" charset="-122"/>
                <a:ea typeface="微软雅黑" panose="020B0503020204020204" pitchFamily="34" charset="-122"/>
              </a:rPr>
              <a:t>~”</a:t>
            </a: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按位异或：“</a:t>
            </a:r>
            <a:r>
              <a:rPr lang="en-US" altLang="zh-CN" sz="2200" dirty="0">
                <a:latin typeface="微软雅黑" panose="020B0503020204020204" pitchFamily="34" charset="-122"/>
                <a:ea typeface="微软雅黑" panose="020B0503020204020204" pitchFamily="34" charset="-122"/>
              </a:rPr>
              <a:t>^”</a:t>
            </a:r>
          </a:p>
          <a:p>
            <a:pPr marL="1257300" lvl="2" indent="-342900">
              <a:lnSpc>
                <a:spcPct val="100000"/>
              </a:lnSpc>
              <a:spcBef>
                <a:spcPts val="600"/>
              </a:spcBef>
              <a:buNone/>
            </a:pPr>
            <a:r>
              <a:rPr lang="zh-CN" altLang="en-US" sz="2200" dirty="0">
                <a:solidFill>
                  <a:srgbClr val="CC0000"/>
                </a:solidFill>
                <a:latin typeface="微软雅黑" panose="020B0503020204020204" pitchFamily="34" charset="-122"/>
                <a:ea typeface="微软雅黑" panose="020B0503020204020204" pitchFamily="34" charset="-122"/>
              </a:rPr>
              <a:t>问题：如何从</a:t>
            </a:r>
            <a:r>
              <a:rPr lang="en-US" altLang="zh-CN" sz="2200" dirty="0">
                <a:solidFill>
                  <a:srgbClr val="CC0000"/>
                </a:solidFill>
                <a:latin typeface="微软雅黑" panose="020B0503020204020204" pitchFamily="34" charset="-122"/>
                <a:ea typeface="微软雅黑" panose="020B0503020204020204" pitchFamily="34" charset="-122"/>
              </a:rPr>
              <a:t>16</a:t>
            </a:r>
            <a:r>
              <a:rPr lang="zh-CN" altLang="en-US" sz="2200" dirty="0">
                <a:solidFill>
                  <a:srgbClr val="CC0000"/>
                </a:solidFill>
                <a:latin typeface="微软雅黑" panose="020B0503020204020204" pitchFamily="34" charset="-122"/>
                <a:ea typeface="微软雅黑" panose="020B0503020204020204" pitchFamily="34" charset="-122"/>
              </a:rPr>
              <a:t>位采样数据</a:t>
            </a:r>
            <a:r>
              <a:rPr lang="en-US" altLang="zh-CN" sz="2200" dirty="0">
                <a:solidFill>
                  <a:srgbClr val="CC0000"/>
                </a:solidFill>
                <a:latin typeface="微软雅黑" panose="020B0503020204020204" pitchFamily="34" charset="-122"/>
                <a:ea typeface="微软雅黑" panose="020B0503020204020204" pitchFamily="34" charset="-122"/>
              </a:rPr>
              <a:t>y</a:t>
            </a:r>
            <a:r>
              <a:rPr lang="zh-CN" altLang="en-US" sz="2200" dirty="0">
                <a:solidFill>
                  <a:srgbClr val="CC0000"/>
                </a:solidFill>
                <a:latin typeface="微软雅黑" panose="020B0503020204020204" pitchFamily="34" charset="-122"/>
                <a:ea typeface="微软雅黑" panose="020B0503020204020204" pitchFamily="34" charset="-122"/>
              </a:rPr>
              <a:t>中提取高位字节，并使低字节为</a:t>
            </a:r>
            <a:r>
              <a:rPr lang="en-US" altLang="zh-CN" sz="2200" dirty="0">
                <a:solidFill>
                  <a:srgbClr val="CC0000"/>
                </a:solidFill>
                <a:latin typeface="微软雅黑" panose="020B0503020204020204" pitchFamily="34" charset="-122"/>
                <a:ea typeface="微软雅黑" panose="020B0503020204020204" pitchFamily="34" charset="-122"/>
              </a:rPr>
              <a:t>0</a:t>
            </a:r>
            <a:r>
              <a:rPr lang="zh-CN" altLang="en-US" sz="2200" dirty="0">
                <a:solidFill>
                  <a:srgbClr val="CC0000"/>
                </a:solidFill>
                <a:latin typeface="微软雅黑" panose="020B0503020204020204" pitchFamily="34" charset="-122"/>
                <a:ea typeface="微软雅黑" panose="020B0503020204020204" pitchFamily="34" charset="-122"/>
              </a:rPr>
              <a:t>？</a:t>
            </a: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可用“</a:t>
            </a:r>
            <a:r>
              <a:rPr lang="en-US" altLang="zh-CN" sz="2200" dirty="0">
                <a:latin typeface="微软雅黑" panose="020B0503020204020204" pitchFamily="34" charset="-122"/>
                <a:ea typeface="微软雅黑" panose="020B0503020204020204" pitchFamily="34" charset="-122"/>
              </a:rPr>
              <a:t>&amp;”</a:t>
            </a:r>
            <a:r>
              <a:rPr lang="zh-CN" altLang="en-US" sz="2200" dirty="0">
                <a:latin typeface="微软雅黑" panose="020B0503020204020204" pitchFamily="34" charset="-122"/>
                <a:ea typeface="微软雅黑" panose="020B0503020204020204" pitchFamily="34" charset="-122"/>
              </a:rPr>
              <a:t>实现“掩码”操作：</a:t>
            </a:r>
            <a:r>
              <a:rPr lang="en-US" altLang="zh-CN" sz="2200" dirty="0">
                <a:latin typeface="微软雅黑" panose="020B0503020204020204" pitchFamily="34" charset="-122"/>
                <a:ea typeface="微软雅黑" panose="020B0503020204020204" pitchFamily="34" charset="-122"/>
              </a:rPr>
              <a:t>y &amp; 0xFF00</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例如，当</a:t>
            </a:r>
            <a:r>
              <a:rPr lang="en-US" altLang="zh-CN" sz="2200" dirty="0">
                <a:latin typeface="微软雅黑" panose="020B0503020204020204" pitchFamily="34" charset="-122"/>
                <a:ea typeface="微软雅黑" panose="020B0503020204020204" pitchFamily="34" charset="-122"/>
              </a:rPr>
              <a:t>y=0x2C0B</a:t>
            </a:r>
            <a:r>
              <a:rPr lang="zh-CN" altLang="en-US" sz="2200" dirty="0">
                <a:latin typeface="微软雅黑" panose="020B0503020204020204" pitchFamily="34" charset="-122"/>
                <a:ea typeface="微软雅黑" panose="020B0503020204020204" pitchFamily="34" charset="-122"/>
              </a:rPr>
              <a:t>时，得到结果为：</a:t>
            </a:r>
            <a:r>
              <a:rPr lang="en-US" altLang="zh-CN" sz="2200" dirty="0">
                <a:latin typeface="微软雅黑" panose="020B0503020204020204" pitchFamily="34" charset="-122"/>
                <a:ea typeface="微软雅黑" panose="020B0503020204020204" pitchFamily="34" charset="-122"/>
              </a:rPr>
              <a:t>0x2C00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7" dur="500"/>
                                        <p:tgtEl>
                                          <p:spTgt spid="393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12" dur="500"/>
                                        <p:tgtEl>
                                          <p:spTgt spid="39321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0" dur="500"/>
                                        <p:tgtEl>
                                          <p:spTgt spid="393219">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3" dur="500"/>
                                        <p:tgtEl>
                                          <p:spTgt spid="39321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6" dur="500"/>
                                        <p:tgtEl>
                                          <p:spTgt spid="39321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29" dur="500"/>
                                        <p:tgtEl>
                                          <p:spTgt spid="39321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2" dur="500"/>
                                        <p:tgtEl>
                                          <p:spTgt spid="3932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pRg st="12" end="12"/>
                                            </p:txEl>
                                          </p:spTgt>
                                        </p:tgtEl>
                                        <p:attrNameLst>
                                          <p:attrName>style.visibility</p:attrName>
                                        </p:attrNameLst>
                                      </p:cBhvr>
                                      <p:to>
                                        <p:strVal val="visible"/>
                                      </p:to>
                                    </p:set>
                                    <p:animEffect transition="in" filter="blinds(horizontal)">
                                      <p:cBhvr>
                                        <p:cTn id="37" dur="500"/>
                                        <p:tgtEl>
                                          <p:spTgt spid="3932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pRg st="13" end="13"/>
                                            </p:txEl>
                                          </p:spTgt>
                                        </p:tgtEl>
                                        <p:attrNameLst>
                                          <p:attrName>style.visibility</p:attrName>
                                        </p:attrNameLst>
                                      </p:cBhvr>
                                      <p:to>
                                        <p:strVal val="visible"/>
                                      </p:to>
                                    </p:set>
                                    <p:animEffect transition="in" filter="blinds(horizontal)">
                                      <p:cBhvr>
                                        <p:cTn id="40" dur="500"/>
                                        <p:tgtEl>
                                          <p:spTgt spid="393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37485" y="142240"/>
            <a:ext cx="3669030"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信息的二进制编码</a:t>
            </a:r>
          </a:p>
        </p:txBody>
      </p:sp>
      <p:pic>
        <p:nvPicPr>
          <p:cNvPr id="3" name="图片 2"/>
          <p:cNvPicPr>
            <a:picLocks noChangeAspect="1"/>
          </p:cNvPicPr>
          <p:nvPr/>
        </p:nvPicPr>
        <p:blipFill>
          <a:blip r:embed="rId3"/>
          <a:stretch>
            <a:fillRect/>
          </a:stretch>
        </p:blipFill>
        <p:spPr>
          <a:xfrm>
            <a:off x="340995" y="773430"/>
            <a:ext cx="2660650" cy="482600"/>
          </a:xfrm>
          <a:prstGeom prst="rect">
            <a:avLst/>
          </a:prstGeom>
        </p:spPr>
      </p:pic>
      <p:pic>
        <p:nvPicPr>
          <p:cNvPr id="4" name="图片 3"/>
          <p:cNvPicPr>
            <a:picLocks noChangeAspect="1"/>
          </p:cNvPicPr>
          <p:nvPr/>
        </p:nvPicPr>
        <p:blipFill>
          <a:blip r:embed="rId4"/>
          <a:stretch>
            <a:fillRect/>
          </a:stretch>
        </p:blipFill>
        <p:spPr>
          <a:xfrm>
            <a:off x="1106170" y="1223645"/>
            <a:ext cx="6477000" cy="884555"/>
          </a:xfrm>
          <a:prstGeom prst="rect">
            <a:avLst/>
          </a:prstGeom>
        </p:spPr>
      </p:pic>
      <p:pic>
        <p:nvPicPr>
          <p:cNvPr id="5" name="图片 4"/>
          <p:cNvPicPr>
            <a:picLocks noChangeAspect="1"/>
          </p:cNvPicPr>
          <p:nvPr/>
        </p:nvPicPr>
        <p:blipFill>
          <a:blip r:embed="rId5"/>
          <a:stretch>
            <a:fillRect/>
          </a:stretch>
        </p:blipFill>
        <p:spPr>
          <a:xfrm>
            <a:off x="340995" y="2078355"/>
            <a:ext cx="6527800" cy="419100"/>
          </a:xfrm>
          <a:prstGeom prst="rect">
            <a:avLst/>
          </a:prstGeom>
        </p:spPr>
      </p:pic>
      <p:pic>
        <p:nvPicPr>
          <p:cNvPr id="7" name="图片 6"/>
          <p:cNvPicPr>
            <a:picLocks noChangeAspect="1"/>
          </p:cNvPicPr>
          <p:nvPr/>
        </p:nvPicPr>
        <p:blipFill>
          <a:blip r:embed="rId6"/>
          <a:stretch>
            <a:fillRect/>
          </a:stretch>
        </p:blipFill>
        <p:spPr>
          <a:xfrm>
            <a:off x="340995" y="2573655"/>
            <a:ext cx="2628900" cy="355600"/>
          </a:xfrm>
          <a:prstGeom prst="rect">
            <a:avLst/>
          </a:prstGeom>
        </p:spPr>
      </p:pic>
      <p:pic>
        <p:nvPicPr>
          <p:cNvPr id="8" name="图片 7"/>
          <p:cNvPicPr>
            <a:picLocks noChangeAspect="1"/>
          </p:cNvPicPr>
          <p:nvPr/>
        </p:nvPicPr>
        <p:blipFill>
          <a:blip r:embed="rId7"/>
          <a:stretch>
            <a:fillRect/>
          </a:stretch>
        </p:blipFill>
        <p:spPr>
          <a:xfrm>
            <a:off x="647700" y="2933065"/>
            <a:ext cx="7848600" cy="1587500"/>
          </a:xfrm>
          <a:prstGeom prst="rect">
            <a:avLst/>
          </a:prstGeom>
        </p:spPr>
      </p:pic>
      <p:pic>
        <p:nvPicPr>
          <p:cNvPr id="9" name="图片 8"/>
          <p:cNvPicPr>
            <a:picLocks noChangeAspect="1"/>
          </p:cNvPicPr>
          <p:nvPr/>
        </p:nvPicPr>
        <p:blipFill>
          <a:blip r:embed="rId8"/>
          <a:stretch>
            <a:fillRect/>
          </a:stretch>
        </p:blipFill>
        <p:spPr>
          <a:xfrm>
            <a:off x="386080" y="4598670"/>
            <a:ext cx="4248150" cy="381000"/>
          </a:xfrm>
          <a:prstGeom prst="rect">
            <a:avLst/>
          </a:prstGeom>
        </p:spPr>
      </p:pic>
      <p:pic>
        <p:nvPicPr>
          <p:cNvPr id="10" name="图片 9"/>
          <p:cNvPicPr>
            <a:picLocks noChangeAspect="1"/>
          </p:cNvPicPr>
          <p:nvPr/>
        </p:nvPicPr>
        <p:blipFill>
          <a:blip r:embed="rId9"/>
          <a:stretch>
            <a:fillRect/>
          </a:stretch>
        </p:blipFill>
        <p:spPr>
          <a:xfrm>
            <a:off x="656590" y="5003800"/>
            <a:ext cx="5416550" cy="425450"/>
          </a:xfrm>
          <a:prstGeom prst="rect">
            <a:avLst/>
          </a:prstGeom>
        </p:spPr>
      </p:pic>
      <p:pic>
        <p:nvPicPr>
          <p:cNvPr id="11" name="图片 10"/>
          <p:cNvPicPr>
            <a:picLocks noChangeAspect="1"/>
          </p:cNvPicPr>
          <p:nvPr/>
        </p:nvPicPr>
        <p:blipFill>
          <a:blip r:embed="rId10"/>
          <a:stretch>
            <a:fillRect/>
          </a:stretch>
        </p:blipFill>
        <p:spPr>
          <a:xfrm>
            <a:off x="647700" y="5453380"/>
            <a:ext cx="5213350" cy="323850"/>
          </a:xfrm>
          <a:prstGeom prst="rect">
            <a:avLst/>
          </a:prstGeom>
        </p:spPr>
      </p:pic>
      <p:pic>
        <p:nvPicPr>
          <p:cNvPr id="12" name="图片 11"/>
          <p:cNvPicPr>
            <a:picLocks noChangeAspect="1"/>
          </p:cNvPicPr>
          <p:nvPr/>
        </p:nvPicPr>
        <p:blipFill>
          <a:blip r:embed="rId11"/>
          <a:stretch>
            <a:fillRect/>
          </a:stretch>
        </p:blipFill>
        <p:spPr>
          <a:xfrm>
            <a:off x="756920" y="5859145"/>
            <a:ext cx="7175500" cy="342900"/>
          </a:xfrm>
          <a:prstGeom prst="rect">
            <a:avLst/>
          </a:prstGeom>
        </p:spPr>
      </p:pic>
      <p:pic>
        <p:nvPicPr>
          <p:cNvPr id="13" name="图片 12"/>
          <p:cNvPicPr>
            <a:picLocks noChangeAspect="1"/>
          </p:cNvPicPr>
          <p:nvPr/>
        </p:nvPicPr>
        <p:blipFill>
          <a:blip r:embed="rId12"/>
          <a:stretch>
            <a:fillRect/>
          </a:stretch>
        </p:blipFill>
        <p:spPr>
          <a:xfrm>
            <a:off x="1595120" y="6283960"/>
            <a:ext cx="5499100" cy="35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522288" y="128588"/>
            <a:ext cx="8229600" cy="600075"/>
          </a:xfrm>
        </p:spPr>
        <p:txBody>
          <a:bodyPr vert="horz" wrap="square" lIns="63500" tIns="25400" rIns="63500" bIns="25400" anchor="t" anchorCtr="0">
            <a:spAutoFit/>
          </a:bodyPr>
          <a:lstStyle/>
          <a:p>
            <a:r>
              <a:rPr lang="en-US" altLang="zh-CN" sz="3600" dirty="0">
                <a:ea typeface="宋体" panose="02010600030101010101" pitchFamily="2" charset="-122"/>
              </a:rPr>
              <a:t>C</a:t>
            </a:r>
            <a:r>
              <a:rPr lang="zh-CN" altLang="en-US" sz="3600" dirty="0">
                <a:ea typeface="宋体" panose="02010600030101010101" pitchFamily="2" charset="-122"/>
              </a:rPr>
              <a:t>语言程序中涉及的运算</a:t>
            </a:r>
          </a:p>
        </p:txBody>
      </p:sp>
      <p:sp>
        <p:nvSpPr>
          <p:cNvPr id="394243" name="Rectangle 3"/>
          <p:cNvSpPr>
            <a:spLocks noGrp="1"/>
          </p:cNvSpPr>
          <p:nvPr>
            <p:ph type="body" idx="4294967295"/>
          </p:nvPr>
        </p:nvSpPr>
        <p:spPr>
          <a:xfrm>
            <a:off x="444500" y="784225"/>
            <a:ext cx="8191500" cy="5629275"/>
          </a:xfrm>
        </p:spPr>
        <p:txBody>
          <a:bodyPr vert="horz" wrap="square" lIns="63500" tIns="25400" rIns="63500" bIns="25400" anchor="t" anchorCtr="0">
            <a:spAutoFit/>
          </a:bodyPr>
          <a:lstStyle/>
          <a:p>
            <a:pPr marL="203200" indent="-203200"/>
            <a:r>
              <a:rPr lang="zh-CN" altLang="en-US" sz="2100" dirty="0">
                <a:latin typeface="微软雅黑" panose="020B0503020204020204" pitchFamily="34" charset="-122"/>
                <a:ea typeface="微软雅黑" panose="020B0503020204020204" pitchFamily="34" charset="-122"/>
              </a:rPr>
              <a:t>逻辑运算</a:t>
            </a:r>
          </a:p>
          <a:p>
            <a:pPr marL="685800" lvl="1" indent="-190500"/>
            <a:r>
              <a:rPr lang="zh-CN" altLang="en-US" sz="2100" dirty="0">
                <a:latin typeface="微软雅黑" panose="020B0503020204020204" pitchFamily="34" charset="-122"/>
                <a:ea typeface="微软雅黑" panose="020B0503020204020204" pitchFamily="34" charset="-122"/>
              </a:rPr>
              <a:t>用途</a:t>
            </a:r>
          </a:p>
          <a:p>
            <a:pPr marL="1257300" lvl="2" indent="-342900"/>
            <a:r>
              <a:rPr lang="zh-CN" altLang="en-US" sz="2100" dirty="0">
                <a:latin typeface="微软雅黑" panose="020B0503020204020204" pitchFamily="34" charset="-122"/>
                <a:ea typeface="微软雅黑" panose="020B0503020204020204" pitchFamily="34" charset="-122"/>
              </a:rPr>
              <a:t>用于关系表达式的运算</a:t>
            </a:r>
          </a:p>
          <a:p>
            <a:pPr marL="1257300" lvl="2" indent="-342900">
              <a:buNone/>
            </a:pPr>
            <a:r>
              <a:rPr lang="zh-CN" altLang="en-US" sz="2100" dirty="0">
                <a:latin typeface="微软雅黑" panose="020B0503020204020204" pitchFamily="34" charset="-122"/>
                <a:ea typeface="微软雅黑" panose="020B0503020204020204" pitchFamily="34" charset="-122"/>
              </a:rPr>
              <a:t>例如，</a:t>
            </a:r>
            <a:r>
              <a:rPr lang="en-US" altLang="zh-CN" sz="2100" dirty="0">
                <a:latin typeface="微软雅黑" panose="020B0503020204020204" pitchFamily="34" charset="-122"/>
                <a:ea typeface="微软雅黑" panose="020B0503020204020204" pitchFamily="34" charset="-122"/>
              </a:rPr>
              <a:t>if </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x&gt;y </a:t>
            </a:r>
            <a:r>
              <a:rPr lang="zh-CN" altLang="en-US" sz="2100" dirty="0">
                <a:solidFill>
                  <a:srgbClr val="FF0000"/>
                </a:solidFill>
                <a:latin typeface="微软雅黑" panose="020B0503020204020204" pitchFamily="34" charset="-122"/>
                <a:ea typeface="微软雅黑" panose="020B0503020204020204" pitchFamily="34" charset="-122"/>
              </a:rPr>
              <a:t>并</a:t>
            </a:r>
            <a:r>
              <a:rPr lang="en-US" altLang="zh-CN" sz="2100" dirty="0">
                <a:latin typeface="微软雅黑" panose="020B0503020204020204" pitchFamily="34" charset="-122"/>
                <a:ea typeface="微软雅黑" panose="020B0503020204020204" pitchFamily="34" charset="-122"/>
              </a:rPr>
              <a:t> i&lt;100</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then ……</a:t>
            </a:r>
            <a:r>
              <a:rPr lang="zh-CN" altLang="en-US" sz="2100" dirty="0">
                <a:latin typeface="微软雅黑" panose="020B0503020204020204" pitchFamily="34" charset="-122"/>
                <a:ea typeface="微软雅黑" panose="020B0503020204020204" pitchFamily="34" charset="-122"/>
              </a:rPr>
              <a:t>中的“并</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运算</a:t>
            </a:r>
          </a:p>
          <a:p>
            <a:pPr marL="685800" lvl="1" indent="-190500"/>
            <a:r>
              <a:rPr lang="zh-CN" altLang="en-US" sz="2100" dirty="0">
                <a:latin typeface="微软雅黑" panose="020B0503020204020204" pitchFamily="34" charset="-122"/>
                <a:ea typeface="微软雅黑" panose="020B0503020204020204" pitchFamily="34" charset="-122"/>
              </a:rPr>
              <a:t>操作</a:t>
            </a: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OR”</a:t>
            </a:r>
            <a:r>
              <a:rPr lang="zh-CN" altLang="en-US" sz="2100" dirty="0">
                <a:latin typeface="微软雅黑" panose="020B0503020204020204" pitchFamily="34" charset="-122"/>
                <a:ea typeface="微软雅黑" panose="020B0503020204020204" pitchFamily="34" charset="-122"/>
              </a:rPr>
              <a:t>运算</a:t>
            </a: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&amp;&amp;”</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AND”</a:t>
            </a:r>
            <a:r>
              <a:rPr lang="zh-CN" altLang="en-US" sz="2100" dirty="0">
                <a:latin typeface="微软雅黑" panose="020B0503020204020204" pitchFamily="34" charset="-122"/>
                <a:ea typeface="微软雅黑" panose="020B0503020204020204" pitchFamily="34" charset="-122"/>
              </a:rPr>
              <a:t>运算</a:t>
            </a:r>
          </a:p>
          <a:p>
            <a:pPr marL="1257300" lvl="2" indent="-342900">
              <a:buNone/>
            </a:pP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例如， </a:t>
            </a:r>
            <a:r>
              <a:rPr lang="en-US" altLang="zh-CN" sz="2100" dirty="0">
                <a:latin typeface="微软雅黑" panose="020B0503020204020204" pitchFamily="34" charset="-122"/>
                <a:ea typeface="微软雅黑" panose="020B0503020204020204" pitchFamily="34" charset="-122"/>
              </a:rPr>
              <a:t>if ((x&gt;y) &amp;&amp; (i&lt;100)) then ……</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NOT”</a:t>
            </a:r>
            <a:r>
              <a:rPr lang="zh-CN" altLang="en-US" sz="2100" dirty="0">
                <a:latin typeface="微软雅黑" panose="020B0503020204020204" pitchFamily="34" charset="-122"/>
                <a:ea typeface="微软雅黑" panose="020B0503020204020204" pitchFamily="34" charset="-122"/>
              </a:rPr>
              <a:t>运算 </a:t>
            </a:r>
          </a:p>
          <a:p>
            <a:pPr marL="685800" lvl="1" indent="-190500"/>
            <a:r>
              <a:rPr lang="zh-CN" altLang="en-US" sz="2100" dirty="0">
                <a:latin typeface="微软雅黑" panose="020B0503020204020204" pitchFamily="34" charset="-122"/>
                <a:ea typeface="微软雅黑" panose="020B0503020204020204" pitchFamily="34" charset="-122"/>
              </a:rPr>
              <a:t>与按位运算的差别</a:t>
            </a:r>
          </a:p>
          <a:p>
            <a:pPr marL="1257300" lvl="2" indent="-342900"/>
            <a:r>
              <a:rPr lang="zh-CN" altLang="en-US" sz="2100" dirty="0">
                <a:latin typeface="微软雅黑" panose="020B0503020204020204" pitchFamily="34" charset="-122"/>
                <a:ea typeface="微软雅黑" panose="020B0503020204020204" pitchFamily="34" charset="-122"/>
              </a:rPr>
              <a:t>符号表示不同：</a:t>
            </a:r>
            <a:r>
              <a:rPr lang="en-US" altLang="zh-CN" sz="2100" dirty="0">
                <a:solidFill>
                  <a:srgbClr val="FF0000"/>
                </a:solidFill>
                <a:latin typeface="微软雅黑" panose="020B0503020204020204" pitchFamily="34" charset="-122"/>
                <a:ea typeface="微软雅黑" panose="020B0503020204020204" pitchFamily="34" charset="-122"/>
              </a:rPr>
              <a:t>&amp;</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en-US" altLang="zh-CN" sz="2100" dirty="0">
                <a:solidFill>
                  <a:srgbClr val="FF0000"/>
                </a:solidFill>
                <a:latin typeface="微软雅黑" panose="020B0503020204020204" pitchFamily="34" charset="-122"/>
                <a:ea typeface="微软雅黑" panose="020B0503020204020204" pitchFamily="34" charset="-122"/>
              </a:rPr>
              <a:t>&amp;&amp;</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9900"/>
                </a:solidFill>
                <a:latin typeface="微软雅黑" panose="020B0503020204020204" pitchFamily="34" charset="-122"/>
                <a:ea typeface="微软雅黑" panose="020B0503020204020204" pitchFamily="34" charset="-122"/>
              </a:rPr>
              <a:t>； </a:t>
            </a:r>
            <a:r>
              <a:rPr lang="en-US" altLang="zh-CN" sz="2100" dirty="0">
                <a:solidFill>
                  <a:srgbClr val="009900"/>
                </a:solidFill>
                <a:latin typeface="微软雅黑" panose="020B0503020204020204" pitchFamily="34" charset="-122"/>
                <a:ea typeface="微软雅黑" panose="020B0503020204020204" pitchFamily="34" charset="-122"/>
              </a:rPr>
              <a:t>……</a:t>
            </a:r>
          </a:p>
          <a:p>
            <a:pPr marL="1257300" lvl="2" indent="-342900"/>
            <a:r>
              <a:rPr lang="zh-CN" altLang="en-US" sz="2100" dirty="0">
                <a:latin typeface="微软雅黑" panose="020B0503020204020204" pitchFamily="34" charset="-122"/>
                <a:ea typeface="微软雅黑" panose="020B0503020204020204" pitchFamily="34" charset="-122"/>
              </a:rPr>
              <a:t>运算过程不同：</a:t>
            </a:r>
            <a:r>
              <a:rPr lang="zh-CN" altLang="en-US" sz="2100" dirty="0">
                <a:solidFill>
                  <a:srgbClr val="FF0000"/>
                </a:solidFill>
                <a:latin typeface="微软雅黑" panose="020B0503020204020204" pitchFamily="34" charset="-122"/>
                <a:ea typeface="微软雅黑" panose="020B0503020204020204" pitchFamily="34" charset="-122"/>
              </a:rPr>
              <a:t>按位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FF0000"/>
                </a:solidFill>
                <a:latin typeface="微软雅黑" panose="020B0503020204020204" pitchFamily="34" charset="-122"/>
                <a:ea typeface="微软雅黑" panose="020B0503020204020204" pitchFamily="34" charset="-122"/>
              </a:rPr>
              <a:t>整体</a:t>
            </a:r>
          </a:p>
          <a:p>
            <a:pPr marL="1257300" lvl="2" indent="-342900"/>
            <a:r>
              <a:rPr lang="zh-CN" altLang="en-US" sz="2100" dirty="0">
                <a:latin typeface="微软雅黑" panose="020B0503020204020204" pitchFamily="34" charset="-122"/>
                <a:ea typeface="微软雅黑" panose="020B0503020204020204" pitchFamily="34" charset="-122"/>
              </a:rPr>
              <a:t>结果类型不同：</a:t>
            </a:r>
            <a:r>
              <a:rPr lang="zh-CN" altLang="en-US" sz="2100" dirty="0">
                <a:solidFill>
                  <a:srgbClr val="FF0000"/>
                </a:solidFill>
                <a:latin typeface="微软雅黑" panose="020B0503020204020204" pitchFamily="34" charset="-122"/>
                <a:ea typeface="微软雅黑" panose="020B0503020204020204" pitchFamily="34" charset="-122"/>
              </a:rPr>
              <a:t>位串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FF0000"/>
                </a:solidFill>
                <a:latin typeface="微软雅黑" panose="020B0503020204020204" pitchFamily="34" charset="-122"/>
                <a:ea typeface="微软雅黑" panose="020B0503020204020204" pitchFamily="34" charset="-122"/>
              </a:rPr>
              <a:t>逻辑值</a:t>
            </a:r>
            <a:endParaRPr lang="en-US" altLang="zh-CN" sz="21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457200" y="53975"/>
            <a:ext cx="8229600" cy="660400"/>
          </a:xfrm>
        </p:spPr>
        <p:txBody>
          <a:bodyPr vert="horz" wrap="square" lIns="63500" tIns="25400" rIns="63500" bIns="25400" anchor="t" anchorCtr="0">
            <a:spAutoFit/>
          </a:bodyPr>
          <a:lstStyle/>
          <a:p>
            <a:r>
              <a:rPr lang="en-US" altLang="zh-CN" dirty="0">
                <a:ea typeface="宋体" panose="02010600030101010101" pitchFamily="2" charset="-122"/>
              </a:rPr>
              <a:t>C</a:t>
            </a:r>
            <a:r>
              <a:rPr lang="zh-CN" altLang="en-US" dirty="0">
                <a:ea typeface="宋体" panose="02010600030101010101" pitchFamily="2" charset="-122"/>
              </a:rPr>
              <a:t>语言程序中涉及的运算</a:t>
            </a:r>
          </a:p>
        </p:txBody>
      </p:sp>
      <p:sp>
        <p:nvSpPr>
          <p:cNvPr id="395267" name="Rectangle 3"/>
          <p:cNvSpPr>
            <a:spLocks noGrp="1"/>
          </p:cNvSpPr>
          <p:nvPr>
            <p:ph type="body" idx="4294967295"/>
          </p:nvPr>
        </p:nvSpPr>
        <p:spPr>
          <a:xfrm>
            <a:off x="130175" y="814388"/>
            <a:ext cx="8942388" cy="5902325"/>
          </a:xfrm>
        </p:spPr>
        <p:txBody>
          <a:bodyPr vert="horz" wrap="square" lIns="63500" tIns="25400" rIns="63500" bIns="25400" anchor="t" anchorCtr="0">
            <a:spAutoFit/>
          </a:bodyPr>
          <a:lstStyle/>
          <a:p>
            <a:pPr marL="203200" indent="-203200">
              <a:lnSpc>
                <a:spcPct val="100000"/>
              </a:lnSpc>
              <a:spcBef>
                <a:spcPts val="600"/>
              </a:spcBef>
            </a:pPr>
            <a:r>
              <a:rPr lang="zh-CN" altLang="en-US" sz="2000" dirty="0">
                <a:latin typeface="微软雅黑" panose="020B0503020204020204" pitchFamily="34" charset="-122"/>
                <a:ea typeface="微软雅黑" panose="020B0503020204020204" pitchFamily="34" charset="-122"/>
              </a:rPr>
              <a:t>移位运算</a:t>
            </a:r>
          </a:p>
          <a:p>
            <a:pPr marL="685800" lvl="1" indent="-190500">
              <a:lnSpc>
                <a:spcPct val="100000"/>
              </a:lnSpc>
              <a:spcBef>
                <a:spcPts val="600"/>
              </a:spcBef>
            </a:pPr>
            <a:r>
              <a:rPr lang="zh-CN" altLang="en-US" dirty="0">
                <a:latin typeface="微软雅黑" panose="020B0503020204020204" pitchFamily="34" charset="-122"/>
                <a:ea typeface="微软雅黑" panose="020B0503020204020204" pitchFamily="34" charset="-122"/>
              </a:rPr>
              <a:t>用途</a:t>
            </a: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提取部分信息</a:t>
            </a: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扩大或缩小数值的</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倍</a:t>
            </a:r>
          </a:p>
          <a:p>
            <a:pPr marL="685800" lvl="1" indent="-190500">
              <a:lnSpc>
                <a:spcPct val="100000"/>
              </a:lnSpc>
              <a:spcBef>
                <a:spcPts val="600"/>
              </a:spcBef>
            </a:pPr>
            <a:r>
              <a:rPr lang="zh-CN" altLang="en-US" dirty="0">
                <a:latin typeface="微软雅黑" panose="020B0503020204020204" pitchFamily="34" charset="-122"/>
                <a:ea typeface="微软雅黑" panose="020B0503020204020204" pitchFamily="34" charset="-122"/>
              </a:rPr>
              <a:t>操作</a:t>
            </a: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左移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x&lt;&lt;k;   </a:t>
            </a:r>
            <a:r>
              <a:rPr lang="zh-CN" altLang="en-US" sz="2000" dirty="0">
                <a:latin typeface="微软雅黑" panose="020B0503020204020204" pitchFamily="34" charset="-122"/>
                <a:ea typeface="微软雅黑" panose="020B0503020204020204" pitchFamily="34" charset="-122"/>
              </a:rPr>
              <a:t>右移： </a:t>
            </a:r>
            <a:r>
              <a:rPr lang="en-US" altLang="zh-CN" sz="2000" dirty="0">
                <a:latin typeface="微软雅黑" panose="020B0503020204020204" pitchFamily="34" charset="-122"/>
                <a:ea typeface="微软雅黑" panose="020B0503020204020204" pitchFamily="34" charset="-122"/>
              </a:rPr>
              <a:t>x&gt;&gt;k</a:t>
            </a:r>
          </a:p>
          <a:p>
            <a:pPr marL="1257300" lvl="2" indent="-342900">
              <a:lnSpc>
                <a:spcPct val="100000"/>
              </a:lnSpc>
              <a:spcBef>
                <a:spcPts val="600"/>
              </a:spcBef>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语言中不区分是逻辑还是算术移位，编译器根据</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的类型确定</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无符号数：逻辑左移、逻辑右移</a:t>
            </a: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高（低）位移出，低（高）位补</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，可能溢出！</a:t>
            </a:r>
          </a:p>
          <a:p>
            <a:pPr marL="1714500" lvl="3" indent="-342900">
              <a:spcBef>
                <a:spcPts val="600"/>
              </a:spcBef>
              <a:buNone/>
            </a:pPr>
            <a:r>
              <a:rPr lang="zh-CN" altLang="en-US" sz="2000" dirty="0">
                <a:solidFill>
                  <a:schemeClr val="accent2"/>
                </a:solidFill>
                <a:latin typeface="微软雅黑" panose="020B0503020204020204" pitchFamily="34" charset="-122"/>
                <a:ea typeface="微软雅黑" panose="020B0503020204020204" pitchFamily="34" charset="-122"/>
              </a:rPr>
              <a:t>问题：何时可能发生溢出？如何判断溢出？</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000" dirty="0">
                <a:solidFill>
                  <a:srgbClr val="009900"/>
                </a:solidFill>
                <a:latin typeface="微软雅黑" panose="020B0503020204020204" pitchFamily="34" charset="-122"/>
                <a:ea typeface="微软雅黑" panose="020B0503020204020204" pitchFamily="34" charset="-122"/>
              </a:rPr>
              <a:t>          若高位移出的是</a:t>
            </a:r>
            <a:r>
              <a:rPr lang="en-US" altLang="zh-CN" sz="2000" dirty="0">
                <a:solidFill>
                  <a:srgbClr val="009900"/>
                </a:solidFill>
                <a:latin typeface="微软雅黑" panose="020B0503020204020204" pitchFamily="34" charset="-122"/>
                <a:ea typeface="微软雅黑" panose="020B0503020204020204" pitchFamily="34" charset="-122"/>
              </a:rPr>
              <a:t>1</a:t>
            </a:r>
            <a:r>
              <a:rPr lang="zh-CN" altLang="en-US" sz="2000" dirty="0">
                <a:solidFill>
                  <a:srgbClr val="009900"/>
                </a:solidFill>
                <a:latin typeface="微软雅黑" panose="020B0503020204020204" pitchFamily="34" charset="-122"/>
                <a:ea typeface="微软雅黑" panose="020B0503020204020204" pitchFamily="34" charset="-122"/>
              </a:rPr>
              <a:t>，则左移时发生溢出</a:t>
            </a: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带符号整数：算术左移、算术右移</a:t>
            </a: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左移：高位移出，低位补</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。可能溢出！</a:t>
            </a:r>
          </a:p>
          <a:p>
            <a:pPr marL="1257300" lvl="2" indent="-342900">
              <a:lnSpc>
                <a:spcPct val="100000"/>
              </a:lnSpc>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溢出判断：</a:t>
            </a:r>
            <a:r>
              <a:rPr lang="zh-CN" altLang="en-US" sz="2000" dirty="0">
                <a:solidFill>
                  <a:srgbClr val="009900"/>
                </a:solidFill>
                <a:latin typeface="微软雅黑" panose="020B0503020204020204" pitchFamily="34" charset="-122"/>
                <a:ea typeface="微软雅黑" panose="020B0503020204020204" pitchFamily="34" charset="-122"/>
              </a:rPr>
              <a:t>若移出的位不等于新的符号位，则溢出。</a:t>
            </a:r>
            <a:endParaRPr lang="en-US" altLang="zh-CN" sz="2000" dirty="0">
              <a:solidFill>
                <a:srgbClr val="009900"/>
              </a:solidFill>
              <a:latin typeface="微软雅黑" panose="020B0503020204020204" pitchFamily="34" charset="-122"/>
              <a:ea typeface="微软雅黑" panose="020B0503020204020204" pitchFamily="34" charset="-122"/>
            </a:endParaRP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右移：低位移出，高位补符，可能发生有效数据丢失。</a:t>
            </a:r>
          </a:p>
        </p:txBody>
      </p:sp>
      <p:sp>
        <p:nvSpPr>
          <p:cNvPr id="5" name="矩形 4"/>
          <p:cNvSpPr/>
          <p:nvPr/>
        </p:nvSpPr>
        <p:spPr>
          <a:xfrm>
            <a:off x="3194050" y="735013"/>
            <a:ext cx="5772150" cy="1108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rgbClr val="009900"/>
                </a:solidFill>
                <a:latin typeface="黑体" panose="02010609060101010101" pitchFamily="49" charset="-122"/>
                <a:ea typeface="黑体" panose="02010609060101010101" pitchFamily="49" charset="-122"/>
              </a:rPr>
              <a:t>如何从</a:t>
            </a:r>
            <a:r>
              <a:rPr lang="en-US" altLang="zh-CN" sz="2200" dirty="0">
                <a:solidFill>
                  <a:srgbClr val="009900"/>
                </a:solidFill>
                <a:latin typeface="黑体" panose="02010609060101010101" pitchFamily="49" charset="-122"/>
                <a:ea typeface="黑体" panose="02010609060101010101" pitchFamily="49" charset="-122"/>
              </a:rPr>
              <a:t>16</a:t>
            </a:r>
            <a:r>
              <a:rPr lang="zh-CN" altLang="en-US" sz="2200" dirty="0">
                <a:solidFill>
                  <a:srgbClr val="009900"/>
                </a:solidFill>
                <a:latin typeface="黑体" panose="02010609060101010101" pitchFamily="49" charset="-122"/>
                <a:ea typeface="黑体" panose="02010609060101010101" pitchFamily="49" charset="-122"/>
              </a:rPr>
              <a:t>位数据</a:t>
            </a:r>
            <a:r>
              <a:rPr lang="en-US" altLang="zh-CN" sz="2200" dirty="0">
                <a:solidFill>
                  <a:srgbClr val="009900"/>
                </a:solidFill>
                <a:latin typeface="黑体" panose="02010609060101010101" pitchFamily="49" charset="-122"/>
                <a:ea typeface="黑体" panose="02010609060101010101" pitchFamily="49" charset="-122"/>
              </a:rPr>
              <a:t>y</a:t>
            </a:r>
            <a:r>
              <a:rPr lang="zh-CN" altLang="en-US" sz="2200" dirty="0">
                <a:solidFill>
                  <a:srgbClr val="009900"/>
                </a:solidFill>
                <a:latin typeface="黑体" panose="02010609060101010101" pitchFamily="49" charset="-122"/>
                <a:ea typeface="黑体" panose="02010609060101010101" pitchFamily="49" charset="-122"/>
              </a:rPr>
              <a:t>中提取高位字节？</a:t>
            </a:r>
          </a:p>
          <a:p>
            <a:pPr marL="0" lvl="0" indent="0">
              <a:lnSpc>
                <a:spcPct val="100000"/>
              </a:lnSpc>
              <a:spcBef>
                <a:spcPct val="0"/>
              </a:spcBef>
              <a:buNone/>
            </a:pPr>
            <a:r>
              <a:rPr lang="zh-CN" altLang="en-US" sz="2200" dirty="0">
                <a:solidFill>
                  <a:srgbClr val="FF0000"/>
                </a:solidFill>
                <a:latin typeface="黑体" panose="02010609060101010101" pitchFamily="49" charset="-122"/>
                <a:ea typeface="黑体" panose="02010609060101010101" pitchFamily="49" charset="-122"/>
              </a:rPr>
              <a:t>某字长为</a:t>
            </a:r>
            <a:r>
              <a:rPr lang="en-US" altLang="zh-CN" sz="2200" dirty="0">
                <a:solidFill>
                  <a:srgbClr val="FF0000"/>
                </a:solidFill>
                <a:latin typeface="黑体" panose="02010609060101010101" pitchFamily="49" charset="-122"/>
                <a:ea typeface="黑体" panose="02010609060101010101" pitchFamily="49" charset="-122"/>
              </a:rPr>
              <a:t>8</a:t>
            </a:r>
            <a:r>
              <a:rPr lang="zh-CN" altLang="en-US" sz="2200" dirty="0">
                <a:solidFill>
                  <a:srgbClr val="FF0000"/>
                </a:solidFill>
                <a:latin typeface="黑体" panose="02010609060101010101" pitchFamily="49" charset="-122"/>
                <a:ea typeface="黑体" panose="02010609060101010101" pitchFamily="49" charset="-122"/>
              </a:rPr>
              <a:t>的机器中，</a:t>
            </a:r>
            <a:r>
              <a:rPr lang="en-US" altLang="zh-CN" sz="2200" dirty="0">
                <a:solidFill>
                  <a:srgbClr val="FF0000"/>
                </a:solidFill>
                <a:latin typeface="黑体" panose="02010609060101010101" pitchFamily="49" charset="-122"/>
                <a:ea typeface="黑体" panose="02010609060101010101" pitchFamily="49" charset="-122"/>
              </a:rPr>
              <a:t>x</a:t>
            </a:r>
            <a:r>
              <a:rPr lang="zh-CN" altLang="en-US" sz="2200" dirty="0">
                <a:solidFill>
                  <a:srgbClr val="FF0000"/>
                </a:solidFill>
                <a:latin typeface="黑体" panose="02010609060101010101" pitchFamily="49" charset="-122"/>
                <a:ea typeface="黑体" panose="02010609060101010101" pitchFamily="49" charset="-122"/>
              </a:rPr>
              <a:t>、</a:t>
            </a:r>
            <a:r>
              <a:rPr lang="en-US" altLang="zh-CN" sz="2200" dirty="0">
                <a:solidFill>
                  <a:srgbClr val="FF0000"/>
                </a:solidFill>
                <a:latin typeface="黑体" panose="02010609060101010101" pitchFamily="49" charset="-122"/>
                <a:ea typeface="黑体" panose="02010609060101010101" pitchFamily="49" charset="-122"/>
              </a:rPr>
              <a:t>y</a:t>
            </a:r>
            <a:r>
              <a:rPr lang="zh-CN" altLang="en-US" sz="2200" dirty="0">
                <a:solidFill>
                  <a:srgbClr val="FF0000"/>
                </a:solidFill>
                <a:latin typeface="黑体" panose="02010609060101010101" pitchFamily="49" charset="-122"/>
                <a:ea typeface="黑体" panose="02010609060101010101" pitchFamily="49" charset="-122"/>
              </a:rPr>
              <a:t>和</a:t>
            </a:r>
            <a:r>
              <a:rPr lang="en-US" altLang="zh-CN" sz="2200" dirty="0">
                <a:solidFill>
                  <a:srgbClr val="FF0000"/>
                </a:solidFill>
                <a:latin typeface="黑体" panose="02010609060101010101" pitchFamily="49" charset="-122"/>
                <a:ea typeface="黑体" panose="02010609060101010101" pitchFamily="49" charset="-122"/>
              </a:rPr>
              <a:t>z</a:t>
            </a:r>
            <a:r>
              <a:rPr lang="zh-CN" altLang="en-US" sz="2200" dirty="0">
                <a:solidFill>
                  <a:srgbClr val="FF0000"/>
                </a:solidFill>
                <a:latin typeface="黑体" panose="02010609060101010101" pitchFamily="49" charset="-122"/>
                <a:ea typeface="黑体" panose="02010609060101010101" pitchFamily="49" charset="-122"/>
              </a:rPr>
              <a:t>都是</a:t>
            </a:r>
            <a:r>
              <a:rPr lang="en-US" altLang="zh-CN" sz="2200" dirty="0">
                <a:solidFill>
                  <a:srgbClr val="FF0000"/>
                </a:solidFill>
                <a:latin typeface="黑体" panose="02010609060101010101" pitchFamily="49" charset="-122"/>
                <a:ea typeface="黑体" panose="02010609060101010101" pitchFamily="49" charset="-122"/>
              </a:rPr>
              <a:t>8</a:t>
            </a:r>
            <a:r>
              <a:rPr lang="zh-CN" altLang="en-US" sz="2200" dirty="0">
                <a:solidFill>
                  <a:srgbClr val="FF0000"/>
                </a:solidFill>
                <a:latin typeface="黑体" panose="02010609060101010101" pitchFamily="49" charset="-122"/>
                <a:ea typeface="黑体" panose="02010609060101010101" pitchFamily="49" charset="-122"/>
              </a:rPr>
              <a:t>位无符号整数，已知</a:t>
            </a:r>
            <a:r>
              <a:rPr lang="en-US" altLang="zh-CN" sz="2200" dirty="0">
                <a:solidFill>
                  <a:srgbClr val="FF0000"/>
                </a:solidFill>
                <a:latin typeface="黑体" panose="02010609060101010101" pitchFamily="49" charset="-122"/>
                <a:ea typeface="黑体" panose="02010609060101010101" pitchFamily="49" charset="-122"/>
              </a:rPr>
              <a:t>x=80</a:t>
            </a:r>
            <a:r>
              <a:rPr lang="zh-CN" altLang="en-US" sz="2200" dirty="0">
                <a:solidFill>
                  <a:srgbClr val="FF0000"/>
                </a:solidFill>
                <a:latin typeface="黑体" panose="02010609060101010101" pitchFamily="49" charset="-122"/>
                <a:ea typeface="黑体" panose="02010609060101010101" pitchFamily="49" charset="-122"/>
              </a:rPr>
              <a:t>，则</a:t>
            </a:r>
            <a:r>
              <a:rPr lang="en-US" altLang="zh-CN" sz="2200" dirty="0">
                <a:solidFill>
                  <a:srgbClr val="FF0000"/>
                </a:solidFill>
                <a:latin typeface="黑体" panose="02010609060101010101" pitchFamily="49" charset="-122"/>
                <a:ea typeface="黑体" panose="02010609060101010101" pitchFamily="49" charset="-122"/>
              </a:rPr>
              <a:t>y=x/2=</a:t>
            </a:r>
            <a:r>
              <a:rPr lang="zh-CN" altLang="en-US" sz="2200" dirty="0">
                <a:solidFill>
                  <a:srgbClr val="FF0000"/>
                </a:solidFill>
                <a:latin typeface="黑体" panose="02010609060101010101" pitchFamily="49" charset="-122"/>
                <a:ea typeface="黑体" panose="02010609060101010101" pitchFamily="49" charset="-122"/>
              </a:rPr>
              <a:t>？</a:t>
            </a:r>
            <a:r>
              <a:rPr lang="en-US" altLang="zh-CN" sz="2200" dirty="0">
                <a:solidFill>
                  <a:srgbClr val="FF0000"/>
                </a:solidFill>
                <a:latin typeface="黑体" panose="02010609060101010101" pitchFamily="49" charset="-122"/>
                <a:ea typeface="黑体" panose="02010609060101010101" pitchFamily="49" charset="-122"/>
              </a:rPr>
              <a:t>z=2x=</a:t>
            </a:r>
            <a:r>
              <a:rPr lang="zh-CN" altLang="en-US" sz="2200" dirty="0">
                <a:solidFill>
                  <a:srgbClr val="FF0000"/>
                </a:solidFill>
                <a:latin typeface="黑体" panose="02010609060101010101" pitchFamily="49" charset="-122"/>
                <a:ea typeface="黑体" panose="02010609060101010101" pitchFamily="49" charset="-122"/>
              </a:rPr>
              <a:t>？</a:t>
            </a:r>
          </a:p>
        </p:txBody>
      </p:sp>
      <p:sp>
        <p:nvSpPr>
          <p:cNvPr id="529413" name="Text Box 5"/>
          <p:cNvSpPr txBox="1"/>
          <p:nvPr/>
        </p:nvSpPr>
        <p:spPr>
          <a:xfrm>
            <a:off x="5921375" y="1936750"/>
            <a:ext cx="2990850" cy="8540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rgbClr val="009900"/>
                </a:solidFill>
                <a:ea typeface="黑体" panose="02010609060101010101" pitchFamily="49" charset="-122"/>
              </a:rPr>
              <a:t>(y&gt;&gt;8) </a:t>
            </a:r>
            <a:r>
              <a:rPr lang="zh-CN" altLang="en-US" sz="2000" dirty="0">
                <a:solidFill>
                  <a:srgbClr val="009900"/>
                </a:solidFill>
                <a:ea typeface="黑体" panose="02010609060101010101" pitchFamily="49" charset="-122"/>
              </a:rPr>
              <a:t>送</a:t>
            </a:r>
            <a:r>
              <a:rPr lang="en-US" altLang="zh-CN" sz="2000" dirty="0">
                <a:solidFill>
                  <a:srgbClr val="009900"/>
                </a:solidFill>
                <a:ea typeface="黑体" panose="02010609060101010101" pitchFamily="49" charset="-122"/>
              </a:rPr>
              <a:t>8</a:t>
            </a:r>
            <a:r>
              <a:rPr lang="zh-CN" altLang="en-US" sz="2000" dirty="0">
                <a:solidFill>
                  <a:srgbClr val="009900"/>
                </a:solidFill>
                <a:ea typeface="黑体" panose="02010609060101010101" pitchFamily="49" charset="-122"/>
              </a:rPr>
              <a:t>位寄存器</a:t>
            </a:r>
          </a:p>
          <a:p>
            <a:pPr marL="0" lvl="0" indent="0">
              <a:lnSpc>
                <a:spcPct val="100000"/>
              </a:lnSpc>
              <a:spcBef>
                <a:spcPct val="50000"/>
              </a:spcBef>
              <a:buNone/>
            </a:pPr>
            <a:r>
              <a:rPr lang="zh-CN" altLang="en-US" sz="2000" dirty="0">
                <a:solidFill>
                  <a:srgbClr val="FF0000"/>
                </a:solidFill>
                <a:ea typeface="黑体" panose="02010609060101010101" pitchFamily="49" charset="-122"/>
              </a:rPr>
              <a:t>移位！</a:t>
            </a:r>
            <a:r>
              <a:rPr lang="en-US" altLang="zh-CN" sz="2000" dirty="0">
                <a:solidFill>
                  <a:srgbClr val="FF0000"/>
                </a:solidFill>
                <a:ea typeface="黑体" panose="02010609060101010101" pitchFamily="49" charset="-122"/>
              </a:rPr>
              <a:t>y=40</a:t>
            </a:r>
            <a:r>
              <a:rPr lang="zh-CN" altLang="en-US" sz="2000" dirty="0">
                <a:solidFill>
                  <a:srgbClr val="FF0000"/>
                </a:solidFill>
                <a:ea typeface="黑体" panose="02010609060101010101" pitchFamily="49" charset="-122"/>
              </a:rPr>
              <a:t>？ </a:t>
            </a:r>
            <a:r>
              <a:rPr lang="en-US" altLang="zh-CN" sz="2000" dirty="0">
                <a:solidFill>
                  <a:srgbClr val="FF0000"/>
                </a:solidFill>
                <a:ea typeface="黑体" panose="02010609060101010101" pitchFamily="49" charset="-122"/>
              </a:rPr>
              <a:t>z=160?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476250" y="0"/>
            <a:ext cx="8229600" cy="600075"/>
          </a:xfrm>
        </p:spPr>
        <p:txBody>
          <a:bodyPr vert="horz" wrap="square" lIns="63500" tIns="25400" rIns="63500" bIns="25400" anchor="t" anchorCtr="0">
            <a:spAutoFit/>
          </a:bodyPr>
          <a:lstStyle/>
          <a:p>
            <a:pPr algn="l"/>
            <a:r>
              <a:rPr lang="en-US" altLang="zh-CN" sz="3600" dirty="0">
                <a:ea typeface="宋体" panose="02010600030101010101" pitchFamily="2" charset="-122"/>
              </a:rPr>
              <a:t>C</a:t>
            </a:r>
            <a:r>
              <a:rPr lang="zh-CN" altLang="en-US" sz="3600" dirty="0">
                <a:ea typeface="宋体" panose="02010600030101010101" pitchFamily="2" charset="-122"/>
              </a:rPr>
              <a:t>语言程序中涉及的运算</a:t>
            </a:r>
          </a:p>
        </p:txBody>
      </p:sp>
      <p:sp>
        <p:nvSpPr>
          <p:cNvPr id="396291" name="Rectangle 3"/>
          <p:cNvSpPr>
            <a:spLocks noGrp="1"/>
          </p:cNvSpPr>
          <p:nvPr>
            <p:ph type="body" idx="4294967295"/>
          </p:nvPr>
        </p:nvSpPr>
        <p:spPr>
          <a:xfrm>
            <a:off x="0" y="736600"/>
            <a:ext cx="5813425" cy="6064885"/>
          </a:xfrm>
        </p:spPr>
        <p:txBody>
          <a:bodyPr vert="horz" wrap="square" lIns="63500" tIns="25400" rIns="63500" bIns="25400" anchor="t" anchorCtr="0">
            <a:spAutoFit/>
          </a:bodyPr>
          <a:lstStyle/>
          <a:p>
            <a:pPr marL="203200" indent="-203200">
              <a:lnSpc>
                <a:spcPts val="2500"/>
              </a:lnSpc>
              <a:spcBef>
                <a:spcPct val="5000"/>
              </a:spcBef>
            </a:pPr>
            <a:r>
              <a:rPr lang="zh-CN" altLang="en-US" sz="1900" dirty="0">
                <a:latin typeface="微软雅黑" panose="020B0503020204020204" pitchFamily="34" charset="-122"/>
                <a:ea typeface="微软雅黑" panose="020B0503020204020204" pitchFamily="34" charset="-122"/>
              </a:rPr>
              <a:t>位扩展和位截断运算</a:t>
            </a:r>
          </a:p>
          <a:p>
            <a:pPr marL="685800" lvl="1" indent="-190500">
              <a:lnSpc>
                <a:spcPts val="2500"/>
              </a:lnSpc>
              <a:spcBef>
                <a:spcPct val="5000"/>
              </a:spcBef>
            </a:pPr>
            <a:r>
              <a:rPr lang="zh-CN" altLang="en-US" sz="1900" dirty="0">
                <a:latin typeface="微软雅黑" panose="020B0503020204020204" pitchFamily="34" charset="-122"/>
                <a:ea typeface="微软雅黑" panose="020B0503020204020204" pitchFamily="34" charset="-122"/>
              </a:rPr>
              <a:t>用途</a:t>
            </a: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类型转换时可能需要数据扩展或截断</a:t>
            </a:r>
          </a:p>
          <a:p>
            <a:pPr marL="685800" lvl="1" indent="-190500">
              <a:lnSpc>
                <a:spcPts val="2500"/>
              </a:lnSpc>
              <a:spcBef>
                <a:spcPct val="5000"/>
              </a:spcBef>
            </a:pPr>
            <a:r>
              <a:rPr lang="zh-CN" altLang="en-US" sz="1900" dirty="0">
                <a:latin typeface="微软雅黑" panose="020B0503020204020204" pitchFamily="34" charset="-122"/>
                <a:ea typeface="微软雅黑" panose="020B0503020204020204" pitchFamily="34" charset="-122"/>
              </a:rPr>
              <a:t>操作</a:t>
            </a:r>
          </a:p>
          <a:p>
            <a:pPr marL="1257300" lvl="2" indent="-342900">
              <a:lnSpc>
                <a:spcPts val="2500"/>
              </a:lnSpc>
              <a:spcBef>
                <a:spcPct val="5000"/>
              </a:spcBef>
            </a:pPr>
            <a:r>
              <a:rPr lang="en-US" altLang="zh-CN" sz="1900" dirty="0">
                <a:latin typeface="微软雅黑" panose="020B0503020204020204" pitchFamily="34" charset="-122"/>
                <a:ea typeface="微软雅黑" panose="020B0503020204020204" pitchFamily="34" charset="-122"/>
              </a:rPr>
              <a:t>C</a:t>
            </a:r>
            <a:r>
              <a:rPr lang="zh-CN" altLang="en-US" sz="1900" dirty="0">
                <a:latin typeface="微软雅黑" panose="020B0503020204020204" pitchFamily="34" charset="-122"/>
                <a:ea typeface="微软雅黑" panose="020B0503020204020204" pitchFamily="34" charset="-122"/>
              </a:rPr>
              <a:t>语言中没有专门操作运算符，编译器根据类型转换前后数据的长短，确定是扩展还是截断</a:t>
            </a: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扩展：短转长</a:t>
            </a:r>
          </a:p>
          <a:p>
            <a:pPr marL="1257300" lvl="2" indent="-342900">
              <a:lnSpc>
                <a:spcPts val="2500"/>
              </a:lnSpc>
              <a:spcBef>
                <a:spcPct val="5000"/>
              </a:spcBef>
              <a:buNone/>
            </a:pPr>
            <a:r>
              <a:rPr lang="zh-CN" altLang="en-US" sz="1900" dirty="0">
                <a:solidFill>
                  <a:srgbClr val="009900"/>
                </a:solidFill>
                <a:latin typeface="微软雅黑" panose="020B0503020204020204" pitchFamily="34" charset="-122"/>
                <a:ea typeface="微软雅黑" panose="020B0503020204020204" pitchFamily="34" charset="-122"/>
              </a:rPr>
              <a:t>       无符号数：</a:t>
            </a:r>
            <a:r>
              <a:rPr lang="en-US" altLang="zh-CN" sz="1900" dirty="0">
                <a:solidFill>
                  <a:srgbClr val="009900"/>
                </a:solidFill>
                <a:latin typeface="微软雅黑" panose="020B0503020204020204" pitchFamily="34" charset="-122"/>
                <a:ea typeface="微软雅黑" panose="020B0503020204020204" pitchFamily="34" charset="-122"/>
              </a:rPr>
              <a:t>0</a:t>
            </a:r>
            <a:r>
              <a:rPr lang="zh-CN" altLang="en-US" sz="1900" dirty="0">
                <a:solidFill>
                  <a:srgbClr val="009900"/>
                </a:solidFill>
                <a:latin typeface="微软雅黑" panose="020B0503020204020204" pitchFamily="34" charset="-122"/>
                <a:ea typeface="微软雅黑" panose="020B0503020204020204" pitchFamily="34" charset="-122"/>
              </a:rPr>
              <a:t>扩展，前面补</a:t>
            </a:r>
            <a:r>
              <a:rPr lang="en-US" altLang="zh-CN" sz="1900" dirty="0">
                <a:solidFill>
                  <a:srgbClr val="009900"/>
                </a:solidFill>
                <a:latin typeface="微软雅黑" panose="020B0503020204020204" pitchFamily="34" charset="-122"/>
                <a:ea typeface="微软雅黑" panose="020B0503020204020204" pitchFamily="34" charset="-122"/>
              </a:rPr>
              <a:t>0 </a:t>
            </a:r>
          </a:p>
          <a:p>
            <a:pPr marL="1257300" lvl="2" indent="-342900">
              <a:lnSpc>
                <a:spcPts val="2500"/>
              </a:lnSpc>
              <a:spcBef>
                <a:spcPct val="5000"/>
              </a:spcBef>
              <a:buNone/>
            </a:pPr>
            <a:r>
              <a:rPr lang="zh-CN" altLang="en-US" sz="1900" dirty="0">
                <a:solidFill>
                  <a:srgbClr val="009900"/>
                </a:solidFill>
                <a:latin typeface="微软雅黑" panose="020B0503020204020204" pitchFamily="34" charset="-122"/>
                <a:ea typeface="微软雅黑" panose="020B0503020204020204" pitchFamily="34" charset="-122"/>
              </a:rPr>
              <a:t>       带符号整数：符号扩展，前面补符</a:t>
            </a: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截断：长转短</a:t>
            </a:r>
          </a:p>
          <a:p>
            <a:pPr marL="1257300" lvl="2" indent="-342900">
              <a:lnSpc>
                <a:spcPts val="2500"/>
              </a:lnSpc>
              <a:spcBef>
                <a:spcPct val="5000"/>
              </a:spcBef>
              <a:buNone/>
            </a:pPr>
            <a:r>
              <a:rPr lang="zh-CN" altLang="en-US" sz="1900" dirty="0">
                <a:latin typeface="微软雅黑" panose="020B0503020204020204" pitchFamily="34" charset="-122"/>
                <a:ea typeface="微软雅黑" panose="020B0503020204020204" pitchFamily="34" charset="-122"/>
              </a:rPr>
              <a:t>      </a:t>
            </a:r>
            <a:r>
              <a:rPr lang="zh-CN" altLang="en-US" sz="1900" dirty="0">
                <a:solidFill>
                  <a:srgbClr val="009900"/>
                </a:solidFill>
                <a:latin typeface="微软雅黑" panose="020B0503020204020204" pitchFamily="34" charset="-122"/>
                <a:ea typeface="微软雅黑" panose="020B0503020204020204" pitchFamily="34" charset="-122"/>
              </a:rPr>
              <a:t>强行将高位丢弃，故可能发生“溢出”</a:t>
            </a:r>
          </a:p>
          <a:p>
            <a:pPr marL="685800" lvl="1" indent="-190500">
              <a:lnSpc>
                <a:spcPts val="2500"/>
              </a:lnSpc>
              <a:buNone/>
            </a:pPr>
            <a:r>
              <a:rPr lang="zh-CN" altLang="en-US" sz="1900" dirty="0">
                <a:solidFill>
                  <a:srgbClr val="CC0000"/>
                </a:solidFill>
                <a:latin typeface="微软雅黑" panose="020B0503020204020204" pitchFamily="34" charset="-122"/>
                <a:ea typeface="微软雅黑" panose="020B0503020204020204" pitchFamily="34" charset="-122"/>
              </a:rPr>
              <a:t>例</a:t>
            </a:r>
            <a:r>
              <a:rPr lang="en-US" altLang="zh-CN" sz="1900" dirty="0">
                <a:solidFill>
                  <a:srgbClr val="CC0000"/>
                </a:solidFill>
                <a:latin typeface="微软雅黑" panose="020B0503020204020204" pitchFamily="34" charset="-122"/>
                <a:ea typeface="微软雅黑" panose="020B0503020204020204" pitchFamily="34" charset="-122"/>
              </a:rPr>
              <a:t>1</a:t>
            </a:r>
            <a:r>
              <a:rPr lang="zh-CN" altLang="en-US" sz="1900" dirty="0">
                <a:solidFill>
                  <a:srgbClr val="CC0000"/>
                </a:solidFill>
                <a:latin typeface="微软雅黑" panose="020B0503020204020204" pitchFamily="34" charset="-122"/>
                <a:ea typeface="微软雅黑" panose="020B0503020204020204" pitchFamily="34" charset="-122"/>
              </a:rPr>
              <a:t>（扩展操作）：在大端机上输出</a:t>
            </a:r>
            <a:r>
              <a:rPr lang="en-US" altLang="zh-CN" sz="1900" dirty="0">
                <a:solidFill>
                  <a:srgbClr val="CC0000"/>
                </a:solidFill>
                <a:latin typeface="微软雅黑" panose="020B0503020204020204" pitchFamily="34" charset="-122"/>
                <a:ea typeface="微软雅黑" panose="020B0503020204020204" pitchFamily="34" charset="-122"/>
              </a:rPr>
              <a:t>si, usi, i, ui</a:t>
            </a:r>
            <a:r>
              <a:rPr lang="zh-CN" altLang="en-US" sz="1900" dirty="0">
                <a:solidFill>
                  <a:srgbClr val="CC0000"/>
                </a:solidFill>
                <a:latin typeface="微软雅黑" panose="020B0503020204020204" pitchFamily="34" charset="-122"/>
                <a:ea typeface="微软雅黑" panose="020B0503020204020204" pitchFamily="34" charset="-122"/>
              </a:rPr>
              <a:t>的十进制和十六进制值是什么？</a:t>
            </a:r>
            <a:endParaRPr lang="en-US" altLang="zh-CN" sz="1900" dirty="0">
              <a:solidFill>
                <a:srgbClr val="CC0000"/>
              </a:solidFill>
              <a:latin typeface="微软雅黑" panose="020B0503020204020204" pitchFamily="34" charset="-122"/>
              <a:ea typeface="微软雅黑" panose="020B0503020204020204" pitchFamily="34" charset="-122"/>
            </a:endParaRPr>
          </a:p>
          <a:p>
            <a:pPr marL="685800" lvl="1" indent="-190500">
              <a:lnSpc>
                <a:spcPts val="2500"/>
              </a:lnSpc>
              <a:buNone/>
            </a:pPr>
            <a:r>
              <a:rPr lang="en-US" altLang="zh-CN" sz="1900" dirty="0">
                <a:latin typeface="微软雅黑" panose="020B0503020204020204" pitchFamily="34" charset="-122"/>
                <a:ea typeface="微软雅黑" panose="020B0503020204020204" pitchFamily="34" charset="-122"/>
              </a:rPr>
              <a:t>short  si = -32768;</a:t>
            </a:r>
          </a:p>
          <a:p>
            <a:pPr marL="685800" lvl="1" indent="-190500">
              <a:lnSpc>
                <a:spcPts val="2500"/>
              </a:lnSpc>
              <a:spcBef>
                <a:spcPct val="0"/>
              </a:spcBef>
              <a:buNone/>
            </a:pPr>
            <a:r>
              <a:rPr lang="en-US" altLang="zh-CN" sz="1900" dirty="0">
                <a:latin typeface="微软雅黑" panose="020B0503020204020204" pitchFamily="34" charset="-122"/>
                <a:ea typeface="微软雅黑" panose="020B0503020204020204" pitchFamily="34" charset="-122"/>
              </a:rPr>
              <a:t>unsigned short  usi = si;</a:t>
            </a:r>
          </a:p>
          <a:p>
            <a:pPr marL="685800" lvl="1" indent="-190500">
              <a:lnSpc>
                <a:spcPts val="2500"/>
              </a:lnSpc>
              <a:spcBef>
                <a:spcPct val="0"/>
              </a:spcBef>
              <a:buNone/>
            </a:pPr>
            <a:r>
              <a:rPr lang="en-US" altLang="zh-CN" sz="1900" dirty="0">
                <a:latin typeface="微软雅黑" panose="020B0503020204020204" pitchFamily="34" charset="-122"/>
                <a:ea typeface="微软雅黑" panose="020B0503020204020204" pitchFamily="34" charset="-122"/>
              </a:rPr>
              <a:t>int  i = si;</a:t>
            </a:r>
          </a:p>
          <a:p>
            <a:pPr marL="685800" lvl="1" indent="-190500">
              <a:lnSpc>
                <a:spcPts val="2500"/>
              </a:lnSpc>
              <a:spcBef>
                <a:spcPct val="0"/>
              </a:spcBef>
              <a:buNone/>
            </a:pPr>
            <a:r>
              <a:rPr lang="en-US" altLang="zh-CN" sz="1900" dirty="0">
                <a:latin typeface="微软雅黑" panose="020B0503020204020204" pitchFamily="34" charset="-122"/>
                <a:ea typeface="微软雅黑" panose="020B0503020204020204" pitchFamily="34" charset="-122"/>
              </a:rPr>
              <a:t>unsigned  ui = usi ;</a:t>
            </a:r>
            <a:endParaRPr lang="zh-CN" altLang="en-US" sz="1900" dirty="0">
              <a:latin typeface="微软雅黑" panose="020B0503020204020204" pitchFamily="34" charset="-122"/>
              <a:ea typeface="微软雅黑" panose="020B0503020204020204" pitchFamily="34" charset="-122"/>
            </a:endParaRPr>
          </a:p>
        </p:txBody>
      </p:sp>
      <p:sp>
        <p:nvSpPr>
          <p:cNvPr id="396292" name="Rectangle 4"/>
          <p:cNvSpPr/>
          <p:nvPr/>
        </p:nvSpPr>
        <p:spPr>
          <a:xfrm>
            <a:off x="3222625" y="5414963"/>
            <a:ext cx="3436938" cy="1311275"/>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a:lnSpc>
                <a:spcPct val="100000"/>
              </a:lnSpc>
              <a:spcBef>
                <a:spcPct val="0"/>
              </a:spcBef>
              <a:buNone/>
            </a:pPr>
            <a:r>
              <a:rPr lang="pt-BR" altLang="zh-CN" sz="2000" dirty="0"/>
              <a:t>si = -32768    80 00</a:t>
            </a:r>
            <a:endParaRPr lang="en-US" altLang="zh-CN" sz="2000" dirty="0"/>
          </a:p>
          <a:p>
            <a:pPr marL="0" lvl="0" indent="288925">
              <a:lnSpc>
                <a:spcPct val="100000"/>
              </a:lnSpc>
              <a:spcBef>
                <a:spcPct val="0"/>
              </a:spcBef>
              <a:buNone/>
            </a:pPr>
            <a:r>
              <a:rPr lang="pt-BR" altLang="zh-CN" sz="2000" dirty="0"/>
              <a:t>usi = 32768   80 00</a:t>
            </a:r>
            <a:endParaRPr lang="en-US" altLang="zh-CN" sz="2000" dirty="0"/>
          </a:p>
          <a:p>
            <a:pPr marL="0" lvl="0" indent="288925">
              <a:lnSpc>
                <a:spcPct val="100000"/>
              </a:lnSpc>
              <a:spcBef>
                <a:spcPct val="0"/>
              </a:spcBef>
              <a:buNone/>
            </a:pPr>
            <a:r>
              <a:rPr lang="en-US" altLang="zh-CN" sz="2000" dirty="0"/>
              <a:t>i = -32768     FF FF 80 00 </a:t>
            </a:r>
          </a:p>
          <a:p>
            <a:pPr marL="0" lvl="0" indent="288925">
              <a:lnSpc>
                <a:spcPct val="100000"/>
              </a:lnSpc>
              <a:spcBef>
                <a:spcPct val="0"/>
              </a:spcBef>
              <a:buNone/>
            </a:pPr>
            <a:r>
              <a:rPr lang="en-US" altLang="zh-CN" sz="2000" dirty="0"/>
              <a:t>ui = 32768    00 00 80 00</a:t>
            </a:r>
          </a:p>
        </p:txBody>
      </p:sp>
      <p:sp>
        <p:nvSpPr>
          <p:cNvPr id="396294" name="Rectangle 6"/>
          <p:cNvSpPr/>
          <p:nvPr/>
        </p:nvSpPr>
        <p:spPr>
          <a:xfrm>
            <a:off x="6238875" y="147638"/>
            <a:ext cx="2698750" cy="1616075"/>
          </a:xfrm>
          <a:prstGeom prst="rect">
            <a:avLst/>
          </a:prstGeom>
          <a:solidFill>
            <a:schemeClr val="bg1"/>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0" indent="-457200">
              <a:lnSpc>
                <a:spcPct val="100000"/>
              </a:lnSpc>
              <a:spcBef>
                <a:spcPct val="0"/>
              </a:spcBef>
              <a:buNone/>
            </a:pPr>
            <a:r>
              <a:rPr lang="zh-CN" altLang="en-US" sz="2000" dirty="0">
                <a:solidFill>
                  <a:srgbClr val="CC0000"/>
                </a:solidFill>
                <a:ea typeface="黑体" panose="02010609060101010101" pitchFamily="49" charset="-122"/>
              </a:rPr>
              <a:t>例</a:t>
            </a:r>
            <a:r>
              <a:rPr lang="en-US" altLang="zh-CN" sz="2000" dirty="0">
                <a:solidFill>
                  <a:srgbClr val="CC0000"/>
                </a:solidFill>
                <a:ea typeface="黑体" panose="02010609060101010101" pitchFamily="49" charset="-122"/>
              </a:rPr>
              <a:t>2</a:t>
            </a:r>
            <a:r>
              <a:rPr lang="zh-CN" altLang="en-US" sz="2000" dirty="0">
                <a:solidFill>
                  <a:srgbClr val="CC0000"/>
                </a:solidFill>
                <a:ea typeface="黑体" panose="02010609060101010101" pitchFamily="49" charset="-122"/>
              </a:rPr>
              <a:t>（截断操作）：</a:t>
            </a:r>
            <a:r>
              <a:rPr lang="en-US" altLang="zh-CN" sz="2000" dirty="0">
                <a:solidFill>
                  <a:srgbClr val="CC0000"/>
                </a:solidFill>
                <a:ea typeface="黑体" panose="02010609060101010101" pitchFamily="49" charset="-122"/>
              </a:rPr>
              <a:t>i</a:t>
            </a:r>
            <a:r>
              <a:rPr lang="zh-CN" altLang="en-US" sz="2000" dirty="0">
                <a:solidFill>
                  <a:srgbClr val="CC0000"/>
                </a:solidFill>
                <a:ea typeface="黑体" panose="02010609060101010101" pitchFamily="49" charset="-122"/>
              </a:rPr>
              <a:t>和</a:t>
            </a:r>
            <a:r>
              <a:rPr lang="en-US" altLang="zh-CN" sz="2000" dirty="0">
                <a:solidFill>
                  <a:srgbClr val="CC0000"/>
                </a:solidFill>
                <a:ea typeface="黑体" panose="02010609060101010101" pitchFamily="49" charset="-122"/>
              </a:rPr>
              <a:t>j</a:t>
            </a:r>
            <a:r>
              <a:rPr lang="zh-CN" altLang="en-US" sz="2000" dirty="0">
                <a:solidFill>
                  <a:srgbClr val="CC0000"/>
                </a:solidFill>
                <a:ea typeface="黑体" panose="02010609060101010101" pitchFamily="49" charset="-122"/>
              </a:rPr>
              <a:t>是否相等？</a:t>
            </a:r>
            <a:endParaRPr lang="en-US" altLang="zh-CN" sz="2000" dirty="0">
              <a:solidFill>
                <a:srgbClr val="CC0000"/>
              </a:solidFill>
              <a:ea typeface="黑体" panose="02010609060101010101" pitchFamily="49" charset="-122"/>
            </a:endParaRPr>
          </a:p>
          <a:p>
            <a:pPr marL="457200" lvl="0" indent="-457200">
              <a:lnSpc>
                <a:spcPct val="100000"/>
              </a:lnSpc>
              <a:spcBef>
                <a:spcPct val="0"/>
              </a:spcBef>
              <a:buNone/>
            </a:pPr>
            <a:r>
              <a:rPr lang="en-US" altLang="zh-CN" sz="2000" dirty="0">
                <a:ea typeface="黑体" panose="02010609060101010101" pitchFamily="49" charset="-122"/>
              </a:rPr>
              <a:t>int i = 32768;</a:t>
            </a:r>
          </a:p>
          <a:p>
            <a:pPr marL="457200" lvl="0" indent="-457200">
              <a:lnSpc>
                <a:spcPct val="100000"/>
              </a:lnSpc>
              <a:spcBef>
                <a:spcPct val="0"/>
              </a:spcBef>
              <a:buNone/>
            </a:pPr>
            <a:r>
              <a:rPr lang="en-US" altLang="zh-CN" sz="2000" dirty="0">
                <a:ea typeface="黑体" panose="02010609060101010101" pitchFamily="49" charset="-122"/>
              </a:rPr>
              <a:t>short si = (short) i;</a:t>
            </a:r>
          </a:p>
          <a:p>
            <a:pPr marL="457200" lvl="0" indent="-457200">
              <a:lnSpc>
                <a:spcPct val="100000"/>
              </a:lnSpc>
              <a:spcBef>
                <a:spcPct val="0"/>
              </a:spcBef>
              <a:buNone/>
            </a:pPr>
            <a:r>
              <a:rPr lang="en-US" altLang="zh-CN" sz="2000" dirty="0">
                <a:ea typeface="黑体" panose="02010609060101010101" pitchFamily="49" charset="-122"/>
              </a:rPr>
              <a:t>int j = si;</a:t>
            </a:r>
          </a:p>
        </p:txBody>
      </p:sp>
      <p:sp>
        <p:nvSpPr>
          <p:cNvPr id="396295" name="Rectangle 7"/>
          <p:cNvSpPr/>
          <p:nvPr/>
        </p:nvSpPr>
        <p:spPr>
          <a:xfrm>
            <a:off x="5575300" y="1876425"/>
            <a:ext cx="3568700" cy="1311275"/>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a:lnSpc>
                <a:spcPct val="100000"/>
              </a:lnSpc>
              <a:spcBef>
                <a:spcPct val="0"/>
              </a:spcBef>
              <a:buNone/>
            </a:pPr>
            <a:r>
              <a:rPr lang="zh-CN" altLang="pt-BR" sz="2000" dirty="0">
                <a:solidFill>
                  <a:schemeClr val="accent2"/>
                </a:solidFill>
                <a:ea typeface="黑体" panose="02010609060101010101" pitchFamily="49" charset="-122"/>
              </a:rPr>
              <a:t>不相等！</a:t>
            </a:r>
          </a:p>
          <a:p>
            <a:pPr marL="0" lvl="0" indent="288925">
              <a:lnSpc>
                <a:spcPct val="100000"/>
              </a:lnSpc>
              <a:spcBef>
                <a:spcPct val="0"/>
              </a:spcBef>
              <a:buNone/>
            </a:pPr>
            <a:r>
              <a:rPr lang="pt-BR" altLang="zh-CN" sz="2000" dirty="0">
                <a:solidFill>
                  <a:schemeClr val="accent2"/>
                </a:solidFill>
                <a:ea typeface="黑体" panose="02010609060101010101" pitchFamily="49" charset="-122"/>
              </a:rPr>
              <a:t>i = 32768   00 00 80 00</a:t>
            </a:r>
            <a:endParaRPr lang="en-US" altLang="zh-CN" sz="2000" dirty="0">
              <a:solidFill>
                <a:schemeClr val="accent2"/>
              </a:solidFill>
              <a:ea typeface="黑体" panose="02010609060101010101" pitchFamily="49" charset="-122"/>
            </a:endParaRPr>
          </a:p>
          <a:p>
            <a:pPr marL="0" lvl="0" indent="288925">
              <a:lnSpc>
                <a:spcPct val="100000"/>
              </a:lnSpc>
              <a:spcBef>
                <a:spcPct val="0"/>
              </a:spcBef>
              <a:buNone/>
            </a:pPr>
            <a:r>
              <a:rPr lang="en-US" altLang="zh-CN" sz="2000" dirty="0">
                <a:solidFill>
                  <a:schemeClr val="accent2"/>
                </a:solidFill>
                <a:ea typeface="黑体" panose="02010609060101010101" pitchFamily="49" charset="-122"/>
              </a:rPr>
              <a:t>si = -32768   80 00 </a:t>
            </a:r>
          </a:p>
          <a:p>
            <a:pPr marL="0" lvl="0" indent="288925">
              <a:lnSpc>
                <a:spcPct val="100000"/>
              </a:lnSpc>
              <a:spcBef>
                <a:spcPct val="0"/>
              </a:spcBef>
              <a:buNone/>
            </a:pPr>
            <a:r>
              <a:rPr lang="en-US" altLang="zh-CN" sz="2000" dirty="0">
                <a:solidFill>
                  <a:schemeClr val="accent2"/>
                </a:solidFill>
                <a:ea typeface="黑体" panose="02010609060101010101" pitchFamily="49" charset="-122"/>
              </a:rPr>
              <a:t>j = -32768     FF FF 80 00</a:t>
            </a:r>
          </a:p>
        </p:txBody>
      </p:sp>
      <p:sp>
        <p:nvSpPr>
          <p:cNvPr id="396296" name="Text Box 8"/>
          <p:cNvSpPr txBox="1"/>
          <p:nvPr/>
        </p:nvSpPr>
        <p:spPr>
          <a:xfrm>
            <a:off x="5916613" y="3300413"/>
            <a:ext cx="3025775" cy="16319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0066"/>
                </a:solidFill>
                <a:ea typeface="黑体" panose="02010609060101010101" pitchFamily="49" charset="-122"/>
              </a:rPr>
              <a:t>原因：对</a:t>
            </a:r>
            <a:r>
              <a:rPr lang="en-US" altLang="zh-CN" sz="2000" dirty="0">
                <a:solidFill>
                  <a:srgbClr val="FF0066"/>
                </a:solidFill>
                <a:latin typeface="MingLiU" pitchFamily="49" charset="-122"/>
                <a:ea typeface="MingLiU" pitchFamily="49" charset="-122"/>
              </a:rPr>
              <a:t>i</a:t>
            </a:r>
            <a:r>
              <a:rPr lang="zh-CN" altLang="en-US" sz="2000" dirty="0">
                <a:solidFill>
                  <a:srgbClr val="FF0066"/>
                </a:solidFill>
                <a:ea typeface="黑体" panose="02010609060101010101" pitchFamily="49" charset="-122"/>
              </a:rPr>
              <a:t>截断时发生了溢出，即：</a:t>
            </a:r>
            <a:r>
              <a:rPr lang="en-US" altLang="zh-CN" sz="2000" dirty="0">
                <a:solidFill>
                  <a:srgbClr val="FF0066"/>
                </a:solidFill>
                <a:ea typeface="黑体" panose="02010609060101010101" pitchFamily="49" charset="-122"/>
              </a:rPr>
              <a:t>32768</a:t>
            </a:r>
            <a:r>
              <a:rPr lang="zh-CN" altLang="en-US" sz="2000" dirty="0">
                <a:solidFill>
                  <a:srgbClr val="FF0066"/>
                </a:solidFill>
                <a:ea typeface="黑体" panose="02010609060101010101" pitchFamily="49" charset="-122"/>
              </a:rPr>
              <a:t>截断为</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位数时，因其超出</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位能表示的最大值，故无法截断为正确的</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位数！</a:t>
            </a:r>
            <a:endParaRPr lang="en-US" altLang="zh-CN" sz="2000" dirty="0">
              <a:solidFill>
                <a:srgbClr val="FF0066"/>
              </a:solidFill>
              <a:ea typeface="黑体" panose="02010609060101010101" pitchFamily="49" charset="-122"/>
            </a:endParaRPr>
          </a:p>
        </p:txBody>
      </p:sp>
      <p:sp>
        <p:nvSpPr>
          <p:cNvPr id="2" name="矩形 1"/>
          <p:cNvSpPr/>
          <p:nvPr/>
        </p:nvSpPr>
        <p:spPr>
          <a:xfrm>
            <a:off x="6597650" y="5045075"/>
            <a:ext cx="2546350" cy="16319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语言标准规定，长数转换为短数的结果是未定义的（</a:t>
            </a:r>
            <a:r>
              <a:rPr lang="en-US" altLang="zh-CN" sz="2000" dirty="0">
                <a:latin typeface="微软雅黑" panose="020B0503020204020204" pitchFamily="34" charset="-122"/>
                <a:ea typeface="微软雅黑" panose="020B0503020204020204" pitchFamily="34" charset="-122"/>
              </a:rPr>
              <a:t>UB</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没有规定编译器必须报错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42" dur="500"/>
                                        <p:tgtEl>
                                          <p:spTgt spid="39629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47" dur="500"/>
                                        <p:tgtEl>
                                          <p:spTgt spid="396291">
                                            <p:txEl>
                                              <p:pRg st="11" end="11"/>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50" dur="500"/>
                                        <p:tgtEl>
                                          <p:spTgt spid="396291">
                                            <p:txEl>
                                              <p:pRg st="12" end="1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53" dur="500"/>
                                        <p:tgtEl>
                                          <p:spTgt spid="396291">
                                            <p:txEl>
                                              <p:pRg st="13" end="13"/>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96291">
                                            <p:txEl>
                                              <p:pRg st="14" end="14"/>
                                            </p:txEl>
                                          </p:spTgt>
                                        </p:tgtEl>
                                        <p:attrNameLst>
                                          <p:attrName>style.visibility</p:attrName>
                                        </p:attrNameLst>
                                      </p:cBhvr>
                                      <p:to>
                                        <p:strVal val="visible"/>
                                      </p:to>
                                    </p:set>
                                    <p:animEffect transition="in" filter="blinds(horizontal)">
                                      <p:cBhvr>
                                        <p:cTn id="56" dur="500"/>
                                        <p:tgtEl>
                                          <p:spTgt spid="396291">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6292"/>
                                        </p:tgtEl>
                                        <p:attrNameLst>
                                          <p:attrName>style.visibility</p:attrName>
                                        </p:attrNameLst>
                                      </p:cBhvr>
                                      <p:to>
                                        <p:strVal val="visible"/>
                                      </p:to>
                                    </p:set>
                                    <p:animEffect transition="in" filter="blinds(horizontal)">
                                      <p:cBhvr>
                                        <p:cTn id="61" dur="500"/>
                                        <p:tgtEl>
                                          <p:spTgt spid="39629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96294"/>
                                        </p:tgtEl>
                                        <p:attrNameLst>
                                          <p:attrName>style.visibility</p:attrName>
                                        </p:attrNameLst>
                                      </p:cBhvr>
                                      <p:to>
                                        <p:strVal val="visible"/>
                                      </p:to>
                                    </p:set>
                                    <p:animEffect transition="in" filter="blinds(horizontal)">
                                      <p:cBhvr>
                                        <p:cTn id="66" dur="500"/>
                                        <p:tgtEl>
                                          <p:spTgt spid="39629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96295"/>
                                        </p:tgtEl>
                                        <p:attrNameLst>
                                          <p:attrName>style.visibility</p:attrName>
                                        </p:attrNameLst>
                                      </p:cBhvr>
                                      <p:to>
                                        <p:strVal val="visible"/>
                                      </p:to>
                                    </p:set>
                                    <p:animEffect transition="in" filter="blinds(horizontal)">
                                      <p:cBhvr>
                                        <p:cTn id="71" dur="500"/>
                                        <p:tgtEl>
                                          <p:spTgt spid="39629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96296"/>
                                        </p:tgtEl>
                                        <p:attrNameLst>
                                          <p:attrName>style.visibility</p:attrName>
                                        </p:attrNameLst>
                                      </p:cBhvr>
                                      <p:to>
                                        <p:strVal val="visible"/>
                                      </p:to>
                                    </p:set>
                                    <p:animEffect transition="in" filter="blinds(horizontal)">
                                      <p:cBhvr>
                                        <p:cTn id="76" dur="500"/>
                                        <p:tgtEl>
                                          <p:spTgt spid="396296"/>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randombar(horizontal)">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bldLvl="0" animBg="1"/>
      <p:bldP spid="396295" grpId="0"/>
      <p:bldP spid="39629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114425" y="171450"/>
            <a:ext cx="6978650" cy="538163"/>
          </a:xfrm>
        </p:spPr>
        <p:txBody>
          <a:bodyPr vert="horz" wrap="square" lIns="63500" tIns="25400" rIns="63500" bIns="25400" anchor="t" anchorCtr="0">
            <a:spAutoFit/>
          </a:bodyPr>
          <a:lstStyle/>
          <a:p>
            <a:r>
              <a:rPr lang="zh-CN" altLang="en-US" sz="3200" dirty="0">
                <a:ea typeface="宋体" panose="02010600030101010101" pitchFamily="2" charset="-122"/>
              </a:rPr>
              <a:t>如何实现高级语言源程序中的运算？</a:t>
            </a:r>
          </a:p>
        </p:txBody>
      </p:sp>
      <p:sp>
        <p:nvSpPr>
          <p:cNvPr id="496643" name="Rectangle 3"/>
          <p:cNvSpPr>
            <a:spLocks noGrp="1"/>
          </p:cNvSpPr>
          <p:nvPr>
            <p:ph type="body" idx="4294967295"/>
          </p:nvPr>
        </p:nvSpPr>
        <p:spPr>
          <a:xfrm>
            <a:off x="444500" y="793750"/>
            <a:ext cx="8191500" cy="2947988"/>
          </a:xfrm>
        </p:spPr>
        <p:txBody>
          <a:bodyPr vert="horz" wrap="square" lIns="63500" tIns="25400" rIns="63500" bIns="25400" anchor="t" anchorCtr="0">
            <a:spAutoFit/>
          </a:bodyPr>
          <a:lstStyle/>
          <a:p>
            <a:pPr marL="203200" indent="-203200">
              <a:lnSpc>
                <a:spcPct val="100000"/>
              </a:lnSpc>
            </a:pPr>
            <a:r>
              <a:rPr lang="zh-CN" altLang="en-US" sz="2000" dirty="0">
                <a:latin typeface="Times New Roman" panose="02020603050405020304" pitchFamily="18" charset="0"/>
                <a:ea typeface="黑体" panose="02010609060101010101" pitchFamily="49" charset="-122"/>
              </a:rPr>
              <a:t>总结：</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语言程序中的基本数据类型及其基本运算类型</a:t>
            </a:r>
          </a:p>
          <a:p>
            <a:pPr marL="685800" lvl="1" indent="-190500">
              <a:lnSpc>
                <a:spcPct val="100000"/>
              </a:lnSpc>
            </a:pPr>
            <a:r>
              <a:rPr lang="zh-CN" altLang="en-US" dirty="0">
                <a:latin typeface="Times New Roman" panose="02020603050405020304" pitchFamily="18" charset="0"/>
                <a:ea typeface="黑体" panose="02010609060101010101" pitchFamily="49" charset="-122"/>
              </a:rPr>
              <a:t>基本数据类型</a:t>
            </a:r>
          </a:p>
          <a:p>
            <a:pPr marL="1257300" lvl="2" indent="-342900">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无符号数、带符号整数、浮点数、位串、字符（串）</a:t>
            </a:r>
            <a:endParaRPr lang="en-US" altLang="zh-CN" sz="2000" dirty="0">
              <a:solidFill>
                <a:srgbClr val="009900"/>
              </a:solidFill>
              <a:latin typeface="Times New Roman" panose="02020603050405020304" pitchFamily="18" charset="0"/>
              <a:ea typeface="黑体" panose="02010609060101010101" pitchFamily="49" charset="-122"/>
            </a:endParaRPr>
          </a:p>
          <a:p>
            <a:pPr marL="685800" lvl="1" indent="-190500">
              <a:lnSpc>
                <a:spcPct val="100000"/>
              </a:lnSpc>
            </a:pPr>
            <a:r>
              <a:rPr lang="zh-CN" altLang="en-US" dirty="0">
                <a:latin typeface="Times New Roman" panose="02020603050405020304" pitchFamily="18" charset="0"/>
                <a:ea typeface="黑体" panose="02010609060101010101" pitchFamily="49" charset="-122"/>
              </a:rPr>
              <a:t>基本运算类型</a:t>
            </a:r>
          </a:p>
          <a:p>
            <a:pPr marL="1257300" lvl="2" indent="-342900">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算术、按位、逻辑、移位、扩展和截断、匹配</a:t>
            </a:r>
          </a:p>
          <a:p>
            <a:pPr marL="203200" indent="-203200">
              <a:lnSpc>
                <a:spcPct val="100000"/>
              </a:lnSpc>
            </a:pPr>
            <a:r>
              <a:rPr lang="zh-CN" altLang="en-US" sz="2200" dirty="0">
                <a:latin typeface="Times New Roman" panose="02020603050405020304" pitchFamily="18" charset="0"/>
                <a:ea typeface="黑体" panose="02010609060101010101" pitchFamily="49" charset="-122"/>
              </a:rPr>
              <a:t>计算机如何实现高级语言程序中的运算？</a:t>
            </a:r>
          </a:p>
          <a:p>
            <a:pPr marL="685800" lvl="1" indent="-190500">
              <a:lnSpc>
                <a:spcPct val="100000"/>
              </a:lnSpc>
            </a:pPr>
            <a:r>
              <a:rPr lang="zh-CN" altLang="en-US" dirty="0">
                <a:latin typeface="Times New Roman" panose="02020603050405020304" pitchFamily="18" charset="0"/>
                <a:ea typeface="黑体" panose="02010609060101010101" pitchFamily="49" charset="-122"/>
              </a:rPr>
              <a:t>将各类表达式编译（转换）为指令序列</a:t>
            </a:r>
          </a:p>
          <a:p>
            <a:pPr marL="685800" lvl="1" indent="-190500">
              <a:lnSpc>
                <a:spcPct val="100000"/>
              </a:lnSpc>
            </a:pPr>
            <a:r>
              <a:rPr lang="zh-CN" altLang="en-US" dirty="0">
                <a:latin typeface="Times New Roman" panose="02020603050405020304" pitchFamily="18" charset="0"/>
                <a:ea typeface="黑体" panose="02010609060101010101" pitchFamily="49" charset="-122"/>
              </a:rPr>
              <a:t>计算机直接执行指令来完成运算</a:t>
            </a:r>
            <a:endParaRPr lang="en-US" altLang="zh-CN" dirty="0">
              <a:latin typeface="Times New Roman" panose="02020603050405020304" pitchFamily="18" charset="0"/>
              <a:ea typeface="黑体" panose="02010609060101010101" pitchFamily="49" charset="-122"/>
            </a:endParaRPr>
          </a:p>
        </p:txBody>
      </p:sp>
      <p:sp>
        <p:nvSpPr>
          <p:cNvPr id="496644" name="Rectangle 4"/>
          <p:cNvSpPr/>
          <p:nvPr/>
        </p:nvSpPr>
        <p:spPr>
          <a:xfrm>
            <a:off x="114300" y="3886200"/>
            <a:ext cx="8718550" cy="2287588"/>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a:lnSpc>
                <a:spcPct val="100000"/>
              </a:lnSpc>
              <a:spcBef>
                <a:spcPct val="40000"/>
              </a:spcBef>
              <a:buNone/>
            </a:pPr>
            <a:r>
              <a:rPr lang="zh-CN" altLang="en-US" sz="2000" dirty="0">
                <a:latin typeface="Times New Roman" panose="02020603050405020304" pitchFamily="18" charset="0"/>
                <a:ea typeface="黑体" panose="02010609060101010101" pitchFamily="49" charset="-122"/>
              </a:rPr>
              <a:t>例：</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语言赋值语句</a:t>
            </a:r>
            <a:r>
              <a:rPr lang="zh-CN" altLang="en-US" sz="2000" dirty="0">
                <a:solidFill>
                  <a:srgbClr val="CC3300"/>
                </a:solidFill>
                <a:latin typeface="Times New Roman" panose="02020603050405020304" pitchFamily="18" charset="0"/>
                <a:ea typeface="黑体" panose="02010609060101010101" pitchFamily="49" charset="-122"/>
              </a:rPr>
              <a:t>“</a:t>
            </a:r>
            <a:r>
              <a:rPr lang="en-US" altLang="zh-CN" sz="2000" dirty="0">
                <a:solidFill>
                  <a:srgbClr val="CC3300"/>
                </a:solidFill>
                <a:latin typeface="Times New Roman" panose="02020603050405020304" pitchFamily="18" charset="0"/>
                <a:ea typeface="黑体" panose="02010609060101010101" pitchFamily="49" charset="-122"/>
              </a:rPr>
              <a:t>f = (g+h) </a:t>
            </a:r>
            <a:r>
              <a:rPr lang="pt-BR" altLang="zh-CN" sz="2000" dirty="0">
                <a:solidFill>
                  <a:srgbClr val="CC3300"/>
                </a:solidFill>
                <a:latin typeface="Times New Roman" panose="02020603050405020304" pitchFamily="18" charset="0"/>
                <a:ea typeface="黑体" panose="02010609060101010101" pitchFamily="49" charset="-122"/>
              </a:rPr>
              <a:t>– </a:t>
            </a:r>
            <a:r>
              <a:rPr lang="en-US" altLang="zh-CN" sz="2000" dirty="0">
                <a:solidFill>
                  <a:srgbClr val="CC3300"/>
                </a:solidFill>
                <a:latin typeface="Times New Roman" panose="02020603050405020304" pitchFamily="18" charset="0"/>
                <a:ea typeface="黑体" panose="02010609060101010101" pitchFamily="49" charset="-122"/>
              </a:rPr>
              <a:t>(i+j);”</a:t>
            </a:r>
            <a:r>
              <a:rPr lang="zh-CN" altLang="en-US" sz="2000" dirty="0">
                <a:latin typeface="Times New Roman" panose="02020603050405020304" pitchFamily="18" charset="0"/>
                <a:ea typeface="黑体" panose="02010609060101010101" pitchFamily="49" charset="-122"/>
              </a:rPr>
              <a:t>中变量</a:t>
            </a:r>
            <a:r>
              <a:rPr lang="en-US" altLang="zh-CN" sz="2000" dirty="0">
                <a:latin typeface="Times New Roman" panose="02020603050405020304" pitchFamily="18" charset="0"/>
                <a:ea typeface="黑体" panose="02010609060101010101" pitchFamily="49" charset="-122"/>
              </a:rPr>
              <a:t>i</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j</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f</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g</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h</a:t>
            </a:r>
            <a:r>
              <a:rPr lang="zh-CN" altLang="en-US" sz="2000" dirty="0">
                <a:latin typeface="Times New Roman" panose="02020603050405020304" pitchFamily="18" charset="0"/>
                <a:ea typeface="黑体" panose="02010609060101010101" pitchFamily="49" charset="-122"/>
              </a:rPr>
              <a:t>由编译器分别分配给</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$t0~$t4</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$t0~$t7</a:t>
            </a:r>
            <a:r>
              <a:rPr lang="zh-CN" altLang="en-US" sz="2000" dirty="0">
                <a:latin typeface="Times New Roman" panose="02020603050405020304" pitchFamily="18" charset="0"/>
                <a:ea typeface="黑体" panose="02010609060101010101" pitchFamily="49" charset="-122"/>
              </a:rPr>
              <a:t>的编号对应</a:t>
            </a:r>
            <a:r>
              <a:rPr lang="en-US" altLang="zh-CN" sz="2000" dirty="0">
                <a:latin typeface="Times New Roman" panose="02020603050405020304" pitchFamily="18" charset="0"/>
                <a:ea typeface="黑体" panose="02010609060101010101" pitchFamily="49" charset="-122"/>
              </a:rPr>
              <a:t>8~15</a:t>
            </a:r>
            <a:r>
              <a:rPr lang="zh-CN" altLang="en-US" sz="2000" dirty="0">
                <a:latin typeface="Times New Roman" panose="02020603050405020304" pitchFamily="18" charset="0"/>
                <a:ea typeface="黑体" panose="02010609060101010101" pitchFamily="49" charset="-122"/>
              </a:rPr>
              <a:t>，上述程序段对应的</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机器代码和汇编表示（</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后为注释）如下：</a:t>
            </a:r>
          </a:p>
          <a:p>
            <a:pPr marL="0" lvl="0" indent="266700">
              <a:lnSpc>
                <a:spcPct val="100000"/>
              </a:lnSpc>
              <a:spcBef>
                <a:spcPct val="40000"/>
              </a:spcBef>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01011</a:t>
            </a:r>
            <a:r>
              <a:rPr lang="en-US" altLang="zh-CN" sz="2000" dirty="0">
                <a:solidFill>
                  <a:srgbClr val="009900"/>
                </a:solidFill>
                <a:latin typeface="Times New Roman" panose="02020603050405020304" pitchFamily="18" charset="0"/>
                <a:ea typeface="黑体" panose="02010609060101010101" pitchFamily="49" charset="-122"/>
              </a:rPr>
              <a:t> </a:t>
            </a:r>
            <a:r>
              <a:rPr lang="en-US" altLang="zh-CN" sz="2000" dirty="0">
                <a:solidFill>
                  <a:srgbClr val="3333FF"/>
                </a:solidFill>
                <a:latin typeface="Times New Roman" panose="02020603050405020304" pitchFamily="18" charset="0"/>
                <a:ea typeface="黑体" panose="02010609060101010101" pitchFamily="49" charset="-122"/>
              </a:rPr>
              <a:t>01100 01101</a:t>
            </a:r>
            <a:r>
              <a:rPr lang="en-US" altLang="zh-CN" sz="2000" dirty="0">
                <a:solidFill>
                  <a:srgbClr val="009900"/>
                </a:solidFill>
                <a:latin typeface="Times New Roman" panose="02020603050405020304" pitchFamily="18" charset="0"/>
                <a:ea typeface="黑体" panose="02010609060101010101" pitchFamily="49" charset="-122"/>
              </a:rPr>
              <a:t> 00000 100000   add $t5, $t3, $t4   # g+h</a:t>
            </a:r>
          </a:p>
          <a:p>
            <a:pPr marL="0" lvl="0" indent="266700">
              <a:lnSpc>
                <a:spcPct val="100000"/>
              </a:lnSpc>
              <a:spcBef>
                <a:spcPct val="40000"/>
              </a:spcBef>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01000 01001 01110</a:t>
            </a:r>
            <a:r>
              <a:rPr lang="en-US" altLang="zh-CN" sz="2000" dirty="0">
                <a:solidFill>
                  <a:srgbClr val="009900"/>
                </a:solidFill>
                <a:latin typeface="Times New Roman" panose="02020603050405020304" pitchFamily="18" charset="0"/>
                <a:ea typeface="黑体" panose="02010609060101010101" pitchFamily="49" charset="-122"/>
              </a:rPr>
              <a:t> 00000 100000  add $t6, $t0, $t1   # i+j</a:t>
            </a:r>
          </a:p>
          <a:p>
            <a:pPr marL="0" lvl="0" indent="266700">
              <a:lnSpc>
                <a:spcPct val="100000"/>
              </a:lnSpc>
              <a:spcBef>
                <a:spcPct val="40000"/>
              </a:spcBef>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01101 01110 01010</a:t>
            </a:r>
            <a:r>
              <a:rPr lang="en-US" altLang="zh-CN" sz="2000" dirty="0">
                <a:solidFill>
                  <a:srgbClr val="009900"/>
                </a:solidFill>
                <a:latin typeface="Times New Roman" panose="02020603050405020304" pitchFamily="18" charset="0"/>
                <a:ea typeface="黑体" panose="02010609060101010101" pitchFamily="49" charset="-122"/>
              </a:rPr>
              <a:t> 00000 100010  sub $t2, $t5, $t6   # f =(g+h)–(i+j)</a:t>
            </a:r>
          </a:p>
        </p:txBody>
      </p:sp>
      <p:sp>
        <p:nvSpPr>
          <p:cNvPr id="496645" name="Text Box 5"/>
          <p:cNvSpPr txBox="1"/>
          <p:nvPr/>
        </p:nvSpPr>
        <p:spPr>
          <a:xfrm>
            <a:off x="66675" y="6296025"/>
            <a:ext cx="8753475"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0066"/>
                </a:solidFill>
                <a:latin typeface="黑体" panose="02010609060101010101" pitchFamily="49" charset="-122"/>
                <a:ea typeface="黑体" panose="02010609060101010101" pitchFamily="49" charset="-122"/>
              </a:rPr>
              <a:t>    需要提供哪些运算类指令才能支持高级语言需求呢？</a:t>
            </a:r>
          </a:p>
        </p:txBody>
      </p:sp>
      <p:sp>
        <p:nvSpPr>
          <p:cNvPr id="531462" name="Text Box 6"/>
          <p:cNvSpPr txBox="1"/>
          <p:nvPr/>
        </p:nvSpPr>
        <p:spPr>
          <a:xfrm>
            <a:off x="6011863" y="2754313"/>
            <a:ext cx="2925762" cy="925512"/>
          </a:xfrm>
          <a:prstGeom prst="rect">
            <a:avLst/>
          </a:prstGeom>
          <a:noFill/>
          <a:ln w="9525"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FF0000"/>
                </a:solidFill>
                <a:ea typeface="微软雅黑" panose="020B0503020204020204" pitchFamily="34" charset="-122"/>
              </a:rPr>
              <a:t>逻辑运算、移位、扩展和截断等指令实现较容易，</a:t>
            </a:r>
            <a:r>
              <a:rPr lang="zh-CN" altLang="en-US" sz="1800" dirty="0">
                <a:solidFill>
                  <a:srgbClr val="0033CC"/>
                </a:solidFill>
                <a:ea typeface="微软雅黑" panose="020B0503020204020204" pitchFamily="34" charset="-122"/>
              </a:rPr>
              <a:t>算术运算指令难</a:t>
            </a:r>
            <a:r>
              <a:rPr lang="zh-CN" altLang="en-US" sz="1800" dirty="0">
                <a:solidFill>
                  <a:srgbClr val="FF0000"/>
                </a:solidFill>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7" dur="500"/>
                                        <p:tgtEl>
                                          <p:spTgt spid="4966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12" dur="500"/>
                                        <p:tgtEl>
                                          <p:spTgt spid="4966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17" dur="500"/>
                                        <p:tgtEl>
                                          <p:spTgt spid="49664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22" dur="500"/>
                                        <p:tgtEl>
                                          <p:spTgt spid="49664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27" dur="500"/>
                                        <p:tgtEl>
                                          <p:spTgt spid="4966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32" dur="500"/>
                                        <p:tgtEl>
                                          <p:spTgt spid="496644">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35" dur="500"/>
                                        <p:tgtEl>
                                          <p:spTgt spid="496644">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38" dur="500"/>
                                        <p:tgtEl>
                                          <p:spTgt spid="49664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96645"/>
                                        </p:tgtEl>
                                        <p:attrNameLst>
                                          <p:attrName>style.visibility</p:attrName>
                                        </p:attrNameLst>
                                      </p:cBhvr>
                                      <p:to>
                                        <p:strVal val="visible"/>
                                      </p:to>
                                    </p:set>
                                    <p:animEffect transition="in" filter="blinds(horizontal)">
                                      <p:cBhvr>
                                        <p:cTn id="43" dur="500"/>
                                        <p:tgtEl>
                                          <p:spTgt spid="49664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31462"/>
                                        </p:tgtEl>
                                        <p:attrNameLst>
                                          <p:attrName>style.visibility</p:attrName>
                                        </p:attrNameLst>
                                      </p:cBhvr>
                                      <p:to>
                                        <p:strVal val="visible"/>
                                      </p:to>
                                    </p:set>
                                    <p:animEffect transition="in" filter="blinds(horizontal)">
                                      <p:cBhvr>
                                        <p:cTn id="48"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P spid="53146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整数加、减运算</a:t>
            </a:r>
          </a:p>
        </p:txBody>
      </p:sp>
      <p:sp>
        <p:nvSpPr>
          <p:cNvPr id="699395" name="Rectangle 3"/>
          <p:cNvSpPr>
            <a:spLocks noGrp="1"/>
          </p:cNvSpPr>
          <p:nvPr>
            <p:ph idx="1"/>
          </p:nvPr>
        </p:nvSpPr>
        <p:spPr>
          <a:xfrm>
            <a:off x="250825" y="773113"/>
            <a:ext cx="8731250" cy="5895975"/>
          </a:xfrm>
        </p:spPr>
        <p:txBody>
          <a:bodyPr vert="horz" wrap="square" lIns="91440" tIns="45720" rIns="91440" bIns="45720" anchor="t" anchorCtr="0"/>
          <a:lstStyle/>
          <a:p>
            <a:pPr>
              <a:lnSpc>
                <a:spcPct val="100000"/>
              </a:lnSpc>
              <a:spcBef>
                <a:spcPct val="25000"/>
              </a:spcBef>
            </a:pPr>
            <a:r>
              <a:rPr lang="zh-CN" altLang="en-US" sz="2200" dirty="0">
                <a:solidFill>
                  <a:srgbClr val="FF0000"/>
                </a:solidFill>
                <a:latin typeface="微软雅黑" panose="020B0503020204020204" pitchFamily="34" charset="-122"/>
                <a:ea typeface="微软雅黑" panose="020B0503020204020204" pitchFamily="34" charset="-122"/>
              </a:rPr>
              <a:t>最基本的加法器</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位，所以是一种</a:t>
            </a:r>
            <a:r>
              <a:rPr lang="zh-CN" altLang="en-US" sz="2200" dirty="0">
                <a:solidFill>
                  <a:srgbClr val="FF0000"/>
                </a:solidFill>
                <a:latin typeface="微软雅黑" panose="020B0503020204020204" pitchFamily="34" charset="-122"/>
                <a:ea typeface="微软雅黑" panose="020B0503020204020204" pitchFamily="34" charset="-122"/>
              </a:rPr>
              <a:t>模</a:t>
            </a:r>
            <a:r>
              <a:rPr lang="en-US" altLang="zh-CN" sz="2200" dirty="0">
                <a:solidFill>
                  <a:srgbClr val="FF0000"/>
                </a:solidFill>
                <a:latin typeface="微软雅黑" panose="020B0503020204020204" pitchFamily="34" charset="-122"/>
                <a:ea typeface="微软雅黑" panose="020B0503020204020204" pitchFamily="34" charset="-122"/>
              </a:rPr>
              <a:t>2</a:t>
            </a:r>
            <a:r>
              <a:rPr lang="en-US" altLang="zh-CN" sz="2200" baseline="30000" dirty="0">
                <a:solidFill>
                  <a:srgbClr val="FF0000"/>
                </a:solidFill>
                <a:latin typeface="微软雅黑" panose="020B0503020204020204" pitchFamily="34" charset="-122"/>
                <a:ea typeface="微软雅黑" panose="020B0503020204020204" pitchFamily="34" charset="-122"/>
              </a:rPr>
              <a:t>n</a:t>
            </a:r>
            <a:r>
              <a:rPr lang="zh-CN" altLang="en-US" sz="2200" dirty="0">
                <a:solidFill>
                  <a:srgbClr val="FF0000"/>
                </a:solidFill>
                <a:latin typeface="微软雅黑" panose="020B0503020204020204" pitchFamily="34" charset="-122"/>
                <a:ea typeface="微软雅黑" panose="020B0503020204020204" pitchFamily="34" charset="-122"/>
              </a:rPr>
              <a:t>运算系统</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ts val="2600"/>
              </a:lnSpc>
              <a:spcBef>
                <a:spcPct val="25000"/>
              </a:spcBef>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语言程序中的整数有</a:t>
            </a:r>
          </a:p>
          <a:p>
            <a:pPr lvl="1">
              <a:lnSpc>
                <a:spcPts val="2600"/>
              </a:lnSpc>
              <a:spcBef>
                <a:spcPct val="25000"/>
              </a:spcBef>
            </a:pPr>
            <a:r>
              <a:rPr lang="zh-CN" altLang="en-US" dirty="0">
                <a:latin typeface="微软雅黑" panose="020B0503020204020204" pitchFamily="34" charset="-122"/>
                <a:ea typeface="微软雅黑" panose="020B0503020204020204" pitchFamily="34" charset="-122"/>
              </a:rPr>
              <a:t>带符号整数，如</a:t>
            </a:r>
            <a:r>
              <a:rPr lang="en-US" altLang="zh-CN" dirty="0">
                <a:latin typeface="微软雅黑" panose="020B0503020204020204" pitchFamily="34" charset="-122"/>
                <a:ea typeface="微软雅黑" panose="020B0503020204020204" pitchFamily="34" charset="-122"/>
              </a:rPr>
              <a:t>char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long</a:t>
            </a:r>
            <a:r>
              <a:rPr lang="zh-CN" altLang="en-US" dirty="0">
                <a:latin typeface="微软雅黑" panose="020B0503020204020204" pitchFamily="34" charset="-122"/>
                <a:ea typeface="微软雅黑" panose="020B0503020204020204" pitchFamily="34" charset="-122"/>
              </a:rPr>
              <a:t>型等</a:t>
            </a:r>
          </a:p>
          <a:p>
            <a:pPr lvl="1">
              <a:lnSpc>
                <a:spcPts val="2600"/>
              </a:lnSpc>
              <a:spcBef>
                <a:spcPct val="25000"/>
              </a:spcBef>
            </a:pPr>
            <a:r>
              <a:rPr lang="zh-CN" altLang="en-US" dirty="0">
                <a:latin typeface="微软雅黑" panose="020B0503020204020204" pitchFamily="34" charset="-122"/>
                <a:ea typeface="微软雅黑" panose="020B0503020204020204" pitchFamily="34" charset="-122"/>
              </a:rPr>
              <a:t>无符号整数，如</a:t>
            </a:r>
            <a:r>
              <a:rPr lang="en-US" altLang="zh-CN" dirty="0">
                <a:latin typeface="微软雅黑" panose="020B0503020204020204" pitchFamily="34" charset="-122"/>
                <a:ea typeface="微软雅黑" panose="020B0503020204020204" pitchFamily="34" charset="-122"/>
              </a:rPr>
              <a:t>unsigned char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unsigned</a:t>
            </a:r>
            <a:r>
              <a:rPr lang="zh-CN" altLang="en-US" dirty="0">
                <a:latin typeface="微软雅黑" panose="020B0503020204020204" pitchFamily="34" charset="-122"/>
                <a:ea typeface="微软雅黑" panose="020B0503020204020204" pitchFamily="34" charset="-122"/>
              </a:rPr>
              <a:t>等</a:t>
            </a:r>
          </a:p>
          <a:p>
            <a:pPr>
              <a:lnSpc>
                <a:spcPts val="2600"/>
              </a:lnSpc>
              <a:spcBef>
                <a:spcPct val="25000"/>
              </a:spcBef>
            </a:pPr>
            <a:r>
              <a:rPr lang="zh-CN" altLang="en-US" sz="2000" dirty="0">
                <a:latin typeface="微软雅黑" panose="020B0503020204020204" pitchFamily="34" charset="-122"/>
                <a:ea typeface="微软雅黑" panose="020B0503020204020204" pitchFamily="34" charset="-122"/>
              </a:rPr>
              <a:t>指针、地址等通常被说明为无符号整数，因而在进行指针或地址运算时，需要进行无符号整数的加、减运算</a:t>
            </a:r>
          </a:p>
          <a:p>
            <a:pPr>
              <a:lnSpc>
                <a:spcPts val="2600"/>
              </a:lnSpc>
              <a:spcBef>
                <a:spcPct val="25000"/>
              </a:spcBef>
            </a:pPr>
            <a:r>
              <a:rPr lang="zh-CN" altLang="en-US" sz="2000" dirty="0">
                <a:solidFill>
                  <a:srgbClr val="0033CC"/>
                </a:solidFill>
                <a:latin typeface="微软雅黑" panose="020B0503020204020204" pitchFamily="34" charset="-122"/>
                <a:ea typeface="微软雅黑" panose="020B0503020204020204" pitchFamily="34" charset="-122"/>
              </a:rPr>
              <a:t>无符号整数</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0033CC"/>
                </a:solidFill>
                <a:latin typeface="微软雅黑" panose="020B0503020204020204" pitchFamily="34" charset="-122"/>
                <a:ea typeface="微软雅黑" panose="020B0503020204020204" pitchFamily="34" charset="-122"/>
              </a:rPr>
              <a:t>带符号整数</a:t>
            </a:r>
            <a:r>
              <a:rPr lang="zh-CN" altLang="en-US" sz="2000" dirty="0">
                <a:latin typeface="微软雅黑" panose="020B0503020204020204" pitchFamily="34" charset="-122"/>
                <a:ea typeface="微软雅黑" panose="020B0503020204020204" pitchFamily="34" charset="-122"/>
              </a:rPr>
              <a:t>的加、减运算电路完全一样，这个运算电路称为</a:t>
            </a:r>
            <a:r>
              <a:rPr lang="zh-CN" altLang="en-US" sz="2000" dirty="0">
                <a:solidFill>
                  <a:srgbClr val="FF0000"/>
                </a:solidFill>
                <a:latin typeface="微软雅黑" panose="020B0503020204020204" pitchFamily="34" charset="-122"/>
                <a:ea typeface="微软雅黑" panose="020B0503020204020204" pitchFamily="34" charset="-122"/>
              </a:rPr>
              <a:t>整数加减运算部件</a:t>
            </a:r>
            <a:endParaRPr lang="zh-CN" altLang="en-US" sz="2000" dirty="0">
              <a:latin typeface="微软雅黑" panose="020B0503020204020204" pitchFamily="34" charset="-122"/>
              <a:ea typeface="微软雅黑" panose="020B0503020204020204" pitchFamily="34" charset="-122"/>
            </a:endParaRPr>
          </a:p>
        </p:txBody>
      </p:sp>
      <p:sp>
        <p:nvSpPr>
          <p:cNvPr id="32" name="Text Box 4"/>
          <p:cNvSpPr txBox="1"/>
          <p:nvPr/>
        </p:nvSpPr>
        <p:spPr>
          <a:xfrm>
            <a:off x="3806825" y="4419600"/>
            <a:ext cx="4275138" cy="854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33CC"/>
                </a:solidFill>
                <a:latin typeface="微软雅黑" panose="020B0503020204020204" pitchFamily="34" charset="-122"/>
                <a:ea typeface="微软雅黑" panose="020B0503020204020204" pitchFamily="34" charset="-122"/>
              </a:rPr>
              <a:t>例：</a:t>
            </a:r>
            <a:r>
              <a:rPr lang="en-US" altLang="zh-CN" sz="2000" dirty="0">
                <a:solidFill>
                  <a:srgbClr val="0033CC"/>
                </a:solidFill>
                <a:latin typeface="微软雅黑" panose="020B0503020204020204" pitchFamily="34" charset="-122"/>
                <a:ea typeface="微软雅黑" panose="020B0503020204020204" pitchFamily="34" charset="-122"/>
              </a:rPr>
              <a:t>n=4</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A=1001</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B=1100</a:t>
            </a:r>
          </a:p>
          <a:p>
            <a:pPr marL="0" lvl="0" indent="0" eaLnBrk="1" hangingPunct="1">
              <a:lnSpc>
                <a:spcPct val="100000"/>
              </a:lnSpc>
              <a:spcBef>
                <a:spcPct val="50000"/>
              </a:spcBef>
              <a:buNone/>
            </a:pPr>
            <a:r>
              <a:rPr lang="zh-CN" altLang="en-US" sz="2000" dirty="0">
                <a:solidFill>
                  <a:srgbClr val="0033CC"/>
                </a:solidFill>
                <a:latin typeface="微软雅黑" panose="020B0503020204020204" pitchFamily="34" charset="-122"/>
                <a:ea typeface="微软雅黑" panose="020B0503020204020204" pitchFamily="34" charset="-122"/>
              </a:rPr>
              <a:t>则：</a:t>
            </a:r>
            <a:r>
              <a:rPr lang="en-US" altLang="zh-CN" sz="2000" dirty="0">
                <a:solidFill>
                  <a:srgbClr val="0033CC"/>
                </a:solidFill>
                <a:latin typeface="微软雅黑" panose="020B0503020204020204" pitchFamily="34" charset="-122"/>
                <a:ea typeface="微软雅黑" panose="020B0503020204020204" pitchFamily="34" charset="-122"/>
              </a:rPr>
              <a:t>F=0101</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Cout=1</a:t>
            </a:r>
          </a:p>
        </p:txBody>
      </p:sp>
      <p:grpSp>
        <p:nvGrpSpPr>
          <p:cNvPr id="33" name="Group 5"/>
          <p:cNvGrpSpPr/>
          <p:nvPr/>
        </p:nvGrpSpPr>
        <p:grpSpPr>
          <a:xfrm>
            <a:off x="688975" y="4133850"/>
            <a:ext cx="2833688" cy="1971675"/>
            <a:chOff x="640" y="2982"/>
            <a:chExt cx="1785" cy="1242"/>
          </a:xfrm>
        </p:grpSpPr>
        <p:grpSp>
          <p:nvGrpSpPr>
            <p:cNvPr id="34" name="Group 6"/>
            <p:cNvGrpSpPr/>
            <p:nvPr/>
          </p:nvGrpSpPr>
          <p:grpSpPr>
            <a:xfrm>
              <a:off x="640" y="3152"/>
              <a:ext cx="1785" cy="935"/>
              <a:chOff x="2171" y="3152"/>
              <a:chExt cx="1785" cy="935"/>
            </a:xfrm>
          </p:grpSpPr>
          <p:grpSp>
            <p:nvGrpSpPr>
              <p:cNvPr id="35" name="Group 7"/>
              <p:cNvGrpSpPr/>
              <p:nvPr/>
            </p:nvGrpSpPr>
            <p:grpSpPr>
              <a:xfrm>
                <a:off x="2823" y="3152"/>
                <a:ext cx="482" cy="935"/>
                <a:chOff x="2823" y="3152"/>
                <a:chExt cx="482" cy="935"/>
              </a:xfrm>
            </p:grpSpPr>
            <p:grpSp>
              <p:nvGrpSpPr>
                <p:cNvPr id="36" name="Group 8"/>
                <p:cNvGrpSpPr/>
                <p:nvPr/>
              </p:nvGrpSpPr>
              <p:grpSpPr>
                <a:xfrm>
                  <a:off x="2823" y="3152"/>
                  <a:ext cx="482" cy="935"/>
                  <a:chOff x="3078" y="2330"/>
                  <a:chExt cx="625" cy="1580"/>
                </a:xfrm>
              </p:grpSpPr>
              <p:sp>
                <p:nvSpPr>
                  <p:cNvPr id="37" name="Line 12"/>
                  <p:cNvSpPr/>
                  <p:nvPr/>
                </p:nvSpPr>
                <p:spPr>
                  <a:xfrm flipH="1">
                    <a:off x="3078" y="2330"/>
                    <a:ext cx="9" cy="691"/>
                  </a:xfrm>
                  <a:prstGeom prst="line">
                    <a:avLst/>
                  </a:prstGeom>
                  <a:ln w="25400" cap="flat" cmpd="sng">
                    <a:solidFill>
                      <a:schemeClr val="tx1"/>
                    </a:solidFill>
                    <a:prstDash val="solid"/>
                    <a:headEnd type="none" w="med" len="med"/>
                    <a:tailEnd type="none" w="med" len="med"/>
                  </a:ln>
                </p:spPr>
              </p:sp>
              <p:sp>
                <p:nvSpPr>
                  <p:cNvPr id="38" name="Line 13"/>
                  <p:cNvSpPr/>
                  <p:nvPr/>
                </p:nvSpPr>
                <p:spPr>
                  <a:xfrm>
                    <a:off x="3107" y="2330"/>
                    <a:ext cx="592" cy="307"/>
                  </a:xfrm>
                  <a:prstGeom prst="line">
                    <a:avLst/>
                  </a:prstGeom>
                  <a:ln w="25400" cap="flat" cmpd="sng">
                    <a:solidFill>
                      <a:schemeClr val="tx1"/>
                    </a:solidFill>
                    <a:prstDash val="solid"/>
                    <a:headEnd type="none" w="med" len="med"/>
                    <a:tailEnd type="none" w="med" len="med"/>
                  </a:ln>
                </p:spPr>
              </p:sp>
              <p:sp>
                <p:nvSpPr>
                  <p:cNvPr id="39" name="Line 14"/>
                  <p:cNvSpPr/>
                  <p:nvPr/>
                </p:nvSpPr>
                <p:spPr>
                  <a:xfrm>
                    <a:off x="3087" y="3018"/>
                    <a:ext cx="213" cy="110"/>
                  </a:xfrm>
                  <a:prstGeom prst="line">
                    <a:avLst/>
                  </a:prstGeom>
                  <a:ln w="25400" cap="flat" cmpd="sng">
                    <a:solidFill>
                      <a:schemeClr val="tx1"/>
                    </a:solidFill>
                    <a:prstDash val="solid"/>
                    <a:headEnd type="none" w="med" len="med"/>
                    <a:tailEnd type="none" w="med" len="med"/>
                  </a:ln>
                </p:spPr>
              </p:sp>
              <p:sp>
                <p:nvSpPr>
                  <p:cNvPr id="40" name="Line 16"/>
                  <p:cNvSpPr/>
                  <p:nvPr/>
                </p:nvSpPr>
                <p:spPr>
                  <a:xfrm>
                    <a:off x="3693" y="2644"/>
                    <a:ext cx="10" cy="457"/>
                  </a:xfrm>
                  <a:prstGeom prst="line">
                    <a:avLst/>
                  </a:prstGeom>
                  <a:ln w="25400" cap="flat" cmpd="sng">
                    <a:solidFill>
                      <a:schemeClr val="tx1"/>
                    </a:solidFill>
                    <a:prstDash val="solid"/>
                    <a:headEnd type="none" w="med" len="med"/>
                    <a:tailEnd type="none" w="med" len="med"/>
                  </a:ln>
                </p:spPr>
              </p:sp>
              <p:sp>
                <p:nvSpPr>
                  <p:cNvPr id="41" name="Line 18"/>
                  <p:cNvSpPr/>
                  <p:nvPr/>
                </p:nvSpPr>
                <p:spPr>
                  <a:xfrm flipV="1">
                    <a:off x="3120" y="3256"/>
                    <a:ext cx="0" cy="654"/>
                  </a:xfrm>
                  <a:prstGeom prst="line">
                    <a:avLst/>
                  </a:prstGeom>
                  <a:ln w="25400" cap="flat" cmpd="sng">
                    <a:solidFill>
                      <a:schemeClr val="tx1"/>
                    </a:solidFill>
                    <a:prstDash val="solid"/>
                    <a:headEnd type="none" w="med" len="med"/>
                    <a:tailEnd type="none" w="med" len="med"/>
                  </a:ln>
                </p:spPr>
              </p:sp>
              <p:sp>
                <p:nvSpPr>
                  <p:cNvPr id="42" name="Line 19"/>
                  <p:cNvSpPr/>
                  <p:nvPr/>
                </p:nvSpPr>
                <p:spPr>
                  <a:xfrm flipV="1">
                    <a:off x="3135" y="3549"/>
                    <a:ext cx="564" cy="349"/>
                  </a:xfrm>
                  <a:prstGeom prst="line">
                    <a:avLst/>
                  </a:prstGeom>
                  <a:ln w="25400" cap="flat" cmpd="sng">
                    <a:solidFill>
                      <a:schemeClr val="tx1"/>
                    </a:solidFill>
                    <a:prstDash val="solid"/>
                    <a:headEnd type="none" w="med" len="med"/>
                    <a:tailEnd type="none" w="med" len="med"/>
                  </a:ln>
                </p:spPr>
              </p:sp>
              <p:sp>
                <p:nvSpPr>
                  <p:cNvPr id="43" name="Line 20"/>
                  <p:cNvSpPr/>
                  <p:nvPr/>
                </p:nvSpPr>
                <p:spPr>
                  <a:xfrm flipV="1">
                    <a:off x="3121" y="3125"/>
                    <a:ext cx="171" cy="124"/>
                  </a:xfrm>
                  <a:prstGeom prst="line">
                    <a:avLst/>
                  </a:prstGeom>
                  <a:ln w="25400" cap="flat" cmpd="sng">
                    <a:solidFill>
                      <a:schemeClr val="tx1"/>
                    </a:solidFill>
                    <a:prstDash val="solid"/>
                    <a:headEnd type="none" w="med" len="med"/>
                    <a:tailEnd type="none" w="med" len="med"/>
                  </a:ln>
                </p:spPr>
              </p:sp>
              <p:sp>
                <p:nvSpPr>
                  <p:cNvPr id="44" name="Line 22"/>
                  <p:cNvSpPr/>
                  <p:nvPr/>
                </p:nvSpPr>
                <p:spPr>
                  <a:xfrm flipV="1">
                    <a:off x="3702" y="3067"/>
                    <a:ext cx="0" cy="481"/>
                  </a:xfrm>
                  <a:prstGeom prst="line">
                    <a:avLst/>
                  </a:prstGeom>
                  <a:ln w="25400" cap="flat" cmpd="sng">
                    <a:solidFill>
                      <a:schemeClr val="tx1"/>
                    </a:solidFill>
                    <a:prstDash val="solid"/>
                    <a:headEnd type="none" w="med" len="med"/>
                    <a:tailEnd type="none" w="med" len="med"/>
                  </a:ln>
                </p:spPr>
              </p:sp>
            </p:grpSp>
            <p:sp>
              <p:nvSpPr>
                <p:cNvPr id="45" name="Rectangle 25"/>
                <p:cNvSpPr/>
                <p:nvPr/>
              </p:nvSpPr>
              <p:spPr>
                <a:xfrm rot="5400000">
                  <a:off x="2793" y="3490"/>
                  <a:ext cx="624" cy="229"/>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90000"/>
                    </a:lnSpc>
                    <a:spcBef>
                      <a:spcPct val="0"/>
                    </a:spcBef>
                    <a:buNone/>
                  </a:pPr>
                  <a:r>
                    <a:rPr lang="zh-CN" altLang="en-US" sz="2000" dirty="0">
                      <a:ea typeface="微软雅黑" panose="020B0503020204020204" pitchFamily="34" charset="-122"/>
                    </a:rPr>
                    <a:t>加法器</a:t>
                  </a:r>
                </a:p>
              </p:txBody>
            </p:sp>
          </p:grpSp>
          <p:sp>
            <p:nvSpPr>
              <p:cNvPr id="46" name="Line 18"/>
              <p:cNvSpPr/>
              <p:nvPr/>
            </p:nvSpPr>
            <p:spPr>
              <a:xfrm>
                <a:off x="2398" y="3379"/>
                <a:ext cx="425" cy="0"/>
              </a:xfrm>
              <a:prstGeom prst="line">
                <a:avLst/>
              </a:prstGeom>
              <a:ln w="38100" cap="flat" cmpd="sng">
                <a:solidFill>
                  <a:schemeClr val="tx1"/>
                </a:solidFill>
                <a:prstDash val="solid"/>
                <a:headEnd type="none" w="med" len="med"/>
                <a:tailEnd type="triangle" w="med" len="med"/>
              </a:ln>
            </p:spPr>
          </p:sp>
          <p:sp>
            <p:nvSpPr>
              <p:cNvPr id="47" name="Line 19"/>
              <p:cNvSpPr/>
              <p:nvPr/>
            </p:nvSpPr>
            <p:spPr>
              <a:xfrm>
                <a:off x="2427" y="3889"/>
                <a:ext cx="425" cy="0"/>
              </a:xfrm>
              <a:prstGeom prst="line">
                <a:avLst/>
              </a:prstGeom>
              <a:ln w="38100" cap="flat" cmpd="sng">
                <a:solidFill>
                  <a:schemeClr val="tx1"/>
                </a:solidFill>
                <a:prstDash val="solid"/>
                <a:headEnd type="none" w="med" len="med"/>
                <a:tailEnd type="triangle" w="med" len="med"/>
              </a:ln>
            </p:spPr>
          </p:sp>
          <p:sp>
            <p:nvSpPr>
              <p:cNvPr id="48" name="Line 20"/>
              <p:cNvSpPr/>
              <p:nvPr/>
            </p:nvSpPr>
            <p:spPr>
              <a:xfrm>
                <a:off x="3305" y="3577"/>
                <a:ext cx="425" cy="0"/>
              </a:xfrm>
              <a:prstGeom prst="line">
                <a:avLst/>
              </a:prstGeom>
              <a:ln w="38100" cap="flat" cmpd="sng">
                <a:solidFill>
                  <a:schemeClr val="tx1"/>
                </a:solidFill>
                <a:prstDash val="solid"/>
                <a:headEnd type="none" w="med" len="med"/>
                <a:tailEnd type="triangle" w="med" len="med"/>
              </a:ln>
            </p:spPr>
          </p:sp>
          <p:sp>
            <p:nvSpPr>
              <p:cNvPr id="49" name="Line 21"/>
              <p:cNvSpPr/>
              <p:nvPr/>
            </p:nvSpPr>
            <p:spPr>
              <a:xfrm>
                <a:off x="2511" y="3294"/>
                <a:ext cx="86" cy="142"/>
              </a:xfrm>
              <a:prstGeom prst="line">
                <a:avLst/>
              </a:prstGeom>
              <a:ln w="9525" cap="flat" cmpd="sng">
                <a:solidFill>
                  <a:schemeClr val="tx1"/>
                </a:solidFill>
                <a:prstDash val="solid"/>
                <a:headEnd type="none" w="med" len="med"/>
                <a:tailEnd type="none" w="med" len="med"/>
              </a:ln>
            </p:spPr>
          </p:sp>
          <p:sp>
            <p:nvSpPr>
              <p:cNvPr id="50" name="Line 22"/>
              <p:cNvSpPr/>
              <p:nvPr/>
            </p:nvSpPr>
            <p:spPr>
              <a:xfrm>
                <a:off x="2511" y="3804"/>
                <a:ext cx="86" cy="142"/>
              </a:xfrm>
              <a:prstGeom prst="line">
                <a:avLst/>
              </a:prstGeom>
              <a:ln w="9525" cap="flat" cmpd="sng">
                <a:solidFill>
                  <a:schemeClr val="tx1"/>
                </a:solidFill>
                <a:prstDash val="solid"/>
                <a:headEnd type="none" w="med" len="med"/>
                <a:tailEnd type="none" w="med" len="med"/>
              </a:ln>
            </p:spPr>
          </p:sp>
          <p:sp>
            <p:nvSpPr>
              <p:cNvPr id="51" name="Line 23"/>
              <p:cNvSpPr/>
              <p:nvPr/>
            </p:nvSpPr>
            <p:spPr>
              <a:xfrm>
                <a:off x="3474" y="3492"/>
                <a:ext cx="86" cy="142"/>
              </a:xfrm>
              <a:prstGeom prst="line">
                <a:avLst/>
              </a:prstGeom>
              <a:ln w="9525" cap="flat" cmpd="sng">
                <a:solidFill>
                  <a:schemeClr val="tx1"/>
                </a:solidFill>
                <a:prstDash val="solid"/>
                <a:headEnd type="none" w="med" len="med"/>
                <a:tailEnd type="none" w="med" len="med"/>
              </a:ln>
            </p:spPr>
          </p:sp>
          <p:sp>
            <p:nvSpPr>
              <p:cNvPr id="52" name="Text Box 24"/>
              <p:cNvSpPr txBox="1"/>
              <p:nvPr/>
            </p:nvSpPr>
            <p:spPr>
              <a:xfrm>
                <a:off x="2511" y="3152"/>
                <a:ext cx="227"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n</a:t>
                </a:r>
              </a:p>
            </p:txBody>
          </p:sp>
          <p:sp>
            <p:nvSpPr>
              <p:cNvPr id="53" name="Text Box 25"/>
              <p:cNvSpPr txBox="1"/>
              <p:nvPr/>
            </p:nvSpPr>
            <p:spPr>
              <a:xfrm>
                <a:off x="2540" y="3639"/>
                <a:ext cx="227"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n</a:t>
                </a:r>
              </a:p>
            </p:txBody>
          </p:sp>
          <p:sp>
            <p:nvSpPr>
              <p:cNvPr id="54" name="Text Box 26"/>
              <p:cNvSpPr txBox="1"/>
              <p:nvPr/>
            </p:nvSpPr>
            <p:spPr>
              <a:xfrm>
                <a:off x="3475" y="3351"/>
                <a:ext cx="227"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n</a:t>
                </a:r>
              </a:p>
            </p:txBody>
          </p:sp>
          <p:sp>
            <p:nvSpPr>
              <p:cNvPr id="55" name="Text Box 27"/>
              <p:cNvSpPr txBox="1"/>
              <p:nvPr/>
            </p:nvSpPr>
            <p:spPr>
              <a:xfrm>
                <a:off x="2171" y="3237"/>
                <a:ext cx="226"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A</a:t>
                </a:r>
              </a:p>
            </p:txBody>
          </p:sp>
          <p:sp>
            <p:nvSpPr>
              <p:cNvPr id="56" name="Text Box 28"/>
              <p:cNvSpPr txBox="1"/>
              <p:nvPr/>
            </p:nvSpPr>
            <p:spPr>
              <a:xfrm>
                <a:off x="2200" y="3753"/>
                <a:ext cx="226"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B</a:t>
                </a:r>
              </a:p>
            </p:txBody>
          </p:sp>
          <p:sp>
            <p:nvSpPr>
              <p:cNvPr id="57" name="Text Box 29"/>
              <p:cNvSpPr txBox="1"/>
              <p:nvPr/>
            </p:nvSpPr>
            <p:spPr>
              <a:xfrm>
                <a:off x="3730" y="3464"/>
                <a:ext cx="226"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F</a:t>
                </a:r>
              </a:p>
            </p:txBody>
          </p:sp>
        </p:grpSp>
        <p:sp>
          <p:nvSpPr>
            <p:cNvPr id="58" name="Line 30"/>
            <p:cNvSpPr/>
            <p:nvPr/>
          </p:nvSpPr>
          <p:spPr>
            <a:xfrm>
              <a:off x="1519" y="3010"/>
              <a:ext cx="0" cy="226"/>
            </a:xfrm>
            <a:prstGeom prst="line">
              <a:avLst/>
            </a:prstGeom>
            <a:ln w="38100" cap="flat" cmpd="sng">
              <a:solidFill>
                <a:schemeClr val="tx1"/>
              </a:solidFill>
              <a:prstDash val="solid"/>
              <a:headEnd type="none" w="med" len="med"/>
              <a:tailEnd type="triangle" w="med" len="med"/>
            </a:ln>
          </p:spPr>
        </p:sp>
        <p:sp>
          <p:nvSpPr>
            <p:cNvPr id="59" name="Line 31"/>
            <p:cNvSpPr/>
            <p:nvPr/>
          </p:nvSpPr>
          <p:spPr>
            <a:xfrm>
              <a:off x="1548" y="3998"/>
              <a:ext cx="0" cy="226"/>
            </a:xfrm>
            <a:prstGeom prst="line">
              <a:avLst/>
            </a:prstGeom>
            <a:ln w="38100" cap="flat" cmpd="sng">
              <a:solidFill>
                <a:schemeClr val="tx1"/>
              </a:solidFill>
              <a:prstDash val="solid"/>
              <a:headEnd type="none" w="med" len="med"/>
              <a:tailEnd type="triangle" w="med" len="med"/>
            </a:ln>
          </p:spPr>
        </p:sp>
        <p:sp>
          <p:nvSpPr>
            <p:cNvPr id="60" name="Text Box 32"/>
            <p:cNvSpPr txBox="1"/>
            <p:nvPr/>
          </p:nvSpPr>
          <p:spPr>
            <a:xfrm>
              <a:off x="1519" y="2982"/>
              <a:ext cx="51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Cin</a:t>
              </a:r>
            </a:p>
          </p:txBody>
        </p:sp>
        <p:sp>
          <p:nvSpPr>
            <p:cNvPr id="61" name="Text Box 33"/>
            <p:cNvSpPr txBox="1"/>
            <p:nvPr/>
          </p:nvSpPr>
          <p:spPr>
            <a:xfrm>
              <a:off x="1633" y="3974"/>
              <a:ext cx="510"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Cout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blinds(horizontal)">
                                      <p:cBhvr>
                                        <p:cTn id="7" dur="500"/>
                                        <p:tgtEl>
                                          <p:spTgt spid="69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Effect transition="in" filter="blinds(horizontal)">
                                      <p:cBhvr>
                                        <p:cTn id="12" dur="500"/>
                                        <p:tgtEl>
                                          <p:spTgt spid="69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9395">
                                            <p:txEl>
                                              <p:pRg st="2" end="2"/>
                                            </p:txEl>
                                          </p:spTgt>
                                        </p:tgtEl>
                                        <p:attrNameLst>
                                          <p:attrName>style.visibility</p:attrName>
                                        </p:attrNameLst>
                                      </p:cBhvr>
                                      <p:to>
                                        <p:strVal val="visible"/>
                                      </p:to>
                                    </p:set>
                                    <p:animEffect transition="in" filter="blinds(horizontal)">
                                      <p:cBhvr>
                                        <p:cTn id="17" dur="500"/>
                                        <p:tgtEl>
                                          <p:spTgt spid="69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9395">
                                            <p:txEl>
                                              <p:pRg st="3" end="3"/>
                                            </p:txEl>
                                          </p:spTgt>
                                        </p:tgtEl>
                                        <p:attrNameLst>
                                          <p:attrName>style.visibility</p:attrName>
                                        </p:attrNameLst>
                                      </p:cBhvr>
                                      <p:to>
                                        <p:strVal val="visible"/>
                                      </p:to>
                                    </p:set>
                                    <p:animEffect transition="in" filter="blinds(horizontal)">
                                      <p:cBhvr>
                                        <p:cTn id="22" dur="500"/>
                                        <p:tgtEl>
                                          <p:spTgt spid="69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9395">
                                            <p:txEl>
                                              <p:pRg st="4" end="4"/>
                                            </p:txEl>
                                          </p:spTgt>
                                        </p:tgtEl>
                                        <p:attrNameLst>
                                          <p:attrName>style.visibility</p:attrName>
                                        </p:attrNameLst>
                                      </p:cBhvr>
                                      <p:to>
                                        <p:strVal val="visible"/>
                                      </p:to>
                                    </p:set>
                                    <p:animEffect transition="in" filter="blinds(horizontal)">
                                      <p:cBhvr>
                                        <p:cTn id="27" dur="500"/>
                                        <p:tgtEl>
                                          <p:spTgt spid="699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9395">
                                            <p:txEl>
                                              <p:pRg st="5" end="5"/>
                                            </p:txEl>
                                          </p:spTgt>
                                        </p:tgtEl>
                                        <p:attrNameLst>
                                          <p:attrName>style.visibility</p:attrName>
                                        </p:attrNameLst>
                                      </p:cBhvr>
                                      <p:to>
                                        <p:strVal val="visible"/>
                                      </p:to>
                                    </p:set>
                                    <p:animEffect transition="in" filter="blinds(horizontal)">
                                      <p:cBhvr>
                                        <p:cTn id="32" dur="500"/>
                                        <p:tgtEl>
                                          <p:spTgt spid="699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457200" y="150813"/>
            <a:ext cx="8229600" cy="561975"/>
          </a:xfrm>
        </p:spPr>
        <p:txBody>
          <a:bodyPr vert="horz" wrap="square" lIns="91440" tIns="45720" rIns="91440" bIns="45720" anchor="ctr" anchorCtr="0"/>
          <a:lstStyle/>
          <a:p>
            <a:r>
              <a:rPr lang="en-US" altLang="zh-CN" dirty="0"/>
              <a:t>n</a:t>
            </a:r>
            <a:r>
              <a:rPr lang="zh-CN" altLang="en-US" dirty="0"/>
              <a:t>位整数加</a:t>
            </a:r>
            <a:r>
              <a:rPr lang="en-US" altLang="zh-CN" dirty="0"/>
              <a:t>/</a:t>
            </a:r>
            <a:r>
              <a:rPr lang="zh-CN" altLang="en-US" dirty="0"/>
              <a:t>减运算器</a:t>
            </a:r>
          </a:p>
        </p:txBody>
      </p:sp>
      <p:sp>
        <p:nvSpPr>
          <p:cNvPr id="693251" name="Rectangle 3"/>
          <p:cNvSpPr>
            <a:spLocks noGrp="1"/>
          </p:cNvSpPr>
          <p:nvPr>
            <p:ph idx="1"/>
          </p:nvPr>
        </p:nvSpPr>
        <p:spPr>
          <a:xfrm>
            <a:off x="325438" y="836613"/>
            <a:ext cx="8307387" cy="5862637"/>
          </a:xfrm>
        </p:spPr>
        <p:txBody>
          <a:bodyPr vert="horz" wrap="square" lIns="91440" tIns="45720" rIns="91440" bIns="45720" anchor="t" anchorCtr="0"/>
          <a:lstStyle/>
          <a:p>
            <a:pPr>
              <a:spcBef>
                <a:spcPct val="5000"/>
              </a:spcBef>
              <a:buNone/>
            </a:pPr>
            <a:r>
              <a:rPr lang="zh-CN" altLang="en-US" sz="2200" dirty="0">
                <a:latin typeface="微软雅黑" panose="020B0503020204020204" pitchFamily="34" charset="-122"/>
                <a:ea typeface="微软雅黑" panose="020B0503020204020204" pitchFamily="34" charset="-122"/>
              </a:rPr>
              <a:t>先看一个</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程序段：</a:t>
            </a:r>
          </a:p>
          <a:p>
            <a:pPr>
              <a:spcBef>
                <a:spcPct val="5000"/>
              </a:spcBef>
              <a:buNone/>
            </a:pP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0033CC"/>
                </a:solidFill>
                <a:latin typeface="微软雅黑" panose="020B0503020204020204" pitchFamily="34" charset="-122"/>
                <a:ea typeface="微软雅黑" panose="020B0503020204020204" pitchFamily="34" charset="-122"/>
              </a:rPr>
              <a:t>int x=9, y=-6, z1, z2;</a:t>
            </a:r>
          </a:p>
          <a:p>
            <a:pPr>
              <a:spcBef>
                <a:spcPct val="5000"/>
              </a:spcBef>
              <a:buNone/>
            </a:pPr>
            <a:r>
              <a:rPr lang="en-US" altLang="zh-CN" sz="2200" dirty="0">
                <a:solidFill>
                  <a:srgbClr val="0033CC"/>
                </a:solidFill>
                <a:latin typeface="微软雅黑" panose="020B0503020204020204" pitchFamily="34" charset="-122"/>
                <a:ea typeface="微软雅黑" panose="020B0503020204020204" pitchFamily="34" charset="-122"/>
              </a:rPr>
              <a:t>     z1=x+y;</a:t>
            </a:r>
          </a:p>
          <a:p>
            <a:pPr>
              <a:spcBef>
                <a:spcPct val="5000"/>
              </a:spcBef>
              <a:buNone/>
            </a:pPr>
            <a:r>
              <a:rPr lang="en-US" altLang="zh-CN" sz="2200" dirty="0">
                <a:solidFill>
                  <a:srgbClr val="0033CC"/>
                </a:solidFill>
                <a:latin typeface="微软雅黑" panose="020B0503020204020204" pitchFamily="34" charset="-122"/>
                <a:ea typeface="微软雅黑" panose="020B0503020204020204" pitchFamily="34" charset="-122"/>
              </a:rPr>
              <a:t>     z2=x-y;</a:t>
            </a:r>
            <a:r>
              <a:rPr lang="en-US" altLang="zh-CN" sz="2200" dirty="0">
                <a:solidFill>
                  <a:srgbClr val="0033CC"/>
                </a:solidFill>
              </a:rPr>
              <a:t> </a:t>
            </a:r>
          </a:p>
          <a:p>
            <a:pPr>
              <a:spcBef>
                <a:spcPct val="5000"/>
              </a:spcBef>
              <a:buNone/>
            </a:pPr>
            <a:r>
              <a:rPr lang="zh-CN" altLang="en-US" sz="2200" dirty="0">
                <a:latin typeface="微软雅黑" panose="020B0503020204020204" pitchFamily="34" charset="-122"/>
                <a:ea typeface="微软雅黑" panose="020B0503020204020204" pitchFamily="34" charset="-122"/>
              </a:rPr>
              <a:t>问题：上述程序段中，</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zh-CN" altLang="en-US" sz="2200" dirty="0">
                <a:latin typeface="微软雅黑" panose="020B0503020204020204" pitchFamily="34" charset="-122"/>
                <a:ea typeface="微软雅黑" panose="020B0503020204020204" pitchFamily="34" charset="-122"/>
              </a:rPr>
              <a:t>的机器数是什么？</a:t>
            </a:r>
            <a:r>
              <a:rPr lang="en-US" altLang="zh-CN" sz="2200" dirty="0">
                <a:latin typeface="微软雅黑" panose="020B0503020204020204" pitchFamily="34" charset="-122"/>
                <a:ea typeface="微软雅黑" panose="020B0503020204020204" pitchFamily="34" charset="-122"/>
              </a:rPr>
              <a:t>z1</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z2</a:t>
            </a:r>
            <a:r>
              <a:rPr lang="zh-CN" altLang="en-US" sz="2200" dirty="0">
                <a:latin typeface="微软雅黑" panose="020B0503020204020204" pitchFamily="34" charset="-122"/>
                <a:ea typeface="微软雅黑" panose="020B0503020204020204" pitchFamily="34" charset="-122"/>
              </a:rPr>
              <a:t>的机器数是  </a:t>
            </a:r>
          </a:p>
          <a:p>
            <a:pPr>
              <a:spcBef>
                <a:spcPct val="5000"/>
              </a:spcBef>
              <a:buNone/>
            </a:pPr>
            <a:r>
              <a:rPr lang="zh-CN" altLang="en-US" sz="2200" dirty="0">
                <a:latin typeface="微软雅黑" panose="020B0503020204020204" pitchFamily="34" charset="-122"/>
                <a:ea typeface="微软雅黑" panose="020B0503020204020204" pitchFamily="34" charset="-122"/>
              </a:rPr>
              <a:t>          什么？</a:t>
            </a:r>
          </a:p>
          <a:p>
            <a:pPr>
              <a:spcBef>
                <a:spcPct val="5000"/>
              </a:spcBef>
              <a:buNone/>
            </a:pPr>
            <a:r>
              <a:rPr lang="zh-CN" altLang="en-US" sz="2200" dirty="0">
                <a:latin typeface="微软雅黑" panose="020B0503020204020204" pitchFamily="34" charset="-122"/>
                <a:ea typeface="微软雅黑" panose="020B0503020204020204" pitchFamily="34" charset="-122"/>
              </a:rPr>
              <a:t>回答：</a:t>
            </a:r>
            <a:r>
              <a:rPr lang="en-US" altLang="zh-CN" sz="2200" dirty="0">
                <a:solidFill>
                  <a:srgbClr val="CC3300"/>
                </a:solidFill>
                <a:latin typeface="微软雅黑" panose="020B0503020204020204" pitchFamily="34" charset="-122"/>
                <a:ea typeface="微软雅黑" panose="020B0503020204020204" pitchFamily="34" charset="-122"/>
              </a:rPr>
              <a:t>x</a:t>
            </a:r>
            <a:r>
              <a:rPr lang="zh-CN" altLang="en-US" sz="2200" dirty="0">
                <a:solidFill>
                  <a:srgbClr val="CC3300"/>
                </a:solidFill>
                <a:latin typeface="微软雅黑" panose="020B0503020204020204" pitchFamily="34" charset="-122"/>
                <a:ea typeface="微软雅黑" panose="020B0503020204020204" pitchFamily="34" charset="-122"/>
              </a:rPr>
              <a:t>的机器数为</a:t>
            </a:r>
            <a:r>
              <a:rPr lang="en-US" altLang="zh-CN" sz="2200" dirty="0">
                <a:solidFill>
                  <a:srgbClr val="CC3300"/>
                </a:solidFill>
                <a:latin typeface="微软雅黑" panose="020B0503020204020204" pitchFamily="34" charset="-122"/>
                <a:ea typeface="微软雅黑" panose="020B0503020204020204" pitchFamily="34" charset="-122"/>
              </a:rPr>
              <a:t>[x]</a:t>
            </a:r>
            <a:r>
              <a:rPr lang="zh-CN" altLang="en-US" sz="2200" baseline="-25000" dirty="0">
                <a:solidFill>
                  <a:srgbClr val="CC3300"/>
                </a:solidFill>
                <a:latin typeface="微软雅黑" panose="020B0503020204020204" pitchFamily="34" charset="-122"/>
                <a:ea typeface="微软雅黑" panose="020B0503020204020204" pitchFamily="34" charset="-122"/>
              </a:rPr>
              <a:t>补</a:t>
            </a:r>
            <a:r>
              <a:rPr lang="zh-CN" altLang="en-US" sz="2200" dirty="0">
                <a:solidFill>
                  <a:srgbClr val="CC3300"/>
                </a:solidFill>
                <a:latin typeface="微软雅黑" panose="020B0503020204020204" pitchFamily="34" charset="-122"/>
                <a:ea typeface="微软雅黑" panose="020B0503020204020204" pitchFamily="34" charset="-122"/>
              </a:rPr>
              <a:t>， </a:t>
            </a:r>
            <a:r>
              <a:rPr lang="en-US" altLang="zh-CN" sz="2200" dirty="0">
                <a:solidFill>
                  <a:srgbClr val="CC3300"/>
                </a:solidFill>
                <a:latin typeface="微软雅黑" panose="020B0503020204020204" pitchFamily="34" charset="-122"/>
                <a:ea typeface="微软雅黑" panose="020B0503020204020204" pitchFamily="34" charset="-122"/>
              </a:rPr>
              <a:t>y</a:t>
            </a:r>
            <a:r>
              <a:rPr lang="zh-CN" altLang="en-US" sz="2200" dirty="0">
                <a:solidFill>
                  <a:srgbClr val="CC3300"/>
                </a:solidFill>
                <a:latin typeface="微软雅黑" panose="020B0503020204020204" pitchFamily="34" charset="-122"/>
                <a:ea typeface="微软雅黑" panose="020B0503020204020204" pitchFamily="34" charset="-122"/>
              </a:rPr>
              <a:t>的机器数为</a:t>
            </a:r>
            <a:r>
              <a:rPr lang="en-US" altLang="zh-CN" sz="2200" dirty="0">
                <a:solidFill>
                  <a:srgbClr val="CC3300"/>
                </a:solidFill>
                <a:latin typeface="微软雅黑" panose="020B0503020204020204" pitchFamily="34" charset="-122"/>
                <a:ea typeface="微软雅黑" panose="020B0503020204020204" pitchFamily="34" charset="-122"/>
              </a:rPr>
              <a:t>[y]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en-US" altLang="zh-CN" sz="2200" dirty="0">
                <a:solidFill>
                  <a:srgbClr val="CC3300"/>
                </a:solidFill>
                <a:latin typeface="微软雅黑" panose="020B0503020204020204" pitchFamily="34" charset="-122"/>
                <a:ea typeface="微软雅黑" panose="020B0503020204020204" pitchFamily="34" charset="-122"/>
              </a:rPr>
              <a:t>;</a:t>
            </a:r>
            <a:endParaRPr lang="zh-CN" altLang="en-US" sz="2200" baseline="-25000" dirty="0">
              <a:solidFill>
                <a:srgbClr val="CC3300"/>
              </a:solidFill>
              <a:latin typeface="微软雅黑" panose="020B0503020204020204" pitchFamily="34" charset="-122"/>
              <a:ea typeface="微软雅黑" panose="020B0503020204020204" pitchFamily="34" charset="-122"/>
            </a:endParaRPr>
          </a:p>
          <a:p>
            <a:pPr>
              <a:spcBef>
                <a:spcPct val="5000"/>
              </a:spcBef>
              <a:buNone/>
            </a:pPr>
            <a:r>
              <a:rPr lang="en-US" altLang="zh-CN" sz="2200" dirty="0">
                <a:solidFill>
                  <a:srgbClr val="CC3300"/>
                </a:solidFill>
                <a:latin typeface="微软雅黑" panose="020B0503020204020204" pitchFamily="34" charset="-122"/>
                <a:ea typeface="微软雅黑" panose="020B0503020204020204" pitchFamily="34" charset="-122"/>
              </a:rPr>
              <a:t>          z1</a:t>
            </a:r>
            <a:r>
              <a:rPr lang="zh-CN" altLang="en-US" sz="2200" dirty="0">
                <a:solidFill>
                  <a:srgbClr val="CC3300"/>
                </a:solidFill>
                <a:latin typeface="微软雅黑" panose="020B0503020204020204" pitchFamily="34" charset="-122"/>
                <a:ea typeface="微软雅黑" panose="020B0503020204020204" pitchFamily="34" charset="-122"/>
              </a:rPr>
              <a:t>的机器数为</a:t>
            </a:r>
            <a:r>
              <a:rPr lang="en-US" altLang="zh-CN" sz="2200" dirty="0">
                <a:solidFill>
                  <a:srgbClr val="CC3300"/>
                </a:solidFill>
                <a:latin typeface="微软雅黑" panose="020B0503020204020204" pitchFamily="34" charset="-122"/>
                <a:ea typeface="微软雅黑" panose="020B0503020204020204" pitchFamily="34" charset="-122"/>
              </a:rPr>
              <a:t>[x+y]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en-US" altLang="zh-CN" sz="2200" dirty="0">
                <a:solidFill>
                  <a:srgbClr val="CC3300"/>
                </a:solidFill>
                <a:latin typeface="微软雅黑" panose="020B0503020204020204" pitchFamily="34" charset="-122"/>
                <a:ea typeface="微软雅黑" panose="020B0503020204020204" pitchFamily="34" charset="-122"/>
              </a:rPr>
              <a:t>;</a:t>
            </a:r>
          </a:p>
          <a:p>
            <a:pPr>
              <a:spcBef>
                <a:spcPct val="5000"/>
              </a:spcBef>
              <a:buNone/>
            </a:pPr>
            <a:r>
              <a:rPr lang="zh-CN" altLang="en-US" sz="2200" dirty="0">
                <a:solidFill>
                  <a:srgbClr val="CC3300"/>
                </a:solidFill>
                <a:latin typeface="微软雅黑" panose="020B0503020204020204" pitchFamily="34" charset="-122"/>
                <a:ea typeface="微软雅黑" panose="020B0503020204020204" pitchFamily="34" charset="-122"/>
              </a:rPr>
              <a:t>          </a:t>
            </a:r>
            <a:r>
              <a:rPr lang="en-US" altLang="zh-CN" sz="2200" dirty="0">
                <a:solidFill>
                  <a:srgbClr val="CC3300"/>
                </a:solidFill>
                <a:latin typeface="微软雅黑" panose="020B0503020204020204" pitchFamily="34" charset="-122"/>
                <a:ea typeface="微软雅黑" panose="020B0503020204020204" pitchFamily="34" charset="-122"/>
              </a:rPr>
              <a:t>z2</a:t>
            </a:r>
            <a:r>
              <a:rPr lang="zh-CN" altLang="en-US" sz="2200" dirty="0">
                <a:solidFill>
                  <a:srgbClr val="CC3300"/>
                </a:solidFill>
                <a:latin typeface="微软雅黑" panose="020B0503020204020204" pitchFamily="34" charset="-122"/>
                <a:ea typeface="微软雅黑" panose="020B0503020204020204" pitchFamily="34" charset="-122"/>
              </a:rPr>
              <a:t>的机器数为</a:t>
            </a:r>
            <a:r>
              <a:rPr lang="en-US" altLang="zh-CN" sz="2200" dirty="0">
                <a:solidFill>
                  <a:srgbClr val="CC3300"/>
                </a:solidFill>
                <a:latin typeface="微软雅黑" panose="020B0503020204020204" pitchFamily="34" charset="-122"/>
                <a:ea typeface="微软雅黑" panose="020B0503020204020204" pitchFamily="34" charset="-122"/>
              </a:rPr>
              <a:t>[x-y]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zh-CN" altLang="en-US" sz="2200" dirty="0">
                <a:solidFill>
                  <a:srgbClr val="CC3300"/>
                </a:solidFill>
                <a:latin typeface="微软雅黑" panose="020B0503020204020204" pitchFamily="34" charset="-122"/>
                <a:ea typeface="微软雅黑" panose="020B0503020204020204" pitchFamily="34" charset="-122"/>
              </a:rPr>
              <a:t>。</a:t>
            </a:r>
          </a:p>
          <a:p>
            <a:pPr>
              <a:spcBef>
                <a:spcPct val="5000"/>
              </a:spcBef>
              <a:buNone/>
            </a:pPr>
            <a:r>
              <a:rPr lang="zh-CN" altLang="en-US" sz="2200" dirty="0">
                <a:solidFill>
                  <a:srgbClr val="009242"/>
                </a:solidFill>
                <a:latin typeface="微软雅黑" panose="020B0503020204020204" pitchFamily="34" charset="-122"/>
                <a:ea typeface="微软雅黑" panose="020B0503020204020204" pitchFamily="34" charset="-122"/>
              </a:rPr>
              <a:t>因此，计算机中需要有一个电路，能够实现以下功能：</a:t>
            </a:r>
          </a:p>
          <a:p>
            <a:pPr>
              <a:spcBef>
                <a:spcPct val="5000"/>
              </a:spcBef>
              <a:buNone/>
            </a:pPr>
            <a:r>
              <a:rPr lang="zh-CN" altLang="en-US" sz="2200" dirty="0">
                <a:solidFill>
                  <a:srgbClr val="CC3300"/>
                </a:solidFill>
                <a:latin typeface="微软雅黑" panose="020B0503020204020204" pitchFamily="34" charset="-122"/>
                <a:ea typeface="微软雅黑" panose="020B0503020204020204" pitchFamily="34" charset="-122"/>
              </a:rPr>
              <a:t>已知 </a:t>
            </a:r>
            <a:r>
              <a:rPr lang="en-US" altLang="zh-CN" sz="2200" dirty="0">
                <a:solidFill>
                  <a:srgbClr val="CC3300"/>
                </a:solidFill>
                <a:latin typeface="微软雅黑" panose="020B0503020204020204" pitchFamily="34" charset="-122"/>
                <a:ea typeface="微软雅黑" panose="020B0503020204020204" pitchFamily="34" charset="-122"/>
              </a:rPr>
              <a:t>[x]</a:t>
            </a:r>
            <a:r>
              <a:rPr lang="zh-CN" altLang="en-US" sz="2200" baseline="-25000" dirty="0">
                <a:solidFill>
                  <a:srgbClr val="CC3300"/>
                </a:solidFill>
                <a:latin typeface="微软雅黑" panose="020B0503020204020204" pitchFamily="34" charset="-122"/>
                <a:ea typeface="微软雅黑" panose="020B0503020204020204" pitchFamily="34" charset="-122"/>
              </a:rPr>
              <a:t>补</a:t>
            </a:r>
            <a:r>
              <a:rPr lang="zh-CN" altLang="en-US" sz="2200" dirty="0">
                <a:solidFill>
                  <a:srgbClr val="CC3300"/>
                </a:solidFill>
                <a:latin typeface="微软雅黑" panose="020B0503020204020204" pitchFamily="34" charset="-122"/>
                <a:ea typeface="微软雅黑" panose="020B0503020204020204" pitchFamily="34" charset="-122"/>
              </a:rPr>
              <a:t> 和 </a:t>
            </a:r>
            <a:r>
              <a:rPr lang="en-US" altLang="zh-CN" sz="2200" dirty="0">
                <a:solidFill>
                  <a:srgbClr val="CC3300"/>
                </a:solidFill>
                <a:latin typeface="微软雅黑" panose="020B0503020204020204" pitchFamily="34" charset="-122"/>
                <a:ea typeface="微软雅黑" panose="020B0503020204020204" pitchFamily="34" charset="-122"/>
              </a:rPr>
              <a:t>[y]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zh-CN" altLang="en-US" sz="2200" dirty="0">
                <a:solidFill>
                  <a:srgbClr val="CC3300"/>
                </a:solidFill>
                <a:latin typeface="微软雅黑" panose="020B0503020204020204" pitchFamily="34" charset="-122"/>
                <a:ea typeface="微软雅黑" panose="020B0503020204020204" pitchFamily="34" charset="-122"/>
              </a:rPr>
              <a:t>，计算</a:t>
            </a:r>
            <a:r>
              <a:rPr lang="en-US" altLang="zh-CN" sz="2200" dirty="0">
                <a:solidFill>
                  <a:srgbClr val="CC3300"/>
                </a:solidFill>
                <a:latin typeface="微软雅黑" panose="020B0503020204020204" pitchFamily="34" charset="-122"/>
                <a:ea typeface="微软雅黑" panose="020B0503020204020204" pitchFamily="34" charset="-122"/>
              </a:rPr>
              <a:t>[x+y]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zh-CN" altLang="en-US" sz="2200" dirty="0">
                <a:solidFill>
                  <a:srgbClr val="CC3300"/>
                </a:solidFill>
                <a:latin typeface="微软雅黑" panose="020B0503020204020204" pitchFamily="34" charset="-122"/>
                <a:ea typeface="微软雅黑" panose="020B0503020204020204" pitchFamily="34" charset="-122"/>
              </a:rPr>
              <a:t>和 </a:t>
            </a:r>
            <a:r>
              <a:rPr lang="en-US" altLang="zh-CN" sz="2200" dirty="0">
                <a:solidFill>
                  <a:srgbClr val="CC3300"/>
                </a:solidFill>
                <a:latin typeface="微软雅黑" panose="020B0503020204020204" pitchFamily="34" charset="-122"/>
                <a:ea typeface="微软雅黑" panose="020B0503020204020204" pitchFamily="34" charset="-122"/>
              </a:rPr>
              <a:t>[x-y]</a:t>
            </a:r>
            <a:r>
              <a:rPr lang="zh-CN" altLang="en-US" sz="2200" baseline="-25000" dirty="0">
                <a:solidFill>
                  <a:srgbClr val="CC3300"/>
                </a:solidFill>
                <a:latin typeface="微软雅黑" panose="020B0503020204020204" pitchFamily="34" charset="-122"/>
                <a:ea typeface="微软雅黑" panose="020B0503020204020204" pitchFamily="34" charset="-122"/>
              </a:rPr>
              <a:t>补 </a:t>
            </a:r>
            <a:r>
              <a:rPr lang="zh-CN" altLang="en-US" sz="2200" dirty="0">
                <a:solidFill>
                  <a:srgbClr val="CC3300"/>
                </a:solidFill>
                <a:latin typeface="微软雅黑" panose="020B0503020204020204" pitchFamily="34" charset="-122"/>
                <a:ea typeface="微软雅黑" panose="020B0503020204020204" pitchFamily="34" charset="-122"/>
              </a:rPr>
              <a:t>。</a:t>
            </a:r>
          </a:p>
          <a:p>
            <a:pPr>
              <a:spcBef>
                <a:spcPct val="5000"/>
              </a:spcBef>
              <a:buNone/>
            </a:pPr>
            <a:r>
              <a:rPr lang="zh-CN" altLang="en-US" sz="2200" dirty="0">
                <a:solidFill>
                  <a:srgbClr val="009242"/>
                </a:solidFill>
                <a:latin typeface="微软雅黑" panose="020B0503020204020204" pitchFamily="34" charset="-122"/>
                <a:ea typeface="微软雅黑" panose="020B0503020204020204" pitchFamily="34" charset="-122"/>
              </a:rPr>
              <a:t>根据补码定义，有如下公式：</a:t>
            </a:r>
          </a:p>
          <a:p>
            <a:pPr>
              <a:spcBef>
                <a:spcPct val="5000"/>
              </a:spcBef>
              <a:buNone/>
            </a:pPr>
            <a:r>
              <a:rPr lang="en-US" altLang="zh-CN" sz="2200" dirty="0">
                <a:solidFill>
                  <a:srgbClr val="3366FF"/>
                </a:solidFill>
                <a:latin typeface="微软雅黑" panose="020B0503020204020204" pitchFamily="34" charset="-122"/>
                <a:ea typeface="微软雅黑" panose="020B0503020204020204" pitchFamily="34" charset="-122"/>
              </a:rPr>
              <a:t>[x+y]</a:t>
            </a:r>
            <a:r>
              <a:rPr lang="zh-CN" altLang="en-US" sz="2200" baseline="-25000" dirty="0">
                <a:solidFill>
                  <a:srgbClr val="3366FF"/>
                </a:solidFill>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+x+y= 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+x+2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+y= </a:t>
            </a:r>
            <a:r>
              <a:rPr lang="en-US" altLang="zh-CN" sz="2200" dirty="0">
                <a:solidFill>
                  <a:srgbClr val="3366FF"/>
                </a:solidFill>
                <a:latin typeface="微软雅黑" panose="020B0503020204020204" pitchFamily="34" charset="-122"/>
                <a:ea typeface="微软雅黑" panose="020B0503020204020204" pitchFamily="34" charset="-122"/>
              </a:rPr>
              <a:t>[x]</a:t>
            </a:r>
            <a:r>
              <a:rPr lang="zh-CN" altLang="en-US" sz="2200" baseline="-25000" dirty="0">
                <a:solidFill>
                  <a:srgbClr val="3366FF"/>
                </a:solidFill>
                <a:latin typeface="微软雅黑" panose="020B0503020204020204" pitchFamily="34" charset="-122"/>
                <a:ea typeface="微软雅黑" panose="020B0503020204020204" pitchFamily="34" charset="-122"/>
              </a:rPr>
              <a:t>补</a:t>
            </a:r>
            <a:r>
              <a:rPr lang="en-US" altLang="zh-CN" sz="2200" dirty="0">
                <a:solidFill>
                  <a:srgbClr val="3366FF"/>
                </a:solidFill>
                <a:latin typeface="微软雅黑" panose="020B0503020204020204" pitchFamily="34" charset="-122"/>
                <a:ea typeface="微软雅黑" panose="020B0503020204020204" pitchFamily="34" charset="-122"/>
              </a:rPr>
              <a:t>+[y]</a:t>
            </a:r>
            <a:r>
              <a:rPr lang="zh-CN" altLang="en-US" sz="2200" baseline="-25000" dirty="0">
                <a:solidFill>
                  <a:srgbClr val="3366FF"/>
                </a:solidFill>
                <a:latin typeface="微软雅黑" panose="020B0503020204020204" pitchFamily="34" charset="-122"/>
                <a:ea typeface="微软雅黑" panose="020B0503020204020204" pitchFamily="34" charset="-122"/>
              </a:rPr>
              <a:t>补 </a:t>
            </a:r>
            <a:r>
              <a:rPr lang="en-US" altLang="zh-CN" dirty="0">
                <a:solidFill>
                  <a:srgbClr val="3366FF"/>
                </a:solidFill>
                <a:latin typeface="微软雅黑" panose="020B0503020204020204" pitchFamily="34" charset="-122"/>
                <a:ea typeface="微软雅黑" panose="020B0503020204020204" pitchFamily="34" charset="-122"/>
              </a:rPr>
              <a:t>(mod 2</a:t>
            </a:r>
            <a:r>
              <a:rPr lang="en-US" altLang="zh-CN" baseline="30000" dirty="0">
                <a:solidFill>
                  <a:srgbClr val="3366FF"/>
                </a:solidFill>
                <a:latin typeface="微软雅黑" panose="020B0503020204020204" pitchFamily="34" charset="-122"/>
                <a:ea typeface="微软雅黑" panose="020B0503020204020204" pitchFamily="34" charset="-122"/>
              </a:rPr>
              <a:t>n </a:t>
            </a:r>
            <a:r>
              <a:rPr lang="en-US" altLang="zh-CN" dirty="0">
                <a:solidFill>
                  <a:srgbClr val="3366FF"/>
                </a:solidFill>
                <a:latin typeface="微软雅黑" panose="020B0503020204020204" pitchFamily="34" charset="-122"/>
                <a:ea typeface="微软雅黑" panose="020B0503020204020204" pitchFamily="34" charset="-122"/>
              </a:rPr>
              <a:t>)</a:t>
            </a:r>
            <a:endParaRPr lang="zh-CN" altLang="en-US" sz="2200" dirty="0">
              <a:solidFill>
                <a:srgbClr val="3366FF"/>
              </a:solidFill>
              <a:latin typeface="微软雅黑" panose="020B0503020204020204" pitchFamily="34" charset="-122"/>
              <a:ea typeface="微软雅黑" panose="020B0503020204020204" pitchFamily="34" charset="-122"/>
            </a:endParaRPr>
          </a:p>
          <a:p>
            <a:pPr>
              <a:spcBef>
                <a:spcPct val="5000"/>
              </a:spcBef>
              <a:buNone/>
            </a:pPr>
            <a:r>
              <a:rPr lang="en-US" altLang="zh-CN" sz="2200" dirty="0">
                <a:solidFill>
                  <a:srgbClr val="3366FF"/>
                </a:solidFill>
                <a:latin typeface="微软雅黑" panose="020B0503020204020204" pitchFamily="34" charset="-122"/>
                <a:ea typeface="微软雅黑" panose="020B0503020204020204" pitchFamily="34" charset="-122"/>
              </a:rPr>
              <a:t>[x-y]</a:t>
            </a:r>
            <a:r>
              <a:rPr lang="zh-CN" altLang="en-US" sz="2200" baseline="-25000" dirty="0">
                <a:solidFill>
                  <a:srgbClr val="3366FF"/>
                </a:solidFill>
                <a:latin typeface="微软雅黑" panose="020B0503020204020204" pitchFamily="34" charset="-122"/>
                <a:ea typeface="微软雅黑" panose="020B0503020204020204" pitchFamily="34" charset="-122"/>
              </a:rPr>
              <a:t>补</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+x-y= 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+x+2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-y= </a:t>
            </a:r>
            <a:r>
              <a:rPr lang="en-US" altLang="zh-CN" sz="2200" dirty="0">
                <a:solidFill>
                  <a:srgbClr val="3366FF"/>
                </a:solidFill>
                <a:latin typeface="微软雅黑" panose="020B0503020204020204" pitchFamily="34" charset="-122"/>
                <a:ea typeface="微软雅黑" panose="020B0503020204020204" pitchFamily="34" charset="-122"/>
              </a:rPr>
              <a:t>[x]</a:t>
            </a:r>
            <a:r>
              <a:rPr lang="zh-CN" altLang="en-US" sz="2200" baseline="-25000" dirty="0">
                <a:solidFill>
                  <a:srgbClr val="3366FF"/>
                </a:solidFill>
                <a:latin typeface="微软雅黑" panose="020B0503020204020204" pitchFamily="34" charset="-122"/>
                <a:ea typeface="微软雅黑" panose="020B0503020204020204" pitchFamily="34" charset="-122"/>
              </a:rPr>
              <a:t>补</a:t>
            </a:r>
            <a:r>
              <a:rPr lang="en-US" altLang="zh-CN" sz="2200" dirty="0">
                <a:solidFill>
                  <a:srgbClr val="3366FF"/>
                </a:solidFill>
                <a:latin typeface="微软雅黑" panose="020B0503020204020204" pitchFamily="34" charset="-122"/>
                <a:ea typeface="微软雅黑" panose="020B0503020204020204" pitchFamily="34" charset="-122"/>
              </a:rPr>
              <a:t>+[-y]</a:t>
            </a:r>
            <a:r>
              <a:rPr lang="zh-CN" altLang="en-US" sz="2200" baseline="-25000" dirty="0">
                <a:solidFill>
                  <a:srgbClr val="3366FF"/>
                </a:solidFill>
                <a:latin typeface="微软雅黑" panose="020B0503020204020204" pitchFamily="34" charset="-122"/>
                <a:ea typeface="微软雅黑" panose="020B0503020204020204" pitchFamily="34" charset="-122"/>
              </a:rPr>
              <a:t>补 </a:t>
            </a:r>
            <a:r>
              <a:rPr lang="en-US" altLang="zh-CN" dirty="0">
                <a:solidFill>
                  <a:srgbClr val="3366FF"/>
                </a:solidFill>
                <a:latin typeface="微软雅黑" panose="020B0503020204020204" pitchFamily="34" charset="-122"/>
                <a:ea typeface="微软雅黑" panose="020B0503020204020204" pitchFamily="34" charset="-122"/>
              </a:rPr>
              <a:t>(mod 2</a:t>
            </a:r>
            <a:r>
              <a:rPr lang="en-US" altLang="zh-CN" baseline="30000" dirty="0">
                <a:solidFill>
                  <a:srgbClr val="3366FF"/>
                </a:solidFill>
                <a:latin typeface="微软雅黑" panose="020B0503020204020204" pitchFamily="34" charset="-122"/>
                <a:ea typeface="微软雅黑" panose="020B0503020204020204" pitchFamily="34" charset="-122"/>
              </a:rPr>
              <a:t>n </a:t>
            </a:r>
            <a:r>
              <a:rPr lang="en-US" altLang="zh-CN" dirty="0">
                <a:solidFill>
                  <a:srgbClr val="3366FF"/>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00484" name="Text Box 100"/>
          <p:cNvSpPr txBox="1"/>
          <p:nvPr/>
        </p:nvSpPr>
        <p:spPr>
          <a:xfrm>
            <a:off x="4262438" y="1117600"/>
            <a:ext cx="4664075" cy="814388"/>
          </a:xfrm>
          <a:prstGeom prst="rect">
            <a:avLst/>
          </a:prstGeom>
          <a:solidFill>
            <a:srgbClr val="CC99FF">
              <a:alpha val="34117"/>
            </a:srgbClr>
          </a:solidFill>
          <a:ln w="12700">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100" dirty="0">
                <a:latin typeface="微软雅黑" panose="020B0503020204020204" pitchFamily="34" charset="-122"/>
                <a:ea typeface="微软雅黑" panose="020B0503020204020204" pitchFamily="34" charset="-122"/>
              </a:rPr>
              <a:t>补码的定义    假定补码有</a:t>
            </a:r>
            <a:r>
              <a:rPr lang="en-US" altLang="zh-CN" sz="2100" dirty="0">
                <a:latin typeface="微软雅黑" panose="020B0503020204020204" pitchFamily="34" charset="-122"/>
                <a:ea typeface="微软雅黑" panose="020B0503020204020204" pitchFamily="34" charset="-122"/>
              </a:rPr>
              <a:t>n</a:t>
            </a:r>
            <a:r>
              <a:rPr lang="zh-CN" altLang="en-US" sz="2100" dirty="0">
                <a:latin typeface="微软雅黑" panose="020B0503020204020204" pitchFamily="34" charset="-122"/>
                <a:ea typeface="微软雅黑" panose="020B0503020204020204" pitchFamily="34" charset="-122"/>
              </a:rPr>
              <a:t>位，则：</a:t>
            </a:r>
          </a:p>
          <a:p>
            <a:pPr marL="0" lvl="0" indent="0">
              <a:lnSpc>
                <a:spcPct val="100000"/>
              </a:lnSpc>
              <a:spcBef>
                <a:spcPct val="25000"/>
              </a:spcBef>
              <a:buNone/>
            </a:pPr>
            <a:r>
              <a:rPr lang="en-US" altLang="zh-CN" sz="2100" dirty="0">
                <a:solidFill>
                  <a:srgbClr val="CC0000"/>
                </a:solidFill>
                <a:latin typeface="微软雅黑" panose="020B0503020204020204" pitchFamily="34" charset="-122"/>
                <a:ea typeface="微软雅黑" panose="020B0503020204020204" pitchFamily="34" charset="-122"/>
              </a:rPr>
              <a:t>[X]</a:t>
            </a:r>
            <a:r>
              <a:rPr lang="zh-CN" altLang="en-US" sz="2100" baseline="-25000" dirty="0">
                <a:solidFill>
                  <a:srgbClr val="CC0000"/>
                </a:solidFill>
                <a:latin typeface="微软雅黑" panose="020B0503020204020204" pitchFamily="34" charset="-122"/>
                <a:ea typeface="微软雅黑" panose="020B0503020204020204" pitchFamily="34" charset="-122"/>
              </a:rPr>
              <a:t>补</a:t>
            </a:r>
            <a:r>
              <a:rPr lang="en-US" altLang="zh-CN" sz="2100" dirty="0">
                <a:solidFill>
                  <a:srgbClr val="CC0000"/>
                </a:solidFill>
                <a:latin typeface="微软雅黑" panose="020B0503020204020204" pitchFamily="34" charset="-122"/>
                <a:ea typeface="微软雅黑" panose="020B0503020204020204" pitchFamily="34" charset="-122"/>
              </a:rPr>
              <a:t>=2</a:t>
            </a:r>
            <a:r>
              <a:rPr lang="en-US" altLang="zh-CN" sz="2100" baseline="30000" dirty="0">
                <a:solidFill>
                  <a:srgbClr val="CC0000"/>
                </a:solidFill>
                <a:latin typeface="微软雅黑" panose="020B0503020204020204" pitchFamily="34" charset="-122"/>
                <a:ea typeface="微软雅黑" panose="020B0503020204020204" pitchFamily="34" charset="-122"/>
              </a:rPr>
              <a:t>n </a:t>
            </a:r>
            <a:r>
              <a:rPr lang="en-US" altLang="zh-CN" sz="2100" dirty="0">
                <a:solidFill>
                  <a:srgbClr val="CC0000"/>
                </a:solidFill>
                <a:latin typeface="微软雅黑" panose="020B0503020204020204" pitchFamily="34" charset="-122"/>
                <a:ea typeface="微软雅黑" panose="020B0503020204020204" pitchFamily="34" charset="-122"/>
              </a:rPr>
              <a:t>+X  </a:t>
            </a:r>
            <a:r>
              <a:rPr lang="zh-CN" altLang="en-US" sz="2100" dirty="0">
                <a:solidFill>
                  <a:srgbClr val="CC0000"/>
                </a:solidFill>
                <a:latin typeface="微软雅黑" panose="020B0503020204020204" pitchFamily="34" charset="-122"/>
                <a:ea typeface="微软雅黑" panose="020B0503020204020204" pitchFamily="34" charset="-122"/>
              </a:rPr>
              <a:t>（</a:t>
            </a:r>
            <a:r>
              <a:rPr lang="en-US" altLang="zh-CN" sz="2100" dirty="0">
                <a:solidFill>
                  <a:srgbClr val="CC0000"/>
                </a:solidFill>
                <a:latin typeface="微软雅黑" panose="020B0503020204020204" pitchFamily="34" charset="-122"/>
                <a:ea typeface="微软雅黑" panose="020B0503020204020204" pitchFamily="34" charset="-122"/>
              </a:rPr>
              <a:t>-2</a:t>
            </a:r>
            <a:r>
              <a:rPr lang="en-US" altLang="zh-CN" sz="2100" baseline="30000" dirty="0">
                <a:solidFill>
                  <a:srgbClr val="CC0000"/>
                </a:solidFill>
                <a:latin typeface="微软雅黑" panose="020B0503020204020204" pitchFamily="34" charset="-122"/>
                <a:ea typeface="微软雅黑" panose="020B0503020204020204" pitchFamily="34" charset="-122"/>
              </a:rPr>
              <a:t>n</a:t>
            </a:r>
            <a:r>
              <a:rPr lang="en-US" altLang="zh-CN" sz="2100" dirty="0">
                <a:solidFill>
                  <a:srgbClr val="CC0000"/>
                </a:solidFill>
                <a:latin typeface="微软雅黑" panose="020B0503020204020204" pitchFamily="34" charset="-122"/>
                <a:ea typeface="微软雅黑" panose="020B0503020204020204" pitchFamily="34" charset="-122"/>
              </a:rPr>
              <a:t>≤X</a:t>
            </a:r>
            <a:r>
              <a:rPr lang="zh-CN" altLang="en-US" sz="2100" dirty="0">
                <a:solidFill>
                  <a:srgbClr val="CC0000"/>
                </a:solidFill>
                <a:latin typeface="微软雅黑" panose="020B0503020204020204" pitchFamily="34" charset="-122"/>
                <a:ea typeface="微软雅黑" panose="020B0503020204020204" pitchFamily="34" charset="-122"/>
              </a:rPr>
              <a:t>＜</a:t>
            </a:r>
            <a:r>
              <a:rPr lang="en-US" altLang="zh-CN" sz="2100" dirty="0">
                <a:solidFill>
                  <a:srgbClr val="CC0000"/>
                </a:solidFill>
                <a:latin typeface="微软雅黑" panose="020B0503020204020204" pitchFamily="34" charset="-122"/>
                <a:ea typeface="微软雅黑" panose="020B0503020204020204" pitchFamily="34" charset="-122"/>
              </a:rPr>
              <a:t>2</a:t>
            </a:r>
            <a:r>
              <a:rPr lang="en-US" altLang="zh-CN" sz="2100" baseline="30000" dirty="0">
                <a:solidFill>
                  <a:srgbClr val="CC0000"/>
                </a:solidFill>
                <a:latin typeface="微软雅黑" panose="020B0503020204020204" pitchFamily="34" charset="-122"/>
                <a:ea typeface="微软雅黑" panose="020B0503020204020204" pitchFamily="34" charset="-122"/>
              </a:rPr>
              <a:t>n</a:t>
            </a:r>
            <a:r>
              <a:rPr lang="en-US" altLang="zh-CN" sz="2100" dirty="0">
                <a:solidFill>
                  <a:srgbClr val="CC0000"/>
                </a:solidFill>
                <a:latin typeface="微软雅黑" panose="020B0503020204020204" pitchFamily="34" charset="-122"/>
                <a:ea typeface="微软雅黑" panose="020B0503020204020204" pitchFamily="34" charset="-122"/>
              </a:rPr>
              <a:t> ,mod 2</a:t>
            </a:r>
            <a:r>
              <a:rPr lang="en-US" altLang="zh-CN" sz="2100" baseline="30000" dirty="0">
                <a:solidFill>
                  <a:srgbClr val="CC0000"/>
                </a:solidFill>
                <a:latin typeface="微软雅黑" panose="020B0503020204020204" pitchFamily="34" charset="-122"/>
                <a:ea typeface="微软雅黑" panose="020B0503020204020204" pitchFamily="34" charset="-122"/>
              </a:rPr>
              <a:t>n</a:t>
            </a:r>
            <a:r>
              <a:rPr lang="zh-CN" altLang="en-US" sz="2100" dirty="0">
                <a:solidFill>
                  <a:srgbClr val="CC0000"/>
                </a:solidFill>
                <a:latin typeface="微软雅黑" panose="020B0503020204020204" pitchFamily="34" charset="-122"/>
                <a:ea typeface="微软雅黑" panose="020B0503020204020204" pitchFamily="34" charset="-122"/>
              </a:rPr>
              <a:t>）</a:t>
            </a:r>
          </a:p>
        </p:txBody>
      </p:sp>
      <p:grpSp>
        <p:nvGrpSpPr>
          <p:cNvPr id="693253" name="Group 5"/>
          <p:cNvGrpSpPr/>
          <p:nvPr/>
        </p:nvGrpSpPr>
        <p:grpSpPr>
          <a:xfrm>
            <a:off x="6369050" y="5105400"/>
            <a:ext cx="2378075" cy="427038"/>
            <a:chOff x="3667" y="1087"/>
            <a:chExt cx="1498" cy="269"/>
          </a:xfrm>
        </p:grpSpPr>
        <p:sp>
          <p:nvSpPr>
            <p:cNvPr id="87046" name="Rectangle 6"/>
            <p:cNvSpPr/>
            <p:nvPr/>
          </p:nvSpPr>
          <p:spPr>
            <a:xfrm>
              <a:off x="3667" y="1087"/>
              <a:ext cx="1498" cy="269"/>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200" dirty="0">
                  <a:solidFill>
                    <a:srgbClr val="3333FF"/>
                  </a:solidFill>
                  <a:latin typeface="微软雅黑" panose="020B0503020204020204" pitchFamily="34" charset="-122"/>
                  <a:ea typeface="微软雅黑" panose="020B0503020204020204" pitchFamily="34" charset="-122"/>
                </a:rPr>
                <a:t>[</a:t>
              </a:r>
              <a:r>
                <a:rPr lang="pt-BR" altLang="zh-CN" sz="2200" dirty="0">
                  <a:solidFill>
                    <a:srgbClr val="3333FF"/>
                  </a:solidFill>
                  <a:latin typeface="微软雅黑" panose="020B0503020204020204" pitchFamily="34" charset="-122"/>
                  <a:ea typeface="微软雅黑" panose="020B0503020204020204" pitchFamily="34" charset="-122"/>
                </a:rPr>
                <a:t>–</a:t>
              </a:r>
              <a:r>
                <a:rPr lang="en-US" altLang="zh-CN" sz="2200" dirty="0">
                  <a:solidFill>
                    <a:srgbClr val="3333FF"/>
                  </a:solidFill>
                  <a:latin typeface="微软雅黑" panose="020B0503020204020204" pitchFamily="34" charset="-122"/>
                  <a:ea typeface="微软雅黑" panose="020B0503020204020204" pitchFamily="34" charset="-122"/>
                </a:rPr>
                <a:t>y]</a:t>
              </a:r>
              <a:r>
                <a:rPr lang="zh-CN" altLang="en-US" sz="2200" baseline="-25000" dirty="0">
                  <a:solidFill>
                    <a:srgbClr val="3333FF"/>
                  </a:solidFill>
                  <a:latin typeface="微软雅黑" panose="020B0503020204020204" pitchFamily="34" charset="-122"/>
                  <a:ea typeface="微软雅黑" panose="020B0503020204020204" pitchFamily="34" charset="-122"/>
                </a:rPr>
                <a:t>补</a:t>
              </a:r>
              <a:r>
                <a:rPr lang="en-US" altLang="zh-CN" sz="2200" dirty="0">
                  <a:solidFill>
                    <a:srgbClr val="3333FF"/>
                  </a:solidFill>
                  <a:latin typeface="微软雅黑" panose="020B0503020204020204" pitchFamily="34" charset="-122"/>
                  <a:ea typeface="微软雅黑" panose="020B0503020204020204" pitchFamily="34" charset="-122"/>
                </a:rPr>
                <a:t>=[y]</a:t>
              </a:r>
              <a:r>
                <a:rPr lang="zh-CN" altLang="en-US" sz="2200" baseline="-25000" dirty="0">
                  <a:solidFill>
                    <a:srgbClr val="3333FF"/>
                  </a:solidFill>
                  <a:latin typeface="微软雅黑" panose="020B0503020204020204" pitchFamily="34" charset="-122"/>
                  <a:ea typeface="微软雅黑" panose="020B0503020204020204" pitchFamily="34" charset="-122"/>
                </a:rPr>
                <a:t>补</a:t>
              </a:r>
              <a:r>
                <a:rPr lang="en-US" altLang="zh-CN" sz="2200" dirty="0">
                  <a:solidFill>
                    <a:srgbClr val="3333FF"/>
                  </a:solidFill>
                  <a:latin typeface="微软雅黑" panose="020B0503020204020204" pitchFamily="34" charset="-122"/>
                  <a:ea typeface="微软雅黑" panose="020B0503020204020204" pitchFamily="34" charset="-122"/>
                </a:rPr>
                <a:t>+1</a:t>
              </a:r>
            </a:p>
          </p:txBody>
        </p:sp>
        <p:sp>
          <p:nvSpPr>
            <p:cNvPr id="87047" name="Line 7"/>
            <p:cNvSpPr/>
            <p:nvPr/>
          </p:nvSpPr>
          <p:spPr>
            <a:xfrm>
              <a:off x="4363" y="1103"/>
              <a:ext cx="177" cy="1"/>
            </a:xfrm>
            <a:prstGeom prst="line">
              <a:avLst/>
            </a:prstGeom>
            <a:ln w="19050" cap="flat" cmpd="sng">
              <a:solidFill>
                <a:srgbClr val="3333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0" dur="500"/>
                                        <p:tgtEl>
                                          <p:spTgt spid="693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blinds(horizontal)">
                                      <p:cBhvr>
                                        <p:cTn id="13" dur="500"/>
                                        <p:tgtEl>
                                          <p:spTgt spid="693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blinds(horizontal)">
                                      <p:cBhvr>
                                        <p:cTn id="16" dur="500"/>
                                        <p:tgtEl>
                                          <p:spTgt spid="6932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93251">
                                            <p:txEl>
                                              <p:pRg st="4" end="4"/>
                                            </p:txEl>
                                          </p:spTgt>
                                        </p:tgtEl>
                                        <p:attrNameLst>
                                          <p:attrName>style.visibility</p:attrName>
                                        </p:attrNameLst>
                                      </p:cBhvr>
                                      <p:to>
                                        <p:strVal val="visible"/>
                                      </p:to>
                                    </p:set>
                                    <p:animEffect transition="in" filter="blinds(horizontal)">
                                      <p:cBhvr>
                                        <p:cTn id="21" dur="500"/>
                                        <p:tgtEl>
                                          <p:spTgt spid="6932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3251">
                                            <p:txEl>
                                              <p:pRg st="5" end="5"/>
                                            </p:txEl>
                                          </p:spTgt>
                                        </p:tgtEl>
                                        <p:attrNameLst>
                                          <p:attrName>style.visibility</p:attrName>
                                        </p:attrNameLst>
                                      </p:cBhvr>
                                      <p:to>
                                        <p:strVal val="visible"/>
                                      </p:to>
                                    </p:set>
                                    <p:animEffect transition="in" filter="blinds(horizontal)">
                                      <p:cBhvr>
                                        <p:cTn id="24" dur="500"/>
                                        <p:tgtEl>
                                          <p:spTgt spid="6932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93251">
                                            <p:txEl>
                                              <p:pRg st="6" end="6"/>
                                            </p:txEl>
                                          </p:spTgt>
                                        </p:tgtEl>
                                        <p:attrNameLst>
                                          <p:attrName>style.visibility</p:attrName>
                                        </p:attrNameLst>
                                      </p:cBhvr>
                                      <p:to>
                                        <p:strVal val="visible"/>
                                      </p:to>
                                    </p:set>
                                    <p:animEffect transition="in" filter="blinds(horizontal)">
                                      <p:cBhvr>
                                        <p:cTn id="29" dur="500"/>
                                        <p:tgtEl>
                                          <p:spTgt spid="6932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3251">
                                            <p:txEl>
                                              <p:pRg st="7" end="7"/>
                                            </p:txEl>
                                          </p:spTgt>
                                        </p:tgtEl>
                                        <p:attrNameLst>
                                          <p:attrName>style.visibility</p:attrName>
                                        </p:attrNameLst>
                                      </p:cBhvr>
                                      <p:to>
                                        <p:strVal val="visible"/>
                                      </p:to>
                                    </p:set>
                                    <p:animEffect transition="in" filter="blinds(horizontal)">
                                      <p:cBhvr>
                                        <p:cTn id="32" dur="500"/>
                                        <p:tgtEl>
                                          <p:spTgt spid="6932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3251">
                                            <p:txEl>
                                              <p:pRg st="8" end="8"/>
                                            </p:txEl>
                                          </p:spTgt>
                                        </p:tgtEl>
                                        <p:attrNameLst>
                                          <p:attrName>style.visibility</p:attrName>
                                        </p:attrNameLst>
                                      </p:cBhvr>
                                      <p:to>
                                        <p:strVal val="visible"/>
                                      </p:to>
                                    </p:set>
                                    <p:animEffect transition="in" filter="blinds(horizontal)">
                                      <p:cBhvr>
                                        <p:cTn id="35" dur="500"/>
                                        <p:tgtEl>
                                          <p:spTgt spid="69325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93251">
                                            <p:txEl>
                                              <p:pRg st="9" end="9"/>
                                            </p:txEl>
                                          </p:spTgt>
                                        </p:tgtEl>
                                        <p:attrNameLst>
                                          <p:attrName>style.visibility</p:attrName>
                                        </p:attrNameLst>
                                      </p:cBhvr>
                                      <p:to>
                                        <p:strVal val="visible"/>
                                      </p:to>
                                    </p:set>
                                    <p:animEffect transition="in" filter="blinds(horizontal)">
                                      <p:cBhvr>
                                        <p:cTn id="40" dur="500"/>
                                        <p:tgtEl>
                                          <p:spTgt spid="69325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93251">
                                            <p:txEl>
                                              <p:pRg st="10" end="10"/>
                                            </p:txEl>
                                          </p:spTgt>
                                        </p:tgtEl>
                                        <p:attrNameLst>
                                          <p:attrName>style.visibility</p:attrName>
                                        </p:attrNameLst>
                                      </p:cBhvr>
                                      <p:to>
                                        <p:strVal val="visible"/>
                                      </p:to>
                                    </p:set>
                                    <p:animEffect transition="in" filter="blinds(horizontal)">
                                      <p:cBhvr>
                                        <p:cTn id="45" dur="500"/>
                                        <p:tgtEl>
                                          <p:spTgt spid="693251">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93251">
                                            <p:txEl>
                                              <p:pRg st="11" end="11"/>
                                            </p:txEl>
                                          </p:spTgt>
                                        </p:tgtEl>
                                        <p:attrNameLst>
                                          <p:attrName>style.visibility</p:attrName>
                                        </p:attrNameLst>
                                      </p:cBhvr>
                                      <p:to>
                                        <p:strVal val="visible"/>
                                      </p:to>
                                    </p:set>
                                    <p:animEffect transition="in" filter="blinds(horizontal)">
                                      <p:cBhvr>
                                        <p:cTn id="50" dur="500"/>
                                        <p:tgtEl>
                                          <p:spTgt spid="69325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0484"/>
                                        </p:tgtEl>
                                        <p:attrNameLst>
                                          <p:attrName>style.visibility</p:attrName>
                                        </p:attrNameLst>
                                      </p:cBhvr>
                                      <p:to>
                                        <p:strVal val="visible"/>
                                      </p:to>
                                    </p:set>
                                    <p:animEffect transition="in" filter="blinds(horizontal)">
                                      <p:cBhvr>
                                        <p:cTn id="55" dur="500"/>
                                        <p:tgtEl>
                                          <p:spTgt spid="40048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93251">
                                            <p:txEl>
                                              <p:pRg st="12" end="12"/>
                                            </p:txEl>
                                          </p:spTgt>
                                        </p:tgtEl>
                                        <p:attrNameLst>
                                          <p:attrName>style.visibility</p:attrName>
                                        </p:attrNameLst>
                                      </p:cBhvr>
                                      <p:to>
                                        <p:strVal val="visible"/>
                                      </p:to>
                                    </p:set>
                                    <p:animEffect transition="in" filter="blinds(horizontal)">
                                      <p:cBhvr>
                                        <p:cTn id="60" dur="500"/>
                                        <p:tgtEl>
                                          <p:spTgt spid="693251">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93251">
                                            <p:txEl>
                                              <p:pRg st="13" end="13"/>
                                            </p:txEl>
                                          </p:spTgt>
                                        </p:tgtEl>
                                        <p:attrNameLst>
                                          <p:attrName>style.visibility</p:attrName>
                                        </p:attrNameLst>
                                      </p:cBhvr>
                                      <p:to>
                                        <p:strVal val="visible"/>
                                      </p:to>
                                    </p:set>
                                    <p:animEffect transition="in" filter="blinds(horizontal)">
                                      <p:cBhvr>
                                        <p:cTn id="65" dur="500"/>
                                        <p:tgtEl>
                                          <p:spTgt spid="693251">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93253"/>
                                        </p:tgtEl>
                                        <p:attrNameLst>
                                          <p:attrName>style.visibility</p:attrName>
                                        </p:attrNameLst>
                                      </p:cBhvr>
                                      <p:to>
                                        <p:strVal val="visible"/>
                                      </p:to>
                                    </p:set>
                                    <p:animEffect transition="in" filter="blinds(horizontal)">
                                      <p:cBhvr>
                                        <p:cTn id="70" dur="500"/>
                                        <p:tgtEl>
                                          <p:spTgt spid="69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1062038" y="98425"/>
            <a:ext cx="7335837" cy="600075"/>
          </a:xfrm>
        </p:spPr>
        <p:txBody>
          <a:bodyPr vert="horz" wrap="square" lIns="63500" tIns="25400" rIns="63500" bIns="25400" anchor="t" anchorCtr="0">
            <a:spAutoFit/>
          </a:bodyPr>
          <a:lstStyle/>
          <a:p>
            <a:r>
              <a:rPr lang="en-US" altLang="zh-CN" dirty="0"/>
              <a:t>n</a:t>
            </a:r>
            <a:r>
              <a:rPr lang="zh-CN" altLang="en-US" dirty="0"/>
              <a:t>位整数加</a:t>
            </a:r>
            <a:r>
              <a:rPr lang="en-US" altLang="zh-CN" dirty="0"/>
              <a:t>/</a:t>
            </a:r>
            <a:r>
              <a:rPr lang="zh-CN" altLang="en-US" dirty="0"/>
              <a:t>减运算器</a:t>
            </a:r>
          </a:p>
        </p:txBody>
      </p:sp>
      <p:sp>
        <p:nvSpPr>
          <p:cNvPr id="694275" name="Rectangle 3"/>
          <p:cNvSpPr/>
          <p:nvPr/>
        </p:nvSpPr>
        <p:spPr>
          <a:xfrm>
            <a:off x="190500" y="2751138"/>
            <a:ext cx="4962525" cy="2576512"/>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20000"/>
              </a:lnSpc>
              <a:spcBef>
                <a:spcPct val="25000"/>
              </a:spcBef>
            </a:pPr>
            <a:r>
              <a:rPr lang="zh-CN" altLang="en-US" sz="2000" dirty="0">
                <a:latin typeface="微软雅黑" panose="020B0503020204020204" pitchFamily="34" charset="-122"/>
                <a:ea typeface="微软雅黑" panose="020B0503020204020204" pitchFamily="34" charset="-122"/>
              </a:rPr>
              <a:t>利用带标志加法器，可构造整数加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减运算器，进行以下运算：</a:t>
            </a:r>
          </a:p>
          <a:p>
            <a:pPr marL="742950" lvl="1" indent="-285750">
              <a:lnSpc>
                <a:spcPct val="120000"/>
              </a:lnSpc>
              <a:spcBef>
                <a:spcPct val="25000"/>
              </a:spcBef>
              <a:buNone/>
            </a:pPr>
            <a:r>
              <a:rPr lang="zh-CN" altLang="en-US" dirty="0">
                <a:latin typeface="微软雅黑" panose="020B0503020204020204" pitchFamily="34" charset="-122"/>
                <a:ea typeface="微软雅黑" panose="020B0503020204020204" pitchFamily="34" charset="-122"/>
              </a:rPr>
              <a:t>无符号整数加、无符号整数减</a:t>
            </a:r>
          </a:p>
          <a:p>
            <a:pPr marL="742950" lvl="1" indent="-285750">
              <a:lnSpc>
                <a:spcPct val="120000"/>
              </a:lnSpc>
              <a:spcBef>
                <a:spcPct val="25000"/>
              </a:spcBef>
              <a:buNone/>
            </a:pPr>
            <a:r>
              <a:rPr lang="zh-CN" altLang="en-US" dirty="0">
                <a:latin typeface="微软雅黑" panose="020B0503020204020204" pitchFamily="34" charset="-122"/>
                <a:ea typeface="微软雅黑" panose="020B0503020204020204" pitchFamily="34" charset="-122"/>
              </a:rPr>
              <a:t>带符号整数加、带符号整数减</a:t>
            </a:r>
          </a:p>
        </p:txBody>
      </p:sp>
      <p:sp>
        <p:nvSpPr>
          <p:cNvPr id="419910" name="Rectangle 70"/>
          <p:cNvSpPr/>
          <p:nvPr/>
        </p:nvSpPr>
        <p:spPr>
          <a:xfrm>
            <a:off x="5573713" y="2697163"/>
            <a:ext cx="2855912" cy="701675"/>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008000"/>
                </a:solidFill>
                <a:latin typeface="微软雅黑" panose="020B0503020204020204" pitchFamily="34" charset="-122"/>
                <a:ea typeface="微软雅黑" panose="020B0503020204020204" pitchFamily="34" charset="-122"/>
              </a:rPr>
              <a:t>当</a:t>
            </a:r>
            <a:r>
              <a:rPr lang="en-US" altLang="zh-CN" sz="2000" dirty="0">
                <a:solidFill>
                  <a:srgbClr val="008000"/>
                </a:solidFill>
                <a:latin typeface="微软雅黑" panose="020B0503020204020204" pitchFamily="34" charset="-122"/>
                <a:ea typeface="微软雅黑" panose="020B0503020204020204" pitchFamily="34" charset="-122"/>
              </a:rPr>
              <a:t>Sub</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1</a:t>
            </a:r>
            <a:r>
              <a:rPr lang="zh-CN" altLang="en-US" sz="2000" dirty="0">
                <a:solidFill>
                  <a:srgbClr val="008000"/>
                </a:solidFill>
                <a:latin typeface="微软雅黑" panose="020B0503020204020204" pitchFamily="34" charset="-122"/>
                <a:ea typeface="微软雅黑" panose="020B0503020204020204" pitchFamily="34" charset="-122"/>
              </a:rPr>
              <a:t>时，做减法</a:t>
            </a:r>
          </a:p>
          <a:p>
            <a:pPr marL="0" lvl="0" indent="0">
              <a:lnSpc>
                <a:spcPct val="100000"/>
              </a:lnSpc>
              <a:spcBef>
                <a:spcPct val="0"/>
              </a:spcBef>
              <a:buNone/>
            </a:pPr>
            <a:r>
              <a:rPr lang="zh-CN" altLang="en-US" sz="2000" dirty="0">
                <a:solidFill>
                  <a:srgbClr val="008000"/>
                </a:solidFill>
                <a:latin typeface="微软雅黑" panose="020B0503020204020204" pitchFamily="34" charset="-122"/>
                <a:ea typeface="微软雅黑" panose="020B0503020204020204" pitchFamily="34" charset="-122"/>
              </a:rPr>
              <a:t>当</a:t>
            </a:r>
            <a:r>
              <a:rPr lang="en-US" altLang="zh-CN" sz="2000" dirty="0">
                <a:solidFill>
                  <a:srgbClr val="008000"/>
                </a:solidFill>
                <a:latin typeface="微软雅黑" panose="020B0503020204020204" pitchFamily="34" charset="-122"/>
                <a:ea typeface="微软雅黑" panose="020B0503020204020204" pitchFamily="34" charset="-122"/>
              </a:rPr>
              <a:t>Sub</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0</a:t>
            </a:r>
            <a:r>
              <a:rPr lang="zh-CN" altLang="en-US" sz="2000" dirty="0">
                <a:solidFill>
                  <a:srgbClr val="008000"/>
                </a:solidFill>
                <a:latin typeface="微软雅黑" panose="020B0503020204020204" pitchFamily="34" charset="-122"/>
                <a:ea typeface="微软雅黑" panose="020B0503020204020204" pitchFamily="34" charset="-122"/>
              </a:rPr>
              <a:t>时，做加法</a:t>
            </a:r>
          </a:p>
        </p:txBody>
      </p:sp>
      <p:sp>
        <p:nvSpPr>
          <p:cNvPr id="419843" name="Rectangle 3"/>
          <p:cNvSpPr/>
          <p:nvPr/>
        </p:nvSpPr>
        <p:spPr>
          <a:xfrm>
            <a:off x="174625" y="879475"/>
            <a:ext cx="5913438" cy="1635125"/>
          </a:xfrm>
          <a:prstGeom prst="rect">
            <a:avLst/>
          </a:prstGeom>
          <a:noFill/>
          <a:ln w="9525">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203200" lvl="0" indent="-203200"/>
            <a:r>
              <a:rPr lang="zh-CN" altLang="en-US" sz="2000" dirty="0">
                <a:latin typeface="微软雅黑" panose="020B0503020204020204" pitchFamily="34" charset="-122"/>
                <a:ea typeface="微软雅黑" panose="020B0503020204020204" pitchFamily="34" charset="-122"/>
              </a:rPr>
              <a:t>补码加减运算公式</a:t>
            </a:r>
          </a:p>
          <a:p>
            <a:pPr marL="685800" lvl="1" indent="-190500">
              <a:buNone/>
            </a:pPr>
            <a:r>
              <a:rPr lang="en-US" altLang="zh-CN" dirty="0">
                <a:latin typeface="微软雅黑" panose="020B0503020204020204" pitchFamily="34" charset="-122"/>
                <a:ea typeface="微软雅黑" panose="020B0503020204020204" pitchFamily="34" charset="-122"/>
              </a:rPr>
              <a:t>[A+B]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[B] </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mod 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 )</a:t>
            </a:r>
          </a:p>
          <a:p>
            <a:pPr marL="685800" lvl="1" indent="-190500">
              <a:buNone/>
            </a:pPr>
            <a:r>
              <a:rPr lang="en-US" altLang="zh-CN" dirty="0">
                <a:latin typeface="微软雅黑" panose="020B0503020204020204" pitchFamily="34" charset="-122"/>
                <a:ea typeface="微软雅黑" panose="020B0503020204020204" pitchFamily="34" charset="-122"/>
              </a:rPr>
              <a:t>[A</a:t>
            </a:r>
            <a:r>
              <a:rPr lang="pt-BR"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pt-BR"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 </a:t>
            </a:r>
            <a:r>
              <a:rPr lang="zh-CN" altLang="en-US" baseline="-25000" dirty="0">
                <a:solidFill>
                  <a:srgbClr val="3333FF"/>
                </a:solidFill>
                <a:latin typeface="微软雅黑" panose="020B0503020204020204" pitchFamily="34" charset="-122"/>
                <a:ea typeface="微软雅黑" panose="020B0503020204020204" pitchFamily="34" charset="-122"/>
              </a:rPr>
              <a:t>补</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mod 2</a:t>
            </a:r>
            <a:r>
              <a:rPr lang="en-US" altLang="zh-CN" baseline="30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 )</a:t>
            </a:r>
          </a:p>
          <a:p>
            <a:pPr marL="685800" lvl="1" indent="-190500">
              <a:buChar char="–"/>
            </a:pPr>
            <a:r>
              <a:rPr lang="zh-CN" altLang="en-US" dirty="0">
                <a:solidFill>
                  <a:srgbClr val="FF0000"/>
                </a:solidFill>
                <a:latin typeface="微软雅黑" panose="020B0503020204020204" pitchFamily="34" charset="-122"/>
                <a:ea typeface="微软雅黑" panose="020B0503020204020204" pitchFamily="34" charset="-122"/>
              </a:rPr>
              <a:t>实现减法的主要工作在于：求</a:t>
            </a:r>
            <a:r>
              <a:rPr lang="en-US" altLang="zh-CN" dirty="0">
                <a:solidFill>
                  <a:srgbClr val="FF0000"/>
                </a:solidFill>
                <a:latin typeface="微软雅黑" panose="020B0503020204020204" pitchFamily="34" charset="-122"/>
                <a:ea typeface="微软雅黑" panose="020B0503020204020204" pitchFamily="34" charset="-122"/>
              </a:rPr>
              <a:t>[</a:t>
            </a:r>
            <a:r>
              <a:rPr lang="pt-BR" altLang="zh-CN"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B] </a:t>
            </a:r>
            <a:r>
              <a:rPr lang="zh-CN" altLang="en-US" baseline="-25000" dirty="0">
                <a:solidFill>
                  <a:srgbClr val="FF0000"/>
                </a:solidFill>
                <a:latin typeface="微软雅黑" panose="020B0503020204020204" pitchFamily="34" charset="-122"/>
                <a:ea typeface="微软雅黑" panose="020B0503020204020204" pitchFamily="34" charset="-122"/>
              </a:rPr>
              <a:t>补</a:t>
            </a:r>
          </a:p>
        </p:txBody>
      </p:sp>
      <p:sp>
        <p:nvSpPr>
          <p:cNvPr id="419844" name="Text Box 4"/>
          <p:cNvSpPr txBox="1"/>
          <p:nvPr/>
        </p:nvSpPr>
        <p:spPr>
          <a:xfrm>
            <a:off x="5746750" y="1160463"/>
            <a:ext cx="2867025"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C0000"/>
                </a:solidFill>
                <a:latin typeface="微软雅黑" panose="020B0503020204020204" pitchFamily="34" charset="-122"/>
                <a:ea typeface="微软雅黑" panose="020B0503020204020204" pitchFamily="34" charset="-122"/>
              </a:rPr>
              <a:t>问题：如何求</a:t>
            </a:r>
            <a:r>
              <a:rPr lang="en-US" altLang="zh-CN" sz="2000" dirty="0">
                <a:solidFill>
                  <a:srgbClr val="CC0000"/>
                </a:solidFill>
                <a:latin typeface="微软雅黑" panose="020B0503020204020204" pitchFamily="34" charset="-122"/>
                <a:ea typeface="微软雅黑" panose="020B0503020204020204" pitchFamily="34" charset="-122"/>
              </a:rPr>
              <a:t>[</a:t>
            </a:r>
            <a:r>
              <a:rPr lang="pt-BR" altLang="zh-CN" sz="2000" dirty="0">
                <a:solidFill>
                  <a:srgbClr val="CC0000"/>
                </a:solidFill>
                <a:latin typeface="微软雅黑" panose="020B0503020204020204" pitchFamily="34" charset="-122"/>
                <a:ea typeface="微软雅黑" panose="020B0503020204020204" pitchFamily="34" charset="-122"/>
              </a:rPr>
              <a:t>–</a:t>
            </a:r>
            <a:r>
              <a:rPr lang="en-US" altLang="zh-CN" sz="2000" dirty="0">
                <a:solidFill>
                  <a:srgbClr val="CC0000"/>
                </a:solidFill>
                <a:latin typeface="微软雅黑" panose="020B0503020204020204" pitchFamily="34" charset="-122"/>
                <a:ea typeface="微软雅黑" panose="020B0503020204020204" pitchFamily="34" charset="-122"/>
              </a:rPr>
              <a:t>B]</a:t>
            </a:r>
            <a:r>
              <a:rPr lang="zh-CN" altLang="en-US" sz="2000" baseline="-25000" dirty="0">
                <a:solidFill>
                  <a:srgbClr val="CC0000"/>
                </a:solidFill>
                <a:latin typeface="微软雅黑" panose="020B0503020204020204" pitchFamily="34" charset="-122"/>
                <a:ea typeface="微软雅黑" panose="020B0503020204020204" pitchFamily="34" charset="-122"/>
              </a:rPr>
              <a:t>补</a:t>
            </a:r>
            <a:r>
              <a:rPr lang="zh-CN" altLang="en-US" sz="2000" dirty="0">
                <a:solidFill>
                  <a:srgbClr val="CC0000"/>
                </a:solidFill>
                <a:latin typeface="微软雅黑" panose="020B0503020204020204" pitchFamily="34" charset="-122"/>
                <a:ea typeface="微软雅黑" panose="020B0503020204020204" pitchFamily="34" charset="-122"/>
              </a:rPr>
              <a:t>？</a:t>
            </a:r>
          </a:p>
        </p:txBody>
      </p:sp>
      <p:grpSp>
        <p:nvGrpSpPr>
          <p:cNvPr id="694279" name="Group 7"/>
          <p:cNvGrpSpPr/>
          <p:nvPr/>
        </p:nvGrpSpPr>
        <p:grpSpPr>
          <a:xfrm>
            <a:off x="5821363" y="1716088"/>
            <a:ext cx="2378075" cy="427037"/>
            <a:chOff x="3667" y="1087"/>
            <a:chExt cx="1498" cy="269"/>
          </a:xfrm>
        </p:grpSpPr>
        <p:sp>
          <p:nvSpPr>
            <p:cNvPr id="88131" name="Rectangle 6"/>
            <p:cNvSpPr/>
            <p:nvPr/>
          </p:nvSpPr>
          <p:spPr>
            <a:xfrm>
              <a:off x="3667" y="1087"/>
              <a:ext cx="1498" cy="269"/>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200" dirty="0">
                  <a:solidFill>
                    <a:srgbClr val="3333FF"/>
                  </a:solidFill>
                  <a:latin typeface="微软雅黑" panose="020B0503020204020204" pitchFamily="34" charset="-122"/>
                  <a:ea typeface="微软雅黑" panose="020B0503020204020204" pitchFamily="34" charset="-122"/>
                </a:rPr>
                <a:t>[</a:t>
              </a:r>
              <a:r>
                <a:rPr lang="pt-BR" altLang="zh-CN" sz="2200" dirty="0">
                  <a:solidFill>
                    <a:srgbClr val="3333FF"/>
                  </a:solidFill>
                  <a:latin typeface="微软雅黑" panose="020B0503020204020204" pitchFamily="34" charset="-122"/>
                  <a:ea typeface="微软雅黑" panose="020B0503020204020204" pitchFamily="34" charset="-122"/>
                </a:rPr>
                <a:t>–</a:t>
              </a:r>
              <a:r>
                <a:rPr lang="en-US" altLang="zh-CN" sz="2200" dirty="0">
                  <a:solidFill>
                    <a:srgbClr val="3333FF"/>
                  </a:solidFill>
                  <a:latin typeface="微软雅黑" panose="020B0503020204020204" pitchFamily="34" charset="-122"/>
                  <a:ea typeface="微软雅黑" panose="020B0503020204020204" pitchFamily="34" charset="-122"/>
                </a:rPr>
                <a:t>B]</a:t>
              </a:r>
              <a:r>
                <a:rPr lang="zh-CN" altLang="en-US" sz="2200" baseline="-25000" dirty="0">
                  <a:solidFill>
                    <a:srgbClr val="3333FF"/>
                  </a:solidFill>
                  <a:latin typeface="微软雅黑" panose="020B0503020204020204" pitchFamily="34" charset="-122"/>
                  <a:ea typeface="微软雅黑" panose="020B0503020204020204" pitchFamily="34" charset="-122"/>
                </a:rPr>
                <a:t>补</a:t>
              </a:r>
              <a:r>
                <a:rPr lang="en-US" altLang="zh-CN" sz="2200" dirty="0">
                  <a:solidFill>
                    <a:srgbClr val="3333FF"/>
                  </a:solidFill>
                  <a:latin typeface="微软雅黑" panose="020B0503020204020204" pitchFamily="34" charset="-122"/>
                  <a:ea typeface="微软雅黑" panose="020B0503020204020204" pitchFamily="34" charset="-122"/>
                </a:rPr>
                <a:t>=[B]</a:t>
              </a:r>
              <a:r>
                <a:rPr lang="zh-CN" altLang="en-US" sz="2200" baseline="-25000" dirty="0">
                  <a:solidFill>
                    <a:srgbClr val="3333FF"/>
                  </a:solidFill>
                  <a:latin typeface="微软雅黑" panose="020B0503020204020204" pitchFamily="34" charset="-122"/>
                  <a:ea typeface="微软雅黑" panose="020B0503020204020204" pitchFamily="34" charset="-122"/>
                </a:rPr>
                <a:t>补</a:t>
              </a:r>
              <a:r>
                <a:rPr lang="en-US" altLang="zh-CN" sz="2200" dirty="0">
                  <a:solidFill>
                    <a:srgbClr val="3333FF"/>
                  </a:solidFill>
                  <a:latin typeface="微软雅黑" panose="020B0503020204020204" pitchFamily="34" charset="-122"/>
                  <a:ea typeface="微软雅黑" panose="020B0503020204020204" pitchFamily="34" charset="-122"/>
                </a:rPr>
                <a:t>+1</a:t>
              </a:r>
            </a:p>
          </p:txBody>
        </p:sp>
        <p:sp>
          <p:nvSpPr>
            <p:cNvPr id="88132" name="Line 7"/>
            <p:cNvSpPr/>
            <p:nvPr/>
          </p:nvSpPr>
          <p:spPr>
            <a:xfrm>
              <a:off x="4363" y="1103"/>
              <a:ext cx="177" cy="1"/>
            </a:xfrm>
            <a:prstGeom prst="line">
              <a:avLst/>
            </a:prstGeom>
            <a:ln w="19050" cap="flat" cmpd="sng">
              <a:solidFill>
                <a:srgbClr val="3333FF"/>
              </a:solidFill>
              <a:prstDash val="solid"/>
              <a:headEnd type="none" w="med" len="med"/>
              <a:tailEnd type="none" w="med" len="med"/>
            </a:ln>
          </p:spPr>
        </p:sp>
      </p:grpSp>
      <p:sp>
        <p:nvSpPr>
          <p:cNvPr id="694282" name="Text Box 10"/>
          <p:cNvSpPr txBox="1"/>
          <p:nvPr/>
        </p:nvSpPr>
        <p:spPr>
          <a:xfrm>
            <a:off x="304800" y="4632325"/>
            <a:ext cx="2800350" cy="19970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5000"/>
              </a:lnSpc>
              <a:spcBef>
                <a:spcPct val="50000"/>
              </a:spcBef>
              <a:buNone/>
            </a:pPr>
            <a:r>
              <a:rPr lang="zh-CN" altLang="en-US" sz="2000" dirty="0">
                <a:latin typeface="微软雅黑" panose="020B0503020204020204" pitchFamily="34" charset="-122"/>
                <a:ea typeface="微软雅黑" panose="020B0503020204020204" pitchFamily="34" charset="-122"/>
              </a:rPr>
              <a:t>在整数加</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减运算部件基础上，加上寄存器、移位器以及控制逻辑，就可实现</a:t>
            </a:r>
            <a:r>
              <a:rPr lang="en-US" altLang="zh-CN" sz="2000" dirty="0">
                <a:solidFill>
                  <a:srgbClr val="FF0000"/>
                </a:solidFill>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乘</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除</a:t>
            </a:r>
            <a:r>
              <a:rPr lang="zh-CN" altLang="en-US" sz="2000" dirty="0">
                <a:latin typeface="微软雅黑" panose="020B0503020204020204" pitchFamily="34" charset="-122"/>
                <a:ea typeface="微软雅黑" panose="020B0503020204020204" pitchFamily="34" charset="-122"/>
              </a:rPr>
              <a:t>运算以及</a:t>
            </a:r>
            <a:r>
              <a:rPr lang="zh-CN" altLang="en-US" sz="2000" dirty="0">
                <a:solidFill>
                  <a:srgbClr val="FF0000"/>
                </a:solidFill>
                <a:latin typeface="微软雅黑" panose="020B0503020204020204" pitchFamily="34" charset="-122"/>
                <a:ea typeface="微软雅黑" panose="020B0503020204020204" pitchFamily="34" charset="-122"/>
              </a:rPr>
              <a:t>浮点</a:t>
            </a:r>
            <a:r>
              <a:rPr lang="zh-CN" altLang="en-US" sz="2000" dirty="0">
                <a:latin typeface="微软雅黑" panose="020B0503020204020204" pitchFamily="34" charset="-122"/>
                <a:ea typeface="微软雅黑" panose="020B0503020204020204" pitchFamily="34" charset="-122"/>
              </a:rPr>
              <a:t>运算电路</a:t>
            </a:r>
          </a:p>
        </p:txBody>
      </p:sp>
      <p:grpSp>
        <p:nvGrpSpPr>
          <p:cNvPr id="694283" name="Group 11"/>
          <p:cNvGrpSpPr/>
          <p:nvPr/>
        </p:nvGrpSpPr>
        <p:grpSpPr>
          <a:xfrm>
            <a:off x="3395663" y="3414713"/>
            <a:ext cx="5748337" cy="3024187"/>
            <a:chOff x="2139" y="2151"/>
            <a:chExt cx="3621" cy="1905"/>
          </a:xfrm>
        </p:grpSpPr>
        <p:sp>
          <p:nvSpPr>
            <p:cNvPr id="88074" name="Rectangle 33"/>
            <p:cNvSpPr/>
            <p:nvPr/>
          </p:nvSpPr>
          <p:spPr>
            <a:xfrm>
              <a:off x="5140" y="2890"/>
              <a:ext cx="391"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sp>
          <p:nvSpPr>
            <p:cNvPr id="88075" name="Line 11"/>
            <p:cNvSpPr/>
            <p:nvPr/>
          </p:nvSpPr>
          <p:spPr>
            <a:xfrm flipH="1">
              <a:off x="3670" y="2599"/>
              <a:ext cx="502" cy="0"/>
            </a:xfrm>
            <a:prstGeom prst="line">
              <a:avLst/>
            </a:prstGeom>
            <a:ln w="12700" cap="flat" cmpd="sng">
              <a:solidFill>
                <a:schemeClr val="tx1"/>
              </a:solidFill>
              <a:prstDash val="solid"/>
              <a:headEnd type="triangle" w="med" len="med"/>
              <a:tailEnd type="none" w="med" len="med"/>
            </a:ln>
          </p:spPr>
        </p:sp>
        <p:sp>
          <p:nvSpPr>
            <p:cNvPr id="88076" name="Line 12"/>
            <p:cNvSpPr/>
            <p:nvPr/>
          </p:nvSpPr>
          <p:spPr>
            <a:xfrm flipH="1">
              <a:off x="4162" y="2482"/>
              <a:ext cx="6" cy="438"/>
            </a:xfrm>
            <a:prstGeom prst="line">
              <a:avLst/>
            </a:prstGeom>
            <a:ln w="25400" cap="flat" cmpd="sng">
              <a:solidFill>
                <a:schemeClr val="tx1"/>
              </a:solidFill>
              <a:prstDash val="solid"/>
              <a:headEnd type="none" w="med" len="med"/>
              <a:tailEnd type="none" w="med" len="med"/>
            </a:ln>
          </p:spPr>
        </p:sp>
        <p:sp>
          <p:nvSpPr>
            <p:cNvPr id="88077" name="Line 13"/>
            <p:cNvSpPr/>
            <p:nvPr/>
          </p:nvSpPr>
          <p:spPr>
            <a:xfrm>
              <a:off x="4175" y="2482"/>
              <a:ext cx="399" cy="194"/>
            </a:xfrm>
            <a:prstGeom prst="line">
              <a:avLst/>
            </a:prstGeom>
            <a:ln w="25400" cap="flat" cmpd="sng">
              <a:solidFill>
                <a:schemeClr val="tx1"/>
              </a:solidFill>
              <a:prstDash val="solid"/>
              <a:headEnd type="none" w="med" len="med"/>
              <a:tailEnd type="none" w="med" len="med"/>
            </a:ln>
          </p:spPr>
        </p:sp>
        <p:sp>
          <p:nvSpPr>
            <p:cNvPr id="88078" name="Line 14"/>
            <p:cNvSpPr/>
            <p:nvPr/>
          </p:nvSpPr>
          <p:spPr>
            <a:xfrm>
              <a:off x="4145" y="2913"/>
              <a:ext cx="151" cy="70"/>
            </a:xfrm>
            <a:prstGeom prst="line">
              <a:avLst/>
            </a:prstGeom>
            <a:ln w="25400" cap="flat" cmpd="sng">
              <a:solidFill>
                <a:schemeClr val="tx1"/>
              </a:solidFill>
              <a:prstDash val="solid"/>
              <a:headEnd type="none" w="med" len="med"/>
              <a:tailEnd type="none" w="med" len="med"/>
            </a:ln>
          </p:spPr>
        </p:sp>
        <p:sp>
          <p:nvSpPr>
            <p:cNvPr id="88079" name="Line 16"/>
            <p:cNvSpPr/>
            <p:nvPr/>
          </p:nvSpPr>
          <p:spPr>
            <a:xfrm>
              <a:off x="4574" y="2676"/>
              <a:ext cx="7" cy="290"/>
            </a:xfrm>
            <a:prstGeom prst="line">
              <a:avLst/>
            </a:prstGeom>
            <a:ln w="25400" cap="flat" cmpd="sng">
              <a:solidFill>
                <a:schemeClr val="tx1"/>
              </a:solidFill>
              <a:prstDash val="solid"/>
              <a:headEnd type="none" w="med" len="med"/>
              <a:tailEnd type="none" w="med" len="med"/>
            </a:ln>
          </p:spPr>
        </p:sp>
        <p:sp>
          <p:nvSpPr>
            <p:cNvPr id="88080" name="Line 18"/>
            <p:cNvSpPr/>
            <p:nvPr/>
          </p:nvSpPr>
          <p:spPr>
            <a:xfrm flipV="1">
              <a:off x="4168" y="3064"/>
              <a:ext cx="0" cy="414"/>
            </a:xfrm>
            <a:prstGeom prst="line">
              <a:avLst/>
            </a:prstGeom>
            <a:ln w="25400" cap="flat" cmpd="sng">
              <a:solidFill>
                <a:schemeClr val="tx1"/>
              </a:solidFill>
              <a:prstDash val="solid"/>
              <a:headEnd type="none" w="med" len="med"/>
              <a:tailEnd type="none" w="med" len="med"/>
            </a:ln>
          </p:spPr>
        </p:sp>
        <p:sp>
          <p:nvSpPr>
            <p:cNvPr id="88081" name="Line 19"/>
            <p:cNvSpPr/>
            <p:nvPr/>
          </p:nvSpPr>
          <p:spPr>
            <a:xfrm flipV="1">
              <a:off x="4175" y="3257"/>
              <a:ext cx="399" cy="221"/>
            </a:xfrm>
            <a:prstGeom prst="line">
              <a:avLst/>
            </a:prstGeom>
            <a:ln w="25400" cap="flat" cmpd="sng">
              <a:solidFill>
                <a:schemeClr val="tx1"/>
              </a:solidFill>
              <a:prstDash val="solid"/>
              <a:headEnd type="none" w="med" len="med"/>
              <a:tailEnd type="none" w="med" len="med"/>
            </a:ln>
          </p:spPr>
        </p:sp>
        <p:sp>
          <p:nvSpPr>
            <p:cNvPr id="88082" name="Line 20"/>
            <p:cNvSpPr/>
            <p:nvPr/>
          </p:nvSpPr>
          <p:spPr>
            <a:xfrm flipV="1">
              <a:off x="4169" y="2981"/>
              <a:ext cx="121" cy="78"/>
            </a:xfrm>
            <a:prstGeom prst="line">
              <a:avLst/>
            </a:prstGeom>
            <a:ln w="25400" cap="flat" cmpd="sng">
              <a:solidFill>
                <a:schemeClr val="tx1"/>
              </a:solidFill>
              <a:prstDash val="solid"/>
              <a:headEnd type="none" w="med" len="med"/>
              <a:tailEnd type="none" w="med" len="med"/>
            </a:ln>
          </p:spPr>
        </p:sp>
        <p:sp>
          <p:nvSpPr>
            <p:cNvPr id="88083" name="Line 22"/>
            <p:cNvSpPr/>
            <p:nvPr/>
          </p:nvSpPr>
          <p:spPr>
            <a:xfrm flipV="1">
              <a:off x="4581" y="2966"/>
              <a:ext cx="0" cy="304"/>
            </a:xfrm>
            <a:prstGeom prst="line">
              <a:avLst/>
            </a:prstGeom>
            <a:ln w="25400" cap="flat" cmpd="sng">
              <a:solidFill>
                <a:schemeClr val="tx1"/>
              </a:solidFill>
              <a:prstDash val="solid"/>
              <a:headEnd type="none" w="med" len="med"/>
              <a:tailEnd type="none" w="med" len="med"/>
            </a:ln>
          </p:spPr>
        </p:sp>
        <p:sp>
          <p:nvSpPr>
            <p:cNvPr id="88084" name="Line 23"/>
            <p:cNvSpPr/>
            <p:nvPr/>
          </p:nvSpPr>
          <p:spPr>
            <a:xfrm>
              <a:off x="4584" y="2973"/>
              <a:ext cx="612" cy="0"/>
            </a:xfrm>
            <a:prstGeom prst="line">
              <a:avLst/>
            </a:prstGeom>
            <a:ln w="12700" cap="flat" cmpd="sng">
              <a:solidFill>
                <a:schemeClr val="tx1"/>
              </a:solidFill>
              <a:prstDash val="solid"/>
              <a:headEnd type="none" w="med" len="med"/>
              <a:tailEnd type="triangle" w="med" len="med"/>
            </a:ln>
          </p:spPr>
        </p:sp>
        <p:sp>
          <p:nvSpPr>
            <p:cNvPr id="88085" name="Line 24"/>
            <p:cNvSpPr/>
            <p:nvPr/>
          </p:nvSpPr>
          <p:spPr>
            <a:xfrm flipH="1">
              <a:off x="3670" y="3346"/>
              <a:ext cx="502" cy="0"/>
            </a:xfrm>
            <a:prstGeom prst="line">
              <a:avLst/>
            </a:prstGeom>
            <a:ln w="12700" cap="flat" cmpd="sng">
              <a:solidFill>
                <a:schemeClr val="tx1"/>
              </a:solidFill>
              <a:prstDash val="solid"/>
              <a:headEnd type="triangle" w="med" len="med"/>
              <a:tailEnd type="none" w="med" len="med"/>
            </a:ln>
          </p:spPr>
        </p:sp>
        <p:sp>
          <p:nvSpPr>
            <p:cNvPr id="88086" name="Rectangle 25"/>
            <p:cNvSpPr/>
            <p:nvPr/>
          </p:nvSpPr>
          <p:spPr>
            <a:xfrm rot="5400000">
              <a:off x="4088" y="2919"/>
              <a:ext cx="619" cy="229"/>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ea typeface="微软雅黑" panose="020B0503020204020204" pitchFamily="34" charset="-122"/>
                </a:rPr>
                <a:t>加法器</a:t>
              </a:r>
            </a:p>
          </p:txBody>
        </p:sp>
        <p:sp>
          <p:nvSpPr>
            <p:cNvPr id="88087" name="Line 26"/>
            <p:cNvSpPr/>
            <p:nvPr/>
          </p:nvSpPr>
          <p:spPr>
            <a:xfrm flipH="1">
              <a:off x="3834" y="3308"/>
              <a:ext cx="90" cy="77"/>
            </a:xfrm>
            <a:prstGeom prst="line">
              <a:avLst/>
            </a:prstGeom>
            <a:ln w="12700" cap="flat" cmpd="sng">
              <a:solidFill>
                <a:schemeClr val="tx1"/>
              </a:solidFill>
              <a:prstDash val="solid"/>
              <a:headEnd type="none" w="med" len="med"/>
              <a:tailEnd type="none" w="med" len="med"/>
            </a:ln>
          </p:spPr>
        </p:sp>
        <p:sp>
          <p:nvSpPr>
            <p:cNvPr id="88088" name="Line 27"/>
            <p:cNvSpPr/>
            <p:nvPr/>
          </p:nvSpPr>
          <p:spPr>
            <a:xfrm flipH="1">
              <a:off x="3834" y="2563"/>
              <a:ext cx="90" cy="74"/>
            </a:xfrm>
            <a:prstGeom prst="line">
              <a:avLst/>
            </a:prstGeom>
            <a:ln w="12700" cap="flat" cmpd="sng">
              <a:solidFill>
                <a:schemeClr val="tx1"/>
              </a:solidFill>
              <a:prstDash val="solid"/>
              <a:headEnd type="none" w="med" len="med"/>
              <a:tailEnd type="none" w="med" len="med"/>
            </a:ln>
          </p:spPr>
        </p:sp>
        <p:sp>
          <p:nvSpPr>
            <p:cNvPr id="88089" name="Line 28"/>
            <p:cNvSpPr/>
            <p:nvPr/>
          </p:nvSpPr>
          <p:spPr>
            <a:xfrm flipH="1">
              <a:off x="4866" y="2935"/>
              <a:ext cx="90" cy="75"/>
            </a:xfrm>
            <a:prstGeom prst="line">
              <a:avLst/>
            </a:prstGeom>
            <a:ln w="12700" cap="flat" cmpd="sng">
              <a:solidFill>
                <a:schemeClr val="tx1"/>
              </a:solidFill>
              <a:prstDash val="solid"/>
              <a:headEnd type="none" w="med" len="med"/>
              <a:tailEnd type="none" w="med" len="med"/>
            </a:ln>
          </p:spPr>
        </p:sp>
        <p:sp>
          <p:nvSpPr>
            <p:cNvPr id="88090" name="Rectangle 29"/>
            <p:cNvSpPr/>
            <p:nvPr/>
          </p:nvSpPr>
          <p:spPr>
            <a:xfrm>
              <a:off x="3707" y="2599"/>
              <a:ext cx="18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cs typeface="Arial" panose="020B0604020202020204" pitchFamily="34" charset="0"/>
                </a:rPr>
                <a:t>4</a:t>
              </a:r>
              <a:endParaRPr lang="zh-CN" altLang="en-US" sz="1600" dirty="0">
                <a:ea typeface="Arial" panose="020B0604020202020204" pitchFamily="34" charset="0"/>
              </a:endParaRPr>
            </a:p>
          </p:txBody>
        </p:sp>
        <p:sp>
          <p:nvSpPr>
            <p:cNvPr id="88091" name="Rectangle 30"/>
            <p:cNvSpPr/>
            <p:nvPr/>
          </p:nvSpPr>
          <p:spPr>
            <a:xfrm>
              <a:off x="3707" y="3346"/>
              <a:ext cx="18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cs typeface="Arial" panose="020B0604020202020204" pitchFamily="34" charset="0"/>
                </a:rPr>
                <a:t>4</a:t>
              </a:r>
              <a:endParaRPr lang="zh-CN" altLang="en-US" sz="1600" dirty="0">
                <a:ea typeface="Arial" panose="020B0604020202020204" pitchFamily="34" charset="0"/>
              </a:endParaRPr>
            </a:p>
          </p:txBody>
        </p:sp>
        <p:sp>
          <p:nvSpPr>
            <p:cNvPr id="88092" name="Rectangle 31"/>
            <p:cNvSpPr/>
            <p:nvPr/>
          </p:nvSpPr>
          <p:spPr>
            <a:xfrm>
              <a:off x="4739" y="2973"/>
              <a:ext cx="185" cy="17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75000"/>
                </a:lnSpc>
                <a:spcBef>
                  <a:spcPct val="0"/>
                </a:spcBef>
                <a:buNone/>
              </a:pPr>
              <a:r>
                <a:rPr lang="zh-CN" altLang="en-US" sz="1600" dirty="0">
                  <a:cs typeface="Arial" panose="020B0604020202020204" pitchFamily="34" charset="0"/>
                </a:rPr>
                <a:t>4</a:t>
              </a:r>
              <a:endParaRPr lang="zh-CN" altLang="en-US" sz="1600" dirty="0">
                <a:ea typeface="Arial" panose="020B0604020202020204" pitchFamily="34" charset="0"/>
              </a:endParaRPr>
            </a:p>
          </p:txBody>
        </p:sp>
        <p:sp>
          <p:nvSpPr>
            <p:cNvPr id="88093" name="Rectangle 32"/>
            <p:cNvSpPr/>
            <p:nvPr/>
          </p:nvSpPr>
          <p:spPr>
            <a:xfrm>
              <a:off x="3624" y="238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88094" name="Rectangle 34"/>
            <p:cNvSpPr/>
            <p:nvPr/>
          </p:nvSpPr>
          <p:spPr>
            <a:xfrm>
              <a:off x="4986" y="2653"/>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88095" name="Line 35"/>
            <p:cNvSpPr/>
            <p:nvPr/>
          </p:nvSpPr>
          <p:spPr>
            <a:xfrm>
              <a:off x="4416" y="2354"/>
              <a:ext cx="0" cy="242"/>
            </a:xfrm>
            <a:prstGeom prst="line">
              <a:avLst/>
            </a:prstGeom>
            <a:ln w="12700" cap="flat" cmpd="sng">
              <a:solidFill>
                <a:schemeClr val="tx1"/>
              </a:solidFill>
              <a:prstDash val="solid"/>
              <a:headEnd type="none" w="med" len="med"/>
              <a:tailEnd type="triangle" w="med" len="med"/>
            </a:ln>
          </p:spPr>
        </p:sp>
        <p:sp>
          <p:nvSpPr>
            <p:cNvPr id="88096" name="Rectangle 36"/>
            <p:cNvSpPr/>
            <p:nvPr/>
          </p:nvSpPr>
          <p:spPr>
            <a:xfrm>
              <a:off x="4449" y="2393"/>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88097" name="Line 37"/>
            <p:cNvSpPr/>
            <p:nvPr/>
          </p:nvSpPr>
          <p:spPr>
            <a:xfrm>
              <a:off x="4416" y="3350"/>
              <a:ext cx="0" cy="325"/>
            </a:xfrm>
            <a:prstGeom prst="line">
              <a:avLst/>
            </a:prstGeom>
            <a:ln w="12700" cap="flat" cmpd="sng">
              <a:solidFill>
                <a:schemeClr val="tx1"/>
              </a:solidFill>
              <a:prstDash val="solid"/>
              <a:headEnd type="none" w="med" len="med"/>
              <a:tailEnd type="triangle" w="med" len="med"/>
            </a:ln>
          </p:spPr>
        </p:sp>
        <p:sp>
          <p:nvSpPr>
            <p:cNvPr id="88098" name="Rectangle 38"/>
            <p:cNvSpPr/>
            <p:nvPr/>
          </p:nvSpPr>
          <p:spPr>
            <a:xfrm>
              <a:off x="4449" y="3514"/>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88099" name="Line 39"/>
            <p:cNvSpPr/>
            <p:nvPr/>
          </p:nvSpPr>
          <p:spPr>
            <a:xfrm flipH="1">
              <a:off x="2308" y="3222"/>
              <a:ext cx="1039" cy="0"/>
            </a:xfrm>
            <a:prstGeom prst="line">
              <a:avLst/>
            </a:prstGeom>
            <a:ln w="12700" cap="flat" cmpd="sng">
              <a:solidFill>
                <a:schemeClr val="tx1"/>
              </a:solidFill>
              <a:prstDash val="solid"/>
              <a:headEnd type="triangle" w="med" len="med"/>
              <a:tailEnd type="none" w="med" len="med"/>
            </a:ln>
          </p:spPr>
        </p:sp>
        <p:sp>
          <p:nvSpPr>
            <p:cNvPr id="88100" name="Line 40"/>
            <p:cNvSpPr/>
            <p:nvPr/>
          </p:nvSpPr>
          <p:spPr>
            <a:xfrm flipH="1">
              <a:off x="2474" y="3184"/>
              <a:ext cx="89" cy="76"/>
            </a:xfrm>
            <a:prstGeom prst="line">
              <a:avLst/>
            </a:prstGeom>
            <a:ln w="12700" cap="flat" cmpd="sng">
              <a:solidFill>
                <a:schemeClr val="tx1"/>
              </a:solidFill>
              <a:prstDash val="solid"/>
              <a:headEnd type="none" w="med" len="med"/>
              <a:tailEnd type="none" w="med" len="med"/>
            </a:ln>
          </p:spPr>
        </p:sp>
        <p:sp>
          <p:nvSpPr>
            <p:cNvPr id="88101" name="Rectangle 41"/>
            <p:cNvSpPr/>
            <p:nvPr/>
          </p:nvSpPr>
          <p:spPr>
            <a:xfrm>
              <a:off x="2345" y="3222"/>
              <a:ext cx="18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cs typeface="Arial" panose="020B0604020202020204" pitchFamily="34" charset="0"/>
                </a:rPr>
                <a:t>4</a:t>
              </a:r>
              <a:endParaRPr lang="zh-CN" altLang="en-US" sz="1600" dirty="0">
                <a:ea typeface="Arial" panose="020B0604020202020204" pitchFamily="34" charset="0"/>
              </a:endParaRPr>
            </a:p>
          </p:txBody>
        </p:sp>
        <p:sp>
          <p:nvSpPr>
            <p:cNvPr id="88102" name="Rectangle 42"/>
            <p:cNvSpPr/>
            <p:nvPr/>
          </p:nvSpPr>
          <p:spPr>
            <a:xfrm>
              <a:off x="2139" y="3139"/>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88103" name="Group 43"/>
            <p:cNvGrpSpPr/>
            <p:nvPr/>
          </p:nvGrpSpPr>
          <p:grpSpPr>
            <a:xfrm>
              <a:off x="2717" y="3340"/>
              <a:ext cx="290" cy="247"/>
              <a:chOff x="1816" y="3448"/>
              <a:chExt cx="336" cy="288"/>
            </a:xfrm>
          </p:grpSpPr>
          <p:sp>
            <p:nvSpPr>
              <p:cNvPr id="88127"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88128"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88129"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88130"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88104" name="Line 48"/>
            <p:cNvSpPr/>
            <p:nvPr/>
          </p:nvSpPr>
          <p:spPr>
            <a:xfrm>
              <a:off x="2601" y="3225"/>
              <a:ext cx="0" cy="243"/>
            </a:xfrm>
            <a:prstGeom prst="line">
              <a:avLst/>
            </a:prstGeom>
            <a:ln w="12700" cap="flat" cmpd="sng">
              <a:solidFill>
                <a:schemeClr val="tx1"/>
              </a:solidFill>
              <a:prstDash val="solid"/>
              <a:headEnd type="none" w="med" len="med"/>
              <a:tailEnd type="none" w="med" len="med"/>
            </a:ln>
          </p:spPr>
        </p:sp>
        <p:sp>
          <p:nvSpPr>
            <p:cNvPr id="88105" name="Line 49"/>
            <p:cNvSpPr/>
            <p:nvPr/>
          </p:nvSpPr>
          <p:spPr>
            <a:xfrm>
              <a:off x="2604" y="3470"/>
              <a:ext cx="117" cy="0"/>
            </a:xfrm>
            <a:prstGeom prst="line">
              <a:avLst/>
            </a:prstGeom>
            <a:ln w="12700" cap="flat" cmpd="sng">
              <a:solidFill>
                <a:schemeClr val="tx1"/>
              </a:solidFill>
              <a:prstDash val="solid"/>
              <a:headEnd type="none" w="med" len="med"/>
              <a:tailEnd type="none" w="med" len="med"/>
            </a:ln>
          </p:spPr>
        </p:sp>
        <p:sp>
          <p:nvSpPr>
            <p:cNvPr id="88106" name="Line 50"/>
            <p:cNvSpPr/>
            <p:nvPr/>
          </p:nvSpPr>
          <p:spPr>
            <a:xfrm flipH="1">
              <a:off x="3010" y="3470"/>
              <a:ext cx="337" cy="0"/>
            </a:xfrm>
            <a:prstGeom prst="line">
              <a:avLst/>
            </a:prstGeom>
            <a:ln w="12700" cap="flat" cmpd="sng">
              <a:solidFill>
                <a:schemeClr val="tx1"/>
              </a:solidFill>
              <a:prstDash val="solid"/>
              <a:headEnd type="triangle" w="med" len="med"/>
              <a:tailEnd type="none" w="med" len="med"/>
            </a:ln>
          </p:spPr>
        </p:sp>
        <p:sp>
          <p:nvSpPr>
            <p:cNvPr id="88107" name="Line 51"/>
            <p:cNvSpPr/>
            <p:nvPr/>
          </p:nvSpPr>
          <p:spPr>
            <a:xfrm flipH="1">
              <a:off x="3092" y="3433"/>
              <a:ext cx="89" cy="76"/>
            </a:xfrm>
            <a:prstGeom prst="line">
              <a:avLst/>
            </a:prstGeom>
            <a:ln w="12700" cap="flat" cmpd="sng">
              <a:solidFill>
                <a:schemeClr val="tx1"/>
              </a:solidFill>
              <a:prstDash val="solid"/>
              <a:headEnd type="none" w="med" len="med"/>
              <a:tailEnd type="none" w="med" len="med"/>
            </a:ln>
          </p:spPr>
        </p:sp>
        <p:sp>
          <p:nvSpPr>
            <p:cNvPr id="88108" name="Rectangle 52"/>
            <p:cNvSpPr/>
            <p:nvPr/>
          </p:nvSpPr>
          <p:spPr>
            <a:xfrm>
              <a:off x="2995" y="3481"/>
              <a:ext cx="18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600" dirty="0">
                  <a:cs typeface="Arial" panose="020B0604020202020204" pitchFamily="34" charset="0"/>
                </a:rPr>
                <a:t>4</a:t>
              </a:r>
              <a:endParaRPr lang="zh-CN" altLang="en-US" sz="1600" dirty="0">
                <a:ea typeface="Arial" panose="020B0604020202020204" pitchFamily="34" charset="0"/>
              </a:endParaRPr>
            </a:p>
          </p:txBody>
        </p:sp>
        <p:sp>
          <p:nvSpPr>
            <p:cNvPr id="88109" name="Rectangle 54"/>
            <p:cNvSpPr/>
            <p:nvPr/>
          </p:nvSpPr>
          <p:spPr>
            <a:xfrm>
              <a:off x="3322" y="3108"/>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p>
          </p:txBody>
        </p:sp>
        <p:sp>
          <p:nvSpPr>
            <p:cNvPr id="88110" name="Rectangle 55"/>
            <p:cNvSpPr/>
            <p:nvPr/>
          </p:nvSpPr>
          <p:spPr>
            <a:xfrm>
              <a:off x="3309" y="3355"/>
              <a:ext cx="162" cy="17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p>
          </p:txBody>
        </p:sp>
        <p:sp>
          <p:nvSpPr>
            <p:cNvPr id="88111" name="Rectangle 56"/>
            <p:cNvSpPr/>
            <p:nvPr/>
          </p:nvSpPr>
          <p:spPr>
            <a:xfrm rot="5400000">
              <a:off x="3321" y="3279"/>
              <a:ext cx="473"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88112" name="Line 57"/>
            <p:cNvSpPr/>
            <p:nvPr/>
          </p:nvSpPr>
          <p:spPr>
            <a:xfrm flipV="1">
              <a:off x="3508" y="2205"/>
              <a:ext cx="0" cy="837"/>
            </a:xfrm>
            <a:prstGeom prst="line">
              <a:avLst/>
            </a:prstGeom>
            <a:ln w="12700" cap="flat" cmpd="sng">
              <a:solidFill>
                <a:schemeClr val="tx1"/>
              </a:solidFill>
              <a:prstDash val="solid"/>
              <a:headEnd type="triangle" w="med" len="med"/>
              <a:tailEnd type="none" w="med" len="med"/>
            </a:ln>
          </p:spPr>
        </p:sp>
        <p:sp>
          <p:nvSpPr>
            <p:cNvPr id="88113" name="Line 59"/>
            <p:cNvSpPr/>
            <p:nvPr/>
          </p:nvSpPr>
          <p:spPr>
            <a:xfrm flipH="1">
              <a:off x="3505" y="2351"/>
              <a:ext cx="914" cy="0"/>
            </a:xfrm>
            <a:prstGeom prst="line">
              <a:avLst/>
            </a:prstGeom>
            <a:ln w="12700" cap="flat" cmpd="sng">
              <a:solidFill>
                <a:schemeClr val="tx1"/>
              </a:solidFill>
              <a:prstDash val="solid"/>
              <a:headEnd type="none" w="med" len="med"/>
              <a:tailEnd type="none" w="med" len="med"/>
            </a:ln>
          </p:spPr>
        </p:sp>
        <p:sp>
          <p:nvSpPr>
            <p:cNvPr id="88114" name="Rectangle 60"/>
            <p:cNvSpPr/>
            <p:nvPr/>
          </p:nvSpPr>
          <p:spPr>
            <a:xfrm>
              <a:off x="3126" y="2151"/>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88115" name="Rectangle 62"/>
            <p:cNvSpPr/>
            <p:nvPr/>
          </p:nvSpPr>
          <p:spPr>
            <a:xfrm>
              <a:off x="2953" y="3266"/>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88116" name="Line 63"/>
            <p:cNvSpPr/>
            <p:nvPr/>
          </p:nvSpPr>
          <p:spPr>
            <a:xfrm>
              <a:off x="3004" y="3303"/>
              <a:ext cx="95" cy="0"/>
            </a:xfrm>
            <a:prstGeom prst="line">
              <a:avLst/>
            </a:prstGeom>
            <a:ln w="28575" cap="flat" cmpd="sng">
              <a:solidFill>
                <a:srgbClr val="000000"/>
              </a:solidFill>
              <a:prstDash val="solid"/>
              <a:headEnd type="none" w="med" len="med"/>
              <a:tailEnd type="none" w="med" len="med"/>
            </a:ln>
          </p:spPr>
        </p:sp>
        <p:sp>
          <p:nvSpPr>
            <p:cNvPr id="88117" name="Line 64"/>
            <p:cNvSpPr/>
            <p:nvPr/>
          </p:nvSpPr>
          <p:spPr>
            <a:xfrm>
              <a:off x="4577" y="2787"/>
              <a:ext cx="401" cy="0"/>
            </a:xfrm>
            <a:prstGeom prst="line">
              <a:avLst/>
            </a:prstGeom>
            <a:ln w="12700" cap="flat" cmpd="sng">
              <a:solidFill>
                <a:srgbClr val="000000"/>
              </a:solidFill>
              <a:prstDash val="solid"/>
              <a:headEnd type="none" w="med" len="med"/>
              <a:tailEnd type="triangle" w="med" len="med"/>
            </a:ln>
          </p:spPr>
        </p:sp>
        <p:sp>
          <p:nvSpPr>
            <p:cNvPr id="88118" name="Line 65"/>
            <p:cNvSpPr/>
            <p:nvPr/>
          </p:nvSpPr>
          <p:spPr>
            <a:xfrm>
              <a:off x="4594" y="3206"/>
              <a:ext cx="402" cy="0"/>
            </a:xfrm>
            <a:prstGeom prst="line">
              <a:avLst/>
            </a:prstGeom>
            <a:ln w="12700" cap="flat" cmpd="sng">
              <a:solidFill>
                <a:srgbClr val="000000"/>
              </a:solidFill>
              <a:prstDash val="solid"/>
              <a:headEnd type="none" w="med" len="med"/>
              <a:tailEnd type="triangle" w="med" len="med"/>
            </a:ln>
          </p:spPr>
        </p:sp>
        <p:sp>
          <p:nvSpPr>
            <p:cNvPr id="88119" name="Rectangle 66"/>
            <p:cNvSpPr/>
            <p:nvPr/>
          </p:nvSpPr>
          <p:spPr>
            <a:xfrm>
              <a:off x="4977" y="3125"/>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sp>
          <p:nvSpPr>
            <p:cNvPr id="88120" name="Text Box 68"/>
            <p:cNvSpPr txBox="1"/>
            <p:nvPr/>
          </p:nvSpPr>
          <p:spPr>
            <a:xfrm>
              <a:off x="3262" y="3806"/>
              <a:ext cx="1503" cy="2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00000"/>
                  </a:solidFill>
                  <a:latin typeface="微软雅黑" panose="020B0503020204020204" pitchFamily="34" charset="-122"/>
                  <a:ea typeface="微软雅黑" panose="020B0503020204020204" pitchFamily="34" charset="-122"/>
                </a:rPr>
                <a:t>整数加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减运算部件</a:t>
              </a:r>
            </a:p>
          </p:txBody>
        </p:sp>
        <p:sp>
          <p:nvSpPr>
            <p:cNvPr id="88121" name="Line 63"/>
            <p:cNvSpPr/>
            <p:nvPr/>
          </p:nvSpPr>
          <p:spPr>
            <a:xfrm>
              <a:off x="4594" y="2895"/>
              <a:ext cx="680" cy="0"/>
            </a:xfrm>
            <a:prstGeom prst="line">
              <a:avLst/>
            </a:prstGeom>
            <a:ln w="12700" cap="flat" cmpd="sng">
              <a:solidFill>
                <a:schemeClr val="tx1"/>
              </a:solidFill>
              <a:prstDash val="solid"/>
              <a:headEnd type="none" w="med" len="med"/>
              <a:tailEnd type="triangle" w="med" len="med"/>
            </a:ln>
          </p:spPr>
        </p:sp>
        <p:sp>
          <p:nvSpPr>
            <p:cNvPr id="88122" name="Text Box 64"/>
            <p:cNvSpPr txBox="1"/>
            <p:nvPr/>
          </p:nvSpPr>
          <p:spPr>
            <a:xfrm>
              <a:off x="5246" y="2777"/>
              <a:ext cx="340"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p>
          </p:txBody>
        </p:sp>
        <p:sp>
          <p:nvSpPr>
            <p:cNvPr id="88123" name="Line 65"/>
            <p:cNvSpPr/>
            <p:nvPr/>
          </p:nvSpPr>
          <p:spPr>
            <a:xfrm>
              <a:off x="4594" y="3133"/>
              <a:ext cx="850" cy="0"/>
            </a:xfrm>
            <a:prstGeom prst="line">
              <a:avLst/>
            </a:prstGeom>
            <a:ln w="12700" cap="flat" cmpd="sng">
              <a:solidFill>
                <a:schemeClr val="tx1"/>
              </a:solidFill>
              <a:prstDash val="solid"/>
              <a:headEnd type="none" w="med" len="med"/>
              <a:tailEnd type="triangle" w="med" len="med"/>
            </a:ln>
          </p:spPr>
        </p:sp>
        <p:sp>
          <p:nvSpPr>
            <p:cNvPr id="88124" name="Text Box 66"/>
            <p:cNvSpPr txBox="1"/>
            <p:nvPr/>
          </p:nvSpPr>
          <p:spPr>
            <a:xfrm>
              <a:off x="5416" y="301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p>
          </p:txBody>
        </p:sp>
        <p:sp>
          <p:nvSpPr>
            <p:cNvPr id="88125" name="Text Box 67"/>
            <p:cNvSpPr txBox="1"/>
            <p:nvPr/>
          </p:nvSpPr>
          <p:spPr>
            <a:xfrm>
              <a:off x="3883" y="3094"/>
              <a:ext cx="389"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latin typeface="Times New Roman" panose="02020603050405020304" pitchFamily="18" charset="0"/>
                </a:rPr>
                <a:t>B</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p:txBody>
        </p:sp>
        <p:sp>
          <p:nvSpPr>
            <p:cNvPr id="88126" name="AutoShape 68"/>
            <p:cNvSpPr/>
            <p:nvPr/>
          </p:nvSpPr>
          <p:spPr>
            <a:xfrm rot="-5400000">
              <a:off x="3136" y="3171"/>
              <a:ext cx="733" cy="309"/>
            </a:xfrm>
            <a:custGeom>
              <a:avLst/>
              <a:gdLst>
                <a:gd name="txL" fmla="*/ 4509 w 21600"/>
                <a:gd name="txT" fmla="*/ 4474 h 21600"/>
                <a:gd name="txR" fmla="*/ 17091 w 21600"/>
                <a:gd name="txB" fmla="*/ 17126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noFill/>
            <a:ln w="28575" cap="flat" cmpd="sng">
              <a:solidFill>
                <a:schemeClr val="tx1">
                  <a:alpha val="100000"/>
                </a:schemeClr>
              </a:solidFill>
              <a:prstDash val="solid"/>
              <a:miter lim="800000"/>
              <a:headEnd type="none" w="med" len="med"/>
              <a:tailEnd type="non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linds(horizontal)">
                                      <p:cBhvr>
                                        <p:cTn id="7" dur="500"/>
                                        <p:tgtEl>
                                          <p:spTgt spid="419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linds(horizontal)">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43">
                                            <p:txEl>
                                              <p:pRg st="3" end="3"/>
                                            </p:txEl>
                                          </p:spTgt>
                                        </p:tgtEl>
                                        <p:attrNameLst>
                                          <p:attrName>style.visibility</p:attrName>
                                        </p:attrNameLst>
                                      </p:cBhvr>
                                      <p:to>
                                        <p:strVal val="visible"/>
                                      </p:to>
                                    </p:set>
                                    <p:animEffect transition="in" filter="blinds(horizontal)">
                                      <p:cBhvr>
                                        <p:cTn id="15" dur="500"/>
                                        <p:tgtEl>
                                          <p:spTgt spid="4198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844"/>
                                        </p:tgtEl>
                                        <p:attrNameLst>
                                          <p:attrName>style.visibility</p:attrName>
                                        </p:attrNameLst>
                                      </p:cBhvr>
                                      <p:to>
                                        <p:strVal val="visible"/>
                                      </p:to>
                                    </p:set>
                                    <p:animEffect transition="in" filter="blinds(horizontal)">
                                      <p:cBhvr>
                                        <p:cTn id="20" dur="500"/>
                                        <p:tgtEl>
                                          <p:spTgt spid="4198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94279"/>
                                        </p:tgtEl>
                                        <p:attrNameLst>
                                          <p:attrName>style.visibility</p:attrName>
                                        </p:attrNameLst>
                                      </p:cBhvr>
                                      <p:to>
                                        <p:strVal val="visible"/>
                                      </p:to>
                                    </p:set>
                                    <p:animEffect transition="in" filter="blinds(horizontal)">
                                      <p:cBhvr>
                                        <p:cTn id="25" dur="500"/>
                                        <p:tgtEl>
                                          <p:spTgt spid="69427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94283"/>
                                        </p:tgtEl>
                                        <p:attrNameLst>
                                          <p:attrName>style.visibility</p:attrName>
                                        </p:attrNameLst>
                                      </p:cBhvr>
                                      <p:to>
                                        <p:strVal val="visible"/>
                                      </p:to>
                                    </p:set>
                                    <p:animEffect transition="in" filter="blinds(horizontal)">
                                      <p:cBhvr>
                                        <p:cTn id="30" dur="500"/>
                                        <p:tgtEl>
                                          <p:spTgt spid="69428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9910"/>
                                        </p:tgtEl>
                                        <p:attrNameLst>
                                          <p:attrName>style.visibility</p:attrName>
                                        </p:attrNameLst>
                                      </p:cBhvr>
                                      <p:to>
                                        <p:strVal val="visible"/>
                                      </p:to>
                                    </p:set>
                                    <p:animEffect transition="in" filter="blinds(horizontal)">
                                      <p:cBhvr>
                                        <p:cTn id="35" dur="500"/>
                                        <p:tgtEl>
                                          <p:spTgt spid="4199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94275">
                                            <p:txEl>
                                              <p:pRg st="0" end="0"/>
                                            </p:txEl>
                                          </p:spTgt>
                                        </p:tgtEl>
                                        <p:attrNameLst>
                                          <p:attrName>style.visibility</p:attrName>
                                        </p:attrNameLst>
                                      </p:cBhvr>
                                      <p:to>
                                        <p:strVal val="visible"/>
                                      </p:to>
                                    </p:set>
                                    <p:animEffect transition="in" filter="blinds(horizontal)">
                                      <p:cBhvr>
                                        <p:cTn id="40" dur="500"/>
                                        <p:tgtEl>
                                          <p:spTgt spid="69427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94275">
                                            <p:txEl>
                                              <p:pRg st="1" end="1"/>
                                            </p:txEl>
                                          </p:spTgt>
                                        </p:tgtEl>
                                        <p:attrNameLst>
                                          <p:attrName>style.visibility</p:attrName>
                                        </p:attrNameLst>
                                      </p:cBhvr>
                                      <p:to>
                                        <p:strVal val="visible"/>
                                      </p:to>
                                    </p:set>
                                    <p:animEffect transition="in" filter="blinds(horizontal)">
                                      <p:cBhvr>
                                        <p:cTn id="45" dur="500"/>
                                        <p:tgtEl>
                                          <p:spTgt spid="694275">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94275">
                                            <p:txEl>
                                              <p:pRg st="2" end="2"/>
                                            </p:txEl>
                                          </p:spTgt>
                                        </p:tgtEl>
                                        <p:attrNameLst>
                                          <p:attrName>style.visibility</p:attrName>
                                        </p:attrNameLst>
                                      </p:cBhvr>
                                      <p:to>
                                        <p:strVal val="visible"/>
                                      </p:to>
                                    </p:set>
                                    <p:animEffect transition="in" filter="blinds(horizontal)">
                                      <p:cBhvr>
                                        <p:cTn id="50" dur="500"/>
                                        <p:tgtEl>
                                          <p:spTgt spid="69427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94282"/>
                                        </p:tgtEl>
                                        <p:attrNameLst>
                                          <p:attrName>style.visibility</p:attrName>
                                        </p:attrNameLst>
                                      </p:cBhvr>
                                      <p:to>
                                        <p:strVal val="visible"/>
                                      </p:to>
                                    </p:set>
                                    <p:animEffect transition="in" filter="blinds(horizontal)">
                                      <p:cBhvr>
                                        <p:cTn id="55" dur="500"/>
                                        <p:tgtEl>
                                          <p:spTgt spid="69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0" grpId="0"/>
      <p:bldP spid="419844" grpId="0"/>
      <p:bldP spid="69428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a:xfrm>
            <a:off x="1062038" y="98425"/>
            <a:ext cx="7335837" cy="600075"/>
          </a:xfrm>
        </p:spPr>
        <p:txBody>
          <a:bodyPr vert="horz" wrap="square" lIns="63500" tIns="25400" rIns="63500" bIns="25400" anchor="t" anchorCtr="0">
            <a:spAutoFit/>
          </a:bodyPr>
          <a:lstStyle/>
          <a:p>
            <a:r>
              <a:rPr lang="zh-CN" altLang="en-US" dirty="0"/>
              <a:t>条件标志位（条件码</a:t>
            </a:r>
            <a:r>
              <a:rPr lang="en-US" altLang="zh-CN" dirty="0"/>
              <a:t>CC</a:t>
            </a:r>
            <a:r>
              <a:rPr lang="zh-CN" altLang="en-US" dirty="0"/>
              <a:t>）</a:t>
            </a:r>
          </a:p>
        </p:txBody>
      </p:sp>
      <p:sp>
        <p:nvSpPr>
          <p:cNvPr id="57463" name="Rectangle 119"/>
          <p:cNvSpPr/>
          <p:nvPr/>
        </p:nvSpPr>
        <p:spPr>
          <a:xfrm>
            <a:off x="238125" y="5191125"/>
            <a:ext cx="8685213" cy="1524000"/>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35000"/>
              </a:spcBef>
              <a:buSzPct val="70000"/>
              <a:buFont typeface="Wingdings" panose="05000000000000000000" pitchFamily="2" charset="2"/>
              <a:buChar char="l"/>
            </a:pPr>
            <a:r>
              <a:rPr lang="zh-CN" altLang="en-US" sz="1600" dirty="0">
                <a:latin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rPr>
              <a:t>零标志</a:t>
            </a:r>
            <a:r>
              <a:rPr lang="en-US" altLang="zh-CN" sz="2000" dirty="0">
                <a:solidFill>
                  <a:srgbClr val="FF0000"/>
                </a:solidFill>
                <a:latin typeface="微软雅黑" panose="020B0503020204020204" pitchFamily="34" charset="-122"/>
                <a:ea typeface="微软雅黑" panose="020B0503020204020204" pitchFamily="34" charset="-122"/>
              </a:rPr>
              <a:t>ZF</a:t>
            </a:r>
            <a:r>
              <a:rPr lang="zh-CN" altLang="en-US" sz="2000" dirty="0">
                <a:latin typeface="微软雅黑" panose="020B0503020204020204" pitchFamily="34" charset="-122"/>
                <a:ea typeface="微软雅黑" panose="020B0503020204020204" pitchFamily="34" charset="-122"/>
              </a:rPr>
              <a:t>、溢出标志</a:t>
            </a:r>
            <a:r>
              <a:rPr lang="en-US" altLang="zh-CN" sz="2000" dirty="0">
                <a:solidFill>
                  <a:srgbClr val="FF0000"/>
                </a:solidFill>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借位标志</a:t>
            </a:r>
            <a:r>
              <a:rPr lang="en-US" altLang="zh-CN" sz="2000" dirty="0">
                <a:solidFill>
                  <a:srgbClr val="FF0000"/>
                </a:solidFill>
                <a:latin typeface="微软雅黑" panose="020B0503020204020204" pitchFamily="34" charset="-122"/>
                <a:ea typeface="微软雅黑" panose="020B0503020204020204" pitchFamily="34" charset="-122"/>
              </a:rPr>
              <a:t>CF</a:t>
            </a:r>
            <a:r>
              <a:rPr lang="zh-CN" altLang="en-US" sz="2000" dirty="0">
                <a:latin typeface="微软雅黑" panose="020B0503020204020204" pitchFamily="34" charset="-122"/>
                <a:ea typeface="微软雅黑" panose="020B0503020204020204" pitchFamily="34" charset="-122"/>
              </a:rPr>
              <a:t>、符号标志</a:t>
            </a:r>
            <a:r>
              <a:rPr lang="en-US" altLang="zh-CN" sz="2000" dirty="0">
                <a:solidFill>
                  <a:srgbClr val="FF0000"/>
                </a:solidFill>
                <a:latin typeface="微软雅黑" panose="020B0503020204020204" pitchFamily="34" charset="-122"/>
                <a:ea typeface="微软雅黑" panose="020B0503020204020204" pitchFamily="34" charset="-122"/>
              </a:rPr>
              <a:t>SF</a:t>
            </a:r>
            <a:r>
              <a:rPr lang="zh-CN" altLang="en-US" sz="2000" dirty="0">
                <a:latin typeface="微软雅黑" panose="020B0503020204020204" pitchFamily="34" charset="-122"/>
                <a:ea typeface="微软雅黑" panose="020B0503020204020204" pitchFamily="34" charset="-122"/>
              </a:rPr>
              <a:t>称为条件标志。</a:t>
            </a:r>
          </a:p>
          <a:p>
            <a:pPr marL="0" lvl="0" indent="0">
              <a:lnSpc>
                <a:spcPct val="100000"/>
              </a:lnSpc>
              <a:spcBef>
                <a:spcPct val="35000"/>
              </a:spcBef>
              <a:buChar char="•"/>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条件标志（</a:t>
            </a:r>
            <a:r>
              <a:rPr lang="en-US" altLang="zh-CN" sz="2000" dirty="0">
                <a:solidFill>
                  <a:srgbClr val="FF0000"/>
                </a:solidFill>
                <a:latin typeface="微软雅黑" panose="020B0503020204020204" pitchFamily="34" charset="-122"/>
                <a:ea typeface="微软雅黑" panose="020B0503020204020204" pitchFamily="34" charset="-122"/>
              </a:rPr>
              <a:t>Flag</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在运算电路中产生，被记录到专门的寄存器中</a:t>
            </a:r>
          </a:p>
          <a:p>
            <a:pPr marL="0" lvl="0" indent="0">
              <a:lnSpc>
                <a:spcPct val="100000"/>
              </a:lnSpc>
              <a:spcBef>
                <a:spcPct val="35000"/>
              </a:spcBef>
              <a:buChar char="•"/>
            </a:pPr>
            <a:r>
              <a:rPr lang="zh-CN" altLang="en-US" sz="2000" dirty="0">
                <a:latin typeface="微软雅黑" panose="020B0503020204020204" pitchFamily="34" charset="-122"/>
                <a:ea typeface="微软雅黑" panose="020B0503020204020204" pitchFamily="34" charset="-122"/>
              </a:rPr>
              <a:t> 存放标志的寄存器通常称为</a:t>
            </a:r>
            <a:r>
              <a:rPr lang="zh-CN" altLang="en-US" sz="2000" dirty="0">
                <a:solidFill>
                  <a:srgbClr val="CC3300"/>
                </a:solidFill>
                <a:latin typeface="微软雅黑" panose="020B0503020204020204" pitchFamily="34" charset="-122"/>
                <a:ea typeface="微软雅黑" panose="020B0503020204020204" pitchFamily="34" charset="-122"/>
              </a:rPr>
              <a:t>程序</a:t>
            </a:r>
            <a:r>
              <a:rPr lang="en-US" altLang="zh-CN" sz="2000" dirty="0">
                <a:solidFill>
                  <a:srgbClr val="CC3300"/>
                </a:solidFill>
                <a:latin typeface="微软雅黑" panose="020B0503020204020204" pitchFamily="34" charset="-122"/>
                <a:ea typeface="微软雅黑" panose="020B0503020204020204" pitchFamily="34" charset="-122"/>
              </a:rPr>
              <a:t>/</a:t>
            </a:r>
            <a:r>
              <a:rPr lang="zh-CN" altLang="en-US" sz="2000" dirty="0">
                <a:solidFill>
                  <a:srgbClr val="CC3300"/>
                </a:solidFill>
                <a:latin typeface="微软雅黑" panose="020B0503020204020204" pitchFamily="34" charset="-122"/>
                <a:ea typeface="微软雅黑" panose="020B0503020204020204" pitchFamily="34" charset="-122"/>
              </a:rPr>
              <a:t>状态字寄存器</a:t>
            </a:r>
            <a:r>
              <a:rPr lang="zh-CN" altLang="en-US" sz="2000" dirty="0">
                <a:latin typeface="微软雅黑" panose="020B0503020204020204" pitchFamily="34" charset="-122"/>
                <a:ea typeface="微软雅黑" panose="020B0503020204020204" pitchFamily="34" charset="-122"/>
              </a:rPr>
              <a:t>或</a:t>
            </a:r>
            <a:r>
              <a:rPr lang="zh-CN" altLang="en-US" sz="2000" dirty="0">
                <a:solidFill>
                  <a:srgbClr val="CC3300"/>
                </a:solidFill>
                <a:latin typeface="微软雅黑" panose="020B0503020204020204" pitchFamily="34" charset="-122"/>
                <a:ea typeface="微软雅黑" panose="020B0503020204020204" pitchFamily="34" charset="-122"/>
              </a:rPr>
              <a:t>标志寄存器。</a:t>
            </a:r>
            <a:r>
              <a:rPr lang="zh-CN" altLang="en-US" sz="2000" dirty="0">
                <a:latin typeface="微软雅黑" panose="020B0503020204020204" pitchFamily="34" charset="-122"/>
                <a:ea typeface="微软雅黑" panose="020B0503020204020204" pitchFamily="34" charset="-122"/>
              </a:rPr>
              <a:t>每个标志对应标志寄存器中的一个标志位。 </a:t>
            </a:r>
            <a:r>
              <a:rPr lang="zh-CN" altLang="en-US" sz="2000" dirty="0">
                <a:solidFill>
                  <a:srgbClr val="990000"/>
                </a:solidFill>
                <a:latin typeface="微软雅黑" panose="020B0503020204020204" pitchFamily="34" charset="-122"/>
                <a:ea typeface="微软雅黑" panose="020B0503020204020204" pitchFamily="34" charset="-122"/>
              </a:rPr>
              <a:t> 如，</a:t>
            </a:r>
            <a:r>
              <a:rPr lang="en-US" altLang="zh-CN" sz="2000" dirty="0">
                <a:solidFill>
                  <a:srgbClr val="990000"/>
                </a:solidFill>
                <a:latin typeface="微软雅黑" panose="020B0503020204020204" pitchFamily="34" charset="-122"/>
                <a:ea typeface="微软雅黑" panose="020B0503020204020204" pitchFamily="34" charset="-122"/>
              </a:rPr>
              <a:t>IA-32</a:t>
            </a:r>
            <a:r>
              <a:rPr lang="zh-CN" altLang="en-US" sz="2000" dirty="0">
                <a:solidFill>
                  <a:srgbClr val="990000"/>
                </a:solidFill>
                <a:latin typeface="微软雅黑" panose="020B0503020204020204" pitchFamily="34" charset="-122"/>
                <a:ea typeface="微软雅黑" panose="020B0503020204020204" pitchFamily="34" charset="-122"/>
              </a:rPr>
              <a:t>中的</a:t>
            </a:r>
            <a:r>
              <a:rPr lang="en-US" altLang="zh-CN" sz="2000" dirty="0">
                <a:solidFill>
                  <a:srgbClr val="990000"/>
                </a:solidFill>
                <a:latin typeface="微软雅黑" panose="020B0503020204020204" pitchFamily="34" charset="-122"/>
                <a:ea typeface="微软雅黑" panose="020B0503020204020204" pitchFamily="34" charset="-122"/>
              </a:rPr>
              <a:t>EFLAGS</a:t>
            </a:r>
            <a:r>
              <a:rPr lang="zh-CN" altLang="en-US" sz="2000" dirty="0">
                <a:solidFill>
                  <a:srgbClr val="990000"/>
                </a:solidFill>
                <a:latin typeface="微软雅黑" panose="020B0503020204020204" pitchFamily="34" charset="-122"/>
                <a:ea typeface="微软雅黑" panose="020B0503020204020204" pitchFamily="34" charset="-122"/>
              </a:rPr>
              <a:t>寄存器</a:t>
            </a:r>
          </a:p>
        </p:txBody>
      </p:sp>
      <p:sp>
        <p:nvSpPr>
          <p:cNvPr id="702468" name="Text Box 4"/>
          <p:cNvSpPr txBox="1"/>
          <p:nvPr/>
        </p:nvSpPr>
        <p:spPr>
          <a:xfrm>
            <a:off x="4481513" y="3203575"/>
            <a:ext cx="2655887" cy="777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25000"/>
              </a:spcBef>
              <a:buNone/>
            </a:pPr>
            <a:r>
              <a:rPr lang="zh-CN" altLang="en-US" sz="2000" dirty="0">
                <a:solidFill>
                  <a:srgbClr val="990000"/>
                </a:solidFill>
                <a:latin typeface="微软雅黑" panose="020B0503020204020204" pitchFamily="34" charset="-122"/>
                <a:ea typeface="微软雅黑" panose="020B0503020204020204" pitchFamily="34" charset="-122"/>
              </a:rPr>
              <a:t>问题：</a:t>
            </a:r>
            <a:r>
              <a:rPr lang="en-US" altLang="zh-CN" sz="2000" dirty="0">
                <a:solidFill>
                  <a:srgbClr val="990000"/>
                </a:solidFill>
                <a:latin typeface="微软雅黑" panose="020B0503020204020204" pitchFamily="34" charset="-122"/>
                <a:ea typeface="微软雅黑" panose="020B0503020204020204" pitchFamily="34" charset="-122"/>
              </a:rPr>
              <a:t>OF=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ZF=</a:t>
            </a:r>
            <a:r>
              <a:rPr lang="zh-CN" altLang="en-US" sz="2000" dirty="0">
                <a:solidFill>
                  <a:srgbClr val="990000"/>
                </a:solidFill>
                <a:latin typeface="微软雅黑" panose="020B0503020204020204" pitchFamily="34" charset="-122"/>
                <a:ea typeface="微软雅黑" panose="020B0503020204020204" pitchFamily="34" charset="-122"/>
              </a:rPr>
              <a:t>？   </a:t>
            </a:r>
          </a:p>
          <a:p>
            <a:pPr marL="0" lvl="0" indent="0">
              <a:lnSpc>
                <a:spcPct val="100000"/>
              </a:lnSpc>
              <a:spcBef>
                <a:spcPct val="25000"/>
              </a:spcBef>
              <a:buNone/>
            </a:pPr>
            <a:r>
              <a:rPr lang="en-US" altLang="zh-CN" sz="2000" dirty="0">
                <a:solidFill>
                  <a:srgbClr val="990000"/>
                </a:solidFill>
                <a:latin typeface="微软雅黑" panose="020B0503020204020204" pitchFamily="34" charset="-122"/>
                <a:ea typeface="微软雅黑" panose="020B0503020204020204" pitchFamily="34" charset="-122"/>
              </a:rPr>
              <a:t>          SF=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CF=</a:t>
            </a:r>
            <a:r>
              <a:rPr lang="zh-CN" altLang="en-US" sz="2000" dirty="0">
                <a:solidFill>
                  <a:srgbClr val="990000"/>
                </a:solidFill>
                <a:latin typeface="微软雅黑" panose="020B0503020204020204" pitchFamily="34" charset="-122"/>
                <a:ea typeface="微软雅黑" panose="020B0503020204020204" pitchFamily="34" charset="-122"/>
              </a:rPr>
              <a:t>？</a:t>
            </a:r>
          </a:p>
        </p:txBody>
      </p:sp>
      <p:sp>
        <p:nvSpPr>
          <p:cNvPr id="702469" name="Text Box 5"/>
          <p:cNvSpPr txBox="1"/>
          <p:nvPr/>
        </p:nvSpPr>
        <p:spPr>
          <a:xfrm>
            <a:off x="161925" y="4014788"/>
            <a:ext cx="8678863" cy="10064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990000"/>
                </a:solidFill>
                <a:latin typeface="微软雅黑" panose="020B0503020204020204" pitchFamily="34" charset="-122"/>
                <a:ea typeface="微软雅黑" panose="020B0503020204020204" pitchFamily="34" charset="-122"/>
                <a:hlinkClick r:id="" action="ppaction://hlinkshowjump?jump=nextslide"/>
              </a:rPr>
              <a:t>还记得如何得到各个标志位吗？</a:t>
            </a:r>
            <a:endParaRPr lang="zh-CN" altLang="en-US" sz="2000" dirty="0">
              <a:solidFill>
                <a:srgbClr val="99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en-US" altLang="zh-CN" sz="2000" dirty="0">
                <a:solidFill>
                  <a:srgbClr val="990000"/>
                </a:solidFill>
                <a:latin typeface="微软雅黑" panose="020B0503020204020204" pitchFamily="34" charset="-122"/>
                <a:ea typeface="微软雅黑" panose="020B0503020204020204" pitchFamily="34" charset="-122"/>
              </a:rPr>
              <a:t>OF</a:t>
            </a:r>
            <a:r>
              <a:rPr lang="zh-CN" alt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若</a:t>
            </a:r>
            <a:r>
              <a:rPr lang="en-US" altLang="zh-CN" sz="2000" dirty="0">
                <a:solidFill>
                  <a:schemeClr val="accent2"/>
                </a:solidFill>
                <a:latin typeface="微软雅黑" panose="020B0503020204020204" pitchFamily="34" charset="-122"/>
                <a:ea typeface="微软雅黑" panose="020B0503020204020204" pitchFamily="34" charset="-122"/>
              </a:rPr>
              <a:t>A</a:t>
            </a:r>
            <a:r>
              <a:rPr lang="zh-CN" altLang="en-US" sz="2000" dirty="0">
                <a:solidFill>
                  <a:schemeClr val="accent2"/>
                </a:solidFill>
                <a:latin typeface="微软雅黑" panose="020B0503020204020204" pitchFamily="34" charset="-122"/>
                <a:ea typeface="微软雅黑" panose="020B0503020204020204" pitchFamily="34" charset="-122"/>
              </a:rPr>
              <a:t>与</a:t>
            </a:r>
            <a:r>
              <a:rPr lang="en-US" altLang="zh-CN" sz="2000" dirty="0">
                <a:solidFill>
                  <a:schemeClr val="accent2"/>
                </a:solidFill>
                <a:latin typeface="微软雅黑" panose="020B0503020204020204" pitchFamily="34" charset="-122"/>
                <a:ea typeface="微软雅黑" panose="020B0503020204020204" pitchFamily="34" charset="-122"/>
              </a:rPr>
              <a:t>B’</a:t>
            </a:r>
            <a:r>
              <a:rPr lang="zh-CN" altLang="en-US" sz="2000" dirty="0">
                <a:solidFill>
                  <a:schemeClr val="accent2"/>
                </a:solidFill>
                <a:latin typeface="微软雅黑" panose="020B0503020204020204" pitchFamily="34" charset="-122"/>
                <a:ea typeface="微软雅黑" panose="020B0503020204020204" pitchFamily="34" charset="-122"/>
              </a:rPr>
              <a:t>同号但与</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不同号，则</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；否则</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SF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符号</a:t>
            </a:r>
          </a:p>
          <a:p>
            <a:pPr marL="0" lvl="0" indent="0">
              <a:lnSpc>
                <a:spcPct val="100000"/>
              </a:lnSpc>
              <a:spcBef>
                <a:spcPct val="0"/>
              </a:spcBef>
              <a:buNone/>
            </a:pPr>
            <a:r>
              <a:rPr lang="en-US" altLang="zh-CN" sz="2000" dirty="0">
                <a:solidFill>
                  <a:srgbClr val="990000"/>
                </a:solidFill>
                <a:latin typeface="微软雅黑" panose="020B0503020204020204" pitchFamily="34" charset="-122"/>
                <a:ea typeface="微软雅黑" panose="020B0503020204020204" pitchFamily="34" charset="-122"/>
              </a:rPr>
              <a:t>ZF</a:t>
            </a:r>
            <a:r>
              <a:rPr lang="zh-CN" alt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如</a:t>
            </a:r>
            <a:r>
              <a:rPr lang="en-US" altLang="zh-CN" sz="2000" dirty="0">
                <a:solidFill>
                  <a:schemeClr val="accent2"/>
                </a:solidFill>
                <a:latin typeface="微软雅黑" panose="020B0503020204020204" pitchFamily="34" charset="-122"/>
                <a:ea typeface="微软雅黑" panose="020B0503020204020204" pitchFamily="34" charset="-122"/>
              </a:rPr>
              <a:t>Sum</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，则</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，否则</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rgbClr val="990000"/>
                </a:solidFill>
                <a:latin typeface="微软雅黑" panose="020B0503020204020204" pitchFamily="34" charset="-122"/>
                <a:ea typeface="微软雅黑" panose="020B0503020204020204" pitchFamily="34" charset="-122"/>
              </a:rPr>
              <a:t>CF</a:t>
            </a:r>
            <a:r>
              <a:rPr lang="zh-CN" altLang="en-US" sz="2000" dirty="0">
                <a:solidFill>
                  <a:srgbClr val="990000"/>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Cout </a:t>
            </a:r>
            <a:r>
              <a:rPr lang="en-US" altLang="zh-CN" sz="2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sub</a:t>
            </a:r>
          </a:p>
        </p:txBody>
      </p:sp>
      <p:grpSp>
        <p:nvGrpSpPr>
          <p:cNvPr id="97286" name="Group 6"/>
          <p:cNvGrpSpPr/>
          <p:nvPr/>
        </p:nvGrpSpPr>
        <p:grpSpPr>
          <a:xfrm>
            <a:off x="0" y="908050"/>
            <a:ext cx="5748338" cy="2898775"/>
            <a:chOff x="0" y="572"/>
            <a:chExt cx="3621" cy="1826"/>
          </a:xfrm>
        </p:grpSpPr>
        <p:grpSp>
          <p:nvGrpSpPr>
            <p:cNvPr id="97289" name="Group 7"/>
            <p:cNvGrpSpPr/>
            <p:nvPr/>
          </p:nvGrpSpPr>
          <p:grpSpPr>
            <a:xfrm>
              <a:off x="0" y="572"/>
              <a:ext cx="3621" cy="1826"/>
              <a:chOff x="0" y="572"/>
              <a:chExt cx="3621" cy="1826"/>
            </a:xfrm>
          </p:grpSpPr>
          <p:grpSp>
            <p:nvGrpSpPr>
              <p:cNvPr id="97291" name="组合 63"/>
              <p:cNvGrpSpPr/>
              <p:nvPr/>
            </p:nvGrpSpPr>
            <p:grpSpPr>
              <a:xfrm>
                <a:off x="0" y="572"/>
                <a:ext cx="3392" cy="1826"/>
                <a:chOff x="3495675" y="3876675"/>
                <a:chExt cx="5384800" cy="2898775"/>
              </a:xfrm>
            </p:grpSpPr>
            <p:sp>
              <p:nvSpPr>
                <p:cNvPr id="97296" name="Rectangle 33"/>
                <p:cNvSpPr/>
                <p:nvPr/>
              </p:nvSpPr>
              <p:spPr>
                <a:xfrm>
                  <a:off x="8259763" y="4994275"/>
                  <a:ext cx="620712" cy="333375"/>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grpSp>
              <p:nvGrpSpPr>
                <p:cNvPr id="97297" name="Group 73"/>
                <p:cNvGrpSpPr/>
                <p:nvPr/>
              </p:nvGrpSpPr>
              <p:grpSpPr>
                <a:xfrm>
                  <a:off x="3495675" y="3876675"/>
                  <a:ext cx="4968876" cy="2393950"/>
                  <a:chOff x="2202" y="2442"/>
                  <a:chExt cx="3130" cy="1508"/>
                </a:xfrm>
              </p:grpSpPr>
              <p:sp>
                <p:nvSpPr>
                  <p:cNvPr id="97299" name="Line 11"/>
                  <p:cNvSpPr/>
                  <p:nvPr/>
                </p:nvSpPr>
                <p:spPr>
                  <a:xfrm flipH="1">
                    <a:off x="3733" y="2869"/>
                    <a:ext cx="502" cy="0"/>
                  </a:xfrm>
                  <a:prstGeom prst="line">
                    <a:avLst/>
                  </a:prstGeom>
                  <a:ln w="12700" cap="flat" cmpd="sng">
                    <a:solidFill>
                      <a:schemeClr val="tx1"/>
                    </a:solidFill>
                    <a:prstDash val="solid"/>
                    <a:headEnd type="triangle" w="med" len="med"/>
                    <a:tailEnd type="none" w="med" len="med"/>
                  </a:ln>
                </p:spPr>
              </p:sp>
              <p:sp>
                <p:nvSpPr>
                  <p:cNvPr id="97300" name="Line 12"/>
                  <p:cNvSpPr/>
                  <p:nvPr/>
                </p:nvSpPr>
                <p:spPr>
                  <a:xfrm flipH="1">
                    <a:off x="4225" y="2757"/>
                    <a:ext cx="6" cy="417"/>
                  </a:xfrm>
                  <a:prstGeom prst="line">
                    <a:avLst/>
                  </a:prstGeom>
                  <a:ln w="25400" cap="flat" cmpd="sng">
                    <a:solidFill>
                      <a:schemeClr val="tx1"/>
                    </a:solidFill>
                    <a:prstDash val="solid"/>
                    <a:headEnd type="none" w="med" len="med"/>
                    <a:tailEnd type="none" w="med" len="med"/>
                  </a:ln>
                </p:spPr>
              </p:sp>
              <p:sp>
                <p:nvSpPr>
                  <p:cNvPr id="97301" name="Line 13"/>
                  <p:cNvSpPr/>
                  <p:nvPr/>
                </p:nvSpPr>
                <p:spPr>
                  <a:xfrm>
                    <a:off x="4238" y="2757"/>
                    <a:ext cx="399" cy="185"/>
                  </a:xfrm>
                  <a:prstGeom prst="line">
                    <a:avLst/>
                  </a:prstGeom>
                  <a:ln w="25400" cap="flat" cmpd="sng">
                    <a:solidFill>
                      <a:schemeClr val="tx1"/>
                    </a:solidFill>
                    <a:prstDash val="solid"/>
                    <a:headEnd type="none" w="med" len="med"/>
                    <a:tailEnd type="none" w="med" len="med"/>
                  </a:ln>
                </p:spPr>
              </p:sp>
              <p:sp>
                <p:nvSpPr>
                  <p:cNvPr id="97302" name="Line 14"/>
                  <p:cNvSpPr/>
                  <p:nvPr/>
                </p:nvSpPr>
                <p:spPr>
                  <a:xfrm>
                    <a:off x="4208" y="3168"/>
                    <a:ext cx="151" cy="66"/>
                  </a:xfrm>
                  <a:prstGeom prst="line">
                    <a:avLst/>
                  </a:prstGeom>
                  <a:ln w="25400" cap="flat" cmpd="sng">
                    <a:solidFill>
                      <a:schemeClr val="tx1"/>
                    </a:solidFill>
                    <a:prstDash val="solid"/>
                    <a:headEnd type="none" w="med" len="med"/>
                    <a:tailEnd type="none" w="med" len="med"/>
                  </a:ln>
                </p:spPr>
              </p:sp>
              <p:sp>
                <p:nvSpPr>
                  <p:cNvPr id="97303" name="Line 16"/>
                  <p:cNvSpPr/>
                  <p:nvPr/>
                </p:nvSpPr>
                <p:spPr>
                  <a:xfrm>
                    <a:off x="4637" y="2942"/>
                    <a:ext cx="7" cy="276"/>
                  </a:xfrm>
                  <a:prstGeom prst="line">
                    <a:avLst/>
                  </a:prstGeom>
                  <a:ln w="25400" cap="flat" cmpd="sng">
                    <a:solidFill>
                      <a:schemeClr val="tx1"/>
                    </a:solidFill>
                    <a:prstDash val="solid"/>
                    <a:headEnd type="none" w="med" len="med"/>
                    <a:tailEnd type="none" w="med" len="med"/>
                  </a:ln>
                </p:spPr>
              </p:sp>
              <p:sp>
                <p:nvSpPr>
                  <p:cNvPr id="97304" name="Line 18"/>
                  <p:cNvSpPr/>
                  <p:nvPr/>
                </p:nvSpPr>
                <p:spPr>
                  <a:xfrm flipV="1">
                    <a:off x="4231" y="3311"/>
                    <a:ext cx="0" cy="395"/>
                  </a:xfrm>
                  <a:prstGeom prst="line">
                    <a:avLst/>
                  </a:prstGeom>
                  <a:ln w="25400" cap="flat" cmpd="sng">
                    <a:solidFill>
                      <a:schemeClr val="tx1"/>
                    </a:solidFill>
                    <a:prstDash val="solid"/>
                    <a:headEnd type="none" w="med" len="med"/>
                    <a:tailEnd type="none" w="med" len="med"/>
                  </a:ln>
                </p:spPr>
              </p:sp>
              <p:sp>
                <p:nvSpPr>
                  <p:cNvPr id="97305" name="Line 19"/>
                  <p:cNvSpPr/>
                  <p:nvPr/>
                </p:nvSpPr>
                <p:spPr>
                  <a:xfrm flipV="1">
                    <a:off x="4238" y="3495"/>
                    <a:ext cx="399" cy="211"/>
                  </a:xfrm>
                  <a:prstGeom prst="line">
                    <a:avLst/>
                  </a:prstGeom>
                  <a:ln w="25400" cap="flat" cmpd="sng">
                    <a:solidFill>
                      <a:schemeClr val="tx1"/>
                    </a:solidFill>
                    <a:prstDash val="solid"/>
                    <a:headEnd type="none" w="med" len="med"/>
                    <a:tailEnd type="none" w="med" len="med"/>
                  </a:ln>
                </p:spPr>
              </p:sp>
              <p:sp>
                <p:nvSpPr>
                  <p:cNvPr id="97306" name="Line 20"/>
                  <p:cNvSpPr/>
                  <p:nvPr/>
                </p:nvSpPr>
                <p:spPr>
                  <a:xfrm flipV="1">
                    <a:off x="4232" y="3232"/>
                    <a:ext cx="121" cy="75"/>
                  </a:xfrm>
                  <a:prstGeom prst="line">
                    <a:avLst/>
                  </a:prstGeom>
                  <a:ln w="25400" cap="flat" cmpd="sng">
                    <a:solidFill>
                      <a:schemeClr val="tx1"/>
                    </a:solidFill>
                    <a:prstDash val="solid"/>
                    <a:headEnd type="none" w="med" len="med"/>
                    <a:tailEnd type="none" w="med" len="med"/>
                  </a:ln>
                </p:spPr>
              </p:sp>
              <p:sp>
                <p:nvSpPr>
                  <p:cNvPr id="97307" name="Line 22"/>
                  <p:cNvSpPr/>
                  <p:nvPr/>
                </p:nvSpPr>
                <p:spPr>
                  <a:xfrm flipV="1">
                    <a:off x="4644" y="3218"/>
                    <a:ext cx="0" cy="290"/>
                  </a:xfrm>
                  <a:prstGeom prst="line">
                    <a:avLst/>
                  </a:prstGeom>
                  <a:ln w="25400" cap="flat" cmpd="sng">
                    <a:solidFill>
                      <a:schemeClr val="tx1"/>
                    </a:solidFill>
                    <a:prstDash val="solid"/>
                    <a:headEnd type="none" w="med" len="med"/>
                    <a:tailEnd type="none" w="med" len="med"/>
                  </a:ln>
                </p:spPr>
              </p:sp>
              <p:sp>
                <p:nvSpPr>
                  <p:cNvPr id="97308" name="Line 23"/>
                  <p:cNvSpPr/>
                  <p:nvPr/>
                </p:nvSpPr>
                <p:spPr>
                  <a:xfrm>
                    <a:off x="4647" y="3225"/>
                    <a:ext cx="612" cy="0"/>
                  </a:xfrm>
                  <a:prstGeom prst="line">
                    <a:avLst/>
                  </a:prstGeom>
                  <a:ln w="12700" cap="flat" cmpd="sng">
                    <a:solidFill>
                      <a:schemeClr val="tx1"/>
                    </a:solidFill>
                    <a:prstDash val="solid"/>
                    <a:headEnd type="none" w="med" len="med"/>
                    <a:tailEnd type="triangle" w="med" len="med"/>
                  </a:ln>
                </p:spPr>
              </p:sp>
              <p:sp>
                <p:nvSpPr>
                  <p:cNvPr id="97309" name="Line 24"/>
                  <p:cNvSpPr/>
                  <p:nvPr/>
                </p:nvSpPr>
                <p:spPr>
                  <a:xfrm flipH="1">
                    <a:off x="3733" y="3580"/>
                    <a:ext cx="502" cy="0"/>
                  </a:xfrm>
                  <a:prstGeom prst="line">
                    <a:avLst/>
                  </a:prstGeom>
                  <a:ln w="12700" cap="flat" cmpd="sng">
                    <a:solidFill>
                      <a:schemeClr val="tx1"/>
                    </a:solidFill>
                    <a:prstDash val="solid"/>
                    <a:headEnd type="triangle" w="med" len="med"/>
                    <a:tailEnd type="none" w="med" len="med"/>
                  </a:ln>
                </p:spPr>
              </p:sp>
              <p:sp>
                <p:nvSpPr>
                  <p:cNvPr id="97310" name="Rectangle 25"/>
                  <p:cNvSpPr/>
                  <p:nvPr/>
                </p:nvSpPr>
                <p:spPr>
                  <a:xfrm rot="5400000">
                    <a:off x="4180" y="3181"/>
                    <a:ext cx="589" cy="2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500" dirty="0">
                        <a:cs typeface="Arial" panose="020B0604020202020204" pitchFamily="34" charset="0"/>
                      </a:rPr>
                      <a:t>加法器</a:t>
                    </a:r>
                    <a:endParaRPr lang="zh-CN" altLang="en-US" sz="1500" dirty="0">
                      <a:ea typeface="Arial" panose="020B0604020202020204" pitchFamily="34" charset="0"/>
                    </a:endParaRPr>
                  </a:p>
                </p:txBody>
              </p:sp>
              <p:sp>
                <p:nvSpPr>
                  <p:cNvPr id="97311" name="Line 26"/>
                  <p:cNvSpPr/>
                  <p:nvPr/>
                </p:nvSpPr>
                <p:spPr>
                  <a:xfrm flipH="1">
                    <a:off x="3897" y="3544"/>
                    <a:ext cx="90" cy="73"/>
                  </a:xfrm>
                  <a:prstGeom prst="line">
                    <a:avLst/>
                  </a:prstGeom>
                  <a:ln w="12700" cap="flat" cmpd="sng">
                    <a:solidFill>
                      <a:schemeClr val="tx1"/>
                    </a:solidFill>
                    <a:prstDash val="solid"/>
                    <a:headEnd type="none" w="med" len="med"/>
                    <a:tailEnd type="none" w="med" len="med"/>
                  </a:ln>
                </p:spPr>
              </p:sp>
              <p:sp>
                <p:nvSpPr>
                  <p:cNvPr id="97312" name="Line 27"/>
                  <p:cNvSpPr/>
                  <p:nvPr/>
                </p:nvSpPr>
                <p:spPr>
                  <a:xfrm flipH="1">
                    <a:off x="3897" y="2834"/>
                    <a:ext cx="90" cy="71"/>
                  </a:xfrm>
                  <a:prstGeom prst="line">
                    <a:avLst/>
                  </a:prstGeom>
                  <a:ln w="12700" cap="flat" cmpd="sng">
                    <a:solidFill>
                      <a:schemeClr val="tx1"/>
                    </a:solidFill>
                    <a:prstDash val="solid"/>
                    <a:headEnd type="none" w="med" len="med"/>
                    <a:tailEnd type="none" w="med" len="med"/>
                  </a:ln>
                </p:spPr>
              </p:sp>
              <p:sp>
                <p:nvSpPr>
                  <p:cNvPr id="97313" name="Line 28"/>
                  <p:cNvSpPr/>
                  <p:nvPr/>
                </p:nvSpPr>
                <p:spPr>
                  <a:xfrm flipH="1">
                    <a:off x="4929" y="3189"/>
                    <a:ext cx="90" cy="71"/>
                  </a:xfrm>
                  <a:prstGeom prst="line">
                    <a:avLst/>
                  </a:prstGeom>
                  <a:ln w="12700" cap="flat" cmpd="sng">
                    <a:solidFill>
                      <a:schemeClr val="tx1"/>
                    </a:solidFill>
                    <a:prstDash val="solid"/>
                    <a:headEnd type="none" w="med" len="med"/>
                    <a:tailEnd type="none" w="med" len="med"/>
                  </a:ln>
                </p:spPr>
              </p:sp>
              <p:sp>
                <p:nvSpPr>
                  <p:cNvPr id="97314" name="Rectangle 29"/>
                  <p:cNvSpPr/>
                  <p:nvPr/>
                </p:nvSpPr>
                <p:spPr>
                  <a:xfrm>
                    <a:off x="3770" y="286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5" name="Rectangle 30"/>
                  <p:cNvSpPr/>
                  <p:nvPr/>
                </p:nvSpPr>
                <p:spPr>
                  <a:xfrm>
                    <a:off x="3770" y="3580"/>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6" name="Rectangle 31"/>
                  <p:cNvSpPr/>
                  <p:nvPr/>
                </p:nvSpPr>
                <p:spPr>
                  <a:xfrm>
                    <a:off x="4802" y="3225"/>
                    <a:ext cx="192" cy="17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75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17" name="Rectangle 32"/>
                  <p:cNvSpPr/>
                  <p:nvPr/>
                </p:nvSpPr>
                <p:spPr>
                  <a:xfrm>
                    <a:off x="3687" y="266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97318" name="Rectangle 34"/>
                  <p:cNvSpPr/>
                  <p:nvPr/>
                </p:nvSpPr>
                <p:spPr>
                  <a:xfrm>
                    <a:off x="5049" y="2920"/>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97319" name="Line 35"/>
                  <p:cNvSpPr/>
                  <p:nvPr/>
                </p:nvSpPr>
                <p:spPr>
                  <a:xfrm>
                    <a:off x="4479" y="2635"/>
                    <a:ext cx="0" cy="231"/>
                  </a:xfrm>
                  <a:prstGeom prst="line">
                    <a:avLst/>
                  </a:prstGeom>
                  <a:ln w="12700" cap="flat" cmpd="sng">
                    <a:solidFill>
                      <a:schemeClr val="tx1"/>
                    </a:solidFill>
                    <a:prstDash val="solid"/>
                    <a:headEnd type="none" w="med" len="med"/>
                    <a:tailEnd type="triangle" w="med" len="med"/>
                  </a:ln>
                </p:spPr>
              </p:sp>
              <p:sp>
                <p:nvSpPr>
                  <p:cNvPr id="97320" name="Rectangle 36"/>
                  <p:cNvSpPr/>
                  <p:nvPr/>
                </p:nvSpPr>
                <p:spPr>
                  <a:xfrm>
                    <a:off x="4512" y="2672"/>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97321" name="Line 37"/>
                  <p:cNvSpPr/>
                  <p:nvPr/>
                </p:nvSpPr>
                <p:spPr>
                  <a:xfrm>
                    <a:off x="4479" y="3584"/>
                    <a:ext cx="0" cy="309"/>
                  </a:xfrm>
                  <a:prstGeom prst="line">
                    <a:avLst/>
                  </a:prstGeom>
                  <a:ln w="12700" cap="flat" cmpd="sng">
                    <a:solidFill>
                      <a:schemeClr val="tx1"/>
                    </a:solidFill>
                    <a:prstDash val="solid"/>
                    <a:headEnd type="none" w="med" len="med"/>
                    <a:tailEnd type="triangle" w="med" len="med"/>
                  </a:ln>
                </p:spPr>
              </p:sp>
              <p:sp>
                <p:nvSpPr>
                  <p:cNvPr id="97322" name="Rectangle 38"/>
                  <p:cNvSpPr/>
                  <p:nvPr/>
                </p:nvSpPr>
                <p:spPr>
                  <a:xfrm>
                    <a:off x="4512" y="3740"/>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97323" name="Line 39"/>
                  <p:cNvSpPr/>
                  <p:nvPr/>
                </p:nvSpPr>
                <p:spPr>
                  <a:xfrm flipH="1">
                    <a:off x="2371" y="3462"/>
                    <a:ext cx="1039" cy="0"/>
                  </a:xfrm>
                  <a:prstGeom prst="line">
                    <a:avLst/>
                  </a:prstGeom>
                  <a:ln w="12700" cap="flat" cmpd="sng">
                    <a:solidFill>
                      <a:schemeClr val="tx1"/>
                    </a:solidFill>
                    <a:prstDash val="solid"/>
                    <a:headEnd type="triangle" w="med" len="med"/>
                    <a:tailEnd type="none" w="med" len="med"/>
                  </a:ln>
                </p:spPr>
              </p:sp>
              <p:sp>
                <p:nvSpPr>
                  <p:cNvPr id="97324" name="Line 40"/>
                  <p:cNvSpPr/>
                  <p:nvPr/>
                </p:nvSpPr>
                <p:spPr>
                  <a:xfrm flipH="1">
                    <a:off x="2537" y="3426"/>
                    <a:ext cx="89" cy="72"/>
                  </a:xfrm>
                  <a:prstGeom prst="line">
                    <a:avLst/>
                  </a:prstGeom>
                  <a:ln w="12700" cap="flat" cmpd="sng">
                    <a:solidFill>
                      <a:schemeClr val="tx1"/>
                    </a:solidFill>
                    <a:prstDash val="solid"/>
                    <a:headEnd type="none" w="med" len="med"/>
                    <a:tailEnd type="none" w="med" len="med"/>
                  </a:ln>
                </p:spPr>
              </p:sp>
              <p:sp>
                <p:nvSpPr>
                  <p:cNvPr id="97325" name="Rectangle 41"/>
                  <p:cNvSpPr/>
                  <p:nvPr/>
                </p:nvSpPr>
                <p:spPr>
                  <a:xfrm>
                    <a:off x="2408" y="3462"/>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26" name="Rectangle 42"/>
                  <p:cNvSpPr/>
                  <p:nvPr/>
                </p:nvSpPr>
                <p:spPr>
                  <a:xfrm>
                    <a:off x="2202" y="3383"/>
                    <a:ext cx="206" cy="20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97327" name="Group 43"/>
                  <p:cNvGrpSpPr/>
                  <p:nvPr/>
                </p:nvGrpSpPr>
                <p:grpSpPr>
                  <a:xfrm>
                    <a:off x="2780" y="3574"/>
                    <a:ext cx="290" cy="236"/>
                    <a:chOff x="1816" y="3448"/>
                    <a:chExt cx="336" cy="288"/>
                  </a:xfrm>
                </p:grpSpPr>
                <p:sp>
                  <p:nvSpPr>
                    <p:cNvPr id="97346"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7347"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97348"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97349"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97328" name="Line 48"/>
                  <p:cNvSpPr/>
                  <p:nvPr/>
                </p:nvSpPr>
                <p:spPr>
                  <a:xfrm>
                    <a:off x="2664" y="3465"/>
                    <a:ext cx="0" cy="231"/>
                  </a:xfrm>
                  <a:prstGeom prst="line">
                    <a:avLst/>
                  </a:prstGeom>
                  <a:ln w="12700" cap="flat" cmpd="sng">
                    <a:solidFill>
                      <a:schemeClr val="tx1"/>
                    </a:solidFill>
                    <a:prstDash val="solid"/>
                    <a:headEnd type="none" w="med" len="med"/>
                    <a:tailEnd type="none" w="med" len="med"/>
                  </a:ln>
                </p:spPr>
              </p:sp>
              <p:sp>
                <p:nvSpPr>
                  <p:cNvPr id="97329" name="Line 49"/>
                  <p:cNvSpPr/>
                  <p:nvPr/>
                </p:nvSpPr>
                <p:spPr>
                  <a:xfrm>
                    <a:off x="2667" y="3698"/>
                    <a:ext cx="117" cy="0"/>
                  </a:xfrm>
                  <a:prstGeom prst="line">
                    <a:avLst/>
                  </a:prstGeom>
                  <a:ln w="12700" cap="flat" cmpd="sng">
                    <a:solidFill>
                      <a:schemeClr val="tx1"/>
                    </a:solidFill>
                    <a:prstDash val="solid"/>
                    <a:headEnd type="none" w="med" len="med"/>
                    <a:tailEnd type="none" w="med" len="med"/>
                  </a:ln>
                </p:spPr>
              </p:sp>
              <p:sp>
                <p:nvSpPr>
                  <p:cNvPr id="97330" name="Line 50"/>
                  <p:cNvSpPr/>
                  <p:nvPr/>
                </p:nvSpPr>
                <p:spPr>
                  <a:xfrm flipH="1">
                    <a:off x="3073" y="3698"/>
                    <a:ext cx="337" cy="0"/>
                  </a:xfrm>
                  <a:prstGeom prst="line">
                    <a:avLst/>
                  </a:prstGeom>
                  <a:ln w="12700" cap="flat" cmpd="sng">
                    <a:solidFill>
                      <a:schemeClr val="tx1"/>
                    </a:solidFill>
                    <a:prstDash val="solid"/>
                    <a:headEnd type="triangle" w="med" len="med"/>
                    <a:tailEnd type="none" w="med" len="med"/>
                  </a:ln>
                </p:spPr>
              </p:sp>
              <p:sp>
                <p:nvSpPr>
                  <p:cNvPr id="97331" name="Line 51"/>
                  <p:cNvSpPr/>
                  <p:nvPr/>
                </p:nvSpPr>
                <p:spPr>
                  <a:xfrm flipH="1">
                    <a:off x="3155" y="3663"/>
                    <a:ext cx="89" cy="72"/>
                  </a:xfrm>
                  <a:prstGeom prst="line">
                    <a:avLst/>
                  </a:prstGeom>
                  <a:ln w="12700" cap="flat" cmpd="sng">
                    <a:solidFill>
                      <a:schemeClr val="tx1"/>
                    </a:solidFill>
                    <a:prstDash val="solid"/>
                    <a:headEnd type="none" w="med" len="med"/>
                    <a:tailEnd type="none" w="med" len="med"/>
                  </a:ln>
                </p:spPr>
              </p:sp>
              <p:sp>
                <p:nvSpPr>
                  <p:cNvPr id="97332" name="Rectangle 52"/>
                  <p:cNvSpPr/>
                  <p:nvPr/>
                </p:nvSpPr>
                <p:spPr>
                  <a:xfrm>
                    <a:off x="3058" y="370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97333" name="Rectangle 53"/>
                  <p:cNvSpPr/>
                  <p:nvPr/>
                </p:nvSpPr>
                <p:spPr>
                  <a:xfrm>
                    <a:off x="3413" y="3271"/>
                    <a:ext cx="316" cy="65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7334" name="Rectangle 54"/>
                  <p:cNvSpPr/>
                  <p:nvPr/>
                </p:nvSpPr>
                <p:spPr>
                  <a:xfrm>
                    <a:off x="3385" y="3353"/>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p>
                </p:txBody>
              </p:sp>
              <p:sp>
                <p:nvSpPr>
                  <p:cNvPr id="97335" name="Rectangle 55"/>
                  <p:cNvSpPr/>
                  <p:nvPr/>
                </p:nvSpPr>
                <p:spPr>
                  <a:xfrm>
                    <a:off x="3372" y="3589"/>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p>
                </p:txBody>
              </p:sp>
              <p:sp>
                <p:nvSpPr>
                  <p:cNvPr id="97336" name="Rectangle 56"/>
                  <p:cNvSpPr/>
                  <p:nvPr/>
                </p:nvSpPr>
                <p:spPr>
                  <a:xfrm rot="5400000">
                    <a:off x="3395" y="3511"/>
                    <a:ext cx="451"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97337" name="Line 57"/>
                  <p:cNvSpPr/>
                  <p:nvPr/>
                </p:nvSpPr>
                <p:spPr>
                  <a:xfrm flipV="1">
                    <a:off x="3571" y="2471"/>
                    <a:ext cx="0" cy="797"/>
                  </a:xfrm>
                  <a:prstGeom prst="line">
                    <a:avLst/>
                  </a:prstGeom>
                  <a:ln w="12700" cap="flat" cmpd="sng">
                    <a:solidFill>
                      <a:schemeClr val="tx1"/>
                    </a:solidFill>
                    <a:prstDash val="solid"/>
                    <a:headEnd type="triangle" w="med" len="med"/>
                    <a:tailEnd type="none" w="med" len="med"/>
                  </a:ln>
                </p:spPr>
              </p:sp>
              <p:sp>
                <p:nvSpPr>
                  <p:cNvPr id="97338" name="Rectangle 58"/>
                  <p:cNvSpPr/>
                  <p:nvPr/>
                </p:nvSpPr>
                <p:spPr>
                  <a:xfrm>
                    <a:off x="3467" y="3259"/>
                    <a:ext cx="237" cy="17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200" dirty="0">
                        <a:latin typeface="Times New Roman" panose="02020603050405020304" pitchFamily="18" charset="0"/>
                      </a:rPr>
                      <a:t>Sel</a:t>
                    </a:r>
                  </a:p>
                </p:txBody>
              </p:sp>
              <p:sp>
                <p:nvSpPr>
                  <p:cNvPr id="97339" name="Line 59"/>
                  <p:cNvSpPr/>
                  <p:nvPr/>
                </p:nvSpPr>
                <p:spPr>
                  <a:xfrm flipH="1">
                    <a:off x="3568" y="2632"/>
                    <a:ext cx="914" cy="0"/>
                  </a:xfrm>
                  <a:prstGeom prst="line">
                    <a:avLst/>
                  </a:prstGeom>
                  <a:ln w="12700" cap="flat" cmpd="sng">
                    <a:solidFill>
                      <a:schemeClr val="tx1"/>
                    </a:solidFill>
                    <a:prstDash val="solid"/>
                    <a:headEnd type="none" w="med" len="med"/>
                    <a:tailEnd type="none" w="med" len="med"/>
                  </a:ln>
                </p:spPr>
              </p:sp>
              <p:sp>
                <p:nvSpPr>
                  <p:cNvPr id="97340" name="Rectangle 60"/>
                  <p:cNvSpPr/>
                  <p:nvPr/>
                </p:nvSpPr>
                <p:spPr>
                  <a:xfrm>
                    <a:off x="3189" y="2442"/>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97341" name="Rectangle 62"/>
                  <p:cNvSpPr/>
                  <p:nvPr/>
                </p:nvSpPr>
                <p:spPr>
                  <a:xfrm>
                    <a:off x="3016" y="3504"/>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97342" name="Line 63"/>
                  <p:cNvSpPr/>
                  <p:nvPr/>
                </p:nvSpPr>
                <p:spPr>
                  <a:xfrm>
                    <a:off x="3067" y="3539"/>
                    <a:ext cx="95" cy="0"/>
                  </a:xfrm>
                  <a:prstGeom prst="line">
                    <a:avLst/>
                  </a:prstGeom>
                  <a:ln w="28575" cap="flat" cmpd="sng">
                    <a:solidFill>
                      <a:srgbClr val="000000"/>
                    </a:solidFill>
                    <a:prstDash val="solid"/>
                    <a:headEnd type="none" w="med" len="med"/>
                    <a:tailEnd type="none" w="med" len="med"/>
                  </a:ln>
                </p:spPr>
              </p:sp>
              <p:sp>
                <p:nvSpPr>
                  <p:cNvPr id="97343" name="Line 64"/>
                  <p:cNvSpPr/>
                  <p:nvPr/>
                </p:nvSpPr>
                <p:spPr>
                  <a:xfrm>
                    <a:off x="4640" y="3048"/>
                    <a:ext cx="401" cy="0"/>
                  </a:xfrm>
                  <a:prstGeom prst="line">
                    <a:avLst/>
                  </a:prstGeom>
                  <a:ln w="12700" cap="flat" cmpd="sng">
                    <a:solidFill>
                      <a:srgbClr val="000000"/>
                    </a:solidFill>
                    <a:prstDash val="solid"/>
                    <a:headEnd type="none" w="med" len="med"/>
                    <a:tailEnd type="triangle" w="med" len="med"/>
                  </a:ln>
                </p:spPr>
              </p:sp>
              <p:sp>
                <p:nvSpPr>
                  <p:cNvPr id="97344" name="Line 65"/>
                  <p:cNvSpPr/>
                  <p:nvPr/>
                </p:nvSpPr>
                <p:spPr>
                  <a:xfrm>
                    <a:off x="4657" y="3447"/>
                    <a:ext cx="402" cy="0"/>
                  </a:xfrm>
                  <a:prstGeom prst="line">
                    <a:avLst/>
                  </a:prstGeom>
                  <a:ln w="12700" cap="flat" cmpd="sng">
                    <a:solidFill>
                      <a:srgbClr val="000000"/>
                    </a:solidFill>
                    <a:prstDash val="solid"/>
                    <a:headEnd type="none" w="med" len="med"/>
                    <a:tailEnd type="triangle" w="med" len="med"/>
                  </a:ln>
                </p:spPr>
              </p:sp>
              <p:sp>
                <p:nvSpPr>
                  <p:cNvPr id="97345" name="Rectangle 66"/>
                  <p:cNvSpPr/>
                  <p:nvPr/>
                </p:nvSpPr>
                <p:spPr>
                  <a:xfrm>
                    <a:off x="5040" y="3370"/>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grpSp>
            <p:sp>
              <p:nvSpPr>
                <p:cNvPr id="97298" name="Text Box 68"/>
                <p:cNvSpPr txBox="1"/>
                <p:nvPr/>
              </p:nvSpPr>
              <p:spPr>
                <a:xfrm>
                  <a:off x="5278438" y="6378575"/>
                  <a:ext cx="238601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00000"/>
                      </a:solidFill>
                      <a:latin typeface="微软雅黑" panose="020B0503020204020204" pitchFamily="34" charset="-122"/>
                      <a:ea typeface="微软雅黑" panose="020B0503020204020204" pitchFamily="34" charset="-122"/>
                    </a:rPr>
                    <a:t>整数加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减运算部件</a:t>
                  </a:r>
                </a:p>
              </p:txBody>
            </p:sp>
          </p:grpSp>
          <p:sp>
            <p:nvSpPr>
              <p:cNvPr id="97292" name="Line 63"/>
              <p:cNvSpPr/>
              <p:nvPr/>
            </p:nvSpPr>
            <p:spPr>
              <a:xfrm>
                <a:off x="2455" y="1281"/>
                <a:ext cx="680" cy="0"/>
              </a:xfrm>
              <a:prstGeom prst="line">
                <a:avLst/>
              </a:prstGeom>
              <a:ln w="12700" cap="flat" cmpd="sng">
                <a:solidFill>
                  <a:schemeClr val="tx1"/>
                </a:solidFill>
                <a:prstDash val="solid"/>
                <a:headEnd type="none" w="med" len="med"/>
                <a:tailEnd type="triangle" w="med" len="med"/>
              </a:ln>
            </p:spPr>
          </p:sp>
          <p:sp>
            <p:nvSpPr>
              <p:cNvPr id="97293" name="Text Box 64"/>
              <p:cNvSpPr txBox="1"/>
              <p:nvPr/>
            </p:nvSpPr>
            <p:spPr>
              <a:xfrm>
                <a:off x="3107" y="1168"/>
                <a:ext cx="340" cy="21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p>
            </p:txBody>
          </p:sp>
          <p:sp>
            <p:nvSpPr>
              <p:cNvPr id="97294" name="Line 65"/>
              <p:cNvSpPr/>
              <p:nvPr/>
            </p:nvSpPr>
            <p:spPr>
              <a:xfrm>
                <a:off x="2455" y="1508"/>
                <a:ext cx="850" cy="0"/>
              </a:xfrm>
              <a:prstGeom prst="line">
                <a:avLst/>
              </a:prstGeom>
              <a:ln w="12700" cap="flat" cmpd="sng">
                <a:solidFill>
                  <a:schemeClr val="tx1"/>
                </a:solidFill>
                <a:prstDash val="solid"/>
                <a:headEnd type="none" w="med" len="med"/>
                <a:tailEnd type="triangle" w="med" len="med"/>
              </a:ln>
            </p:spPr>
          </p:sp>
          <p:sp>
            <p:nvSpPr>
              <p:cNvPr id="97295" name="Text Box 66"/>
              <p:cNvSpPr txBox="1"/>
              <p:nvPr/>
            </p:nvSpPr>
            <p:spPr>
              <a:xfrm>
                <a:off x="3277" y="139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p>
            </p:txBody>
          </p:sp>
        </p:grpSp>
        <p:sp>
          <p:nvSpPr>
            <p:cNvPr id="97290" name="Text Box 67"/>
            <p:cNvSpPr txBox="1"/>
            <p:nvPr/>
          </p:nvSpPr>
          <p:spPr>
            <a:xfrm>
              <a:off x="1753" y="1470"/>
              <a:ext cx="389"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latin typeface="Times New Roman" panose="02020603050405020304" pitchFamily="18" charset="0"/>
                </a:rPr>
                <a:t>B</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p:txBody>
        </p:sp>
      </p:grpSp>
      <p:sp>
        <p:nvSpPr>
          <p:cNvPr id="702532" name="Text Box 68"/>
          <p:cNvSpPr txBox="1"/>
          <p:nvPr/>
        </p:nvSpPr>
        <p:spPr>
          <a:xfrm>
            <a:off x="6148388" y="895350"/>
            <a:ext cx="2744787" cy="17684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ea typeface="微软雅黑" panose="020B0503020204020204" pitchFamily="34" charset="-122"/>
              </a:rPr>
              <a:t>问题：为什么要生成并保存条件标志？</a:t>
            </a:r>
          </a:p>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为了在</a:t>
            </a:r>
            <a:r>
              <a:rPr lang="zh-CN" altLang="en-US" sz="2000" dirty="0">
                <a:solidFill>
                  <a:srgbClr val="FF0000"/>
                </a:solidFill>
                <a:ea typeface="微软雅黑" panose="020B0503020204020204" pitchFamily="34" charset="-122"/>
              </a:rPr>
              <a:t>分支指令（条件转移指令）</a:t>
            </a:r>
            <a:r>
              <a:rPr lang="zh-CN" altLang="en-US" sz="2000" dirty="0">
                <a:solidFill>
                  <a:srgbClr val="0033CC"/>
                </a:solidFill>
                <a:ea typeface="微软雅黑" panose="020B0503020204020204" pitchFamily="34" charset="-122"/>
              </a:rPr>
              <a:t>中被用作是否转移执行的条件！</a:t>
            </a:r>
            <a:endParaRPr lang="en-US" altLang="zh-CN" sz="2000" dirty="0">
              <a:solidFill>
                <a:srgbClr val="0033CC"/>
              </a:solidFill>
              <a:ea typeface="微软雅黑" panose="020B0503020204020204" pitchFamily="34" charset="-122"/>
            </a:endParaRPr>
          </a:p>
        </p:txBody>
      </p:sp>
      <p:sp>
        <p:nvSpPr>
          <p:cNvPr id="702533" name="Text Box 69"/>
          <p:cNvSpPr txBox="1"/>
          <p:nvPr/>
        </p:nvSpPr>
        <p:spPr>
          <a:xfrm>
            <a:off x="7586663" y="2798763"/>
            <a:ext cx="1349375" cy="1320800"/>
          </a:xfrm>
          <a:prstGeom prst="rect">
            <a:avLst/>
          </a:prstGeom>
          <a:solidFill>
            <a:srgbClr val="FFCC00">
              <a:alpha val="14117"/>
            </a:srgbClr>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pitchFamily="34" charset="-122"/>
                <a:ea typeface="微软雅黑" panose="020B0503020204020204" pitchFamily="34" charset="-122"/>
              </a:rPr>
              <a:t>if (i&gt;j)</a:t>
            </a:r>
            <a:r>
              <a:rPr lang="en-US" altLang="zh-CN" sz="2000" dirty="0">
                <a:latin typeface="微软雅黑" panose="020B0503020204020204" pitchFamily="34" charset="-122"/>
                <a:ea typeface="微软雅黑" panose="020B0503020204020204" pitchFamily="34" charset="-122"/>
              </a:rPr>
              <a:t> {</a:t>
            </a:r>
          </a:p>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 …</a:t>
            </a:r>
          </a:p>
          <a:p>
            <a:pPr marL="0" lvl="0" indent="0" eaLnBrk="1" hangingPunct="1">
              <a:lnSpc>
                <a:spcPct val="100000"/>
              </a:lnSpc>
              <a:spcBef>
                <a:spcPct val="50000"/>
              </a:spcBef>
              <a:buNone/>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22" dur="500"/>
                                        <p:tgtEl>
                                          <p:spTgt spid="7025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533"/>
                                        </p:tgtEl>
                                        <p:attrNameLst>
                                          <p:attrName>style.visibility</p:attrName>
                                        </p:attrNameLst>
                                      </p:cBhvr>
                                      <p:to>
                                        <p:strVal val="visible"/>
                                      </p:to>
                                    </p:set>
                                    <p:animEffect transition="in" filter="blinds(horizontal)">
                                      <p:cBhvr>
                                        <p:cTn id="27" dur="500"/>
                                        <p:tgtEl>
                                          <p:spTgt spid="7025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32" dur="500"/>
                                        <p:tgtEl>
                                          <p:spTgt spid="70253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2468"/>
                                        </p:tgtEl>
                                        <p:attrNameLst>
                                          <p:attrName>style.visibility</p:attrName>
                                        </p:attrNameLst>
                                      </p:cBhvr>
                                      <p:to>
                                        <p:strVal val="visible"/>
                                      </p:to>
                                    </p:set>
                                    <p:animEffect transition="in" filter="blinds(horizontal)">
                                      <p:cBhvr>
                                        <p:cTn id="37" dur="500"/>
                                        <p:tgtEl>
                                          <p:spTgt spid="7024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2469"/>
                                        </p:tgtEl>
                                        <p:attrNameLst>
                                          <p:attrName>style.visibility</p:attrName>
                                        </p:attrNameLst>
                                      </p:cBhvr>
                                      <p:to>
                                        <p:strVal val="visible"/>
                                      </p:to>
                                    </p:set>
                                    <p:animEffect transition="in" filter="blinds(horizontal)">
                                      <p:cBhvr>
                                        <p:cTn id="42" dur="500"/>
                                        <p:tgtEl>
                                          <p:spTgt spid="7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53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062038" y="98425"/>
            <a:ext cx="7335837" cy="600075"/>
          </a:xfrm>
        </p:spPr>
        <p:txBody>
          <a:bodyPr vert="horz" wrap="square" lIns="63500" tIns="25400" rIns="63500" bIns="25400" anchor="t" anchorCtr="0">
            <a:spAutoFit/>
          </a:bodyPr>
          <a:lstStyle/>
          <a:p>
            <a:r>
              <a:rPr lang="zh-CN" altLang="en-US" dirty="0"/>
              <a:t>算术逻辑部件（</a:t>
            </a:r>
            <a:r>
              <a:rPr lang="en-US" altLang="zh-CN" dirty="0"/>
              <a:t>ALU</a:t>
            </a:r>
            <a:r>
              <a:rPr lang="zh-CN" altLang="en-US" dirty="0"/>
              <a:t>）</a:t>
            </a:r>
          </a:p>
        </p:txBody>
      </p:sp>
      <p:sp>
        <p:nvSpPr>
          <p:cNvPr id="696323" name="Rectangle 3"/>
          <p:cNvSpPr/>
          <p:nvPr/>
        </p:nvSpPr>
        <p:spPr>
          <a:xfrm>
            <a:off x="100013" y="731838"/>
            <a:ext cx="4381500" cy="5624512"/>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spcBef>
                <a:spcPct val="25000"/>
              </a:spcBef>
            </a:pPr>
            <a:r>
              <a:rPr lang="zh-CN" altLang="en-US" sz="2200" dirty="0">
                <a:latin typeface="微软雅黑" panose="020B0503020204020204" pitchFamily="34" charset="-122"/>
                <a:ea typeface="微软雅黑" panose="020B0503020204020204" pitchFamily="34" charset="-122"/>
              </a:rPr>
              <a:t>进行</a:t>
            </a:r>
            <a:r>
              <a:rPr lang="zh-CN" altLang="en-US" sz="2200" dirty="0">
                <a:solidFill>
                  <a:srgbClr val="FF0000"/>
                </a:solidFill>
                <a:latin typeface="微软雅黑" panose="020B0503020204020204" pitchFamily="34" charset="-122"/>
                <a:ea typeface="微软雅黑" panose="020B0503020204020204" pitchFamily="34" charset="-122"/>
              </a:rPr>
              <a:t>基本</a:t>
            </a:r>
            <a:r>
              <a:rPr lang="zh-CN" altLang="en-US" sz="2200" dirty="0">
                <a:latin typeface="微软雅黑" panose="020B0503020204020204" pitchFamily="34" charset="-122"/>
                <a:ea typeface="微软雅黑" panose="020B0503020204020204" pitchFamily="34" charset="-122"/>
              </a:rPr>
              <a:t>算术运算与逻辑运算</a:t>
            </a:r>
          </a:p>
          <a:p>
            <a:pPr marL="742950" lvl="1" indent="-285750">
              <a:spcBef>
                <a:spcPct val="25000"/>
              </a:spcBef>
            </a:pPr>
            <a:r>
              <a:rPr lang="zh-CN" altLang="en-US" dirty="0">
                <a:latin typeface="微软雅黑" panose="020B0503020204020204" pitchFamily="34" charset="-122"/>
                <a:ea typeface="微软雅黑" panose="020B0503020204020204" pitchFamily="34" charset="-122"/>
              </a:rPr>
              <a:t>无符号整数加、减</a:t>
            </a:r>
          </a:p>
          <a:p>
            <a:pPr marL="742950" lvl="1" indent="-285750">
              <a:spcBef>
                <a:spcPct val="25000"/>
              </a:spcBef>
            </a:pPr>
            <a:r>
              <a:rPr lang="zh-CN" altLang="en-US" dirty="0">
                <a:latin typeface="微软雅黑" panose="020B0503020204020204" pitchFamily="34" charset="-122"/>
                <a:ea typeface="微软雅黑" panose="020B0503020204020204" pitchFamily="34" charset="-122"/>
              </a:rPr>
              <a:t>带符号整数加、减</a:t>
            </a:r>
          </a:p>
          <a:p>
            <a:pPr marL="742950" lvl="1" indent="-285750">
              <a:spcBef>
                <a:spcPct val="25000"/>
              </a:spcBef>
            </a:pPr>
            <a:r>
              <a:rPr lang="zh-CN" altLang="en-US" dirty="0">
                <a:latin typeface="微软雅黑" panose="020B0503020204020204" pitchFamily="34" charset="-122"/>
                <a:ea typeface="微软雅黑" panose="020B0503020204020204" pitchFamily="34" charset="-122"/>
              </a:rPr>
              <a:t>与、或、非、异或等逻辑运算</a:t>
            </a:r>
          </a:p>
          <a:p>
            <a:pPr marL="342900" lvl="0" indent="-342900">
              <a:spcBef>
                <a:spcPct val="25000"/>
              </a:spcBef>
            </a:pPr>
            <a:r>
              <a:rPr lang="zh-CN" altLang="en-US" sz="2200" dirty="0">
                <a:latin typeface="微软雅黑" panose="020B0503020204020204" pitchFamily="34" charset="-122"/>
                <a:ea typeface="微软雅黑" panose="020B0503020204020204" pitchFamily="34" charset="-122"/>
              </a:rPr>
              <a:t>核心电路是</a:t>
            </a:r>
            <a:r>
              <a:rPr lang="zh-CN" altLang="en-US" sz="2200" dirty="0">
                <a:solidFill>
                  <a:srgbClr val="FF0000"/>
                </a:solidFill>
                <a:latin typeface="微软雅黑" panose="020B0503020204020204" pitchFamily="34" charset="-122"/>
                <a:ea typeface="微软雅黑" panose="020B0503020204020204" pitchFamily="34" charset="-122"/>
              </a:rPr>
              <a:t>整数加</a:t>
            </a:r>
            <a:r>
              <a:rPr lang="en-US" altLang="zh-CN" sz="2200" dirty="0">
                <a:solidFill>
                  <a:srgbClr val="FF0000"/>
                </a:solidFill>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减运算部件</a:t>
            </a:r>
          </a:p>
          <a:p>
            <a:pPr marL="342900" lvl="0" indent="-342900">
              <a:spcBef>
                <a:spcPct val="25000"/>
              </a:spcBef>
            </a:pPr>
            <a:r>
              <a:rPr lang="zh-CN" altLang="en-US" sz="2000" dirty="0">
                <a:latin typeface="微软雅黑" panose="020B0503020204020204" pitchFamily="34" charset="-122"/>
                <a:ea typeface="微软雅黑" panose="020B0503020204020204" pitchFamily="34" charset="-122"/>
              </a:rPr>
              <a:t>输出除</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差等</a:t>
            </a:r>
            <a:r>
              <a:rPr lang="zh-CN" altLang="en-US" sz="2000" dirty="0">
                <a:latin typeface="微软雅黑" panose="020B0503020204020204" pitchFamily="34" charset="-122"/>
                <a:ea typeface="微软雅黑" panose="020B0503020204020204" pitchFamily="34" charset="-122"/>
              </a:rPr>
              <a:t>，还有</a:t>
            </a:r>
            <a:r>
              <a:rPr lang="zh-CN" altLang="en-US" sz="2000" dirty="0">
                <a:solidFill>
                  <a:srgbClr val="FF0000"/>
                </a:solidFill>
                <a:latin typeface="微软雅黑" panose="020B0503020204020204" pitchFamily="34" charset="-122"/>
                <a:ea typeface="微软雅黑" panose="020B0503020204020204" pitchFamily="34" charset="-122"/>
              </a:rPr>
              <a:t>标志信息</a:t>
            </a:r>
          </a:p>
          <a:p>
            <a:pPr marL="342900" lvl="0" indent="-342900">
              <a:spcBef>
                <a:spcPct val="25000"/>
              </a:spcBef>
            </a:pPr>
            <a:r>
              <a:rPr lang="zh-CN" altLang="en-US" sz="2000" dirty="0">
                <a:latin typeface="微软雅黑" panose="020B0503020204020204" pitchFamily="34" charset="-122"/>
                <a:ea typeface="微软雅黑" panose="020B0503020204020204" pitchFamily="34" charset="-122"/>
              </a:rPr>
              <a:t>有一个</a:t>
            </a:r>
            <a:r>
              <a:rPr lang="zh-CN" altLang="en-US" sz="2000" dirty="0">
                <a:solidFill>
                  <a:srgbClr val="FF0000"/>
                </a:solidFill>
                <a:latin typeface="微软雅黑" panose="020B0503020204020204" pitchFamily="34" charset="-122"/>
                <a:ea typeface="微软雅黑" panose="020B0503020204020204" pitchFamily="34" charset="-122"/>
              </a:rPr>
              <a:t>操作控制端</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ALUop</a:t>
            </a:r>
            <a:r>
              <a:rPr lang="zh-CN" altLang="en-US" sz="2000" dirty="0">
                <a:latin typeface="微软雅黑" panose="020B0503020204020204" pitchFamily="34" charset="-122"/>
                <a:ea typeface="微软雅黑" panose="020B0503020204020204" pitchFamily="34" charset="-122"/>
              </a:rPr>
              <a:t>），用来决定</a:t>
            </a:r>
            <a:r>
              <a:rPr lang="en-US" altLang="zh-CN" sz="2000" dirty="0">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所执行的处理功能。</a:t>
            </a:r>
            <a:r>
              <a:rPr lang="en-US" altLang="zh-CN" sz="2000" dirty="0">
                <a:latin typeface="微软雅黑" panose="020B0503020204020204" pitchFamily="34" charset="-122"/>
                <a:ea typeface="微软雅黑" panose="020B0503020204020204" pitchFamily="34" charset="-122"/>
              </a:rPr>
              <a:t>ALUop</a:t>
            </a:r>
            <a:r>
              <a:rPr lang="zh-CN" altLang="en-US" sz="2000" dirty="0">
                <a:latin typeface="微软雅黑" panose="020B0503020204020204" pitchFamily="34" charset="-122"/>
                <a:ea typeface="微软雅黑" panose="020B0503020204020204" pitchFamily="34" charset="-122"/>
              </a:rPr>
              <a:t>的位数</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决定了操作的种类，例如，当位数</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最多只有</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3</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种操作。</a:t>
            </a:r>
          </a:p>
        </p:txBody>
      </p:sp>
      <p:pic>
        <p:nvPicPr>
          <p:cNvPr id="696324" name="Picture 4"/>
          <p:cNvPicPr>
            <a:picLocks noChangeAspect="1"/>
          </p:cNvPicPr>
          <p:nvPr/>
        </p:nvPicPr>
        <p:blipFill>
          <a:blip r:embed="rId3"/>
          <a:stretch>
            <a:fillRect/>
          </a:stretch>
        </p:blipFill>
        <p:spPr>
          <a:xfrm>
            <a:off x="4608513" y="723900"/>
            <a:ext cx="4267200" cy="4506913"/>
          </a:xfrm>
          <a:prstGeom prst="rect">
            <a:avLst/>
          </a:prstGeom>
          <a:noFill/>
          <a:ln w="9525">
            <a:noFill/>
          </a:ln>
        </p:spPr>
      </p:pic>
      <p:grpSp>
        <p:nvGrpSpPr>
          <p:cNvPr id="696325" name="Group 5"/>
          <p:cNvGrpSpPr/>
          <p:nvPr/>
        </p:nvGrpSpPr>
        <p:grpSpPr>
          <a:xfrm>
            <a:off x="246063" y="5400675"/>
            <a:ext cx="8534400" cy="1168400"/>
            <a:chOff x="155" y="3438"/>
            <a:chExt cx="5376" cy="736"/>
          </a:xfrm>
        </p:grpSpPr>
        <p:sp>
          <p:nvSpPr>
            <p:cNvPr id="90118" name="Text Box 6"/>
            <p:cNvSpPr txBox="1"/>
            <p:nvPr/>
          </p:nvSpPr>
          <p:spPr>
            <a:xfrm>
              <a:off x="192" y="3438"/>
              <a:ext cx="5339" cy="71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None/>
              </a:pPr>
              <a:r>
                <a:rPr lang="en-US" altLang="zh-CN" sz="2000" dirty="0">
                  <a:solidFill>
                    <a:srgbClr val="0033CC"/>
                  </a:solidFill>
                  <a:latin typeface="微软雅黑" panose="020B0503020204020204" pitchFamily="34" charset="-122"/>
                  <a:ea typeface="微软雅黑" panose="020B0503020204020204" pitchFamily="34" charset="-122"/>
                </a:rPr>
                <a:t>ALUop   Result  ALUop   Result    ALUop    Result  ALUop   Result</a:t>
              </a:r>
            </a:p>
            <a:p>
              <a:pPr marL="0" lvl="0" indent="0" eaLnBrk="1" hangingPunct="1">
                <a:lnSpc>
                  <a:spcPct val="100000"/>
                </a:lnSpc>
                <a:buNone/>
              </a:pPr>
              <a:r>
                <a:rPr lang="en-US" altLang="zh-CN" sz="2000" dirty="0">
                  <a:latin typeface="微软雅黑" panose="020B0503020204020204" pitchFamily="34" charset="-122"/>
                  <a:ea typeface="微软雅黑" panose="020B0503020204020204" pitchFamily="34" charset="-122"/>
                </a:rPr>
                <a:t> 0 0 0      A</a:t>
              </a:r>
              <a:r>
                <a:rPr lang="zh-CN" altLang="en-US" sz="2000" dirty="0">
                  <a:latin typeface="微软雅黑" panose="020B0503020204020204" pitchFamily="34" charset="-122"/>
                  <a:ea typeface="微软雅黑" panose="020B0503020204020204" pitchFamily="34" charset="-122"/>
                </a:rPr>
                <a:t>加</a:t>
              </a:r>
              <a:r>
                <a:rPr lang="en-US" altLang="zh-CN" sz="2000" dirty="0">
                  <a:latin typeface="微软雅黑" panose="020B0503020204020204" pitchFamily="34" charset="-122"/>
                  <a:ea typeface="微软雅黑" panose="020B0503020204020204" pitchFamily="34" charset="-122"/>
                </a:rPr>
                <a:t>B     0 1 0      A</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B       1 0 0      A</a:t>
              </a:r>
              <a:r>
                <a:rPr lang="zh-CN" altLang="en-US" sz="2000" dirty="0">
                  <a:latin typeface="微软雅黑" panose="020B0503020204020204" pitchFamily="34" charset="-122"/>
                  <a:ea typeface="微软雅黑" panose="020B0503020204020204" pitchFamily="34" charset="-122"/>
                </a:rPr>
                <a:t>取反    </a:t>
              </a:r>
              <a:r>
                <a:rPr lang="en-US" altLang="zh-CN" sz="2000" dirty="0">
                  <a:latin typeface="微软雅黑" panose="020B0503020204020204" pitchFamily="34" charset="-122"/>
                  <a:ea typeface="微软雅黑" panose="020B0503020204020204" pitchFamily="34" charset="-122"/>
                </a:rPr>
                <a:t>1 1 0        A</a:t>
              </a:r>
              <a:endParaRPr lang="zh-CN" altLang="en-US" sz="2000" dirty="0">
                <a:latin typeface="微软雅黑" panose="020B0503020204020204" pitchFamily="34" charset="-122"/>
                <a:ea typeface="微软雅黑" panose="020B0503020204020204" pitchFamily="34" charset="-122"/>
              </a:endParaRPr>
            </a:p>
            <a:p>
              <a:pPr marL="0" lvl="0" indent="0" eaLnBrk="1" hangingPunct="1">
                <a:lnSpc>
                  <a:spcPct val="100000"/>
                </a:lnSpc>
                <a:buNone/>
              </a:pPr>
              <a:r>
                <a:rPr lang="en-US" altLang="zh-CN" sz="2000" dirty="0">
                  <a:latin typeface="微软雅黑" panose="020B0503020204020204" pitchFamily="34" charset="-122"/>
                  <a:ea typeface="微软雅黑" panose="020B0503020204020204" pitchFamily="34" charset="-122"/>
                </a:rPr>
                <a:t> 0 0 1      A</a:t>
              </a:r>
              <a:r>
                <a:rPr lang="zh-CN" altLang="en-US" sz="2000" dirty="0">
                  <a:latin typeface="微软雅黑" panose="020B0503020204020204" pitchFamily="34" charset="-122"/>
                  <a:ea typeface="微软雅黑" panose="020B0503020204020204" pitchFamily="34" charset="-122"/>
                </a:rPr>
                <a:t>减</a:t>
              </a:r>
              <a:r>
                <a:rPr lang="en-US" altLang="zh-CN" sz="2000" dirty="0">
                  <a:latin typeface="微软雅黑" panose="020B0503020204020204" pitchFamily="34" charset="-122"/>
                  <a:ea typeface="微软雅黑" panose="020B0503020204020204" pitchFamily="34" charset="-122"/>
                </a:rPr>
                <a:t>B     0 1 1      A</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B       1 0 1      A</a:t>
              </a:r>
              <a:r>
                <a:rPr lang="en-US" altLang="zh-CN" sz="2000" dirty="0">
                  <a:latin typeface="微软雅黑" panose="020B0503020204020204" pitchFamily="34" charset="-122"/>
                  <a:ea typeface="微软雅黑" panose="020B0503020204020204" pitchFamily="34" charset="-122"/>
                  <a:sym typeface="Symbol" panose="05050102010706020507" pitchFamily="18" charset="2"/>
                </a:rPr>
                <a:t>B</a:t>
              </a:r>
              <a:r>
                <a:rPr lang="en-US" altLang="zh-CN" sz="2000" dirty="0">
                  <a:latin typeface="微软雅黑" panose="020B0503020204020204" pitchFamily="34" charset="-122"/>
                  <a:ea typeface="微软雅黑" panose="020B0503020204020204" pitchFamily="34" charset="-122"/>
                </a:rPr>
                <a:t>   	 1 1 1      </a:t>
              </a:r>
              <a:r>
                <a:rPr lang="zh-CN" altLang="en-US" sz="2000" dirty="0">
                  <a:latin typeface="微软雅黑" panose="020B0503020204020204" pitchFamily="34" charset="-122"/>
                  <a:ea typeface="微软雅黑" panose="020B0503020204020204" pitchFamily="34" charset="-122"/>
                </a:rPr>
                <a:t>未用</a:t>
              </a:r>
            </a:p>
          </p:txBody>
        </p:sp>
        <p:sp>
          <p:nvSpPr>
            <p:cNvPr id="90119" name="Line 7"/>
            <p:cNvSpPr/>
            <p:nvPr/>
          </p:nvSpPr>
          <p:spPr>
            <a:xfrm flipV="1">
              <a:off x="155" y="3676"/>
              <a:ext cx="5285" cy="9"/>
            </a:xfrm>
            <a:prstGeom prst="line">
              <a:avLst/>
            </a:prstGeom>
            <a:ln w="28575" cap="flat" cmpd="sng">
              <a:solidFill>
                <a:srgbClr val="FF0000"/>
              </a:solidFill>
              <a:prstDash val="solid"/>
              <a:headEnd type="none" w="med" len="med"/>
              <a:tailEnd type="none" w="med" len="med"/>
            </a:ln>
          </p:spPr>
        </p:sp>
        <p:sp>
          <p:nvSpPr>
            <p:cNvPr id="90120" name="Line 8"/>
            <p:cNvSpPr/>
            <p:nvPr/>
          </p:nvSpPr>
          <p:spPr>
            <a:xfrm>
              <a:off x="1499" y="3483"/>
              <a:ext cx="0" cy="686"/>
            </a:xfrm>
            <a:prstGeom prst="line">
              <a:avLst/>
            </a:prstGeom>
            <a:ln w="28575" cap="flat" cmpd="sng">
              <a:solidFill>
                <a:srgbClr val="FF0000"/>
              </a:solidFill>
              <a:prstDash val="solid"/>
              <a:headEnd type="none" w="med" len="med"/>
              <a:tailEnd type="none" w="med" len="med"/>
            </a:ln>
          </p:spPr>
        </p:sp>
        <p:sp>
          <p:nvSpPr>
            <p:cNvPr id="90121" name="Line 9"/>
            <p:cNvSpPr/>
            <p:nvPr/>
          </p:nvSpPr>
          <p:spPr>
            <a:xfrm>
              <a:off x="2845" y="3488"/>
              <a:ext cx="0" cy="686"/>
            </a:xfrm>
            <a:prstGeom prst="line">
              <a:avLst/>
            </a:prstGeom>
            <a:ln w="28575" cap="flat" cmpd="sng">
              <a:solidFill>
                <a:srgbClr val="FF0000"/>
              </a:solidFill>
              <a:prstDash val="solid"/>
              <a:headEnd type="none" w="med" len="med"/>
              <a:tailEnd type="none" w="med" len="med"/>
            </a:ln>
          </p:spPr>
        </p:sp>
        <p:sp>
          <p:nvSpPr>
            <p:cNvPr id="90122" name="Line 10"/>
            <p:cNvSpPr/>
            <p:nvPr/>
          </p:nvSpPr>
          <p:spPr>
            <a:xfrm>
              <a:off x="4210" y="3477"/>
              <a:ext cx="0" cy="686"/>
            </a:xfrm>
            <a:prstGeom prst="line">
              <a:avLst/>
            </a:prstGeom>
            <a:ln w="28575" cap="flat" cmpd="sng">
              <a:solidFill>
                <a:srgbClr val="FF0000"/>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323">
                                            <p:txEl>
                                              <p:pRg st="0" end="0"/>
                                            </p:txEl>
                                          </p:spTgt>
                                        </p:tgtEl>
                                        <p:attrNameLst>
                                          <p:attrName>style.visibility</p:attrName>
                                        </p:attrNameLst>
                                      </p:cBhvr>
                                      <p:to>
                                        <p:strVal val="visible"/>
                                      </p:to>
                                    </p:set>
                                    <p:animEffect transition="in" filter="blinds(horizontal)">
                                      <p:cBhvr>
                                        <p:cTn id="12" dur="500"/>
                                        <p:tgtEl>
                                          <p:spTgt spid="696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23">
                                            <p:txEl>
                                              <p:pRg st="1" end="1"/>
                                            </p:txEl>
                                          </p:spTgt>
                                        </p:tgtEl>
                                        <p:attrNameLst>
                                          <p:attrName>style.visibility</p:attrName>
                                        </p:attrNameLst>
                                      </p:cBhvr>
                                      <p:to>
                                        <p:strVal val="visible"/>
                                      </p:to>
                                    </p:set>
                                    <p:animEffect transition="in" filter="blinds(horizontal)">
                                      <p:cBhvr>
                                        <p:cTn id="17" dur="500"/>
                                        <p:tgtEl>
                                          <p:spTgt spid="696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blinds(horizontal)">
                                      <p:cBhvr>
                                        <p:cTn id="22" dur="500"/>
                                        <p:tgtEl>
                                          <p:spTgt spid="696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323">
                                            <p:txEl>
                                              <p:pRg st="3" end="3"/>
                                            </p:txEl>
                                          </p:spTgt>
                                        </p:tgtEl>
                                        <p:attrNameLst>
                                          <p:attrName>style.visibility</p:attrName>
                                        </p:attrNameLst>
                                      </p:cBhvr>
                                      <p:to>
                                        <p:strVal val="visible"/>
                                      </p:to>
                                    </p:set>
                                    <p:animEffect transition="in" filter="blinds(horizontal)">
                                      <p:cBhvr>
                                        <p:cTn id="27" dur="500"/>
                                        <p:tgtEl>
                                          <p:spTgt spid="696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6323">
                                            <p:txEl>
                                              <p:pRg st="4" end="4"/>
                                            </p:txEl>
                                          </p:spTgt>
                                        </p:tgtEl>
                                        <p:attrNameLst>
                                          <p:attrName>style.visibility</p:attrName>
                                        </p:attrNameLst>
                                      </p:cBhvr>
                                      <p:to>
                                        <p:strVal val="visible"/>
                                      </p:to>
                                    </p:set>
                                    <p:animEffect transition="in" filter="blinds(horizontal)">
                                      <p:cBhvr>
                                        <p:cTn id="32" dur="500"/>
                                        <p:tgtEl>
                                          <p:spTgt spid="6963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6323">
                                            <p:txEl>
                                              <p:pRg st="5" end="5"/>
                                            </p:txEl>
                                          </p:spTgt>
                                        </p:tgtEl>
                                        <p:attrNameLst>
                                          <p:attrName>style.visibility</p:attrName>
                                        </p:attrNameLst>
                                      </p:cBhvr>
                                      <p:to>
                                        <p:strVal val="visible"/>
                                      </p:to>
                                    </p:set>
                                    <p:animEffect transition="in" filter="blinds(horizontal)">
                                      <p:cBhvr>
                                        <p:cTn id="37" dur="500"/>
                                        <p:tgtEl>
                                          <p:spTgt spid="696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6323">
                                            <p:txEl>
                                              <p:pRg st="6" end="6"/>
                                            </p:txEl>
                                          </p:spTgt>
                                        </p:tgtEl>
                                        <p:attrNameLst>
                                          <p:attrName>style.visibility</p:attrName>
                                        </p:attrNameLst>
                                      </p:cBhvr>
                                      <p:to>
                                        <p:strVal val="visible"/>
                                      </p:to>
                                    </p:set>
                                    <p:animEffect transition="in" filter="blinds(horizontal)">
                                      <p:cBhvr>
                                        <p:cTn id="42" dur="500"/>
                                        <p:tgtEl>
                                          <p:spTgt spid="6963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6325"/>
                                        </p:tgtEl>
                                        <p:attrNameLst>
                                          <p:attrName>style.visibility</p:attrName>
                                        </p:attrNameLst>
                                      </p:cBhvr>
                                      <p:to>
                                        <p:strVal val="visible"/>
                                      </p:to>
                                    </p:set>
                                    <p:animEffect transition="in" filter="blinds(horizontal)">
                                      <p:cBhvr>
                                        <p:cTn id="47" dur="500"/>
                                        <p:tgtEl>
                                          <p:spTgt spid="69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1381125" y="109538"/>
            <a:ext cx="6611938" cy="528637"/>
          </a:xfrm>
        </p:spPr>
        <p:txBody>
          <a:bodyPr vert="horz" wrap="square" lIns="91440" tIns="45720" rIns="91440" bIns="45720" anchor="ctr" anchorCtr="0"/>
          <a:lstStyle/>
          <a:p>
            <a:r>
              <a:rPr lang="zh-CN" altLang="en-US" dirty="0"/>
              <a:t>所有运算电路的核心</a:t>
            </a:r>
          </a:p>
        </p:txBody>
      </p:sp>
      <p:grpSp>
        <p:nvGrpSpPr>
          <p:cNvPr id="96259" name="Group 3"/>
          <p:cNvGrpSpPr/>
          <p:nvPr/>
        </p:nvGrpSpPr>
        <p:grpSpPr>
          <a:xfrm>
            <a:off x="215900" y="2719388"/>
            <a:ext cx="8766175" cy="4138612"/>
            <a:chOff x="0" y="1517"/>
            <a:chExt cx="5522" cy="2607"/>
          </a:xfrm>
        </p:grpSpPr>
        <p:sp>
          <p:nvSpPr>
            <p:cNvPr id="96266" name="Rectangle 33"/>
            <p:cNvSpPr/>
            <p:nvPr/>
          </p:nvSpPr>
          <p:spPr>
            <a:xfrm>
              <a:off x="4403" y="2741"/>
              <a:ext cx="530"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Sum</a:t>
              </a:r>
              <a:endParaRPr lang="en-US" altLang="zh-CN" dirty="0">
                <a:ea typeface="Arial" panose="020B0604020202020204" pitchFamily="34" charset="0"/>
              </a:endParaRPr>
            </a:p>
          </p:txBody>
        </p:sp>
        <p:sp>
          <p:nvSpPr>
            <p:cNvPr id="96267" name="Line 11"/>
            <p:cNvSpPr/>
            <p:nvPr/>
          </p:nvSpPr>
          <p:spPr>
            <a:xfrm flipH="1">
              <a:off x="507" y="2327"/>
              <a:ext cx="2619" cy="1"/>
            </a:xfrm>
            <a:prstGeom prst="line">
              <a:avLst/>
            </a:prstGeom>
            <a:ln w="19050" cap="flat" cmpd="sng">
              <a:solidFill>
                <a:schemeClr val="tx1"/>
              </a:solidFill>
              <a:prstDash val="solid"/>
              <a:headEnd type="triangle" w="med" len="med"/>
              <a:tailEnd type="none" w="med" len="med"/>
            </a:ln>
          </p:spPr>
        </p:sp>
        <p:sp>
          <p:nvSpPr>
            <p:cNvPr id="96268" name="Line 12"/>
            <p:cNvSpPr/>
            <p:nvPr/>
          </p:nvSpPr>
          <p:spPr>
            <a:xfrm flipH="1">
              <a:off x="3111" y="2141"/>
              <a:ext cx="9" cy="691"/>
            </a:xfrm>
            <a:prstGeom prst="line">
              <a:avLst/>
            </a:prstGeom>
            <a:ln w="25400" cap="flat" cmpd="sng">
              <a:solidFill>
                <a:schemeClr val="tx1"/>
              </a:solidFill>
              <a:prstDash val="solid"/>
              <a:headEnd type="none" w="med" len="med"/>
              <a:tailEnd type="none" w="med" len="med"/>
            </a:ln>
          </p:spPr>
        </p:sp>
        <p:sp>
          <p:nvSpPr>
            <p:cNvPr id="96269" name="Line 13"/>
            <p:cNvSpPr/>
            <p:nvPr/>
          </p:nvSpPr>
          <p:spPr>
            <a:xfrm>
              <a:off x="3129" y="2141"/>
              <a:ext cx="564" cy="307"/>
            </a:xfrm>
            <a:prstGeom prst="line">
              <a:avLst/>
            </a:prstGeom>
            <a:ln w="25400" cap="flat" cmpd="sng">
              <a:solidFill>
                <a:schemeClr val="tx1"/>
              </a:solidFill>
              <a:prstDash val="solid"/>
              <a:headEnd type="none" w="med" len="med"/>
              <a:tailEnd type="none" w="med" len="med"/>
            </a:ln>
          </p:spPr>
        </p:sp>
        <p:sp>
          <p:nvSpPr>
            <p:cNvPr id="96270" name="Line 14"/>
            <p:cNvSpPr/>
            <p:nvPr/>
          </p:nvSpPr>
          <p:spPr>
            <a:xfrm>
              <a:off x="3087" y="2822"/>
              <a:ext cx="213" cy="110"/>
            </a:xfrm>
            <a:prstGeom prst="line">
              <a:avLst/>
            </a:prstGeom>
            <a:ln w="25400" cap="flat" cmpd="sng">
              <a:solidFill>
                <a:schemeClr val="tx1"/>
              </a:solidFill>
              <a:prstDash val="solid"/>
              <a:headEnd type="none" w="med" len="med"/>
              <a:tailEnd type="none" w="med" len="med"/>
            </a:ln>
          </p:spPr>
        </p:sp>
        <p:sp>
          <p:nvSpPr>
            <p:cNvPr id="96271" name="Line 16"/>
            <p:cNvSpPr/>
            <p:nvPr/>
          </p:nvSpPr>
          <p:spPr>
            <a:xfrm>
              <a:off x="3693" y="2448"/>
              <a:ext cx="10" cy="457"/>
            </a:xfrm>
            <a:prstGeom prst="line">
              <a:avLst/>
            </a:prstGeom>
            <a:ln w="25400" cap="flat" cmpd="sng">
              <a:solidFill>
                <a:schemeClr val="tx1"/>
              </a:solidFill>
              <a:prstDash val="solid"/>
              <a:headEnd type="none" w="med" len="med"/>
              <a:tailEnd type="none" w="med" len="med"/>
            </a:ln>
          </p:spPr>
        </p:sp>
        <p:sp>
          <p:nvSpPr>
            <p:cNvPr id="96272" name="Line 18"/>
            <p:cNvSpPr/>
            <p:nvPr/>
          </p:nvSpPr>
          <p:spPr>
            <a:xfrm flipV="1">
              <a:off x="3120" y="3060"/>
              <a:ext cx="0" cy="654"/>
            </a:xfrm>
            <a:prstGeom prst="line">
              <a:avLst/>
            </a:prstGeom>
            <a:ln w="25400" cap="flat" cmpd="sng">
              <a:solidFill>
                <a:schemeClr val="tx1"/>
              </a:solidFill>
              <a:prstDash val="solid"/>
              <a:headEnd type="none" w="med" len="med"/>
              <a:tailEnd type="none" w="med" len="med"/>
            </a:ln>
          </p:spPr>
        </p:sp>
        <p:sp>
          <p:nvSpPr>
            <p:cNvPr id="96273" name="Line 19"/>
            <p:cNvSpPr/>
            <p:nvPr/>
          </p:nvSpPr>
          <p:spPr>
            <a:xfrm flipV="1">
              <a:off x="3129" y="3365"/>
              <a:ext cx="564" cy="349"/>
            </a:xfrm>
            <a:prstGeom prst="line">
              <a:avLst/>
            </a:prstGeom>
            <a:ln w="25400" cap="flat" cmpd="sng">
              <a:solidFill>
                <a:schemeClr val="tx1"/>
              </a:solidFill>
              <a:prstDash val="solid"/>
              <a:headEnd type="none" w="med" len="med"/>
              <a:tailEnd type="none" w="med" len="med"/>
            </a:ln>
          </p:spPr>
        </p:sp>
        <p:sp>
          <p:nvSpPr>
            <p:cNvPr id="96274" name="Line 20"/>
            <p:cNvSpPr/>
            <p:nvPr/>
          </p:nvSpPr>
          <p:spPr>
            <a:xfrm flipV="1">
              <a:off x="3121" y="2929"/>
              <a:ext cx="171" cy="124"/>
            </a:xfrm>
            <a:prstGeom prst="line">
              <a:avLst/>
            </a:prstGeom>
            <a:ln w="25400" cap="flat" cmpd="sng">
              <a:solidFill>
                <a:schemeClr val="tx1"/>
              </a:solidFill>
              <a:prstDash val="solid"/>
              <a:headEnd type="none" w="med" len="med"/>
              <a:tailEnd type="none" w="med" len="med"/>
            </a:ln>
          </p:spPr>
        </p:sp>
        <p:sp>
          <p:nvSpPr>
            <p:cNvPr id="96275" name="Line 22"/>
            <p:cNvSpPr/>
            <p:nvPr/>
          </p:nvSpPr>
          <p:spPr>
            <a:xfrm flipV="1">
              <a:off x="3703" y="2905"/>
              <a:ext cx="0" cy="481"/>
            </a:xfrm>
            <a:prstGeom prst="line">
              <a:avLst/>
            </a:prstGeom>
            <a:ln w="25400" cap="flat" cmpd="sng">
              <a:solidFill>
                <a:schemeClr val="tx1"/>
              </a:solidFill>
              <a:prstDash val="solid"/>
              <a:headEnd type="none" w="med" len="med"/>
              <a:tailEnd type="none" w="med" len="med"/>
            </a:ln>
          </p:spPr>
        </p:sp>
        <p:sp>
          <p:nvSpPr>
            <p:cNvPr id="96276" name="Line 23"/>
            <p:cNvSpPr/>
            <p:nvPr/>
          </p:nvSpPr>
          <p:spPr>
            <a:xfrm flipV="1">
              <a:off x="3707" y="2917"/>
              <a:ext cx="749" cy="0"/>
            </a:xfrm>
            <a:prstGeom prst="line">
              <a:avLst/>
            </a:prstGeom>
            <a:ln w="12700" cap="flat" cmpd="sng">
              <a:solidFill>
                <a:schemeClr val="tx1"/>
              </a:solidFill>
              <a:prstDash val="solid"/>
              <a:headEnd type="none" w="med" len="med"/>
              <a:tailEnd type="triangle" w="med" len="med"/>
            </a:ln>
          </p:spPr>
        </p:sp>
        <p:sp>
          <p:nvSpPr>
            <p:cNvPr id="96277" name="Line 24"/>
            <p:cNvSpPr/>
            <p:nvPr/>
          </p:nvSpPr>
          <p:spPr>
            <a:xfrm flipH="1">
              <a:off x="2416" y="3505"/>
              <a:ext cx="709" cy="0"/>
            </a:xfrm>
            <a:prstGeom prst="line">
              <a:avLst/>
            </a:prstGeom>
            <a:ln w="19050" cap="flat" cmpd="sng">
              <a:solidFill>
                <a:schemeClr val="tx1"/>
              </a:solidFill>
              <a:prstDash val="solid"/>
              <a:headEnd type="triangle" w="med" len="med"/>
              <a:tailEnd type="none" w="med" len="med"/>
            </a:ln>
          </p:spPr>
        </p:sp>
        <p:sp>
          <p:nvSpPr>
            <p:cNvPr id="96278" name="Rectangle 25"/>
            <p:cNvSpPr/>
            <p:nvPr/>
          </p:nvSpPr>
          <p:spPr>
            <a:xfrm rot="5400000">
              <a:off x="2983" y="2879"/>
              <a:ext cx="974" cy="267"/>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ea typeface="微软雅黑" panose="020B0503020204020204" pitchFamily="34" charset="-122"/>
                </a:rPr>
                <a:t>加法器</a:t>
              </a:r>
            </a:p>
          </p:txBody>
        </p:sp>
        <p:sp>
          <p:nvSpPr>
            <p:cNvPr id="96279" name="Line 26"/>
            <p:cNvSpPr/>
            <p:nvPr/>
          </p:nvSpPr>
          <p:spPr>
            <a:xfrm flipH="1">
              <a:off x="2648" y="3446"/>
              <a:ext cx="127" cy="121"/>
            </a:xfrm>
            <a:prstGeom prst="line">
              <a:avLst/>
            </a:prstGeom>
            <a:ln w="12700" cap="flat" cmpd="sng">
              <a:solidFill>
                <a:schemeClr val="tx1"/>
              </a:solidFill>
              <a:prstDash val="solid"/>
              <a:headEnd type="none" w="med" len="med"/>
              <a:tailEnd type="none" w="med" len="med"/>
            </a:ln>
          </p:spPr>
        </p:sp>
        <p:sp>
          <p:nvSpPr>
            <p:cNvPr id="96280" name="Line 27"/>
            <p:cNvSpPr/>
            <p:nvPr/>
          </p:nvSpPr>
          <p:spPr>
            <a:xfrm flipH="1">
              <a:off x="776" y="2269"/>
              <a:ext cx="127" cy="118"/>
            </a:xfrm>
            <a:prstGeom prst="line">
              <a:avLst/>
            </a:prstGeom>
            <a:ln w="12700" cap="flat" cmpd="sng">
              <a:solidFill>
                <a:schemeClr val="tx1"/>
              </a:solidFill>
              <a:prstDash val="solid"/>
              <a:headEnd type="none" w="med" len="med"/>
              <a:tailEnd type="none" w="med" len="med"/>
            </a:ln>
          </p:spPr>
        </p:sp>
        <p:sp>
          <p:nvSpPr>
            <p:cNvPr id="96281" name="Line 28"/>
            <p:cNvSpPr/>
            <p:nvPr/>
          </p:nvSpPr>
          <p:spPr>
            <a:xfrm flipH="1">
              <a:off x="4105" y="2857"/>
              <a:ext cx="127" cy="118"/>
            </a:xfrm>
            <a:prstGeom prst="line">
              <a:avLst/>
            </a:prstGeom>
            <a:ln w="12700" cap="flat" cmpd="sng">
              <a:solidFill>
                <a:schemeClr val="tx1"/>
              </a:solidFill>
              <a:prstDash val="solid"/>
              <a:headEnd type="none" w="med" len="med"/>
              <a:tailEnd type="none" w="med" len="med"/>
            </a:ln>
          </p:spPr>
        </p:sp>
        <p:sp>
          <p:nvSpPr>
            <p:cNvPr id="96282" name="Rectangle 29"/>
            <p:cNvSpPr/>
            <p:nvPr/>
          </p:nvSpPr>
          <p:spPr>
            <a:xfrm>
              <a:off x="890" y="2081"/>
              <a:ext cx="23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n</a:t>
              </a:r>
              <a:endParaRPr lang="en-US" altLang="zh-CN" dirty="0">
                <a:ea typeface="Arial" panose="020B0604020202020204" pitchFamily="34" charset="0"/>
              </a:endParaRPr>
            </a:p>
          </p:txBody>
        </p:sp>
        <p:sp>
          <p:nvSpPr>
            <p:cNvPr id="96283" name="Rectangle 30"/>
            <p:cNvSpPr/>
            <p:nvPr/>
          </p:nvSpPr>
          <p:spPr>
            <a:xfrm>
              <a:off x="2468" y="3505"/>
              <a:ext cx="23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n</a:t>
              </a:r>
              <a:endParaRPr lang="en-US" altLang="zh-CN" dirty="0">
                <a:ea typeface="Arial" panose="020B0604020202020204" pitchFamily="34" charset="0"/>
              </a:endParaRPr>
            </a:p>
          </p:txBody>
        </p:sp>
        <p:sp>
          <p:nvSpPr>
            <p:cNvPr id="96284" name="Rectangle 31"/>
            <p:cNvSpPr/>
            <p:nvPr/>
          </p:nvSpPr>
          <p:spPr>
            <a:xfrm>
              <a:off x="3954" y="2691"/>
              <a:ext cx="23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n</a:t>
              </a:r>
              <a:endParaRPr lang="en-US" altLang="zh-CN" dirty="0">
                <a:ea typeface="Arial" panose="020B0604020202020204" pitchFamily="34" charset="0"/>
              </a:endParaRPr>
            </a:p>
          </p:txBody>
        </p:sp>
        <p:sp>
          <p:nvSpPr>
            <p:cNvPr id="96285" name="Rectangle 32"/>
            <p:cNvSpPr/>
            <p:nvPr/>
          </p:nvSpPr>
          <p:spPr>
            <a:xfrm>
              <a:off x="256" y="2171"/>
              <a:ext cx="253"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A</a:t>
              </a:r>
              <a:endParaRPr lang="en-US" altLang="zh-CN" dirty="0">
                <a:ea typeface="Arial" panose="020B0604020202020204" pitchFamily="34" charset="0"/>
              </a:endParaRPr>
            </a:p>
          </p:txBody>
        </p:sp>
        <p:sp>
          <p:nvSpPr>
            <p:cNvPr id="96286" name="Rectangle 34"/>
            <p:cNvSpPr/>
            <p:nvPr/>
          </p:nvSpPr>
          <p:spPr>
            <a:xfrm>
              <a:off x="4275" y="2337"/>
              <a:ext cx="348"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ZF</a:t>
              </a:r>
              <a:endParaRPr lang="en-US" altLang="zh-CN" dirty="0">
                <a:ea typeface="Arial" panose="020B0604020202020204" pitchFamily="34" charset="0"/>
              </a:endParaRPr>
            </a:p>
          </p:txBody>
        </p:sp>
        <p:sp>
          <p:nvSpPr>
            <p:cNvPr id="96287" name="Line 35"/>
            <p:cNvSpPr/>
            <p:nvPr/>
          </p:nvSpPr>
          <p:spPr>
            <a:xfrm>
              <a:off x="3470" y="1994"/>
              <a:ext cx="0" cy="328"/>
            </a:xfrm>
            <a:prstGeom prst="line">
              <a:avLst/>
            </a:prstGeom>
            <a:ln w="19050" cap="flat" cmpd="sng">
              <a:solidFill>
                <a:schemeClr val="tx1"/>
              </a:solidFill>
              <a:prstDash val="solid"/>
              <a:headEnd type="none" w="med" len="med"/>
              <a:tailEnd type="triangle" w="med" len="med"/>
            </a:ln>
          </p:spPr>
        </p:sp>
        <p:sp>
          <p:nvSpPr>
            <p:cNvPr id="96288" name="Rectangle 36"/>
            <p:cNvSpPr/>
            <p:nvPr/>
          </p:nvSpPr>
          <p:spPr>
            <a:xfrm>
              <a:off x="3516" y="2000"/>
              <a:ext cx="423"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Cin</a:t>
              </a:r>
              <a:endParaRPr lang="en-US" altLang="zh-CN" dirty="0">
                <a:ea typeface="Arial" panose="020B0604020202020204" pitchFamily="34" charset="0"/>
              </a:endParaRPr>
            </a:p>
          </p:txBody>
        </p:sp>
        <p:sp>
          <p:nvSpPr>
            <p:cNvPr id="96289" name="Line 37"/>
            <p:cNvSpPr/>
            <p:nvPr/>
          </p:nvSpPr>
          <p:spPr>
            <a:xfrm>
              <a:off x="3470" y="3512"/>
              <a:ext cx="0" cy="512"/>
            </a:xfrm>
            <a:prstGeom prst="line">
              <a:avLst/>
            </a:prstGeom>
            <a:ln w="19050" cap="flat" cmpd="sng">
              <a:solidFill>
                <a:schemeClr val="tx1"/>
              </a:solidFill>
              <a:prstDash val="solid"/>
              <a:headEnd type="none" w="med" len="med"/>
              <a:tailEnd type="triangle" w="med" len="med"/>
            </a:ln>
          </p:spPr>
        </p:sp>
        <p:sp>
          <p:nvSpPr>
            <p:cNvPr id="96290" name="Rectangle 38"/>
            <p:cNvSpPr/>
            <p:nvPr/>
          </p:nvSpPr>
          <p:spPr>
            <a:xfrm>
              <a:off x="3516" y="3771"/>
              <a:ext cx="55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Cout</a:t>
              </a:r>
              <a:endParaRPr lang="en-US" altLang="zh-CN" dirty="0">
                <a:ea typeface="Arial" panose="020B0604020202020204" pitchFamily="34" charset="0"/>
              </a:endParaRPr>
            </a:p>
          </p:txBody>
        </p:sp>
        <p:sp>
          <p:nvSpPr>
            <p:cNvPr id="96291" name="Line 39"/>
            <p:cNvSpPr/>
            <p:nvPr/>
          </p:nvSpPr>
          <p:spPr>
            <a:xfrm flipH="1">
              <a:off x="493" y="3364"/>
              <a:ext cx="1467" cy="0"/>
            </a:xfrm>
            <a:prstGeom prst="line">
              <a:avLst/>
            </a:prstGeom>
            <a:ln w="19050" cap="flat" cmpd="sng">
              <a:solidFill>
                <a:schemeClr val="tx1"/>
              </a:solidFill>
              <a:prstDash val="solid"/>
              <a:headEnd type="triangle" w="med" len="med"/>
              <a:tailEnd type="none" w="med" len="med"/>
            </a:ln>
          </p:spPr>
        </p:sp>
        <p:sp>
          <p:nvSpPr>
            <p:cNvPr id="96292" name="Line 40"/>
            <p:cNvSpPr/>
            <p:nvPr/>
          </p:nvSpPr>
          <p:spPr>
            <a:xfrm flipH="1">
              <a:off x="727" y="3304"/>
              <a:ext cx="126" cy="120"/>
            </a:xfrm>
            <a:prstGeom prst="line">
              <a:avLst/>
            </a:prstGeom>
            <a:ln w="12700" cap="flat" cmpd="sng">
              <a:solidFill>
                <a:schemeClr val="tx1"/>
              </a:solidFill>
              <a:prstDash val="solid"/>
              <a:headEnd type="none" w="med" len="med"/>
              <a:tailEnd type="none" w="med" len="med"/>
            </a:ln>
          </p:spPr>
        </p:sp>
        <p:sp>
          <p:nvSpPr>
            <p:cNvPr id="96293" name="Rectangle 41"/>
            <p:cNvSpPr/>
            <p:nvPr/>
          </p:nvSpPr>
          <p:spPr>
            <a:xfrm>
              <a:off x="856" y="3127"/>
              <a:ext cx="23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n</a:t>
              </a:r>
              <a:endParaRPr lang="en-US" altLang="zh-CN" dirty="0">
                <a:ea typeface="Arial" panose="020B0604020202020204" pitchFamily="34" charset="0"/>
              </a:endParaRPr>
            </a:p>
          </p:txBody>
        </p:sp>
        <p:sp>
          <p:nvSpPr>
            <p:cNvPr id="96294" name="Rectangle 42"/>
            <p:cNvSpPr/>
            <p:nvPr/>
          </p:nvSpPr>
          <p:spPr>
            <a:xfrm>
              <a:off x="254" y="3233"/>
              <a:ext cx="253"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B</a:t>
              </a:r>
              <a:endParaRPr lang="en-US" altLang="zh-CN" dirty="0">
                <a:ea typeface="Arial" panose="020B0604020202020204" pitchFamily="34" charset="0"/>
              </a:endParaRPr>
            </a:p>
          </p:txBody>
        </p:sp>
        <p:grpSp>
          <p:nvGrpSpPr>
            <p:cNvPr id="96295" name="Group 43"/>
            <p:cNvGrpSpPr/>
            <p:nvPr/>
          </p:nvGrpSpPr>
          <p:grpSpPr>
            <a:xfrm>
              <a:off x="1070" y="3550"/>
              <a:ext cx="410" cy="391"/>
              <a:chOff x="1816" y="3448"/>
              <a:chExt cx="336" cy="288"/>
            </a:xfrm>
          </p:grpSpPr>
          <p:sp>
            <p:nvSpPr>
              <p:cNvPr id="96319"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6320"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96321"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96322"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96296" name="Line 48"/>
            <p:cNvSpPr/>
            <p:nvPr/>
          </p:nvSpPr>
          <p:spPr>
            <a:xfrm>
              <a:off x="906" y="3369"/>
              <a:ext cx="0" cy="383"/>
            </a:xfrm>
            <a:prstGeom prst="line">
              <a:avLst/>
            </a:prstGeom>
            <a:ln w="19050" cap="flat" cmpd="sng">
              <a:solidFill>
                <a:schemeClr val="tx1"/>
              </a:solidFill>
              <a:prstDash val="solid"/>
              <a:headEnd type="none" w="med" len="med"/>
              <a:tailEnd type="none" w="med" len="med"/>
            </a:ln>
          </p:spPr>
        </p:sp>
        <p:sp>
          <p:nvSpPr>
            <p:cNvPr id="96297" name="Line 49"/>
            <p:cNvSpPr/>
            <p:nvPr/>
          </p:nvSpPr>
          <p:spPr>
            <a:xfrm>
              <a:off x="911" y="3755"/>
              <a:ext cx="165" cy="0"/>
            </a:xfrm>
            <a:prstGeom prst="line">
              <a:avLst/>
            </a:prstGeom>
            <a:ln w="19050" cap="flat" cmpd="sng">
              <a:solidFill>
                <a:schemeClr val="tx1"/>
              </a:solidFill>
              <a:prstDash val="solid"/>
              <a:headEnd type="none" w="med" len="med"/>
              <a:tailEnd type="none" w="med" len="med"/>
            </a:ln>
          </p:spPr>
        </p:sp>
        <p:sp>
          <p:nvSpPr>
            <p:cNvPr id="96298" name="Line 50"/>
            <p:cNvSpPr/>
            <p:nvPr/>
          </p:nvSpPr>
          <p:spPr>
            <a:xfrm flipH="1">
              <a:off x="1484" y="3755"/>
              <a:ext cx="476" cy="0"/>
            </a:xfrm>
            <a:prstGeom prst="line">
              <a:avLst/>
            </a:prstGeom>
            <a:ln w="12700" cap="flat" cmpd="sng">
              <a:solidFill>
                <a:schemeClr val="tx1"/>
              </a:solidFill>
              <a:prstDash val="solid"/>
              <a:headEnd type="triangle" w="med" len="med"/>
              <a:tailEnd type="none" w="med" len="med"/>
            </a:ln>
          </p:spPr>
        </p:sp>
        <p:sp>
          <p:nvSpPr>
            <p:cNvPr id="96299" name="Line 51"/>
            <p:cNvSpPr/>
            <p:nvPr/>
          </p:nvSpPr>
          <p:spPr>
            <a:xfrm flipH="1">
              <a:off x="1600" y="3697"/>
              <a:ext cx="126" cy="119"/>
            </a:xfrm>
            <a:prstGeom prst="line">
              <a:avLst/>
            </a:prstGeom>
            <a:ln w="12700" cap="flat" cmpd="sng">
              <a:solidFill>
                <a:schemeClr val="tx1"/>
              </a:solidFill>
              <a:prstDash val="solid"/>
              <a:headEnd type="none" w="med" len="med"/>
              <a:tailEnd type="none" w="med" len="med"/>
            </a:ln>
          </p:spPr>
        </p:sp>
        <p:sp>
          <p:nvSpPr>
            <p:cNvPr id="96300" name="Rectangle 52"/>
            <p:cNvSpPr/>
            <p:nvPr/>
          </p:nvSpPr>
          <p:spPr>
            <a:xfrm>
              <a:off x="1620" y="3709"/>
              <a:ext cx="231"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n</a:t>
              </a:r>
              <a:endParaRPr lang="en-US" altLang="zh-CN" dirty="0">
                <a:ea typeface="Arial" panose="020B0604020202020204" pitchFamily="34" charset="0"/>
              </a:endParaRPr>
            </a:p>
          </p:txBody>
        </p:sp>
        <p:sp>
          <p:nvSpPr>
            <p:cNvPr id="96301" name="Rectangle 53"/>
            <p:cNvSpPr/>
            <p:nvPr/>
          </p:nvSpPr>
          <p:spPr>
            <a:xfrm>
              <a:off x="1964" y="2993"/>
              <a:ext cx="447" cy="1091"/>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96302" name="Rectangle 54"/>
            <p:cNvSpPr/>
            <p:nvPr/>
          </p:nvSpPr>
          <p:spPr>
            <a:xfrm>
              <a:off x="1925" y="3183"/>
              <a:ext cx="210"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latin typeface="Times New Roman" panose="02020603050405020304" pitchFamily="18" charset="0"/>
                </a:rPr>
                <a:t>0</a:t>
              </a:r>
            </a:p>
          </p:txBody>
        </p:sp>
        <p:sp>
          <p:nvSpPr>
            <p:cNvPr id="96303" name="Rectangle 55"/>
            <p:cNvSpPr/>
            <p:nvPr/>
          </p:nvSpPr>
          <p:spPr>
            <a:xfrm>
              <a:off x="1915" y="3648"/>
              <a:ext cx="210"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latin typeface="Times New Roman" panose="02020603050405020304" pitchFamily="18" charset="0"/>
                </a:rPr>
                <a:t>1</a:t>
              </a:r>
            </a:p>
          </p:txBody>
        </p:sp>
        <p:sp>
          <p:nvSpPr>
            <p:cNvPr id="96304" name="Rectangle 56"/>
            <p:cNvSpPr/>
            <p:nvPr/>
          </p:nvSpPr>
          <p:spPr>
            <a:xfrm rot="5400000">
              <a:off x="1701" y="3474"/>
              <a:ext cx="1051" cy="248"/>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ea typeface="微软雅黑" panose="020B0503020204020204" pitchFamily="34" charset="-122"/>
                </a:rPr>
                <a:t>多路选择器</a:t>
              </a:r>
            </a:p>
          </p:txBody>
        </p:sp>
        <p:sp>
          <p:nvSpPr>
            <p:cNvPr id="96305" name="Line 57"/>
            <p:cNvSpPr/>
            <p:nvPr/>
          </p:nvSpPr>
          <p:spPr>
            <a:xfrm flipV="1">
              <a:off x="2187" y="1667"/>
              <a:ext cx="0" cy="1321"/>
            </a:xfrm>
            <a:prstGeom prst="line">
              <a:avLst/>
            </a:prstGeom>
            <a:ln w="19050" cap="flat" cmpd="sng">
              <a:solidFill>
                <a:schemeClr val="tx1"/>
              </a:solidFill>
              <a:prstDash val="solid"/>
              <a:headEnd type="triangle" w="med" len="med"/>
              <a:tailEnd type="none" w="med" len="med"/>
            </a:ln>
          </p:spPr>
        </p:sp>
        <p:sp>
          <p:nvSpPr>
            <p:cNvPr id="96306" name="Line 59"/>
            <p:cNvSpPr/>
            <p:nvPr/>
          </p:nvSpPr>
          <p:spPr>
            <a:xfrm flipH="1">
              <a:off x="2183" y="2006"/>
              <a:ext cx="1291" cy="0"/>
            </a:xfrm>
            <a:prstGeom prst="line">
              <a:avLst/>
            </a:prstGeom>
            <a:ln w="19050" cap="flat" cmpd="sng">
              <a:solidFill>
                <a:schemeClr val="tx1"/>
              </a:solidFill>
              <a:prstDash val="solid"/>
              <a:headEnd type="none" w="med" len="med"/>
              <a:tailEnd type="none" w="med" len="med"/>
            </a:ln>
          </p:spPr>
        </p:sp>
        <p:sp>
          <p:nvSpPr>
            <p:cNvPr id="96307" name="Rectangle 60"/>
            <p:cNvSpPr/>
            <p:nvPr/>
          </p:nvSpPr>
          <p:spPr>
            <a:xfrm>
              <a:off x="1648" y="1619"/>
              <a:ext cx="476"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Sub</a:t>
              </a:r>
              <a:endParaRPr lang="en-US" altLang="zh-CN" dirty="0">
                <a:ea typeface="Arial" panose="020B0604020202020204" pitchFamily="34" charset="0"/>
              </a:endParaRPr>
            </a:p>
          </p:txBody>
        </p:sp>
        <p:sp>
          <p:nvSpPr>
            <p:cNvPr id="96308" name="Rectangle 62"/>
            <p:cNvSpPr/>
            <p:nvPr/>
          </p:nvSpPr>
          <p:spPr>
            <a:xfrm>
              <a:off x="1503" y="3487"/>
              <a:ext cx="253"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B</a:t>
              </a:r>
              <a:endParaRPr lang="en-US" altLang="zh-CN" dirty="0">
                <a:ea typeface="Arial" panose="020B0604020202020204" pitchFamily="34" charset="0"/>
              </a:endParaRPr>
            </a:p>
          </p:txBody>
        </p:sp>
        <p:sp>
          <p:nvSpPr>
            <p:cNvPr id="96309" name="Line 63"/>
            <p:cNvSpPr/>
            <p:nvPr/>
          </p:nvSpPr>
          <p:spPr>
            <a:xfrm>
              <a:off x="1557" y="3509"/>
              <a:ext cx="134" cy="0"/>
            </a:xfrm>
            <a:prstGeom prst="line">
              <a:avLst/>
            </a:prstGeom>
            <a:ln w="28575" cap="flat" cmpd="sng">
              <a:solidFill>
                <a:srgbClr val="000000"/>
              </a:solidFill>
              <a:prstDash val="solid"/>
              <a:headEnd type="none" w="med" len="med"/>
              <a:tailEnd type="none" w="med" len="med"/>
            </a:ln>
          </p:spPr>
        </p:sp>
        <p:sp>
          <p:nvSpPr>
            <p:cNvPr id="96310" name="Line 64"/>
            <p:cNvSpPr/>
            <p:nvPr/>
          </p:nvSpPr>
          <p:spPr>
            <a:xfrm>
              <a:off x="3697" y="2549"/>
              <a:ext cx="567" cy="0"/>
            </a:xfrm>
            <a:prstGeom prst="line">
              <a:avLst/>
            </a:prstGeom>
            <a:ln w="12700" cap="flat" cmpd="sng">
              <a:solidFill>
                <a:srgbClr val="000000"/>
              </a:solidFill>
              <a:prstDash val="solid"/>
              <a:headEnd type="none" w="med" len="med"/>
              <a:tailEnd type="triangle" w="med" len="med"/>
            </a:ln>
          </p:spPr>
        </p:sp>
        <p:sp>
          <p:nvSpPr>
            <p:cNvPr id="96311" name="Line 65"/>
            <p:cNvSpPr/>
            <p:nvPr/>
          </p:nvSpPr>
          <p:spPr>
            <a:xfrm>
              <a:off x="3709" y="3315"/>
              <a:ext cx="567" cy="0"/>
            </a:xfrm>
            <a:prstGeom prst="line">
              <a:avLst/>
            </a:prstGeom>
            <a:ln w="12700" cap="flat" cmpd="sng">
              <a:solidFill>
                <a:srgbClr val="000000"/>
              </a:solidFill>
              <a:prstDash val="solid"/>
              <a:headEnd type="none" w="med" len="med"/>
              <a:tailEnd type="triangle" w="med" len="med"/>
            </a:ln>
          </p:spPr>
        </p:sp>
        <p:sp>
          <p:nvSpPr>
            <p:cNvPr id="96312" name="Rectangle 66"/>
            <p:cNvSpPr/>
            <p:nvPr/>
          </p:nvSpPr>
          <p:spPr>
            <a:xfrm>
              <a:off x="4237" y="2977"/>
              <a:ext cx="380"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OF</a:t>
              </a:r>
              <a:endParaRPr lang="en-US" altLang="zh-CN" dirty="0">
                <a:ea typeface="Arial" panose="020B0604020202020204" pitchFamily="34" charset="0"/>
              </a:endParaRPr>
            </a:p>
          </p:txBody>
        </p:sp>
        <p:sp>
          <p:nvSpPr>
            <p:cNvPr id="96313" name="Text Box 68"/>
            <p:cNvSpPr txBox="1"/>
            <p:nvPr/>
          </p:nvSpPr>
          <p:spPr>
            <a:xfrm>
              <a:off x="241" y="2710"/>
              <a:ext cx="1671" cy="32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800" dirty="0">
                  <a:solidFill>
                    <a:srgbClr val="C00000"/>
                  </a:solidFill>
                  <a:latin typeface="黑体" panose="02010609060101010101" pitchFamily="49" charset="-122"/>
                  <a:ea typeface="黑体" panose="02010609060101010101" pitchFamily="49" charset="-122"/>
                </a:rPr>
                <a:t>加</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rPr>
                <a:t>减运算部件</a:t>
              </a:r>
            </a:p>
          </p:txBody>
        </p:sp>
        <p:sp>
          <p:nvSpPr>
            <p:cNvPr id="96314" name="Line 56"/>
            <p:cNvSpPr/>
            <p:nvPr/>
          </p:nvSpPr>
          <p:spPr>
            <a:xfrm>
              <a:off x="3706" y="3131"/>
              <a:ext cx="556" cy="0"/>
            </a:xfrm>
            <a:prstGeom prst="line">
              <a:avLst/>
            </a:prstGeom>
            <a:ln w="9525" cap="flat" cmpd="sng">
              <a:solidFill>
                <a:schemeClr val="tx1"/>
              </a:solidFill>
              <a:prstDash val="solid"/>
              <a:miter/>
              <a:headEnd type="none" w="med" len="med"/>
              <a:tailEnd type="triangle" w="med" len="med"/>
            </a:ln>
          </p:spPr>
        </p:sp>
        <p:sp>
          <p:nvSpPr>
            <p:cNvPr id="96315" name="Rectangle 66"/>
            <p:cNvSpPr/>
            <p:nvPr/>
          </p:nvSpPr>
          <p:spPr>
            <a:xfrm>
              <a:off x="4238" y="3187"/>
              <a:ext cx="1284" cy="286"/>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CF=Co</a:t>
              </a:r>
              <a:r>
                <a:rPr lang="en-US" altLang="zh-CN" dirty="0">
                  <a:cs typeface="Arial" panose="020B0604020202020204" pitchFamily="34" charset="0"/>
                  <a:sym typeface="Symbol" panose="05050102010706020507" pitchFamily="18" charset="2"/>
                </a:rPr>
                <a:t>Sub</a:t>
              </a:r>
              <a:endParaRPr lang="en-US" altLang="zh-CN" dirty="0">
                <a:ea typeface="Arial" panose="020B0604020202020204" pitchFamily="34" charset="0"/>
                <a:sym typeface="Symbol" panose="05050102010706020507" pitchFamily="18" charset="2"/>
              </a:endParaRPr>
            </a:p>
          </p:txBody>
        </p:sp>
        <p:sp>
          <p:nvSpPr>
            <p:cNvPr id="96316" name="Line 64"/>
            <p:cNvSpPr/>
            <p:nvPr/>
          </p:nvSpPr>
          <p:spPr>
            <a:xfrm>
              <a:off x="3699" y="2700"/>
              <a:ext cx="566" cy="0"/>
            </a:xfrm>
            <a:prstGeom prst="line">
              <a:avLst/>
            </a:prstGeom>
            <a:ln w="12700" cap="flat" cmpd="sng">
              <a:solidFill>
                <a:srgbClr val="000000"/>
              </a:solidFill>
              <a:prstDash val="solid"/>
              <a:headEnd type="none" w="med" len="med"/>
              <a:tailEnd type="triangle" w="med" len="med"/>
            </a:ln>
          </p:spPr>
        </p:sp>
        <p:sp>
          <p:nvSpPr>
            <p:cNvPr id="96317" name="Rectangle 34"/>
            <p:cNvSpPr/>
            <p:nvPr/>
          </p:nvSpPr>
          <p:spPr>
            <a:xfrm>
              <a:off x="4264" y="2547"/>
              <a:ext cx="359" cy="286"/>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dirty="0">
                  <a:cs typeface="Arial" panose="020B0604020202020204" pitchFamily="34" charset="0"/>
                </a:rPr>
                <a:t>SF</a:t>
              </a:r>
              <a:endParaRPr lang="en-US" altLang="zh-CN" dirty="0">
                <a:ea typeface="Arial" panose="020B0604020202020204" pitchFamily="34" charset="0"/>
              </a:endParaRPr>
            </a:p>
          </p:txBody>
        </p:sp>
        <p:sp>
          <p:nvSpPr>
            <p:cNvPr id="96318" name="Rectangle 70"/>
            <p:cNvSpPr/>
            <p:nvPr/>
          </p:nvSpPr>
          <p:spPr>
            <a:xfrm>
              <a:off x="0" y="1517"/>
              <a:ext cx="1784" cy="442"/>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chemeClr val="accent2"/>
                  </a:solidFill>
                  <a:latin typeface="微软雅黑" panose="020B0503020204020204" pitchFamily="34" charset="-122"/>
                  <a:ea typeface="微软雅黑" panose="020B0503020204020204" pitchFamily="34" charset="-122"/>
                </a:rPr>
                <a:t>当</a:t>
              </a:r>
              <a:r>
                <a:rPr lang="en-US" altLang="zh-CN" sz="2000" dirty="0">
                  <a:solidFill>
                    <a:schemeClr val="accent2"/>
                  </a:solidFill>
                  <a:latin typeface="微软雅黑" panose="020B0503020204020204" pitchFamily="34" charset="-122"/>
                  <a:ea typeface="微软雅黑" panose="020B0503020204020204" pitchFamily="34" charset="-122"/>
                </a:rPr>
                <a:t>Sub</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1</a:t>
              </a:r>
              <a:r>
                <a:rPr lang="zh-CN" altLang="en-US" sz="2000" dirty="0">
                  <a:solidFill>
                    <a:schemeClr val="accent2"/>
                  </a:solidFill>
                  <a:latin typeface="微软雅黑" panose="020B0503020204020204" pitchFamily="34" charset="-122"/>
                  <a:ea typeface="微软雅黑" panose="020B0503020204020204" pitchFamily="34" charset="-122"/>
                </a:rPr>
                <a:t>时，做减法</a:t>
              </a:r>
            </a:p>
            <a:p>
              <a:pPr marL="0" lvl="0" indent="0">
                <a:lnSpc>
                  <a:spcPct val="100000"/>
                </a:lnSpc>
                <a:spcBef>
                  <a:spcPct val="0"/>
                </a:spcBef>
                <a:buNone/>
              </a:pPr>
              <a:r>
                <a:rPr lang="zh-CN" altLang="en-US" sz="2000" dirty="0">
                  <a:solidFill>
                    <a:schemeClr val="accent2"/>
                  </a:solidFill>
                  <a:latin typeface="微软雅黑" panose="020B0503020204020204" pitchFamily="34" charset="-122"/>
                  <a:ea typeface="微软雅黑" panose="020B0503020204020204" pitchFamily="34" charset="-122"/>
                </a:rPr>
                <a:t>当</a:t>
              </a:r>
              <a:r>
                <a:rPr lang="en-US" altLang="zh-CN" sz="2000" dirty="0">
                  <a:solidFill>
                    <a:schemeClr val="accent2"/>
                  </a:solidFill>
                  <a:latin typeface="微软雅黑" panose="020B0503020204020204" pitchFamily="34" charset="-122"/>
                  <a:ea typeface="微软雅黑" panose="020B0503020204020204" pitchFamily="34" charset="-122"/>
                </a:rPr>
                <a:t>Sub</a:t>
              </a:r>
              <a:r>
                <a:rPr lang="zh-CN" altLang="en-US" sz="2000" dirty="0">
                  <a:solidFill>
                    <a:schemeClr val="accent2"/>
                  </a:solidFill>
                  <a:latin typeface="微软雅黑" panose="020B0503020204020204" pitchFamily="34" charset="-122"/>
                  <a:ea typeface="微软雅黑" panose="020B0503020204020204" pitchFamily="34" charset="-122"/>
                </a:rPr>
                <a:t>为</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时，做加法</a:t>
              </a:r>
            </a:p>
          </p:txBody>
        </p:sp>
      </p:grpSp>
      <p:sp>
        <p:nvSpPr>
          <p:cNvPr id="701501" name="Text Box 61"/>
          <p:cNvSpPr txBox="1"/>
          <p:nvPr/>
        </p:nvSpPr>
        <p:spPr>
          <a:xfrm>
            <a:off x="179388" y="1000125"/>
            <a:ext cx="3554412"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3300"/>
                </a:solidFill>
                <a:latin typeface="Times New Roman" panose="02020603050405020304" pitchFamily="18" charset="0"/>
                <a:ea typeface="微软雅黑" panose="020B0503020204020204" pitchFamily="34" charset="-122"/>
              </a:rPr>
              <a:t>重要认识</a:t>
            </a:r>
            <a:r>
              <a:rPr lang="en-US" altLang="zh-CN" sz="2000" dirty="0">
                <a:solidFill>
                  <a:srgbClr val="FF3300"/>
                </a:solidFill>
                <a:latin typeface="Times New Roman" panose="02020603050405020304" pitchFamily="18" charset="0"/>
                <a:ea typeface="微软雅黑" panose="020B0503020204020204" pitchFamily="34" charset="-122"/>
              </a:rPr>
              <a:t>1</a:t>
            </a:r>
            <a:r>
              <a:rPr lang="zh-CN" altLang="en-US" sz="2000" dirty="0">
                <a:solidFill>
                  <a:srgbClr val="FF3300"/>
                </a:solidFill>
                <a:latin typeface="Times New Roman" panose="02020603050405020304" pitchFamily="18" charset="0"/>
                <a:ea typeface="微软雅黑" panose="020B0503020204020204" pitchFamily="34" charset="-122"/>
              </a:rPr>
              <a:t>：</a:t>
            </a:r>
            <a:r>
              <a:rPr lang="zh-CN" altLang="en-US" sz="2000" dirty="0">
                <a:solidFill>
                  <a:srgbClr val="008000"/>
                </a:solidFill>
                <a:latin typeface="Times New Roman" panose="02020603050405020304" pitchFamily="18" charset="0"/>
                <a:ea typeface="微软雅黑" panose="020B0503020204020204" pitchFamily="34" charset="-122"/>
              </a:rPr>
              <a:t>计算机中所有算术运算都基于加法器实现！</a:t>
            </a:r>
          </a:p>
        </p:txBody>
      </p:sp>
      <p:sp>
        <p:nvSpPr>
          <p:cNvPr id="282768" name="Rectangle 144"/>
          <p:cNvSpPr/>
          <p:nvPr/>
        </p:nvSpPr>
        <p:spPr>
          <a:xfrm>
            <a:off x="4167188" y="915988"/>
            <a:ext cx="4621212" cy="16367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0"/>
              </a:spcBef>
              <a:buNone/>
            </a:pPr>
            <a:r>
              <a:rPr lang="zh-CN" altLang="en-US" sz="2000" dirty="0">
                <a:solidFill>
                  <a:srgbClr val="FF3300"/>
                </a:solidFill>
                <a:latin typeface="微软雅黑" panose="020B0503020204020204" pitchFamily="34" charset="-122"/>
                <a:ea typeface="微软雅黑" panose="020B0503020204020204" pitchFamily="34" charset="-122"/>
              </a:rPr>
              <a:t>重要认识</a:t>
            </a:r>
            <a:r>
              <a:rPr lang="en-US" altLang="zh-CN" sz="2000" dirty="0">
                <a:solidFill>
                  <a:srgbClr val="FF3300"/>
                </a:solidFill>
                <a:latin typeface="微软雅黑" panose="020B0503020204020204" pitchFamily="34" charset="-122"/>
                <a:ea typeface="微软雅黑" panose="020B0503020204020204" pitchFamily="34" charset="-122"/>
              </a:rPr>
              <a:t>2</a:t>
            </a:r>
            <a:r>
              <a:rPr lang="zh-CN" altLang="en-US" sz="2000" dirty="0">
                <a:solidFill>
                  <a:srgbClr val="FF3300"/>
                </a:solidFill>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加法器不知道所运算的是带符号数还是无符号数。</a:t>
            </a:r>
          </a:p>
          <a:p>
            <a:pPr marL="0" lvl="0" indent="0">
              <a:spcBef>
                <a:spcPct val="0"/>
              </a:spcBef>
              <a:buNone/>
            </a:pPr>
            <a:endParaRPr lang="zh-CN" altLang="en-US" sz="800" dirty="0">
              <a:solidFill>
                <a:srgbClr val="008000"/>
              </a:solidFill>
              <a:latin typeface="微软雅黑" panose="020B0503020204020204" pitchFamily="34" charset="-122"/>
              <a:ea typeface="微软雅黑" panose="020B0503020204020204" pitchFamily="34" charset="-122"/>
            </a:endParaRPr>
          </a:p>
          <a:p>
            <a:pPr marL="0" lvl="0" indent="0">
              <a:spcBef>
                <a:spcPct val="0"/>
              </a:spcBef>
              <a:buNone/>
            </a:pPr>
            <a:r>
              <a:rPr lang="zh-CN" altLang="en-US" sz="2000" dirty="0">
                <a:solidFill>
                  <a:srgbClr val="FF3300"/>
                </a:solidFill>
                <a:latin typeface="微软雅黑" panose="020B0503020204020204" pitchFamily="34" charset="-122"/>
                <a:ea typeface="微软雅黑" panose="020B0503020204020204" pitchFamily="34" charset="-122"/>
              </a:rPr>
              <a:t>重要认识</a:t>
            </a:r>
            <a:r>
              <a:rPr lang="en-US" altLang="zh-CN" sz="2000" dirty="0">
                <a:solidFill>
                  <a:srgbClr val="FF3300"/>
                </a:solidFill>
                <a:latin typeface="微软雅黑" panose="020B0503020204020204" pitchFamily="34" charset="-122"/>
                <a:ea typeface="微软雅黑" panose="020B0503020204020204" pitchFamily="34" charset="-122"/>
              </a:rPr>
              <a:t>3</a:t>
            </a:r>
            <a:r>
              <a:rPr lang="zh-CN" altLang="en-US" sz="2000" dirty="0">
                <a:solidFill>
                  <a:srgbClr val="FF3300"/>
                </a:solidFill>
                <a:latin typeface="微软雅黑" panose="020B0503020204020204" pitchFamily="34" charset="-122"/>
                <a:ea typeface="微软雅黑" panose="020B0503020204020204" pitchFamily="34" charset="-122"/>
              </a:rPr>
              <a:t>：</a:t>
            </a:r>
            <a:r>
              <a:rPr lang="zh-CN" altLang="en-US" sz="2000" dirty="0">
                <a:solidFill>
                  <a:srgbClr val="008000"/>
                </a:solidFill>
                <a:latin typeface="微软雅黑" panose="020B0503020204020204" pitchFamily="34" charset="-122"/>
                <a:ea typeface="微软雅黑" panose="020B0503020204020204" pitchFamily="34" charset="-122"/>
              </a:rPr>
              <a:t>加法器不判定对错，总是取低</a:t>
            </a:r>
            <a:r>
              <a:rPr lang="en-US" altLang="zh-CN" sz="2000" dirty="0">
                <a:solidFill>
                  <a:srgbClr val="008000"/>
                </a:solidFill>
                <a:latin typeface="微软雅黑" panose="020B0503020204020204" pitchFamily="34" charset="-122"/>
                <a:ea typeface="微软雅黑" panose="020B0503020204020204" pitchFamily="34" charset="-122"/>
              </a:rPr>
              <a:t>n</a:t>
            </a:r>
            <a:r>
              <a:rPr lang="zh-CN" altLang="en-US" sz="2000" dirty="0">
                <a:solidFill>
                  <a:srgbClr val="008000"/>
                </a:solidFill>
                <a:latin typeface="微软雅黑" panose="020B0503020204020204" pitchFamily="34" charset="-122"/>
                <a:ea typeface="微软雅黑" panose="020B0503020204020204" pitchFamily="34" charset="-122"/>
              </a:rPr>
              <a:t>位作为结果，并生成标志信息。</a:t>
            </a:r>
          </a:p>
        </p:txBody>
      </p:sp>
      <p:sp>
        <p:nvSpPr>
          <p:cNvPr id="96262" name="Text Box 63"/>
          <p:cNvSpPr txBox="1"/>
          <p:nvPr/>
        </p:nvSpPr>
        <p:spPr>
          <a:xfrm>
            <a:off x="7586663" y="5094288"/>
            <a:ext cx="1320800" cy="396875"/>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溢出标志</a:t>
            </a:r>
            <a:endParaRPr lang="en-US" altLang="zh-CN" sz="2000" dirty="0">
              <a:latin typeface="微软雅黑" panose="020B0503020204020204" pitchFamily="34" charset="-122"/>
              <a:ea typeface="微软雅黑" panose="020B0503020204020204" pitchFamily="34" charset="-122"/>
            </a:endParaRPr>
          </a:p>
        </p:txBody>
      </p:sp>
      <p:sp>
        <p:nvSpPr>
          <p:cNvPr id="96263" name="Text Box 64"/>
          <p:cNvSpPr txBox="1"/>
          <p:nvPr/>
        </p:nvSpPr>
        <p:spPr>
          <a:xfrm>
            <a:off x="7632700" y="3968750"/>
            <a:ext cx="1031875" cy="396875"/>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零标志</a:t>
            </a:r>
            <a:endParaRPr lang="en-US" altLang="zh-CN" sz="2000" dirty="0">
              <a:latin typeface="微软雅黑" panose="020B0503020204020204" pitchFamily="34" charset="-122"/>
              <a:ea typeface="微软雅黑" panose="020B0503020204020204" pitchFamily="34" charset="-122"/>
            </a:endParaRPr>
          </a:p>
        </p:txBody>
      </p:sp>
      <p:sp>
        <p:nvSpPr>
          <p:cNvPr id="96264" name="Text Box 65"/>
          <p:cNvSpPr txBox="1"/>
          <p:nvPr/>
        </p:nvSpPr>
        <p:spPr>
          <a:xfrm>
            <a:off x="7586663" y="4329113"/>
            <a:ext cx="1263650" cy="396875"/>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符号标志</a:t>
            </a:r>
            <a:endParaRPr lang="en-US" altLang="zh-CN" sz="2000" dirty="0">
              <a:latin typeface="微软雅黑" panose="020B0503020204020204" pitchFamily="34" charset="-122"/>
              <a:ea typeface="微软雅黑" panose="020B0503020204020204" pitchFamily="34" charset="-122"/>
            </a:endParaRPr>
          </a:p>
        </p:txBody>
      </p:sp>
      <p:sp>
        <p:nvSpPr>
          <p:cNvPr id="96265" name="Text Box 66"/>
          <p:cNvSpPr txBox="1"/>
          <p:nvPr/>
        </p:nvSpPr>
        <p:spPr>
          <a:xfrm>
            <a:off x="7181850" y="5815013"/>
            <a:ext cx="1639888" cy="396875"/>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进</a:t>
            </a:r>
            <a:r>
              <a:rPr lang="en-US" altLang="zh-CN" sz="2000" dirty="0">
                <a:solidFill>
                  <a:srgbClr val="FF3300"/>
                </a:solidFill>
                <a:latin typeface="微软雅黑" panose="020B0503020204020204" pitchFamily="34" charset="-122"/>
                <a:ea typeface="微软雅黑" panose="020B0503020204020204" pitchFamily="34" charset="-122"/>
              </a:rPr>
              <a:t>/</a:t>
            </a:r>
            <a:r>
              <a:rPr lang="zh-CN" altLang="en-US" sz="2000" dirty="0">
                <a:solidFill>
                  <a:srgbClr val="FF3300"/>
                </a:solidFill>
                <a:latin typeface="微软雅黑" panose="020B0503020204020204" pitchFamily="34" charset="-122"/>
                <a:ea typeface="微软雅黑" panose="020B0503020204020204" pitchFamily="34" charset="-122"/>
              </a:rPr>
              <a:t>借位标志</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457200" y="142875"/>
            <a:ext cx="8229600" cy="538163"/>
          </a:xfrm>
        </p:spPr>
        <p:txBody>
          <a:bodyPr vert="horz" wrap="square" lIns="63500" tIns="25400" rIns="63500" bIns="25400" anchor="t" anchorCtr="0">
            <a:spAutoFit/>
          </a:bodyPr>
          <a:lstStyle/>
          <a:p>
            <a:r>
              <a:rPr lang="zh-CN" altLang="en-US" sz="3200" dirty="0"/>
              <a:t>数值数据的表示</a:t>
            </a:r>
          </a:p>
        </p:txBody>
      </p:sp>
      <p:sp>
        <p:nvSpPr>
          <p:cNvPr id="399363" name="Rectangle 3"/>
          <p:cNvSpPr>
            <a:spLocks noGrp="1"/>
          </p:cNvSpPr>
          <p:nvPr>
            <p:ph type="body" idx="4294967295"/>
          </p:nvPr>
        </p:nvSpPr>
        <p:spPr>
          <a:xfrm>
            <a:off x="622300" y="771525"/>
            <a:ext cx="7607300" cy="5595938"/>
          </a:xfrm>
        </p:spPr>
        <p:txBody>
          <a:bodyPr vert="horz" wrap="square" lIns="63500" tIns="25400" rIns="63500" bIns="25400" anchor="t" anchorCtr="0">
            <a:spAutoFit/>
          </a:bodyPr>
          <a:lstStyle/>
          <a:p>
            <a:pPr marL="203200" indent="-203200">
              <a:lnSpc>
                <a:spcPct val="110000"/>
              </a:lnSpc>
              <a:spcBef>
                <a:spcPct val="15000"/>
              </a:spcBef>
            </a:pPr>
            <a:r>
              <a:rPr lang="zh-CN" altLang="en-US" dirty="0">
                <a:latin typeface="微软雅黑" panose="020B0503020204020204" pitchFamily="34" charset="-122"/>
                <a:ea typeface="微软雅黑" panose="020B0503020204020204" pitchFamily="34" charset="-122"/>
              </a:rPr>
              <a:t>数值数据表示的三要素</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进位记数制</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定、浮点表示</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如何用二进制编码</a:t>
            </a:r>
          </a:p>
          <a:p>
            <a:pPr marL="685800" lvl="1" indent="-190500">
              <a:lnSpc>
                <a:spcPct val="110000"/>
              </a:lnSpc>
              <a:spcBef>
                <a:spcPct val="15000"/>
              </a:spcBef>
              <a:buNone/>
            </a:pPr>
            <a:r>
              <a:rPr lang="zh-CN" altLang="en-US" sz="2200" dirty="0">
                <a:solidFill>
                  <a:srgbClr val="009900"/>
                </a:solidFill>
                <a:latin typeface="微软雅黑" panose="020B0503020204020204" pitchFamily="34" charset="-122"/>
                <a:ea typeface="微软雅黑" panose="020B0503020204020204" pitchFamily="34" charset="-122"/>
              </a:rPr>
              <a:t>即：要确定一个数值数据的值必须先确定这三个要素。</a:t>
            </a:r>
          </a:p>
          <a:p>
            <a:pPr marL="685800" lvl="1" indent="-190500">
              <a:lnSpc>
                <a:spcPct val="110000"/>
              </a:lnSpc>
              <a:spcBef>
                <a:spcPct val="15000"/>
              </a:spcBef>
              <a:buNone/>
            </a:pPr>
            <a:r>
              <a:rPr lang="zh-CN" altLang="en-US" sz="2200" dirty="0">
                <a:latin typeface="微软雅黑" panose="020B0503020204020204" pitchFamily="34" charset="-122"/>
                <a:ea typeface="微软雅黑" panose="020B0503020204020204" pitchFamily="34" charset="-122"/>
              </a:rPr>
              <a:t>例如，机器数</a:t>
            </a:r>
            <a:r>
              <a:rPr lang="en-US" altLang="zh-CN" sz="2200" dirty="0">
                <a:latin typeface="微软雅黑" panose="020B0503020204020204" pitchFamily="34" charset="-122"/>
                <a:ea typeface="微软雅黑" panose="020B0503020204020204" pitchFamily="34" charset="-122"/>
              </a:rPr>
              <a:t> 01011001</a:t>
            </a:r>
            <a:r>
              <a:rPr lang="zh-CN" altLang="en-US" sz="2200" dirty="0">
                <a:latin typeface="微软雅黑" panose="020B0503020204020204" pitchFamily="34" charset="-122"/>
                <a:ea typeface="微软雅黑" panose="020B0503020204020204" pitchFamily="34" charset="-122"/>
              </a:rPr>
              <a:t>的值是多少？</a:t>
            </a:r>
          </a:p>
          <a:p>
            <a:pPr marL="203200" indent="-203200">
              <a:lnSpc>
                <a:spcPct val="110000"/>
              </a:lnSpc>
              <a:spcBef>
                <a:spcPct val="15000"/>
              </a:spcBef>
            </a:pPr>
            <a:r>
              <a:rPr lang="zh-CN" altLang="en-US" dirty="0">
                <a:latin typeface="微软雅黑" panose="020B0503020204020204" pitchFamily="34" charset="-122"/>
                <a:ea typeface="微软雅黑" panose="020B0503020204020204" pitchFamily="34" charset="-122"/>
              </a:rPr>
              <a:t>进位记数制</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十进制、二进制、十六进制、八进制数及其相互转换</a:t>
            </a:r>
          </a:p>
          <a:p>
            <a:pPr marL="203200" indent="-203200">
              <a:lnSpc>
                <a:spcPct val="110000"/>
              </a:lnSpc>
              <a:spcBef>
                <a:spcPct val="15000"/>
              </a:spcBef>
            </a:pPr>
            <a:r>
              <a:rPr lang="zh-CN" altLang="en-US" dirty="0">
                <a:latin typeface="微软雅黑" panose="020B0503020204020204" pitchFamily="34" charset="-122"/>
                <a:ea typeface="微软雅黑" panose="020B0503020204020204" pitchFamily="34" charset="-122"/>
              </a:rPr>
              <a:t>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浮点表示</a:t>
            </a:r>
            <a:r>
              <a:rPr lang="zh-CN" altLang="en-US" dirty="0">
                <a:solidFill>
                  <a:srgbClr val="009900"/>
                </a:solidFill>
                <a:latin typeface="微软雅黑" panose="020B0503020204020204" pitchFamily="34" charset="-122"/>
                <a:ea typeface="微软雅黑" panose="020B0503020204020204" pitchFamily="34" charset="-122"/>
              </a:rPr>
              <a:t>（解决小数点问题）</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定点整数、定点小数</a:t>
            </a: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浮点数（可用一个定点小数和一个定点整数来表示）</a:t>
            </a:r>
          </a:p>
          <a:p>
            <a:pPr marL="203200" indent="-203200">
              <a:lnSpc>
                <a:spcPct val="110000"/>
              </a:lnSpc>
              <a:spcBef>
                <a:spcPct val="15000"/>
              </a:spcBef>
            </a:pPr>
            <a:r>
              <a:rPr lang="zh-CN" altLang="en-US" dirty="0">
                <a:latin typeface="微软雅黑" panose="020B0503020204020204" pitchFamily="34" charset="-122"/>
                <a:ea typeface="微软雅黑" panose="020B0503020204020204" pitchFamily="34" charset="-122"/>
              </a:rPr>
              <a:t>定点数的编码</a:t>
            </a:r>
            <a:r>
              <a:rPr lang="zh-CN" altLang="en-US" dirty="0">
                <a:solidFill>
                  <a:srgbClr val="009900"/>
                </a:solidFill>
                <a:latin typeface="微软雅黑" panose="020B0503020204020204" pitchFamily="34" charset="-122"/>
                <a:ea typeface="微软雅黑" panose="020B0503020204020204" pitchFamily="34" charset="-122"/>
              </a:rPr>
              <a:t>（解决正负号问题）</a:t>
            </a:r>
            <a:endParaRPr lang="zh-CN" altLang="en-US"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200" dirty="0">
                <a:latin typeface="微软雅黑" panose="020B0503020204020204" pitchFamily="34" charset="-122"/>
                <a:ea typeface="微软雅黑" panose="020B0503020204020204" pitchFamily="34" charset="-122"/>
              </a:rPr>
              <a:t>原码、补码、反码、移码 （反码很少用）</a:t>
            </a:r>
          </a:p>
        </p:txBody>
      </p:sp>
      <p:sp>
        <p:nvSpPr>
          <p:cNvPr id="399364" name="Text Box 4"/>
          <p:cNvSpPr txBox="1"/>
          <p:nvPr/>
        </p:nvSpPr>
        <p:spPr>
          <a:xfrm>
            <a:off x="5967413" y="2933700"/>
            <a:ext cx="2860675"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latin typeface="黑体" panose="02010609060101010101" pitchFamily="49" charset="-122"/>
                <a:ea typeface="黑体" panose="02010609060101010101" pitchFamily="49" charset="-122"/>
              </a:rPr>
              <a:t>答案是：不知道！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936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7" dur="500"/>
                                        <p:tgtEl>
                                          <p:spTgt spid="3993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99363">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46" dur="500"/>
                                        <p:tgtEl>
                                          <p:spTgt spid="399363">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9" dur="500"/>
                                        <p:tgtEl>
                                          <p:spTgt spid="39936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99363">
                                            <p:txEl>
                                              <p:pRg st="11" end="1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58"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522288" y="53975"/>
            <a:ext cx="8156575" cy="666750"/>
          </a:xfrm>
        </p:spPr>
        <p:txBody>
          <a:bodyPr vert="horz" wrap="square" lIns="63500" tIns="25400" rIns="63500" bIns="25400" anchor="t" anchorCtr="0">
            <a:spAutoFit/>
          </a:bodyPr>
          <a:lstStyle/>
          <a:p>
            <a:r>
              <a:rPr lang="zh-CN" altLang="en-US" dirty="0"/>
              <a:t>整数加法举例：判溢出</a:t>
            </a:r>
          </a:p>
        </p:txBody>
      </p:sp>
      <p:sp>
        <p:nvSpPr>
          <p:cNvPr id="282744" name="Rectangle 120"/>
          <p:cNvSpPr/>
          <p:nvPr/>
        </p:nvSpPr>
        <p:spPr>
          <a:xfrm>
            <a:off x="250825" y="3114675"/>
            <a:ext cx="4598988" cy="4778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25000"/>
              </a:spcBef>
              <a:buClr>
                <a:schemeClr val="accent1"/>
              </a:buClr>
              <a:buFont typeface="Wingdings" panose="05000000000000000000" pitchFamily="2" charset="2"/>
              <a:buNone/>
            </a:pPr>
            <a:r>
              <a:rPr lang="zh-CN" altLang="en-US" sz="2200" dirty="0">
                <a:solidFill>
                  <a:srgbClr val="3D2EFC"/>
                </a:solidFill>
                <a:latin typeface="微软雅黑" panose="020B0503020204020204" pitchFamily="34" charset="-122"/>
                <a:ea typeface="微软雅黑" panose="020B0503020204020204" pitchFamily="34" charset="-122"/>
              </a:rPr>
              <a:t>若</a:t>
            </a:r>
            <a:r>
              <a:rPr lang="en-US" altLang="zh-CN" sz="2200" dirty="0">
                <a:solidFill>
                  <a:srgbClr val="3D2EFC"/>
                </a:solidFill>
                <a:latin typeface="微软雅黑" panose="020B0503020204020204" pitchFamily="34" charset="-122"/>
                <a:ea typeface="微软雅黑" panose="020B0503020204020204" pitchFamily="34" charset="-122"/>
              </a:rPr>
              <a:t>n=8</a:t>
            </a:r>
            <a:r>
              <a:rPr lang="zh-CN" altLang="en-US" sz="2200" dirty="0">
                <a:solidFill>
                  <a:srgbClr val="3D2EFC"/>
                </a:solidFill>
                <a:latin typeface="微软雅黑" panose="020B0503020204020204" pitchFamily="34" charset="-122"/>
                <a:ea typeface="微软雅黑" panose="020B0503020204020204" pitchFamily="34" charset="-122"/>
              </a:rPr>
              <a:t>，计算</a:t>
            </a:r>
            <a:r>
              <a:rPr lang="en-US" altLang="zh-CN" sz="2200" dirty="0">
                <a:solidFill>
                  <a:srgbClr val="3D2EFC"/>
                </a:solidFill>
                <a:latin typeface="微软雅黑" panose="020B0503020204020204" pitchFamily="34" charset="-122"/>
                <a:ea typeface="微软雅黑" panose="020B0503020204020204" pitchFamily="34" charset="-122"/>
              </a:rPr>
              <a:t>107+46=</a:t>
            </a:r>
            <a:r>
              <a:rPr lang="zh-CN" altLang="en-US" sz="2200" dirty="0">
                <a:solidFill>
                  <a:srgbClr val="3D2EFC"/>
                </a:solidFill>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grpSp>
        <p:nvGrpSpPr>
          <p:cNvPr id="3" name="Group 130"/>
          <p:cNvGrpSpPr/>
          <p:nvPr/>
        </p:nvGrpSpPr>
        <p:grpSpPr>
          <a:xfrm>
            <a:off x="657225" y="4643438"/>
            <a:ext cx="3889375" cy="904875"/>
            <a:chOff x="3081" y="3008"/>
            <a:chExt cx="2679" cy="668"/>
          </a:xfrm>
        </p:grpSpPr>
        <p:sp>
          <p:nvSpPr>
            <p:cNvPr id="101451" name="Rectangle 127"/>
            <p:cNvSpPr/>
            <p:nvPr/>
          </p:nvSpPr>
          <p:spPr>
            <a:xfrm>
              <a:off x="3675" y="3008"/>
              <a:ext cx="183" cy="210"/>
            </a:xfrm>
            <a:prstGeom prst="rect">
              <a:avLst/>
            </a:prstGeom>
            <a:noFill/>
            <a:ln w="28575" cap="flat" cmpd="sng">
              <a:solidFill>
                <a:srgbClr val="CC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1452" name="Text Box 128"/>
            <p:cNvSpPr txBox="1"/>
            <p:nvPr/>
          </p:nvSpPr>
          <p:spPr>
            <a:xfrm>
              <a:off x="3081" y="3383"/>
              <a:ext cx="2679" cy="29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3333FF"/>
                  </a:solidFill>
                  <a:latin typeface="微软雅黑" panose="020B0503020204020204" pitchFamily="34" charset="-122"/>
                  <a:ea typeface="微软雅黑" panose="020B0503020204020204" pitchFamily="34" charset="-122"/>
                </a:rPr>
                <a:t>进位是真正的符号：</a:t>
              </a:r>
              <a:r>
                <a:rPr lang="en-US" altLang="zh-CN" sz="2000" dirty="0">
                  <a:solidFill>
                    <a:srgbClr val="3333FF"/>
                  </a:solidFill>
                  <a:latin typeface="微软雅黑" panose="020B0503020204020204" pitchFamily="34" charset="-122"/>
                  <a:ea typeface="微软雅黑" panose="020B0503020204020204" pitchFamily="34" charset="-122"/>
                </a:rPr>
                <a:t>+153</a:t>
              </a:r>
            </a:p>
          </p:txBody>
        </p:sp>
        <p:sp>
          <p:nvSpPr>
            <p:cNvPr id="101453" name="Line 129"/>
            <p:cNvSpPr/>
            <p:nvPr/>
          </p:nvSpPr>
          <p:spPr>
            <a:xfrm flipH="1" flipV="1">
              <a:off x="3859" y="3246"/>
              <a:ext cx="328" cy="155"/>
            </a:xfrm>
            <a:prstGeom prst="line">
              <a:avLst/>
            </a:prstGeom>
            <a:ln w="28575" cap="flat" cmpd="sng">
              <a:solidFill>
                <a:srgbClr val="CC0000"/>
              </a:solidFill>
              <a:prstDash val="solid"/>
              <a:headEnd type="none" w="med" len="med"/>
              <a:tailEnd type="triangle" w="med" len="med"/>
            </a:ln>
          </p:spPr>
        </p:sp>
      </p:grpSp>
      <p:grpSp>
        <p:nvGrpSpPr>
          <p:cNvPr id="706568" name="Group 8"/>
          <p:cNvGrpSpPr/>
          <p:nvPr/>
        </p:nvGrpSpPr>
        <p:grpSpPr>
          <a:xfrm>
            <a:off x="295275" y="3738563"/>
            <a:ext cx="3524250" cy="1260475"/>
            <a:chOff x="3030" y="2427"/>
            <a:chExt cx="2220" cy="794"/>
          </a:xfrm>
        </p:grpSpPr>
        <p:sp>
          <p:nvSpPr>
            <p:cNvPr id="101448" name="Text Box 121"/>
            <p:cNvSpPr txBox="1"/>
            <p:nvPr/>
          </p:nvSpPr>
          <p:spPr>
            <a:xfrm>
              <a:off x="3301" y="2427"/>
              <a:ext cx="1893" cy="67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200" dirty="0">
                  <a:cs typeface="Arial" panose="020B0604020202020204" pitchFamily="34" charset="0"/>
                </a:rPr>
                <a:t>107</a:t>
              </a:r>
              <a:r>
                <a:rPr lang="en-US" altLang="zh-CN" sz="2200" baseline="-25000" dirty="0">
                  <a:cs typeface="Arial" panose="020B0604020202020204" pitchFamily="34" charset="0"/>
                </a:rPr>
                <a:t>10</a:t>
              </a:r>
              <a:r>
                <a:rPr lang="en-US" altLang="zh-CN" sz="2200" dirty="0">
                  <a:cs typeface="Arial" panose="020B0604020202020204" pitchFamily="34" charset="0"/>
                </a:rPr>
                <a:t>= 0110 1011</a:t>
              </a:r>
              <a:r>
                <a:rPr lang="en-US" altLang="zh-CN" sz="2200" baseline="-25000" dirty="0">
                  <a:cs typeface="Arial" panose="020B0604020202020204" pitchFamily="34" charset="0"/>
                </a:rPr>
                <a:t>2</a:t>
              </a:r>
            </a:p>
            <a:p>
              <a:pPr marL="0" lvl="0" indent="0">
                <a:lnSpc>
                  <a:spcPct val="100000"/>
                </a:lnSpc>
                <a:spcBef>
                  <a:spcPct val="15000"/>
                </a:spcBef>
                <a:buNone/>
              </a:pPr>
              <a:r>
                <a:rPr lang="en-US" altLang="zh-CN" sz="2200" dirty="0">
                  <a:cs typeface="Arial" panose="020B0604020202020204" pitchFamily="34" charset="0"/>
                </a:rPr>
                <a:t> 46</a:t>
              </a:r>
              <a:r>
                <a:rPr lang="en-US" altLang="zh-CN" sz="2200" baseline="-25000" dirty="0">
                  <a:cs typeface="Arial" panose="020B0604020202020204" pitchFamily="34" charset="0"/>
                </a:rPr>
                <a:t>10  </a:t>
              </a:r>
              <a:r>
                <a:rPr lang="en-US" altLang="zh-CN" sz="2200" dirty="0">
                  <a:cs typeface="Arial" panose="020B0604020202020204" pitchFamily="34" charset="0"/>
                </a:rPr>
                <a:t>= 0010 1110</a:t>
              </a:r>
              <a:r>
                <a:rPr lang="en-US" altLang="zh-CN" sz="2200" baseline="-25000" dirty="0">
                  <a:cs typeface="Arial" panose="020B0604020202020204" pitchFamily="34" charset="0"/>
                </a:rPr>
                <a:t>2</a:t>
              </a:r>
            </a:p>
            <a:p>
              <a:pPr marL="0" lvl="0" indent="0">
                <a:lnSpc>
                  <a:spcPct val="100000"/>
                </a:lnSpc>
                <a:spcBef>
                  <a:spcPct val="50000"/>
                </a:spcBef>
                <a:buNone/>
              </a:pPr>
              <a:endParaRPr lang="en-US" altLang="zh-CN" sz="1600" baseline="-25000" dirty="0">
                <a:latin typeface="Times New Roman" panose="02020603050405020304" pitchFamily="18" charset="0"/>
                <a:ea typeface="Arial" panose="020B0604020202020204" pitchFamily="34" charset="0"/>
              </a:endParaRPr>
            </a:p>
          </p:txBody>
        </p:sp>
        <p:sp>
          <p:nvSpPr>
            <p:cNvPr id="101449" name="Text Box 123"/>
            <p:cNvSpPr txBox="1"/>
            <p:nvPr/>
          </p:nvSpPr>
          <p:spPr>
            <a:xfrm>
              <a:off x="3451" y="2952"/>
              <a:ext cx="1481" cy="269"/>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cs typeface="Arial" panose="020B0604020202020204" pitchFamily="34" charset="0"/>
                </a:rPr>
                <a:t>        </a:t>
              </a:r>
              <a:r>
                <a:rPr lang="en-US" altLang="zh-CN" sz="2200" dirty="0">
                  <a:cs typeface="Arial" panose="020B0604020202020204" pitchFamily="34" charset="0"/>
                </a:rPr>
                <a:t>0</a:t>
              </a:r>
              <a:r>
                <a:rPr lang="en-US" altLang="zh-CN" sz="2200" dirty="0">
                  <a:latin typeface="Times New Roman" panose="02020603050405020304" pitchFamily="18" charset="0"/>
                  <a:cs typeface="Arial" panose="020B0604020202020204" pitchFamily="34" charset="0"/>
                </a:rPr>
                <a:t> </a:t>
              </a:r>
              <a:r>
                <a:rPr lang="en-US" altLang="zh-CN" sz="2200" dirty="0">
                  <a:cs typeface="Arial" panose="020B0604020202020204" pitchFamily="34" charset="0"/>
                </a:rPr>
                <a:t>1001 1001</a:t>
              </a:r>
              <a:endParaRPr lang="en-US" altLang="zh-CN" sz="2200" dirty="0">
                <a:ea typeface="Arial" panose="020B0604020202020204" pitchFamily="34" charset="0"/>
              </a:endParaRPr>
            </a:p>
          </p:txBody>
        </p:sp>
        <p:sp>
          <p:nvSpPr>
            <p:cNvPr id="101450" name="Line 155"/>
            <p:cNvSpPr/>
            <p:nvPr/>
          </p:nvSpPr>
          <p:spPr>
            <a:xfrm>
              <a:off x="3030" y="2943"/>
              <a:ext cx="2220" cy="0"/>
            </a:xfrm>
            <a:prstGeom prst="line">
              <a:avLst/>
            </a:prstGeom>
            <a:ln w="28575" cap="flat" cmpd="sng">
              <a:solidFill>
                <a:srgbClr val="000000"/>
              </a:solidFill>
              <a:prstDash val="solid"/>
              <a:headEnd type="none" w="med" len="med"/>
              <a:tailEnd type="none" w="med" len="med"/>
            </a:ln>
          </p:spPr>
        </p:sp>
      </p:grpSp>
      <p:sp>
        <p:nvSpPr>
          <p:cNvPr id="706572" name="Text Box 12"/>
          <p:cNvSpPr txBox="1"/>
          <p:nvPr/>
        </p:nvSpPr>
        <p:spPr>
          <a:xfrm>
            <a:off x="4616450" y="4914900"/>
            <a:ext cx="3976688" cy="747713"/>
          </a:xfrm>
          <a:prstGeom prst="rect">
            <a:avLst/>
          </a:prstGeom>
          <a:solidFill>
            <a:schemeClr val="bg1"/>
          </a:solid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溢出标志</a:t>
            </a:r>
            <a:r>
              <a:rPr lang="en-US" altLang="zh-CN" sz="2000" dirty="0">
                <a:solidFill>
                  <a:srgbClr val="FF3300"/>
                </a:solidFill>
                <a:latin typeface="微软雅黑" panose="020B0503020204020204" pitchFamily="34" charset="-122"/>
                <a:ea typeface="微软雅黑" panose="020B0503020204020204" pitchFamily="34" charset="-122"/>
              </a:rPr>
              <a:t>OF=1</a:t>
            </a:r>
            <a:r>
              <a:rPr lang="zh-CN" altLang="en-US" sz="2000" dirty="0">
                <a:solidFill>
                  <a:srgbClr val="FF3300"/>
                </a:solidFill>
                <a:latin typeface="微软雅黑" panose="020B0503020204020204" pitchFamily="34" charset="-122"/>
                <a:ea typeface="微软雅黑" panose="020B0503020204020204" pitchFamily="34" charset="-122"/>
              </a:rPr>
              <a:t>、零标志</a:t>
            </a:r>
            <a:r>
              <a:rPr lang="en-US" altLang="zh-CN" sz="2000" dirty="0">
                <a:solidFill>
                  <a:srgbClr val="FF3300"/>
                </a:solidFill>
                <a:latin typeface="微软雅黑" panose="020B0503020204020204" pitchFamily="34" charset="-122"/>
                <a:ea typeface="微软雅黑" panose="020B0503020204020204" pitchFamily="34" charset="-122"/>
              </a:rPr>
              <a:t>ZF=0</a:t>
            </a:r>
            <a:r>
              <a:rPr lang="zh-CN" altLang="en-US" sz="2000" dirty="0">
                <a:solidFill>
                  <a:srgbClr val="FF3300"/>
                </a:solidFill>
                <a:latin typeface="微软雅黑" panose="020B0503020204020204" pitchFamily="34" charset="-122"/>
                <a:ea typeface="微软雅黑" panose="020B0503020204020204" pitchFamily="34" charset="-122"/>
              </a:rPr>
              <a:t>、</a:t>
            </a:r>
          </a:p>
          <a:p>
            <a:pPr marL="0" lvl="0" indent="0">
              <a:lnSpc>
                <a:spcPct val="100000"/>
              </a:lnSpc>
              <a:spcBef>
                <a:spcPct val="15000"/>
              </a:spcBef>
              <a:buNone/>
            </a:pPr>
            <a:r>
              <a:rPr lang="zh-CN" altLang="en-US" sz="2000" dirty="0">
                <a:solidFill>
                  <a:srgbClr val="FF3300"/>
                </a:solidFill>
                <a:latin typeface="微软雅黑" panose="020B0503020204020204" pitchFamily="34" charset="-122"/>
                <a:ea typeface="微软雅黑" panose="020B0503020204020204" pitchFamily="34" charset="-122"/>
              </a:rPr>
              <a:t>符号标志</a:t>
            </a:r>
            <a:r>
              <a:rPr lang="en-US" altLang="zh-CN" sz="2000" dirty="0">
                <a:solidFill>
                  <a:srgbClr val="FF3300"/>
                </a:solidFill>
                <a:latin typeface="微软雅黑" panose="020B0503020204020204" pitchFamily="34" charset="-122"/>
                <a:ea typeface="微软雅黑" panose="020B0503020204020204" pitchFamily="34" charset="-122"/>
              </a:rPr>
              <a:t>SF=1</a:t>
            </a:r>
            <a:r>
              <a:rPr lang="zh-CN" altLang="en-US" sz="2000" dirty="0">
                <a:solidFill>
                  <a:srgbClr val="FF3300"/>
                </a:solidFill>
                <a:latin typeface="微软雅黑" panose="020B0503020204020204" pitchFamily="34" charset="-122"/>
                <a:ea typeface="微软雅黑" panose="020B0503020204020204" pitchFamily="34" charset="-122"/>
              </a:rPr>
              <a:t>、进位标志</a:t>
            </a:r>
            <a:r>
              <a:rPr lang="en-US" altLang="zh-CN" sz="2000" dirty="0">
                <a:solidFill>
                  <a:srgbClr val="FF3300"/>
                </a:solidFill>
                <a:latin typeface="微软雅黑" panose="020B0503020204020204" pitchFamily="34" charset="-122"/>
                <a:ea typeface="微软雅黑" panose="020B0503020204020204" pitchFamily="34" charset="-122"/>
              </a:rPr>
              <a:t>CF=0</a:t>
            </a:r>
          </a:p>
        </p:txBody>
      </p:sp>
      <p:grpSp>
        <p:nvGrpSpPr>
          <p:cNvPr id="101383" name="Group 13"/>
          <p:cNvGrpSpPr/>
          <p:nvPr/>
        </p:nvGrpSpPr>
        <p:grpSpPr>
          <a:xfrm>
            <a:off x="3222625" y="908050"/>
            <a:ext cx="5748338" cy="2898775"/>
            <a:chOff x="0" y="572"/>
            <a:chExt cx="3621" cy="1826"/>
          </a:xfrm>
        </p:grpSpPr>
        <p:grpSp>
          <p:nvGrpSpPr>
            <p:cNvPr id="101387" name="Group 14"/>
            <p:cNvGrpSpPr/>
            <p:nvPr/>
          </p:nvGrpSpPr>
          <p:grpSpPr>
            <a:xfrm>
              <a:off x="0" y="572"/>
              <a:ext cx="3621" cy="1826"/>
              <a:chOff x="0" y="572"/>
              <a:chExt cx="3621" cy="1826"/>
            </a:xfrm>
          </p:grpSpPr>
          <p:grpSp>
            <p:nvGrpSpPr>
              <p:cNvPr id="101389" name="组合 63"/>
              <p:cNvGrpSpPr/>
              <p:nvPr/>
            </p:nvGrpSpPr>
            <p:grpSpPr>
              <a:xfrm>
                <a:off x="0" y="572"/>
                <a:ext cx="3392" cy="1826"/>
                <a:chOff x="3495675" y="3876675"/>
                <a:chExt cx="5384800" cy="2898775"/>
              </a:xfrm>
            </p:grpSpPr>
            <p:sp>
              <p:nvSpPr>
                <p:cNvPr id="101394" name="Rectangle 33"/>
                <p:cNvSpPr/>
                <p:nvPr/>
              </p:nvSpPr>
              <p:spPr>
                <a:xfrm>
                  <a:off x="8259763" y="4994275"/>
                  <a:ext cx="620712" cy="333375"/>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grpSp>
              <p:nvGrpSpPr>
                <p:cNvPr id="101395" name="Group 73"/>
                <p:cNvGrpSpPr/>
                <p:nvPr/>
              </p:nvGrpSpPr>
              <p:grpSpPr>
                <a:xfrm>
                  <a:off x="3495675" y="3876675"/>
                  <a:ext cx="4968876" cy="2393950"/>
                  <a:chOff x="2202" y="2442"/>
                  <a:chExt cx="3130" cy="1508"/>
                </a:xfrm>
              </p:grpSpPr>
              <p:sp>
                <p:nvSpPr>
                  <p:cNvPr id="101397" name="Line 11"/>
                  <p:cNvSpPr/>
                  <p:nvPr/>
                </p:nvSpPr>
                <p:spPr>
                  <a:xfrm flipH="1">
                    <a:off x="3733" y="2869"/>
                    <a:ext cx="502" cy="0"/>
                  </a:xfrm>
                  <a:prstGeom prst="line">
                    <a:avLst/>
                  </a:prstGeom>
                  <a:ln w="12700" cap="flat" cmpd="sng">
                    <a:solidFill>
                      <a:schemeClr val="tx1"/>
                    </a:solidFill>
                    <a:prstDash val="solid"/>
                    <a:headEnd type="triangle" w="med" len="med"/>
                    <a:tailEnd type="none" w="med" len="med"/>
                  </a:ln>
                </p:spPr>
              </p:sp>
              <p:sp>
                <p:nvSpPr>
                  <p:cNvPr id="101398" name="Line 12"/>
                  <p:cNvSpPr/>
                  <p:nvPr/>
                </p:nvSpPr>
                <p:spPr>
                  <a:xfrm flipH="1">
                    <a:off x="4225" y="2757"/>
                    <a:ext cx="6" cy="417"/>
                  </a:xfrm>
                  <a:prstGeom prst="line">
                    <a:avLst/>
                  </a:prstGeom>
                  <a:ln w="25400" cap="flat" cmpd="sng">
                    <a:solidFill>
                      <a:schemeClr val="tx1"/>
                    </a:solidFill>
                    <a:prstDash val="solid"/>
                    <a:headEnd type="none" w="med" len="med"/>
                    <a:tailEnd type="none" w="med" len="med"/>
                  </a:ln>
                </p:spPr>
              </p:sp>
              <p:sp>
                <p:nvSpPr>
                  <p:cNvPr id="101399" name="Line 13"/>
                  <p:cNvSpPr/>
                  <p:nvPr/>
                </p:nvSpPr>
                <p:spPr>
                  <a:xfrm>
                    <a:off x="4238" y="2757"/>
                    <a:ext cx="399" cy="185"/>
                  </a:xfrm>
                  <a:prstGeom prst="line">
                    <a:avLst/>
                  </a:prstGeom>
                  <a:ln w="25400" cap="flat" cmpd="sng">
                    <a:solidFill>
                      <a:schemeClr val="tx1"/>
                    </a:solidFill>
                    <a:prstDash val="solid"/>
                    <a:headEnd type="none" w="med" len="med"/>
                    <a:tailEnd type="none" w="med" len="med"/>
                  </a:ln>
                </p:spPr>
              </p:sp>
              <p:sp>
                <p:nvSpPr>
                  <p:cNvPr id="101400" name="Line 14"/>
                  <p:cNvSpPr/>
                  <p:nvPr/>
                </p:nvSpPr>
                <p:spPr>
                  <a:xfrm>
                    <a:off x="4208" y="3168"/>
                    <a:ext cx="151" cy="66"/>
                  </a:xfrm>
                  <a:prstGeom prst="line">
                    <a:avLst/>
                  </a:prstGeom>
                  <a:ln w="25400" cap="flat" cmpd="sng">
                    <a:solidFill>
                      <a:schemeClr val="tx1"/>
                    </a:solidFill>
                    <a:prstDash val="solid"/>
                    <a:headEnd type="none" w="med" len="med"/>
                    <a:tailEnd type="none" w="med" len="med"/>
                  </a:ln>
                </p:spPr>
              </p:sp>
              <p:sp>
                <p:nvSpPr>
                  <p:cNvPr id="101401" name="Line 16"/>
                  <p:cNvSpPr/>
                  <p:nvPr/>
                </p:nvSpPr>
                <p:spPr>
                  <a:xfrm>
                    <a:off x="4637" y="2942"/>
                    <a:ext cx="7" cy="276"/>
                  </a:xfrm>
                  <a:prstGeom prst="line">
                    <a:avLst/>
                  </a:prstGeom>
                  <a:ln w="25400" cap="flat" cmpd="sng">
                    <a:solidFill>
                      <a:schemeClr val="tx1"/>
                    </a:solidFill>
                    <a:prstDash val="solid"/>
                    <a:headEnd type="none" w="med" len="med"/>
                    <a:tailEnd type="none" w="med" len="med"/>
                  </a:ln>
                </p:spPr>
              </p:sp>
              <p:sp>
                <p:nvSpPr>
                  <p:cNvPr id="101402" name="Line 18"/>
                  <p:cNvSpPr/>
                  <p:nvPr/>
                </p:nvSpPr>
                <p:spPr>
                  <a:xfrm flipV="1">
                    <a:off x="4231" y="3311"/>
                    <a:ext cx="0" cy="395"/>
                  </a:xfrm>
                  <a:prstGeom prst="line">
                    <a:avLst/>
                  </a:prstGeom>
                  <a:ln w="25400" cap="flat" cmpd="sng">
                    <a:solidFill>
                      <a:schemeClr val="tx1"/>
                    </a:solidFill>
                    <a:prstDash val="solid"/>
                    <a:headEnd type="none" w="med" len="med"/>
                    <a:tailEnd type="none" w="med" len="med"/>
                  </a:ln>
                </p:spPr>
              </p:sp>
              <p:sp>
                <p:nvSpPr>
                  <p:cNvPr id="101403" name="Line 19"/>
                  <p:cNvSpPr/>
                  <p:nvPr/>
                </p:nvSpPr>
                <p:spPr>
                  <a:xfrm flipV="1">
                    <a:off x="4238" y="3495"/>
                    <a:ext cx="399" cy="211"/>
                  </a:xfrm>
                  <a:prstGeom prst="line">
                    <a:avLst/>
                  </a:prstGeom>
                  <a:ln w="25400" cap="flat" cmpd="sng">
                    <a:solidFill>
                      <a:schemeClr val="tx1"/>
                    </a:solidFill>
                    <a:prstDash val="solid"/>
                    <a:headEnd type="none" w="med" len="med"/>
                    <a:tailEnd type="none" w="med" len="med"/>
                  </a:ln>
                </p:spPr>
              </p:sp>
              <p:sp>
                <p:nvSpPr>
                  <p:cNvPr id="101404" name="Line 20"/>
                  <p:cNvSpPr/>
                  <p:nvPr/>
                </p:nvSpPr>
                <p:spPr>
                  <a:xfrm flipV="1">
                    <a:off x="4232" y="3232"/>
                    <a:ext cx="121" cy="75"/>
                  </a:xfrm>
                  <a:prstGeom prst="line">
                    <a:avLst/>
                  </a:prstGeom>
                  <a:ln w="25400" cap="flat" cmpd="sng">
                    <a:solidFill>
                      <a:schemeClr val="tx1"/>
                    </a:solidFill>
                    <a:prstDash val="solid"/>
                    <a:headEnd type="none" w="med" len="med"/>
                    <a:tailEnd type="none" w="med" len="med"/>
                  </a:ln>
                </p:spPr>
              </p:sp>
              <p:sp>
                <p:nvSpPr>
                  <p:cNvPr id="101405" name="Line 22"/>
                  <p:cNvSpPr/>
                  <p:nvPr/>
                </p:nvSpPr>
                <p:spPr>
                  <a:xfrm flipV="1">
                    <a:off x="4644" y="3218"/>
                    <a:ext cx="0" cy="290"/>
                  </a:xfrm>
                  <a:prstGeom prst="line">
                    <a:avLst/>
                  </a:prstGeom>
                  <a:ln w="25400" cap="flat" cmpd="sng">
                    <a:solidFill>
                      <a:schemeClr val="tx1"/>
                    </a:solidFill>
                    <a:prstDash val="solid"/>
                    <a:headEnd type="none" w="med" len="med"/>
                    <a:tailEnd type="none" w="med" len="med"/>
                  </a:ln>
                </p:spPr>
              </p:sp>
              <p:sp>
                <p:nvSpPr>
                  <p:cNvPr id="101406" name="Line 23"/>
                  <p:cNvSpPr/>
                  <p:nvPr/>
                </p:nvSpPr>
                <p:spPr>
                  <a:xfrm>
                    <a:off x="4647" y="3225"/>
                    <a:ext cx="612" cy="0"/>
                  </a:xfrm>
                  <a:prstGeom prst="line">
                    <a:avLst/>
                  </a:prstGeom>
                  <a:ln w="12700" cap="flat" cmpd="sng">
                    <a:solidFill>
                      <a:schemeClr val="tx1"/>
                    </a:solidFill>
                    <a:prstDash val="solid"/>
                    <a:headEnd type="none" w="med" len="med"/>
                    <a:tailEnd type="triangle" w="med" len="med"/>
                  </a:ln>
                </p:spPr>
              </p:sp>
              <p:sp>
                <p:nvSpPr>
                  <p:cNvPr id="101407" name="Line 24"/>
                  <p:cNvSpPr/>
                  <p:nvPr/>
                </p:nvSpPr>
                <p:spPr>
                  <a:xfrm flipH="1">
                    <a:off x="3733" y="3580"/>
                    <a:ext cx="502" cy="0"/>
                  </a:xfrm>
                  <a:prstGeom prst="line">
                    <a:avLst/>
                  </a:prstGeom>
                  <a:ln w="12700" cap="flat" cmpd="sng">
                    <a:solidFill>
                      <a:schemeClr val="tx1"/>
                    </a:solidFill>
                    <a:prstDash val="solid"/>
                    <a:headEnd type="triangle" w="med" len="med"/>
                    <a:tailEnd type="none" w="med" len="med"/>
                  </a:ln>
                </p:spPr>
              </p:sp>
              <p:sp>
                <p:nvSpPr>
                  <p:cNvPr id="101408" name="Rectangle 25"/>
                  <p:cNvSpPr/>
                  <p:nvPr/>
                </p:nvSpPr>
                <p:spPr>
                  <a:xfrm rot="5400000">
                    <a:off x="4180" y="3181"/>
                    <a:ext cx="589" cy="2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500" dirty="0">
                        <a:cs typeface="Arial" panose="020B0604020202020204" pitchFamily="34" charset="0"/>
                      </a:rPr>
                      <a:t>Adder</a:t>
                    </a:r>
                    <a:endParaRPr lang="en-US" altLang="zh-CN" sz="1500" dirty="0">
                      <a:ea typeface="Arial" panose="020B0604020202020204" pitchFamily="34" charset="0"/>
                    </a:endParaRPr>
                  </a:p>
                </p:txBody>
              </p:sp>
              <p:sp>
                <p:nvSpPr>
                  <p:cNvPr id="101409" name="Line 26"/>
                  <p:cNvSpPr/>
                  <p:nvPr/>
                </p:nvSpPr>
                <p:spPr>
                  <a:xfrm flipH="1">
                    <a:off x="3897" y="3544"/>
                    <a:ext cx="90" cy="73"/>
                  </a:xfrm>
                  <a:prstGeom prst="line">
                    <a:avLst/>
                  </a:prstGeom>
                  <a:ln w="12700" cap="flat" cmpd="sng">
                    <a:solidFill>
                      <a:schemeClr val="tx1"/>
                    </a:solidFill>
                    <a:prstDash val="solid"/>
                    <a:headEnd type="none" w="med" len="med"/>
                    <a:tailEnd type="none" w="med" len="med"/>
                  </a:ln>
                </p:spPr>
              </p:sp>
              <p:sp>
                <p:nvSpPr>
                  <p:cNvPr id="101410" name="Line 27"/>
                  <p:cNvSpPr/>
                  <p:nvPr/>
                </p:nvSpPr>
                <p:spPr>
                  <a:xfrm flipH="1">
                    <a:off x="3897" y="2834"/>
                    <a:ext cx="90" cy="71"/>
                  </a:xfrm>
                  <a:prstGeom prst="line">
                    <a:avLst/>
                  </a:prstGeom>
                  <a:ln w="12700" cap="flat" cmpd="sng">
                    <a:solidFill>
                      <a:schemeClr val="tx1"/>
                    </a:solidFill>
                    <a:prstDash val="solid"/>
                    <a:headEnd type="none" w="med" len="med"/>
                    <a:tailEnd type="none" w="med" len="med"/>
                  </a:ln>
                </p:spPr>
              </p:sp>
              <p:sp>
                <p:nvSpPr>
                  <p:cNvPr id="101411" name="Line 28"/>
                  <p:cNvSpPr/>
                  <p:nvPr/>
                </p:nvSpPr>
                <p:spPr>
                  <a:xfrm flipH="1">
                    <a:off x="4929" y="3189"/>
                    <a:ext cx="90" cy="71"/>
                  </a:xfrm>
                  <a:prstGeom prst="line">
                    <a:avLst/>
                  </a:prstGeom>
                  <a:ln w="12700" cap="flat" cmpd="sng">
                    <a:solidFill>
                      <a:schemeClr val="tx1"/>
                    </a:solidFill>
                    <a:prstDash val="solid"/>
                    <a:headEnd type="none" w="med" len="med"/>
                    <a:tailEnd type="none" w="med" len="med"/>
                  </a:ln>
                </p:spPr>
              </p:sp>
              <p:sp>
                <p:nvSpPr>
                  <p:cNvPr id="101412" name="Rectangle 29"/>
                  <p:cNvSpPr/>
                  <p:nvPr/>
                </p:nvSpPr>
                <p:spPr>
                  <a:xfrm>
                    <a:off x="3770" y="286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1413" name="Rectangle 30"/>
                  <p:cNvSpPr/>
                  <p:nvPr/>
                </p:nvSpPr>
                <p:spPr>
                  <a:xfrm>
                    <a:off x="3770" y="3580"/>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1414" name="Rectangle 31"/>
                  <p:cNvSpPr/>
                  <p:nvPr/>
                </p:nvSpPr>
                <p:spPr>
                  <a:xfrm>
                    <a:off x="4802" y="3225"/>
                    <a:ext cx="192" cy="172"/>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75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1415" name="Rectangle 32"/>
                  <p:cNvSpPr/>
                  <p:nvPr/>
                </p:nvSpPr>
                <p:spPr>
                  <a:xfrm>
                    <a:off x="3687" y="266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101416" name="Rectangle 34"/>
                  <p:cNvSpPr/>
                  <p:nvPr/>
                </p:nvSpPr>
                <p:spPr>
                  <a:xfrm>
                    <a:off x="5049" y="2920"/>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101417" name="Line 35"/>
                  <p:cNvSpPr/>
                  <p:nvPr/>
                </p:nvSpPr>
                <p:spPr>
                  <a:xfrm>
                    <a:off x="4479" y="2635"/>
                    <a:ext cx="0" cy="231"/>
                  </a:xfrm>
                  <a:prstGeom prst="line">
                    <a:avLst/>
                  </a:prstGeom>
                  <a:ln w="12700" cap="flat" cmpd="sng">
                    <a:solidFill>
                      <a:schemeClr val="tx1"/>
                    </a:solidFill>
                    <a:prstDash val="solid"/>
                    <a:headEnd type="none" w="med" len="med"/>
                    <a:tailEnd type="triangle" w="med" len="med"/>
                  </a:ln>
                </p:spPr>
              </p:sp>
              <p:sp>
                <p:nvSpPr>
                  <p:cNvPr id="101418" name="Rectangle 36"/>
                  <p:cNvSpPr/>
                  <p:nvPr/>
                </p:nvSpPr>
                <p:spPr>
                  <a:xfrm>
                    <a:off x="4512" y="2672"/>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101419" name="Line 37"/>
                  <p:cNvSpPr/>
                  <p:nvPr/>
                </p:nvSpPr>
                <p:spPr>
                  <a:xfrm>
                    <a:off x="4479" y="3584"/>
                    <a:ext cx="0" cy="309"/>
                  </a:xfrm>
                  <a:prstGeom prst="line">
                    <a:avLst/>
                  </a:prstGeom>
                  <a:ln w="12700" cap="flat" cmpd="sng">
                    <a:solidFill>
                      <a:schemeClr val="tx1"/>
                    </a:solidFill>
                    <a:prstDash val="solid"/>
                    <a:headEnd type="none" w="med" len="med"/>
                    <a:tailEnd type="triangle" w="med" len="med"/>
                  </a:ln>
                </p:spPr>
              </p:sp>
              <p:sp>
                <p:nvSpPr>
                  <p:cNvPr id="101420" name="Rectangle 38"/>
                  <p:cNvSpPr/>
                  <p:nvPr/>
                </p:nvSpPr>
                <p:spPr>
                  <a:xfrm>
                    <a:off x="4512" y="3740"/>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101421" name="Line 39"/>
                  <p:cNvSpPr/>
                  <p:nvPr/>
                </p:nvSpPr>
                <p:spPr>
                  <a:xfrm flipH="1">
                    <a:off x="2371" y="3462"/>
                    <a:ext cx="1039" cy="0"/>
                  </a:xfrm>
                  <a:prstGeom prst="line">
                    <a:avLst/>
                  </a:prstGeom>
                  <a:ln w="12700" cap="flat" cmpd="sng">
                    <a:solidFill>
                      <a:schemeClr val="tx1"/>
                    </a:solidFill>
                    <a:prstDash val="solid"/>
                    <a:headEnd type="triangle" w="med" len="med"/>
                    <a:tailEnd type="none" w="med" len="med"/>
                  </a:ln>
                </p:spPr>
              </p:sp>
              <p:sp>
                <p:nvSpPr>
                  <p:cNvPr id="101422" name="Line 40"/>
                  <p:cNvSpPr/>
                  <p:nvPr/>
                </p:nvSpPr>
                <p:spPr>
                  <a:xfrm flipH="1">
                    <a:off x="2537" y="3426"/>
                    <a:ext cx="89" cy="72"/>
                  </a:xfrm>
                  <a:prstGeom prst="line">
                    <a:avLst/>
                  </a:prstGeom>
                  <a:ln w="12700" cap="flat" cmpd="sng">
                    <a:solidFill>
                      <a:schemeClr val="tx1"/>
                    </a:solidFill>
                    <a:prstDash val="solid"/>
                    <a:headEnd type="none" w="med" len="med"/>
                    <a:tailEnd type="none" w="med" len="med"/>
                  </a:ln>
                </p:spPr>
              </p:sp>
              <p:sp>
                <p:nvSpPr>
                  <p:cNvPr id="101423" name="Rectangle 41"/>
                  <p:cNvSpPr/>
                  <p:nvPr/>
                </p:nvSpPr>
                <p:spPr>
                  <a:xfrm>
                    <a:off x="2408" y="3462"/>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1424" name="Rectangle 42"/>
                  <p:cNvSpPr/>
                  <p:nvPr/>
                </p:nvSpPr>
                <p:spPr>
                  <a:xfrm>
                    <a:off x="2202" y="3383"/>
                    <a:ext cx="206" cy="20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101425" name="Group 43"/>
                  <p:cNvGrpSpPr/>
                  <p:nvPr/>
                </p:nvGrpSpPr>
                <p:grpSpPr>
                  <a:xfrm>
                    <a:off x="2780" y="3574"/>
                    <a:ext cx="290" cy="236"/>
                    <a:chOff x="1816" y="3448"/>
                    <a:chExt cx="336" cy="288"/>
                  </a:xfrm>
                </p:grpSpPr>
                <p:sp>
                  <p:nvSpPr>
                    <p:cNvPr id="101444"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1445"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101446"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101447"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101426" name="Line 48"/>
                  <p:cNvSpPr/>
                  <p:nvPr/>
                </p:nvSpPr>
                <p:spPr>
                  <a:xfrm>
                    <a:off x="2664" y="3465"/>
                    <a:ext cx="0" cy="231"/>
                  </a:xfrm>
                  <a:prstGeom prst="line">
                    <a:avLst/>
                  </a:prstGeom>
                  <a:ln w="12700" cap="flat" cmpd="sng">
                    <a:solidFill>
                      <a:schemeClr val="tx1"/>
                    </a:solidFill>
                    <a:prstDash val="solid"/>
                    <a:headEnd type="none" w="med" len="med"/>
                    <a:tailEnd type="none" w="med" len="med"/>
                  </a:ln>
                </p:spPr>
              </p:sp>
              <p:sp>
                <p:nvSpPr>
                  <p:cNvPr id="101427" name="Line 49"/>
                  <p:cNvSpPr/>
                  <p:nvPr/>
                </p:nvSpPr>
                <p:spPr>
                  <a:xfrm>
                    <a:off x="2667" y="3698"/>
                    <a:ext cx="117" cy="0"/>
                  </a:xfrm>
                  <a:prstGeom prst="line">
                    <a:avLst/>
                  </a:prstGeom>
                  <a:ln w="12700" cap="flat" cmpd="sng">
                    <a:solidFill>
                      <a:schemeClr val="tx1"/>
                    </a:solidFill>
                    <a:prstDash val="solid"/>
                    <a:headEnd type="none" w="med" len="med"/>
                    <a:tailEnd type="none" w="med" len="med"/>
                  </a:ln>
                </p:spPr>
              </p:sp>
              <p:sp>
                <p:nvSpPr>
                  <p:cNvPr id="101428" name="Line 50"/>
                  <p:cNvSpPr/>
                  <p:nvPr/>
                </p:nvSpPr>
                <p:spPr>
                  <a:xfrm flipH="1">
                    <a:off x="3073" y="3698"/>
                    <a:ext cx="337" cy="0"/>
                  </a:xfrm>
                  <a:prstGeom prst="line">
                    <a:avLst/>
                  </a:prstGeom>
                  <a:ln w="12700" cap="flat" cmpd="sng">
                    <a:solidFill>
                      <a:schemeClr val="tx1"/>
                    </a:solidFill>
                    <a:prstDash val="solid"/>
                    <a:headEnd type="triangle" w="med" len="med"/>
                    <a:tailEnd type="none" w="med" len="med"/>
                  </a:ln>
                </p:spPr>
              </p:sp>
              <p:sp>
                <p:nvSpPr>
                  <p:cNvPr id="101429" name="Line 51"/>
                  <p:cNvSpPr/>
                  <p:nvPr/>
                </p:nvSpPr>
                <p:spPr>
                  <a:xfrm flipH="1">
                    <a:off x="3155" y="3663"/>
                    <a:ext cx="89" cy="72"/>
                  </a:xfrm>
                  <a:prstGeom prst="line">
                    <a:avLst/>
                  </a:prstGeom>
                  <a:ln w="12700" cap="flat" cmpd="sng">
                    <a:solidFill>
                      <a:schemeClr val="tx1"/>
                    </a:solidFill>
                    <a:prstDash val="solid"/>
                    <a:headEnd type="none" w="med" len="med"/>
                    <a:tailEnd type="none" w="med" len="med"/>
                  </a:ln>
                </p:spPr>
              </p:sp>
              <p:sp>
                <p:nvSpPr>
                  <p:cNvPr id="101430" name="Rectangle 52"/>
                  <p:cNvSpPr/>
                  <p:nvPr/>
                </p:nvSpPr>
                <p:spPr>
                  <a:xfrm>
                    <a:off x="3058" y="370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1431" name="Rectangle 53"/>
                  <p:cNvSpPr/>
                  <p:nvPr/>
                </p:nvSpPr>
                <p:spPr>
                  <a:xfrm>
                    <a:off x="3413" y="3271"/>
                    <a:ext cx="316" cy="65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1432" name="Rectangle 54"/>
                  <p:cNvSpPr/>
                  <p:nvPr/>
                </p:nvSpPr>
                <p:spPr>
                  <a:xfrm>
                    <a:off x="3385" y="3353"/>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p>
                </p:txBody>
              </p:sp>
              <p:sp>
                <p:nvSpPr>
                  <p:cNvPr id="101433" name="Rectangle 55"/>
                  <p:cNvSpPr/>
                  <p:nvPr/>
                </p:nvSpPr>
                <p:spPr>
                  <a:xfrm>
                    <a:off x="3372" y="3589"/>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p>
                </p:txBody>
              </p:sp>
              <p:sp>
                <p:nvSpPr>
                  <p:cNvPr id="101434" name="Rectangle 56"/>
                  <p:cNvSpPr/>
                  <p:nvPr/>
                </p:nvSpPr>
                <p:spPr>
                  <a:xfrm rot="5400000">
                    <a:off x="3395" y="3511"/>
                    <a:ext cx="451"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101435" name="Line 57"/>
                  <p:cNvSpPr/>
                  <p:nvPr/>
                </p:nvSpPr>
                <p:spPr>
                  <a:xfrm flipV="1">
                    <a:off x="3571" y="2471"/>
                    <a:ext cx="0" cy="797"/>
                  </a:xfrm>
                  <a:prstGeom prst="line">
                    <a:avLst/>
                  </a:prstGeom>
                  <a:ln w="12700" cap="flat" cmpd="sng">
                    <a:solidFill>
                      <a:schemeClr val="tx1"/>
                    </a:solidFill>
                    <a:prstDash val="solid"/>
                    <a:headEnd type="triangle" w="med" len="med"/>
                    <a:tailEnd type="none" w="med" len="med"/>
                  </a:ln>
                </p:spPr>
              </p:sp>
              <p:sp>
                <p:nvSpPr>
                  <p:cNvPr id="101436" name="Rectangle 58"/>
                  <p:cNvSpPr/>
                  <p:nvPr/>
                </p:nvSpPr>
                <p:spPr>
                  <a:xfrm>
                    <a:off x="3467" y="3259"/>
                    <a:ext cx="237" cy="17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200" dirty="0">
                        <a:latin typeface="Times New Roman" panose="02020603050405020304" pitchFamily="18" charset="0"/>
                      </a:rPr>
                      <a:t>Sel</a:t>
                    </a:r>
                  </a:p>
                </p:txBody>
              </p:sp>
              <p:sp>
                <p:nvSpPr>
                  <p:cNvPr id="101437" name="Line 59"/>
                  <p:cNvSpPr/>
                  <p:nvPr/>
                </p:nvSpPr>
                <p:spPr>
                  <a:xfrm flipH="1">
                    <a:off x="3568" y="2632"/>
                    <a:ext cx="914" cy="0"/>
                  </a:xfrm>
                  <a:prstGeom prst="line">
                    <a:avLst/>
                  </a:prstGeom>
                  <a:ln w="12700" cap="flat" cmpd="sng">
                    <a:solidFill>
                      <a:schemeClr val="tx1"/>
                    </a:solidFill>
                    <a:prstDash val="solid"/>
                    <a:headEnd type="none" w="med" len="med"/>
                    <a:tailEnd type="none" w="med" len="med"/>
                  </a:ln>
                </p:spPr>
              </p:sp>
              <p:sp>
                <p:nvSpPr>
                  <p:cNvPr id="101438" name="Rectangle 60"/>
                  <p:cNvSpPr/>
                  <p:nvPr/>
                </p:nvSpPr>
                <p:spPr>
                  <a:xfrm>
                    <a:off x="3189" y="2442"/>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101439" name="Rectangle 62"/>
                  <p:cNvSpPr/>
                  <p:nvPr/>
                </p:nvSpPr>
                <p:spPr>
                  <a:xfrm>
                    <a:off x="3016" y="3504"/>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101440" name="Line 63"/>
                  <p:cNvSpPr/>
                  <p:nvPr/>
                </p:nvSpPr>
                <p:spPr>
                  <a:xfrm>
                    <a:off x="3067" y="3539"/>
                    <a:ext cx="95" cy="0"/>
                  </a:xfrm>
                  <a:prstGeom prst="line">
                    <a:avLst/>
                  </a:prstGeom>
                  <a:ln w="28575" cap="flat" cmpd="sng">
                    <a:solidFill>
                      <a:srgbClr val="000000"/>
                    </a:solidFill>
                    <a:prstDash val="solid"/>
                    <a:headEnd type="none" w="med" len="med"/>
                    <a:tailEnd type="none" w="med" len="med"/>
                  </a:ln>
                </p:spPr>
              </p:sp>
              <p:sp>
                <p:nvSpPr>
                  <p:cNvPr id="101441" name="Line 64"/>
                  <p:cNvSpPr/>
                  <p:nvPr/>
                </p:nvSpPr>
                <p:spPr>
                  <a:xfrm>
                    <a:off x="4640" y="3048"/>
                    <a:ext cx="401" cy="0"/>
                  </a:xfrm>
                  <a:prstGeom prst="line">
                    <a:avLst/>
                  </a:prstGeom>
                  <a:ln w="12700" cap="flat" cmpd="sng">
                    <a:solidFill>
                      <a:srgbClr val="000000"/>
                    </a:solidFill>
                    <a:prstDash val="solid"/>
                    <a:headEnd type="none" w="med" len="med"/>
                    <a:tailEnd type="triangle" w="med" len="med"/>
                  </a:ln>
                </p:spPr>
              </p:sp>
              <p:sp>
                <p:nvSpPr>
                  <p:cNvPr id="101442" name="Line 65"/>
                  <p:cNvSpPr/>
                  <p:nvPr/>
                </p:nvSpPr>
                <p:spPr>
                  <a:xfrm>
                    <a:off x="4657" y="3447"/>
                    <a:ext cx="402" cy="0"/>
                  </a:xfrm>
                  <a:prstGeom prst="line">
                    <a:avLst/>
                  </a:prstGeom>
                  <a:ln w="12700" cap="flat" cmpd="sng">
                    <a:solidFill>
                      <a:srgbClr val="000000"/>
                    </a:solidFill>
                    <a:prstDash val="solid"/>
                    <a:headEnd type="none" w="med" len="med"/>
                    <a:tailEnd type="triangle" w="med" len="med"/>
                  </a:ln>
                </p:spPr>
              </p:sp>
              <p:sp>
                <p:nvSpPr>
                  <p:cNvPr id="101443" name="Rectangle 66"/>
                  <p:cNvSpPr/>
                  <p:nvPr/>
                </p:nvSpPr>
                <p:spPr>
                  <a:xfrm>
                    <a:off x="5040" y="3370"/>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grpSp>
            <p:sp>
              <p:nvSpPr>
                <p:cNvPr id="101396" name="Text Box 68"/>
                <p:cNvSpPr txBox="1"/>
                <p:nvPr/>
              </p:nvSpPr>
              <p:spPr>
                <a:xfrm>
                  <a:off x="5278438" y="6378575"/>
                  <a:ext cx="238601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00000"/>
                      </a:solidFill>
                      <a:latin typeface="微软雅黑" panose="020B0503020204020204" pitchFamily="34" charset="-122"/>
                      <a:ea typeface="微软雅黑" panose="020B0503020204020204" pitchFamily="34" charset="-122"/>
                    </a:rPr>
                    <a:t>整数加</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减运算部件</a:t>
                  </a:r>
                </a:p>
              </p:txBody>
            </p:sp>
          </p:grpSp>
          <p:sp>
            <p:nvSpPr>
              <p:cNvPr id="101390" name="Line 70"/>
              <p:cNvSpPr/>
              <p:nvPr/>
            </p:nvSpPr>
            <p:spPr>
              <a:xfrm>
                <a:off x="2455" y="1281"/>
                <a:ext cx="680" cy="0"/>
              </a:xfrm>
              <a:prstGeom prst="line">
                <a:avLst/>
              </a:prstGeom>
              <a:ln w="12700" cap="flat" cmpd="sng">
                <a:solidFill>
                  <a:schemeClr val="tx1"/>
                </a:solidFill>
                <a:prstDash val="solid"/>
                <a:headEnd type="none" w="med" len="med"/>
                <a:tailEnd type="triangle" w="med" len="med"/>
              </a:ln>
            </p:spPr>
          </p:sp>
          <p:sp>
            <p:nvSpPr>
              <p:cNvPr id="101391" name="Text Box 71"/>
              <p:cNvSpPr txBox="1"/>
              <p:nvPr/>
            </p:nvSpPr>
            <p:spPr>
              <a:xfrm>
                <a:off x="3107" y="1168"/>
                <a:ext cx="340" cy="21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p>
            </p:txBody>
          </p:sp>
          <p:sp>
            <p:nvSpPr>
              <p:cNvPr id="101392" name="Line 72"/>
              <p:cNvSpPr/>
              <p:nvPr/>
            </p:nvSpPr>
            <p:spPr>
              <a:xfrm>
                <a:off x="2455" y="1508"/>
                <a:ext cx="850" cy="0"/>
              </a:xfrm>
              <a:prstGeom prst="line">
                <a:avLst/>
              </a:prstGeom>
              <a:ln w="12700" cap="flat" cmpd="sng">
                <a:solidFill>
                  <a:schemeClr val="tx1"/>
                </a:solidFill>
                <a:prstDash val="solid"/>
                <a:headEnd type="none" w="med" len="med"/>
                <a:tailEnd type="triangle" w="med" len="med"/>
              </a:ln>
            </p:spPr>
          </p:sp>
          <p:sp>
            <p:nvSpPr>
              <p:cNvPr id="101393" name="Text Box 73"/>
              <p:cNvSpPr txBox="1"/>
              <p:nvPr/>
            </p:nvSpPr>
            <p:spPr>
              <a:xfrm>
                <a:off x="3277" y="139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p>
            </p:txBody>
          </p:sp>
        </p:grpSp>
        <p:sp>
          <p:nvSpPr>
            <p:cNvPr id="101388" name="Text Box 74"/>
            <p:cNvSpPr txBox="1"/>
            <p:nvPr/>
          </p:nvSpPr>
          <p:spPr>
            <a:xfrm>
              <a:off x="1753" y="1470"/>
              <a:ext cx="389"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latin typeface="Times New Roman" panose="02020603050405020304" pitchFamily="18" charset="0"/>
                </a:rPr>
                <a:t>B</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p:txBody>
        </p:sp>
      </p:grpSp>
      <p:sp>
        <p:nvSpPr>
          <p:cNvPr id="706635" name="Text Box 75"/>
          <p:cNvSpPr txBox="1"/>
          <p:nvPr/>
        </p:nvSpPr>
        <p:spPr>
          <a:xfrm>
            <a:off x="4662488" y="4014788"/>
            <a:ext cx="3509962" cy="701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8000"/>
                </a:solidFill>
                <a:latin typeface="微软雅黑" panose="020B0503020204020204" pitchFamily="34" charset="-122"/>
                <a:ea typeface="微软雅黑" panose="020B0503020204020204" pitchFamily="34" charset="-122"/>
              </a:rPr>
              <a:t>两个正数相加，结果为负数，故溢出！即</a:t>
            </a:r>
            <a:r>
              <a:rPr lang="en-US" altLang="zh-CN" sz="2000" dirty="0">
                <a:solidFill>
                  <a:srgbClr val="008000"/>
                </a:solidFill>
                <a:latin typeface="微软雅黑" panose="020B0503020204020204" pitchFamily="34" charset="-122"/>
                <a:ea typeface="微软雅黑" panose="020B0503020204020204" pitchFamily="34" charset="-122"/>
              </a:rPr>
              <a:t>OF=1</a:t>
            </a:r>
          </a:p>
        </p:txBody>
      </p:sp>
      <p:sp>
        <p:nvSpPr>
          <p:cNvPr id="706636" name="Text Box 76"/>
          <p:cNvSpPr txBox="1"/>
          <p:nvPr/>
        </p:nvSpPr>
        <p:spPr>
          <a:xfrm>
            <a:off x="250825" y="954088"/>
            <a:ext cx="3600450" cy="13112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ea typeface="微软雅黑" panose="020B0503020204020204" pitchFamily="34" charset="-122"/>
              </a:rPr>
              <a:t>做加法时，主要判断是否溢出</a:t>
            </a:r>
          </a:p>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无符号加溢出条件：</a:t>
            </a:r>
            <a:r>
              <a:rPr lang="en-US" altLang="zh-CN" sz="2000" dirty="0">
                <a:solidFill>
                  <a:srgbClr val="0033CC"/>
                </a:solidFill>
                <a:ea typeface="微软雅黑" panose="020B0503020204020204" pitchFamily="34" charset="-122"/>
              </a:rPr>
              <a:t>CF=1</a:t>
            </a:r>
          </a:p>
          <a:p>
            <a:pPr marL="0" lvl="0" indent="0" eaLnBrk="1" hangingPunct="1">
              <a:lnSpc>
                <a:spcPct val="100000"/>
              </a:lnSpc>
              <a:spcBef>
                <a:spcPct val="50000"/>
              </a:spcBef>
              <a:buNone/>
            </a:pPr>
            <a:r>
              <a:rPr lang="zh-CN" altLang="en-US" sz="2000" dirty="0">
                <a:solidFill>
                  <a:srgbClr val="0033CC"/>
                </a:solidFill>
                <a:ea typeface="微软雅黑" panose="020B0503020204020204" pitchFamily="34" charset="-122"/>
              </a:rPr>
              <a:t>带符号加溢出条件：</a:t>
            </a:r>
            <a:r>
              <a:rPr lang="en-US" altLang="zh-CN" sz="2000" dirty="0">
                <a:solidFill>
                  <a:srgbClr val="0033CC"/>
                </a:solidFill>
                <a:ea typeface="微软雅黑" panose="020B0503020204020204" pitchFamily="34" charset="-122"/>
              </a:rPr>
              <a:t>OF=1</a:t>
            </a:r>
          </a:p>
        </p:txBody>
      </p:sp>
      <p:sp>
        <p:nvSpPr>
          <p:cNvPr id="4" name="Rectangle 120"/>
          <p:cNvSpPr/>
          <p:nvPr/>
        </p:nvSpPr>
        <p:spPr>
          <a:xfrm>
            <a:off x="476250" y="5768975"/>
            <a:ext cx="7380288" cy="8699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spcBef>
                <a:spcPct val="25000"/>
              </a:spcBef>
              <a:buNone/>
            </a:pPr>
            <a:r>
              <a:rPr lang="zh-CN" altLang="en-US" sz="2000" dirty="0">
                <a:latin typeface="微软雅黑" panose="020B0503020204020204" pitchFamily="34" charset="-122"/>
                <a:ea typeface="微软雅黑" panose="020B0503020204020204" pitchFamily="34" charset="-122"/>
              </a:rPr>
              <a:t>无符号：</a:t>
            </a:r>
            <a:r>
              <a:rPr lang="en-US" altLang="zh-CN" sz="2000" dirty="0">
                <a:latin typeface="微软雅黑" panose="020B0503020204020204" pitchFamily="34" charset="-122"/>
                <a:ea typeface="微软雅黑" panose="020B0503020204020204" pitchFamily="34" charset="-122"/>
              </a:rPr>
              <a:t>sum=153</a:t>
            </a: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CF=0</a:t>
            </a:r>
            <a:r>
              <a:rPr lang="zh-CN" altLang="en-US" sz="2000" dirty="0">
                <a:latin typeface="微软雅黑" panose="020B0503020204020204" pitchFamily="34" charset="-122"/>
                <a:ea typeface="微软雅黑" panose="020B0503020204020204" pitchFamily="34" charset="-122"/>
              </a:rPr>
              <a:t>，故未发生溢出，结果正确！     </a:t>
            </a:r>
          </a:p>
          <a:p>
            <a:pPr marL="0" lvl="0" indent="0">
              <a:spcBef>
                <a:spcPct val="25000"/>
              </a:spcBef>
              <a:buNone/>
            </a:pPr>
            <a:r>
              <a:rPr lang="zh-CN" altLang="en-US" sz="2000" dirty="0">
                <a:latin typeface="微软雅黑" panose="020B0503020204020204" pitchFamily="34" charset="-122"/>
                <a:ea typeface="微软雅黑" panose="020B0503020204020204" pitchFamily="34" charset="-122"/>
              </a:rPr>
              <a:t>带符号：</a:t>
            </a:r>
            <a:r>
              <a:rPr lang="en-US" altLang="zh-CN" sz="2000" dirty="0">
                <a:latin typeface="微软雅黑" panose="020B0503020204020204" pitchFamily="34" charset="-122"/>
                <a:ea typeface="微软雅黑" panose="020B0503020204020204" pitchFamily="34" charset="-122"/>
              </a:rPr>
              <a:t>sum= -103</a:t>
            </a: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OF=1</a:t>
            </a:r>
            <a:r>
              <a:rPr lang="zh-CN" altLang="en-US" sz="2000" dirty="0">
                <a:latin typeface="微软雅黑" panose="020B0503020204020204" pitchFamily="34" charset="-122"/>
                <a:ea typeface="微软雅黑" panose="020B0503020204020204" pitchFamily="34" charset="-122"/>
              </a:rPr>
              <a:t>，故发生溢出，结果错误！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36"/>
                                        </p:tgtEl>
                                        <p:attrNameLst>
                                          <p:attrName>style.visibility</p:attrName>
                                        </p:attrNameLst>
                                      </p:cBhvr>
                                      <p:to>
                                        <p:strVal val="visible"/>
                                      </p:to>
                                    </p:set>
                                    <p:animEffect transition="in" filter="blinds(horizontal)">
                                      <p:cBhvr>
                                        <p:cTn id="7" dur="500"/>
                                        <p:tgtEl>
                                          <p:spTgt spid="7066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44">
                                            <p:txEl>
                                              <p:pRg st="0" end="0"/>
                                            </p:txEl>
                                          </p:spTgt>
                                        </p:tgtEl>
                                        <p:attrNameLst>
                                          <p:attrName>style.visibility</p:attrName>
                                        </p:attrNameLst>
                                      </p:cBhvr>
                                      <p:to>
                                        <p:strVal val="visible"/>
                                      </p:to>
                                    </p:set>
                                    <p:animEffect transition="in" filter="blinds(horizontal)">
                                      <p:cBhvr>
                                        <p:cTn id="12" dur="500"/>
                                        <p:tgtEl>
                                          <p:spTgt spid="2827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68"/>
                                        </p:tgtEl>
                                        <p:attrNameLst>
                                          <p:attrName>style.visibility</p:attrName>
                                        </p:attrNameLst>
                                      </p:cBhvr>
                                      <p:to>
                                        <p:strVal val="visible"/>
                                      </p:to>
                                    </p:set>
                                    <p:animEffect transition="in" filter="blinds(horizontal)">
                                      <p:cBhvr>
                                        <p:cTn id="17" dur="500"/>
                                        <p:tgtEl>
                                          <p:spTgt spid="7065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35"/>
                                        </p:tgtEl>
                                        <p:attrNameLst>
                                          <p:attrName>style.visibility</p:attrName>
                                        </p:attrNameLst>
                                      </p:cBhvr>
                                      <p:to>
                                        <p:strVal val="visible"/>
                                      </p:to>
                                    </p:set>
                                    <p:animEffect transition="in" filter="blinds(horizontal)">
                                      <p:cBhvr>
                                        <p:cTn id="22" dur="500"/>
                                        <p:tgtEl>
                                          <p:spTgt spid="7066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572"/>
                                        </p:tgtEl>
                                        <p:attrNameLst>
                                          <p:attrName>style.visibility</p:attrName>
                                        </p:attrNameLst>
                                      </p:cBhvr>
                                      <p:to>
                                        <p:strVal val="visible"/>
                                      </p:to>
                                    </p:set>
                                    <p:animEffect transition="in" filter="blinds(horizontal)">
                                      <p:cBhvr>
                                        <p:cTn id="27" dur="500"/>
                                        <p:tgtEl>
                                          <p:spTgt spid="70657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linds(horizontal)">
                                      <p:cBhvr>
                                        <p:cTn id="32" dur="500"/>
                                        <p:tgtEl>
                                          <p:spTgt spid="4">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blinds(horizontal)">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44" grpId="0" build="allAtOnce"/>
      <p:bldP spid="706572" grpId="0" bldLvl="0" animBg="1"/>
      <p:bldP spid="706635" grpId="0"/>
      <p:bldP spid="706636" grpId="0"/>
      <p:bldP spid="4" grpId="0" build="allAtOnce"/>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a:xfrm>
            <a:off x="296863" y="53975"/>
            <a:ext cx="8229600" cy="660400"/>
          </a:xfrm>
        </p:spPr>
        <p:txBody>
          <a:bodyPr vert="horz" wrap="square" lIns="63500" tIns="25400" rIns="63500" bIns="25400" anchor="t" anchorCtr="0">
            <a:spAutoFit/>
          </a:bodyPr>
          <a:lstStyle/>
          <a:p>
            <a:r>
              <a:rPr lang="zh-CN" altLang="en-US" dirty="0"/>
              <a:t>整数减法举例</a:t>
            </a:r>
          </a:p>
        </p:txBody>
      </p:sp>
      <p:sp>
        <p:nvSpPr>
          <p:cNvPr id="710659" name="Text Box 3"/>
          <p:cNvSpPr txBox="1"/>
          <p:nvPr/>
        </p:nvSpPr>
        <p:spPr>
          <a:xfrm>
            <a:off x="3627438" y="782638"/>
            <a:ext cx="4816475" cy="396875"/>
          </a:xfrm>
          <a:prstGeom prst="rect">
            <a:avLst/>
          </a:prstGeom>
          <a:solidFill>
            <a:schemeClr val="bg1"/>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009242"/>
                </a:solidFill>
                <a:ea typeface="微软雅黑" panose="020B0503020204020204" pitchFamily="34" charset="-122"/>
              </a:rPr>
              <a:t>无符号和带符号加减运算都用该部件执行</a:t>
            </a:r>
            <a:endParaRPr lang="zh-CN" altLang="en-US" sz="2000" dirty="0">
              <a:solidFill>
                <a:srgbClr val="996600"/>
              </a:solidFill>
              <a:ea typeface="微软雅黑" panose="020B0503020204020204" pitchFamily="34" charset="-122"/>
            </a:endParaRPr>
          </a:p>
        </p:txBody>
      </p:sp>
      <p:sp>
        <p:nvSpPr>
          <p:cNvPr id="105476" name="Text Box 4"/>
          <p:cNvSpPr txBox="1"/>
          <p:nvPr/>
        </p:nvSpPr>
        <p:spPr>
          <a:xfrm>
            <a:off x="250825" y="728663"/>
            <a:ext cx="3916363" cy="30003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10000"/>
              </a:lnSpc>
              <a:spcBef>
                <a:spcPct val="25000"/>
              </a:spcBef>
              <a:buNone/>
            </a:pPr>
            <a:r>
              <a:rPr lang="en-US" altLang="zh-CN" sz="2000" dirty="0"/>
              <a:t>unsigned int x=134;</a:t>
            </a:r>
            <a:endParaRPr lang="zh-CN" altLang="en-US" sz="2000" dirty="0"/>
          </a:p>
          <a:p>
            <a:pPr marL="0" lvl="0" indent="0" eaLnBrk="1" hangingPunct="1">
              <a:lnSpc>
                <a:spcPct val="110000"/>
              </a:lnSpc>
              <a:spcBef>
                <a:spcPct val="25000"/>
              </a:spcBef>
              <a:buNone/>
            </a:pPr>
            <a:r>
              <a:rPr lang="en-US" altLang="zh-CN" sz="2000" dirty="0"/>
              <a:t>unsigned int y=246;</a:t>
            </a:r>
          </a:p>
          <a:p>
            <a:pPr marL="0" lvl="0" indent="0" eaLnBrk="1" hangingPunct="1">
              <a:lnSpc>
                <a:spcPct val="110000"/>
              </a:lnSpc>
              <a:spcBef>
                <a:spcPct val="25000"/>
              </a:spcBef>
              <a:buNone/>
            </a:pPr>
            <a:r>
              <a:rPr lang="en-US" altLang="zh-CN" sz="2000" dirty="0"/>
              <a:t>int m=x;</a:t>
            </a:r>
          </a:p>
          <a:p>
            <a:pPr marL="0" lvl="0" indent="0" eaLnBrk="1" hangingPunct="1">
              <a:lnSpc>
                <a:spcPct val="110000"/>
              </a:lnSpc>
              <a:spcBef>
                <a:spcPct val="25000"/>
              </a:spcBef>
              <a:buNone/>
            </a:pPr>
            <a:r>
              <a:rPr lang="en-US" altLang="zh-CN" sz="2000" dirty="0"/>
              <a:t>int n=y;</a:t>
            </a:r>
          </a:p>
          <a:p>
            <a:pPr marL="0" lvl="0" indent="0" eaLnBrk="1" hangingPunct="1">
              <a:lnSpc>
                <a:spcPct val="110000"/>
              </a:lnSpc>
              <a:spcBef>
                <a:spcPct val="0"/>
              </a:spcBef>
              <a:buNone/>
            </a:pPr>
            <a:r>
              <a:rPr lang="en-US" altLang="zh-CN" sz="2000" dirty="0"/>
              <a:t>unsigned int </a:t>
            </a:r>
            <a:r>
              <a:rPr lang="en-US" altLang="zh-CN" sz="2000" dirty="0">
                <a:solidFill>
                  <a:srgbClr val="FF0000"/>
                </a:solidFill>
              </a:rPr>
              <a:t>z1=x-y</a:t>
            </a:r>
            <a:r>
              <a:rPr lang="en-US" altLang="zh-CN" sz="2000" dirty="0"/>
              <a:t>;</a:t>
            </a:r>
            <a:endParaRPr lang="zh-CN" altLang="en-US" sz="2000" dirty="0"/>
          </a:p>
          <a:p>
            <a:pPr marL="0" lvl="0" indent="0" eaLnBrk="1" hangingPunct="1">
              <a:lnSpc>
                <a:spcPct val="110000"/>
              </a:lnSpc>
              <a:spcBef>
                <a:spcPct val="0"/>
              </a:spcBef>
              <a:buNone/>
            </a:pPr>
            <a:r>
              <a:rPr lang="en-US" altLang="zh-CN" sz="2000" dirty="0"/>
              <a:t>unsigned int</a:t>
            </a:r>
            <a:r>
              <a:rPr lang="en-US" altLang="zh-CN" sz="2000" dirty="0">
                <a:solidFill>
                  <a:srgbClr val="FF0000"/>
                </a:solidFill>
              </a:rPr>
              <a:t> z2=x+y</a:t>
            </a:r>
            <a:r>
              <a:rPr lang="en-US" altLang="zh-CN" sz="2000" dirty="0"/>
              <a:t>;</a:t>
            </a:r>
          </a:p>
          <a:p>
            <a:pPr marL="0" lvl="0" indent="0" eaLnBrk="1" hangingPunct="1">
              <a:lnSpc>
                <a:spcPct val="110000"/>
              </a:lnSpc>
              <a:spcBef>
                <a:spcPct val="0"/>
              </a:spcBef>
              <a:buNone/>
            </a:pPr>
            <a:r>
              <a:rPr lang="en-US" altLang="zh-CN" sz="2000" dirty="0"/>
              <a:t>int </a:t>
            </a:r>
            <a:r>
              <a:rPr lang="en-US" altLang="zh-CN" sz="2000" dirty="0">
                <a:solidFill>
                  <a:srgbClr val="FF0000"/>
                </a:solidFill>
              </a:rPr>
              <a:t>k1=m-n</a:t>
            </a:r>
            <a:r>
              <a:rPr lang="en-US" altLang="zh-CN" sz="2000" dirty="0"/>
              <a:t>;</a:t>
            </a:r>
          </a:p>
          <a:p>
            <a:pPr marL="0" lvl="0" indent="0" eaLnBrk="1" hangingPunct="1">
              <a:lnSpc>
                <a:spcPct val="110000"/>
              </a:lnSpc>
              <a:spcBef>
                <a:spcPct val="0"/>
              </a:spcBef>
              <a:buNone/>
            </a:pPr>
            <a:r>
              <a:rPr lang="en-US" altLang="zh-CN" sz="2000" dirty="0"/>
              <a:t>int</a:t>
            </a:r>
            <a:r>
              <a:rPr lang="en-US" altLang="zh-CN" sz="2000" dirty="0">
                <a:solidFill>
                  <a:srgbClr val="FF0000"/>
                </a:solidFill>
              </a:rPr>
              <a:t> k2=m+n</a:t>
            </a:r>
            <a:r>
              <a:rPr lang="en-US" altLang="zh-CN" sz="2000" dirty="0"/>
              <a:t>;</a:t>
            </a:r>
          </a:p>
        </p:txBody>
      </p:sp>
      <p:sp>
        <p:nvSpPr>
          <p:cNvPr id="710661" name="Text Box 5"/>
          <p:cNvSpPr txBox="1"/>
          <p:nvPr/>
        </p:nvSpPr>
        <p:spPr>
          <a:xfrm>
            <a:off x="250825" y="3832225"/>
            <a:ext cx="8280400" cy="11271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None/>
            </a:pPr>
            <a:r>
              <a:rPr lang="en-US" altLang="zh-CN" sz="2000" dirty="0">
                <a:solidFill>
                  <a:srgbClr val="0000FF"/>
                </a:solidFill>
                <a:latin typeface="微软雅黑" panose="020B0503020204020204" pitchFamily="34" charset="-122"/>
                <a:ea typeface="微软雅黑" panose="020B0503020204020204" pitchFamily="34" charset="-122"/>
              </a:rPr>
              <a:t>x</a:t>
            </a:r>
            <a:r>
              <a:rPr lang="zh-CN" altLang="en-US" sz="2000" dirty="0">
                <a:solidFill>
                  <a:srgbClr val="0000FF"/>
                </a:solidFill>
                <a:latin typeface="微软雅黑" panose="020B0503020204020204" pitchFamily="34" charset="-122"/>
                <a:ea typeface="微软雅黑" panose="020B0503020204020204" pitchFamily="34" charset="-122"/>
              </a:rPr>
              <a:t>和</a:t>
            </a:r>
            <a:r>
              <a:rPr lang="en-US" altLang="zh-CN" sz="2000" dirty="0">
                <a:solidFill>
                  <a:srgbClr val="0000FF"/>
                </a:solidFill>
                <a:latin typeface="微软雅黑" panose="020B0503020204020204" pitchFamily="34" charset="-122"/>
                <a:ea typeface="微软雅黑" panose="020B0503020204020204" pitchFamily="34" charset="-122"/>
              </a:rPr>
              <a:t>m</a:t>
            </a:r>
            <a:r>
              <a:rPr lang="zh-CN" altLang="en-US" sz="2000" dirty="0">
                <a:solidFill>
                  <a:srgbClr val="0000FF"/>
                </a:solidFill>
                <a:latin typeface="微软雅黑" panose="020B0503020204020204" pitchFamily="34" charset="-122"/>
                <a:ea typeface="微软雅黑" panose="020B0503020204020204" pitchFamily="34" charset="-122"/>
              </a:rPr>
              <a:t>的机器数一样：</a:t>
            </a:r>
            <a:r>
              <a:rPr lang="en-US" altLang="zh-CN" sz="2000" dirty="0">
                <a:solidFill>
                  <a:srgbClr val="0000FF"/>
                </a:solidFill>
                <a:latin typeface="微软雅黑" panose="020B0503020204020204" pitchFamily="34" charset="-122"/>
                <a:ea typeface="微软雅黑" panose="020B0503020204020204" pitchFamily="34" charset="-122"/>
              </a:rPr>
              <a:t>1000 0110</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y</a:t>
            </a:r>
            <a:r>
              <a:rPr lang="zh-CN" altLang="en-US" sz="2000" dirty="0">
                <a:solidFill>
                  <a:srgbClr val="0000FF"/>
                </a:solidFill>
                <a:latin typeface="微软雅黑" panose="020B0503020204020204" pitchFamily="34" charset="-122"/>
                <a:ea typeface="微软雅黑" panose="020B0503020204020204" pitchFamily="34" charset="-122"/>
              </a:rPr>
              <a:t>和</a:t>
            </a:r>
            <a:r>
              <a:rPr lang="en-US" altLang="zh-CN" sz="2000" dirty="0">
                <a:solidFill>
                  <a:srgbClr val="0000FF"/>
                </a:solidFill>
                <a:latin typeface="微软雅黑" panose="020B0503020204020204" pitchFamily="34" charset="-122"/>
                <a:ea typeface="微软雅黑" panose="020B0503020204020204" pitchFamily="34" charset="-122"/>
              </a:rPr>
              <a:t>n</a:t>
            </a:r>
            <a:r>
              <a:rPr lang="zh-CN" altLang="en-US" sz="2000" dirty="0">
                <a:solidFill>
                  <a:srgbClr val="0000FF"/>
                </a:solidFill>
                <a:latin typeface="微软雅黑" panose="020B0503020204020204" pitchFamily="34" charset="-122"/>
                <a:ea typeface="微软雅黑" panose="020B0503020204020204" pitchFamily="34" charset="-122"/>
              </a:rPr>
              <a:t>的机器数一样：</a:t>
            </a:r>
            <a:r>
              <a:rPr lang="en-US" altLang="zh-CN" sz="2000" dirty="0">
                <a:solidFill>
                  <a:srgbClr val="0000FF"/>
                </a:solidFill>
                <a:latin typeface="微软雅黑" panose="020B0503020204020204" pitchFamily="34" charset="-122"/>
                <a:ea typeface="微软雅黑" panose="020B0503020204020204" pitchFamily="34" charset="-122"/>
              </a:rPr>
              <a:t>1111 0110</a:t>
            </a:r>
          </a:p>
          <a:p>
            <a:pPr marL="0" lvl="0" indent="0" eaLnBrk="1" hangingPunct="1">
              <a:lnSpc>
                <a:spcPct val="100000"/>
              </a:lnSpc>
              <a:buNone/>
            </a:pPr>
            <a:r>
              <a:rPr lang="en-US" altLang="zh-CN" sz="2000" dirty="0">
                <a:solidFill>
                  <a:srgbClr val="0000FF"/>
                </a:solidFill>
                <a:latin typeface="微软雅黑" panose="020B0503020204020204" pitchFamily="34" charset="-122"/>
                <a:ea typeface="微软雅黑" panose="020B0503020204020204" pitchFamily="34" charset="-122"/>
              </a:rPr>
              <a:t>z1</a:t>
            </a:r>
            <a:r>
              <a:rPr lang="zh-CN" altLang="en-US" sz="2000" dirty="0">
                <a:solidFill>
                  <a:srgbClr val="0000FF"/>
                </a:solidFill>
                <a:latin typeface="微软雅黑" panose="020B0503020204020204" pitchFamily="34" charset="-122"/>
                <a:ea typeface="微软雅黑" panose="020B0503020204020204" pitchFamily="34" charset="-122"/>
              </a:rPr>
              <a:t>和</a:t>
            </a:r>
            <a:r>
              <a:rPr lang="en-US" altLang="zh-CN" sz="2000" dirty="0">
                <a:solidFill>
                  <a:srgbClr val="0000FF"/>
                </a:solidFill>
                <a:latin typeface="微软雅黑" panose="020B0503020204020204" pitchFamily="34" charset="-122"/>
                <a:ea typeface="微软雅黑" panose="020B0503020204020204" pitchFamily="34" charset="-122"/>
              </a:rPr>
              <a:t>k1</a:t>
            </a:r>
            <a:r>
              <a:rPr lang="zh-CN" altLang="en-US" sz="2000" dirty="0">
                <a:solidFill>
                  <a:srgbClr val="0000FF"/>
                </a:solidFill>
                <a:latin typeface="微软雅黑" panose="020B0503020204020204" pitchFamily="34" charset="-122"/>
                <a:ea typeface="微软雅黑" panose="020B0503020204020204" pitchFamily="34" charset="-122"/>
              </a:rPr>
              <a:t>的机器数一样：</a:t>
            </a:r>
            <a:r>
              <a:rPr lang="en-US" altLang="zh-CN" sz="2000" dirty="0">
                <a:solidFill>
                  <a:srgbClr val="0000FF"/>
                </a:solidFill>
                <a:latin typeface="微软雅黑" panose="020B0503020204020204" pitchFamily="34" charset="-122"/>
                <a:ea typeface="微软雅黑" panose="020B0503020204020204" pitchFamily="34" charset="-122"/>
              </a:rPr>
              <a:t>1001 0000</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CF=1</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OF=0</a:t>
            </a:r>
            <a:r>
              <a:rPr lang="zh-CN" altLang="en-US" sz="2000" dirty="0">
                <a:solidFill>
                  <a:srgbClr val="0000FF"/>
                </a:solidFill>
                <a:latin typeface="微软雅黑" panose="020B0503020204020204" pitchFamily="34" charset="-122"/>
                <a:ea typeface="微软雅黑" panose="020B0503020204020204" pitchFamily="34" charset="-122"/>
              </a:rPr>
              <a:t>，</a:t>
            </a:r>
            <a:r>
              <a:rPr lang="en-US" altLang="zh-CN" sz="2000" dirty="0">
                <a:solidFill>
                  <a:srgbClr val="0000FF"/>
                </a:solidFill>
                <a:latin typeface="微软雅黑" panose="020B0503020204020204" pitchFamily="34" charset="-122"/>
                <a:ea typeface="微软雅黑" panose="020B0503020204020204" pitchFamily="34" charset="-122"/>
              </a:rPr>
              <a:t>SF=1</a:t>
            </a:r>
          </a:p>
          <a:p>
            <a:pPr marL="0" lvl="0" indent="0" eaLnBrk="1" hangingPunct="1">
              <a:lnSpc>
                <a:spcPct val="100000"/>
              </a:lnSpc>
              <a:buNone/>
            </a:pPr>
            <a:r>
              <a:rPr lang="en-US" altLang="zh-CN" sz="2000" dirty="0">
                <a:solidFill>
                  <a:srgbClr val="0000FF"/>
                </a:solidFill>
                <a:latin typeface="微软雅黑" panose="020B0503020204020204" pitchFamily="34" charset="-122"/>
                <a:ea typeface="微软雅黑" panose="020B0503020204020204" pitchFamily="34" charset="-122"/>
              </a:rPr>
              <a:t>z1</a:t>
            </a:r>
            <a:r>
              <a:rPr lang="zh-CN" altLang="en-US" sz="2000" dirty="0">
                <a:solidFill>
                  <a:srgbClr val="0000FF"/>
                </a:solidFill>
                <a:latin typeface="微软雅黑" panose="020B0503020204020204" pitchFamily="34" charset="-122"/>
                <a:ea typeface="微软雅黑" panose="020B0503020204020204" pitchFamily="34" charset="-122"/>
              </a:rPr>
              <a:t>的值为</a:t>
            </a:r>
            <a:r>
              <a:rPr lang="en-US" altLang="zh-CN" sz="2000" dirty="0">
                <a:solidFill>
                  <a:srgbClr val="0000FF"/>
                </a:solidFill>
                <a:latin typeface="微软雅黑" panose="020B0503020204020204" pitchFamily="34" charset="-122"/>
                <a:ea typeface="微软雅黑" panose="020B0503020204020204" pitchFamily="34" charset="-122"/>
              </a:rPr>
              <a:t>144</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=134-246+256</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x-y&lt;0</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k1</a:t>
            </a:r>
            <a:r>
              <a:rPr lang="zh-CN" altLang="en-US" sz="2000" dirty="0">
                <a:solidFill>
                  <a:srgbClr val="008000"/>
                </a:solidFill>
                <a:latin typeface="微软雅黑" panose="020B0503020204020204" pitchFamily="34" charset="-122"/>
                <a:ea typeface="微软雅黑" panose="020B0503020204020204" pitchFamily="34" charset="-122"/>
              </a:rPr>
              <a:t>的值为</a:t>
            </a:r>
            <a:r>
              <a:rPr lang="en-US" altLang="zh-CN" sz="2000" dirty="0">
                <a:solidFill>
                  <a:srgbClr val="008000"/>
                </a:solidFill>
                <a:latin typeface="微软雅黑" panose="020B0503020204020204" pitchFamily="34" charset="-122"/>
                <a:ea typeface="微软雅黑" panose="020B0503020204020204" pitchFamily="34" charset="-122"/>
              </a:rPr>
              <a:t>-112</a:t>
            </a:r>
            <a:r>
              <a:rPr lang="zh-CN" altLang="en-US" sz="2000" dirty="0">
                <a:solidFill>
                  <a:srgbClr val="008000"/>
                </a:solidFill>
                <a:latin typeface="微软雅黑" panose="020B0503020204020204" pitchFamily="34" charset="-122"/>
                <a:ea typeface="微软雅黑" panose="020B0503020204020204" pitchFamily="34" charset="-122"/>
              </a:rPr>
              <a:t>。</a:t>
            </a:r>
          </a:p>
        </p:txBody>
      </p:sp>
      <p:sp>
        <p:nvSpPr>
          <p:cNvPr id="710662" name="Text Box 6"/>
          <p:cNvSpPr txBox="1"/>
          <p:nvPr/>
        </p:nvSpPr>
        <p:spPr>
          <a:xfrm>
            <a:off x="3176588" y="1854200"/>
            <a:ext cx="143986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latin typeface="微软雅黑" panose="020B0503020204020204" pitchFamily="34" charset="-122"/>
                <a:ea typeface="微软雅黑" panose="020B0503020204020204" pitchFamily="34" charset="-122"/>
              </a:rPr>
              <a:t>假定 </a:t>
            </a:r>
            <a:r>
              <a:rPr lang="en-US" altLang="zh-CN" sz="2000" dirty="0">
                <a:latin typeface="微软雅黑" panose="020B0503020204020204" pitchFamily="34" charset="-122"/>
                <a:ea typeface="微软雅黑" panose="020B0503020204020204" pitchFamily="34" charset="-122"/>
              </a:rPr>
              <a:t>n=8</a:t>
            </a:r>
            <a:endParaRPr lang="zh-CN" altLang="en-US" sz="2000" dirty="0">
              <a:latin typeface="微软雅黑" panose="020B0503020204020204" pitchFamily="34" charset="-122"/>
              <a:ea typeface="微软雅黑" panose="020B0503020204020204" pitchFamily="34" charset="-122"/>
            </a:endParaRPr>
          </a:p>
        </p:txBody>
      </p:sp>
      <p:grpSp>
        <p:nvGrpSpPr>
          <p:cNvPr id="105479" name="Group 7"/>
          <p:cNvGrpSpPr/>
          <p:nvPr/>
        </p:nvGrpSpPr>
        <p:grpSpPr>
          <a:xfrm>
            <a:off x="3395663" y="1223963"/>
            <a:ext cx="5748337" cy="2898775"/>
            <a:chOff x="0" y="572"/>
            <a:chExt cx="3621" cy="1826"/>
          </a:xfrm>
        </p:grpSpPr>
        <p:grpSp>
          <p:nvGrpSpPr>
            <p:cNvPr id="105490" name="组合 63"/>
            <p:cNvGrpSpPr/>
            <p:nvPr/>
          </p:nvGrpSpPr>
          <p:grpSpPr>
            <a:xfrm>
              <a:off x="0" y="572"/>
              <a:ext cx="3392" cy="1826"/>
              <a:chOff x="3495675" y="3876675"/>
              <a:chExt cx="5384800" cy="2898775"/>
            </a:xfrm>
          </p:grpSpPr>
          <p:sp>
            <p:nvSpPr>
              <p:cNvPr id="105495" name="Rectangle 33"/>
              <p:cNvSpPr/>
              <p:nvPr/>
            </p:nvSpPr>
            <p:spPr>
              <a:xfrm>
                <a:off x="8259763" y="4994275"/>
                <a:ext cx="620712" cy="333375"/>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grpSp>
            <p:nvGrpSpPr>
              <p:cNvPr id="105496" name="Group 73"/>
              <p:cNvGrpSpPr/>
              <p:nvPr/>
            </p:nvGrpSpPr>
            <p:grpSpPr>
              <a:xfrm>
                <a:off x="3495675" y="3876675"/>
                <a:ext cx="4968876" cy="2393950"/>
                <a:chOff x="2202" y="2442"/>
                <a:chExt cx="3130" cy="1508"/>
              </a:xfrm>
            </p:grpSpPr>
            <p:sp>
              <p:nvSpPr>
                <p:cNvPr id="105498" name="Line 11"/>
                <p:cNvSpPr/>
                <p:nvPr/>
              </p:nvSpPr>
              <p:spPr>
                <a:xfrm flipH="1">
                  <a:off x="3733" y="2869"/>
                  <a:ext cx="502" cy="0"/>
                </a:xfrm>
                <a:prstGeom prst="line">
                  <a:avLst/>
                </a:prstGeom>
                <a:ln w="12700" cap="flat" cmpd="sng">
                  <a:solidFill>
                    <a:schemeClr val="tx1"/>
                  </a:solidFill>
                  <a:prstDash val="solid"/>
                  <a:headEnd type="triangle" w="med" len="med"/>
                  <a:tailEnd type="none" w="med" len="med"/>
                </a:ln>
              </p:spPr>
            </p:sp>
            <p:sp>
              <p:nvSpPr>
                <p:cNvPr id="105499" name="Line 12"/>
                <p:cNvSpPr/>
                <p:nvPr/>
              </p:nvSpPr>
              <p:spPr>
                <a:xfrm flipH="1">
                  <a:off x="4225" y="2757"/>
                  <a:ext cx="6" cy="417"/>
                </a:xfrm>
                <a:prstGeom prst="line">
                  <a:avLst/>
                </a:prstGeom>
                <a:ln w="25400" cap="flat" cmpd="sng">
                  <a:solidFill>
                    <a:schemeClr val="tx1"/>
                  </a:solidFill>
                  <a:prstDash val="solid"/>
                  <a:headEnd type="none" w="med" len="med"/>
                  <a:tailEnd type="none" w="med" len="med"/>
                </a:ln>
              </p:spPr>
            </p:sp>
            <p:sp>
              <p:nvSpPr>
                <p:cNvPr id="105500" name="Line 13"/>
                <p:cNvSpPr/>
                <p:nvPr/>
              </p:nvSpPr>
              <p:spPr>
                <a:xfrm>
                  <a:off x="4238" y="2757"/>
                  <a:ext cx="399" cy="185"/>
                </a:xfrm>
                <a:prstGeom prst="line">
                  <a:avLst/>
                </a:prstGeom>
                <a:ln w="25400" cap="flat" cmpd="sng">
                  <a:solidFill>
                    <a:schemeClr val="tx1"/>
                  </a:solidFill>
                  <a:prstDash val="solid"/>
                  <a:headEnd type="none" w="med" len="med"/>
                  <a:tailEnd type="none" w="med" len="med"/>
                </a:ln>
              </p:spPr>
            </p:sp>
            <p:sp>
              <p:nvSpPr>
                <p:cNvPr id="105501" name="Line 14"/>
                <p:cNvSpPr/>
                <p:nvPr/>
              </p:nvSpPr>
              <p:spPr>
                <a:xfrm>
                  <a:off x="4208" y="3168"/>
                  <a:ext cx="151" cy="66"/>
                </a:xfrm>
                <a:prstGeom prst="line">
                  <a:avLst/>
                </a:prstGeom>
                <a:ln w="25400" cap="flat" cmpd="sng">
                  <a:solidFill>
                    <a:schemeClr val="tx1"/>
                  </a:solidFill>
                  <a:prstDash val="solid"/>
                  <a:headEnd type="none" w="med" len="med"/>
                  <a:tailEnd type="none" w="med" len="med"/>
                </a:ln>
              </p:spPr>
            </p:sp>
            <p:sp>
              <p:nvSpPr>
                <p:cNvPr id="105502" name="Line 16"/>
                <p:cNvSpPr/>
                <p:nvPr/>
              </p:nvSpPr>
              <p:spPr>
                <a:xfrm>
                  <a:off x="4637" y="2942"/>
                  <a:ext cx="7" cy="276"/>
                </a:xfrm>
                <a:prstGeom prst="line">
                  <a:avLst/>
                </a:prstGeom>
                <a:ln w="25400" cap="flat" cmpd="sng">
                  <a:solidFill>
                    <a:schemeClr val="tx1"/>
                  </a:solidFill>
                  <a:prstDash val="solid"/>
                  <a:headEnd type="none" w="med" len="med"/>
                  <a:tailEnd type="none" w="med" len="med"/>
                </a:ln>
              </p:spPr>
            </p:sp>
            <p:sp>
              <p:nvSpPr>
                <p:cNvPr id="105503" name="Line 18"/>
                <p:cNvSpPr/>
                <p:nvPr/>
              </p:nvSpPr>
              <p:spPr>
                <a:xfrm flipV="1">
                  <a:off x="4231" y="3311"/>
                  <a:ext cx="0" cy="395"/>
                </a:xfrm>
                <a:prstGeom prst="line">
                  <a:avLst/>
                </a:prstGeom>
                <a:ln w="25400" cap="flat" cmpd="sng">
                  <a:solidFill>
                    <a:schemeClr val="tx1"/>
                  </a:solidFill>
                  <a:prstDash val="solid"/>
                  <a:headEnd type="none" w="med" len="med"/>
                  <a:tailEnd type="none" w="med" len="med"/>
                </a:ln>
              </p:spPr>
            </p:sp>
            <p:sp>
              <p:nvSpPr>
                <p:cNvPr id="105504" name="Line 19"/>
                <p:cNvSpPr/>
                <p:nvPr/>
              </p:nvSpPr>
              <p:spPr>
                <a:xfrm flipV="1">
                  <a:off x="4238" y="3495"/>
                  <a:ext cx="399" cy="211"/>
                </a:xfrm>
                <a:prstGeom prst="line">
                  <a:avLst/>
                </a:prstGeom>
                <a:ln w="25400" cap="flat" cmpd="sng">
                  <a:solidFill>
                    <a:schemeClr val="tx1"/>
                  </a:solidFill>
                  <a:prstDash val="solid"/>
                  <a:headEnd type="none" w="med" len="med"/>
                  <a:tailEnd type="none" w="med" len="med"/>
                </a:ln>
              </p:spPr>
            </p:sp>
            <p:sp>
              <p:nvSpPr>
                <p:cNvPr id="105505" name="Line 20"/>
                <p:cNvSpPr/>
                <p:nvPr/>
              </p:nvSpPr>
              <p:spPr>
                <a:xfrm flipV="1">
                  <a:off x="4232" y="3232"/>
                  <a:ext cx="121" cy="75"/>
                </a:xfrm>
                <a:prstGeom prst="line">
                  <a:avLst/>
                </a:prstGeom>
                <a:ln w="25400" cap="flat" cmpd="sng">
                  <a:solidFill>
                    <a:schemeClr val="tx1"/>
                  </a:solidFill>
                  <a:prstDash val="solid"/>
                  <a:headEnd type="none" w="med" len="med"/>
                  <a:tailEnd type="none" w="med" len="med"/>
                </a:ln>
              </p:spPr>
            </p:sp>
            <p:sp>
              <p:nvSpPr>
                <p:cNvPr id="105506" name="Line 22"/>
                <p:cNvSpPr/>
                <p:nvPr/>
              </p:nvSpPr>
              <p:spPr>
                <a:xfrm flipV="1">
                  <a:off x="4644" y="3218"/>
                  <a:ext cx="0" cy="290"/>
                </a:xfrm>
                <a:prstGeom prst="line">
                  <a:avLst/>
                </a:prstGeom>
                <a:ln w="25400" cap="flat" cmpd="sng">
                  <a:solidFill>
                    <a:schemeClr val="tx1"/>
                  </a:solidFill>
                  <a:prstDash val="solid"/>
                  <a:headEnd type="none" w="med" len="med"/>
                  <a:tailEnd type="none" w="med" len="med"/>
                </a:ln>
              </p:spPr>
            </p:sp>
            <p:sp>
              <p:nvSpPr>
                <p:cNvPr id="105507" name="Line 23"/>
                <p:cNvSpPr/>
                <p:nvPr/>
              </p:nvSpPr>
              <p:spPr>
                <a:xfrm>
                  <a:off x="4647" y="3225"/>
                  <a:ext cx="612" cy="0"/>
                </a:xfrm>
                <a:prstGeom prst="line">
                  <a:avLst/>
                </a:prstGeom>
                <a:ln w="12700" cap="flat" cmpd="sng">
                  <a:solidFill>
                    <a:schemeClr val="tx1"/>
                  </a:solidFill>
                  <a:prstDash val="solid"/>
                  <a:headEnd type="none" w="med" len="med"/>
                  <a:tailEnd type="triangle" w="med" len="med"/>
                </a:ln>
              </p:spPr>
            </p:sp>
            <p:sp>
              <p:nvSpPr>
                <p:cNvPr id="105508" name="Line 24"/>
                <p:cNvSpPr/>
                <p:nvPr/>
              </p:nvSpPr>
              <p:spPr>
                <a:xfrm flipH="1">
                  <a:off x="3733" y="3580"/>
                  <a:ext cx="502" cy="0"/>
                </a:xfrm>
                <a:prstGeom prst="line">
                  <a:avLst/>
                </a:prstGeom>
                <a:ln w="12700" cap="flat" cmpd="sng">
                  <a:solidFill>
                    <a:schemeClr val="tx1"/>
                  </a:solidFill>
                  <a:prstDash val="solid"/>
                  <a:headEnd type="triangle" w="med" len="med"/>
                  <a:tailEnd type="none" w="med" len="med"/>
                </a:ln>
              </p:spPr>
            </p:sp>
            <p:sp>
              <p:nvSpPr>
                <p:cNvPr id="105509" name="Rectangle 25"/>
                <p:cNvSpPr/>
                <p:nvPr/>
              </p:nvSpPr>
              <p:spPr>
                <a:xfrm rot="5400000">
                  <a:off x="4180" y="3181"/>
                  <a:ext cx="589" cy="2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500" dirty="0">
                      <a:cs typeface="Arial" panose="020B0604020202020204" pitchFamily="34" charset="0"/>
                    </a:rPr>
                    <a:t>Adder</a:t>
                  </a:r>
                  <a:endParaRPr lang="en-US" altLang="zh-CN" sz="1500" dirty="0">
                    <a:ea typeface="Arial" panose="020B0604020202020204" pitchFamily="34" charset="0"/>
                  </a:endParaRPr>
                </a:p>
              </p:txBody>
            </p:sp>
            <p:sp>
              <p:nvSpPr>
                <p:cNvPr id="105510" name="Line 26"/>
                <p:cNvSpPr/>
                <p:nvPr/>
              </p:nvSpPr>
              <p:spPr>
                <a:xfrm flipH="1">
                  <a:off x="3897" y="3544"/>
                  <a:ext cx="90" cy="73"/>
                </a:xfrm>
                <a:prstGeom prst="line">
                  <a:avLst/>
                </a:prstGeom>
                <a:ln w="12700" cap="flat" cmpd="sng">
                  <a:solidFill>
                    <a:schemeClr val="tx1"/>
                  </a:solidFill>
                  <a:prstDash val="solid"/>
                  <a:headEnd type="none" w="med" len="med"/>
                  <a:tailEnd type="none" w="med" len="med"/>
                </a:ln>
              </p:spPr>
            </p:sp>
            <p:sp>
              <p:nvSpPr>
                <p:cNvPr id="105511" name="Line 27"/>
                <p:cNvSpPr/>
                <p:nvPr/>
              </p:nvSpPr>
              <p:spPr>
                <a:xfrm flipH="1">
                  <a:off x="3897" y="2834"/>
                  <a:ext cx="90" cy="71"/>
                </a:xfrm>
                <a:prstGeom prst="line">
                  <a:avLst/>
                </a:prstGeom>
                <a:ln w="12700" cap="flat" cmpd="sng">
                  <a:solidFill>
                    <a:schemeClr val="tx1"/>
                  </a:solidFill>
                  <a:prstDash val="solid"/>
                  <a:headEnd type="none" w="med" len="med"/>
                  <a:tailEnd type="none" w="med" len="med"/>
                </a:ln>
              </p:spPr>
            </p:sp>
            <p:sp>
              <p:nvSpPr>
                <p:cNvPr id="105512" name="Line 28"/>
                <p:cNvSpPr/>
                <p:nvPr/>
              </p:nvSpPr>
              <p:spPr>
                <a:xfrm flipH="1">
                  <a:off x="4929" y="3189"/>
                  <a:ext cx="90" cy="71"/>
                </a:xfrm>
                <a:prstGeom prst="line">
                  <a:avLst/>
                </a:prstGeom>
                <a:ln w="12700" cap="flat" cmpd="sng">
                  <a:solidFill>
                    <a:schemeClr val="tx1"/>
                  </a:solidFill>
                  <a:prstDash val="solid"/>
                  <a:headEnd type="none" w="med" len="med"/>
                  <a:tailEnd type="none" w="med" len="med"/>
                </a:ln>
              </p:spPr>
            </p:sp>
            <p:sp>
              <p:nvSpPr>
                <p:cNvPr id="105513" name="Rectangle 29"/>
                <p:cNvSpPr/>
                <p:nvPr/>
              </p:nvSpPr>
              <p:spPr>
                <a:xfrm>
                  <a:off x="3770" y="286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5514" name="Rectangle 30"/>
                <p:cNvSpPr/>
                <p:nvPr/>
              </p:nvSpPr>
              <p:spPr>
                <a:xfrm>
                  <a:off x="3770" y="3580"/>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5515" name="Rectangle 31"/>
                <p:cNvSpPr/>
                <p:nvPr/>
              </p:nvSpPr>
              <p:spPr>
                <a:xfrm>
                  <a:off x="4802" y="3225"/>
                  <a:ext cx="192" cy="17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5516" name="Rectangle 32"/>
                <p:cNvSpPr/>
                <p:nvPr/>
              </p:nvSpPr>
              <p:spPr>
                <a:xfrm>
                  <a:off x="3687" y="266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105517" name="Rectangle 34"/>
                <p:cNvSpPr/>
                <p:nvPr/>
              </p:nvSpPr>
              <p:spPr>
                <a:xfrm>
                  <a:off x="5049" y="2920"/>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105518" name="Line 35"/>
                <p:cNvSpPr/>
                <p:nvPr/>
              </p:nvSpPr>
              <p:spPr>
                <a:xfrm>
                  <a:off x="4479" y="2635"/>
                  <a:ext cx="0" cy="231"/>
                </a:xfrm>
                <a:prstGeom prst="line">
                  <a:avLst/>
                </a:prstGeom>
                <a:ln w="12700" cap="flat" cmpd="sng">
                  <a:solidFill>
                    <a:schemeClr val="tx1"/>
                  </a:solidFill>
                  <a:prstDash val="solid"/>
                  <a:headEnd type="none" w="med" len="med"/>
                  <a:tailEnd type="triangle" w="med" len="med"/>
                </a:ln>
              </p:spPr>
            </p:sp>
            <p:sp>
              <p:nvSpPr>
                <p:cNvPr id="105519" name="Rectangle 36"/>
                <p:cNvSpPr/>
                <p:nvPr/>
              </p:nvSpPr>
              <p:spPr>
                <a:xfrm>
                  <a:off x="4512" y="2672"/>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105520" name="Line 37"/>
                <p:cNvSpPr/>
                <p:nvPr/>
              </p:nvSpPr>
              <p:spPr>
                <a:xfrm>
                  <a:off x="4479" y="3584"/>
                  <a:ext cx="0" cy="309"/>
                </a:xfrm>
                <a:prstGeom prst="line">
                  <a:avLst/>
                </a:prstGeom>
                <a:ln w="12700" cap="flat" cmpd="sng">
                  <a:solidFill>
                    <a:schemeClr val="tx1"/>
                  </a:solidFill>
                  <a:prstDash val="solid"/>
                  <a:headEnd type="none" w="med" len="med"/>
                  <a:tailEnd type="triangle" w="med" len="med"/>
                </a:ln>
              </p:spPr>
            </p:sp>
            <p:sp>
              <p:nvSpPr>
                <p:cNvPr id="105521" name="Rectangle 38"/>
                <p:cNvSpPr/>
                <p:nvPr/>
              </p:nvSpPr>
              <p:spPr>
                <a:xfrm>
                  <a:off x="4512" y="3740"/>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105522" name="Line 39"/>
                <p:cNvSpPr/>
                <p:nvPr/>
              </p:nvSpPr>
              <p:spPr>
                <a:xfrm flipH="1">
                  <a:off x="2371" y="3462"/>
                  <a:ext cx="1039" cy="0"/>
                </a:xfrm>
                <a:prstGeom prst="line">
                  <a:avLst/>
                </a:prstGeom>
                <a:ln w="12700" cap="flat" cmpd="sng">
                  <a:solidFill>
                    <a:schemeClr val="tx1"/>
                  </a:solidFill>
                  <a:prstDash val="solid"/>
                  <a:headEnd type="triangle" w="med" len="med"/>
                  <a:tailEnd type="none" w="med" len="med"/>
                </a:ln>
              </p:spPr>
            </p:sp>
            <p:sp>
              <p:nvSpPr>
                <p:cNvPr id="105523" name="Line 40"/>
                <p:cNvSpPr/>
                <p:nvPr/>
              </p:nvSpPr>
              <p:spPr>
                <a:xfrm flipH="1">
                  <a:off x="2537" y="3426"/>
                  <a:ext cx="89" cy="72"/>
                </a:xfrm>
                <a:prstGeom prst="line">
                  <a:avLst/>
                </a:prstGeom>
                <a:ln w="12700" cap="flat" cmpd="sng">
                  <a:solidFill>
                    <a:schemeClr val="tx1"/>
                  </a:solidFill>
                  <a:prstDash val="solid"/>
                  <a:headEnd type="none" w="med" len="med"/>
                  <a:tailEnd type="none" w="med" len="med"/>
                </a:ln>
              </p:spPr>
            </p:sp>
            <p:sp>
              <p:nvSpPr>
                <p:cNvPr id="105524" name="Rectangle 41"/>
                <p:cNvSpPr/>
                <p:nvPr/>
              </p:nvSpPr>
              <p:spPr>
                <a:xfrm>
                  <a:off x="2408" y="3462"/>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5525" name="Rectangle 42"/>
                <p:cNvSpPr/>
                <p:nvPr/>
              </p:nvSpPr>
              <p:spPr>
                <a:xfrm>
                  <a:off x="2202" y="3383"/>
                  <a:ext cx="206" cy="20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105526" name="Group 43"/>
                <p:cNvGrpSpPr/>
                <p:nvPr/>
              </p:nvGrpSpPr>
              <p:grpSpPr>
                <a:xfrm>
                  <a:off x="2780" y="3574"/>
                  <a:ext cx="290" cy="236"/>
                  <a:chOff x="1816" y="3448"/>
                  <a:chExt cx="336" cy="288"/>
                </a:xfrm>
              </p:grpSpPr>
              <p:sp>
                <p:nvSpPr>
                  <p:cNvPr id="105545"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5546"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105547"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105548"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105527" name="Line 48"/>
                <p:cNvSpPr/>
                <p:nvPr/>
              </p:nvSpPr>
              <p:spPr>
                <a:xfrm>
                  <a:off x="2664" y="3465"/>
                  <a:ext cx="0" cy="231"/>
                </a:xfrm>
                <a:prstGeom prst="line">
                  <a:avLst/>
                </a:prstGeom>
                <a:ln w="12700" cap="flat" cmpd="sng">
                  <a:solidFill>
                    <a:schemeClr val="tx1"/>
                  </a:solidFill>
                  <a:prstDash val="solid"/>
                  <a:headEnd type="none" w="med" len="med"/>
                  <a:tailEnd type="none" w="med" len="med"/>
                </a:ln>
              </p:spPr>
            </p:sp>
            <p:sp>
              <p:nvSpPr>
                <p:cNvPr id="105528" name="Line 49"/>
                <p:cNvSpPr/>
                <p:nvPr/>
              </p:nvSpPr>
              <p:spPr>
                <a:xfrm>
                  <a:off x="2667" y="3698"/>
                  <a:ext cx="117" cy="0"/>
                </a:xfrm>
                <a:prstGeom prst="line">
                  <a:avLst/>
                </a:prstGeom>
                <a:ln w="12700" cap="flat" cmpd="sng">
                  <a:solidFill>
                    <a:schemeClr val="tx1"/>
                  </a:solidFill>
                  <a:prstDash val="solid"/>
                  <a:headEnd type="none" w="med" len="med"/>
                  <a:tailEnd type="none" w="med" len="med"/>
                </a:ln>
              </p:spPr>
            </p:sp>
            <p:sp>
              <p:nvSpPr>
                <p:cNvPr id="105529" name="Line 50"/>
                <p:cNvSpPr/>
                <p:nvPr/>
              </p:nvSpPr>
              <p:spPr>
                <a:xfrm flipH="1">
                  <a:off x="3073" y="3698"/>
                  <a:ext cx="337" cy="0"/>
                </a:xfrm>
                <a:prstGeom prst="line">
                  <a:avLst/>
                </a:prstGeom>
                <a:ln w="12700" cap="flat" cmpd="sng">
                  <a:solidFill>
                    <a:schemeClr val="tx1"/>
                  </a:solidFill>
                  <a:prstDash val="solid"/>
                  <a:headEnd type="triangle" w="med" len="med"/>
                  <a:tailEnd type="none" w="med" len="med"/>
                </a:ln>
              </p:spPr>
            </p:sp>
            <p:sp>
              <p:nvSpPr>
                <p:cNvPr id="105530" name="Line 51"/>
                <p:cNvSpPr/>
                <p:nvPr/>
              </p:nvSpPr>
              <p:spPr>
                <a:xfrm flipH="1">
                  <a:off x="3155" y="3663"/>
                  <a:ext cx="89" cy="72"/>
                </a:xfrm>
                <a:prstGeom prst="line">
                  <a:avLst/>
                </a:prstGeom>
                <a:ln w="12700" cap="flat" cmpd="sng">
                  <a:solidFill>
                    <a:schemeClr val="tx1"/>
                  </a:solidFill>
                  <a:prstDash val="solid"/>
                  <a:headEnd type="none" w="med" len="med"/>
                  <a:tailEnd type="none" w="med" len="med"/>
                </a:ln>
              </p:spPr>
            </p:sp>
            <p:sp>
              <p:nvSpPr>
                <p:cNvPr id="105531" name="Rectangle 52"/>
                <p:cNvSpPr/>
                <p:nvPr/>
              </p:nvSpPr>
              <p:spPr>
                <a:xfrm>
                  <a:off x="3058" y="370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5532" name="Rectangle 53"/>
                <p:cNvSpPr/>
                <p:nvPr/>
              </p:nvSpPr>
              <p:spPr>
                <a:xfrm>
                  <a:off x="3413" y="3271"/>
                  <a:ext cx="316" cy="65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5533" name="Rectangle 54"/>
                <p:cNvSpPr/>
                <p:nvPr/>
              </p:nvSpPr>
              <p:spPr>
                <a:xfrm>
                  <a:off x="3385" y="3353"/>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p>
              </p:txBody>
            </p:sp>
            <p:sp>
              <p:nvSpPr>
                <p:cNvPr id="105534" name="Rectangle 55"/>
                <p:cNvSpPr/>
                <p:nvPr/>
              </p:nvSpPr>
              <p:spPr>
                <a:xfrm>
                  <a:off x="3372" y="3589"/>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p>
              </p:txBody>
            </p:sp>
            <p:sp>
              <p:nvSpPr>
                <p:cNvPr id="105535" name="Rectangle 56"/>
                <p:cNvSpPr/>
                <p:nvPr/>
              </p:nvSpPr>
              <p:spPr>
                <a:xfrm rot="5400000">
                  <a:off x="3395" y="3511"/>
                  <a:ext cx="451"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105536" name="Line 57"/>
                <p:cNvSpPr/>
                <p:nvPr/>
              </p:nvSpPr>
              <p:spPr>
                <a:xfrm flipV="1">
                  <a:off x="3571" y="2471"/>
                  <a:ext cx="0" cy="797"/>
                </a:xfrm>
                <a:prstGeom prst="line">
                  <a:avLst/>
                </a:prstGeom>
                <a:ln w="12700" cap="flat" cmpd="sng">
                  <a:solidFill>
                    <a:schemeClr val="tx1"/>
                  </a:solidFill>
                  <a:prstDash val="solid"/>
                  <a:headEnd type="triangle" w="med" len="med"/>
                  <a:tailEnd type="none" w="med" len="med"/>
                </a:ln>
              </p:spPr>
            </p:sp>
            <p:sp>
              <p:nvSpPr>
                <p:cNvPr id="105537" name="Rectangle 58"/>
                <p:cNvSpPr/>
                <p:nvPr/>
              </p:nvSpPr>
              <p:spPr>
                <a:xfrm>
                  <a:off x="3467" y="3259"/>
                  <a:ext cx="237" cy="17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200" dirty="0">
                      <a:latin typeface="Times New Roman" panose="02020603050405020304" pitchFamily="18" charset="0"/>
                    </a:rPr>
                    <a:t>Sel</a:t>
                  </a:r>
                </a:p>
              </p:txBody>
            </p:sp>
            <p:sp>
              <p:nvSpPr>
                <p:cNvPr id="105538" name="Line 59"/>
                <p:cNvSpPr/>
                <p:nvPr/>
              </p:nvSpPr>
              <p:spPr>
                <a:xfrm flipH="1">
                  <a:off x="3568" y="2632"/>
                  <a:ext cx="914" cy="0"/>
                </a:xfrm>
                <a:prstGeom prst="line">
                  <a:avLst/>
                </a:prstGeom>
                <a:ln w="12700" cap="flat" cmpd="sng">
                  <a:solidFill>
                    <a:schemeClr val="tx1"/>
                  </a:solidFill>
                  <a:prstDash val="solid"/>
                  <a:headEnd type="none" w="med" len="med"/>
                  <a:tailEnd type="none" w="med" len="med"/>
                </a:ln>
              </p:spPr>
            </p:sp>
            <p:sp>
              <p:nvSpPr>
                <p:cNvPr id="105539" name="Rectangle 60"/>
                <p:cNvSpPr/>
                <p:nvPr/>
              </p:nvSpPr>
              <p:spPr>
                <a:xfrm>
                  <a:off x="3189" y="2442"/>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105540" name="Rectangle 62"/>
                <p:cNvSpPr/>
                <p:nvPr/>
              </p:nvSpPr>
              <p:spPr>
                <a:xfrm>
                  <a:off x="3016" y="3504"/>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105541" name="Line 63"/>
                <p:cNvSpPr/>
                <p:nvPr/>
              </p:nvSpPr>
              <p:spPr>
                <a:xfrm>
                  <a:off x="3067" y="3539"/>
                  <a:ext cx="95" cy="0"/>
                </a:xfrm>
                <a:prstGeom prst="line">
                  <a:avLst/>
                </a:prstGeom>
                <a:ln w="28575" cap="flat" cmpd="sng">
                  <a:solidFill>
                    <a:srgbClr val="000000"/>
                  </a:solidFill>
                  <a:prstDash val="solid"/>
                  <a:headEnd type="none" w="med" len="med"/>
                  <a:tailEnd type="none" w="med" len="med"/>
                </a:ln>
              </p:spPr>
            </p:sp>
            <p:sp>
              <p:nvSpPr>
                <p:cNvPr id="105542" name="Line 64"/>
                <p:cNvSpPr/>
                <p:nvPr/>
              </p:nvSpPr>
              <p:spPr>
                <a:xfrm>
                  <a:off x="4640" y="3048"/>
                  <a:ext cx="401" cy="0"/>
                </a:xfrm>
                <a:prstGeom prst="line">
                  <a:avLst/>
                </a:prstGeom>
                <a:ln w="12700" cap="flat" cmpd="sng">
                  <a:solidFill>
                    <a:srgbClr val="000000"/>
                  </a:solidFill>
                  <a:prstDash val="solid"/>
                  <a:headEnd type="none" w="med" len="med"/>
                  <a:tailEnd type="triangle" w="med" len="med"/>
                </a:ln>
              </p:spPr>
            </p:sp>
            <p:sp>
              <p:nvSpPr>
                <p:cNvPr id="105543" name="Line 65"/>
                <p:cNvSpPr/>
                <p:nvPr/>
              </p:nvSpPr>
              <p:spPr>
                <a:xfrm>
                  <a:off x="4657" y="3447"/>
                  <a:ext cx="402" cy="0"/>
                </a:xfrm>
                <a:prstGeom prst="line">
                  <a:avLst/>
                </a:prstGeom>
                <a:ln w="12700" cap="flat" cmpd="sng">
                  <a:solidFill>
                    <a:srgbClr val="000000"/>
                  </a:solidFill>
                  <a:prstDash val="solid"/>
                  <a:headEnd type="none" w="med" len="med"/>
                  <a:tailEnd type="triangle" w="med" len="med"/>
                </a:ln>
              </p:spPr>
            </p:sp>
            <p:sp>
              <p:nvSpPr>
                <p:cNvPr id="105544" name="Rectangle 66"/>
                <p:cNvSpPr/>
                <p:nvPr/>
              </p:nvSpPr>
              <p:spPr>
                <a:xfrm>
                  <a:off x="5040" y="3370"/>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grpSp>
          <p:sp>
            <p:nvSpPr>
              <p:cNvPr id="105497" name="Text Box 68"/>
              <p:cNvSpPr txBox="1"/>
              <p:nvPr/>
            </p:nvSpPr>
            <p:spPr>
              <a:xfrm>
                <a:off x="5278438" y="6378575"/>
                <a:ext cx="238601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endParaRPr lang="zh-CN" altLang="en-US" sz="2000" dirty="0">
                  <a:solidFill>
                    <a:srgbClr val="C00000"/>
                  </a:solidFill>
                  <a:latin typeface="黑体" panose="02010609060101010101" pitchFamily="49" charset="-122"/>
                  <a:ea typeface="黑体" panose="02010609060101010101" pitchFamily="49" charset="-122"/>
                </a:endParaRPr>
              </a:p>
            </p:txBody>
          </p:sp>
        </p:grpSp>
        <p:sp>
          <p:nvSpPr>
            <p:cNvPr id="105491" name="Line 63"/>
            <p:cNvSpPr/>
            <p:nvPr/>
          </p:nvSpPr>
          <p:spPr>
            <a:xfrm>
              <a:off x="2455" y="1281"/>
              <a:ext cx="680" cy="0"/>
            </a:xfrm>
            <a:prstGeom prst="line">
              <a:avLst/>
            </a:prstGeom>
            <a:ln w="12700" cap="flat" cmpd="sng">
              <a:solidFill>
                <a:schemeClr val="tx1"/>
              </a:solidFill>
              <a:prstDash val="solid"/>
              <a:headEnd type="none" w="med" len="med"/>
              <a:tailEnd type="triangle" w="med" len="med"/>
            </a:ln>
          </p:spPr>
        </p:sp>
        <p:sp>
          <p:nvSpPr>
            <p:cNvPr id="105492" name="Text Box 64"/>
            <p:cNvSpPr txBox="1"/>
            <p:nvPr/>
          </p:nvSpPr>
          <p:spPr>
            <a:xfrm>
              <a:off x="3107" y="1168"/>
              <a:ext cx="340" cy="21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p>
          </p:txBody>
        </p:sp>
        <p:sp>
          <p:nvSpPr>
            <p:cNvPr id="105493" name="Line 65"/>
            <p:cNvSpPr/>
            <p:nvPr/>
          </p:nvSpPr>
          <p:spPr>
            <a:xfrm>
              <a:off x="2455" y="1508"/>
              <a:ext cx="850" cy="0"/>
            </a:xfrm>
            <a:prstGeom prst="line">
              <a:avLst/>
            </a:prstGeom>
            <a:ln w="12700" cap="flat" cmpd="sng">
              <a:solidFill>
                <a:schemeClr val="tx1"/>
              </a:solidFill>
              <a:prstDash val="solid"/>
              <a:headEnd type="none" w="med" len="med"/>
              <a:tailEnd type="triangle" w="med" len="med"/>
            </a:ln>
          </p:spPr>
        </p:sp>
        <p:sp>
          <p:nvSpPr>
            <p:cNvPr id="105494" name="Text Box 66"/>
            <p:cNvSpPr txBox="1"/>
            <p:nvPr/>
          </p:nvSpPr>
          <p:spPr>
            <a:xfrm>
              <a:off x="3277" y="139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p>
          </p:txBody>
        </p:sp>
      </p:grpSp>
      <p:grpSp>
        <p:nvGrpSpPr>
          <p:cNvPr id="710723" name="Group 67"/>
          <p:cNvGrpSpPr/>
          <p:nvPr/>
        </p:nvGrpSpPr>
        <p:grpSpPr>
          <a:xfrm>
            <a:off x="206375" y="5049838"/>
            <a:ext cx="2970213" cy="1439862"/>
            <a:chOff x="73" y="3237"/>
            <a:chExt cx="1871" cy="907"/>
          </a:xfrm>
        </p:grpSpPr>
        <p:pic>
          <p:nvPicPr>
            <p:cNvPr id="105488" name="Picture 68"/>
            <p:cNvPicPr>
              <a:picLocks noChangeAspect="1"/>
            </p:cNvPicPr>
            <p:nvPr/>
          </p:nvPicPr>
          <p:blipFill>
            <a:blip r:embed="rId3"/>
            <a:stretch>
              <a:fillRect/>
            </a:stretch>
          </p:blipFill>
          <p:spPr>
            <a:xfrm>
              <a:off x="73" y="3549"/>
              <a:ext cx="1871" cy="595"/>
            </a:xfrm>
            <a:prstGeom prst="rect">
              <a:avLst/>
            </a:prstGeom>
            <a:noFill/>
            <a:ln w="9525">
              <a:noFill/>
            </a:ln>
          </p:spPr>
        </p:pic>
        <p:sp>
          <p:nvSpPr>
            <p:cNvPr id="105489" name="Text Box 69"/>
            <p:cNvSpPr txBox="1"/>
            <p:nvPr/>
          </p:nvSpPr>
          <p:spPr>
            <a:xfrm>
              <a:off x="130" y="3237"/>
              <a:ext cx="1361"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ea typeface="微软雅黑" panose="020B0503020204020204" pitchFamily="34" charset="-122"/>
                </a:rPr>
                <a:t>无符号减公式：</a:t>
              </a:r>
            </a:p>
          </p:txBody>
        </p:sp>
      </p:grpSp>
      <p:sp>
        <p:nvSpPr>
          <p:cNvPr id="105481" name="Rectangle 70"/>
          <p:cNvSpPr/>
          <p:nvPr/>
        </p:nvSpPr>
        <p:spPr>
          <a:xfrm>
            <a:off x="296863" y="2393950"/>
            <a:ext cx="2609850" cy="314325"/>
          </a:xfrm>
          <a:prstGeom prst="rect">
            <a:avLst/>
          </a:prstGeom>
          <a:noFill/>
          <a:ln w="28575" cap="flat" cmpd="sng">
            <a:solidFill>
              <a:srgbClr val="0033CC"/>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5482" name="Rectangle 71"/>
          <p:cNvSpPr/>
          <p:nvPr/>
        </p:nvSpPr>
        <p:spPr>
          <a:xfrm>
            <a:off x="250825" y="3068638"/>
            <a:ext cx="1665288" cy="314325"/>
          </a:xfrm>
          <a:prstGeom prst="rect">
            <a:avLst/>
          </a:prstGeom>
          <a:noFill/>
          <a:ln w="28575" cap="flat" cmpd="sng">
            <a:solidFill>
              <a:srgbClr val="0033CC"/>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10728" name="Rectangle 72"/>
          <p:cNvSpPr/>
          <p:nvPr/>
        </p:nvSpPr>
        <p:spPr>
          <a:xfrm>
            <a:off x="1285875" y="6038850"/>
            <a:ext cx="1935163" cy="539750"/>
          </a:xfrm>
          <a:prstGeom prst="rect">
            <a:avLst/>
          </a:prstGeom>
          <a:solidFill>
            <a:srgbClr val="FF0000">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nvGrpSpPr>
          <p:cNvPr id="710729" name="Group 73"/>
          <p:cNvGrpSpPr/>
          <p:nvPr/>
        </p:nvGrpSpPr>
        <p:grpSpPr>
          <a:xfrm>
            <a:off x="3806825" y="5003800"/>
            <a:ext cx="5084763" cy="1709738"/>
            <a:chOff x="2398" y="3181"/>
            <a:chExt cx="3203" cy="1077"/>
          </a:xfrm>
        </p:grpSpPr>
        <p:sp>
          <p:nvSpPr>
            <p:cNvPr id="105486" name="Text Box 74"/>
            <p:cNvSpPr txBox="1"/>
            <p:nvPr/>
          </p:nvSpPr>
          <p:spPr>
            <a:xfrm>
              <a:off x="2937" y="3181"/>
              <a:ext cx="1361"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ea typeface="微软雅黑" panose="020B0503020204020204" pitchFamily="34" charset="-122"/>
                </a:rPr>
                <a:t>带符号减公式：</a:t>
              </a:r>
            </a:p>
          </p:txBody>
        </p:sp>
        <p:pic>
          <p:nvPicPr>
            <p:cNvPr id="105487" name="Picture 75"/>
            <p:cNvPicPr>
              <a:picLocks noChangeAspect="1"/>
            </p:cNvPicPr>
            <p:nvPr/>
          </p:nvPicPr>
          <p:blipFill>
            <a:blip r:embed="rId4"/>
            <a:stretch>
              <a:fillRect/>
            </a:stretch>
          </p:blipFill>
          <p:spPr>
            <a:xfrm>
              <a:off x="2398" y="3459"/>
              <a:ext cx="3203" cy="799"/>
            </a:xfrm>
            <a:prstGeom prst="rect">
              <a:avLst/>
            </a:prstGeom>
            <a:noFill/>
            <a:ln w="9525">
              <a:noFill/>
            </a:ln>
          </p:spPr>
        </p:pic>
      </p:grpSp>
      <p:sp>
        <p:nvSpPr>
          <p:cNvPr id="710732" name="Rectangle 76"/>
          <p:cNvSpPr/>
          <p:nvPr/>
        </p:nvSpPr>
        <p:spPr>
          <a:xfrm>
            <a:off x="4797425" y="5859463"/>
            <a:ext cx="3914775" cy="404812"/>
          </a:xfrm>
          <a:prstGeom prst="rect">
            <a:avLst/>
          </a:prstGeom>
          <a:solidFill>
            <a:srgbClr val="008000">
              <a:alpha val="30980"/>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linds(horizontal)">
                                      <p:cBhvr>
                                        <p:cTn id="7" dur="500"/>
                                        <p:tgtEl>
                                          <p:spTgt spid="71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62"/>
                                        </p:tgtEl>
                                        <p:attrNameLst>
                                          <p:attrName>style.visibility</p:attrName>
                                        </p:attrNameLst>
                                      </p:cBhvr>
                                      <p:to>
                                        <p:strVal val="visible"/>
                                      </p:to>
                                    </p:set>
                                    <p:animEffect transition="in" filter="blinds(horizontal)">
                                      <p:cBhvr>
                                        <p:cTn id="12" dur="500"/>
                                        <p:tgtEl>
                                          <p:spTgt spid="7106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0661">
                                            <p:txEl>
                                              <p:pRg st="0" end="0"/>
                                            </p:txEl>
                                          </p:spTgt>
                                        </p:tgtEl>
                                        <p:attrNameLst>
                                          <p:attrName>style.visibility</p:attrName>
                                        </p:attrNameLst>
                                      </p:cBhvr>
                                      <p:to>
                                        <p:strVal val="visible"/>
                                      </p:to>
                                    </p:set>
                                    <p:animEffect transition="in" filter="blinds(horizontal)">
                                      <p:cBhvr>
                                        <p:cTn id="17" dur="500"/>
                                        <p:tgtEl>
                                          <p:spTgt spid="71066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0661">
                                            <p:txEl>
                                              <p:pRg st="1" end="1"/>
                                            </p:txEl>
                                          </p:spTgt>
                                        </p:tgtEl>
                                        <p:attrNameLst>
                                          <p:attrName>style.visibility</p:attrName>
                                        </p:attrNameLst>
                                      </p:cBhvr>
                                      <p:to>
                                        <p:strVal val="visible"/>
                                      </p:to>
                                    </p:set>
                                    <p:animEffect transition="in" filter="blinds(horizontal)">
                                      <p:cBhvr>
                                        <p:cTn id="22" dur="500"/>
                                        <p:tgtEl>
                                          <p:spTgt spid="71066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0661">
                                            <p:txEl>
                                              <p:pRg st="2" end="2"/>
                                            </p:txEl>
                                          </p:spTgt>
                                        </p:tgtEl>
                                        <p:attrNameLst>
                                          <p:attrName>style.visibility</p:attrName>
                                        </p:attrNameLst>
                                      </p:cBhvr>
                                      <p:to>
                                        <p:strVal val="visible"/>
                                      </p:to>
                                    </p:set>
                                    <p:animEffect transition="in" filter="blinds(horizontal)">
                                      <p:cBhvr>
                                        <p:cTn id="27" dur="500"/>
                                        <p:tgtEl>
                                          <p:spTgt spid="71066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0723"/>
                                        </p:tgtEl>
                                        <p:attrNameLst>
                                          <p:attrName>style.visibility</p:attrName>
                                        </p:attrNameLst>
                                      </p:cBhvr>
                                      <p:to>
                                        <p:strVal val="visible"/>
                                      </p:to>
                                    </p:set>
                                    <p:animEffect transition="in" filter="blinds(horizontal)">
                                      <p:cBhvr>
                                        <p:cTn id="32" dur="500"/>
                                        <p:tgtEl>
                                          <p:spTgt spid="7107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0728"/>
                                        </p:tgtEl>
                                        <p:attrNameLst>
                                          <p:attrName>style.visibility</p:attrName>
                                        </p:attrNameLst>
                                      </p:cBhvr>
                                      <p:to>
                                        <p:strVal val="visible"/>
                                      </p:to>
                                    </p:set>
                                    <p:animEffect transition="in" filter="blinds(horizontal)">
                                      <p:cBhvr>
                                        <p:cTn id="37" dur="500"/>
                                        <p:tgtEl>
                                          <p:spTgt spid="7107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0729"/>
                                        </p:tgtEl>
                                        <p:attrNameLst>
                                          <p:attrName>style.visibility</p:attrName>
                                        </p:attrNameLst>
                                      </p:cBhvr>
                                      <p:to>
                                        <p:strVal val="visible"/>
                                      </p:to>
                                    </p:set>
                                    <p:animEffect transition="in" filter="blinds(horizontal)">
                                      <p:cBhvr>
                                        <p:cTn id="42" dur="500"/>
                                        <p:tgtEl>
                                          <p:spTgt spid="7107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0732"/>
                                        </p:tgtEl>
                                        <p:attrNameLst>
                                          <p:attrName>style.visibility</p:attrName>
                                        </p:attrNameLst>
                                      </p:cBhvr>
                                      <p:to>
                                        <p:strVal val="visible"/>
                                      </p:to>
                                    </p:set>
                                    <p:animEffect transition="in" filter="blinds(horizontal)">
                                      <p:cBhvr>
                                        <p:cTn id="47" dur="500"/>
                                        <p:tgtEl>
                                          <p:spTgt spid="71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2" grpId="0"/>
      <p:bldP spid="710728" grpId="0" bldLvl="0" animBg="1"/>
      <p:bldP spid="710732"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a:xfrm>
            <a:off x="296863" y="84138"/>
            <a:ext cx="8229600" cy="600075"/>
          </a:xfrm>
        </p:spPr>
        <p:txBody>
          <a:bodyPr vert="horz" wrap="square" lIns="63500" tIns="25400" rIns="63500" bIns="25400" anchor="t" anchorCtr="0">
            <a:spAutoFit/>
          </a:bodyPr>
          <a:lstStyle/>
          <a:p>
            <a:r>
              <a:rPr lang="zh-CN" altLang="en-US" dirty="0"/>
              <a:t>整数加法举例</a:t>
            </a:r>
          </a:p>
        </p:txBody>
      </p:sp>
      <p:sp>
        <p:nvSpPr>
          <p:cNvPr id="712707" name="Text Box 3"/>
          <p:cNvSpPr txBox="1"/>
          <p:nvPr/>
        </p:nvSpPr>
        <p:spPr>
          <a:xfrm>
            <a:off x="3627438" y="782638"/>
            <a:ext cx="4816475" cy="396875"/>
          </a:xfrm>
          <a:prstGeom prst="rect">
            <a:avLst/>
          </a:prstGeom>
          <a:solidFill>
            <a:schemeClr val="bg1"/>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009242"/>
                </a:solidFill>
                <a:ea typeface="微软雅黑" panose="020B0503020204020204" pitchFamily="34" charset="-122"/>
              </a:rPr>
              <a:t>无符号和带符号加减运算都用该部件执行</a:t>
            </a:r>
            <a:endParaRPr lang="zh-CN" altLang="en-US" sz="2000" dirty="0">
              <a:solidFill>
                <a:srgbClr val="996600"/>
              </a:solidFill>
              <a:ea typeface="微软雅黑" panose="020B0503020204020204" pitchFamily="34" charset="-122"/>
            </a:endParaRPr>
          </a:p>
        </p:txBody>
      </p:sp>
      <p:sp>
        <p:nvSpPr>
          <p:cNvPr id="107524" name="Text Box 4"/>
          <p:cNvSpPr txBox="1"/>
          <p:nvPr/>
        </p:nvSpPr>
        <p:spPr>
          <a:xfrm>
            <a:off x="250825" y="638175"/>
            <a:ext cx="3916363" cy="30003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10000"/>
              </a:lnSpc>
              <a:spcBef>
                <a:spcPct val="25000"/>
              </a:spcBef>
              <a:buNone/>
            </a:pPr>
            <a:r>
              <a:rPr lang="en-US" altLang="zh-CN" sz="2000" dirty="0"/>
              <a:t>unsigned int x=134;</a:t>
            </a:r>
            <a:endParaRPr lang="zh-CN" altLang="en-US" sz="2000" dirty="0"/>
          </a:p>
          <a:p>
            <a:pPr marL="0" lvl="0" indent="0" eaLnBrk="1" hangingPunct="1">
              <a:lnSpc>
                <a:spcPct val="110000"/>
              </a:lnSpc>
              <a:spcBef>
                <a:spcPct val="25000"/>
              </a:spcBef>
              <a:buNone/>
            </a:pPr>
            <a:r>
              <a:rPr lang="en-US" altLang="zh-CN" sz="2000" dirty="0"/>
              <a:t>unsigned int y=246;</a:t>
            </a:r>
          </a:p>
          <a:p>
            <a:pPr marL="0" lvl="0" indent="0" eaLnBrk="1" hangingPunct="1">
              <a:lnSpc>
                <a:spcPct val="110000"/>
              </a:lnSpc>
              <a:spcBef>
                <a:spcPct val="25000"/>
              </a:spcBef>
              <a:buNone/>
            </a:pPr>
            <a:r>
              <a:rPr lang="en-US" altLang="zh-CN" sz="2000" dirty="0"/>
              <a:t>int m=x;</a:t>
            </a:r>
          </a:p>
          <a:p>
            <a:pPr marL="0" lvl="0" indent="0" eaLnBrk="1" hangingPunct="1">
              <a:lnSpc>
                <a:spcPct val="110000"/>
              </a:lnSpc>
              <a:spcBef>
                <a:spcPct val="25000"/>
              </a:spcBef>
              <a:buNone/>
            </a:pPr>
            <a:r>
              <a:rPr lang="en-US" altLang="zh-CN" sz="2000" dirty="0"/>
              <a:t>int n=y;</a:t>
            </a:r>
          </a:p>
          <a:p>
            <a:pPr marL="0" lvl="0" indent="0" eaLnBrk="1" hangingPunct="1">
              <a:lnSpc>
                <a:spcPct val="110000"/>
              </a:lnSpc>
              <a:spcBef>
                <a:spcPct val="0"/>
              </a:spcBef>
              <a:buNone/>
            </a:pPr>
            <a:r>
              <a:rPr lang="en-US" altLang="zh-CN" sz="2000" dirty="0"/>
              <a:t>unsigned int </a:t>
            </a:r>
            <a:r>
              <a:rPr lang="en-US" altLang="zh-CN" sz="2000" dirty="0">
                <a:solidFill>
                  <a:srgbClr val="FF0000"/>
                </a:solidFill>
              </a:rPr>
              <a:t>z1=x-y</a:t>
            </a:r>
            <a:r>
              <a:rPr lang="en-US" altLang="zh-CN" sz="2000" dirty="0"/>
              <a:t>;</a:t>
            </a:r>
            <a:endParaRPr lang="zh-CN" altLang="en-US" sz="2000" dirty="0"/>
          </a:p>
          <a:p>
            <a:pPr marL="0" lvl="0" indent="0" eaLnBrk="1" hangingPunct="1">
              <a:lnSpc>
                <a:spcPct val="110000"/>
              </a:lnSpc>
              <a:spcBef>
                <a:spcPct val="0"/>
              </a:spcBef>
              <a:buNone/>
            </a:pPr>
            <a:r>
              <a:rPr lang="en-US" altLang="zh-CN" sz="2000" dirty="0"/>
              <a:t>unsigned int</a:t>
            </a:r>
            <a:r>
              <a:rPr lang="en-US" altLang="zh-CN" sz="2000" dirty="0">
                <a:solidFill>
                  <a:srgbClr val="FF0000"/>
                </a:solidFill>
              </a:rPr>
              <a:t> z2=x+y</a:t>
            </a:r>
            <a:r>
              <a:rPr lang="en-US" altLang="zh-CN" sz="2000" dirty="0"/>
              <a:t>;</a:t>
            </a:r>
          </a:p>
          <a:p>
            <a:pPr marL="0" lvl="0" indent="0" eaLnBrk="1" hangingPunct="1">
              <a:lnSpc>
                <a:spcPct val="110000"/>
              </a:lnSpc>
              <a:spcBef>
                <a:spcPct val="0"/>
              </a:spcBef>
              <a:buNone/>
            </a:pPr>
            <a:r>
              <a:rPr lang="en-US" altLang="zh-CN" sz="2000" dirty="0"/>
              <a:t>int </a:t>
            </a:r>
            <a:r>
              <a:rPr lang="en-US" altLang="zh-CN" sz="2000" dirty="0">
                <a:solidFill>
                  <a:srgbClr val="FF0000"/>
                </a:solidFill>
              </a:rPr>
              <a:t>k1=m-n</a:t>
            </a:r>
            <a:r>
              <a:rPr lang="en-US" altLang="zh-CN" sz="2000" dirty="0"/>
              <a:t>;</a:t>
            </a:r>
          </a:p>
          <a:p>
            <a:pPr marL="0" lvl="0" indent="0" eaLnBrk="1" hangingPunct="1">
              <a:lnSpc>
                <a:spcPct val="110000"/>
              </a:lnSpc>
              <a:spcBef>
                <a:spcPct val="0"/>
              </a:spcBef>
              <a:buNone/>
            </a:pPr>
            <a:r>
              <a:rPr lang="en-US" altLang="zh-CN" sz="2000" dirty="0"/>
              <a:t>int</a:t>
            </a:r>
            <a:r>
              <a:rPr lang="en-US" altLang="zh-CN" sz="2000" dirty="0">
                <a:solidFill>
                  <a:srgbClr val="FF0000"/>
                </a:solidFill>
              </a:rPr>
              <a:t> k2=m+n</a:t>
            </a:r>
            <a:r>
              <a:rPr lang="en-US" altLang="zh-CN" sz="2000" dirty="0"/>
              <a:t>;</a:t>
            </a:r>
          </a:p>
        </p:txBody>
      </p:sp>
      <p:sp>
        <p:nvSpPr>
          <p:cNvPr id="712709" name="Text Box 5"/>
          <p:cNvSpPr txBox="1"/>
          <p:nvPr/>
        </p:nvSpPr>
        <p:spPr>
          <a:xfrm>
            <a:off x="250825" y="3778250"/>
            <a:ext cx="8280400" cy="13493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10000"/>
              </a:spcBef>
              <a:buNone/>
            </a:pPr>
            <a:r>
              <a:rPr lang="en-US" altLang="zh-CN" sz="1900" dirty="0">
                <a:solidFill>
                  <a:srgbClr val="0000FF"/>
                </a:solidFill>
                <a:latin typeface="微软雅黑" panose="020B0503020204020204" pitchFamily="34" charset="-122"/>
                <a:ea typeface="微软雅黑" panose="020B0503020204020204" pitchFamily="34" charset="-122"/>
              </a:rPr>
              <a:t>x</a:t>
            </a:r>
            <a:r>
              <a:rPr lang="zh-CN" altLang="en-US" sz="1900" dirty="0">
                <a:solidFill>
                  <a:srgbClr val="0000FF"/>
                </a:solidFill>
                <a:latin typeface="微软雅黑" panose="020B0503020204020204" pitchFamily="34" charset="-122"/>
                <a:ea typeface="微软雅黑" panose="020B0503020204020204" pitchFamily="34" charset="-122"/>
              </a:rPr>
              <a:t>和</a:t>
            </a:r>
            <a:r>
              <a:rPr lang="en-US" altLang="zh-CN" sz="1900" dirty="0">
                <a:solidFill>
                  <a:srgbClr val="0000FF"/>
                </a:solidFill>
                <a:latin typeface="微软雅黑" panose="020B0503020204020204" pitchFamily="34" charset="-122"/>
                <a:ea typeface="微软雅黑" panose="020B0503020204020204" pitchFamily="34" charset="-122"/>
              </a:rPr>
              <a:t>m</a:t>
            </a:r>
            <a:r>
              <a:rPr lang="zh-CN" altLang="en-US" sz="1900" dirty="0">
                <a:solidFill>
                  <a:srgbClr val="0000FF"/>
                </a:solidFill>
                <a:latin typeface="微软雅黑" panose="020B0503020204020204" pitchFamily="34" charset="-122"/>
                <a:ea typeface="微软雅黑" panose="020B0503020204020204" pitchFamily="34" charset="-122"/>
              </a:rPr>
              <a:t>的机器数一样：</a:t>
            </a:r>
            <a:r>
              <a:rPr lang="en-US" altLang="zh-CN" sz="1900" dirty="0">
                <a:solidFill>
                  <a:srgbClr val="0000FF"/>
                </a:solidFill>
                <a:latin typeface="微软雅黑" panose="020B0503020204020204" pitchFamily="34" charset="-122"/>
                <a:ea typeface="微软雅黑" panose="020B0503020204020204" pitchFamily="34" charset="-122"/>
              </a:rPr>
              <a:t>1000 0110</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0000FF"/>
                </a:solidFill>
                <a:latin typeface="微软雅黑" panose="020B0503020204020204" pitchFamily="34" charset="-122"/>
                <a:ea typeface="微软雅黑" panose="020B0503020204020204" pitchFamily="34" charset="-122"/>
              </a:rPr>
              <a:t>y</a:t>
            </a:r>
            <a:r>
              <a:rPr lang="zh-CN" altLang="en-US" sz="1900" dirty="0">
                <a:solidFill>
                  <a:srgbClr val="0000FF"/>
                </a:solidFill>
                <a:latin typeface="微软雅黑" panose="020B0503020204020204" pitchFamily="34" charset="-122"/>
                <a:ea typeface="微软雅黑" panose="020B0503020204020204" pitchFamily="34" charset="-122"/>
              </a:rPr>
              <a:t>和</a:t>
            </a:r>
            <a:r>
              <a:rPr lang="en-US" altLang="zh-CN" sz="1900" dirty="0">
                <a:solidFill>
                  <a:srgbClr val="0000FF"/>
                </a:solidFill>
                <a:latin typeface="微软雅黑" panose="020B0503020204020204" pitchFamily="34" charset="-122"/>
                <a:ea typeface="微软雅黑" panose="020B0503020204020204" pitchFamily="34" charset="-122"/>
              </a:rPr>
              <a:t>n</a:t>
            </a:r>
            <a:r>
              <a:rPr lang="zh-CN" altLang="en-US" sz="1900" dirty="0">
                <a:solidFill>
                  <a:srgbClr val="0000FF"/>
                </a:solidFill>
                <a:latin typeface="微软雅黑" panose="020B0503020204020204" pitchFamily="34" charset="-122"/>
                <a:ea typeface="微软雅黑" panose="020B0503020204020204" pitchFamily="34" charset="-122"/>
              </a:rPr>
              <a:t>的机器数一样：</a:t>
            </a:r>
            <a:r>
              <a:rPr lang="en-US" altLang="zh-CN" sz="1900" dirty="0">
                <a:solidFill>
                  <a:srgbClr val="0000FF"/>
                </a:solidFill>
                <a:latin typeface="微软雅黑" panose="020B0503020204020204" pitchFamily="34" charset="-122"/>
                <a:ea typeface="微软雅黑" panose="020B0503020204020204" pitchFamily="34" charset="-122"/>
              </a:rPr>
              <a:t>1111 0110</a:t>
            </a:r>
          </a:p>
          <a:p>
            <a:pPr marL="0" lvl="0" indent="0" eaLnBrk="1" hangingPunct="1">
              <a:lnSpc>
                <a:spcPct val="100000"/>
              </a:lnSpc>
              <a:spcBef>
                <a:spcPct val="10000"/>
              </a:spcBef>
              <a:buNone/>
            </a:pPr>
            <a:r>
              <a:rPr lang="en-US" altLang="zh-CN" sz="1900" dirty="0">
                <a:solidFill>
                  <a:srgbClr val="0000FF"/>
                </a:solidFill>
                <a:latin typeface="微软雅黑" panose="020B0503020204020204" pitchFamily="34" charset="-122"/>
                <a:ea typeface="微软雅黑" panose="020B0503020204020204" pitchFamily="34" charset="-122"/>
              </a:rPr>
              <a:t>z2</a:t>
            </a:r>
            <a:r>
              <a:rPr lang="zh-CN" altLang="en-US" sz="1900" dirty="0">
                <a:solidFill>
                  <a:srgbClr val="0000FF"/>
                </a:solidFill>
                <a:latin typeface="微软雅黑" panose="020B0503020204020204" pitchFamily="34" charset="-122"/>
                <a:ea typeface="微软雅黑" panose="020B0503020204020204" pitchFamily="34" charset="-122"/>
              </a:rPr>
              <a:t>和</a:t>
            </a:r>
            <a:r>
              <a:rPr lang="en-US" altLang="zh-CN" sz="1900" dirty="0">
                <a:solidFill>
                  <a:srgbClr val="0000FF"/>
                </a:solidFill>
                <a:latin typeface="微软雅黑" panose="020B0503020204020204" pitchFamily="34" charset="-122"/>
                <a:ea typeface="微软雅黑" panose="020B0503020204020204" pitchFamily="34" charset="-122"/>
              </a:rPr>
              <a:t>k2</a:t>
            </a:r>
            <a:r>
              <a:rPr lang="zh-CN" altLang="en-US" sz="1900" dirty="0">
                <a:solidFill>
                  <a:srgbClr val="0000FF"/>
                </a:solidFill>
                <a:latin typeface="微软雅黑" panose="020B0503020204020204" pitchFamily="34" charset="-122"/>
                <a:ea typeface="微软雅黑" panose="020B0503020204020204" pitchFamily="34" charset="-122"/>
              </a:rPr>
              <a:t>的机器数一样：</a:t>
            </a:r>
            <a:r>
              <a:rPr lang="en-US" altLang="zh-CN" sz="1900" dirty="0">
                <a:solidFill>
                  <a:srgbClr val="0000FF"/>
                </a:solidFill>
                <a:latin typeface="微软雅黑" panose="020B0503020204020204" pitchFamily="34" charset="-122"/>
                <a:ea typeface="微软雅黑" panose="020B0503020204020204" pitchFamily="34" charset="-122"/>
              </a:rPr>
              <a:t>0111 1100</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FF0000"/>
                </a:solidFill>
                <a:latin typeface="微软雅黑" panose="020B0503020204020204" pitchFamily="34" charset="-122"/>
                <a:ea typeface="微软雅黑" panose="020B0503020204020204" pitchFamily="34" charset="-122"/>
              </a:rPr>
              <a:t>CF=1</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008000"/>
                </a:solidFill>
                <a:latin typeface="微软雅黑" panose="020B0503020204020204" pitchFamily="34" charset="-122"/>
                <a:ea typeface="微软雅黑" panose="020B0503020204020204" pitchFamily="34" charset="-122"/>
              </a:rPr>
              <a:t>OF=1</a:t>
            </a:r>
            <a:r>
              <a:rPr lang="zh-CN" altLang="en-US" sz="1900" dirty="0">
                <a:solidFill>
                  <a:srgbClr val="0000FF"/>
                </a:solidFill>
                <a:latin typeface="微软雅黑" panose="020B0503020204020204" pitchFamily="34" charset="-122"/>
                <a:ea typeface="微软雅黑" panose="020B0503020204020204" pitchFamily="34" charset="-122"/>
              </a:rPr>
              <a:t>，</a:t>
            </a:r>
            <a:r>
              <a:rPr lang="en-US" altLang="zh-CN" sz="1900" dirty="0">
                <a:solidFill>
                  <a:srgbClr val="0000FF"/>
                </a:solidFill>
                <a:latin typeface="微软雅黑" panose="020B0503020204020204" pitchFamily="34" charset="-122"/>
                <a:ea typeface="微软雅黑" panose="020B0503020204020204" pitchFamily="34" charset="-122"/>
              </a:rPr>
              <a:t>SF=0</a:t>
            </a:r>
          </a:p>
          <a:p>
            <a:pPr marL="0" lvl="0" indent="0" eaLnBrk="1" hangingPunct="1">
              <a:lnSpc>
                <a:spcPct val="100000"/>
              </a:lnSpc>
              <a:spcBef>
                <a:spcPct val="10000"/>
              </a:spcBef>
              <a:buNone/>
            </a:pPr>
            <a:r>
              <a:rPr lang="en-US" altLang="zh-CN" sz="1900" dirty="0">
                <a:solidFill>
                  <a:srgbClr val="0000FF"/>
                </a:solidFill>
                <a:latin typeface="微软雅黑" panose="020B0503020204020204" pitchFamily="34" charset="-122"/>
                <a:ea typeface="微软雅黑" panose="020B0503020204020204" pitchFamily="34" charset="-122"/>
              </a:rPr>
              <a:t>z2</a:t>
            </a:r>
            <a:r>
              <a:rPr lang="zh-CN" altLang="en-US" sz="1900" dirty="0">
                <a:solidFill>
                  <a:srgbClr val="0000FF"/>
                </a:solidFill>
                <a:latin typeface="微软雅黑" panose="020B0503020204020204" pitchFamily="34" charset="-122"/>
                <a:ea typeface="微软雅黑" panose="020B0503020204020204" pitchFamily="34" charset="-122"/>
              </a:rPr>
              <a:t>的值为</a:t>
            </a:r>
            <a:r>
              <a:rPr lang="en-US" altLang="zh-CN" sz="1900" dirty="0">
                <a:solidFill>
                  <a:srgbClr val="0000FF"/>
                </a:solidFill>
                <a:latin typeface="微软雅黑" panose="020B0503020204020204" pitchFamily="34" charset="-122"/>
                <a:ea typeface="微软雅黑" panose="020B0503020204020204" pitchFamily="34" charset="-122"/>
              </a:rPr>
              <a:t>124</a:t>
            </a:r>
            <a:r>
              <a:rPr lang="zh-CN" altLang="en-US" sz="1900" dirty="0">
                <a:solidFill>
                  <a:srgbClr val="FF0000"/>
                </a:solidFill>
                <a:latin typeface="微软雅黑" panose="020B0503020204020204" pitchFamily="34" charset="-122"/>
                <a:ea typeface="微软雅黑" panose="020B0503020204020204" pitchFamily="34" charset="-122"/>
              </a:rPr>
              <a:t>（</a:t>
            </a:r>
            <a:r>
              <a:rPr lang="en-US" altLang="zh-CN" sz="1900" dirty="0">
                <a:solidFill>
                  <a:srgbClr val="FF0000"/>
                </a:solidFill>
                <a:latin typeface="微软雅黑" panose="020B0503020204020204" pitchFamily="34" charset="-122"/>
                <a:ea typeface="微软雅黑" panose="020B0503020204020204" pitchFamily="34" charset="-122"/>
              </a:rPr>
              <a:t>=134+246-256</a:t>
            </a:r>
            <a:r>
              <a:rPr lang="zh-CN" altLang="en-US" sz="1900" dirty="0">
                <a:solidFill>
                  <a:srgbClr val="FF0000"/>
                </a:solidFill>
                <a:latin typeface="微软雅黑" panose="020B0503020204020204" pitchFamily="34" charset="-122"/>
                <a:ea typeface="微软雅黑" panose="020B0503020204020204" pitchFamily="34" charset="-122"/>
              </a:rPr>
              <a:t>，</a:t>
            </a:r>
            <a:r>
              <a:rPr lang="en-US" altLang="zh-CN" sz="1900" dirty="0">
                <a:solidFill>
                  <a:srgbClr val="FF0000"/>
                </a:solidFill>
                <a:latin typeface="微软雅黑" panose="020B0503020204020204" pitchFamily="34" charset="-122"/>
                <a:ea typeface="微软雅黑" panose="020B0503020204020204" pitchFamily="34" charset="-122"/>
              </a:rPr>
              <a:t>x+y&gt;256</a:t>
            </a:r>
            <a:r>
              <a:rPr lang="zh-CN" altLang="en-US" sz="1900" dirty="0">
                <a:solidFill>
                  <a:srgbClr val="FF0000"/>
                </a:solidFill>
                <a:latin typeface="微软雅黑" panose="020B0503020204020204" pitchFamily="34" charset="-122"/>
                <a:ea typeface="微软雅黑" panose="020B0503020204020204" pitchFamily="34" charset="-122"/>
              </a:rPr>
              <a:t>）</a:t>
            </a:r>
          </a:p>
          <a:p>
            <a:pPr marL="0" lvl="0" indent="0" eaLnBrk="1" hangingPunct="1">
              <a:lnSpc>
                <a:spcPct val="100000"/>
              </a:lnSpc>
              <a:spcBef>
                <a:spcPct val="10000"/>
              </a:spcBef>
              <a:buNone/>
            </a:pPr>
            <a:r>
              <a:rPr lang="en-US" altLang="zh-CN" sz="1900" dirty="0">
                <a:solidFill>
                  <a:srgbClr val="0033CC"/>
                </a:solidFill>
                <a:latin typeface="微软雅黑" panose="020B0503020204020204" pitchFamily="34" charset="-122"/>
                <a:ea typeface="微软雅黑" panose="020B0503020204020204" pitchFamily="34" charset="-122"/>
              </a:rPr>
              <a:t>k2</a:t>
            </a:r>
            <a:r>
              <a:rPr lang="zh-CN" altLang="en-US" sz="1900" dirty="0">
                <a:solidFill>
                  <a:srgbClr val="0033CC"/>
                </a:solidFill>
                <a:latin typeface="微软雅黑" panose="020B0503020204020204" pitchFamily="34" charset="-122"/>
                <a:ea typeface="微软雅黑" panose="020B0503020204020204" pitchFamily="34" charset="-122"/>
              </a:rPr>
              <a:t>的值为</a:t>
            </a:r>
            <a:r>
              <a:rPr lang="en-US" altLang="zh-CN" sz="1900" dirty="0">
                <a:solidFill>
                  <a:srgbClr val="0033CC"/>
                </a:solidFill>
                <a:latin typeface="微软雅黑" panose="020B0503020204020204" pitchFamily="34" charset="-122"/>
                <a:ea typeface="微软雅黑" panose="020B0503020204020204" pitchFamily="34" charset="-122"/>
              </a:rPr>
              <a:t>124</a:t>
            </a:r>
            <a:r>
              <a:rPr lang="zh-CN" altLang="en-US" sz="1900" dirty="0">
                <a:solidFill>
                  <a:srgbClr val="008000"/>
                </a:solidFill>
                <a:latin typeface="微软雅黑" panose="020B0503020204020204" pitchFamily="34" charset="-122"/>
                <a:ea typeface="微软雅黑" panose="020B0503020204020204" pitchFamily="34" charset="-122"/>
              </a:rPr>
              <a:t>（</a:t>
            </a:r>
            <a:r>
              <a:rPr lang="en-US" altLang="zh-CN" sz="1900" dirty="0">
                <a:solidFill>
                  <a:srgbClr val="008000"/>
                </a:solidFill>
                <a:latin typeface="微软雅黑" panose="020B0503020204020204" pitchFamily="34" charset="-122"/>
                <a:ea typeface="微软雅黑" panose="020B0503020204020204" pitchFamily="34" charset="-122"/>
              </a:rPr>
              <a:t>=-122+(-10)+256</a:t>
            </a:r>
            <a:r>
              <a:rPr lang="zh-CN" altLang="en-US" sz="1900" dirty="0">
                <a:solidFill>
                  <a:srgbClr val="008000"/>
                </a:solidFill>
                <a:latin typeface="微软雅黑" panose="020B0503020204020204" pitchFamily="34" charset="-122"/>
                <a:ea typeface="微软雅黑" panose="020B0503020204020204" pitchFamily="34" charset="-122"/>
              </a:rPr>
              <a:t>，</a:t>
            </a:r>
            <a:r>
              <a:rPr lang="en-US" altLang="zh-CN" sz="1900" dirty="0">
                <a:solidFill>
                  <a:srgbClr val="008000"/>
                </a:solidFill>
                <a:latin typeface="微软雅黑" panose="020B0503020204020204" pitchFamily="34" charset="-122"/>
                <a:ea typeface="微软雅黑" panose="020B0503020204020204" pitchFamily="34" charset="-122"/>
              </a:rPr>
              <a:t>m+n=-132&lt;-128</a:t>
            </a:r>
            <a:r>
              <a:rPr lang="zh-CN" altLang="en-US" sz="1900" dirty="0">
                <a:solidFill>
                  <a:srgbClr val="008000"/>
                </a:solidFill>
                <a:latin typeface="微软雅黑" panose="020B0503020204020204" pitchFamily="34" charset="-122"/>
                <a:ea typeface="微软雅黑" panose="020B0503020204020204" pitchFamily="34" charset="-122"/>
              </a:rPr>
              <a:t>，即负溢出）</a:t>
            </a:r>
            <a:endParaRPr lang="en-US" altLang="zh-CN" sz="1900" dirty="0">
              <a:solidFill>
                <a:srgbClr val="008000"/>
              </a:solidFill>
              <a:latin typeface="微软雅黑" panose="020B0503020204020204" pitchFamily="34" charset="-122"/>
              <a:ea typeface="微软雅黑" panose="020B0503020204020204" pitchFamily="34" charset="-122"/>
            </a:endParaRPr>
          </a:p>
        </p:txBody>
      </p:sp>
      <p:sp>
        <p:nvSpPr>
          <p:cNvPr id="712710" name="Text Box 6"/>
          <p:cNvSpPr txBox="1"/>
          <p:nvPr/>
        </p:nvSpPr>
        <p:spPr>
          <a:xfrm>
            <a:off x="3176588" y="1854200"/>
            <a:ext cx="143986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latin typeface="微软雅黑" panose="020B0503020204020204" pitchFamily="34" charset="-122"/>
                <a:ea typeface="微软雅黑" panose="020B0503020204020204" pitchFamily="34" charset="-122"/>
              </a:rPr>
              <a:t>假定 </a:t>
            </a:r>
            <a:r>
              <a:rPr lang="en-US" altLang="zh-CN" sz="2000" dirty="0">
                <a:latin typeface="微软雅黑" panose="020B0503020204020204" pitchFamily="34" charset="-122"/>
                <a:ea typeface="微软雅黑" panose="020B0503020204020204" pitchFamily="34" charset="-122"/>
              </a:rPr>
              <a:t>n=8</a:t>
            </a:r>
            <a:endParaRPr lang="zh-CN" altLang="en-US" sz="2000" dirty="0">
              <a:latin typeface="微软雅黑" panose="020B0503020204020204" pitchFamily="34" charset="-122"/>
              <a:ea typeface="微软雅黑" panose="020B0503020204020204" pitchFamily="34" charset="-122"/>
            </a:endParaRPr>
          </a:p>
        </p:txBody>
      </p:sp>
      <p:grpSp>
        <p:nvGrpSpPr>
          <p:cNvPr id="107527" name="Group 7"/>
          <p:cNvGrpSpPr/>
          <p:nvPr/>
        </p:nvGrpSpPr>
        <p:grpSpPr>
          <a:xfrm>
            <a:off x="3395663" y="1223963"/>
            <a:ext cx="5748337" cy="2898775"/>
            <a:chOff x="0" y="572"/>
            <a:chExt cx="3621" cy="1826"/>
          </a:xfrm>
        </p:grpSpPr>
        <p:grpSp>
          <p:nvGrpSpPr>
            <p:cNvPr id="107538" name="组合 63"/>
            <p:cNvGrpSpPr/>
            <p:nvPr/>
          </p:nvGrpSpPr>
          <p:grpSpPr>
            <a:xfrm>
              <a:off x="0" y="572"/>
              <a:ext cx="3392" cy="1826"/>
              <a:chOff x="3495675" y="3876675"/>
              <a:chExt cx="5384800" cy="2898775"/>
            </a:xfrm>
          </p:grpSpPr>
          <p:sp>
            <p:nvSpPr>
              <p:cNvPr id="107543" name="Rectangle 33"/>
              <p:cNvSpPr/>
              <p:nvPr/>
            </p:nvSpPr>
            <p:spPr>
              <a:xfrm>
                <a:off x="8259763" y="4994275"/>
                <a:ext cx="620712" cy="333375"/>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Sum</a:t>
                </a:r>
                <a:endParaRPr lang="en-US" altLang="zh-CN" sz="1600" dirty="0">
                  <a:ea typeface="Arial" panose="020B0604020202020204" pitchFamily="34" charset="0"/>
                </a:endParaRPr>
              </a:p>
            </p:txBody>
          </p:sp>
          <p:grpSp>
            <p:nvGrpSpPr>
              <p:cNvPr id="107544" name="Group 73"/>
              <p:cNvGrpSpPr/>
              <p:nvPr/>
            </p:nvGrpSpPr>
            <p:grpSpPr>
              <a:xfrm>
                <a:off x="3495675" y="3876675"/>
                <a:ext cx="4968876" cy="2393950"/>
                <a:chOff x="2202" y="2442"/>
                <a:chExt cx="3130" cy="1508"/>
              </a:xfrm>
            </p:grpSpPr>
            <p:sp>
              <p:nvSpPr>
                <p:cNvPr id="107546" name="Line 11"/>
                <p:cNvSpPr/>
                <p:nvPr/>
              </p:nvSpPr>
              <p:spPr>
                <a:xfrm flipH="1">
                  <a:off x="3733" y="2869"/>
                  <a:ext cx="502" cy="0"/>
                </a:xfrm>
                <a:prstGeom prst="line">
                  <a:avLst/>
                </a:prstGeom>
                <a:ln w="12700" cap="flat" cmpd="sng">
                  <a:solidFill>
                    <a:schemeClr val="tx1"/>
                  </a:solidFill>
                  <a:prstDash val="solid"/>
                  <a:headEnd type="triangle" w="med" len="med"/>
                  <a:tailEnd type="none" w="med" len="med"/>
                </a:ln>
              </p:spPr>
            </p:sp>
            <p:sp>
              <p:nvSpPr>
                <p:cNvPr id="107547" name="Line 12"/>
                <p:cNvSpPr/>
                <p:nvPr/>
              </p:nvSpPr>
              <p:spPr>
                <a:xfrm flipH="1">
                  <a:off x="4225" y="2757"/>
                  <a:ext cx="6" cy="417"/>
                </a:xfrm>
                <a:prstGeom prst="line">
                  <a:avLst/>
                </a:prstGeom>
                <a:ln w="25400" cap="flat" cmpd="sng">
                  <a:solidFill>
                    <a:schemeClr val="tx1"/>
                  </a:solidFill>
                  <a:prstDash val="solid"/>
                  <a:headEnd type="none" w="med" len="med"/>
                  <a:tailEnd type="none" w="med" len="med"/>
                </a:ln>
              </p:spPr>
            </p:sp>
            <p:sp>
              <p:nvSpPr>
                <p:cNvPr id="107548" name="Line 13"/>
                <p:cNvSpPr/>
                <p:nvPr/>
              </p:nvSpPr>
              <p:spPr>
                <a:xfrm>
                  <a:off x="4238" y="2757"/>
                  <a:ext cx="399" cy="185"/>
                </a:xfrm>
                <a:prstGeom prst="line">
                  <a:avLst/>
                </a:prstGeom>
                <a:ln w="25400" cap="flat" cmpd="sng">
                  <a:solidFill>
                    <a:schemeClr val="tx1"/>
                  </a:solidFill>
                  <a:prstDash val="solid"/>
                  <a:headEnd type="none" w="med" len="med"/>
                  <a:tailEnd type="none" w="med" len="med"/>
                </a:ln>
              </p:spPr>
            </p:sp>
            <p:sp>
              <p:nvSpPr>
                <p:cNvPr id="107549" name="Line 14"/>
                <p:cNvSpPr/>
                <p:nvPr/>
              </p:nvSpPr>
              <p:spPr>
                <a:xfrm>
                  <a:off x="4208" y="3168"/>
                  <a:ext cx="151" cy="66"/>
                </a:xfrm>
                <a:prstGeom prst="line">
                  <a:avLst/>
                </a:prstGeom>
                <a:ln w="25400" cap="flat" cmpd="sng">
                  <a:solidFill>
                    <a:schemeClr val="tx1"/>
                  </a:solidFill>
                  <a:prstDash val="solid"/>
                  <a:headEnd type="none" w="med" len="med"/>
                  <a:tailEnd type="none" w="med" len="med"/>
                </a:ln>
              </p:spPr>
            </p:sp>
            <p:sp>
              <p:nvSpPr>
                <p:cNvPr id="107550" name="Line 16"/>
                <p:cNvSpPr/>
                <p:nvPr/>
              </p:nvSpPr>
              <p:spPr>
                <a:xfrm>
                  <a:off x="4637" y="2942"/>
                  <a:ext cx="7" cy="276"/>
                </a:xfrm>
                <a:prstGeom prst="line">
                  <a:avLst/>
                </a:prstGeom>
                <a:ln w="25400" cap="flat" cmpd="sng">
                  <a:solidFill>
                    <a:schemeClr val="tx1"/>
                  </a:solidFill>
                  <a:prstDash val="solid"/>
                  <a:headEnd type="none" w="med" len="med"/>
                  <a:tailEnd type="none" w="med" len="med"/>
                </a:ln>
              </p:spPr>
            </p:sp>
            <p:sp>
              <p:nvSpPr>
                <p:cNvPr id="107551" name="Line 18"/>
                <p:cNvSpPr/>
                <p:nvPr/>
              </p:nvSpPr>
              <p:spPr>
                <a:xfrm flipV="1">
                  <a:off x="4231" y="3311"/>
                  <a:ext cx="0" cy="395"/>
                </a:xfrm>
                <a:prstGeom prst="line">
                  <a:avLst/>
                </a:prstGeom>
                <a:ln w="25400" cap="flat" cmpd="sng">
                  <a:solidFill>
                    <a:schemeClr val="tx1"/>
                  </a:solidFill>
                  <a:prstDash val="solid"/>
                  <a:headEnd type="none" w="med" len="med"/>
                  <a:tailEnd type="none" w="med" len="med"/>
                </a:ln>
              </p:spPr>
            </p:sp>
            <p:sp>
              <p:nvSpPr>
                <p:cNvPr id="107552" name="Line 19"/>
                <p:cNvSpPr/>
                <p:nvPr/>
              </p:nvSpPr>
              <p:spPr>
                <a:xfrm flipV="1">
                  <a:off x="4238" y="3495"/>
                  <a:ext cx="399" cy="211"/>
                </a:xfrm>
                <a:prstGeom prst="line">
                  <a:avLst/>
                </a:prstGeom>
                <a:ln w="25400" cap="flat" cmpd="sng">
                  <a:solidFill>
                    <a:schemeClr val="tx1"/>
                  </a:solidFill>
                  <a:prstDash val="solid"/>
                  <a:headEnd type="none" w="med" len="med"/>
                  <a:tailEnd type="none" w="med" len="med"/>
                </a:ln>
              </p:spPr>
            </p:sp>
            <p:sp>
              <p:nvSpPr>
                <p:cNvPr id="107553" name="Line 20"/>
                <p:cNvSpPr/>
                <p:nvPr/>
              </p:nvSpPr>
              <p:spPr>
                <a:xfrm flipV="1">
                  <a:off x="4232" y="3232"/>
                  <a:ext cx="121" cy="75"/>
                </a:xfrm>
                <a:prstGeom prst="line">
                  <a:avLst/>
                </a:prstGeom>
                <a:ln w="25400" cap="flat" cmpd="sng">
                  <a:solidFill>
                    <a:schemeClr val="tx1"/>
                  </a:solidFill>
                  <a:prstDash val="solid"/>
                  <a:headEnd type="none" w="med" len="med"/>
                  <a:tailEnd type="none" w="med" len="med"/>
                </a:ln>
              </p:spPr>
            </p:sp>
            <p:sp>
              <p:nvSpPr>
                <p:cNvPr id="107554" name="Line 22"/>
                <p:cNvSpPr/>
                <p:nvPr/>
              </p:nvSpPr>
              <p:spPr>
                <a:xfrm flipV="1">
                  <a:off x="4644" y="3218"/>
                  <a:ext cx="0" cy="290"/>
                </a:xfrm>
                <a:prstGeom prst="line">
                  <a:avLst/>
                </a:prstGeom>
                <a:ln w="25400" cap="flat" cmpd="sng">
                  <a:solidFill>
                    <a:schemeClr val="tx1"/>
                  </a:solidFill>
                  <a:prstDash val="solid"/>
                  <a:headEnd type="none" w="med" len="med"/>
                  <a:tailEnd type="none" w="med" len="med"/>
                </a:ln>
              </p:spPr>
            </p:sp>
            <p:sp>
              <p:nvSpPr>
                <p:cNvPr id="107555" name="Line 23"/>
                <p:cNvSpPr/>
                <p:nvPr/>
              </p:nvSpPr>
              <p:spPr>
                <a:xfrm>
                  <a:off x="4647" y="3225"/>
                  <a:ext cx="612" cy="0"/>
                </a:xfrm>
                <a:prstGeom prst="line">
                  <a:avLst/>
                </a:prstGeom>
                <a:ln w="12700" cap="flat" cmpd="sng">
                  <a:solidFill>
                    <a:schemeClr val="tx1"/>
                  </a:solidFill>
                  <a:prstDash val="solid"/>
                  <a:headEnd type="none" w="med" len="med"/>
                  <a:tailEnd type="triangle" w="med" len="med"/>
                </a:ln>
              </p:spPr>
            </p:sp>
            <p:sp>
              <p:nvSpPr>
                <p:cNvPr id="107556" name="Line 24"/>
                <p:cNvSpPr/>
                <p:nvPr/>
              </p:nvSpPr>
              <p:spPr>
                <a:xfrm flipH="1">
                  <a:off x="3733" y="3580"/>
                  <a:ext cx="502" cy="0"/>
                </a:xfrm>
                <a:prstGeom prst="line">
                  <a:avLst/>
                </a:prstGeom>
                <a:ln w="12700" cap="flat" cmpd="sng">
                  <a:solidFill>
                    <a:schemeClr val="tx1"/>
                  </a:solidFill>
                  <a:prstDash val="solid"/>
                  <a:headEnd type="triangle" w="med" len="med"/>
                  <a:tailEnd type="none" w="med" len="med"/>
                </a:ln>
              </p:spPr>
            </p:sp>
            <p:sp>
              <p:nvSpPr>
                <p:cNvPr id="107557" name="Rectangle 25"/>
                <p:cNvSpPr/>
                <p:nvPr/>
              </p:nvSpPr>
              <p:spPr>
                <a:xfrm rot="5400000">
                  <a:off x="4180" y="3181"/>
                  <a:ext cx="589" cy="200"/>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500" dirty="0">
                      <a:cs typeface="Arial" panose="020B0604020202020204" pitchFamily="34" charset="0"/>
                    </a:rPr>
                    <a:t>Adder</a:t>
                  </a:r>
                  <a:endParaRPr lang="en-US" altLang="zh-CN" sz="1500" dirty="0">
                    <a:ea typeface="Arial" panose="020B0604020202020204" pitchFamily="34" charset="0"/>
                  </a:endParaRPr>
                </a:p>
              </p:txBody>
            </p:sp>
            <p:sp>
              <p:nvSpPr>
                <p:cNvPr id="107558" name="Line 26"/>
                <p:cNvSpPr/>
                <p:nvPr/>
              </p:nvSpPr>
              <p:spPr>
                <a:xfrm flipH="1">
                  <a:off x="3897" y="3544"/>
                  <a:ext cx="90" cy="73"/>
                </a:xfrm>
                <a:prstGeom prst="line">
                  <a:avLst/>
                </a:prstGeom>
                <a:ln w="12700" cap="flat" cmpd="sng">
                  <a:solidFill>
                    <a:schemeClr val="tx1"/>
                  </a:solidFill>
                  <a:prstDash val="solid"/>
                  <a:headEnd type="none" w="med" len="med"/>
                  <a:tailEnd type="none" w="med" len="med"/>
                </a:ln>
              </p:spPr>
            </p:sp>
            <p:sp>
              <p:nvSpPr>
                <p:cNvPr id="107559" name="Line 27"/>
                <p:cNvSpPr/>
                <p:nvPr/>
              </p:nvSpPr>
              <p:spPr>
                <a:xfrm flipH="1">
                  <a:off x="3897" y="2834"/>
                  <a:ext cx="90" cy="71"/>
                </a:xfrm>
                <a:prstGeom prst="line">
                  <a:avLst/>
                </a:prstGeom>
                <a:ln w="12700" cap="flat" cmpd="sng">
                  <a:solidFill>
                    <a:schemeClr val="tx1"/>
                  </a:solidFill>
                  <a:prstDash val="solid"/>
                  <a:headEnd type="none" w="med" len="med"/>
                  <a:tailEnd type="none" w="med" len="med"/>
                </a:ln>
              </p:spPr>
            </p:sp>
            <p:sp>
              <p:nvSpPr>
                <p:cNvPr id="107560" name="Line 28"/>
                <p:cNvSpPr/>
                <p:nvPr/>
              </p:nvSpPr>
              <p:spPr>
                <a:xfrm flipH="1">
                  <a:off x="4929" y="3189"/>
                  <a:ext cx="90" cy="71"/>
                </a:xfrm>
                <a:prstGeom prst="line">
                  <a:avLst/>
                </a:prstGeom>
                <a:ln w="12700" cap="flat" cmpd="sng">
                  <a:solidFill>
                    <a:schemeClr val="tx1"/>
                  </a:solidFill>
                  <a:prstDash val="solid"/>
                  <a:headEnd type="none" w="med" len="med"/>
                  <a:tailEnd type="none" w="med" len="med"/>
                </a:ln>
              </p:spPr>
            </p:sp>
            <p:sp>
              <p:nvSpPr>
                <p:cNvPr id="107561" name="Rectangle 29"/>
                <p:cNvSpPr/>
                <p:nvPr/>
              </p:nvSpPr>
              <p:spPr>
                <a:xfrm>
                  <a:off x="3770" y="286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7562" name="Rectangle 30"/>
                <p:cNvSpPr/>
                <p:nvPr/>
              </p:nvSpPr>
              <p:spPr>
                <a:xfrm>
                  <a:off x="3770" y="3580"/>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7563" name="Rectangle 31"/>
                <p:cNvSpPr/>
                <p:nvPr/>
              </p:nvSpPr>
              <p:spPr>
                <a:xfrm>
                  <a:off x="4802" y="3225"/>
                  <a:ext cx="192" cy="17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7564" name="Rectangle 32"/>
                <p:cNvSpPr/>
                <p:nvPr/>
              </p:nvSpPr>
              <p:spPr>
                <a:xfrm>
                  <a:off x="3687" y="2660"/>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A</a:t>
                  </a:r>
                  <a:endParaRPr lang="en-US" altLang="zh-CN" sz="1600" dirty="0">
                    <a:ea typeface="Arial" panose="020B0604020202020204" pitchFamily="34" charset="0"/>
                  </a:endParaRPr>
                </a:p>
              </p:txBody>
            </p:sp>
            <p:sp>
              <p:nvSpPr>
                <p:cNvPr id="107565" name="Rectangle 34"/>
                <p:cNvSpPr/>
                <p:nvPr/>
              </p:nvSpPr>
              <p:spPr>
                <a:xfrm>
                  <a:off x="5049" y="2920"/>
                  <a:ext cx="27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ZF</a:t>
                  </a:r>
                  <a:endParaRPr lang="en-US" altLang="zh-CN" sz="1600" dirty="0">
                    <a:ea typeface="Arial" panose="020B0604020202020204" pitchFamily="34" charset="0"/>
                  </a:endParaRPr>
                </a:p>
              </p:txBody>
            </p:sp>
            <p:sp>
              <p:nvSpPr>
                <p:cNvPr id="107566" name="Line 35"/>
                <p:cNvSpPr/>
                <p:nvPr/>
              </p:nvSpPr>
              <p:spPr>
                <a:xfrm>
                  <a:off x="4479" y="2635"/>
                  <a:ext cx="0" cy="231"/>
                </a:xfrm>
                <a:prstGeom prst="line">
                  <a:avLst/>
                </a:prstGeom>
                <a:ln w="12700" cap="flat" cmpd="sng">
                  <a:solidFill>
                    <a:schemeClr val="tx1"/>
                  </a:solidFill>
                  <a:prstDash val="solid"/>
                  <a:headEnd type="none" w="med" len="med"/>
                  <a:tailEnd type="triangle" w="med" len="med"/>
                </a:ln>
              </p:spPr>
            </p:sp>
            <p:sp>
              <p:nvSpPr>
                <p:cNvPr id="107567" name="Rectangle 36"/>
                <p:cNvSpPr/>
                <p:nvPr/>
              </p:nvSpPr>
              <p:spPr>
                <a:xfrm>
                  <a:off x="4512" y="2672"/>
                  <a:ext cx="320"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Cin</a:t>
                  </a:r>
                  <a:endParaRPr lang="en-US" altLang="zh-CN" sz="1600" dirty="0">
                    <a:ea typeface="Arial" panose="020B0604020202020204" pitchFamily="34" charset="0"/>
                  </a:endParaRPr>
                </a:p>
              </p:txBody>
            </p:sp>
            <p:sp>
              <p:nvSpPr>
                <p:cNvPr id="107568" name="Line 37"/>
                <p:cNvSpPr/>
                <p:nvPr/>
              </p:nvSpPr>
              <p:spPr>
                <a:xfrm>
                  <a:off x="4479" y="3584"/>
                  <a:ext cx="0" cy="309"/>
                </a:xfrm>
                <a:prstGeom prst="line">
                  <a:avLst/>
                </a:prstGeom>
                <a:ln w="12700" cap="flat" cmpd="sng">
                  <a:solidFill>
                    <a:schemeClr val="tx1"/>
                  </a:solidFill>
                  <a:prstDash val="solid"/>
                  <a:headEnd type="none" w="med" len="med"/>
                  <a:tailEnd type="triangle" w="med" len="med"/>
                </a:ln>
              </p:spPr>
            </p:sp>
            <p:sp>
              <p:nvSpPr>
                <p:cNvPr id="107569" name="Rectangle 38"/>
                <p:cNvSpPr/>
                <p:nvPr/>
              </p:nvSpPr>
              <p:spPr>
                <a:xfrm>
                  <a:off x="4512" y="3740"/>
                  <a:ext cx="40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Cout</a:t>
                  </a:r>
                  <a:endParaRPr lang="en-US" altLang="zh-CN" sz="1600" dirty="0">
                    <a:ea typeface="Arial" panose="020B0604020202020204" pitchFamily="34" charset="0"/>
                  </a:endParaRPr>
                </a:p>
              </p:txBody>
            </p:sp>
            <p:sp>
              <p:nvSpPr>
                <p:cNvPr id="107570" name="Line 39"/>
                <p:cNvSpPr/>
                <p:nvPr/>
              </p:nvSpPr>
              <p:spPr>
                <a:xfrm flipH="1">
                  <a:off x="2371" y="3462"/>
                  <a:ext cx="1039" cy="0"/>
                </a:xfrm>
                <a:prstGeom prst="line">
                  <a:avLst/>
                </a:prstGeom>
                <a:ln w="12700" cap="flat" cmpd="sng">
                  <a:solidFill>
                    <a:schemeClr val="tx1"/>
                  </a:solidFill>
                  <a:prstDash val="solid"/>
                  <a:headEnd type="triangle" w="med" len="med"/>
                  <a:tailEnd type="none" w="med" len="med"/>
                </a:ln>
              </p:spPr>
            </p:sp>
            <p:sp>
              <p:nvSpPr>
                <p:cNvPr id="107571" name="Line 40"/>
                <p:cNvSpPr/>
                <p:nvPr/>
              </p:nvSpPr>
              <p:spPr>
                <a:xfrm flipH="1">
                  <a:off x="2537" y="3426"/>
                  <a:ext cx="89" cy="72"/>
                </a:xfrm>
                <a:prstGeom prst="line">
                  <a:avLst/>
                </a:prstGeom>
                <a:ln w="12700" cap="flat" cmpd="sng">
                  <a:solidFill>
                    <a:schemeClr val="tx1"/>
                  </a:solidFill>
                  <a:prstDash val="solid"/>
                  <a:headEnd type="none" w="med" len="med"/>
                  <a:tailEnd type="none" w="med" len="med"/>
                </a:ln>
              </p:spPr>
            </p:sp>
            <p:sp>
              <p:nvSpPr>
                <p:cNvPr id="107572" name="Rectangle 41"/>
                <p:cNvSpPr/>
                <p:nvPr/>
              </p:nvSpPr>
              <p:spPr>
                <a:xfrm>
                  <a:off x="2408" y="3462"/>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7573" name="Rectangle 42"/>
                <p:cNvSpPr/>
                <p:nvPr/>
              </p:nvSpPr>
              <p:spPr>
                <a:xfrm>
                  <a:off x="2202" y="3383"/>
                  <a:ext cx="206" cy="209"/>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grpSp>
              <p:nvGrpSpPr>
                <p:cNvPr id="107574" name="Group 43"/>
                <p:cNvGrpSpPr/>
                <p:nvPr/>
              </p:nvGrpSpPr>
              <p:grpSpPr>
                <a:xfrm>
                  <a:off x="2780" y="3574"/>
                  <a:ext cx="290" cy="236"/>
                  <a:chOff x="1816" y="3448"/>
                  <a:chExt cx="336" cy="288"/>
                </a:xfrm>
              </p:grpSpPr>
              <p:sp>
                <p:nvSpPr>
                  <p:cNvPr id="107593" name="Oval 44"/>
                  <p:cNvSpPr/>
                  <p:nvPr/>
                </p:nvSpPr>
                <p:spPr>
                  <a:xfrm>
                    <a:off x="2072" y="3560"/>
                    <a:ext cx="80" cy="80"/>
                  </a:xfrm>
                  <a:prstGeom prst="ellipse">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7594" name="Line 45"/>
                  <p:cNvSpPr/>
                  <p:nvPr/>
                </p:nvSpPr>
                <p:spPr>
                  <a:xfrm flipH="1" flipV="1">
                    <a:off x="1816" y="3448"/>
                    <a:ext cx="256" cy="160"/>
                  </a:xfrm>
                  <a:prstGeom prst="line">
                    <a:avLst/>
                  </a:prstGeom>
                  <a:ln w="25400" cap="flat" cmpd="sng">
                    <a:solidFill>
                      <a:schemeClr val="tx1"/>
                    </a:solidFill>
                    <a:prstDash val="solid"/>
                    <a:headEnd type="none" w="med" len="med"/>
                    <a:tailEnd type="none" w="med" len="med"/>
                  </a:ln>
                </p:spPr>
              </p:sp>
              <p:sp>
                <p:nvSpPr>
                  <p:cNvPr id="107595" name="Line 46"/>
                  <p:cNvSpPr/>
                  <p:nvPr/>
                </p:nvSpPr>
                <p:spPr>
                  <a:xfrm flipH="1">
                    <a:off x="1816" y="3608"/>
                    <a:ext cx="256" cy="128"/>
                  </a:xfrm>
                  <a:prstGeom prst="line">
                    <a:avLst/>
                  </a:prstGeom>
                  <a:ln w="25400" cap="flat" cmpd="sng">
                    <a:solidFill>
                      <a:schemeClr val="tx1"/>
                    </a:solidFill>
                    <a:prstDash val="solid"/>
                    <a:headEnd type="none" w="med" len="med"/>
                    <a:tailEnd type="none" w="med" len="med"/>
                  </a:ln>
                </p:spPr>
              </p:sp>
              <p:sp>
                <p:nvSpPr>
                  <p:cNvPr id="107596" name="Line 47"/>
                  <p:cNvSpPr/>
                  <p:nvPr/>
                </p:nvSpPr>
                <p:spPr>
                  <a:xfrm>
                    <a:off x="1824" y="3464"/>
                    <a:ext cx="0" cy="272"/>
                  </a:xfrm>
                  <a:prstGeom prst="line">
                    <a:avLst/>
                  </a:prstGeom>
                  <a:ln w="25400" cap="flat" cmpd="sng">
                    <a:solidFill>
                      <a:schemeClr val="tx1"/>
                    </a:solidFill>
                    <a:prstDash val="solid"/>
                    <a:headEnd type="none" w="med" len="med"/>
                    <a:tailEnd type="none" w="med" len="med"/>
                  </a:ln>
                </p:spPr>
              </p:sp>
            </p:grpSp>
            <p:sp>
              <p:nvSpPr>
                <p:cNvPr id="107575" name="Line 48"/>
                <p:cNvSpPr/>
                <p:nvPr/>
              </p:nvSpPr>
              <p:spPr>
                <a:xfrm>
                  <a:off x="2664" y="3465"/>
                  <a:ext cx="0" cy="231"/>
                </a:xfrm>
                <a:prstGeom prst="line">
                  <a:avLst/>
                </a:prstGeom>
                <a:ln w="12700" cap="flat" cmpd="sng">
                  <a:solidFill>
                    <a:schemeClr val="tx1"/>
                  </a:solidFill>
                  <a:prstDash val="solid"/>
                  <a:headEnd type="none" w="med" len="med"/>
                  <a:tailEnd type="none" w="med" len="med"/>
                </a:ln>
              </p:spPr>
            </p:sp>
            <p:sp>
              <p:nvSpPr>
                <p:cNvPr id="107576" name="Line 49"/>
                <p:cNvSpPr/>
                <p:nvPr/>
              </p:nvSpPr>
              <p:spPr>
                <a:xfrm>
                  <a:off x="2667" y="3698"/>
                  <a:ext cx="117" cy="0"/>
                </a:xfrm>
                <a:prstGeom prst="line">
                  <a:avLst/>
                </a:prstGeom>
                <a:ln w="12700" cap="flat" cmpd="sng">
                  <a:solidFill>
                    <a:schemeClr val="tx1"/>
                  </a:solidFill>
                  <a:prstDash val="solid"/>
                  <a:headEnd type="none" w="med" len="med"/>
                  <a:tailEnd type="none" w="med" len="med"/>
                </a:ln>
              </p:spPr>
            </p:sp>
            <p:sp>
              <p:nvSpPr>
                <p:cNvPr id="107577" name="Line 50"/>
                <p:cNvSpPr/>
                <p:nvPr/>
              </p:nvSpPr>
              <p:spPr>
                <a:xfrm flipH="1">
                  <a:off x="3073" y="3698"/>
                  <a:ext cx="337" cy="0"/>
                </a:xfrm>
                <a:prstGeom prst="line">
                  <a:avLst/>
                </a:prstGeom>
                <a:ln w="12700" cap="flat" cmpd="sng">
                  <a:solidFill>
                    <a:schemeClr val="tx1"/>
                  </a:solidFill>
                  <a:prstDash val="solid"/>
                  <a:headEnd type="triangle" w="med" len="med"/>
                  <a:tailEnd type="none" w="med" len="med"/>
                </a:ln>
              </p:spPr>
            </p:sp>
            <p:sp>
              <p:nvSpPr>
                <p:cNvPr id="107578" name="Line 51"/>
                <p:cNvSpPr/>
                <p:nvPr/>
              </p:nvSpPr>
              <p:spPr>
                <a:xfrm flipH="1">
                  <a:off x="3155" y="3663"/>
                  <a:ext cx="89" cy="72"/>
                </a:xfrm>
                <a:prstGeom prst="line">
                  <a:avLst/>
                </a:prstGeom>
                <a:ln w="12700" cap="flat" cmpd="sng">
                  <a:solidFill>
                    <a:schemeClr val="tx1"/>
                  </a:solidFill>
                  <a:prstDash val="solid"/>
                  <a:headEnd type="none" w="med" len="med"/>
                  <a:tailEnd type="none" w="med" len="med"/>
                </a:ln>
              </p:spPr>
            </p:sp>
            <p:sp>
              <p:nvSpPr>
                <p:cNvPr id="107579" name="Rectangle 52"/>
                <p:cNvSpPr/>
                <p:nvPr/>
              </p:nvSpPr>
              <p:spPr>
                <a:xfrm>
                  <a:off x="3058" y="3709"/>
                  <a:ext cx="1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n</a:t>
                  </a:r>
                  <a:endParaRPr lang="en-US" altLang="zh-CN" sz="1600" dirty="0">
                    <a:ea typeface="Arial" panose="020B0604020202020204" pitchFamily="34" charset="0"/>
                  </a:endParaRPr>
                </a:p>
              </p:txBody>
            </p:sp>
            <p:sp>
              <p:nvSpPr>
                <p:cNvPr id="107580" name="Rectangle 53"/>
                <p:cNvSpPr/>
                <p:nvPr/>
              </p:nvSpPr>
              <p:spPr>
                <a:xfrm>
                  <a:off x="3413" y="3271"/>
                  <a:ext cx="316" cy="65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107581" name="Rectangle 54"/>
                <p:cNvSpPr/>
                <p:nvPr/>
              </p:nvSpPr>
              <p:spPr>
                <a:xfrm>
                  <a:off x="3385" y="3353"/>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0</a:t>
                  </a:r>
                </a:p>
              </p:txBody>
            </p:sp>
            <p:sp>
              <p:nvSpPr>
                <p:cNvPr id="107582" name="Rectangle 55"/>
                <p:cNvSpPr/>
                <p:nvPr/>
              </p:nvSpPr>
              <p:spPr>
                <a:xfrm>
                  <a:off x="3372" y="3589"/>
                  <a:ext cx="162" cy="171"/>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200" dirty="0">
                      <a:latin typeface="Times New Roman" panose="02020603050405020304" pitchFamily="18" charset="0"/>
                    </a:rPr>
                    <a:t>1</a:t>
                  </a:r>
                </a:p>
              </p:txBody>
            </p:sp>
            <p:sp>
              <p:nvSpPr>
                <p:cNvPr id="107583" name="Rectangle 56"/>
                <p:cNvSpPr/>
                <p:nvPr/>
              </p:nvSpPr>
              <p:spPr>
                <a:xfrm rot="5400000">
                  <a:off x="3395" y="3511"/>
                  <a:ext cx="451" cy="211"/>
                </a:xfrm>
                <a:prstGeom prst="rect">
                  <a:avLst/>
                </a:prstGeom>
                <a:noFill/>
                <a:ln w="12700">
                  <a:noFill/>
                </a:ln>
              </p:spPr>
              <p:txBody>
                <a:bodyPr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Mux</a:t>
                  </a:r>
                  <a:endParaRPr lang="en-US" altLang="zh-CN" sz="1600" dirty="0">
                    <a:ea typeface="Arial" panose="020B0604020202020204" pitchFamily="34" charset="0"/>
                  </a:endParaRPr>
                </a:p>
              </p:txBody>
            </p:sp>
            <p:sp>
              <p:nvSpPr>
                <p:cNvPr id="107584" name="Line 57"/>
                <p:cNvSpPr/>
                <p:nvPr/>
              </p:nvSpPr>
              <p:spPr>
                <a:xfrm flipV="1">
                  <a:off x="3571" y="2471"/>
                  <a:ext cx="0" cy="797"/>
                </a:xfrm>
                <a:prstGeom prst="line">
                  <a:avLst/>
                </a:prstGeom>
                <a:ln w="12700" cap="flat" cmpd="sng">
                  <a:solidFill>
                    <a:schemeClr val="tx1"/>
                  </a:solidFill>
                  <a:prstDash val="solid"/>
                  <a:headEnd type="triangle" w="med" len="med"/>
                  <a:tailEnd type="none" w="med" len="med"/>
                </a:ln>
              </p:spPr>
            </p:sp>
            <p:sp>
              <p:nvSpPr>
                <p:cNvPr id="107585" name="Rectangle 58"/>
                <p:cNvSpPr/>
                <p:nvPr/>
              </p:nvSpPr>
              <p:spPr>
                <a:xfrm>
                  <a:off x="3467" y="3259"/>
                  <a:ext cx="237" cy="17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200" dirty="0">
                      <a:latin typeface="Times New Roman" panose="02020603050405020304" pitchFamily="18" charset="0"/>
                    </a:rPr>
                    <a:t>Sel</a:t>
                  </a:r>
                </a:p>
              </p:txBody>
            </p:sp>
            <p:sp>
              <p:nvSpPr>
                <p:cNvPr id="107586" name="Line 59"/>
                <p:cNvSpPr/>
                <p:nvPr/>
              </p:nvSpPr>
              <p:spPr>
                <a:xfrm flipH="1">
                  <a:off x="3568" y="2632"/>
                  <a:ext cx="914" cy="0"/>
                </a:xfrm>
                <a:prstGeom prst="line">
                  <a:avLst/>
                </a:prstGeom>
                <a:ln w="12700" cap="flat" cmpd="sng">
                  <a:solidFill>
                    <a:schemeClr val="tx1"/>
                  </a:solidFill>
                  <a:prstDash val="solid"/>
                  <a:headEnd type="none" w="med" len="med"/>
                  <a:tailEnd type="none" w="med" len="med"/>
                </a:ln>
              </p:spPr>
            </p:sp>
            <p:sp>
              <p:nvSpPr>
                <p:cNvPr id="107587" name="Rectangle 60"/>
                <p:cNvSpPr/>
                <p:nvPr/>
              </p:nvSpPr>
              <p:spPr>
                <a:xfrm>
                  <a:off x="3189" y="2442"/>
                  <a:ext cx="355"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Sub</a:t>
                  </a:r>
                  <a:endParaRPr lang="en-US" altLang="zh-CN" sz="1600" dirty="0">
                    <a:ea typeface="Arial" panose="020B0604020202020204" pitchFamily="34" charset="0"/>
                  </a:endParaRPr>
                </a:p>
              </p:txBody>
            </p:sp>
            <p:sp>
              <p:nvSpPr>
                <p:cNvPr id="107588" name="Rectangle 62"/>
                <p:cNvSpPr/>
                <p:nvPr/>
              </p:nvSpPr>
              <p:spPr>
                <a:xfrm>
                  <a:off x="3016" y="3504"/>
                  <a:ext cx="206"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B</a:t>
                  </a:r>
                  <a:endParaRPr lang="en-US" altLang="zh-CN" sz="1600" dirty="0">
                    <a:ea typeface="Arial" panose="020B0604020202020204" pitchFamily="34" charset="0"/>
                  </a:endParaRPr>
                </a:p>
              </p:txBody>
            </p:sp>
            <p:sp>
              <p:nvSpPr>
                <p:cNvPr id="107589" name="Line 63"/>
                <p:cNvSpPr/>
                <p:nvPr/>
              </p:nvSpPr>
              <p:spPr>
                <a:xfrm>
                  <a:off x="3067" y="3539"/>
                  <a:ext cx="95" cy="0"/>
                </a:xfrm>
                <a:prstGeom prst="line">
                  <a:avLst/>
                </a:prstGeom>
                <a:ln w="28575" cap="flat" cmpd="sng">
                  <a:solidFill>
                    <a:srgbClr val="000000"/>
                  </a:solidFill>
                  <a:prstDash val="solid"/>
                  <a:headEnd type="none" w="med" len="med"/>
                  <a:tailEnd type="none" w="med" len="med"/>
                </a:ln>
              </p:spPr>
            </p:sp>
            <p:sp>
              <p:nvSpPr>
                <p:cNvPr id="107590" name="Line 64"/>
                <p:cNvSpPr/>
                <p:nvPr/>
              </p:nvSpPr>
              <p:spPr>
                <a:xfrm>
                  <a:off x="4640" y="3048"/>
                  <a:ext cx="401" cy="0"/>
                </a:xfrm>
                <a:prstGeom prst="line">
                  <a:avLst/>
                </a:prstGeom>
                <a:ln w="12700" cap="flat" cmpd="sng">
                  <a:solidFill>
                    <a:srgbClr val="000000"/>
                  </a:solidFill>
                  <a:prstDash val="solid"/>
                  <a:headEnd type="none" w="med" len="med"/>
                  <a:tailEnd type="triangle" w="med" len="med"/>
                </a:ln>
              </p:spPr>
            </p:sp>
            <p:sp>
              <p:nvSpPr>
                <p:cNvPr id="107591" name="Line 65"/>
                <p:cNvSpPr/>
                <p:nvPr/>
              </p:nvSpPr>
              <p:spPr>
                <a:xfrm>
                  <a:off x="4657" y="3447"/>
                  <a:ext cx="402" cy="0"/>
                </a:xfrm>
                <a:prstGeom prst="line">
                  <a:avLst/>
                </a:prstGeom>
                <a:ln w="12700" cap="flat" cmpd="sng">
                  <a:solidFill>
                    <a:srgbClr val="000000"/>
                  </a:solidFill>
                  <a:prstDash val="solid"/>
                  <a:headEnd type="none" w="med" len="med"/>
                  <a:tailEnd type="triangle" w="med" len="med"/>
                </a:ln>
              </p:spPr>
            </p:sp>
            <p:sp>
              <p:nvSpPr>
                <p:cNvPr id="107592" name="Rectangle 66"/>
                <p:cNvSpPr/>
                <p:nvPr/>
              </p:nvSpPr>
              <p:spPr>
                <a:xfrm>
                  <a:off x="5040" y="3370"/>
                  <a:ext cx="292" cy="210"/>
                </a:xfrm>
                <a:prstGeom prst="rect">
                  <a:avLst/>
                </a:prstGeom>
                <a:noFill/>
                <a:ln w="12700">
                  <a:noFill/>
                </a:ln>
              </p:spPr>
              <p:txBody>
                <a:bodyPr wrap="none" lIns="90488" tIns="44450" rIns="90488" bIns="4445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cs typeface="Arial" panose="020B0604020202020204" pitchFamily="34" charset="0"/>
                    </a:rPr>
                    <a:t>OF</a:t>
                  </a:r>
                  <a:endParaRPr lang="en-US" altLang="zh-CN" sz="1600" dirty="0">
                    <a:ea typeface="Arial" panose="020B0604020202020204" pitchFamily="34" charset="0"/>
                  </a:endParaRPr>
                </a:p>
              </p:txBody>
            </p:sp>
          </p:grpSp>
          <p:sp>
            <p:nvSpPr>
              <p:cNvPr id="107545" name="Text Box 68"/>
              <p:cNvSpPr txBox="1"/>
              <p:nvPr/>
            </p:nvSpPr>
            <p:spPr>
              <a:xfrm>
                <a:off x="5278438" y="6378575"/>
                <a:ext cx="238601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endParaRPr lang="zh-CN" altLang="en-US" sz="2000" dirty="0">
                  <a:solidFill>
                    <a:srgbClr val="C00000"/>
                  </a:solidFill>
                  <a:latin typeface="黑体" panose="02010609060101010101" pitchFamily="49" charset="-122"/>
                  <a:ea typeface="黑体" panose="02010609060101010101" pitchFamily="49" charset="-122"/>
                </a:endParaRPr>
              </a:p>
            </p:txBody>
          </p:sp>
        </p:grpSp>
        <p:sp>
          <p:nvSpPr>
            <p:cNvPr id="107539" name="Line 63"/>
            <p:cNvSpPr/>
            <p:nvPr/>
          </p:nvSpPr>
          <p:spPr>
            <a:xfrm>
              <a:off x="2455" y="1281"/>
              <a:ext cx="680" cy="0"/>
            </a:xfrm>
            <a:prstGeom prst="line">
              <a:avLst/>
            </a:prstGeom>
            <a:ln w="12700" cap="flat" cmpd="sng">
              <a:solidFill>
                <a:schemeClr val="tx1"/>
              </a:solidFill>
              <a:prstDash val="solid"/>
              <a:headEnd type="none" w="med" len="med"/>
              <a:tailEnd type="triangle" w="med" len="med"/>
            </a:ln>
          </p:spPr>
        </p:sp>
        <p:sp>
          <p:nvSpPr>
            <p:cNvPr id="107540" name="Text Box 64"/>
            <p:cNvSpPr txBox="1"/>
            <p:nvPr/>
          </p:nvSpPr>
          <p:spPr>
            <a:xfrm>
              <a:off x="3107" y="1168"/>
              <a:ext cx="340" cy="211"/>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SF</a:t>
              </a:r>
            </a:p>
          </p:txBody>
        </p:sp>
        <p:sp>
          <p:nvSpPr>
            <p:cNvPr id="107541" name="Line 65"/>
            <p:cNvSpPr/>
            <p:nvPr/>
          </p:nvSpPr>
          <p:spPr>
            <a:xfrm>
              <a:off x="2455" y="1508"/>
              <a:ext cx="850" cy="0"/>
            </a:xfrm>
            <a:prstGeom prst="line">
              <a:avLst/>
            </a:prstGeom>
            <a:ln w="12700" cap="flat" cmpd="sng">
              <a:solidFill>
                <a:schemeClr val="tx1"/>
              </a:solidFill>
              <a:prstDash val="solid"/>
              <a:headEnd type="none" w="med" len="med"/>
              <a:tailEnd type="triangle" w="med" len="med"/>
            </a:ln>
          </p:spPr>
        </p:sp>
        <p:sp>
          <p:nvSpPr>
            <p:cNvPr id="107542" name="Text Box 66"/>
            <p:cNvSpPr txBox="1"/>
            <p:nvPr/>
          </p:nvSpPr>
          <p:spPr>
            <a:xfrm>
              <a:off x="3277" y="1395"/>
              <a:ext cx="344" cy="21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600" dirty="0"/>
                <a:t>CF</a:t>
              </a:r>
            </a:p>
          </p:txBody>
        </p:sp>
      </p:grpSp>
      <p:sp>
        <p:nvSpPr>
          <p:cNvPr id="107528" name="Rectangle 67"/>
          <p:cNvSpPr/>
          <p:nvPr/>
        </p:nvSpPr>
        <p:spPr>
          <a:xfrm>
            <a:off x="296863" y="2617788"/>
            <a:ext cx="2609850" cy="314325"/>
          </a:xfrm>
          <a:prstGeom prst="rect">
            <a:avLst/>
          </a:prstGeom>
          <a:noFill/>
          <a:ln w="28575" cap="flat" cmpd="sng">
            <a:solidFill>
              <a:srgbClr val="0033CC"/>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07529" name="Rectangle 68"/>
          <p:cNvSpPr/>
          <p:nvPr/>
        </p:nvSpPr>
        <p:spPr>
          <a:xfrm>
            <a:off x="296863" y="3294063"/>
            <a:ext cx="1665287" cy="314325"/>
          </a:xfrm>
          <a:prstGeom prst="rect">
            <a:avLst/>
          </a:prstGeom>
          <a:noFill/>
          <a:ln w="28575" cap="flat" cmpd="sng">
            <a:solidFill>
              <a:srgbClr val="0033CC"/>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nvGrpSpPr>
          <p:cNvPr id="712773" name="Group 69"/>
          <p:cNvGrpSpPr/>
          <p:nvPr/>
        </p:nvGrpSpPr>
        <p:grpSpPr>
          <a:xfrm>
            <a:off x="0" y="5408613"/>
            <a:ext cx="4140200" cy="1449387"/>
            <a:chOff x="130" y="3407"/>
            <a:chExt cx="2608" cy="913"/>
          </a:xfrm>
        </p:grpSpPr>
        <p:pic>
          <p:nvPicPr>
            <p:cNvPr id="107536" name="Picture 70"/>
            <p:cNvPicPr>
              <a:picLocks noChangeAspect="1"/>
            </p:cNvPicPr>
            <p:nvPr/>
          </p:nvPicPr>
          <p:blipFill>
            <a:blip r:embed="rId3"/>
            <a:stretch>
              <a:fillRect/>
            </a:stretch>
          </p:blipFill>
          <p:spPr>
            <a:xfrm>
              <a:off x="130" y="3583"/>
              <a:ext cx="2608" cy="737"/>
            </a:xfrm>
            <a:prstGeom prst="rect">
              <a:avLst/>
            </a:prstGeom>
            <a:noFill/>
            <a:ln w="9525">
              <a:noFill/>
            </a:ln>
          </p:spPr>
        </p:pic>
        <p:sp>
          <p:nvSpPr>
            <p:cNvPr id="107537" name="Text Box 71"/>
            <p:cNvSpPr txBox="1"/>
            <p:nvPr/>
          </p:nvSpPr>
          <p:spPr>
            <a:xfrm>
              <a:off x="187" y="3407"/>
              <a:ext cx="1389"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ea typeface="微软雅黑" panose="020B0503020204020204" pitchFamily="34" charset="-122"/>
                </a:rPr>
                <a:t>无符号加公式：</a:t>
              </a:r>
            </a:p>
          </p:txBody>
        </p:sp>
      </p:grpSp>
      <p:grpSp>
        <p:nvGrpSpPr>
          <p:cNvPr id="712776" name="Group 72"/>
          <p:cNvGrpSpPr/>
          <p:nvPr/>
        </p:nvGrpSpPr>
        <p:grpSpPr>
          <a:xfrm>
            <a:off x="4302125" y="5094288"/>
            <a:ext cx="4797425" cy="1665287"/>
            <a:chOff x="2738" y="3271"/>
            <a:chExt cx="3022" cy="1049"/>
          </a:xfrm>
        </p:grpSpPr>
        <p:pic>
          <p:nvPicPr>
            <p:cNvPr id="107534" name="Picture 73"/>
            <p:cNvPicPr>
              <a:picLocks noChangeAspect="1"/>
            </p:cNvPicPr>
            <p:nvPr/>
          </p:nvPicPr>
          <p:blipFill>
            <a:blip r:embed="rId4"/>
            <a:stretch>
              <a:fillRect/>
            </a:stretch>
          </p:blipFill>
          <p:spPr>
            <a:xfrm>
              <a:off x="2738" y="3464"/>
              <a:ext cx="3022" cy="856"/>
            </a:xfrm>
            <a:prstGeom prst="rect">
              <a:avLst/>
            </a:prstGeom>
            <a:noFill/>
            <a:ln w="9525">
              <a:noFill/>
            </a:ln>
          </p:spPr>
        </p:pic>
        <p:sp>
          <p:nvSpPr>
            <p:cNvPr id="107535" name="Text Box 74"/>
            <p:cNvSpPr txBox="1"/>
            <p:nvPr/>
          </p:nvSpPr>
          <p:spPr>
            <a:xfrm>
              <a:off x="2823" y="3271"/>
              <a:ext cx="1871" cy="2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CC3300"/>
                  </a:solidFill>
                  <a:ea typeface="微软雅黑" panose="020B0503020204020204" pitchFamily="34" charset="-122"/>
                </a:rPr>
                <a:t>带符号加公式：</a:t>
              </a:r>
            </a:p>
          </p:txBody>
        </p:sp>
      </p:grpSp>
      <p:sp>
        <p:nvSpPr>
          <p:cNvPr id="712779" name="Rectangle 75"/>
          <p:cNvSpPr/>
          <p:nvPr/>
        </p:nvSpPr>
        <p:spPr>
          <a:xfrm>
            <a:off x="1106488" y="6219825"/>
            <a:ext cx="2971800" cy="539750"/>
          </a:xfrm>
          <a:prstGeom prst="rect">
            <a:avLst/>
          </a:prstGeom>
          <a:solidFill>
            <a:srgbClr val="FF0000">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12780" name="Rectangle 76"/>
          <p:cNvSpPr/>
          <p:nvPr/>
        </p:nvSpPr>
        <p:spPr>
          <a:xfrm>
            <a:off x="5273675" y="6354763"/>
            <a:ext cx="3779838" cy="404812"/>
          </a:xfrm>
          <a:prstGeom prst="rect">
            <a:avLst/>
          </a:prstGeom>
          <a:solidFill>
            <a:srgbClr val="008000">
              <a:alpha val="30980"/>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Effect transition="in" filter="blinds(horizontal)">
                                      <p:cBhvr>
                                        <p:cTn id="7" dur="500"/>
                                        <p:tgtEl>
                                          <p:spTgt spid="71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2710"/>
                                        </p:tgtEl>
                                        <p:attrNameLst>
                                          <p:attrName>style.visibility</p:attrName>
                                        </p:attrNameLst>
                                      </p:cBhvr>
                                      <p:to>
                                        <p:strVal val="visible"/>
                                      </p:to>
                                    </p:set>
                                    <p:animEffect transition="in" filter="blinds(horizontal)">
                                      <p:cBhvr>
                                        <p:cTn id="12" dur="500"/>
                                        <p:tgtEl>
                                          <p:spTgt spid="7127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09">
                                            <p:txEl>
                                              <p:pRg st="0" end="0"/>
                                            </p:txEl>
                                          </p:spTgt>
                                        </p:tgtEl>
                                        <p:attrNameLst>
                                          <p:attrName>style.visibility</p:attrName>
                                        </p:attrNameLst>
                                      </p:cBhvr>
                                      <p:to>
                                        <p:strVal val="visible"/>
                                      </p:to>
                                    </p:set>
                                    <p:animEffect transition="in" filter="blinds(horizontal)">
                                      <p:cBhvr>
                                        <p:cTn id="17" dur="500"/>
                                        <p:tgtEl>
                                          <p:spTgt spid="7127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09">
                                            <p:txEl>
                                              <p:pRg st="1" end="1"/>
                                            </p:txEl>
                                          </p:spTgt>
                                        </p:tgtEl>
                                        <p:attrNameLst>
                                          <p:attrName>style.visibility</p:attrName>
                                        </p:attrNameLst>
                                      </p:cBhvr>
                                      <p:to>
                                        <p:strVal val="visible"/>
                                      </p:to>
                                    </p:set>
                                    <p:animEffect transition="in" filter="blinds(horizontal)">
                                      <p:cBhvr>
                                        <p:cTn id="22" dur="500"/>
                                        <p:tgtEl>
                                          <p:spTgt spid="71270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2709">
                                            <p:txEl>
                                              <p:pRg st="2" end="2"/>
                                            </p:txEl>
                                          </p:spTgt>
                                        </p:tgtEl>
                                        <p:attrNameLst>
                                          <p:attrName>style.visibility</p:attrName>
                                        </p:attrNameLst>
                                      </p:cBhvr>
                                      <p:to>
                                        <p:strVal val="visible"/>
                                      </p:to>
                                    </p:set>
                                    <p:animEffect transition="in" filter="blinds(horizontal)">
                                      <p:cBhvr>
                                        <p:cTn id="27" dur="500"/>
                                        <p:tgtEl>
                                          <p:spTgt spid="71270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2709">
                                            <p:txEl>
                                              <p:pRg st="3" end="3"/>
                                            </p:txEl>
                                          </p:spTgt>
                                        </p:tgtEl>
                                        <p:attrNameLst>
                                          <p:attrName>style.visibility</p:attrName>
                                        </p:attrNameLst>
                                      </p:cBhvr>
                                      <p:to>
                                        <p:strVal val="visible"/>
                                      </p:to>
                                    </p:set>
                                    <p:animEffect transition="in" filter="blinds(horizontal)">
                                      <p:cBhvr>
                                        <p:cTn id="32" dur="500"/>
                                        <p:tgtEl>
                                          <p:spTgt spid="71270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2773"/>
                                        </p:tgtEl>
                                        <p:attrNameLst>
                                          <p:attrName>style.visibility</p:attrName>
                                        </p:attrNameLst>
                                      </p:cBhvr>
                                      <p:to>
                                        <p:strVal val="visible"/>
                                      </p:to>
                                    </p:set>
                                    <p:animEffect transition="in" filter="blinds(horizontal)">
                                      <p:cBhvr>
                                        <p:cTn id="37" dur="500"/>
                                        <p:tgtEl>
                                          <p:spTgt spid="71277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2776"/>
                                        </p:tgtEl>
                                        <p:attrNameLst>
                                          <p:attrName>style.visibility</p:attrName>
                                        </p:attrNameLst>
                                      </p:cBhvr>
                                      <p:to>
                                        <p:strVal val="visible"/>
                                      </p:to>
                                    </p:set>
                                    <p:animEffect transition="in" filter="blinds(horizontal)">
                                      <p:cBhvr>
                                        <p:cTn id="42" dur="500"/>
                                        <p:tgtEl>
                                          <p:spTgt spid="7127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2779"/>
                                        </p:tgtEl>
                                        <p:attrNameLst>
                                          <p:attrName>style.visibility</p:attrName>
                                        </p:attrNameLst>
                                      </p:cBhvr>
                                      <p:to>
                                        <p:strVal val="visible"/>
                                      </p:to>
                                    </p:set>
                                    <p:animEffect transition="in" filter="blinds(horizontal)">
                                      <p:cBhvr>
                                        <p:cTn id="47" dur="500"/>
                                        <p:tgtEl>
                                          <p:spTgt spid="7127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2780"/>
                                        </p:tgtEl>
                                        <p:attrNameLst>
                                          <p:attrName>style.visibility</p:attrName>
                                        </p:attrNameLst>
                                      </p:cBhvr>
                                      <p:to>
                                        <p:strVal val="visible"/>
                                      </p:to>
                                    </p:set>
                                    <p:animEffect transition="in" filter="blinds(horizontal)">
                                      <p:cBhvr>
                                        <p:cTn id="52" dur="500"/>
                                        <p:tgtEl>
                                          <p:spTgt spid="71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0" grpId="0"/>
      <p:bldP spid="712779" grpId="0" bldLvl="0" animBg="1"/>
      <p:bldP spid="712780"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457200" y="142875"/>
            <a:ext cx="8229600" cy="561975"/>
          </a:xfrm>
        </p:spPr>
        <p:txBody>
          <a:bodyPr vert="horz" wrap="square" lIns="91440" tIns="45720" rIns="91440" bIns="45720" anchor="ctr" anchorCtr="0"/>
          <a:lstStyle/>
          <a:p>
            <a:r>
              <a:rPr lang="zh-CN" altLang="en-US" dirty="0"/>
              <a:t>整数的乘运算</a:t>
            </a:r>
            <a:r>
              <a:rPr lang="zh-CN" altLang="en-US" sz="3600" dirty="0"/>
              <a:t> </a:t>
            </a:r>
          </a:p>
        </p:txBody>
      </p:sp>
      <p:sp>
        <p:nvSpPr>
          <p:cNvPr id="720899" name="Rectangle 3"/>
          <p:cNvSpPr>
            <a:spLocks noGrp="1"/>
          </p:cNvSpPr>
          <p:nvPr>
            <p:ph idx="1"/>
          </p:nvPr>
        </p:nvSpPr>
        <p:spPr>
          <a:xfrm>
            <a:off x="385763" y="954088"/>
            <a:ext cx="8229600" cy="2519362"/>
          </a:xfrm>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通常，高级语言中两个</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位整数相乘得到的结果通常也是一个</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位整数，也即，结果只取</a:t>
            </a:r>
            <a:r>
              <a:rPr lang="en-US" altLang="zh-CN" dirty="0">
                <a:latin typeface="微软雅黑" panose="020B0503020204020204" pitchFamily="34" charset="-122"/>
                <a:ea typeface="微软雅黑" panose="020B0503020204020204" pitchFamily="34" charset="-122"/>
              </a:rPr>
              <a:t>2n</a:t>
            </a:r>
            <a:r>
              <a:rPr lang="zh-CN" altLang="en-US" dirty="0">
                <a:latin typeface="微软雅黑" panose="020B0503020204020204" pitchFamily="34" charset="-122"/>
                <a:ea typeface="微软雅黑" panose="020B0503020204020204" pitchFamily="34" charset="-122"/>
              </a:rPr>
              <a:t>位乘积中的低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a:t>
            </a:r>
          </a:p>
          <a:p>
            <a:pPr lvl="1"/>
            <a:r>
              <a:rPr lang="zh-CN" altLang="en-US" sz="2400" dirty="0">
                <a:latin typeface="微软雅黑" panose="020B0503020204020204" pitchFamily="34" charset="-122"/>
                <a:ea typeface="微软雅黑" panose="020B0503020204020204" pitchFamily="34" charset="-122"/>
              </a:rPr>
              <a:t>例如，在</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语言中，参加运算的两个操作数的类型和结果的类型必须一致，如果不一致则会先转换为一致的数据类型再进行计算。</a:t>
            </a:r>
          </a:p>
        </p:txBody>
      </p:sp>
      <p:sp>
        <p:nvSpPr>
          <p:cNvPr id="720900" name="Rectangle 4"/>
          <p:cNvSpPr/>
          <p:nvPr/>
        </p:nvSpPr>
        <p:spPr>
          <a:xfrm>
            <a:off x="657225" y="3384550"/>
            <a:ext cx="4932363" cy="2432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eaLnBrk="1" hangingPunct="1">
              <a:lnSpc>
                <a:spcPct val="100000"/>
              </a:lnSpc>
              <a:spcBef>
                <a:spcPct val="35000"/>
              </a:spcBef>
              <a:buNone/>
            </a:pPr>
            <a:r>
              <a:rPr lang="en-US" altLang="zh-CN" sz="2400" dirty="0">
                <a:solidFill>
                  <a:srgbClr val="008000"/>
                </a:solidFill>
                <a:latin typeface="微软雅黑" panose="020B0503020204020204" pitchFamily="34" charset="-122"/>
                <a:ea typeface="微软雅黑" panose="020B0503020204020204" pitchFamily="34" charset="-122"/>
              </a:rPr>
              <a:t>int mul(int x, int y)</a:t>
            </a:r>
          </a:p>
          <a:p>
            <a:pPr marL="457200" lvl="1" indent="0" eaLnBrk="1" hangingPunct="1">
              <a:lnSpc>
                <a:spcPct val="100000"/>
              </a:lnSpc>
              <a:spcBef>
                <a:spcPct val="35000"/>
              </a:spcBef>
              <a:buNone/>
            </a:pPr>
            <a:r>
              <a:rPr lang="en-US" altLang="zh-CN" sz="2400" dirty="0">
                <a:solidFill>
                  <a:srgbClr val="008000"/>
                </a:solidFill>
                <a:latin typeface="微软雅黑" panose="020B0503020204020204" pitchFamily="34" charset="-122"/>
                <a:ea typeface="微软雅黑" panose="020B0503020204020204" pitchFamily="34" charset="-122"/>
              </a:rPr>
              <a:t>{ </a:t>
            </a:r>
          </a:p>
          <a:p>
            <a:pPr marL="457200" lvl="1" indent="0" eaLnBrk="1" hangingPunct="1">
              <a:lnSpc>
                <a:spcPct val="100000"/>
              </a:lnSpc>
              <a:spcBef>
                <a:spcPct val="35000"/>
              </a:spcBef>
              <a:buNone/>
            </a:pPr>
            <a:r>
              <a:rPr lang="en-US" altLang="zh-CN" sz="2400" dirty="0">
                <a:solidFill>
                  <a:srgbClr val="008000"/>
                </a:solidFill>
                <a:latin typeface="微软雅黑" panose="020B0503020204020204" pitchFamily="34" charset="-122"/>
                <a:ea typeface="微软雅黑" panose="020B0503020204020204" pitchFamily="34" charset="-122"/>
              </a:rPr>
              <a:t>	int z=x*y;</a:t>
            </a:r>
          </a:p>
          <a:p>
            <a:pPr marL="457200" lvl="1" indent="0" eaLnBrk="1" hangingPunct="1">
              <a:lnSpc>
                <a:spcPct val="100000"/>
              </a:lnSpc>
              <a:spcBef>
                <a:spcPct val="35000"/>
              </a:spcBef>
              <a:buNone/>
            </a:pPr>
            <a:r>
              <a:rPr lang="en-US" altLang="zh-CN" sz="2400" dirty="0">
                <a:solidFill>
                  <a:srgbClr val="008000"/>
                </a:solidFill>
                <a:latin typeface="微软雅黑" panose="020B0503020204020204" pitchFamily="34" charset="-122"/>
                <a:ea typeface="微软雅黑" panose="020B0503020204020204" pitchFamily="34" charset="-122"/>
              </a:rPr>
              <a:t>  	return z;</a:t>
            </a:r>
          </a:p>
          <a:p>
            <a:pPr marL="457200" lvl="1" indent="0" eaLnBrk="1" hangingPunct="1">
              <a:lnSpc>
                <a:spcPct val="100000"/>
              </a:lnSpc>
              <a:spcBef>
                <a:spcPct val="35000"/>
              </a:spcBef>
              <a:buNone/>
            </a:pPr>
            <a:r>
              <a:rPr lang="en-US" altLang="zh-CN" sz="2400" dirty="0">
                <a:solidFill>
                  <a:srgbClr val="008000"/>
                </a:solidFill>
                <a:latin typeface="微软雅黑" panose="020B0503020204020204" pitchFamily="34" charset="-122"/>
                <a:ea typeface="微软雅黑" panose="020B0503020204020204" pitchFamily="34" charset="-122"/>
              </a:rPr>
              <a:t>}</a:t>
            </a:r>
          </a:p>
        </p:txBody>
      </p:sp>
      <p:sp>
        <p:nvSpPr>
          <p:cNvPr id="720901" name="Text Box 5"/>
          <p:cNvSpPr txBox="1"/>
          <p:nvPr/>
        </p:nvSpPr>
        <p:spPr>
          <a:xfrm>
            <a:off x="4122738" y="4059238"/>
            <a:ext cx="4589462" cy="16256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40000"/>
              </a:lnSpc>
              <a:spcBef>
                <a:spcPct val="50000"/>
              </a:spcBef>
              <a:buNone/>
            </a:pPr>
            <a:r>
              <a:rPr lang="en-US" altLang="zh-CN" dirty="0">
                <a:latin typeface="微软雅黑" panose="020B0503020204020204" pitchFamily="34" charset="-122"/>
                <a:ea typeface="微软雅黑" panose="020B0503020204020204" pitchFamily="34" charset="-122"/>
              </a:rPr>
              <a:t>x*y </a:t>
            </a:r>
            <a:r>
              <a:rPr lang="zh-CN" altLang="en-US" dirty="0">
                <a:latin typeface="微软雅黑" panose="020B0503020204020204" pitchFamily="34" charset="-122"/>
                <a:ea typeface="微软雅黑" panose="020B0503020204020204" pitchFamily="34" charset="-122"/>
              </a:rPr>
              <a:t>被转换为乘法指令，在乘法运算电路中得到的乘积是</a:t>
            </a:r>
            <a:r>
              <a:rPr lang="en-US" altLang="zh-CN" dirty="0">
                <a:latin typeface="微软雅黑" panose="020B0503020204020204" pitchFamily="34" charset="-122"/>
                <a:ea typeface="微软雅黑" panose="020B0503020204020204" pitchFamily="34" charset="-122"/>
              </a:rPr>
              <a:t>64</a:t>
            </a:r>
            <a:r>
              <a:rPr lang="zh-CN" altLang="en-US" dirty="0">
                <a:latin typeface="微软雅黑" panose="020B0503020204020204" pitchFamily="34" charset="-122"/>
                <a:ea typeface="微软雅黑" panose="020B0503020204020204" pitchFamily="34" charset="-122"/>
              </a:rPr>
              <a:t>位，但是，只取其低</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位赋给</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animEffect transition="in" filter="blinds(horizontal)">
                                      <p:cBhvr>
                                        <p:cTn id="7" dur="500"/>
                                        <p:tgtEl>
                                          <p:spTgt spid="7208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0"/>
                                        </p:tgtEl>
                                        <p:attrNameLst>
                                          <p:attrName>style.visibility</p:attrName>
                                        </p:attrNameLst>
                                      </p:cBhvr>
                                      <p:to>
                                        <p:strVal val="visible"/>
                                      </p:to>
                                    </p:set>
                                    <p:animEffect transition="in" filter="blinds(horizontal)">
                                      <p:cBhvr>
                                        <p:cTn id="12" dur="500"/>
                                        <p:tgtEl>
                                          <p:spTgt spid="7209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整数的乘运算</a:t>
            </a:r>
            <a:r>
              <a:rPr lang="zh-CN" altLang="en-US" sz="3600" dirty="0"/>
              <a:t> </a:t>
            </a:r>
          </a:p>
        </p:txBody>
      </p:sp>
      <p:sp>
        <p:nvSpPr>
          <p:cNvPr id="724995" name="Rectangle 3"/>
          <p:cNvSpPr/>
          <p:nvPr/>
        </p:nvSpPr>
        <p:spPr>
          <a:xfrm>
            <a:off x="206375" y="773113"/>
            <a:ext cx="8235950" cy="24669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30000"/>
              </a:lnSpc>
              <a:spcBef>
                <a:spcPct val="30000"/>
              </a:spcBef>
              <a:buNone/>
            </a:pPr>
            <a:r>
              <a:rPr lang="zh-CN" altLang="en-US" sz="2200" dirty="0">
                <a:latin typeface="微软雅黑" panose="020B0503020204020204" pitchFamily="34" charset="-122"/>
                <a:ea typeface="微软雅黑" panose="020B0503020204020204" pitchFamily="34" charset="-122"/>
              </a:rPr>
              <a:t>结论：假定</a:t>
            </a:r>
            <a:r>
              <a:rPr lang="zh-CN" altLang="en-US" sz="2200" dirty="0">
                <a:solidFill>
                  <a:srgbClr val="FF0000"/>
                </a:solidFill>
                <a:latin typeface="微软雅黑" panose="020B0503020204020204" pitchFamily="34" charset="-122"/>
                <a:ea typeface="微软雅黑" panose="020B0503020204020204" pitchFamily="34" charset="-122"/>
              </a:rPr>
              <a:t>两个</a:t>
            </a:r>
            <a:r>
              <a:rPr lang="en-US" altLang="zh-CN" sz="2200" dirty="0">
                <a:solidFill>
                  <a:srgbClr val="FF0000"/>
                </a:solidFill>
                <a:latin typeface="微软雅黑" panose="020B0503020204020204" pitchFamily="34" charset="-122"/>
                <a:ea typeface="微软雅黑" panose="020B0503020204020204" pitchFamily="34" charset="-122"/>
              </a:rPr>
              <a:t>n</a:t>
            </a:r>
            <a:r>
              <a:rPr lang="zh-CN" altLang="en-US" sz="2200" dirty="0">
                <a:solidFill>
                  <a:srgbClr val="FF0000"/>
                </a:solidFill>
                <a:latin typeface="微软雅黑" panose="020B0503020204020204" pitchFamily="34" charset="-122"/>
                <a:ea typeface="微软雅黑" panose="020B0503020204020204" pitchFamily="34" charset="-122"/>
              </a:rPr>
              <a:t>位无符号</a:t>
            </a:r>
            <a:r>
              <a:rPr lang="zh-CN" altLang="en-US" sz="2200" dirty="0">
                <a:latin typeface="微软雅黑" panose="020B0503020204020204" pitchFamily="34" charset="-122"/>
                <a:ea typeface="微软雅黑" panose="020B0503020204020204" pitchFamily="34" charset="-122"/>
              </a:rPr>
              <a:t>整数</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对应的机器数为</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u</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u</a:t>
            </a:r>
            <a:r>
              <a:rPr lang="pt-BR"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为</a:t>
            </a:r>
            <a:r>
              <a:rPr lang="en-US" altLang="zh-CN" sz="2200" dirty="0">
                <a:solidFill>
                  <a:srgbClr val="FF0000"/>
                </a:solidFill>
                <a:latin typeface="微软雅黑" panose="020B0503020204020204" pitchFamily="34" charset="-122"/>
                <a:ea typeface="微软雅黑" panose="020B0503020204020204" pitchFamily="34" charset="-122"/>
              </a:rPr>
              <a:t>n</a:t>
            </a:r>
            <a:r>
              <a:rPr lang="zh-CN" altLang="en-US" sz="2200" dirty="0">
                <a:solidFill>
                  <a:srgbClr val="FF0000"/>
                </a:solidFill>
                <a:latin typeface="微软雅黑" panose="020B0503020204020204" pitchFamily="34" charset="-122"/>
                <a:ea typeface="微软雅黑" panose="020B0503020204020204" pitchFamily="34" charset="-122"/>
              </a:rPr>
              <a:t>位无符号整数</a:t>
            </a:r>
            <a:r>
              <a:rPr lang="zh-CN" altLang="en-US" sz="2200" dirty="0">
                <a:latin typeface="微软雅黑" panose="020B0503020204020204" pitchFamily="34" charset="-122"/>
                <a:ea typeface="微软雅黑" panose="020B0503020204020204" pitchFamily="34" charset="-122"/>
              </a:rPr>
              <a:t>且对应的机器数为</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u</a:t>
            </a:r>
            <a:r>
              <a:rPr lang="zh-CN" altLang="en-US" sz="2200" dirty="0">
                <a:latin typeface="微软雅黑" panose="020B0503020204020204" pitchFamily="34" charset="-122"/>
                <a:ea typeface="微软雅黑" panose="020B0503020204020204" pitchFamily="34" charset="-122"/>
              </a:rPr>
              <a:t>；</a:t>
            </a:r>
          </a:p>
          <a:p>
            <a:pPr marL="0" lvl="0" indent="0">
              <a:lnSpc>
                <a:spcPct val="130000"/>
              </a:lnSpc>
              <a:spcBef>
                <a:spcPct val="30000"/>
              </a:spcBef>
              <a:buNone/>
            </a:pPr>
            <a:r>
              <a:rPr lang="zh-CN" altLang="en-US" sz="2200" dirty="0">
                <a:solidFill>
                  <a:srgbClr val="FF0000"/>
                </a:solidFill>
                <a:latin typeface="微软雅黑" panose="020B0503020204020204" pitchFamily="34" charset="-122"/>
                <a:ea typeface="微软雅黑" panose="020B0503020204020204" pitchFamily="34" charset="-122"/>
              </a:rPr>
              <a:t>两个</a:t>
            </a:r>
            <a:r>
              <a:rPr lang="en-US" altLang="zh-CN" sz="2200" dirty="0">
                <a:solidFill>
                  <a:srgbClr val="FF0000"/>
                </a:solidFill>
                <a:latin typeface="微软雅黑" panose="020B0503020204020204" pitchFamily="34" charset="-122"/>
                <a:ea typeface="微软雅黑" panose="020B0503020204020204" pitchFamily="34" charset="-122"/>
              </a:rPr>
              <a:t>n</a:t>
            </a:r>
            <a:r>
              <a:rPr lang="zh-CN" altLang="en-US" sz="2200" dirty="0">
                <a:solidFill>
                  <a:srgbClr val="FF0000"/>
                </a:solidFill>
                <a:latin typeface="微软雅黑" panose="020B0503020204020204" pitchFamily="34" charset="-122"/>
                <a:ea typeface="微软雅黑" panose="020B0503020204020204" pitchFamily="34" charset="-122"/>
              </a:rPr>
              <a:t>位带符号</a:t>
            </a:r>
            <a:r>
              <a:rPr lang="zh-CN" altLang="en-US" sz="2200" dirty="0">
                <a:latin typeface="微软雅黑" panose="020B0503020204020204" pitchFamily="34" charset="-122"/>
                <a:ea typeface="微软雅黑" panose="020B0503020204020204" pitchFamily="34" charset="-122"/>
              </a:rPr>
              <a:t>整数</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对应的机器数为</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s</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s</a:t>
            </a:r>
            <a:r>
              <a:rPr lang="pt-BR"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为</a:t>
            </a:r>
            <a:r>
              <a:rPr lang="en-US" altLang="zh-CN" sz="2200" dirty="0">
                <a:solidFill>
                  <a:srgbClr val="FF0000"/>
                </a:solidFill>
                <a:latin typeface="微软雅黑" panose="020B0503020204020204" pitchFamily="34" charset="-122"/>
                <a:ea typeface="微软雅黑" panose="020B0503020204020204" pitchFamily="34" charset="-122"/>
              </a:rPr>
              <a:t>n</a:t>
            </a:r>
            <a:r>
              <a:rPr lang="zh-CN" altLang="en-US" sz="2200" dirty="0">
                <a:solidFill>
                  <a:srgbClr val="FF0000"/>
                </a:solidFill>
                <a:latin typeface="微软雅黑" panose="020B0503020204020204" pitchFamily="34" charset="-122"/>
                <a:ea typeface="微软雅黑" panose="020B0503020204020204" pitchFamily="34" charset="-122"/>
              </a:rPr>
              <a:t>位带符号整数</a:t>
            </a:r>
            <a:r>
              <a:rPr lang="zh-CN" altLang="en-US" sz="2200" dirty="0">
                <a:latin typeface="微软雅黑" panose="020B0503020204020204" pitchFamily="34" charset="-122"/>
                <a:ea typeface="微软雅黑" panose="020B0503020204020204" pitchFamily="34" charset="-122"/>
              </a:rPr>
              <a:t>且对应的机器数为</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a:t>
            </a:r>
          </a:p>
          <a:p>
            <a:pPr marL="0" lvl="0" indent="0">
              <a:lnSpc>
                <a:spcPct val="130000"/>
              </a:lnSpc>
              <a:spcBef>
                <a:spcPct val="30000"/>
              </a:spcBef>
              <a:buNone/>
            </a:pPr>
            <a:r>
              <a:rPr lang="zh-CN" altLang="en-US" sz="2200" dirty="0">
                <a:latin typeface="微软雅黑" panose="020B0503020204020204" pitchFamily="34" charset="-122"/>
                <a:ea typeface="微软雅黑" panose="020B0503020204020204" pitchFamily="34" charset="-122"/>
              </a:rPr>
              <a:t>若</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u</a:t>
            </a:r>
            <a:r>
              <a:rPr lang="en-US" altLang="zh-CN" sz="2200" dirty="0">
                <a:latin typeface="微软雅黑" panose="020B0503020204020204" pitchFamily="34" charset="-122"/>
                <a:ea typeface="微软雅黑" panose="020B0503020204020204" pitchFamily="34" charset="-122"/>
              </a:rPr>
              <a:t>=X</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且</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u</a:t>
            </a:r>
            <a:r>
              <a:rPr lang="en-US" altLang="zh-CN" sz="2200" dirty="0">
                <a:latin typeface="微软雅黑" panose="020B0503020204020204" pitchFamily="34" charset="-122"/>
                <a:ea typeface="微软雅黑" panose="020B0503020204020204" pitchFamily="34" charset="-122"/>
              </a:rPr>
              <a:t>=Y</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，则</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u</a:t>
            </a:r>
            <a:r>
              <a:rPr lang="en-US" altLang="zh-CN" sz="2200" dirty="0">
                <a:latin typeface="微软雅黑" panose="020B0503020204020204" pitchFamily="34" charset="-122"/>
                <a:ea typeface="微软雅黑" panose="020B0503020204020204" pitchFamily="34" charset="-122"/>
              </a:rPr>
              <a:t>=P</a:t>
            </a:r>
            <a:r>
              <a:rPr lang="en-US" altLang="zh-CN" sz="2200" baseline="-25000" dirty="0">
                <a:latin typeface="微软雅黑" panose="020B0503020204020204" pitchFamily="34" charset="-122"/>
                <a:ea typeface="微软雅黑" panose="020B0503020204020204" pitchFamily="34" charset="-122"/>
              </a:rPr>
              <a:t>s</a:t>
            </a:r>
            <a:r>
              <a:rPr lang="zh-CN" altLang="en-US" sz="2200" dirty="0">
                <a:latin typeface="微软雅黑" panose="020B0503020204020204" pitchFamily="34" charset="-122"/>
                <a:ea typeface="微软雅黑" panose="020B0503020204020204" pitchFamily="34" charset="-122"/>
              </a:rPr>
              <a:t>。 </a:t>
            </a:r>
          </a:p>
        </p:txBody>
      </p:sp>
      <p:sp>
        <p:nvSpPr>
          <p:cNvPr id="724996" name="Text Box 4"/>
          <p:cNvSpPr txBox="1"/>
          <p:nvPr/>
        </p:nvSpPr>
        <p:spPr>
          <a:xfrm>
            <a:off x="250825" y="3429000"/>
            <a:ext cx="4456113"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0000FF"/>
                </a:solidFill>
                <a:latin typeface="微软雅黑" panose="020B0503020204020204" pitchFamily="34" charset="-122"/>
                <a:ea typeface="微软雅黑" panose="020B0503020204020204" pitchFamily="34" charset="-122"/>
              </a:rPr>
              <a:t>可用无符号乘来实现带符号乘，但高</a:t>
            </a:r>
            <a:r>
              <a:rPr lang="en-US" altLang="zh-CN" sz="2200" dirty="0">
                <a:solidFill>
                  <a:srgbClr val="0000FF"/>
                </a:solidFill>
                <a:latin typeface="微软雅黑" panose="020B0503020204020204" pitchFamily="34" charset="-122"/>
                <a:ea typeface="微软雅黑" panose="020B0503020204020204" pitchFamily="34" charset="-122"/>
              </a:rPr>
              <a:t>n</a:t>
            </a:r>
            <a:r>
              <a:rPr lang="zh-CN" altLang="en-US" sz="2200" dirty="0">
                <a:solidFill>
                  <a:srgbClr val="0000FF"/>
                </a:solidFill>
                <a:latin typeface="微软雅黑" panose="020B0503020204020204" pitchFamily="34" charset="-122"/>
                <a:ea typeface="微软雅黑" panose="020B0503020204020204" pitchFamily="34" charset="-122"/>
              </a:rPr>
              <a:t>位无法得到，故不能判断溢出。</a:t>
            </a:r>
          </a:p>
        </p:txBody>
      </p:sp>
      <p:sp>
        <p:nvSpPr>
          <p:cNvPr id="118789" name="Text Box 5"/>
          <p:cNvSpPr txBox="1"/>
          <p:nvPr/>
        </p:nvSpPr>
        <p:spPr>
          <a:xfrm>
            <a:off x="1422400" y="5313363"/>
            <a:ext cx="2116138"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dirty="0">
                <a:solidFill>
                  <a:srgbClr val="0033CC"/>
                </a:solidFill>
                <a:ea typeface="微软雅黑" panose="020B0503020204020204" pitchFamily="34" charset="-122"/>
                <a:hlinkClick r:id="" action="ppaction://hlinkshowjump?jump=nextslide"/>
              </a:rPr>
              <a:t>无符号</a:t>
            </a:r>
            <a:r>
              <a:rPr lang="zh-CN" altLang="en-US" dirty="0">
                <a:ea typeface="微软雅黑" panose="020B0503020204020204" pitchFamily="34" charset="-122"/>
                <a:hlinkClick r:id="" action="ppaction://hlinkshowjump?jump=nextslide"/>
              </a:rPr>
              <a:t>乘法器</a:t>
            </a:r>
            <a:r>
              <a:rPr lang="zh-CN" altLang="en-US" sz="1800" b="0" dirty="0">
                <a:hlinkClick r:id="" action="ppaction://hlinkshowjump?jump=nextslide"/>
              </a:rPr>
              <a:t> </a:t>
            </a:r>
            <a:endParaRPr lang="zh-CN" altLang="en-US" sz="1800" b="0" dirty="0"/>
          </a:p>
        </p:txBody>
      </p:sp>
      <p:sp>
        <p:nvSpPr>
          <p:cNvPr id="118790" name="Line 6"/>
          <p:cNvSpPr/>
          <p:nvPr/>
        </p:nvSpPr>
        <p:spPr>
          <a:xfrm flipV="1">
            <a:off x="1827213" y="5762625"/>
            <a:ext cx="0" cy="585788"/>
          </a:xfrm>
          <a:prstGeom prst="line">
            <a:avLst/>
          </a:prstGeom>
          <a:ln w="38100" cap="flat" cmpd="sng">
            <a:solidFill>
              <a:schemeClr val="tx1"/>
            </a:solidFill>
            <a:prstDash val="solid"/>
            <a:headEnd type="none" w="med" len="med"/>
            <a:tailEnd type="triangle" w="med" len="med"/>
          </a:ln>
        </p:spPr>
      </p:sp>
      <p:sp>
        <p:nvSpPr>
          <p:cNvPr id="118791" name="Line 7"/>
          <p:cNvSpPr/>
          <p:nvPr/>
        </p:nvSpPr>
        <p:spPr>
          <a:xfrm flipV="1">
            <a:off x="3087688" y="5762625"/>
            <a:ext cx="0" cy="585788"/>
          </a:xfrm>
          <a:prstGeom prst="line">
            <a:avLst/>
          </a:prstGeom>
          <a:ln w="38100" cap="flat" cmpd="sng">
            <a:solidFill>
              <a:schemeClr val="tx1"/>
            </a:solidFill>
            <a:prstDash val="solid"/>
            <a:headEnd type="none" w="med" len="med"/>
            <a:tailEnd type="triangle" w="med" len="med"/>
          </a:ln>
        </p:spPr>
      </p:sp>
      <p:sp>
        <p:nvSpPr>
          <p:cNvPr id="118792" name="Line 8"/>
          <p:cNvSpPr/>
          <p:nvPr/>
        </p:nvSpPr>
        <p:spPr>
          <a:xfrm flipV="1">
            <a:off x="2143125" y="4727575"/>
            <a:ext cx="0" cy="585788"/>
          </a:xfrm>
          <a:prstGeom prst="line">
            <a:avLst/>
          </a:prstGeom>
          <a:ln w="38100" cap="flat" cmpd="sng">
            <a:solidFill>
              <a:schemeClr val="tx1"/>
            </a:solidFill>
            <a:prstDash val="solid"/>
            <a:headEnd type="none" w="med" len="med"/>
            <a:tailEnd type="triangle" w="med" len="med"/>
          </a:ln>
        </p:spPr>
      </p:sp>
      <p:sp>
        <p:nvSpPr>
          <p:cNvPr id="118793" name="Line 9"/>
          <p:cNvSpPr/>
          <p:nvPr/>
        </p:nvSpPr>
        <p:spPr>
          <a:xfrm flipV="1">
            <a:off x="2727325" y="4727575"/>
            <a:ext cx="0" cy="585788"/>
          </a:xfrm>
          <a:prstGeom prst="line">
            <a:avLst/>
          </a:prstGeom>
          <a:ln w="38100" cap="flat" cmpd="sng">
            <a:solidFill>
              <a:schemeClr val="tx1"/>
            </a:solidFill>
            <a:prstDash val="solid"/>
            <a:headEnd type="none" w="med" len="med"/>
            <a:tailEnd type="triangle" w="med" len="med"/>
          </a:ln>
        </p:spPr>
      </p:sp>
      <p:sp>
        <p:nvSpPr>
          <p:cNvPr id="118794" name="Line 10"/>
          <p:cNvSpPr/>
          <p:nvPr/>
        </p:nvSpPr>
        <p:spPr>
          <a:xfrm>
            <a:off x="1738313" y="6032500"/>
            <a:ext cx="179387" cy="90488"/>
          </a:xfrm>
          <a:prstGeom prst="line">
            <a:avLst/>
          </a:prstGeom>
          <a:ln w="38100" cap="flat" cmpd="sng">
            <a:solidFill>
              <a:schemeClr val="tx1"/>
            </a:solidFill>
            <a:prstDash val="solid"/>
            <a:headEnd type="none" w="med" len="med"/>
            <a:tailEnd type="none" w="med" len="med"/>
          </a:ln>
        </p:spPr>
      </p:sp>
      <p:sp>
        <p:nvSpPr>
          <p:cNvPr id="118795" name="Line 11"/>
          <p:cNvSpPr/>
          <p:nvPr/>
        </p:nvSpPr>
        <p:spPr>
          <a:xfrm>
            <a:off x="2998788" y="6032500"/>
            <a:ext cx="179387" cy="90488"/>
          </a:xfrm>
          <a:prstGeom prst="line">
            <a:avLst/>
          </a:prstGeom>
          <a:ln w="38100" cap="flat" cmpd="sng">
            <a:solidFill>
              <a:schemeClr val="tx1"/>
            </a:solidFill>
            <a:prstDash val="solid"/>
            <a:headEnd type="none" w="med" len="med"/>
            <a:tailEnd type="none" w="med" len="med"/>
          </a:ln>
        </p:spPr>
      </p:sp>
      <p:sp>
        <p:nvSpPr>
          <p:cNvPr id="118796" name="Line 12"/>
          <p:cNvSpPr/>
          <p:nvPr/>
        </p:nvSpPr>
        <p:spPr>
          <a:xfrm>
            <a:off x="2052638" y="4997450"/>
            <a:ext cx="179387" cy="90488"/>
          </a:xfrm>
          <a:prstGeom prst="line">
            <a:avLst/>
          </a:prstGeom>
          <a:ln w="38100" cap="flat" cmpd="sng">
            <a:solidFill>
              <a:schemeClr val="tx1"/>
            </a:solidFill>
            <a:prstDash val="solid"/>
            <a:headEnd type="none" w="med" len="med"/>
            <a:tailEnd type="none" w="med" len="med"/>
          </a:ln>
        </p:spPr>
      </p:sp>
      <p:sp>
        <p:nvSpPr>
          <p:cNvPr id="118797" name="Line 13"/>
          <p:cNvSpPr/>
          <p:nvPr/>
        </p:nvSpPr>
        <p:spPr>
          <a:xfrm>
            <a:off x="2638425" y="5041900"/>
            <a:ext cx="179388" cy="90488"/>
          </a:xfrm>
          <a:prstGeom prst="line">
            <a:avLst/>
          </a:prstGeom>
          <a:ln w="38100" cap="flat" cmpd="sng">
            <a:solidFill>
              <a:schemeClr val="tx1"/>
            </a:solidFill>
            <a:prstDash val="solid"/>
            <a:headEnd type="none" w="med" len="med"/>
            <a:tailEnd type="none" w="med" len="med"/>
          </a:ln>
        </p:spPr>
      </p:sp>
      <p:sp>
        <p:nvSpPr>
          <p:cNvPr id="118798" name="Text Box 14"/>
          <p:cNvSpPr txBox="1"/>
          <p:nvPr/>
        </p:nvSpPr>
        <p:spPr>
          <a:xfrm>
            <a:off x="1603375" y="6296025"/>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u</a:t>
            </a:r>
          </a:p>
        </p:txBody>
      </p:sp>
      <p:sp>
        <p:nvSpPr>
          <p:cNvPr id="118799" name="Text Box 15"/>
          <p:cNvSpPr txBox="1"/>
          <p:nvPr/>
        </p:nvSpPr>
        <p:spPr>
          <a:xfrm>
            <a:off x="2862263" y="6302375"/>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u</a:t>
            </a:r>
          </a:p>
        </p:txBody>
      </p:sp>
      <p:sp>
        <p:nvSpPr>
          <p:cNvPr id="118800" name="Text Box 16"/>
          <p:cNvSpPr txBox="1"/>
          <p:nvPr/>
        </p:nvSpPr>
        <p:spPr>
          <a:xfrm>
            <a:off x="2547938" y="432276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u</a:t>
            </a:r>
          </a:p>
        </p:txBody>
      </p:sp>
      <p:sp>
        <p:nvSpPr>
          <p:cNvPr id="118801" name="Text Box 17"/>
          <p:cNvSpPr txBox="1"/>
          <p:nvPr/>
        </p:nvSpPr>
        <p:spPr>
          <a:xfrm>
            <a:off x="1692275" y="4772025"/>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02" name="Text Box 18"/>
          <p:cNvSpPr txBox="1"/>
          <p:nvPr/>
        </p:nvSpPr>
        <p:spPr>
          <a:xfrm>
            <a:off x="2773363" y="482441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03" name="Text Box 19"/>
          <p:cNvSpPr txBox="1"/>
          <p:nvPr/>
        </p:nvSpPr>
        <p:spPr>
          <a:xfrm>
            <a:off x="1873250" y="585311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04" name="Text Box 20"/>
          <p:cNvSpPr txBox="1"/>
          <p:nvPr/>
        </p:nvSpPr>
        <p:spPr>
          <a:xfrm>
            <a:off x="3132138" y="585311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05" name="Rectangle 21"/>
          <p:cNvSpPr/>
          <p:nvPr/>
        </p:nvSpPr>
        <p:spPr>
          <a:xfrm>
            <a:off x="273050" y="4302125"/>
            <a:ext cx="1390650" cy="461963"/>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dirty="0">
                <a:solidFill>
                  <a:srgbClr val="FF0000"/>
                </a:solidFill>
              </a:rPr>
              <a:t>p</a:t>
            </a:r>
            <a:r>
              <a:rPr lang="en-US" altLang="zh-CN" baseline="-25000" dirty="0">
                <a:solidFill>
                  <a:srgbClr val="FF0000"/>
                </a:solidFill>
              </a:rPr>
              <a:t>u</a:t>
            </a:r>
            <a:r>
              <a:rPr lang="en-US" altLang="zh-CN" dirty="0">
                <a:solidFill>
                  <a:srgbClr val="FF0000"/>
                </a:solidFill>
              </a:rPr>
              <a:t>=x</a:t>
            </a:r>
            <a:r>
              <a:rPr lang="en-US" altLang="zh-CN" baseline="-25000" dirty="0">
                <a:solidFill>
                  <a:srgbClr val="FF0000"/>
                </a:solidFill>
              </a:rPr>
              <a:t>u</a:t>
            </a:r>
            <a:r>
              <a:rPr lang="pt-BR" altLang="zh-CN" dirty="0">
                <a:solidFill>
                  <a:srgbClr val="FF0000"/>
                </a:solidFill>
              </a:rPr>
              <a:t>*</a:t>
            </a:r>
            <a:r>
              <a:rPr lang="en-US" altLang="zh-CN" dirty="0">
                <a:solidFill>
                  <a:srgbClr val="FF0000"/>
                </a:solidFill>
              </a:rPr>
              <a:t>y</a:t>
            </a:r>
            <a:r>
              <a:rPr lang="en-US" altLang="zh-CN" baseline="-25000" dirty="0">
                <a:solidFill>
                  <a:srgbClr val="FF0000"/>
                </a:solidFill>
              </a:rPr>
              <a:t>u</a:t>
            </a:r>
            <a:endParaRPr lang="zh-CN" altLang="en-US" dirty="0">
              <a:solidFill>
                <a:srgbClr val="FF0000"/>
              </a:solidFill>
            </a:endParaRPr>
          </a:p>
        </p:txBody>
      </p:sp>
      <p:sp>
        <p:nvSpPr>
          <p:cNvPr id="118806" name="Text Box 22"/>
          <p:cNvSpPr txBox="1"/>
          <p:nvPr/>
        </p:nvSpPr>
        <p:spPr>
          <a:xfrm>
            <a:off x="6418263" y="5321300"/>
            <a:ext cx="2116137"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eaLnBrk="1" hangingPunct="1">
              <a:lnSpc>
                <a:spcPct val="100000"/>
              </a:lnSpc>
              <a:spcBef>
                <a:spcPct val="50000"/>
              </a:spcBef>
              <a:buNone/>
            </a:pPr>
            <a:r>
              <a:rPr lang="zh-CN" altLang="en-US" dirty="0">
                <a:solidFill>
                  <a:srgbClr val="0033CC"/>
                </a:solidFill>
                <a:ea typeface="微软雅黑" panose="020B0503020204020204" pitchFamily="34" charset="-122"/>
                <a:hlinkClick r:id="rId3" action="ppaction://hlinksldjump"/>
              </a:rPr>
              <a:t>带符号</a:t>
            </a:r>
            <a:r>
              <a:rPr lang="zh-CN" altLang="en-US" dirty="0">
                <a:ea typeface="微软雅黑" panose="020B0503020204020204" pitchFamily="34" charset="-122"/>
                <a:hlinkClick r:id="rId3" action="ppaction://hlinksldjump"/>
              </a:rPr>
              <a:t>乘法器</a:t>
            </a:r>
            <a:r>
              <a:rPr lang="zh-CN" altLang="en-US" sz="1800" b="0" dirty="0">
                <a:hlinkClick r:id="rId3" action="ppaction://hlinksldjump"/>
              </a:rPr>
              <a:t> </a:t>
            </a:r>
            <a:endParaRPr lang="zh-CN" altLang="en-US" sz="1800" b="0" dirty="0"/>
          </a:p>
        </p:txBody>
      </p:sp>
      <p:sp>
        <p:nvSpPr>
          <p:cNvPr id="118807" name="Line 23"/>
          <p:cNvSpPr/>
          <p:nvPr/>
        </p:nvSpPr>
        <p:spPr>
          <a:xfrm flipV="1">
            <a:off x="6823075" y="5770563"/>
            <a:ext cx="0" cy="585787"/>
          </a:xfrm>
          <a:prstGeom prst="line">
            <a:avLst/>
          </a:prstGeom>
          <a:ln w="38100" cap="flat" cmpd="sng">
            <a:solidFill>
              <a:schemeClr val="tx1"/>
            </a:solidFill>
            <a:prstDash val="solid"/>
            <a:headEnd type="none" w="med" len="med"/>
            <a:tailEnd type="triangle" w="med" len="med"/>
          </a:ln>
        </p:spPr>
      </p:sp>
      <p:sp>
        <p:nvSpPr>
          <p:cNvPr id="118808" name="Line 24"/>
          <p:cNvSpPr/>
          <p:nvPr/>
        </p:nvSpPr>
        <p:spPr>
          <a:xfrm flipV="1">
            <a:off x="8083550" y="5770563"/>
            <a:ext cx="0" cy="585787"/>
          </a:xfrm>
          <a:prstGeom prst="line">
            <a:avLst/>
          </a:prstGeom>
          <a:ln w="38100" cap="flat" cmpd="sng">
            <a:solidFill>
              <a:schemeClr val="tx1"/>
            </a:solidFill>
            <a:prstDash val="solid"/>
            <a:headEnd type="none" w="med" len="med"/>
            <a:tailEnd type="triangle" w="med" len="med"/>
          </a:ln>
        </p:spPr>
      </p:sp>
      <p:sp>
        <p:nvSpPr>
          <p:cNvPr id="118809" name="Line 25"/>
          <p:cNvSpPr/>
          <p:nvPr/>
        </p:nvSpPr>
        <p:spPr>
          <a:xfrm flipV="1">
            <a:off x="7138988" y="4735513"/>
            <a:ext cx="0" cy="585787"/>
          </a:xfrm>
          <a:prstGeom prst="line">
            <a:avLst/>
          </a:prstGeom>
          <a:ln w="38100" cap="flat" cmpd="sng">
            <a:solidFill>
              <a:schemeClr val="tx1"/>
            </a:solidFill>
            <a:prstDash val="solid"/>
            <a:headEnd type="none" w="med" len="med"/>
            <a:tailEnd type="triangle" w="med" len="med"/>
          </a:ln>
        </p:spPr>
      </p:sp>
      <p:sp>
        <p:nvSpPr>
          <p:cNvPr id="118810" name="Line 26"/>
          <p:cNvSpPr/>
          <p:nvPr/>
        </p:nvSpPr>
        <p:spPr>
          <a:xfrm flipV="1">
            <a:off x="7723188" y="4735513"/>
            <a:ext cx="0" cy="585787"/>
          </a:xfrm>
          <a:prstGeom prst="line">
            <a:avLst/>
          </a:prstGeom>
          <a:ln w="38100" cap="flat" cmpd="sng">
            <a:solidFill>
              <a:schemeClr val="tx1"/>
            </a:solidFill>
            <a:prstDash val="solid"/>
            <a:headEnd type="none" w="med" len="med"/>
            <a:tailEnd type="triangle" w="med" len="med"/>
          </a:ln>
        </p:spPr>
      </p:sp>
      <p:sp>
        <p:nvSpPr>
          <p:cNvPr id="118811" name="Line 27"/>
          <p:cNvSpPr/>
          <p:nvPr/>
        </p:nvSpPr>
        <p:spPr>
          <a:xfrm>
            <a:off x="6734175" y="6040438"/>
            <a:ext cx="179388" cy="90487"/>
          </a:xfrm>
          <a:prstGeom prst="line">
            <a:avLst/>
          </a:prstGeom>
          <a:ln w="38100" cap="flat" cmpd="sng">
            <a:solidFill>
              <a:schemeClr val="tx1"/>
            </a:solidFill>
            <a:prstDash val="solid"/>
            <a:headEnd type="none" w="med" len="med"/>
            <a:tailEnd type="none" w="med" len="med"/>
          </a:ln>
        </p:spPr>
      </p:sp>
      <p:sp>
        <p:nvSpPr>
          <p:cNvPr id="118812" name="Line 28"/>
          <p:cNvSpPr/>
          <p:nvPr/>
        </p:nvSpPr>
        <p:spPr>
          <a:xfrm>
            <a:off x="7994650" y="6040438"/>
            <a:ext cx="179388" cy="90487"/>
          </a:xfrm>
          <a:prstGeom prst="line">
            <a:avLst/>
          </a:prstGeom>
          <a:ln w="38100" cap="flat" cmpd="sng">
            <a:solidFill>
              <a:schemeClr val="tx1"/>
            </a:solidFill>
            <a:prstDash val="solid"/>
            <a:headEnd type="none" w="med" len="med"/>
            <a:tailEnd type="none" w="med" len="med"/>
          </a:ln>
        </p:spPr>
      </p:sp>
      <p:sp>
        <p:nvSpPr>
          <p:cNvPr id="118813" name="Line 29"/>
          <p:cNvSpPr/>
          <p:nvPr/>
        </p:nvSpPr>
        <p:spPr>
          <a:xfrm>
            <a:off x="7048500" y="5005388"/>
            <a:ext cx="179388" cy="90487"/>
          </a:xfrm>
          <a:prstGeom prst="line">
            <a:avLst/>
          </a:prstGeom>
          <a:ln w="38100" cap="flat" cmpd="sng">
            <a:solidFill>
              <a:schemeClr val="tx1"/>
            </a:solidFill>
            <a:prstDash val="solid"/>
            <a:headEnd type="none" w="med" len="med"/>
            <a:tailEnd type="none" w="med" len="med"/>
          </a:ln>
        </p:spPr>
      </p:sp>
      <p:sp>
        <p:nvSpPr>
          <p:cNvPr id="118814" name="Line 30"/>
          <p:cNvSpPr/>
          <p:nvPr/>
        </p:nvSpPr>
        <p:spPr>
          <a:xfrm>
            <a:off x="7634288" y="5049838"/>
            <a:ext cx="179387" cy="90487"/>
          </a:xfrm>
          <a:prstGeom prst="line">
            <a:avLst/>
          </a:prstGeom>
          <a:ln w="38100" cap="flat" cmpd="sng">
            <a:solidFill>
              <a:schemeClr val="tx1"/>
            </a:solidFill>
            <a:prstDash val="solid"/>
            <a:headEnd type="none" w="med" len="med"/>
            <a:tailEnd type="none" w="med" len="med"/>
          </a:ln>
        </p:spPr>
      </p:sp>
      <p:sp>
        <p:nvSpPr>
          <p:cNvPr id="118815" name="Text Box 31"/>
          <p:cNvSpPr txBox="1"/>
          <p:nvPr/>
        </p:nvSpPr>
        <p:spPr>
          <a:xfrm>
            <a:off x="6599238" y="630396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X</a:t>
            </a:r>
            <a:r>
              <a:rPr lang="en-US" altLang="zh-CN" baseline="-25000" dirty="0">
                <a:latin typeface="微软雅黑" panose="020B0503020204020204" pitchFamily="34" charset="-122"/>
                <a:ea typeface="微软雅黑" panose="020B0503020204020204" pitchFamily="34" charset="-122"/>
              </a:rPr>
              <a:t>s</a:t>
            </a:r>
          </a:p>
        </p:txBody>
      </p:sp>
      <p:sp>
        <p:nvSpPr>
          <p:cNvPr id="118816" name="Text Box 32"/>
          <p:cNvSpPr txBox="1"/>
          <p:nvPr/>
        </p:nvSpPr>
        <p:spPr>
          <a:xfrm>
            <a:off x="7858125" y="631031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s</a:t>
            </a:r>
          </a:p>
        </p:txBody>
      </p:sp>
      <p:sp>
        <p:nvSpPr>
          <p:cNvPr id="118817" name="Text Box 33"/>
          <p:cNvSpPr txBox="1"/>
          <p:nvPr/>
        </p:nvSpPr>
        <p:spPr>
          <a:xfrm>
            <a:off x="7543800" y="4330700"/>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s</a:t>
            </a:r>
          </a:p>
        </p:txBody>
      </p:sp>
      <p:sp>
        <p:nvSpPr>
          <p:cNvPr id="118818" name="Text Box 34"/>
          <p:cNvSpPr txBox="1"/>
          <p:nvPr/>
        </p:nvSpPr>
        <p:spPr>
          <a:xfrm>
            <a:off x="6688138" y="4779963"/>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19" name="Text Box 35"/>
          <p:cNvSpPr txBox="1"/>
          <p:nvPr/>
        </p:nvSpPr>
        <p:spPr>
          <a:xfrm>
            <a:off x="7769225" y="4826000"/>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20" name="Text Box 36"/>
          <p:cNvSpPr txBox="1"/>
          <p:nvPr/>
        </p:nvSpPr>
        <p:spPr>
          <a:xfrm>
            <a:off x="6869113" y="5861050"/>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21" name="Text Box 37"/>
          <p:cNvSpPr txBox="1"/>
          <p:nvPr/>
        </p:nvSpPr>
        <p:spPr>
          <a:xfrm>
            <a:off x="8128000" y="5861050"/>
            <a:ext cx="539750"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n</a:t>
            </a:r>
            <a:endParaRPr lang="en-US" altLang="zh-CN" baseline="-25000" dirty="0">
              <a:latin typeface="微软雅黑" panose="020B0503020204020204" pitchFamily="34" charset="-122"/>
              <a:ea typeface="微软雅黑" panose="020B0503020204020204" pitchFamily="34" charset="-122"/>
            </a:endParaRPr>
          </a:p>
        </p:txBody>
      </p:sp>
      <p:sp>
        <p:nvSpPr>
          <p:cNvPr id="118822" name="Rectangle 38"/>
          <p:cNvSpPr/>
          <p:nvPr/>
        </p:nvSpPr>
        <p:spPr>
          <a:xfrm>
            <a:off x="5202238" y="4373563"/>
            <a:ext cx="1355725" cy="461962"/>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dirty="0">
                <a:solidFill>
                  <a:srgbClr val="FF0000"/>
                </a:solidFill>
              </a:rPr>
              <a:t>p</a:t>
            </a:r>
            <a:r>
              <a:rPr lang="en-US" altLang="zh-CN" baseline="-25000" dirty="0">
                <a:solidFill>
                  <a:srgbClr val="FF0000"/>
                </a:solidFill>
              </a:rPr>
              <a:t>s</a:t>
            </a:r>
            <a:r>
              <a:rPr lang="en-US" altLang="zh-CN" dirty="0">
                <a:solidFill>
                  <a:srgbClr val="FF0000"/>
                </a:solidFill>
              </a:rPr>
              <a:t>=x</a:t>
            </a:r>
            <a:r>
              <a:rPr lang="en-US" altLang="zh-CN" baseline="-25000" dirty="0">
                <a:solidFill>
                  <a:srgbClr val="FF0000"/>
                </a:solidFill>
              </a:rPr>
              <a:t>s</a:t>
            </a:r>
            <a:r>
              <a:rPr lang="pt-BR" altLang="zh-CN" dirty="0">
                <a:solidFill>
                  <a:srgbClr val="FF0000"/>
                </a:solidFill>
              </a:rPr>
              <a:t>*</a:t>
            </a:r>
            <a:r>
              <a:rPr lang="en-US" altLang="zh-CN" dirty="0">
                <a:solidFill>
                  <a:srgbClr val="FF0000"/>
                </a:solidFill>
              </a:rPr>
              <a:t>y</a:t>
            </a:r>
            <a:r>
              <a:rPr lang="en-US" altLang="zh-CN" baseline="-25000" dirty="0">
                <a:solidFill>
                  <a:srgbClr val="FF0000"/>
                </a:solidFill>
              </a:rPr>
              <a:t>s</a:t>
            </a:r>
            <a:endParaRPr lang="zh-CN" altLang="en-US" dirty="0">
              <a:solidFill>
                <a:srgbClr val="FF0000"/>
              </a:solidFill>
            </a:endParaRPr>
          </a:p>
        </p:txBody>
      </p:sp>
      <p:sp>
        <p:nvSpPr>
          <p:cNvPr id="118823" name="Text Box 39"/>
          <p:cNvSpPr txBox="1"/>
          <p:nvPr/>
        </p:nvSpPr>
        <p:spPr>
          <a:xfrm>
            <a:off x="1871663" y="4321175"/>
            <a:ext cx="674687"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uh</a:t>
            </a:r>
          </a:p>
        </p:txBody>
      </p:sp>
      <p:sp>
        <p:nvSpPr>
          <p:cNvPr id="118824" name="Text Box 40"/>
          <p:cNvSpPr txBox="1"/>
          <p:nvPr/>
        </p:nvSpPr>
        <p:spPr>
          <a:xfrm>
            <a:off x="6777038" y="4284663"/>
            <a:ext cx="630237"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sh</a:t>
            </a:r>
          </a:p>
        </p:txBody>
      </p:sp>
      <p:grpSp>
        <p:nvGrpSpPr>
          <p:cNvPr id="725033" name="Group 41"/>
          <p:cNvGrpSpPr/>
          <p:nvPr/>
        </p:nvGrpSpPr>
        <p:grpSpPr>
          <a:xfrm>
            <a:off x="4167188" y="5138738"/>
            <a:ext cx="1574800" cy="463550"/>
            <a:chOff x="2540" y="3233"/>
            <a:chExt cx="992" cy="292"/>
          </a:xfrm>
        </p:grpSpPr>
        <p:sp>
          <p:nvSpPr>
            <p:cNvPr id="118829" name="Text Box 42"/>
            <p:cNvSpPr txBox="1"/>
            <p:nvPr/>
          </p:nvSpPr>
          <p:spPr>
            <a:xfrm>
              <a:off x="2540" y="3237"/>
              <a:ext cx="425"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uh</a:t>
              </a:r>
            </a:p>
          </p:txBody>
        </p:sp>
        <p:sp>
          <p:nvSpPr>
            <p:cNvPr id="118830" name="Text Box 43"/>
            <p:cNvSpPr txBox="1"/>
            <p:nvPr/>
          </p:nvSpPr>
          <p:spPr>
            <a:xfrm>
              <a:off x="3135" y="3233"/>
              <a:ext cx="397"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sh</a:t>
              </a:r>
            </a:p>
          </p:txBody>
        </p:sp>
        <p:sp>
          <p:nvSpPr>
            <p:cNvPr id="118831" name="Text Box 44"/>
            <p:cNvSpPr txBox="1"/>
            <p:nvPr/>
          </p:nvSpPr>
          <p:spPr>
            <a:xfrm>
              <a:off x="2908" y="3237"/>
              <a:ext cx="256" cy="2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ea typeface="微软雅黑" panose="020B0503020204020204" pitchFamily="34" charset="-122"/>
                </a:rPr>
                <a:t>≠</a:t>
              </a:r>
            </a:p>
          </p:txBody>
        </p:sp>
      </p:grpSp>
      <p:sp>
        <p:nvSpPr>
          <p:cNvPr id="725037" name="Text Box 45"/>
          <p:cNvSpPr txBox="1"/>
          <p:nvPr/>
        </p:nvSpPr>
        <p:spPr>
          <a:xfrm>
            <a:off x="4978400" y="3011488"/>
            <a:ext cx="3689350" cy="1158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无符号：若</a:t>
            </a:r>
            <a:r>
              <a:rPr lang="en-US" altLang="zh-CN" sz="2000" dirty="0">
                <a:solidFill>
                  <a:srgbClr val="FF0000"/>
                </a:solidFill>
                <a:latin typeface="微软雅黑" panose="020B0503020204020204" pitchFamily="34" charset="-122"/>
                <a:ea typeface="微软雅黑" panose="020B0503020204020204" pitchFamily="34" charset="-122"/>
              </a:rPr>
              <a:t>P</a:t>
            </a:r>
            <a:r>
              <a:rPr lang="en-US" altLang="zh-CN" sz="2000" baseline="-25000" dirty="0">
                <a:solidFill>
                  <a:srgbClr val="FF0000"/>
                </a:solidFill>
                <a:latin typeface="微软雅黑" panose="020B0503020204020204" pitchFamily="34" charset="-122"/>
                <a:ea typeface="微软雅黑" panose="020B0503020204020204" pitchFamily="34" charset="-122"/>
              </a:rPr>
              <a:t>uh</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，则不溢出</a:t>
            </a:r>
          </a:p>
          <a:p>
            <a:pPr marL="0" lvl="0" indent="0" eaLnBrk="1" hangingPunct="1">
              <a:lnSpc>
                <a:spcPct val="100000"/>
              </a:lnSpc>
              <a:spcBef>
                <a:spcPct val="50000"/>
              </a:spcBef>
              <a:buNone/>
            </a:pPr>
            <a:r>
              <a:rPr lang="zh-CN" altLang="en-US" sz="2000" dirty="0">
                <a:solidFill>
                  <a:srgbClr val="FF0000"/>
                </a:solidFill>
                <a:latin typeface="微软雅黑" panose="020B0503020204020204" pitchFamily="34" charset="-122"/>
                <a:ea typeface="微软雅黑" panose="020B0503020204020204" pitchFamily="34" charset="-122"/>
              </a:rPr>
              <a:t>带符号：若</a:t>
            </a:r>
            <a:r>
              <a:rPr lang="en-US" altLang="zh-CN" sz="2000" dirty="0">
                <a:solidFill>
                  <a:srgbClr val="FF0000"/>
                </a:solidFill>
                <a:latin typeface="微软雅黑" panose="020B0503020204020204" pitchFamily="34" charset="-122"/>
                <a:ea typeface="微软雅黑" panose="020B0503020204020204" pitchFamily="34" charset="-122"/>
              </a:rPr>
              <a:t>P</a:t>
            </a:r>
            <a:r>
              <a:rPr lang="en-US" altLang="zh-CN" sz="2000" baseline="-25000" dirty="0">
                <a:solidFill>
                  <a:srgbClr val="FF0000"/>
                </a:solidFill>
                <a:latin typeface="微软雅黑" panose="020B0503020204020204" pitchFamily="34" charset="-122"/>
                <a:ea typeface="微软雅黑" panose="020B0503020204020204" pitchFamily="34" charset="-122"/>
              </a:rPr>
              <a:t>sh</a:t>
            </a:r>
            <a:r>
              <a:rPr lang="zh-CN" altLang="en-US" sz="2000" dirty="0">
                <a:solidFill>
                  <a:srgbClr val="FF0000"/>
                </a:solidFill>
                <a:latin typeface="微软雅黑" panose="020B0503020204020204" pitchFamily="34" charset="-122"/>
                <a:ea typeface="微软雅黑" panose="020B0503020204020204" pitchFamily="34" charset="-122"/>
              </a:rPr>
              <a:t>每位都等于</a:t>
            </a:r>
            <a:r>
              <a:rPr lang="en-US" altLang="zh-CN" sz="2000" dirty="0">
                <a:solidFill>
                  <a:srgbClr val="FF0000"/>
                </a:solidFill>
                <a:latin typeface="微软雅黑" panose="020B0503020204020204" pitchFamily="34" charset="-122"/>
                <a:ea typeface="微软雅黑" panose="020B0503020204020204" pitchFamily="34" charset="-122"/>
              </a:rPr>
              <a:t>P</a:t>
            </a:r>
            <a:r>
              <a:rPr lang="en-US" altLang="zh-CN" sz="2000" baseline="-25000" dirty="0">
                <a:solidFill>
                  <a:srgbClr val="FF0000"/>
                </a:solidFill>
                <a:latin typeface="微软雅黑" panose="020B0503020204020204" pitchFamily="34" charset="-122"/>
                <a:ea typeface="微软雅黑" panose="020B0503020204020204" pitchFamily="34" charset="-122"/>
              </a:rPr>
              <a:t>s</a:t>
            </a:r>
            <a:r>
              <a:rPr lang="zh-CN" altLang="en-US" sz="2000" dirty="0">
                <a:solidFill>
                  <a:srgbClr val="FF0000"/>
                </a:solidFill>
                <a:latin typeface="微软雅黑" panose="020B0503020204020204" pitchFamily="34" charset="-122"/>
                <a:ea typeface="微软雅黑" panose="020B0503020204020204" pitchFamily="34" charset="-122"/>
              </a:rPr>
              <a:t>的最高位，则不溢出</a:t>
            </a:r>
          </a:p>
        </p:txBody>
      </p:sp>
      <p:sp>
        <p:nvSpPr>
          <p:cNvPr id="2" name="文本框 1"/>
          <p:cNvSpPr txBox="1"/>
          <p:nvPr/>
        </p:nvSpPr>
        <p:spPr>
          <a:xfrm>
            <a:off x="5202238" y="2457450"/>
            <a:ext cx="3690937" cy="4318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solidFill>
                  <a:srgbClr val="CC3300"/>
                </a:solidFill>
                <a:latin typeface="微软雅黑" panose="020B0503020204020204" pitchFamily="34" charset="-122"/>
                <a:ea typeface="微软雅黑" panose="020B0503020204020204" pitchFamily="34" charset="-122"/>
              </a:rPr>
              <a:t>例：</a:t>
            </a:r>
            <a:r>
              <a:rPr lang="en-US" altLang="zh-CN" sz="2200" dirty="0">
                <a:solidFill>
                  <a:srgbClr val="CC3300"/>
                </a:solidFill>
                <a:latin typeface="微软雅黑" panose="020B0503020204020204" pitchFamily="34" charset="-122"/>
                <a:ea typeface="微软雅黑" panose="020B0503020204020204" pitchFamily="34" charset="-122"/>
              </a:rPr>
              <a:t>X</a:t>
            </a:r>
            <a:r>
              <a:rPr lang="en-US" altLang="zh-CN" sz="2200" baseline="-25000" dirty="0">
                <a:solidFill>
                  <a:srgbClr val="CC3300"/>
                </a:solidFill>
                <a:latin typeface="微软雅黑" panose="020B0503020204020204" pitchFamily="34" charset="-122"/>
                <a:ea typeface="微软雅黑" panose="020B0503020204020204" pitchFamily="34" charset="-122"/>
              </a:rPr>
              <a:t>u</a:t>
            </a:r>
            <a:r>
              <a:rPr lang="en-US" altLang="zh-CN" sz="2200" dirty="0">
                <a:solidFill>
                  <a:srgbClr val="CC3300"/>
                </a:solidFill>
                <a:latin typeface="微软雅黑" panose="020B0503020204020204" pitchFamily="34" charset="-122"/>
                <a:ea typeface="微软雅黑" panose="020B0503020204020204" pitchFamily="34" charset="-122"/>
              </a:rPr>
              <a:t>=X</a:t>
            </a:r>
            <a:r>
              <a:rPr lang="en-US" altLang="zh-CN" sz="2200" baseline="-25000" dirty="0">
                <a:solidFill>
                  <a:srgbClr val="CC3300"/>
                </a:solidFill>
                <a:latin typeface="微软雅黑" panose="020B0503020204020204" pitchFamily="34" charset="-122"/>
                <a:ea typeface="微软雅黑" panose="020B0503020204020204" pitchFamily="34" charset="-122"/>
              </a:rPr>
              <a:t>s</a:t>
            </a:r>
            <a:r>
              <a:rPr lang="en-US" altLang="zh-CN" sz="2200" dirty="0">
                <a:solidFill>
                  <a:srgbClr val="CC3300"/>
                </a:solidFill>
                <a:latin typeface="微软雅黑" panose="020B0503020204020204" pitchFamily="34" charset="-122"/>
                <a:ea typeface="微软雅黑" panose="020B0503020204020204" pitchFamily="34" charset="-122"/>
              </a:rPr>
              <a:t>=</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Y</a:t>
            </a:r>
            <a:r>
              <a:rPr lang="en-US" altLang="zh-CN" sz="2200" baseline="-25000" dirty="0">
                <a:solidFill>
                  <a:srgbClr val="CC3300"/>
                </a:solidFill>
                <a:latin typeface="微软雅黑" panose="020B0503020204020204" pitchFamily="34" charset="-122"/>
                <a:ea typeface="微软雅黑" panose="020B0503020204020204" pitchFamily="34" charset="-122"/>
              </a:rPr>
              <a:t>u</a:t>
            </a:r>
            <a:r>
              <a:rPr lang="en-US" altLang="zh-CN" sz="2200" dirty="0">
                <a:solidFill>
                  <a:srgbClr val="CC3300"/>
                </a:solidFill>
                <a:latin typeface="微软雅黑" panose="020B0503020204020204" pitchFamily="34" charset="-122"/>
                <a:ea typeface="微软雅黑" panose="020B0503020204020204" pitchFamily="34" charset="-122"/>
              </a:rPr>
              <a:t>=Y</a:t>
            </a:r>
            <a:r>
              <a:rPr lang="en-US" altLang="zh-CN" sz="2200" baseline="-25000" dirty="0">
                <a:solidFill>
                  <a:srgbClr val="CC3300"/>
                </a:solidFill>
                <a:latin typeface="微软雅黑" panose="020B0503020204020204" pitchFamily="34" charset="-122"/>
                <a:ea typeface="微软雅黑" panose="020B0503020204020204" pitchFamily="34" charset="-122"/>
              </a:rPr>
              <a:t>s</a:t>
            </a:r>
            <a:r>
              <a:rPr lang="en-US" altLang="zh-CN" sz="2200" dirty="0">
                <a:solidFill>
                  <a:srgbClr val="CC3300"/>
                </a:solidFill>
                <a:latin typeface="微软雅黑" panose="020B0503020204020204" pitchFamily="34" charset="-122"/>
                <a:ea typeface="微软雅黑" panose="020B0503020204020204" pitchFamily="34" charset="-122"/>
              </a:rPr>
              <a:t>=</a:t>
            </a:r>
            <a:r>
              <a:rPr lang="zh-CN" altLang="en-US" sz="2200" dirty="0">
                <a:solidFill>
                  <a:srgbClr val="CC3300"/>
                </a:solidFill>
                <a:latin typeface="微软雅黑" panose="020B0503020204020204" pitchFamily="34" charset="-122"/>
                <a:ea typeface="微软雅黑" panose="020B0503020204020204" pitchFamily="34" charset="-122"/>
              </a:rPr>
              <a:t>？</a:t>
            </a:r>
          </a:p>
        </p:txBody>
      </p:sp>
      <p:sp>
        <p:nvSpPr>
          <p:cNvPr id="118828" name="文本框 2"/>
          <p:cNvSpPr txBox="1"/>
          <p:nvPr/>
        </p:nvSpPr>
        <p:spPr>
          <a:xfrm>
            <a:off x="4506913" y="6053138"/>
            <a:ext cx="901700" cy="43021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2200" dirty="0">
                <a:latin typeface="微软雅黑" panose="020B0503020204020204" pitchFamily="34" charset="-122"/>
                <a:ea typeface="微软雅黑" panose="020B0503020204020204" pitchFamily="34" charset="-122"/>
                <a:hlinkClick r:id="rId4" action="ppaction://hlinksldjump"/>
              </a:rPr>
              <a:t>SKIP</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4995"/>
                                        </p:tgtEl>
                                        <p:attrNameLst>
                                          <p:attrName>style.visibility</p:attrName>
                                        </p:attrNameLst>
                                      </p:cBhvr>
                                      <p:to>
                                        <p:strVal val="visible"/>
                                      </p:to>
                                    </p:set>
                                    <p:animEffect transition="in" filter="blinds(horizontal)">
                                      <p:cBhvr>
                                        <p:cTn id="7" dur="500"/>
                                        <p:tgtEl>
                                          <p:spTgt spid="7249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5033"/>
                                        </p:tgtEl>
                                        <p:attrNameLst>
                                          <p:attrName>style.visibility</p:attrName>
                                        </p:attrNameLst>
                                      </p:cBhvr>
                                      <p:to>
                                        <p:strVal val="visible"/>
                                      </p:to>
                                    </p:set>
                                    <p:animEffect transition="in" filter="blinds(horizontal)">
                                      <p:cBhvr>
                                        <p:cTn id="12" dur="500"/>
                                        <p:tgtEl>
                                          <p:spTgt spid="7250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5037"/>
                                        </p:tgtEl>
                                        <p:attrNameLst>
                                          <p:attrName>style.visibility</p:attrName>
                                        </p:attrNameLst>
                                      </p:cBhvr>
                                      <p:to>
                                        <p:strVal val="visible"/>
                                      </p:to>
                                    </p:set>
                                    <p:animEffect transition="in" filter="blinds(horizontal)">
                                      <p:cBhvr>
                                        <p:cTn id="22" dur="500"/>
                                        <p:tgtEl>
                                          <p:spTgt spid="7250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4996"/>
                                        </p:tgtEl>
                                        <p:attrNameLst>
                                          <p:attrName>style.visibility</p:attrName>
                                        </p:attrNameLst>
                                      </p:cBhvr>
                                      <p:to>
                                        <p:strVal val="visible"/>
                                      </p:to>
                                    </p:set>
                                    <p:animEffect transition="in" filter="blinds(horizontal)">
                                      <p:cBhvr>
                                        <p:cTn id="27" dur="500"/>
                                        <p:tgtEl>
                                          <p:spTgt spid="72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p:bldP spid="724996" grpId="0"/>
      <p:bldP spid="725037" grpId="0"/>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整数的乘运算</a:t>
            </a:r>
          </a:p>
        </p:txBody>
      </p:sp>
      <p:sp>
        <p:nvSpPr>
          <p:cNvPr id="124931" name="Rectangle 3"/>
          <p:cNvSpPr>
            <a:spLocks noGrp="1"/>
          </p:cNvSpPr>
          <p:nvPr>
            <p:ph idx="1"/>
          </p:nvPr>
        </p:nvSpPr>
        <p:spPr>
          <a:xfrm>
            <a:off x="250825" y="746125"/>
            <a:ext cx="8229600" cy="1196975"/>
          </a:xfrm>
        </p:spPr>
        <p:txBody>
          <a:bodyPr vert="horz" wrap="square" lIns="91440" tIns="45720" rIns="91440" bIns="45720" anchor="t" anchorCtr="0"/>
          <a:lstStyle/>
          <a:p>
            <a:pPr>
              <a:lnSpc>
                <a:spcPct val="100000"/>
              </a:lnSpc>
              <a:spcBef>
                <a:spcPct val="10000"/>
              </a:spcBef>
            </a:pPr>
            <a:r>
              <a:rPr lang="en-US" altLang="zh-CN" sz="2000" dirty="0">
                <a:latin typeface="微软雅黑" panose="020B0503020204020204" pitchFamily="34" charset="-122"/>
                <a:ea typeface="微软雅黑" panose="020B0503020204020204" pitchFamily="34" charset="-122"/>
              </a:rPr>
              <a:t>X</a:t>
            </a:r>
            <a:r>
              <a:rPr lang="pt-BR" altLang="zh-CN" dirty="0">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的高</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位可以用来判断溢出，规则如下：</a:t>
            </a:r>
          </a:p>
          <a:p>
            <a:pPr lvl="1">
              <a:lnSpc>
                <a:spcPct val="100000"/>
              </a:lnSpc>
              <a:spcBef>
                <a:spcPct val="10000"/>
              </a:spcBef>
            </a:pPr>
            <a:r>
              <a:rPr lang="zh-CN" altLang="en-US" dirty="0">
                <a:latin typeface="微软雅黑" panose="020B0503020204020204" pitchFamily="34" charset="-122"/>
                <a:ea typeface="微软雅黑" panose="020B0503020204020204" pitchFamily="34" charset="-122"/>
              </a:rPr>
              <a:t>无符号：若高</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，则不溢出，否则溢出</a:t>
            </a:r>
          </a:p>
          <a:p>
            <a:pPr lvl="1">
              <a:lnSpc>
                <a:spcPct val="100000"/>
              </a:lnSpc>
              <a:spcBef>
                <a:spcPct val="10000"/>
              </a:spcBef>
            </a:pPr>
            <a:r>
              <a:rPr lang="zh-CN" altLang="en-US" dirty="0">
                <a:latin typeface="微软雅黑" panose="020B0503020204020204" pitchFamily="34" charset="-122"/>
                <a:ea typeface="微软雅黑" panose="020B0503020204020204" pitchFamily="34" charset="-122"/>
              </a:rPr>
              <a:t>带符号：若高</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或全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且等于低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位的最高位，则不溢出。</a:t>
            </a:r>
          </a:p>
        </p:txBody>
      </p:sp>
      <p:pic>
        <p:nvPicPr>
          <p:cNvPr id="124932" name="Picture 4"/>
          <p:cNvPicPr>
            <a:picLocks noChangeAspect="1"/>
          </p:cNvPicPr>
          <p:nvPr/>
        </p:nvPicPr>
        <p:blipFill>
          <a:blip r:embed="rId3"/>
          <a:stretch>
            <a:fillRect/>
          </a:stretch>
        </p:blipFill>
        <p:spPr>
          <a:xfrm>
            <a:off x="341313" y="2079625"/>
            <a:ext cx="8551862" cy="4498975"/>
          </a:xfrm>
          <a:prstGeom prst="rect">
            <a:avLst/>
          </a:prstGeom>
          <a:noFill/>
          <a:ln w="9525">
            <a:noFill/>
          </a:ln>
        </p:spPr>
      </p:pic>
      <p:sp>
        <p:nvSpPr>
          <p:cNvPr id="124933" name="Rectangle 5"/>
          <p:cNvSpPr/>
          <p:nvPr/>
        </p:nvSpPr>
        <p:spPr>
          <a:xfrm>
            <a:off x="341313" y="4554538"/>
            <a:ext cx="8505825" cy="944562"/>
          </a:xfrm>
          <a:prstGeom prst="rect">
            <a:avLst/>
          </a:prstGeom>
          <a:solidFill>
            <a:srgbClr val="FF0000">
              <a:alpha val="23137"/>
            </a:srgbClr>
          </a:solid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24934" name="Rectangle 6"/>
          <p:cNvSpPr/>
          <p:nvPr/>
        </p:nvSpPr>
        <p:spPr>
          <a:xfrm>
            <a:off x="341313" y="2619375"/>
            <a:ext cx="8505825" cy="944563"/>
          </a:xfrm>
          <a:prstGeom prst="rect">
            <a:avLst/>
          </a:prstGeom>
          <a:solidFill>
            <a:schemeClr val="accent1">
              <a:alpha val="34901"/>
            </a:scheme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24935" name="Line 7"/>
          <p:cNvSpPr/>
          <p:nvPr/>
        </p:nvSpPr>
        <p:spPr>
          <a:xfrm>
            <a:off x="5381625" y="6399213"/>
            <a:ext cx="539750" cy="0"/>
          </a:xfrm>
          <a:prstGeom prst="line">
            <a:avLst/>
          </a:prstGeom>
          <a:ln w="57150" cap="flat" cmpd="sng">
            <a:solidFill>
              <a:srgbClr val="0033CC"/>
            </a:solidFill>
            <a:prstDash val="solid"/>
            <a:headEnd type="none" w="med" len="med"/>
            <a:tailEnd type="none" w="med" len="med"/>
          </a:ln>
        </p:spPr>
      </p:sp>
      <p:sp>
        <p:nvSpPr>
          <p:cNvPr id="124936" name="Line 8"/>
          <p:cNvSpPr/>
          <p:nvPr/>
        </p:nvSpPr>
        <p:spPr>
          <a:xfrm>
            <a:off x="5381625" y="5454650"/>
            <a:ext cx="539750" cy="0"/>
          </a:xfrm>
          <a:prstGeom prst="line">
            <a:avLst/>
          </a:prstGeom>
          <a:ln w="57150" cap="flat" cmpd="sng">
            <a:solidFill>
              <a:srgbClr val="0033CC"/>
            </a:solidFill>
            <a:prstDash val="solid"/>
            <a:headEnd type="none" w="med" len="med"/>
            <a:tailEnd type="none" w="med" len="med"/>
          </a:ln>
        </p:spPr>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变量与常数之间的乘运算</a:t>
            </a:r>
            <a:r>
              <a:rPr lang="zh-CN" altLang="en-US" sz="3600" dirty="0"/>
              <a:t> </a:t>
            </a:r>
          </a:p>
        </p:txBody>
      </p:sp>
      <p:sp>
        <p:nvSpPr>
          <p:cNvPr id="733187" name="Rectangle 3"/>
          <p:cNvSpPr>
            <a:spLocks noGrp="1"/>
          </p:cNvSpPr>
          <p:nvPr>
            <p:ph idx="1"/>
          </p:nvPr>
        </p:nvSpPr>
        <p:spPr>
          <a:xfrm>
            <a:off x="476250" y="819150"/>
            <a:ext cx="8229600" cy="5805488"/>
          </a:xfrm>
        </p:spPr>
        <p:txBody>
          <a:bodyPr vert="horz" wrap="square" lIns="91440" tIns="45720" rIns="91440" bIns="45720" anchor="t" anchorCtr="0"/>
          <a:lstStyle/>
          <a:p>
            <a:pPr>
              <a:lnSpc>
                <a:spcPct val="130000"/>
              </a:lnSpc>
              <a:spcBef>
                <a:spcPct val="35000"/>
              </a:spcBef>
            </a:pPr>
            <a:r>
              <a:rPr lang="zh-CN" altLang="en-US" dirty="0">
                <a:latin typeface="微软雅黑" panose="020B0503020204020204" pitchFamily="34" charset="-122"/>
                <a:ea typeface="微软雅黑" panose="020B0503020204020204" pitchFamily="34" charset="-122"/>
              </a:rPr>
              <a:t>整数乘法运算比移位和加法等运算所用时间长，通常一次乘法运算需要多个时钟周期，而一次移位、加法和减法等运算只要一个或更少的时钟周期，因此，</a:t>
            </a:r>
            <a:r>
              <a:rPr lang="zh-CN" altLang="en-US" dirty="0">
                <a:solidFill>
                  <a:srgbClr val="FF0000"/>
                </a:solidFill>
                <a:latin typeface="微软雅黑" panose="020B0503020204020204" pitchFamily="34" charset="-122"/>
                <a:ea typeface="微软雅黑" panose="020B0503020204020204" pitchFamily="34" charset="-122"/>
              </a:rPr>
              <a:t>编译器在处理变量与常数相乘时，往往以移位、加法和减法的组合运算来代替乘法运算。</a:t>
            </a:r>
          </a:p>
          <a:p>
            <a:pPr>
              <a:lnSpc>
                <a:spcPct val="130000"/>
              </a:lnSpc>
              <a:spcBef>
                <a:spcPct val="35000"/>
              </a:spcBef>
              <a:buNone/>
            </a:pPr>
            <a:r>
              <a:rPr lang="zh-CN" altLang="en-US" dirty="0">
                <a:latin typeface="微软雅黑" panose="020B0503020204020204" pitchFamily="34" charset="-122"/>
                <a:ea typeface="微软雅黑" panose="020B0503020204020204" pitchFamily="34" charset="-122"/>
              </a:rPr>
              <a:t>    </a:t>
            </a:r>
            <a:r>
              <a:rPr lang="zh-CN" altLang="en-US" dirty="0">
                <a:solidFill>
                  <a:srgbClr val="008000"/>
                </a:solidFill>
                <a:latin typeface="微软雅黑" panose="020B0503020204020204" pitchFamily="34" charset="-122"/>
                <a:ea typeface="微软雅黑" panose="020B0503020204020204" pitchFamily="34" charset="-122"/>
              </a:rPr>
              <a:t>例如，对于表达式</a:t>
            </a:r>
            <a:r>
              <a:rPr lang="en-US" altLang="zh-CN" dirty="0">
                <a:solidFill>
                  <a:srgbClr val="008000"/>
                </a:solidFill>
                <a:latin typeface="微软雅黑" panose="020B0503020204020204" pitchFamily="34" charset="-122"/>
                <a:ea typeface="微软雅黑" panose="020B0503020204020204" pitchFamily="34" charset="-122"/>
              </a:rPr>
              <a:t>x*20</a:t>
            </a:r>
            <a:r>
              <a:rPr lang="zh-CN" altLang="en-US" dirty="0">
                <a:solidFill>
                  <a:srgbClr val="008000"/>
                </a:solidFill>
                <a:latin typeface="微软雅黑" panose="020B0503020204020204" pitchFamily="34" charset="-122"/>
                <a:ea typeface="微软雅黑" panose="020B0503020204020204" pitchFamily="34" charset="-122"/>
              </a:rPr>
              <a:t>，编译器可以利用</a:t>
            </a:r>
            <a:r>
              <a:rPr lang="en-US" altLang="zh-CN" dirty="0">
                <a:solidFill>
                  <a:srgbClr val="008000"/>
                </a:solidFill>
                <a:latin typeface="微软雅黑" panose="020B0503020204020204" pitchFamily="34" charset="-122"/>
                <a:ea typeface="微软雅黑" panose="020B0503020204020204" pitchFamily="34" charset="-122"/>
              </a:rPr>
              <a:t>20=16+4=2</a:t>
            </a:r>
            <a:r>
              <a:rPr lang="en-US" altLang="zh-CN" baseline="30000" dirty="0">
                <a:solidFill>
                  <a:srgbClr val="008000"/>
                </a:solidFill>
                <a:latin typeface="微软雅黑" panose="020B0503020204020204" pitchFamily="34" charset="-122"/>
                <a:ea typeface="微软雅黑" panose="020B0503020204020204" pitchFamily="34" charset="-122"/>
              </a:rPr>
              <a:t>4</a:t>
            </a:r>
            <a:r>
              <a:rPr lang="en-US" altLang="zh-CN" dirty="0">
                <a:solidFill>
                  <a:srgbClr val="008000"/>
                </a:solidFill>
                <a:latin typeface="微软雅黑" panose="020B0503020204020204" pitchFamily="34" charset="-122"/>
                <a:ea typeface="微软雅黑" panose="020B0503020204020204" pitchFamily="34" charset="-122"/>
              </a:rPr>
              <a:t>+2</a:t>
            </a:r>
            <a:r>
              <a:rPr lang="en-US" altLang="zh-CN" baseline="30000" dirty="0">
                <a:solidFill>
                  <a:srgbClr val="008000"/>
                </a:solidFill>
                <a:latin typeface="微软雅黑" panose="020B0503020204020204" pitchFamily="34" charset="-122"/>
                <a:ea typeface="微软雅黑" panose="020B0503020204020204" pitchFamily="34" charset="-122"/>
              </a:rPr>
              <a:t>2</a:t>
            </a:r>
            <a:r>
              <a:rPr lang="zh-CN" altLang="en-US" dirty="0">
                <a:solidFill>
                  <a:srgbClr val="008000"/>
                </a:solidFill>
                <a:latin typeface="微软雅黑" panose="020B0503020204020204" pitchFamily="34" charset="-122"/>
                <a:ea typeface="微软雅黑" panose="020B0503020204020204" pitchFamily="34" charset="-122"/>
              </a:rPr>
              <a:t>，将</a:t>
            </a:r>
            <a:r>
              <a:rPr lang="en-US" altLang="zh-CN" dirty="0">
                <a:solidFill>
                  <a:srgbClr val="008000"/>
                </a:solidFill>
                <a:latin typeface="微软雅黑" panose="020B0503020204020204" pitchFamily="34" charset="-122"/>
                <a:ea typeface="微软雅黑" panose="020B0503020204020204" pitchFamily="34" charset="-122"/>
              </a:rPr>
              <a:t>x*20</a:t>
            </a:r>
            <a:r>
              <a:rPr lang="zh-CN" altLang="en-US" dirty="0">
                <a:solidFill>
                  <a:srgbClr val="008000"/>
                </a:solidFill>
                <a:latin typeface="微软雅黑" panose="020B0503020204020204" pitchFamily="34" charset="-122"/>
                <a:ea typeface="微软雅黑" panose="020B0503020204020204" pitchFamily="34" charset="-122"/>
              </a:rPr>
              <a:t>转换为</a:t>
            </a:r>
            <a:r>
              <a:rPr lang="en-US" altLang="zh-CN" dirty="0">
                <a:solidFill>
                  <a:srgbClr val="008000"/>
                </a:solidFill>
                <a:latin typeface="微软雅黑" panose="020B0503020204020204" pitchFamily="34" charset="-122"/>
                <a:ea typeface="微软雅黑" panose="020B0503020204020204" pitchFamily="34" charset="-122"/>
              </a:rPr>
              <a:t>(x&lt;&lt;4)+(x&lt;&lt;2)</a:t>
            </a:r>
            <a:r>
              <a:rPr lang="zh-CN" altLang="en-US" dirty="0">
                <a:solidFill>
                  <a:srgbClr val="008000"/>
                </a:solidFill>
                <a:latin typeface="微软雅黑" panose="020B0503020204020204" pitchFamily="34" charset="-122"/>
                <a:ea typeface="微软雅黑" panose="020B0503020204020204" pitchFamily="34" charset="-122"/>
              </a:rPr>
              <a:t>，这样，一次乘法转换成了两次移位和一次加法。</a:t>
            </a:r>
          </a:p>
          <a:p>
            <a:pPr>
              <a:lnSpc>
                <a:spcPct val="130000"/>
              </a:lnSpc>
              <a:spcBef>
                <a:spcPct val="35000"/>
              </a:spcBef>
            </a:pPr>
            <a:r>
              <a:rPr lang="zh-CN" altLang="en-US" dirty="0">
                <a:latin typeface="微软雅黑" panose="020B0503020204020204" pitchFamily="34" charset="-122"/>
                <a:ea typeface="微软雅黑" panose="020B0503020204020204" pitchFamily="34" charset="-122"/>
              </a:rPr>
              <a:t>不管是无符号数还是带符号整数的乘法，即使乘积溢出时，</a:t>
            </a:r>
            <a:r>
              <a:rPr lang="zh-CN" altLang="en-US" dirty="0">
                <a:solidFill>
                  <a:srgbClr val="FF0000"/>
                </a:solidFill>
                <a:latin typeface="微软雅黑" panose="020B0503020204020204" pitchFamily="34" charset="-122"/>
                <a:ea typeface="微软雅黑" panose="020B0503020204020204" pitchFamily="34" charset="-122"/>
              </a:rPr>
              <a:t>利用移位和加减运算组合的方式得到的结果都是和采用直接相乘的结果是一样的。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Effect transition="in" filter="blinds(horizontal)">
                                      <p:cBhvr>
                                        <p:cTn id="7" dur="500"/>
                                        <p:tgtEl>
                                          <p:spTgt spid="73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1" end="1"/>
                                            </p:txEl>
                                          </p:spTgt>
                                        </p:tgtEl>
                                        <p:attrNameLst>
                                          <p:attrName>style.visibility</p:attrName>
                                        </p:attrNameLst>
                                      </p:cBhvr>
                                      <p:to>
                                        <p:strVal val="visible"/>
                                      </p:to>
                                    </p:set>
                                    <p:animEffect transition="in" filter="blinds(horizontal)">
                                      <p:cBhvr>
                                        <p:cTn id="12" dur="500"/>
                                        <p:tgtEl>
                                          <p:spTgt spid="73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2" end="2"/>
                                            </p:txEl>
                                          </p:spTgt>
                                        </p:tgtEl>
                                        <p:attrNameLst>
                                          <p:attrName>style.visibility</p:attrName>
                                        </p:attrNameLst>
                                      </p:cBhvr>
                                      <p:to>
                                        <p:strVal val="visible"/>
                                      </p:to>
                                    </p:set>
                                    <p:animEffect transition="in" filter="blinds(horizontal)">
                                      <p:cBhvr>
                                        <p:cTn id="17" dur="500"/>
                                        <p:tgtEl>
                                          <p:spTgt spid="73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xfrm>
            <a:off x="800100" y="198438"/>
            <a:ext cx="6126163" cy="479425"/>
          </a:xfrm>
        </p:spPr>
        <p:txBody>
          <a:bodyPr vert="horz" wrap="none" lIns="91440" tIns="45720" rIns="91440" bIns="45720" anchor="ctr" anchorCtr="0"/>
          <a:lstStyle/>
          <a:p>
            <a:r>
              <a:rPr lang="en-US" altLang="zh-CN" dirty="0">
                <a:solidFill>
                  <a:srgbClr val="FF0000"/>
                </a:solidFill>
                <a:ea typeface="宋体" panose="02010600030101010101" pitchFamily="2" charset="-122"/>
              </a:rPr>
              <a:t>         </a:t>
            </a:r>
            <a:r>
              <a:rPr lang="zh-CN" altLang="en-US" dirty="0">
                <a:ea typeface="宋体" panose="02010600030101010101" pitchFamily="2" charset="-122"/>
              </a:rPr>
              <a:t>除法（</a:t>
            </a:r>
            <a:r>
              <a:rPr lang="en-US" altLang="zh-CN" dirty="0">
                <a:ea typeface="宋体" panose="02010600030101010101" pitchFamily="2" charset="-122"/>
              </a:rPr>
              <a:t>Divide</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136195" name="Rectangle 3"/>
          <p:cNvSpPr>
            <a:spLocks noGrp="1"/>
          </p:cNvSpPr>
          <p:nvPr>
            <p:ph idx="1"/>
          </p:nvPr>
        </p:nvSpPr>
        <p:spPr>
          <a:xfrm>
            <a:off x="409575" y="1019175"/>
            <a:ext cx="6562725" cy="2673350"/>
          </a:xfrm>
        </p:spPr>
        <p:txBody>
          <a:bodyPr vert="horz" wrap="square" lIns="91440" tIns="45720" rIns="91440" bIns="45720" anchor="t" anchorCtr="0"/>
          <a:lstStyle/>
          <a:p>
            <a:pPr>
              <a:lnSpc>
                <a:spcPct val="100000"/>
              </a:lnSpc>
              <a:buFont typeface="Wingdings" panose="05000000000000000000" pitchFamily="2" charset="2"/>
              <a:buNone/>
            </a:pPr>
            <a:r>
              <a:rPr lang="zh-CN" altLang="en-US" sz="1800" dirty="0">
                <a:latin typeface="Century Gothic" panose="020B0502020202020204" pitchFamily="34" charset="0"/>
              </a:rPr>
              <a:t>                                       </a:t>
            </a:r>
            <a:r>
              <a:rPr lang="zh-CN" altLang="en-US" sz="2000" dirty="0">
                <a:latin typeface="Century Gothic" panose="020B0502020202020204" pitchFamily="34" charset="0"/>
              </a:rPr>
              <a:t>1001 	</a:t>
            </a:r>
            <a:r>
              <a:rPr lang="en-US" altLang="zh-CN" sz="2000" dirty="0">
                <a:latin typeface="Century Gothic" panose="020B0502020202020204" pitchFamily="34" charset="0"/>
              </a:rPr>
              <a:t>Quotient(</a:t>
            </a:r>
            <a:r>
              <a:rPr lang="zh-CN" altLang="en-US" dirty="0">
                <a:latin typeface="Century Gothic" panose="020B0502020202020204" pitchFamily="34" charset="0"/>
                <a:ea typeface="黑体" panose="02010609060101010101" pitchFamily="49" charset="-122"/>
              </a:rPr>
              <a:t>商</a:t>
            </a:r>
            <a:r>
              <a:rPr lang="en-US" altLang="zh-CN" sz="2000" dirty="0">
                <a:latin typeface="Century Gothic" panose="020B0502020202020204" pitchFamily="34" charset="0"/>
              </a:rPr>
              <a:t>)</a:t>
            </a:r>
          </a:p>
          <a:p>
            <a:pPr>
              <a:lnSpc>
                <a:spcPct val="100000"/>
              </a:lnSpc>
              <a:buFont typeface="Wingdings" panose="05000000000000000000" pitchFamily="2" charset="2"/>
              <a:buNone/>
            </a:pPr>
            <a:r>
              <a:rPr lang="en-US" altLang="zh-CN" sz="2000" dirty="0">
                <a:latin typeface="Century Gothic" panose="020B0502020202020204" pitchFamily="34" charset="0"/>
              </a:rPr>
              <a:t>     Divisor 1000</a:t>
            </a:r>
            <a:r>
              <a:rPr lang="en-US" altLang="zh-CN" sz="2000" dirty="0">
                <a:latin typeface="Century Gothic" panose="020B0502020202020204" pitchFamily="34" charset="0"/>
                <a:cs typeface="Courier New" panose="02070309020205020404" pitchFamily="49" charset="0"/>
              </a:rPr>
              <a:t> </a:t>
            </a:r>
            <a:r>
              <a:rPr lang="en-US" altLang="zh-CN" sz="2000" dirty="0">
                <a:latin typeface="Century Gothic" panose="020B0502020202020204" pitchFamily="34" charset="0"/>
              </a:rPr>
              <a:t>  1001010 	Dividend(</a:t>
            </a:r>
            <a:r>
              <a:rPr lang="zh-CN" altLang="en-US" dirty="0">
                <a:latin typeface="Century Gothic" panose="020B0502020202020204" pitchFamily="34" charset="0"/>
                <a:ea typeface="黑体" panose="02010609060101010101" pitchFamily="49" charset="-122"/>
              </a:rPr>
              <a:t>被除数</a:t>
            </a:r>
            <a:r>
              <a:rPr lang="en-US" altLang="zh-CN" sz="2000" dirty="0">
                <a:latin typeface="Century Gothic" panose="020B0502020202020204" pitchFamily="34" charset="0"/>
              </a:rPr>
              <a:t>)</a:t>
            </a:r>
            <a:br>
              <a:rPr lang="en-US" altLang="zh-CN" sz="2000" dirty="0">
                <a:latin typeface="Century Gothic" panose="020B0502020202020204" pitchFamily="34" charset="0"/>
              </a:rPr>
            </a:br>
            <a:r>
              <a:rPr lang="en-US" altLang="zh-CN" sz="2000" dirty="0">
                <a:latin typeface="Century Gothic" panose="020B0502020202020204" pitchFamily="34" charset="0"/>
              </a:rPr>
              <a:t>		 -1000</a:t>
            </a:r>
            <a:br>
              <a:rPr lang="en-US" altLang="zh-CN" sz="2000" dirty="0">
                <a:latin typeface="Century Gothic" panose="020B0502020202020204" pitchFamily="34" charset="0"/>
              </a:rPr>
            </a:br>
            <a:r>
              <a:rPr lang="en-US" altLang="zh-CN" sz="2000" dirty="0">
                <a:latin typeface="Century Gothic" panose="020B0502020202020204" pitchFamily="34" charset="0"/>
              </a:rPr>
              <a:t>	                     10</a:t>
            </a:r>
            <a:br>
              <a:rPr lang="en-US" altLang="zh-CN" sz="2000" dirty="0">
                <a:latin typeface="Century Gothic" panose="020B0502020202020204" pitchFamily="34" charset="0"/>
              </a:rPr>
            </a:br>
            <a:r>
              <a:rPr lang="en-US" altLang="zh-CN" sz="2000" dirty="0">
                <a:latin typeface="Century Gothic" panose="020B0502020202020204" pitchFamily="34" charset="0"/>
              </a:rPr>
              <a:t>		        101</a:t>
            </a:r>
            <a:br>
              <a:rPr lang="en-US" altLang="zh-CN" sz="2000" dirty="0">
                <a:latin typeface="Century Gothic" panose="020B0502020202020204" pitchFamily="34" charset="0"/>
              </a:rPr>
            </a:br>
            <a:r>
              <a:rPr lang="en-US" altLang="zh-CN" sz="2000" dirty="0">
                <a:latin typeface="Century Gothic" panose="020B0502020202020204" pitchFamily="34" charset="0"/>
              </a:rPr>
              <a:t>    		        1010</a:t>
            </a:r>
            <a:br>
              <a:rPr lang="en-US" altLang="zh-CN" sz="2000" dirty="0">
                <a:latin typeface="Century Gothic" panose="020B0502020202020204" pitchFamily="34" charset="0"/>
              </a:rPr>
            </a:br>
            <a:r>
              <a:rPr lang="en-US" altLang="zh-CN" sz="2000" dirty="0">
                <a:latin typeface="Century Gothic" panose="020B0502020202020204" pitchFamily="34" charset="0"/>
              </a:rPr>
              <a:t>		       -1000</a:t>
            </a:r>
            <a:br>
              <a:rPr lang="en-US" altLang="zh-CN" sz="2000" dirty="0">
                <a:latin typeface="Century Gothic" panose="020B0502020202020204" pitchFamily="34" charset="0"/>
              </a:rPr>
            </a:br>
            <a:r>
              <a:rPr lang="en-US" altLang="zh-CN" sz="2000" dirty="0">
                <a:latin typeface="Century Gothic" panose="020B0502020202020204" pitchFamily="34" charset="0"/>
              </a:rPr>
              <a:t>                                 10 	Remainder (</a:t>
            </a:r>
            <a:r>
              <a:rPr lang="zh-CN" altLang="en-US" dirty="0">
                <a:latin typeface="Century Gothic" panose="020B0502020202020204" pitchFamily="34" charset="0"/>
                <a:ea typeface="黑体" panose="02010609060101010101" pitchFamily="49" charset="-122"/>
              </a:rPr>
              <a:t>余数</a:t>
            </a:r>
            <a:r>
              <a:rPr lang="en-US" altLang="zh-CN" dirty="0">
                <a:latin typeface="Century Gothic" panose="020B0502020202020204" pitchFamily="34" charset="0"/>
                <a:ea typeface="黑体" panose="02010609060101010101" pitchFamily="49" charset="-122"/>
              </a:rPr>
              <a:t>)</a:t>
            </a:r>
          </a:p>
        </p:txBody>
      </p:sp>
      <p:sp>
        <p:nvSpPr>
          <p:cNvPr id="136196" name="Line 4"/>
          <p:cNvSpPr/>
          <p:nvPr/>
        </p:nvSpPr>
        <p:spPr>
          <a:xfrm flipV="1">
            <a:off x="2393950" y="1373188"/>
            <a:ext cx="0" cy="406400"/>
          </a:xfrm>
          <a:prstGeom prst="line">
            <a:avLst/>
          </a:prstGeom>
          <a:ln w="25400" cap="flat" cmpd="sng">
            <a:solidFill>
              <a:schemeClr val="tx1"/>
            </a:solidFill>
            <a:prstDash val="solid"/>
            <a:headEnd type="none" w="med" len="med"/>
            <a:tailEnd type="none" w="med" len="med"/>
          </a:ln>
        </p:spPr>
      </p:sp>
      <p:sp>
        <p:nvSpPr>
          <p:cNvPr id="136197" name="Line 5"/>
          <p:cNvSpPr/>
          <p:nvPr/>
        </p:nvSpPr>
        <p:spPr>
          <a:xfrm>
            <a:off x="2384425" y="1352550"/>
            <a:ext cx="1289050" cy="0"/>
          </a:xfrm>
          <a:prstGeom prst="line">
            <a:avLst/>
          </a:prstGeom>
          <a:ln w="25400" cap="flat" cmpd="sng">
            <a:solidFill>
              <a:schemeClr val="tx1"/>
            </a:solidFill>
            <a:prstDash val="solid"/>
            <a:headEnd type="none" w="med" len="med"/>
            <a:tailEnd type="none" w="med" len="med"/>
          </a:ln>
        </p:spPr>
      </p:sp>
      <p:sp>
        <p:nvSpPr>
          <p:cNvPr id="136198" name="Line 6"/>
          <p:cNvSpPr/>
          <p:nvPr/>
        </p:nvSpPr>
        <p:spPr>
          <a:xfrm>
            <a:off x="2447925" y="2168525"/>
            <a:ext cx="931863" cy="0"/>
          </a:xfrm>
          <a:prstGeom prst="line">
            <a:avLst/>
          </a:prstGeom>
          <a:ln w="25400" cap="flat" cmpd="sng">
            <a:solidFill>
              <a:schemeClr val="tx1"/>
            </a:solidFill>
            <a:prstDash val="solid"/>
            <a:headEnd type="none" w="med" len="med"/>
            <a:tailEnd type="none" w="med" len="med"/>
          </a:ln>
        </p:spPr>
      </p:sp>
      <p:sp>
        <p:nvSpPr>
          <p:cNvPr id="136199" name="Line 7"/>
          <p:cNvSpPr/>
          <p:nvPr/>
        </p:nvSpPr>
        <p:spPr>
          <a:xfrm>
            <a:off x="2954338" y="3429000"/>
            <a:ext cx="508000" cy="0"/>
          </a:xfrm>
          <a:prstGeom prst="line">
            <a:avLst/>
          </a:prstGeom>
          <a:ln w="25400" cap="flat" cmpd="sng">
            <a:solidFill>
              <a:schemeClr val="tx1"/>
            </a:solidFill>
            <a:prstDash val="solid"/>
            <a:headEnd type="none" w="med" len="med"/>
            <a:tailEnd type="none" w="med" len="med"/>
          </a:ln>
        </p:spPr>
      </p:sp>
      <p:sp>
        <p:nvSpPr>
          <p:cNvPr id="136200" name="Line 8"/>
          <p:cNvSpPr/>
          <p:nvPr/>
        </p:nvSpPr>
        <p:spPr>
          <a:xfrm>
            <a:off x="2663825" y="2754313"/>
            <a:ext cx="931863" cy="0"/>
          </a:xfrm>
          <a:prstGeom prst="line">
            <a:avLst/>
          </a:prstGeom>
          <a:ln w="25400" cap="flat" cmpd="sng">
            <a:solidFill>
              <a:schemeClr val="tx1"/>
            </a:solidFill>
            <a:prstDash val="solid"/>
            <a:headEnd type="none" w="med" len="med"/>
            <a:tailEnd type="none" w="med" len="med"/>
          </a:ln>
        </p:spPr>
      </p:sp>
      <p:sp>
        <p:nvSpPr>
          <p:cNvPr id="136201" name="Rectangle 10"/>
          <p:cNvSpPr/>
          <p:nvPr/>
        </p:nvSpPr>
        <p:spPr>
          <a:xfrm>
            <a:off x="57150" y="3917950"/>
            <a:ext cx="8813800" cy="209232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19100" lvl="0" indent="-419100">
              <a:lnSpc>
                <a:spcPct val="110000"/>
              </a:lnSpc>
              <a:buClr>
                <a:schemeClr val="tx1"/>
              </a:buClr>
              <a:buSzPct val="60000"/>
              <a:buFont typeface="Wingdings" panose="05000000000000000000" pitchFamily="2" charset="2"/>
              <a:buChar char="u"/>
            </a:pPr>
            <a:r>
              <a:rPr lang="zh-CN" altLang="en-US" sz="2200" dirty="0">
                <a:solidFill>
                  <a:srgbClr val="CC3300"/>
                </a:solidFill>
                <a:latin typeface="黑体" panose="02010609060101010101" pitchFamily="49" charset="-122"/>
                <a:ea typeface="黑体" panose="02010609060101010101" pitchFamily="49" charset="-122"/>
              </a:rPr>
              <a:t>手算除法的基本要点</a:t>
            </a:r>
          </a:p>
          <a:p>
            <a:pPr marL="876300" lvl="1" indent="-381000">
              <a:lnSpc>
                <a:spcPct val="110000"/>
              </a:lnSpc>
              <a:buNone/>
            </a:pPr>
            <a:r>
              <a:rPr lang="zh-CN" altLang="en-US" sz="2200" dirty="0">
                <a:solidFill>
                  <a:schemeClr val="accent2"/>
                </a:solidFill>
                <a:latin typeface="Times New Roman" panose="02020603050405020304" pitchFamily="18" charset="0"/>
              </a:rPr>
              <a:t>① </a:t>
            </a:r>
            <a:r>
              <a:rPr lang="zh-CN" altLang="en-US" sz="2200" dirty="0">
                <a:solidFill>
                  <a:schemeClr val="accent2"/>
                </a:solidFill>
                <a:latin typeface="黑体" panose="02010609060101010101" pitchFamily="49" charset="-122"/>
                <a:ea typeface="黑体" panose="02010609060101010101" pitchFamily="49" charset="-122"/>
              </a:rPr>
              <a:t>被除数与除数相减，够减则上商为</a:t>
            </a:r>
            <a:r>
              <a:rPr lang="en-US" altLang="zh-CN" sz="2200" dirty="0">
                <a:solidFill>
                  <a:schemeClr val="accent2"/>
                </a:solidFill>
                <a:latin typeface="黑体" panose="02010609060101010101" pitchFamily="49" charset="-122"/>
                <a:ea typeface="黑体" panose="02010609060101010101" pitchFamily="49" charset="-122"/>
              </a:rPr>
              <a:t>1</a:t>
            </a:r>
            <a:r>
              <a:rPr lang="zh-CN" altLang="en-US" sz="2200" dirty="0">
                <a:solidFill>
                  <a:schemeClr val="accent2"/>
                </a:solidFill>
                <a:latin typeface="黑体" panose="02010609060101010101" pitchFamily="49" charset="-122"/>
                <a:ea typeface="黑体" panose="02010609060101010101" pitchFamily="49" charset="-122"/>
              </a:rPr>
              <a:t>；不够减则上商为</a:t>
            </a:r>
            <a:r>
              <a:rPr lang="en-US" altLang="zh-CN" sz="2200" dirty="0">
                <a:solidFill>
                  <a:schemeClr val="accent2"/>
                </a:solidFill>
                <a:latin typeface="黑体" panose="02010609060101010101" pitchFamily="49" charset="-122"/>
                <a:ea typeface="黑体" panose="02010609060101010101" pitchFamily="49" charset="-122"/>
              </a:rPr>
              <a:t>0</a:t>
            </a:r>
            <a:r>
              <a:rPr lang="zh-CN" altLang="en-US" sz="2200" dirty="0">
                <a:solidFill>
                  <a:schemeClr val="accent2"/>
                </a:solidFill>
                <a:latin typeface="黑体" panose="02010609060101010101" pitchFamily="49" charset="-122"/>
                <a:ea typeface="黑体" panose="02010609060101010101" pitchFamily="49" charset="-122"/>
              </a:rPr>
              <a:t>。</a:t>
            </a:r>
          </a:p>
          <a:p>
            <a:pPr marL="876300" lvl="1" indent="-381000">
              <a:lnSpc>
                <a:spcPct val="110000"/>
              </a:lnSpc>
              <a:buNone/>
            </a:pPr>
            <a:r>
              <a:rPr lang="zh-CN" altLang="en-US" sz="2200" dirty="0">
                <a:solidFill>
                  <a:schemeClr val="accent2"/>
                </a:solidFill>
                <a:latin typeface="Times New Roman" panose="02020603050405020304" pitchFamily="18" charset="0"/>
              </a:rPr>
              <a:t>② </a:t>
            </a:r>
            <a:r>
              <a:rPr lang="zh-CN" altLang="en-US" sz="2200" dirty="0">
                <a:solidFill>
                  <a:schemeClr val="accent2"/>
                </a:solidFill>
                <a:latin typeface="黑体" panose="02010609060101010101" pitchFamily="49" charset="-122"/>
                <a:ea typeface="黑体" panose="02010609060101010101" pitchFamily="49" charset="-122"/>
              </a:rPr>
              <a:t>每次得到的差为中间余数，将除数右移后与上次的中间余数比较。用中间余数减除数，够减则上商为</a:t>
            </a:r>
            <a:r>
              <a:rPr lang="en-US" altLang="zh-CN" sz="2200" dirty="0">
                <a:solidFill>
                  <a:schemeClr val="accent2"/>
                </a:solidFill>
                <a:latin typeface="黑体" panose="02010609060101010101" pitchFamily="49" charset="-122"/>
                <a:ea typeface="黑体" panose="02010609060101010101" pitchFamily="49" charset="-122"/>
              </a:rPr>
              <a:t>1</a:t>
            </a:r>
            <a:r>
              <a:rPr lang="zh-CN" altLang="en-US" sz="2200" dirty="0">
                <a:solidFill>
                  <a:schemeClr val="accent2"/>
                </a:solidFill>
                <a:latin typeface="黑体" panose="02010609060101010101" pitchFamily="49" charset="-122"/>
                <a:ea typeface="黑体" panose="02010609060101010101" pitchFamily="49" charset="-122"/>
              </a:rPr>
              <a:t>；不够减则上商为</a:t>
            </a:r>
            <a:r>
              <a:rPr lang="en-US" altLang="zh-CN" sz="2200" dirty="0">
                <a:solidFill>
                  <a:schemeClr val="accent2"/>
                </a:solidFill>
                <a:latin typeface="黑体" panose="02010609060101010101" pitchFamily="49" charset="-122"/>
                <a:ea typeface="黑体" panose="02010609060101010101" pitchFamily="49" charset="-122"/>
              </a:rPr>
              <a:t>0</a:t>
            </a:r>
            <a:r>
              <a:rPr lang="zh-CN" altLang="en-US" sz="2200" dirty="0">
                <a:solidFill>
                  <a:schemeClr val="accent2"/>
                </a:solidFill>
                <a:latin typeface="黑体" panose="02010609060101010101" pitchFamily="49" charset="-122"/>
                <a:ea typeface="黑体" panose="02010609060101010101" pitchFamily="49" charset="-122"/>
              </a:rPr>
              <a:t>。</a:t>
            </a:r>
          </a:p>
          <a:p>
            <a:pPr marL="876300" lvl="1" indent="-381000">
              <a:lnSpc>
                <a:spcPct val="110000"/>
              </a:lnSpc>
              <a:buNone/>
            </a:pPr>
            <a:r>
              <a:rPr lang="zh-CN" altLang="en-US" sz="2200" dirty="0">
                <a:solidFill>
                  <a:schemeClr val="accent2"/>
                </a:solidFill>
                <a:latin typeface="Times New Roman" panose="02020603050405020304" pitchFamily="18" charset="0"/>
              </a:rPr>
              <a:t>③ </a:t>
            </a:r>
            <a:r>
              <a:rPr lang="zh-CN" altLang="en-US" sz="2200" dirty="0">
                <a:solidFill>
                  <a:schemeClr val="accent2"/>
                </a:solidFill>
                <a:latin typeface="黑体" panose="02010609060101010101" pitchFamily="49" charset="-122"/>
                <a:ea typeface="黑体" panose="02010609060101010101" pitchFamily="49" charset="-122"/>
              </a:rPr>
              <a:t>重复执行第②步，直到求得的商的位数足够为止。</a:t>
            </a:r>
          </a:p>
        </p:txBody>
      </p:sp>
      <p:sp>
        <p:nvSpPr>
          <p:cNvPr id="136202" name="Text Box 11"/>
          <p:cNvSpPr txBox="1"/>
          <p:nvPr/>
        </p:nvSpPr>
        <p:spPr>
          <a:xfrm>
            <a:off x="5314950" y="2181225"/>
            <a:ext cx="1562100"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latin typeface="Times New Roman" panose="02020603050405020304" pitchFamily="18" charset="0"/>
                <a:ea typeface="黑体" panose="02010609060101010101" pitchFamily="49" charset="-122"/>
              </a:rPr>
              <a:t>中间余数</a:t>
            </a:r>
          </a:p>
        </p:txBody>
      </p:sp>
      <p:sp>
        <p:nvSpPr>
          <p:cNvPr id="136203" name="Line 12"/>
          <p:cNvSpPr/>
          <p:nvPr/>
        </p:nvSpPr>
        <p:spPr>
          <a:xfrm flipH="1" flipV="1">
            <a:off x="3190875" y="2162175"/>
            <a:ext cx="2162175" cy="152400"/>
          </a:xfrm>
          <a:prstGeom prst="line">
            <a:avLst/>
          </a:prstGeom>
          <a:ln w="28575" cap="flat" cmpd="sng">
            <a:solidFill>
              <a:srgbClr val="3333FF"/>
            </a:solidFill>
            <a:prstDash val="solid"/>
            <a:headEnd type="none" w="med" len="med"/>
            <a:tailEnd type="triangle" w="med" len="med"/>
          </a:ln>
        </p:spPr>
      </p:sp>
      <p:sp>
        <p:nvSpPr>
          <p:cNvPr id="136204" name="Line 13"/>
          <p:cNvSpPr/>
          <p:nvPr/>
        </p:nvSpPr>
        <p:spPr>
          <a:xfrm flipH="1">
            <a:off x="3409950" y="2343150"/>
            <a:ext cx="1905000" cy="133350"/>
          </a:xfrm>
          <a:prstGeom prst="line">
            <a:avLst/>
          </a:prstGeom>
          <a:ln w="28575" cap="flat" cmpd="sng">
            <a:solidFill>
              <a:srgbClr val="3333FF"/>
            </a:solidFill>
            <a:prstDash val="solid"/>
            <a:headEnd type="none" w="med" len="med"/>
            <a:tailEnd type="triangle" w="med" len="med"/>
          </a:ln>
        </p:spPr>
      </p:sp>
      <p:sp>
        <p:nvSpPr>
          <p:cNvPr id="136205" name="Line 14"/>
          <p:cNvSpPr/>
          <p:nvPr/>
        </p:nvSpPr>
        <p:spPr>
          <a:xfrm flipH="1">
            <a:off x="3476625" y="2362200"/>
            <a:ext cx="1838325" cy="476250"/>
          </a:xfrm>
          <a:prstGeom prst="line">
            <a:avLst/>
          </a:prstGeom>
          <a:ln w="28575" cap="flat" cmpd="sng">
            <a:solidFill>
              <a:srgbClr val="3333FF"/>
            </a:solidFill>
            <a:prstDash val="solid"/>
            <a:headEnd type="none" w="med" len="med"/>
            <a:tailEnd type="triangle" w="med" len="med"/>
          </a:ln>
        </p:spPr>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整数的除运算</a:t>
            </a:r>
          </a:p>
        </p:txBody>
      </p:sp>
      <p:sp>
        <p:nvSpPr>
          <p:cNvPr id="735235" name="Rectangle 3"/>
          <p:cNvSpPr>
            <a:spLocks noGrp="1"/>
          </p:cNvSpPr>
          <p:nvPr>
            <p:ph idx="1"/>
          </p:nvPr>
        </p:nvSpPr>
        <p:spPr>
          <a:xfrm>
            <a:off x="431800" y="908050"/>
            <a:ext cx="8326438" cy="5491163"/>
          </a:xfrm>
        </p:spPr>
        <p:txBody>
          <a:bodyPr vert="horz" wrap="square" lIns="91440" tIns="45720" rIns="91440" bIns="45720" anchor="t" anchorCtr="0"/>
          <a:lstStyle/>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对于带符号整数来说，</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位整数除以</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位整数，除</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n-1</a:t>
            </a:r>
            <a:r>
              <a:rPr lang="en-US" altLang="zh-CN" sz="2000" dirty="0">
                <a:latin typeface="微软雅黑" panose="020B0503020204020204" pitchFamily="34" charset="-122"/>
                <a:ea typeface="微软雅黑" panose="020B0503020204020204" pitchFamily="34" charset="-122"/>
              </a:rPr>
              <a:t>/-1= 2</a:t>
            </a:r>
            <a:r>
              <a:rPr lang="en-US" altLang="zh-CN" sz="2000" baseline="30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会发生溢出外，其余情况</a:t>
            </a:r>
            <a:r>
              <a:rPr lang="zh-CN" altLang="en-US" sz="2000" dirty="0">
                <a:solidFill>
                  <a:srgbClr val="FF0000"/>
                </a:solidFill>
                <a:latin typeface="微软雅黑" panose="020B0503020204020204" pitchFamily="34" charset="-122"/>
                <a:ea typeface="微软雅黑" panose="020B0503020204020204" pitchFamily="34" charset="-122"/>
              </a:rPr>
              <a:t>（除数为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外）</a:t>
            </a:r>
            <a:r>
              <a:rPr lang="zh-CN" altLang="en-US" sz="2000" dirty="0">
                <a:latin typeface="微软雅黑" panose="020B0503020204020204" pitchFamily="34" charset="-122"/>
                <a:ea typeface="微软雅黑" panose="020B0503020204020204" pitchFamily="34" charset="-122"/>
              </a:rPr>
              <a:t>都不会发生溢出。</a:t>
            </a:r>
            <a:r>
              <a:rPr lang="en-US" altLang="zh-CN" sz="2000" dirty="0">
                <a:latin typeface="微软雅黑" panose="020B0503020204020204" pitchFamily="34" charset="-122"/>
                <a:ea typeface="微软雅黑" panose="020B0503020204020204" pitchFamily="34" charset="-122"/>
              </a:rPr>
              <a:t>Why?</a:t>
            </a:r>
          </a:p>
          <a:p>
            <a:pPr>
              <a:lnSpc>
                <a:spcPct val="120000"/>
              </a:lnSpc>
              <a:spcBef>
                <a:spcPct val="30000"/>
              </a:spcBef>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因为商的绝对值不可能比被除数的绝对值更大，因而不会发生溢出，也就不会像整数乘法运算那样发生整数溢出漏洞。</a:t>
            </a:r>
          </a:p>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因为整数除法，其商也是整数，所以，在</a:t>
            </a:r>
            <a:r>
              <a:rPr lang="zh-CN" altLang="en-US" sz="2000" dirty="0">
                <a:solidFill>
                  <a:srgbClr val="C00000"/>
                </a:solidFill>
                <a:latin typeface="微软雅黑" panose="020B0503020204020204" pitchFamily="34" charset="-122"/>
                <a:ea typeface="微软雅黑" panose="020B0503020204020204" pitchFamily="34" charset="-122"/>
              </a:rPr>
              <a:t>不能整除时</a:t>
            </a:r>
            <a:r>
              <a:rPr lang="zh-CN" altLang="en-US" sz="2000" dirty="0">
                <a:latin typeface="微软雅黑" panose="020B0503020204020204" pitchFamily="34" charset="-122"/>
                <a:ea typeface="微软雅黑" panose="020B0503020204020204" pitchFamily="34" charset="-122"/>
              </a:rPr>
              <a:t>需要进行舍入，通常按照朝</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方向舍入，即正数商取比自身小的最接近整数</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Floor</a:t>
            </a:r>
            <a:r>
              <a:rPr lang="zh-CN" altLang="en-US" sz="2000" dirty="0">
                <a:solidFill>
                  <a:srgbClr val="0033CC"/>
                </a:solidFill>
                <a:latin typeface="微软雅黑" panose="020B0503020204020204" pitchFamily="34" charset="-122"/>
                <a:ea typeface="微软雅黑" panose="020B0503020204020204" pitchFamily="34" charset="-122"/>
              </a:rPr>
              <a:t>，地板）</a:t>
            </a:r>
            <a:r>
              <a:rPr lang="zh-CN" altLang="en-US" sz="2000" dirty="0">
                <a:latin typeface="微软雅黑" panose="020B0503020204020204" pitchFamily="34" charset="-122"/>
                <a:ea typeface="微软雅黑" panose="020B0503020204020204" pitchFamily="34" charset="-122"/>
              </a:rPr>
              <a:t>，负数商取比自身大的最接近整数</a:t>
            </a:r>
            <a:r>
              <a:rPr lang="zh-CN" altLang="en-US" sz="2000" dirty="0">
                <a:solidFill>
                  <a:srgbClr val="0033CC"/>
                </a:solidFill>
                <a:latin typeface="微软雅黑" panose="020B0503020204020204" pitchFamily="34" charset="-122"/>
                <a:ea typeface="微软雅黑" panose="020B0503020204020204" pitchFamily="34" charset="-122"/>
              </a:rPr>
              <a:t>（</a:t>
            </a:r>
            <a:r>
              <a:rPr lang="en-US" altLang="zh-CN" sz="2000" dirty="0">
                <a:solidFill>
                  <a:srgbClr val="0033CC"/>
                </a:solidFill>
                <a:latin typeface="微软雅黑" panose="020B0503020204020204" pitchFamily="34" charset="-122"/>
                <a:ea typeface="微软雅黑" panose="020B0503020204020204" pitchFamily="34" charset="-122"/>
              </a:rPr>
              <a:t>Ceiling</a:t>
            </a:r>
            <a:r>
              <a:rPr lang="zh-CN" altLang="en-US" sz="2000" dirty="0">
                <a:solidFill>
                  <a:srgbClr val="0033CC"/>
                </a:solidFill>
                <a:latin typeface="微软雅黑" panose="020B0503020204020204" pitchFamily="34" charset="-122"/>
                <a:ea typeface="微软雅黑" panose="020B0503020204020204" pitchFamily="34" charset="-122"/>
              </a:rPr>
              <a:t>，天板）</a:t>
            </a:r>
            <a:r>
              <a:rPr lang="zh-CN" altLang="en-US" sz="2000" dirty="0">
                <a:latin typeface="微软雅黑" panose="020B0503020204020204" pitchFamily="34" charset="-122"/>
                <a:ea typeface="微软雅黑" panose="020B0503020204020204" pitchFamily="34" charset="-122"/>
              </a:rPr>
              <a:t>。</a:t>
            </a:r>
          </a:p>
          <a:p>
            <a:pPr>
              <a:lnSpc>
                <a:spcPct val="120000"/>
              </a:lnSpc>
              <a:spcBef>
                <a:spcPct val="30000"/>
              </a:spcBef>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例如，</a:t>
            </a:r>
            <a:r>
              <a:rPr lang="en-US" altLang="zh-CN" sz="2000" dirty="0">
                <a:solidFill>
                  <a:srgbClr val="FF0000"/>
                </a:solidFill>
                <a:latin typeface="微软雅黑" panose="020B0503020204020204" pitchFamily="34" charset="-122"/>
                <a:ea typeface="微软雅黑" panose="020B0503020204020204" pitchFamily="34" charset="-122"/>
              </a:rPr>
              <a:t>7/2=?,  -7/2=</a:t>
            </a:r>
            <a:r>
              <a:rPr lang="zh-CN" altLang="en-US" sz="2000" dirty="0">
                <a:solidFill>
                  <a:srgbClr val="FF0000"/>
                </a:solidFill>
                <a:latin typeface="微软雅黑" panose="020B0503020204020204" pitchFamily="34" charset="-122"/>
                <a:ea typeface="微软雅黑" panose="020B0503020204020204" pitchFamily="34" charset="-122"/>
              </a:rPr>
              <a:t>？</a:t>
            </a:r>
          </a:p>
          <a:p>
            <a:pPr>
              <a:lnSpc>
                <a:spcPct val="120000"/>
              </a:lnSpc>
              <a:spcBef>
                <a:spcPct val="30000"/>
              </a:spcBef>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7/2=3,  -7/2=-3</a:t>
            </a:r>
            <a:endParaRPr lang="zh-CN" altLang="en-US" sz="2000" dirty="0">
              <a:solidFill>
                <a:srgbClr val="FF0000"/>
              </a:solidFill>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dirty="0">
                <a:solidFill>
                  <a:srgbClr val="008000"/>
                </a:solidFill>
                <a:latin typeface="微软雅黑" panose="020B0503020204020204" pitchFamily="34" charset="-122"/>
                <a:ea typeface="微软雅黑" panose="020B0503020204020204" pitchFamily="34" charset="-122"/>
              </a:rPr>
              <a:t>整数除</a:t>
            </a:r>
            <a:r>
              <a:rPr lang="en-US" altLang="zh-CN" sz="2000" dirty="0">
                <a:solidFill>
                  <a:srgbClr val="008000"/>
                </a:solidFill>
                <a:latin typeface="微软雅黑" panose="020B0503020204020204" pitchFamily="34" charset="-122"/>
                <a:ea typeface="微软雅黑" panose="020B0503020204020204" pitchFamily="34" charset="-122"/>
              </a:rPr>
              <a:t>0</a:t>
            </a:r>
            <a:r>
              <a:rPr lang="zh-CN" altLang="en-US" sz="2000" dirty="0">
                <a:solidFill>
                  <a:srgbClr val="008000"/>
                </a:solidFill>
                <a:latin typeface="微软雅黑" panose="020B0503020204020204" pitchFamily="34" charset="-122"/>
                <a:ea typeface="微软雅黑" panose="020B0503020204020204" pitchFamily="34" charset="-122"/>
              </a:rPr>
              <a:t>的结果可以用什么机器数表示？</a:t>
            </a:r>
          </a:p>
          <a:p>
            <a:pPr>
              <a:lnSpc>
                <a:spcPct val="120000"/>
              </a:lnSpc>
              <a:spcBef>
                <a:spcPct val="30000"/>
              </a:spcBef>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整数除</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en-US" sz="2000" dirty="0">
                <a:solidFill>
                  <a:srgbClr val="FF0000"/>
                </a:solidFill>
                <a:latin typeface="微软雅黑" panose="020B0503020204020204" pitchFamily="34" charset="-122"/>
                <a:ea typeface="微软雅黑" panose="020B0503020204020204" pitchFamily="34" charset="-122"/>
              </a:rPr>
              <a:t>的结果无法用一个机器数表示！</a:t>
            </a:r>
          </a:p>
          <a:p>
            <a:pPr>
              <a:lnSpc>
                <a:spcPct val="120000"/>
              </a:lnSpc>
              <a:spcBef>
                <a:spcPct val="30000"/>
              </a:spcBef>
            </a:pPr>
            <a:r>
              <a:rPr lang="zh-CN" altLang="en-US" sz="2000" dirty="0">
                <a:latin typeface="微软雅黑" panose="020B0503020204020204" pitchFamily="34" charset="-122"/>
                <a:ea typeface="微软雅黑" panose="020B0503020204020204" pitchFamily="34" charset="-122"/>
              </a:rPr>
              <a:t>整数除法时，除数不能为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，否则会发生</a:t>
            </a:r>
            <a:r>
              <a:rPr lang="zh-CN" altLang="en-US" sz="2000" dirty="0">
                <a:solidFill>
                  <a:srgbClr val="FF0000"/>
                </a:solidFill>
                <a:latin typeface="微软雅黑" panose="020B0503020204020204" pitchFamily="34" charset="-122"/>
                <a:ea typeface="微软雅黑" panose="020B0503020204020204" pitchFamily="34" charset="-122"/>
              </a:rPr>
              <a:t>“异常”，</a:t>
            </a:r>
            <a:r>
              <a:rPr lang="zh-CN" altLang="en-US" sz="2000" dirty="0">
                <a:latin typeface="微软雅黑" panose="020B0503020204020204" pitchFamily="34" charset="-122"/>
                <a:ea typeface="微软雅黑" panose="020B0503020204020204" pitchFamily="34" charset="-122"/>
              </a:rPr>
              <a:t>此时，需要调出操作系统中的异常处理程序来处理。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7" dur="500"/>
                                        <p:tgtEl>
                                          <p:spTgt spid="735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22" dur="500"/>
                                        <p:tgtEl>
                                          <p:spTgt spid="735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7" dur="500"/>
                                        <p:tgtEl>
                                          <p:spTgt spid="735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32" dur="500"/>
                                        <p:tgtEl>
                                          <p:spTgt spid="735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37" dur="500"/>
                                        <p:tgtEl>
                                          <p:spTgt spid="7352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5235">
                                            <p:txEl>
                                              <p:pRg st="7" end="7"/>
                                            </p:txEl>
                                          </p:spTgt>
                                        </p:tgtEl>
                                        <p:attrNameLst>
                                          <p:attrName>style.visibility</p:attrName>
                                        </p:attrNameLst>
                                      </p:cBhvr>
                                      <p:to>
                                        <p:strVal val="visible"/>
                                      </p:to>
                                    </p:set>
                                    <p:animEffect transition="in" filter="blinds(horizontal)">
                                      <p:cBhvr>
                                        <p:cTn id="42" dur="500"/>
                                        <p:tgtEl>
                                          <p:spTgt spid="73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变量与常数之间的除运算</a:t>
            </a:r>
            <a:r>
              <a:rPr lang="zh-CN" altLang="en-US" sz="3600" dirty="0"/>
              <a:t> </a:t>
            </a:r>
          </a:p>
        </p:txBody>
      </p:sp>
      <p:sp>
        <p:nvSpPr>
          <p:cNvPr id="738307" name="Rectangle 3"/>
          <p:cNvSpPr>
            <a:spLocks noGrp="1"/>
          </p:cNvSpPr>
          <p:nvPr>
            <p:ph idx="1"/>
          </p:nvPr>
        </p:nvSpPr>
        <p:spPr>
          <a:xfrm>
            <a:off x="250825" y="819150"/>
            <a:ext cx="8455025" cy="5670550"/>
          </a:xfrm>
        </p:spPr>
        <p:txBody>
          <a:bodyPr vert="horz" wrap="square" lIns="91440" tIns="45720" rIns="91440" bIns="45720" anchor="t" anchorCtr="0"/>
          <a:lstStyle/>
          <a:p>
            <a:pPr>
              <a:lnSpc>
                <a:spcPct val="110000"/>
              </a:lnSpc>
              <a:spcBef>
                <a:spcPct val="30000"/>
              </a:spcBef>
            </a:pPr>
            <a:r>
              <a:rPr lang="zh-CN" altLang="en-US" sz="2200" dirty="0">
                <a:latin typeface="微软雅黑" panose="020B0503020204020204" pitchFamily="34" charset="-122"/>
                <a:ea typeface="微软雅黑" panose="020B0503020204020204" pitchFamily="34" charset="-122"/>
              </a:rPr>
              <a:t>对于整数除法运算，由于计算机中除法运算比较复杂，而且不能用流水线方式实现，所以一次除法运算大致需要几十个或更多个时钟周期，比乘法指令的时间还要长！</a:t>
            </a:r>
          </a:p>
          <a:p>
            <a:pPr>
              <a:lnSpc>
                <a:spcPct val="110000"/>
              </a:lnSpc>
              <a:spcBef>
                <a:spcPct val="30000"/>
              </a:spcBef>
            </a:pPr>
            <a:r>
              <a:rPr lang="zh-CN" altLang="en-US" sz="2200" dirty="0">
                <a:latin typeface="微软雅黑" panose="020B0503020204020204" pitchFamily="34" charset="-122"/>
                <a:ea typeface="微软雅黑" panose="020B0503020204020204" pitchFamily="34" charset="-122"/>
              </a:rPr>
              <a:t>为了缩短除法运算的时间，</a:t>
            </a:r>
            <a:r>
              <a:rPr lang="zh-CN" altLang="en-US" sz="2200" dirty="0">
                <a:solidFill>
                  <a:srgbClr val="FF0000"/>
                </a:solidFill>
                <a:latin typeface="微软雅黑" panose="020B0503020204020204" pitchFamily="34" charset="-122"/>
                <a:ea typeface="微软雅黑" panose="020B0503020204020204" pitchFamily="34" charset="-122"/>
              </a:rPr>
              <a:t>编译器在处理一个变量与一个</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的幂次形式的整数相除时，常采用右移运算来实现。</a:t>
            </a:r>
          </a:p>
          <a:p>
            <a:pPr lvl="1">
              <a:lnSpc>
                <a:spcPct val="110000"/>
              </a:lnSpc>
              <a:spcBef>
                <a:spcPct val="30000"/>
              </a:spcBef>
            </a:pPr>
            <a:r>
              <a:rPr lang="zh-CN" altLang="en-US" sz="2200" dirty="0">
                <a:latin typeface="微软雅黑" panose="020B0503020204020204" pitchFamily="34" charset="-122"/>
                <a:ea typeface="微软雅黑" panose="020B0503020204020204" pitchFamily="34" charset="-122"/>
              </a:rPr>
              <a:t>无符号：逻辑右移</a:t>
            </a:r>
          </a:p>
          <a:p>
            <a:pPr lvl="1">
              <a:lnSpc>
                <a:spcPct val="110000"/>
              </a:lnSpc>
              <a:spcBef>
                <a:spcPct val="30000"/>
              </a:spcBef>
            </a:pPr>
            <a:r>
              <a:rPr lang="zh-CN" altLang="en-US" sz="2200" dirty="0">
                <a:latin typeface="微软雅黑" panose="020B0503020204020204" pitchFamily="34" charset="-122"/>
                <a:ea typeface="微软雅黑" panose="020B0503020204020204" pitchFamily="34" charset="-122"/>
              </a:rPr>
              <a:t>带符号：算术右移</a:t>
            </a:r>
          </a:p>
          <a:p>
            <a:pPr>
              <a:lnSpc>
                <a:spcPct val="110000"/>
              </a:lnSpc>
              <a:spcBef>
                <a:spcPct val="30000"/>
              </a:spcBef>
            </a:pPr>
            <a:r>
              <a:rPr lang="zh-CN" altLang="en-US" sz="2200" dirty="0">
                <a:latin typeface="微软雅黑" panose="020B0503020204020204" pitchFamily="34" charset="-122"/>
                <a:ea typeface="微软雅黑" panose="020B0503020204020204" pitchFamily="34" charset="-122"/>
              </a:rPr>
              <a:t>结果一定取整数</a:t>
            </a:r>
          </a:p>
          <a:p>
            <a:pPr lvl="1">
              <a:lnSpc>
                <a:spcPct val="110000"/>
              </a:lnSpc>
              <a:spcBef>
                <a:spcPct val="30000"/>
              </a:spcBef>
            </a:pPr>
            <a:r>
              <a:rPr lang="zh-CN" altLang="en-US" sz="2200" dirty="0">
                <a:latin typeface="微软雅黑" panose="020B0503020204020204" pitchFamily="34" charset="-122"/>
                <a:ea typeface="微软雅黑" panose="020B0503020204020204" pitchFamily="34" charset="-122"/>
              </a:rPr>
              <a:t>能整除时，直接右移得到结果，移出的为</a:t>
            </a:r>
            <a:r>
              <a:rPr lang="zh-CN" altLang="en-US" sz="2200" dirty="0">
                <a:solidFill>
                  <a:srgbClr val="FF0000"/>
                </a:solidFill>
                <a:latin typeface="微软雅黑" panose="020B0503020204020204" pitchFamily="34" charset="-122"/>
                <a:ea typeface="微软雅黑" panose="020B0503020204020204" pitchFamily="34" charset="-122"/>
              </a:rPr>
              <a:t>全</a:t>
            </a:r>
            <a:r>
              <a:rPr lang="en-US" altLang="zh-CN" sz="2200" dirty="0">
                <a:solidFill>
                  <a:srgbClr val="FF0000"/>
                </a:solidFill>
                <a:latin typeface="微软雅黑" panose="020B0503020204020204" pitchFamily="34" charset="-122"/>
                <a:ea typeface="微软雅黑" panose="020B0503020204020204" pitchFamily="34" charset="-122"/>
              </a:rPr>
              <a:t>0</a:t>
            </a:r>
          </a:p>
          <a:p>
            <a:pPr>
              <a:lnSpc>
                <a:spcPct val="110000"/>
              </a:lnSpc>
              <a:spcBef>
                <a:spcPct val="30000"/>
              </a:spcBef>
              <a:buNone/>
            </a:pPr>
            <a:r>
              <a:rPr lang="zh-CN" altLang="en-US" sz="2200" dirty="0">
                <a:solidFill>
                  <a:srgbClr val="0000FF"/>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例如，</a:t>
            </a:r>
            <a:r>
              <a:rPr lang="en-US" altLang="zh-CN" sz="2200" dirty="0">
                <a:solidFill>
                  <a:srgbClr val="CC3300"/>
                </a:solidFill>
                <a:latin typeface="微软雅黑" panose="020B0503020204020204" pitchFamily="34" charset="-122"/>
                <a:ea typeface="微软雅黑" panose="020B0503020204020204" pitchFamily="34" charset="-122"/>
              </a:rPr>
              <a:t>12/4=3</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0000 11</a:t>
            </a:r>
            <a:r>
              <a:rPr lang="en-US" altLang="zh-CN" sz="2200" dirty="0">
                <a:solidFill>
                  <a:srgbClr val="FF0000"/>
                </a:solidFill>
                <a:latin typeface="微软雅黑" panose="020B0503020204020204" pitchFamily="34" charset="-122"/>
                <a:ea typeface="微软雅黑" panose="020B0503020204020204" pitchFamily="34" charset="-122"/>
              </a:rPr>
              <a:t>00</a:t>
            </a:r>
            <a:r>
              <a:rPr lang="en-US" altLang="zh-CN" sz="2200" dirty="0">
                <a:solidFill>
                  <a:srgbClr val="CC3300"/>
                </a:solidFill>
                <a:latin typeface="微软雅黑" panose="020B0503020204020204" pitchFamily="34" charset="-122"/>
                <a:ea typeface="微软雅黑" panose="020B0503020204020204" pitchFamily="34" charset="-122"/>
              </a:rPr>
              <a:t>&gt;&gt;2=0000 0011</a:t>
            </a:r>
          </a:p>
          <a:p>
            <a:pPr>
              <a:lnSpc>
                <a:spcPct val="110000"/>
              </a:lnSpc>
              <a:spcBef>
                <a:spcPct val="30000"/>
              </a:spcBef>
              <a:buNone/>
            </a:pPr>
            <a:r>
              <a:rPr lang="en-US" altLang="zh-CN" sz="2200" dirty="0">
                <a:solidFill>
                  <a:srgbClr val="CC3300"/>
                </a:solidFill>
                <a:latin typeface="微软雅黑" panose="020B0503020204020204" pitchFamily="34" charset="-122"/>
                <a:ea typeface="微软雅黑" panose="020B0503020204020204" pitchFamily="34" charset="-122"/>
              </a:rPr>
              <a:t>                  -12/4=-3</a:t>
            </a:r>
            <a:r>
              <a:rPr lang="zh-CN" altLang="en-US"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CC3300"/>
                </a:solidFill>
                <a:latin typeface="微软雅黑" panose="020B0503020204020204" pitchFamily="34" charset="-122"/>
                <a:ea typeface="微软雅黑" panose="020B0503020204020204" pitchFamily="34" charset="-122"/>
              </a:rPr>
              <a:t>1111 01</a:t>
            </a:r>
            <a:r>
              <a:rPr lang="en-US" altLang="zh-CN" sz="2200" dirty="0">
                <a:solidFill>
                  <a:srgbClr val="FF0000"/>
                </a:solidFill>
                <a:latin typeface="微软雅黑" panose="020B0503020204020204" pitchFamily="34" charset="-122"/>
                <a:ea typeface="微软雅黑" panose="020B0503020204020204" pitchFamily="34" charset="-122"/>
              </a:rPr>
              <a:t>00</a:t>
            </a:r>
            <a:r>
              <a:rPr lang="en-US" altLang="zh-CN" sz="2200" dirty="0">
                <a:solidFill>
                  <a:srgbClr val="CC3300"/>
                </a:solidFill>
                <a:latin typeface="微软雅黑" panose="020B0503020204020204" pitchFamily="34" charset="-122"/>
                <a:ea typeface="微软雅黑" panose="020B0503020204020204" pitchFamily="34" charset="-122"/>
              </a:rPr>
              <a:t> &gt;&gt;2=1111 1101</a:t>
            </a:r>
          </a:p>
          <a:p>
            <a:pPr lvl="1">
              <a:lnSpc>
                <a:spcPct val="110000"/>
              </a:lnSpc>
              <a:spcBef>
                <a:spcPct val="30000"/>
              </a:spcBef>
            </a:pPr>
            <a:r>
              <a:rPr lang="zh-CN" altLang="en-US" sz="2200" dirty="0">
                <a:latin typeface="微软雅黑" panose="020B0503020204020204" pitchFamily="34" charset="-122"/>
                <a:ea typeface="微软雅黑" panose="020B0503020204020204" pitchFamily="34" charset="-122"/>
              </a:rPr>
              <a:t>不能整除时，右移移出的位中有</a:t>
            </a:r>
            <a:r>
              <a:rPr lang="zh-CN" altLang="en-US" sz="2200" dirty="0">
                <a:solidFill>
                  <a:srgbClr val="FF0000"/>
                </a:solidFill>
                <a:latin typeface="微软雅黑" panose="020B0503020204020204" pitchFamily="34" charset="-122"/>
                <a:ea typeface="微软雅黑" panose="020B0503020204020204" pitchFamily="34" charset="-122"/>
              </a:rPr>
              <a:t>非</a:t>
            </a:r>
            <a:r>
              <a:rPr lang="en-US" altLang="zh-CN" sz="2200" dirty="0">
                <a:solidFill>
                  <a:srgbClr val="FF0000"/>
                </a:solidFill>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，需要进行相应处理</a:t>
            </a:r>
            <a:endParaRPr lang="zh-CN" altLang="en-US" sz="2200"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animEffect transition="in" filter="blinds(horizontal)">
                                      <p:cBhvr>
                                        <p:cTn id="7" dur="500"/>
                                        <p:tgtEl>
                                          <p:spTgt spid="73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12" dur="500"/>
                                        <p:tgtEl>
                                          <p:spTgt spid="73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7" dur="500"/>
                                        <p:tgtEl>
                                          <p:spTgt spid="738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22" dur="500"/>
                                        <p:tgtEl>
                                          <p:spTgt spid="738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7" dur="500"/>
                                        <p:tgtEl>
                                          <p:spTgt spid="738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8307">
                                            <p:txEl>
                                              <p:pRg st="5" end="5"/>
                                            </p:txEl>
                                          </p:spTgt>
                                        </p:tgtEl>
                                        <p:attrNameLst>
                                          <p:attrName>style.visibility</p:attrName>
                                        </p:attrNameLst>
                                      </p:cBhvr>
                                      <p:to>
                                        <p:strVal val="visible"/>
                                      </p:to>
                                    </p:set>
                                    <p:animEffect transition="in" filter="blinds(horizontal)">
                                      <p:cBhvr>
                                        <p:cTn id="32" dur="500"/>
                                        <p:tgtEl>
                                          <p:spTgt spid="738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8307">
                                            <p:txEl>
                                              <p:pRg st="6" end="6"/>
                                            </p:txEl>
                                          </p:spTgt>
                                        </p:tgtEl>
                                        <p:attrNameLst>
                                          <p:attrName>style.visibility</p:attrName>
                                        </p:attrNameLst>
                                      </p:cBhvr>
                                      <p:to>
                                        <p:strVal val="visible"/>
                                      </p:to>
                                    </p:set>
                                    <p:animEffect transition="in" filter="blinds(horizontal)">
                                      <p:cBhvr>
                                        <p:cTn id="37" dur="500"/>
                                        <p:tgtEl>
                                          <p:spTgt spid="738307">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38307">
                                            <p:txEl>
                                              <p:pRg st="7" end="7"/>
                                            </p:txEl>
                                          </p:spTgt>
                                        </p:tgtEl>
                                        <p:attrNameLst>
                                          <p:attrName>style.visibility</p:attrName>
                                        </p:attrNameLst>
                                      </p:cBhvr>
                                      <p:to>
                                        <p:strVal val="visible"/>
                                      </p:to>
                                    </p:set>
                                    <p:animEffect transition="in" filter="blinds(horizontal)">
                                      <p:cBhvr>
                                        <p:cTn id="40" dur="500"/>
                                        <p:tgtEl>
                                          <p:spTgt spid="738307">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8307">
                                            <p:txEl>
                                              <p:pRg st="8" end="8"/>
                                            </p:txEl>
                                          </p:spTgt>
                                        </p:tgtEl>
                                        <p:attrNameLst>
                                          <p:attrName>style.visibility</p:attrName>
                                        </p:attrNameLst>
                                      </p:cBhvr>
                                      <p:to>
                                        <p:strVal val="visible"/>
                                      </p:to>
                                    </p:set>
                                    <p:animEffect transition="in" filter="blinds(horizontal)">
                                      <p:cBhvr>
                                        <p:cTn id="43" dur="500"/>
                                        <p:tgtEl>
                                          <p:spTgt spid="738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0830" y="144780"/>
            <a:ext cx="5805805" cy="583565"/>
          </a:xfrm>
          <a:prstGeom prst="rect">
            <a:avLst/>
          </a:prstGeom>
          <a:noFill/>
        </p:spPr>
        <p:txBody>
          <a:bodyPr wrap="square" rtlCol="0" anchor="t">
            <a:spAutoFit/>
          </a:bodyPr>
          <a:lstStyle/>
          <a:p>
            <a:r>
              <a:rPr lang="zh-CN" altLang="en-US" sz="3200" b="1" kern="0" dirty="0">
                <a:solidFill>
                  <a:srgbClr val="CC3300"/>
                </a:solidFill>
                <a:latin typeface="+mj-lt"/>
                <a:ea typeface="黑体" panose="02010609060101010101" pitchFamily="49" charset="-122"/>
                <a:cs typeface="+mj-cs"/>
              </a:rPr>
              <a:t>十进制（ Decimal ）计数制</a:t>
            </a:r>
          </a:p>
        </p:txBody>
      </p:sp>
      <p:pic>
        <p:nvPicPr>
          <p:cNvPr id="3" name="图片 2"/>
          <p:cNvPicPr>
            <a:picLocks noChangeAspect="1"/>
          </p:cNvPicPr>
          <p:nvPr/>
        </p:nvPicPr>
        <p:blipFill>
          <a:blip r:embed="rId2"/>
          <a:stretch>
            <a:fillRect/>
          </a:stretch>
        </p:blipFill>
        <p:spPr>
          <a:xfrm>
            <a:off x="386715" y="818515"/>
            <a:ext cx="7905750" cy="736600"/>
          </a:xfrm>
          <a:prstGeom prst="rect">
            <a:avLst/>
          </a:prstGeom>
        </p:spPr>
      </p:pic>
      <p:pic>
        <p:nvPicPr>
          <p:cNvPr id="4" name="图片 3"/>
          <p:cNvPicPr>
            <a:picLocks noChangeAspect="1"/>
          </p:cNvPicPr>
          <p:nvPr/>
        </p:nvPicPr>
        <p:blipFill>
          <a:blip r:embed="rId3"/>
          <a:stretch>
            <a:fillRect/>
          </a:stretch>
        </p:blipFill>
        <p:spPr>
          <a:xfrm>
            <a:off x="1061720" y="1538605"/>
            <a:ext cx="3282950" cy="355600"/>
          </a:xfrm>
          <a:prstGeom prst="rect">
            <a:avLst/>
          </a:prstGeom>
        </p:spPr>
      </p:pic>
      <p:pic>
        <p:nvPicPr>
          <p:cNvPr id="5" name="图片 4"/>
          <p:cNvPicPr>
            <a:picLocks noChangeAspect="1"/>
          </p:cNvPicPr>
          <p:nvPr/>
        </p:nvPicPr>
        <p:blipFill>
          <a:blip r:embed="rId4"/>
          <a:stretch>
            <a:fillRect/>
          </a:stretch>
        </p:blipFill>
        <p:spPr>
          <a:xfrm>
            <a:off x="1106805" y="1988820"/>
            <a:ext cx="7131050" cy="304800"/>
          </a:xfrm>
          <a:prstGeom prst="rect">
            <a:avLst/>
          </a:prstGeom>
        </p:spPr>
      </p:pic>
      <p:pic>
        <p:nvPicPr>
          <p:cNvPr id="6" name="图片 5"/>
          <p:cNvPicPr>
            <a:picLocks noChangeAspect="1"/>
          </p:cNvPicPr>
          <p:nvPr/>
        </p:nvPicPr>
        <p:blipFill>
          <a:blip r:embed="rId5"/>
          <a:stretch>
            <a:fillRect/>
          </a:stretch>
        </p:blipFill>
        <p:spPr>
          <a:xfrm>
            <a:off x="386715" y="2339340"/>
            <a:ext cx="3479800" cy="311150"/>
          </a:xfrm>
          <a:prstGeom prst="rect">
            <a:avLst/>
          </a:prstGeom>
        </p:spPr>
      </p:pic>
      <p:pic>
        <p:nvPicPr>
          <p:cNvPr id="7" name="图片 6"/>
          <p:cNvPicPr>
            <a:picLocks noChangeAspect="1"/>
          </p:cNvPicPr>
          <p:nvPr/>
        </p:nvPicPr>
        <p:blipFill>
          <a:blip r:embed="rId6"/>
          <a:stretch>
            <a:fillRect/>
          </a:stretch>
        </p:blipFill>
        <p:spPr>
          <a:xfrm>
            <a:off x="1061720" y="2727325"/>
            <a:ext cx="5772150" cy="361950"/>
          </a:xfrm>
          <a:prstGeom prst="rect">
            <a:avLst/>
          </a:prstGeom>
        </p:spPr>
      </p:pic>
      <p:pic>
        <p:nvPicPr>
          <p:cNvPr id="8" name="图片 7"/>
          <p:cNvPicPr>
            <a:picLocks noChangeAspect="1"/>
          </p:cNvPicPr>
          <p:nvPr/>
        </p:nvPicPr>
        <p:blipFill>
          <a:blip r:embed="rId7"/>
          <a:stretch>
            <a:fillRect/>
          </a:stretch>
        </p:blipFill>
        <p:spPr>
          <a:xfrm>
            <a:off x="386715" y="3140075"/>
            <a:ext cx="7664450" cy="1181100"/>
          </a:xfrm>
          <a:prstGeom prst="rect">
            <a:avLst/>
          </a:prstGeom>
        </p:spPr>
      </p:pic>
      <p:pic>
        <p:nvPicPr>
          <p:cNvPr id="9" name="图片 8"/>
          <p:cNvPicPr>
            <a:picLocks noChangeAspect="1"/>
          </p:cNvPicPr>
          <p:nvPr/>
        </p:nvPicPr>
        <p:blipFill>
          <a:blip r:embed="rId8"/>
          <a:stretch>
            <a:fillRect/>
          </a:stretch>
        </p:blipFill>
        <p:spPr>
          <a:xfrm>
            <a:off x="685800" y="4418965"/>
            <a:ext cx="7772400" cy="186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变量与常数之间的除运算</a:t>
            </a:r>
            <a:r>
              <a:rPr lang="zh-CN" altLang="en-US" sz="3600" dirty="0"/>
              <a:t> </a:t>
            </a:r>
          </a:p>
        </p:txBody>
      </p:sp>
      <p:sp>
        <p:nvSpPr>
          <p:cNvPr id="739331" name="Rectangle 3"/>
          <p:cNvSpPr>
            <a:spLocks noGrp="1"/>
          </p:cNvSpPr>
          <p:nvPr>
            <p:ph idx="1"/>
          </p:nvPr>
        </p:nvSpPr>
        <p:spPr>
          <a:xfrm>
            <a:off x="250825" y="819150"/>
            <a:ext cx="8596313" cy="5715000"/>
          </a:xfrm>
        </p:spPr>
        <p:txBody>
          <a:bodyPr vert="horz" wrap="square" lIns="91440" tIns="45720" rIns="91440" bIns="45720" anchor="t" anchorCtr="0"/>
          <a:lstStyle/>
          <a:p>
            <a:pPr>
              <a:lnSpc>
                <a:spcPct val="110000"/>
              </a:lnSpc>
              <a:spcBef>
                <a:spcPct val="30000"/>
              </a:spcBef>
            </a:pPr>
            <a:r>
              <a:rPr lang="zh-CN" altLang="en-US" sz="2200" dirty="0">
                <a:latin typeface="微软雅黑" panose="020B0503020204020204" pitchFamily="34" charset="-122"/>
                <a:ea typeface="微软雅黑" panose="020B0503020204020204" pitchFamily="34" charset="-122"/>
              </a:rPr>
              <a:t>不能整除时，采用</a:t>
            </a:r>
            <a:r>
              <a:rPr lang="zh-CN" altLang="en-US" sz="2200" dirty="0">
                <a:solidFill>
                  <a:srgbClr val="CC3300"/>
                </a:solidFill>
                <a:latin typeface="微软雅黑" panose="020B0503020204020204" pitchFamily="34" charset="-122"/>
                <a:ea typeface="微软雅黑" panose="020B0503020204020204" pitchFamily="34" charset="-122"/>
              </a:rPr>
              <a:t>朝零舍入</a:t>
            </a:r>
            <a:r>
              <a:rPr lang="zh-CN" altLang="en-US" sz="2200" dirty="0">
                <a:latin typeface="微软雅黑" panose="020B0503020204020204" pitchFamily="34" charset="-122"/>
                <a:ea typeface="微软雅黑" panose="020B0503020204020204" pitchFamily="34" charset="-122"/>
              </a:rPr>
              <a:t>，即</a:t>
            </a:r>
            <a:r>
              <a:rPr lang="zh-CN" altLang="en-US" sz="2200" dirty="0">
                <a:solidFill>
                  <a:srgbClr val="CC3300"/>
                </a:solidFill>
                <a:latin typeface="微软雅黑" panose="020B0503020204020204" pitchFamily="34" charset="-122"/>
                <a:ea typeface="微软雅黑" panose="020B0503020204020204" pitchFamily="34" charset="-122"/>
              </a:rPr>
              <a:t>截断</a:t>
            </a:r>
            <a:r>
              <a:rPr lang="zh-CN" altLang="en-US" sz="2200" dirty="0">
                <a:latin typeface="微软雅黑" panose="020B0503020204020204" pitchFamily="34" charset="-122"/>
                <a:ea typeface="微软雅黑" panose="020B0503020204020204" pitchFamily="34" charset="-122"/>
              </a:rPr>
              <a:t>方式</a:t>
            </a:r>
          </a:p>
          <a:p>
            <a:pPr lvl="1">
              <a:lnSpc>
                <a:spcPct val="110000"/>
              </a:lnSpc>
              <a:spcBef>
                <a:spcPct val="30000"/>
              </a:spcBef>
            </a:pPr>
            <a:r>
              <a:rPr lang="zh-CN" altLang="en-US" sz="2200" dirty="0">
                <a:latin typeface="微软雅黑" panose="020B0503020204020204" pitchFamily="34" charset="-122"/>
                <a:ea typeface="微软雅黑" panose="020B0503020204020204" pitchFamily="34" charset="-122"/>
              </a:rPr>
              <a:t>无符号数、带符号正整数（地板）：</a:t>
            </a:r>
            <a:r>
              <a:rPr lang="zh-CN" altLang="en-US" sz="2200" dirty="0">
                <a:solidFill>
                  <a:srgbClr val="008000"/>
                </a:solidFill>
                <a:latin typeface="微软雅黑" panose="020B0503020204020204" pitchFamily="34" charset="-122"/>
                <a:ea typeface="微软雅黑" panose="020B0503020204020204" pitchFamily="34" charset="-122"/>
              </a:rPr>
              <a:t>移出的低位直接丢弃</a:t>
            </a:r>
          </a:p>
          <a:p>
            <a:pPr lvl="1">
              <a:lnSpc>
                <a:spcPct val="110000"/>
              </a:lnSpc>
              <a:spcBef>
                <a:spcPct val="30000"/>
              </a:spcBef>
            </a:pPr>
            <a:r>
              <a:rPr lang="zh-CN" altLang="en-US" sz="2200" dirty="0">
                <a:solidFill>
                  <a:srgbClr val="FF0000"/>
                </a:solidFill>
                <a:latin typeface="微软雅黑" panose="020B0503020204020204" pitchFamily="34" charset="-122"/>
                <a:ea typeface="微软雅黑" panose="020B0503020204020204" pitchFamily="34" charset="-122"/>
              </a:rPr>
              <a:t>带符号负整数（天板）</a:t>
            </a:r>
            <a:r>
              <a:rPr lang="zh-CN" altLang="en-US" sz="2200" dirty="0">
                <a:solidFill>
                  <a:srgbClr val="008000"/>
                </a:solidFill>
                <a:latin typeface="微软雅黑" panose="020B0503020204020204" pitchFamily="34" charset="-122"/>
                <a:ea typeface="微软雅黑" panose="020B0503020204020204" pitchFamily="34" charset="-122"/>
              </a:rPr>
              <a:t>：加偏移量</a:t>
            </a:r>
            <a:r>
              <a:rPr lang="en-US" altLang="zh-CN" sz="2200" dirty="0">
                <a:solidFill>
                  <a:srgbClr val="CC3300"/>
                </a:solidFill>
                <a:latin typeface="微软雅黑" panose="020B0503020204020204" pitchFamily="34" charset="-122"/>
                <a:ea typeface="微软雅黑" panose="020B0503020204020204" pitchFamily="34" charset="-122"/>
              </a:rPr>
              <a:t>(2</a:t>
            </a:r>
            <a:r>
              <a:rPr lang="en-US" altLang="zh-CN" sz="2200" i="1" baseline="30000" dirty="0">
                <a:solidFill>
                  <a:srgbClr val="CC3300"/>
                </a:solidFill>
                <a:latin typeface="微软雅黑" panose="020B0503020204020204" pitchFamily="34" charset="-122"/>
                <a:ea typeface="微软雅黑" panose="020B0503020204020204" pitchFamily="34" charset="-122"/>
              </a:rPr>
              <a:t>k</a:t>
            </a:r>
            <a:r>
              <a:rPr lang="en-US" altLang="zh-CN" sz="2200" dirty="0">
                <a:solidFill>
                  <a:srgbClr val="CC3300"/>
                </a:solidFill>
                <a:latin typeface="微软雅黑" panose="020B0503020204020204" pitchFamily="34" charset="-122"/>
                <a:ea typeface="微软雅黑" panose="020B0503020204020204" pitchFamily="34" charset="-122"/>
              </a:rPr>
              <a:t>-1)</a:t>
            </a:r>
            <a:r>
              <a:rPr lang="zh-CN" altLang="en-US" sz="2200" dirty="0">
                <a:solidFill>
                  <a:srgbClr val="008000"/>
                </a:solidFill>
                <a:latin typeface="微软雅黑" panose="020B0503020204020204" pitchFamily="34" charset="-122"/>
                <a:ea typeface="微软雅黑" panose="020B0503020204020204" pitchFamily="34" charset="-122"/>
              </a:rPr>
              <a:t>，然后再右移</a:t>
            </a:r>
            <a:r>
              <a:rPr lang="en-US" altLang="zh-CN" sz="2200" i="1" dirty="0">
                <a:solidFill>
                  <a:srgbClr val="008000"/>
                </a:solidFill>
                <a:latin typeface="微软雅黑" panose="020B0503020204020204" pitchFamily="34" charset="-122"/>
                <a:ea typeface="微软雅黑" panose="020B0503020204020204" pitchFamily="34" charset="-122"/>
              </a:rPr>
              <a:t>k </a:t>
            </a:r>
            <a:r>
              <a:rPr lang="zh-CN" altLang="en-US" sz="2200" dirty="0">
                <a:solidFill>
                  <a:srgbClr val="008000"/>
                </a:solidFill>
                <a:latin typeface="微软雅黑" panose="020B0503020204020204" pitchFamily="34" charset="-122"/>
                <a:ea typeface="微软雅黑" panose="020B0503020204020204" pitchFamily="34" charset="-122"/>
              </a:rPr>
              <a:t>位 ，低位截断（</a:t>
            </a:r>
            <a:r>
              <a:rPr lang="zh-CN" altLang="en-US" sz="2200" dirty="0">
                <a:solidFill>
                  <a:srgbClr val="CC3300"/>
                </a:solidFill>
                <a:latin typeface="微软雅黑" panose="020B0503020204020204" pitchFamily="34" charset="-122"/>
                <a:ea typeface="微软雅黑" panose="020B0503020204020204" pitchFamily="34" charset="-122"/>
              </a:rPr>
              <a:t>这里</a:t>
            </a:r>
            <a:r>
              <a:rPr lang="en-US" altLang="zh-CN" sz="2200" i="1" dirty="0">
                <a:solidFill>
                  <a:srgbClr val="CC3300"/>
                </a:solidFill>
                <a:latin typeface="微软雅黑" panose="020B0503020204020204" pitchFamily="34" charset="-122"/>
                <a:ea typeface="微软雅黑" panose="020B0503020204020204" pitchFamily="34" charset="-122"/>
              </a:rPr>
              <a:t>K </a:t>
            </a:r>
            <a:r>
              <a:rPr lang="zh-CN" altLang="en-US" sz="2200" dirty="0">
                <a:solidFill>
                  <a:srgbClr val="CC3300"/>
                </a:solidFill>
                <a:latin typeface="微软雅黑" panose="020B0503020204020204" pitchFamily="34" charset="-122"/>
                <a:ea typeface="微软雅黑" panose="020B0503020204020204" pitchFamily="34" charset="-122"/>
              </a:rPr>
              <a:t>是右移位数</a:t>
            </a:r>
            <a:r>
              <a:rPr lang="zh-CN" altLang="en-US" sz="2200" dirty="0">
                <a:solidFill>
                  <a:srgbClr val="008000"/>
                </a:solidFill>
                <a:latin typeface="微软雅黑" panose="020B0503020204020204" pitchFamily="34" charset="-122"/>
                <a:ea typeface="微软雅黑" panose="020B0503020204020204" pitchFamily="34" charset="-122"/>
              </a:rPr>
              <a:t>）</a:t>
            </a:r>
          </a:p>
          <a:p>
            <a:pPr>
              <a:lnSpc>
                <a:spcPct val="110000"/>
              </a:lnSpc>
              <a:spcBef>
                <a:spcPct val="30000"/>
              </a:spcBef>
              <a:buNone/>
            </a:pPr>
            <a:r>
              <a:rPr lang="zh-CN" altLang="en-US" sz="2200" dirty="0">
                <a:latin typeface="微软雅黑" panose="020B0503020204020204" pitchFamily="34" charset="-122"/>
                <a:ea typeface="微软雅黑" panose="020B0503020204020204" pitchFamily="34" charset="-122"/>
              </a:rPr>
              <a:t>     举例： </a:t>
            </a:r>
          </a:p>
          <a:p>
            <a:pPr>
              <a:lnSpc>
                <a:spcPct val="110000"/>
              </a:lnSpc>
              <a:spcBef>
                <a:spcPct val="30000"/>
              </a:spcBef>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0033CC"/>
                </a:solidFill>
                <a:latin typeface="微软雅黑" panose="020B0503020204020204" pitchFamily="34" charset="-122"/>
                <a:ea typeface="微软雅黑" panose="020B0503020204020204" pitchFamily="34" charset="-122"/>
              </a:rPr>
              <a:t>无符号数   </a:t>
            </a:r>
            <a:r>
              <a:rPr lang="en-US" altLang="zh-CN" sz="2200" dirty="0">
                <a:solidFill>
                  <a:srgbClr val="0033CC"/>
                </a:solidFill>
                <a:latin typeface="微软雅黑" panose="020B0503020204020204" pitchFamily="34" charset="-122"/>
                <a:ea typeface="微软雅黑" panose="020B0503020204020204" pitchFamily="34" charset="-122"/>
              </a:rPr>
              <a:t>14/4=3</a:t>
            </a:r>
            <a:r>
              <a:rPr lang="zh-CN" altLang="en-US" sz="2200" dirty="0">
                <a:solidFill>
                  <a:srgbClr val="0033CC"/>
                </a:solidFill>
                <a:latin typeface="微软雅黑" panose="020B0503020204020204" pitchFamily="34" charset="-122"/>
                <a:ea typeface="微软雅黑" panose="020B0503020204020204" pitchFamily="34" charset="-122"/>
              </a:rPr>
              <a:t>：</a:t>
            </a:r>
            <a:r>
              <a:rPr lang="en-US" altLang="zh-CN" sz="2200" dirty="0">
                <a:solidFill>
                  <a:srgbClr val="0033CC"/>
                </a:solidFill>
                <a:latin typeface="微软雅黑" panose="020B0503020204020204" pitchFamily="34" charset="-122"/>
                <a:ea typeface="微软雅黑" panose="020B0503020204020204" pitchFamily="34" charset="-122"/>
              </a:rPr>
              <a:t>0000 1110&gt;&gt;2=0000 0011</a:t>
            </a:r>
            <a:endParaRPr lang="zh-CN" altLang="en-US" sz="2200" dirty="0">
              <a:solidFill>
                <a:srgbClr val="0033CC"/>
              </a:solidFill>
              <a:latin typeface="微软雅黑" panose="020B0503020204020204" pitchFamily="34" charset="-122"/>
              <a:ea typeface="微软雅黑" panose="020B0503020204020204" pitchFamily="34" charset="-122"/>
            </a:endParaRPr>
          </a:p>
          <a:p>
            <a:pPr>
              <a:lnSpc>
                <a:spcPct val="110000"/>
              </a:lnSpc>
              <a:spcBef>
                <a:spcPct val="30000"/>
              </a:spcBef>
              <a:buNone/>
            </a:pPr>
            <a:r>
              <a:rPr lang="en-US" altLang="zh-CN" sz="2200" dirty="0">
                <a:solidFill>
                  <a:srgbClr val="0033CC"/>
                </a:solidFill>
                <a:latin typeface="微软雅黑" panose="020B0503020204020204" pitchFamily="34" charset="-122"/>
                <a:ea typeface="微软雅黑" panose="020B0503020204020204" pitchFamily="34" charset="-122"/>
              </a:rPr>
              <a:t>     </a:t>
            </a:r>
            <a:r>
              <a:rPr lang="zh-CN" altLang="en-US" sz="2200" dirty="0">
                <a:solidFill>
                  <a:srgbClr val="0033CC"/>
                </a:solidFill>
                <a:latin typeface="微软雅黑" panose="020B0503020204020204" pitchFamily="34" charset="-122"/>
                <a:ea typeface="微软雅黑" panose="020B0503020204020204" pitchFamily="34" charset="-122"/>
              </a:rPr>
              <a:t>带符号负整数  </a:t>
            </a:r>
            <a:r>
              <a:rPr lang="en-US" altLang="zh-CN" sz="2200" dirty="0">
                <a:solidFill>
                  <a:srgbClr val="0033CC"/>
                </a:solidFill>
                <a:latin typeface="微软雅黑" panose="020B0503020204020204" pitchFamily="34" charset="-122"/>
                <a:ea typeface="微软雅黑" panose="020B0503020204020204" pitchFamily="34" charset="-122"/>
              </a:rPr>
              <a:t>-14/4=-3</a:t>
            </a:r>
            <a:endParaRPr lang="zh-CN" altLang="en-US" sz="2200" dirty="0">
              <a:solidFill>
                <a:srgbClr val="0033CC"/>
              </a:solidFill>
              <a:latin typeface="微软雅黑" panose="020B0503020204020204" pitchFamily="34" charset="-122"/>
              <a:ea typeface="微软雅黑" panose="020B0503020204020204" pitchFamily="34" charset="-122"/>
            </a:endParaRPr>
          </a:p>
          <a:p>
            <a:pPr>
              <a:lnSpc>
                <a:spcPct val="110000"/>
              </a:lnSpc>
              <a:spcBef>
                <a:spcPct val="30000"/>
              </a:spcBef>
              <a:buNone/>
            </a:pPr>
            <a:r>
              <a:rPr lang="zh-CN" altLang="en-US" sz="2200" dirty="0">
                <a:solidFill>
                  <a:srgbClr val="0033CC"/>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若直接截断，则 </a:t>
            </a:r>
            <a:r>
              <a:rPr lang="en-US" altLang="zh-CN" sz="2200" dirty="0">
                <a:solidFill>
                  <a:srgbClr val="CC3300"/>
                </a:solidFill>
                <a:latin typeface="微软雅黑" panose="020B0503020204020204" pitchFamily="34" charset="-122"/>
                <a:ea typeface="微软雅黑" panose="020B0503020204020204" pitchFamily="34" charset="-122"/>
              </a:rPr>
              <a:t>1111 0010 &gt;&gt;2=1111 1100=-4≠-3</a:t>
            </a:r>
          </a:p>
          <a:p>
            <a:pPr>
              <a:lnSpc>
                <a:spcPct val="110000"/>
              </a:lnSpc>
              <a:spcBef>
                <a:spcPct val="30000"/>
              </a:spcBef>
              <a:buNone/>
            </a:pPr>
            <a:r>
              <a:rPr lang="en-US" altLang="zh-CN" sz="2200" dirty="0">
                <a:solidFill>
                  <a:srgbClr val="0033CC"/>
                </a:solidFill>
                <a:latin typeface="微软雅黑" panose="020B0503020204020204" pitchFamily="34" charset="-122"/>
                <a:ea typeface="微软雅黑" panose="020B0503020204020204" pitchFamily="34" charset="-122"/>
              </a:rPr>
              <a:t>     </a:t>
            </a:r>
            <a:r>
              <a:rPr lang="zh-CN" altLang="en-US" sz="2200" dirty="0">
                <a:solidFill>
                  <a:srgbClr val="0033CC"/>
                </a:solidFill>
                <a:latin typeface="微软雅黑" panose="020B0503020204020204" pitchFamily="34" charset="-122"/>
                <a:ea typeface="微软雅黑" panose="020B0503020204020204" pitchFamily="34" charset="-122"/>
              </a:rPr>
              <a:t>应先</a:t>
            </a:r>
            <a:r>
              <a:rPr lang="zh-CN" altLang="en-US" sz="2200" dirty="0">
                <a:solidFill>
                  <a:srgbClr val="CC3300"/>
                </a:solidFill>
                <a:latin typeface="微软雅黑" panose="020B0503020204020204" pitchFamily="34" charset="-122"/>
                <a:ea typeface="微软雅黑" panose="020B0503020204020204" pitchFamily="34" charset="-122"/>
              </a:rPr>
              <a:t>纠偏，再右移</a:t>
            </a:r>
            <a:r>
              <a:rPr lang="en-US" altLang="zh-CN" sz="2200" dirty="0">
                <a:solidFill>
                  <a:srgbClr val="CC3300"/>
                </a:solidFill>
                <a:latin typeface="微软雅黑" panose="020B0503020204020204" pitchFamily="34" charset="-122"/>
                <a:ea typeface="微软雅黑" panose="020B0503020204020204" pitchFamily="34" charset="-122"/>
              </a:rPr>
              <a:t>:</a:t>
            </a:r>
            <a:r>
              <a:rPr lang="en-US" altLang="zh-CN" sz="2200" dirty="0">
                <a:solidFill>
                  <a:srgbClr val="0033CC"/>
                </a:solidFill>
                <a:latin typeface="微软雅黑" panose="020B0503020204020204" pitchFamily="34" charset="-122"/>
                <a:ea typeface="微软雅黑" panose="020B0503020204020204" pitchFamily="34" charset="-122"/>
              </a:rPr>
              <a:t> k=2, </a:t>
            </a:r>
            <a:r>
              <a:rPr lang="zh-CN" altLang="en-US" sz="2200" dirty="0">
                <a:solidFill>
                  <a:srgbClr val="0033CC"/>
                </a:solidFill>
                <a:latin typeface="微软雅黑" panose="020B0503020204020204" pitchFamily="34" charset="-122"/>
                <a:ea typeface="微软雅黑" panose="020B0503020204020204" pitchFamily="34" charset="-122"/>
              </a:rPr>
              <a:t>故</a:t>
            </a:r>
            <a:r>
              <a:rPr lang="en-US" altLang="zh-CN" sz="2200" dirty="0">
                <a:solidFill>
                  <a:srgbClr val="0033CC"/>
                </a:solidFill>
                <a:latin typeface="微软雅黑" panose="020B0503020204020204" pitchFamily="34" charset="-122"/>
                <a:ea typeface="微软雅黑" panose="020B0503020204020204" pitchFamily="34" charset="-122"/>
              </a:rPr>
              <a:t>(-14</a:t>
            </a:r>
            <a:r>
              <a:rPr lang="en-US" altLang="zh-CN" sz="2200" dirty="0">
                <a:solidFill>
                  <a:srgbClr val="CC3300"/>
                </a:solidFill>
                <a:latin typeface="微软雅黑" panose="020B0503020204020204" pitchFamily="34" charset="-122"/>
                <a:ea typeface="微软雅黑" panose="020B0503020204020204" pitchFamily="34" charset="-122"/>
              </a:rPr>
              <a:t>+2</a:t>
            </a:r>
            <a:r>
              <a:rPr lang="en-US" altLang="zh-CN" sz="2200" baseline="30000" dirty="0">
                <a:solidFill>
                  <a:srgbClr val="CC3300"/>
                </a:solidFill>
                <a:latin typeface="微软雅黑" panose="020B0503020204020204" pitchFamily="34" charset="-122"/>
                <a:ea typeface="微软雅黑" panose="020B0503020204020204" pitchFamily="34" charset="-122"/>
              </a:rPr>
              <a:t>2</a:t>
            </a:r>
            <a:r>
              <a:rPr lang="en-US" altLang="zh-CN" sz="2200" dirty="0">
                <a:solidFill>
                  <a:srgbClr val="CC3300"/>
                </a:solidFill>
                <a:latin typeface="微软雅黑" panose="020B0503020204020204" pitchFamily="34" charset="-122"/>
                <a:ea typeface="微软雅黑" panose="020B0503020204020204" pitchFamily="34" charset="-122"/>
              </a:rPr>
              <a:t>-1</a:t>
            </a:r>
            <a:r>
              <a:rPr lang="en-US" altLang="zh-CN" sz="2200" dirty="0">
                <a:solidFill>
                  <a:srgbClr val="0033CC"/>
                </a:solidFill>
                <a:latin typeface="微软雅黑" panose="020B0503020204020204" pitchFamily="34" charset="-122"/>
                <a:ea typeface="微软雅黑" panose="020B0503020204020204" pitchFamily="34" charset="-122"/>
              </a:rPr>
              <a:t>)/4=-3</a:t>
            </a:r>
            <a:endParaRPr lang="zh-CN" altLang="en-US" sz="2200" dirty="0">
              <a:solidFill>
                <a:srgbClr val="0033CC"/>
              </a:solidFill>
              <a:latin typeface="微软雅黑" panose="020B0503020204020204" pitchFamily="34" charset="-122"/>
              <a:ea typeface="微软雅黑" panose="020B0503020204020204" pitchFamily="34" charset="-122"/>
            </a:endParaRPr>
          </a:p>
          <a:p>
            <a:pPr>
              <a:lnSpc>
                <a:spcPct val="110000"/>
              </a:lnSpc>
              <a:spcBef>
                <a:spcPct val="30000"/>
              </a:spcBef>
              <a:buNone/>
            </a:pPr>
            <a:r>
              <a:rPr lang="en-US" altLang="zh-CN" sz="2200" dirty="0">
                <a:solidFill>
                  <a:srgbClr val="0033CC"/>
                </a:solidFill>
                <a:latin typeface="微软雅黑" panose="020B0503020204020204" pitchFamily="34" charset="-122"/>
                <a:ea typeface="微软雅黑" panose="020B0503020204020204" pitchFamily="34" charset="-122"/>
              </a:rPr>
              <a:t>     </a:t>
            </a:r>
            <a:r>
              <a:rPr lang="zh-CN" altLang="en-US" sz="2200" dirty="0">
                <a:solidFill>
                  <a:srgbClr val="0033CC"/>
                </a:solidFill>
                <a:latin typeface="微软雅黑" panose="020B0503020204020204" pitchFamily="34" charset="-122"/>
                <a:ea typeface="微软雅黑" panose="020B0503020204020204" pitchFamily="34" charset="-122"/>
              </a:rPr>
              <a:t>即： </a:t>
            </a:r>
            <a:r>
              <a:rPr lang="en-US" altLang="zh-CN" sz="2200" dirty="0">
                <a:solidFill>
                  <a:srgbClr val="0033CC"/>
                </a:solidFill>
                <a:latin typeface="微软雅黑" panose="020B0503020204020204" pitchFamily="34" charset="-122"/>
                <a:ea typeface="微软雅黑" panose="020B0503020204020204" pitchFamily="34" charset="-122"/>
              </a:rPr>
              <a:t>1111 0010</a:t>
            </a:r>
            <a:r>
              <a:rPr lang="en-US" altLang="zh-CN" sz="2200" dirty="0">
                <a:solidFill>
                  <a:srgbClr val="CC3300"/>
                </a:solidFill>
                <a:latin typeface="微软雅黑" panose="020B0503020204020204" pitchFamily="34" charset="-122"/>
                <a:ea typeface="微软雅黑" panose="020B0503020204020204" pitchFamily="34" charset="-122"/>
              </a:rPr>
              <a:t>+0000 0011</a:t>
            </a:r>
            <a:r>
              <a:rPr lang="en-US" altLang="zh-CN" sz="2200" dirty="0">
                <a:solidFill>
                  <a:srgbClr val="0033CC"/>
                </a:solidFill>
                <a:latin typeface="微软雅黑" panose="020B0503020204020204" pitchFamily="34" charset="-122"/>
                <a:ea typeface="微软雅黑" panose="020B0503020204020204" pitchFamily="34" charset="-122"/>
              </a:rPr>
              <a:t>=1111 0101</a:t>
            </a:r>
            <a:endParaRPr lang="zh-CN" altLang="en-US" sz="2200" dirty="0">
              <a:solidFill>
                <a:srgbClr val="0033CC"/>
              </a:solidFill>
              <a:latin typeface="微软雅黑" panose="020B0503020204020204" pitchFamily="34" charset="-122"/>
              <a:ea typeface="微软雅黑" panose="020B0503020204020204" pitchFamily="34" charset="-122"/>
            </a:endParaRPr>
          </a:p>
          <a:p>
            <a:pPr>
              <a:lnSpc>
                <a:spcPct val="110000"/>
              </a:lnSpc>
              <a:spcBef>
                <a:spcPct val="30000"/>
              </a:spcBef>
              <a:buNone/>
            </a:pPr>
            <a:r>
              <a:rPr lang="en-US" altLang="zh-CN" sz="2200" dirty="0">
                <a:solidFill>
                  <a:srgbClr val="0033CC"/>
                </a:solidFill>
                <a:latin typeface="微软雅黑" panose="020B0503020204020204" pitchFamily="34" charset="-122"/>
                <a:ea typeface="微软雅黑" panose="020B0503020204020204" pitchFamily="34" charset="-122"/>
              </a:rPr>
              <a:t>     1111 0101&gt;&gt;2=1111 1101=-3</a:t>
            </a:r>
            <a:endParaRPr lang="zh-CN" altLang="en-US" sz="2200"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7" dur="500"/>
                                        <p:tgtEl>
                                          <p:spTgt spid="73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12" dur="500"/>
                                        <p:tgtEl>
                                          <p:spTgt spid="73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17" dur="500"/>
                                        <p:tgtEl>
                                          <p:spTgt spid="73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3" end="3"/>
                                            </p:txEl>
                                          </p:spTgt>
                                        </p:tgtEl>
                                        <p:attrNameLst>
                                          <p:attrName>style.visibility</p:attrName>
                                        </p:attrNameLst>
                                      </p:cBhvr>
                                      <p:to>
                                        <p:strVal val="visible"/>
                                      </p:to>
                                    </p:set>
                                    <p:animEffect transition="in" filter="blinds(horizontal)">
                                      <p:cBhvr>
                                        <p:cTn id="22" dur="500"/>
                                        <p:tgtEl>
                                          <p:spTgt spid="739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4" end="4"/>
                                            </p:txEl>
                                          </p:spTgt>
                                        </p:tgtEl>
                                        <p:attrNameLst>
                                          <p:attrName>style.visibility</p:attrName>
                                        </p:attrNameLst>
                                      </p:cBhvr>
                                      <p:to>
                                        <p:strVal val="visible"/>
                                      </p:to>
                                    </p:set>
                                    <p:animEffect transition="in" filter="blinds(horizontal)">
                                      <p:cBhvr>
                                        <p:cTn id="27" dur="500"/>
                                        <p:tgtEl>
                                          <p:spTgt spid="739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9331">
                                            <p:txEl>
                                              <p:pRg st="5" end="5"/>
                                            </p:txEl>
                                          </p:spTgt>
                                        </p:tgtEl>
                                        <p:attrNameLst>
                                          <p:attrName>style.visibility</p:attrName>
                                        </p:attrNameLst>
                                      </p:cBhvr>
                                      <p:to>
                                        <p:strVal val="visible"/>
                                      </p:to>
                                    </p:set>
                                    <p:animEffect transition="in" filter="blinds(horizontal)">
                                      <p:cBhvr>
                                        <p:cTn id="32" dur="500"/>
                                        <p:tgtEl>
                                          <p:spTgt spid="739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9331">
                                            <p:txEl>
                                              <p:pRg st="6" end="6"/>
                                            </p:txEl>
                                          </p:spTgt>
                                        </p:tgtEl>
                                        <p:attrNameLst>
                                          <p:attrName>style.visibility</p:attrName>
                                        </p:attrNameLst>
                                      </p:cBhvr>
                                      <p:to>
                                        <p:strVal val="visible"/>
                                      </p:to>
                                    </p:set>
                                    <p:animEffect transition="in" filter="blinds(horizontal)">
                                      <p:cBhvr>
                                        <p:cTn id="37" dur="500"/>
                                        <p:tgtEl>
                                          <p:spTgt spid="739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9331">
                                            <p:txEl>
                                              <p:pRg st="7" end="7"/>
                                            </p:txEl>
                                          </p:spTgt>
                                        </p:tgtEl>
                                        <p:attrNameLst>
                                          <p:attrName>style.visibility</p:attrName>
                                        </p:attrNameLst>
                                      </p:cBhvr>
                                      <p:to>
                                        <p:strVal val="visible"/>
                                      </p:to>
                                    </p:set>
                                    <p:animEffect transition="in" filter="blinds(horizontal)">
                                      <p:cBhvr>
                                        <p:cTn id="42" dur="500"/>
                                        <p:tgtEl>
                                          <p:spTgt spid="739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9331">
                                            <p:txEl>
                                              <p:pRg st="8" end="8"/>
                                            </p:txEl>
                                          </p:spTgt>
                                        </p:tgtEl>
                                        <p:attrNameLst>
                                          <p:attrName>style.visibility</p:attrName>
                                        </p:attrNameLst>
                                      </p:cBhvr>
                                      <p:to>
                                        <p:strVal val="visible"/>
                                      </p:to>
                                    </p:set>
                                    <p:animEffect transition="in" filter="blinds(horizontal)">
                                      <p:cBhvr>
                                        <p:cTn id="47" dur="500"/>
                                        <p:tgtEl>
                                          <p:spTgt spid="7393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9331">
                                            <p:txEl>
                                              <p:pRg st="9" end="9"/>
                                            </p:txEl>
                                          </p:spTgt>
                                        </p:tgtEl>
                                        <p:attrNameLst>
                                          <p:attrName>style.visibility</p:attrName>
                                        </p:attrNameLst>
                                      </p:cBhvr>
                                      <p:to>
                                        <p:strVal val="visible"/>
                                      </p:to>
                                    </p:set>
                                    <p:animEffect transition="in" filter="blinds(horizontal)">
                                      <p:cBhvr>
                                        <p:cTn id="52" dur="500"/>
                                        <p:tgtEl>
                                          <p:spTgt spid="7393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idx="4294967295"/>
          </p:nvPr>
        </p:nvSpPr>
        <p:spPr>
          <a:xfrm>
            <a:off x="482600" y="53975"/>
            <a:ext cx="8305800" cy="600075"/>
          </a:xfrm>
        </p:spPr>
        <p:txBody>
          <a:bodyPr vert="horz" wrap="square" lIns="63500" tIns="25400" rIns="63500" bIns="25400" anchor="t" anchorCtr="0">
            <a:spAutoFit/>
          </a:bodyPr>
          <a:lstStyle/>
          <a:p>
            <a:r>
              <a:rPr lang="zh-CN" altLang="en-US" dirty="0">
                <a:latin typeface="黑体" panose="02010609060101010101" pitchFamily="49" charset="-122"/>
              </a:rPr>
              <a:t>浮点数运算及结果</a:t>
            </a:r>
            <a:endParaRPr lang="zh-CN" altLang="en-US" sz="3600" dirty="0">
              <a:latin typeface="黑体" panose="02010609060101010101" pitchFamily="49" charset="-122"/>
            </a:endParaRPr>
          </a:p>
        </p:txBody>
      </p:sp>
      <p:sp>
        <p:nvSpPr>
          <p:cNvPr id="377859" name="Rectangle 3"/>
          <p:cNvSpPr>
            <a:spLocks noGrp="1"/>
          </p:cNvSpPr>
          <p:nvPr>
            <p:ph type="body" idx="4294967295"/>
          </p:nvPr>
        </p:nvSpPr>
        <p:spPr>
          <a:xfrm>
            <a:off x="457200" y="790575"/>
            <a:ext cx="8305800" cy="5667375"/>
          </a:xfrm>
        </p:spPr>
        <p:txBody>
          <a:bodyPr vert="horz" wrap="square" lIns="63500" tIns="25400" rIns="63500" bIns="25400" anchor="t" anchorCtr="0">
            <a:spAutoFit/>
          </a:bodyPr>
          <a:lstStyle/>
          <a:p>
            <a:pPr>
              <a:lnSpc>
                <a:spcPct val="125000"/>
              </a:lnSpc>
              <a:buNone/>
            </a:pPr>
            <a:r>
              <a:rPr lang="zh-CN" altLang="en-US" sz="2000" dirty="0">
                <a:latin typeface="微软雅黑" panose="020B0503020204020204" pitchFamily="34" charset="-122"/>
                <a:ea typeface="微软雅黑" panose="020B0503020204020204" pitchFamily="34" charset="-122"/>
              </a:rPr>
              <a:t>设两个规格化浮点数分别为 </a:t>
            </a:r>
            <a:r>
              <a:rPr lang="en-US" altLang="en-US" sz="2000" dirty="0">
                <a:latin typeface="微软雅黑" panose="020B0503020204020204" pitchFamily="34" charset="-122"/>
                <a:ea typeface="微软雅黑" panose="020B0503020204020204" pitchFamily="34" charset="-122"/>
              </a:rPr>
              <a:t>A=M</a:t>
            </a:r>
            <a:r>
              <a:rPr lang="en-US" altLang="en-US" sz="2000" baseline="-2000" dirty="0">
                <a:latin typeface="微软雅黑" panose="020B0503020204020204" pitchFamily="34" charset="-122"/>
                <a:ea typeface="微软雅黑" panose="020B0503020204020204" pitchFamily="34" charset="-122"/>
              </a:rPr>
              <a:t>a </a:t>
            </a:r>
            <a:r>
              <a:rPr lang="en-US" altLang="en-US" sz="2000" baseline="30000" dirty="0">
                <a:latin typeface="微软雅黑" panose="020B0503020204020204" pitchFamily="34" charset="-122"/>
                <a:ea typeface="微软雅黑" panose="020B0503020204020204" pitchFamily="34" charset="-122"/>
              </a:rPr>
              <a:t>.</a:t>
            </a:r>
            <a:r>
              <a:rPr lang="en-US" altLang="en-US" sz="2000" baseline="-2000" dirty="0">
                <a:latin typeface="微软雅黑" panose="020B0503020204020204" pitchFamily="34" charset="-122"/>
                <a:ea typeface="微软雅黑" panose="020B0503020204020204" pitchFamily="34" charset="-122"/>
              </a:rPr>
              <a:t> </a:t>
            </a:r>
            <a:r>
              <a:rPr lang="en-US" altLang="en-US" sz="2000" dirty="0">
                <a:latin typeface="微软雅黑" panose="020B0503020204020204" pitchFamily="34" charset="-122"/>
                <a:ea typeface="微软雅黑" panose="020B0503020204020204" pitchFamily="34" charset="-122"/>
              </a:rPr>
              <a:t>2</a:t>
            </a:r>
            <a:r>
              <a:rPr lang="en-US" altLang="en-US" sz="2000" baseline="38000" dirty="0">
                <a:latin typeface="微软雅黑" panose="020B0503020204020204" pitchFamily="34" charset="-122"/>
                <a:ea typeface="微软雅黑" panose="020B0503020204020204" pitchFamily="34" charset="-122"/>
              </a:rPr>
              <a:t>Ea     </a:t>
            </a:r>
            <a:r>
              <a:rPr lang="en-US" altLang="en-US" sz="2000" dirty="0">
                <a:latin typeface="微软雅黑" panose="020B0503020204020204" pitchFamily="34" charset="-122"/>
                <a:ea typeface="微软雅黑" panose="020B0503020204020204" pitchFamily="34" charset="-122"/>
              </a:rPr>
              <a:t>B=M</a:t>
            </a:r>
            <a:r>
              <a:rPr lang="en-US" altLang="en-US" sz="2000" baseline="-2000" dirty="0">
                <a:latin typeface="微软雅黑" panose="020B0503020204020204" pitchFamily="34" charset="-122"/>
                <a:ea typeface="微软雅黑" panose="020B0503020204020204" pitchFamily="34" charset="-122"/>
              </a:rPr>
              <a:t>b</a:t>
            </a:r>
            <a:r>
              <a:rPr lang="en-US" altLang="en-US" sz="2000" baseline="30000" dirty="0">
                <a:latin typeface="微软雅黑" panose="020B0503020204020204" pitchFamily="34" charset="-122"/>
                <a:ea typeface="微软雅黑" panose="020B0503020204020204" pitchFamily="34" charset="-122"/>
              </a:rPr>
              <a:t>.</a:t>
            </a:r>
            <a:r>
              <a:rPr lang="en-US" altLang="en-US" sz="2000" dirty="0">
                <a:latin typeface="微软雅黑" panose="020B0503020204020204" pitchFamily="34" charset="-122"/>
                <a:ea typeface="微软雅黑" panose="020B0503020204020204" pitchFamily="34" charset="-122"/>
              </a:rPr>
              <a:t>2</a:t>
            </a:r>
            <a:r>
              <a:rPr lang="en-US" altLang="en-US" sz="2000" baseline="38000" dirty="0">
                <a:latin typeface="微软雅黑" panose="020B0503020204020204" pitchFamily="34" charset="-122"/>
                <a:ea typeface="微软雅黑" panose="020B0503020204020204" pitchFamily="34" charset="-122"/>
              </a:rPr>
              <a:t>Eb  </a:t>
            </a:r>
            <a:r>
              <a:rPr lang="en-US"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a:t>
            </a:r>
            <a:r>
              <a:rPr lang="zh-CN" altLang="en-US" sz="2000" baseline="38000" dirty="0">
                <a:latin typeface="微软雅黑" panose="020B0503020204020204" pitchFamily="34" charset="-122"/>
                <a:ea typeface="微软雅黑" panose="020B0503020204020204" pitchFamily="34" charset="-122"/>
              </a:rPr>
              <a:t> </a:t>
            </a:r>
          </a:p>
          <a:p>
            <a:pPr>
              <a:lnSpc>
                <a:spcPct val="125000"/>
              </a:lnSpc>
              <a:buNone/>
            </a:pPr>
            <a:r>
              <a:rPr lang="zh-CN" altLang="zh-CN" sz="2000" baseline="38000" dirty="0">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A</a:t>
            </a:r>
            <a:r>
              <a:rPr lang="en-US" altLang="zh-CN" sz="2000" u="sng" baseline="28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B</a:t>
            </a:r>
            <a:r>
              <a:rPr lang="en-US" altLang="en-US" sz="2000" baseline="38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a </a:t>
            </a:r>
            <a:r>
              <a:rPr lang="en-US" altLang="zh-CN" sz="2000" u="sng" baseline="28000" dirty="0">
                <a:solidFill>
                  <a:schemeClr val="accent2"/>
                </a:solidFill>
                <a:latin typeface="微软雅黑" panose="020B0503020204020204" pitchFamily="34" charset="-122"/>
                <a:ea typeface="微软雅黑" panose="020B0503020204020204" pitchFamily="34" charset="-122"/>
              </a:rPr>
              <a:t>+</a:t>
            </a:r>
            <a:r>
              <a:rPr lang="en-US" altLang="en-US" sz="2000" baseline="-2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b</a:t>
            </a:r>
            <a:r>
              <a:rPr lang="en-US" altLang="en-US" sz="2000" baseline="30000" dirty="0">
                <a:solidFill>
                  <a:schemeClr val="accent2"/>
                </a:solidFill>
                <a:latin typeface="微软雅黑" panose="020B0503020204020204" pitchFamily="34" charset="-122"/>
                <a:ea typeface="微软雅黑" panose="020B0503020204020204" pitchFamily="34" charset="-122"/>
              </a:rPr>
              <a:t>.</a:t>
            </a:r>
            <a:r>
              <a:rPr lang="en-US" altLang="en-US" sz="2000" dirty="0">
                <a:solidFill>
                  <a:schemeClr val="accent2"/>
                </a:solidFill>
                <a:latin typeface="微软雅黑" panose="020B0503020204020204" pitchFamily="34" charset="-122"/>
                <a:ea typeface="微软雅黑" panose="020B0503020204020204" pitchFamily="34" charset="-122"/>
              </a:rPr>
              <a:t>2</a:t>
            </a:r>
            <a:r>
              <a:rPr lang="en-US" altLang="en-US" sz="2000" baseline="38000" dirty="0">
                <a:solidFill>
                  <a:schemeClr val="accent2"/>
                </a:solidFill>
                <a:latin typeface="微软雅黑" panose="020B0503020204020204" pitchFamily="34" charset="-122"/>
                <a:ea typeface="微软雅黑" panose="020B0503020204020204" pitchFamily="34" charset="-122"/>
              </a:rPr>
              <a:t>-(Ea-Eb)</a:t>
            </a:r>
            <a:r>
              <a:rPr lang="en-US" altLang="zh-CN" sz="2000" dirty="0">
                <a:solidFill>
                  <a:schemeClr val="accent2"/>
                </a:solidFill>
                <a:latin typeface="微软雅黑" panose="020B0503020204020204" pitchFamily="34" charset="-122"/>
                <a:ea typeface="微软雅黑" panose="020B0503020204020204" pitchFamily="34" charset="-122"/>
              </a:rPr>
              <a:t>)</a:t>
            </a:r>
            <a:r>
              <a:rPr lang="en-US" altLang="en-US" sz="2000" baseline="30000" dirty="0">
                <a:solidFill>
                  <a:schemeClr val="accent2"/>
                </a:solidFill>
                <a:latin typeface="微软雅黑" panose="020B0503020204020204" pitchFamily="34" charset="-122"/>
                <a:ea typeface="微软雅黑" panose="020B0503020204020204" pitchFamily="34" charset="-122"/>
              </a:rPr>
              <a:t>.</a:t>
            </a:r>
            <a:r>
              <a:rPr lang="en-US" altLang="en-US" sz="2000" baseline="-2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2</a:t>
            </a:r>
            <a:r>
              <a:rPr lang="en-US" altLang="en-US" sz="2000" baseline="38000" dirty="0">
                <a:solidFill>
                  <a:schemeClr val="accent2"/>
                </a:solidFill>
                <a:latin typeface="微软雅黑" panose="020B0503020204020204" pitchFamily="34" charset="-122"/>
                <a:ea typeface="微软雅黑" panose="020B0503020204020204" pitchFamily="34" charset="-122"/>
              </a:rPr>
              <a:t>Ea      </a:t>
            </a:r>
            <a:r>
              <a:rPr lang="en-US" altLang="en-US"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假设</a:t>
            </a:r>
            <a:r>
              <a:rPr lang="en-US" altLang="en-US" sz="2000" dirty="0">
                <a:solidFill>
                  <a:schemeClr val="accent2"/>
                </a:solidFill>
                <a:latin typeface="微软雅黑" panose="020B0503020204020204" pitchFamily="34" charset="-122"/>
                <a:ea typeface="微软雅黑" panose="020B0503020204020204" pitchFamily="34" charset="-122"/>
              </a:rPr>
              <a:t>Ea</a:t>
            </a:r>
            <a:r>
              <a:rPr lang="en-US" altLang="zh-CN" sz="2000" dirty="0">
                <a:solidFill>
                  <a:schemeClr val="accent2"/>
                </a:solidFill>
                <a:latin typeface="微软雅黑" panose="020B0503020204020204" pitchFamily="34" charset="-122"/>
                <a:ea typeface="微软雅黑" panose="020B0503020204020204" pitchFamily="34" charset="-122"/>
              </a:rPr>
              <a:t>&gt;=</a:t>
            </a:r>
            <a:r>
              <a:rPr lang="en-US" altLang="en-US" sz="2000" dirty="0">
                <a:solidFill>
                  <a:schemeClr val="accent2"/>
                </a:solidFill>
                <a:latin typeface="微软雅黑" panose="020B0503020204020204" pitchFamily="34" charset="-122"/>
                <a:ea typeface="微软雅黑" panose="020B0503020204020204" pitchFamily="34" charset="-122"/>
              </a:rPr>
              <a:t>Eb</a:t>
            </a:r>
            <a:r>
              <a:rPr lang="en-US" altLang="en-US" sz="2000" baseline="38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a:t>
            </a:r>
            <a:endParaRPr lang="en-US" altLang="en-US" sz="2000" baseline="38000" dirty="0">
              <a:solidFill>
                <a:schemeClr val="accent2"/>
              </a:solidFill>
              <a:latin typeface="微软雅黑" panose="020B0503020204020204" pitchFamily="34" charset="-122"/>
              <a:ea typeface="微软雅黑" panose="020B0503020204020204" pitchFamily="34" charset="-122"/>
            </a:endParaRPr>
          </a:p>
          <a:p>
            <a:pPr>
              <a:lnSpc>
                <a:spcPct val="125000"/>
              </a:lnSpc>
              <a:buNone/>
            </a:pPr>
            <a:r>
              <a:rPr lang="en-US" altLang="zh-CN" sz="2000" baseline="38000" dirty="0">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A*B</a:t>
            </a:r>
            <a:r>
              <a:rPr lang="en-US" altLang="en-US" sz="2000" baseline="38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a </a:t>
            </a:r>
            <a:r>
              <a:rPr lang="en-US" altLang="zh-CN" sz="2000" dirty="0">
                <a:solidFill>
                  <a:schemeClr val="accent2"/>
                </a:solidFill>
                <a:latin typeface="微软雅黑" panose="020B0503020204020204" pitchFamily="34" charset="-122"/>
                <a:ea typeface="微软雅黑" panose="020B0503020204020204" pitchFamily="34" charset="-122"/>
              </a:rPr>
              <a:t>*</a:t>
            </a:r>
            <a:r>
              <a:rPr lang="en-US" altLang="en-US" sz="2000" baseline="-2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b</a:t>
            </a:r>
            <a:r>
              <a:rPr lang="en-US" altLang="en-US" sz="2000" dirty="0">
                <a:solidFill>
                  <a:schemeClr val="accent2"/>
                </a:solidFill>
                <a:latin typeface="微软雅黑" panose="020B0503020204020204" pitchFamily="34" charset="-122"/>
                <a:ea typeface="微软雅黑" panose="020B0503020204020204" pitchFamily="34" charset="-122"/>
              </a:rPr>
              <a:t>)</a:t>
            </a:r>
            <a:r>
              <a:rPr lang="en-US" altLang="en-US" sz="2000" baseline="30000" dirty="0">
                <a:solidFill>
                  <a:schemeClr val="accent2"/>
                </a:solidFill>
                <a:latin typeface="微软雅黑" panose="020B0503020204020204" pitchFamily="34" charset="-122"/>
                <a:ea typeface="微软雅黑" panose="020B0503020204020204" pitchFamily="34" charset="-122"/>
              </a:rPr>
              <a:t>.</a:t>
            </a:r>
            <a:r>
              <a:rPr lang="en-US" altLang="en-US" sz="2000" dirty="0">
                <a:solidFill>
                  <a:schemeClr val="accent2"/>
                </a:solidFill>
                <a:latin typeface="微软雅黑" panose="020B0503020204020204" pitchFamily="34" charset="-122"/>
                <a:ea typeface="微软雅黑" panose="020B0503020204020204" pitchFamily="34" charset="-122"/>
              </a:rPr>
              <a:t>2</a:t>
            </a:r>
            <a:r>
              <a:rPr lang="en-US" altLang="en-US" sz="2000" baseline="38000" dirty="0">
                <a:solidFill>
                  <a:schemeClr val="accent2"/>
                </a:solidFill>
                <a:latin typeface="微软雅黑" panose="020B0503020204020204" pitchFamily="34" charset="-122"/>
                <a:ea typeface="微软雅黑" panose="020B0503020204020204" pitchFamily="34" charset="-122"/>
              </a:rPr>
              <a:t>Ea+Eb</a:t>
            </a:r>
          </a:p>
          <a:p>
            <a:pPr>
              <a:lnSpc>
                <a:spcPct val="125000"/>
              </a:lnSpc>
              <a:buNone/>
            </a:pPr>
            <a:r>
              <a:rPr lang="en-US" altLang="zh-CN" sz="2000" baseline="38000" dirty="0">
                <a:solidFill>
                  <a:schemeClr val="accent2"/>
                </a:solidFill>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A/B</a:t>
            </a:r>
            <a:r>
              <a:rPr lang="en-US" altLang="en-US" sz="2000" baseline="38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a </a:t>
            </a:r>
            <a:r>
              <a:rPr lang="en-US" altLang="zh-CN" sz="2000" dirty="0">
                <a:solidFill>
                  <a:schemeClr val="accent2"/>
                </a:solidFill>
                <a:latin typeface="微软雅黑" panose="020B0503020204020204" pitchFamily="34" charset="-122"/>
                <a:ea typeface="微软雅黑" panose="020B0503020204020204" pitchFamily="34" charset="-122"/>
              </a:rPr>
              <a:t>/</a:t>
            </a:r>
            <a:r>
              <a:rPr lang="en-US" altLang="en-US" sz="2000" baseline="-2000" dirty="0">
                <a:solidFill>
                  <a:schemeClr val="accent2"/>
                </a:solidFill>
                <a:latin typeface="微软雅黑" panose="020B0503020204020204" pitchFamily="34" charset="-122"/>
                <a:ea typeface="微软雅黑" panose="020B0503020204020204" pitchFamily="34" charset="-122"/>
              </a:rPr>
              <a:t> </a:t>
            </a:r>
            <a:r>
              <a:rPr lang="en-US" altLang="en-US" sz="2000" dirty="0">
                <a:solidFill>
                  <a:schemeClr val="accent2"/>
                </a:solidFill>
                <a:latin typeface="微软雅黑" panose="020B0503020204020204" pitchFamily="34" charset="-122"/>
                <a:ea typeface="微软雅黑" panose="020B0503020204020204" pitchFamily="34" charset="-122"/>
              </a:rPr>
              <a:t>M</a:t>
            </a:r>
            <a:r>
              <a:rPr lang="en-US" altLang="en-US" sz="2000" baseline="-2000" dirty="0">
                <a:solidFill>
                  <a:schemeClr val="accent2"/>
                </a:solidFill>
                <a:latin typeface="微软雅黑" panose="020B0503020204020204" pitchFamily="34" charset="-122"/>
                <a:ea typeface="微软雅黑" panose="020B0503020204020204" pitchFamily="34" charset="-122"/>
              </a:rPr>
              <a:t>b</a:t>
            </a:r>
            <a:r>
              <a:rPr lang="en-US" altLang="en-US" sz="2000" dirty="0">
                <a:solidFill>
                  <a:schemeClr val="accent2"/>
                </a:solidFill>
                <a:latin typeface="微软雅黑" panose="020B0503020204020204" pitchFamily="34" charset="-122"/>
                <a:ea typeface="微软雅黑" panose="020B0503020204020204" pitchFamily="34" charset="-122"/>
              </a:rPr>
              <a:t>)</a:t>
            </a:r>
            <a:r>
              <a:rPr lang="en-US" altLang="en-US" sz="2000" baseline="30000" dirty="0">
                <a:solidFill>
                  <a:schemeClr val="accent2"/>
                </a:solidFill>
                <a:latin typeface="微软雅黑" panose="020B0503020204020204" pitchFamily="34" charset="-122"/>
                <a:ea typeface="微软雅黑" panose="020B0503020204020204" pitchFamily="34" charset="-122"/>
              </a:rPr>
              <a:t>.</a:t>
            </a:r>
            <a:r>
              <a:rPr lang="en-US" altLang="en-US" sz="2000" dirty="0">
                <a:solidFill>
                  <a:schemeClr val="accent2"/>
                </a:solidFill>
                <a:latin typeface="微软雅黑" panose="020B0503020204020204" pitchFamily="34" charset="-122"/>
                <a:ea typeface="微软雅黑" panose="020B0503020204020204" pitchFamily="34" charset="-122"/>
              </a:rPr>
              <a:t>2</a:t>
            </a:r>
            <a:r>
              <a:rPr lang="en-US" altLang="en-US" sz="2000" baseline="38000" dirty="0">
                <a:solidFill>
                  <a:schemeClr val="accent2"/>
                </a:solidFill>
                <a:latin typeface="微软雅黑" panose="020B0503020204020204" pitchFamily="34" charset="-122"/>
                <a:ea typeface="微软雅黑" panose="020B0503020204020204" pitchFamily="34" charset="-122"/>
              </a:rPr>
              <a:t>Ea-Eb</a:t>
            </a:r>
          </a:p>
          <a:p>
            <a:pPr>
              <a:lnSpc>
                <a:spcPct val="125000"/>
              </a:lnSpc>
              <a:buNone/>
            </a:pPr>
            <a:r>
              <a:rPr lang="zh-CN" altLang="en-US" sz="2000" dirty="0">
                <a:latin typeface="微软雅黑" panose="020B0503020204020204" pitchFamily="34" charset="-122"/>
                <a:ea typeface="微软雅黑" panose="020B0503020204020204" pitchFamily="34" charset="-122"/>
              </a:rPr>
              <a:t>上述运算结果可能出现以下几种情况：</a:t>
            </a:r>
          </a:p>
          <a:p>
            <a:pPr>
              <a:lnSpc>
                <a:spcPct val="125000"/>
              </a:lnSpc>
              <a:buNone/>
            </a:pPr>
            <a:r>
              <a:rPr lang="zh-CN" altLang="en-US" sz="2000" dirty="0">
                <a:solidFill>
                  <a:srgbClr val="0000FF"/>
                </a:solidFill>
                <a:latin typeface="微软雅黑" panose="020B0503020204020204" pitchFamily="34" charset="-122"/>
                <a:ea typeface="微软雅黑" panose="020B0503020204020204" pitchFamily="34" charset="-122"/>
              </a:rPr>
              <a:t>阶码上溢：</a:t>
            </a:r>
            <a:r>
              <a:rPr lang="zh-CN" altLang="en-US" sz="2000" dirty="0">
                <a:latin typeface="微软雅黑" panose="020B0503020204020204" pitchFamily="34" charset="-122"/>
                <a:ea typeface="微软雅黑" panose="020B0503020204020204" pitchFamily="34" charset="-122"/>
              </a:rPr>
              <a:t>一个正指数超过了最大允许值 </a:t>
            </a:r>
            <a:r>
              <a:rPr lang="zh-CN" altLang="en-US" sz="2000" dirty="0">
                <a:solidFill>
                  <a:schemeClr val="accent2"/>
                </a:solidFill>
                <a:latin typeface="微软雅黑" panose="020B0503020204020204" pitchFamily="34" charset="-122"/>
                <a:ea typeface="微软雅黑" panose="020B0503020204020204" pitchFamily="34" charset="-122"/>
              </a:rPr>
              <a:t>=〉+</a:t>
            </a:r>
            <a:r>
              <a:rPr lang="zh-CN"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/溢出</a:t>
            </a:r>
            <a:endParaRPr lang="zh-CN" altLang="zh-CN" sz="2000" dirty="0">
              <a:solidFill>
                <a:schemeClr val="accent2"/>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0000FF"/>
                </a:solidFill>
                <a:latin typeface="微软雅黑" panose="020B0503020204020204" pitchFamily="34" charset="-122"/>
                <a:ea typeface="微软雅黑" panose="020B0503020204020204" pitchFamily="34" charset="-122"/>
              </a:rPr>
              <a:t>阶码下溢：</a:t>
            </a:r>
            <a:r>
              <a:rPr lang="zh-CN" altLang="en-US" sz="2000" dirty="0">
                <a:latin typeface="微软雅黑" panose="020B0503020204020204" pitchFamily="34" charset="-122"/>
                <a:ea typeface="微软雅黑" panose="020B0503020204020204" pitchFamily="34" charset="-122"/>
              </a:rPr>
              <a:t>一个负指数比最小允许值还小 </a:t>
            </a:r>
            <a:r>
              <a:rPr lang="zh-CN" altLang="en-US" sz="2000" dirty="0">
                <a:solidFill>
                  <a:schemeClr val="accent2"/>
                </a:solidFill>
                <a:latin typeface="微软雅黑" panose="020B0503020204020204" pitchFamily="34" charset="-122"/>
                <a:ea typeface="微软雅黑" panose="020B0503020204020204" pitchFamily="34" charset="-122"/>
              </a:rPr>
              <a:t>=〉+0</a:t>
            </a:r>
            <a:r>
              <a:rPr lang="zh-CN" altLang="zh-CN" sz="2000" dirty="0">
                <a:solidFill>
                  <a:schemeClr val="accent2"/>
                </a:solidFill>
                <a:latin typeface="微软雅黑" panose="020B0503020204020204" pitchFamily="34" charset="-122"/>
                <a:ea typeface="微软雅黑" panose="020B0503020204020204" pitchFamily="34" charset="-122"/>
              </a:rPr>
              <a:t>/-0</a:t>
            </a:r>
          </a:p>
          <a:p>
            <a:pPr>
              <a:lnSpc>
                <a:spcPct val="125000"/>
              </a:lnSpc>
              <a:buNone/>
            </a:pPr>
            <a:r>
              <a:rPr lang="zh-CN" altLang="en-US" sz="2000" dirty="0">
                <a:solidFill>
                  <a:srgbClr val="0000FF"/>
                </a:solidFill>
                <a:latin typeface="微软雅黑" panose="020B0503020204020204" pitchFamily="34" charset="-122"/>
                <a:ea typeface="微软雅黑" panose="020B0503020204020204" pitchFamily="34" charset="-122"/>
              </a:rPr>
              <a:t>尾数溢出：</a:t>
            </a:r>
            <a:r>
              <a:rPr lang="zh-CN" altLang="en-US" sz="2000" dirty="0">
                <a:latin typeface="微软雅黑" panose="020B0503020204020204" pitchFamily="34" charset="-122"/>
                <a:ea typeface="微软雅黑" panose="020B0503020204020204" pitchFamily="34" charset="-122"/>
              </a:rPr>
              <a:t>最高有效位有进位 </a:t>
            </a:r>
            <a:r>
              <a:rPr lang="zh-CN" altLang="en-US" sz="2000" dirty="0">
                <a:solidFill>
                  <a:schemeClr val="accent2"/>
                </a:solidFill>
                <a:latin typeface="微软雅黑" panose="020B0503020204020204" pitchFamily="34" charset="-122"/>
                <a:ea typeface="微软雅黑" panose="020B0503020204020204" pitchFamily="34" charset="-122"/>
              </a:rPr>
              <a:t>=〉右规</a:t>
            </a:r>
          </a:p>
          <a:p>
            <a:pPr>
              <a:lnSpc>
                <a:spcPct val="125000"/>
              </a:lnSpc>
              <a:buNone/>
            </a:pPr>
            <a:r>
              <a:rPr lang="zh-CN" altLang="en-US" sz="2000" dirty="0">
                <a:solidFill>
                  <a:srgbClr val="0000FF"/>
                </a:solidFill>
                <a:latin typeface="微软雅黑" panose="020B0503020204020204" pitchFamily="34" charset="-122"/>
                <a:ea typeface="微软雅黑" panose="020B0503020204020204" pitchFamily="34" charset="-122"/>
              </a:rPr>
              <a:t>非规格化尾数：</a:t>
            </a:r>
            <a:r>
              <a:rPr lang="zh-CN" altLang="en-US" sz="2000" dirty="0">
                <a:latin typeface="微软雅黑" panose="020B0503020204020204" pitchFamily="34" charset="-122"/>
                <a:ea typeface="微软雅黑" panose="020B0503020204020204" pitchFamily="34" charset="-122"/>
              </a:rPr>
              <a:t>数值部分高位为0 </a:t>
            </a:r>
            <a:r>
              <a:rPr lang="zh-CN" altLang="en-US" sz="2000" dirty="0">
                <a:solidFill>
                  <a:schemeClr val="accent2"/>
                </a:solidFill>
                <a:latin typeface="微软雅黑" panose="020B0503020204020204" pitchFamily="34" charset="-122"/>
                <a:ea typeface="微软雅黑" panose="020B0503020204020204" pitchFamily="34" charset="-122"/>
              </a:rPr>
              <a:t>=〉左规</a:t>
            </a:r>
          </a:p>
          <a:p>
            <a:pPr>
              <a:lnSpc>
                <a:spcPct val="125000"/>
              </a:lnSpc>
              <a:buNone/>
            </a:pPr>
            <a:r>
              <a:rPr lang="zh-CN" altLang="en-US" sz="2000" dirty="0">
                <a:latin typeface="微软雅黑" panose="020B0503020204020204" pitchFamily="34" charset="-122"/>
                <a:ea typeface="微软雅黑" panose="020B0503020204020204" pitchFamily="34" charset="-122"/>
              </a:rPr>
              <a:t>右规或对阶时，</a:t>
            </a:r>
            <a:r>
              <a:rPr lang="zh-CN" altLang="zh-CN" sz="2000" dirty="0">
                <a:latin typeface="微软雅黑" panose="020B0503020204020204" pitchFamily="34" charset="-122"/>
                <a:ea typeface="微软雅黑" panose="020B0503020204020204" pitchFamily="34" charset="-122"/>
              </a:rPr>
              <a:t>右段</a:t>
            </a:r>
            <a:r>
              <a:rPr lang="zh-CN" altLang="en-US" sz="2000" dirty="0">
                <a:latin typeface="微软雅黑" panose="020B0503020204020204" pitchFamily="34" charset="-122"/>
                <a:ea typeface="微软雅黑" panose="020B0503020204020204" pitchFamily="34" charset="-122"/>
              </a:rPr>
              <a:t>有效位丢失 </a:t>
            </a:r>
            <a:r>
              <a:rPr lang="zh-CN" altLang="en-US" sz="2000" dirty="0">
                <a:solidFill>
                  <a:schemeClr val="accent2"/>
                </a:solidFill>
                <a:latin typeface="微软雅黑" panose="020B0503020204020204" pitchFamily="34" charset="-122"/>
                <a:ea typeface="微软雅黑" panose="020B0503020204020204" pitchFamily="34" charset="-122"/>
              </a:rPr>
              <a:t>=〉尾数舍入</a:t>
            </a:r>
          </a:p>
          <a:p>
            <a:pPr>
              <a:lnSpc>
                <a:spcPct val="125000"/>
              </a:lnSpc>
              <a:buNone/>
            </a:pPr>
            <a:r>
              <a:rPr lang="en-US" altLang="zh-CN" sz="2000" dirty="0">
                <a:latin typeface="微软雅黑" panose="020B0503020204020204" pitchFamily="34" charset="-122"/>
                <a:ea typeface="微软雅黑" panose="020B0503020204020204" pitchFamily="34" charset="-122"/>
              </a:rPr>
              <a:t>     IEEE</a:t>
            </a:r>
            <a:r>
              <a:rPr lang="zh-CN" altLang="en-US" sz="2000" dirty="0">
                <a:latin typeface="微软雅黑" panose="020B0503020204020204" pitchFamily="34" charset="-122"/>
                <a:ea typeface="微软雅黑" panose="020B0503020204020204" pitchFamily="34" charset="-122"/>
              </a:rPr>
              <a:t>建议实现时为每种异常情况提供一个</a:t>
            </a:r>
            <a:r>
              <a:rPr lang="zh-CN" altLang="en-US" sz="2000" dirty="0">
                <a:solidFill>
                  <a:srgbClr val="CC3300"/>
                </a:solidFill>
                <a:latin typeface="微软雅黑" panose="020B0503020204020204" pitchFamily="34" charset="-122"/>
                <a:ea typeface="微软雅黑" panose="020B0503020204020204" pitchFamily="34" charset="-122"/>
              </a:rPr>
              <a:t>自陷允许位</a:t>
            </a:r>
            <a:r>
              <a:rPr lang="zh-CN" altLang="en-US" sz="2000" dirty="0">
                <a:latin typeface="微软雅黑" panose="020B0503020204020204" pitchFamily="34" charset="-122"/>
                <a:ea typeface="微软雅黑" panose="020B0503020204020204" pitchFamily="34" charset="-122"/>
              </a:rPr>
              <a:t>。若某异常对应的位为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，则发生相应异常时，就调用一个特定的异常处理程序执行。</a:t>
            </a:r>
          </a:p>
          <a:p>
            <a:pPr>
              <a:lnSpc>
                <a:spcPct val="125000"/>
              </a:lnSpc>
              <a:buNone/>
            </a:pPr>
            <a:endParaRPr lang="zh-CN" altLang="zh-CN" sz="2000" dirty="0">
              <a:ea typeface="黑体" panose="02010609060101010101" pitchFamily="49" charset="-122"/>
            </a:endParaRPr>
          </a:p>
        </p:txBody>
      </p:sp>
      <p:sp>
        <p:nvSpPr>
          <p:cNvPr id="377860" name="Text Box 4"/>
          <p:cNvSpPr txBox="1"/>
          <p:nvPr/>
        </p:nvSpPr>
        <p:spPr>
          <a:xfrm>
            <a:off x="5689600" y="2682875"/>
            <a:ext cx="2951163"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rgbClr val="CC0000"/>
                </a:solidFill>
                <a:latin typeface="微软雅黑" panose="020B0503020204020204" pitchFamily="34" charset="-122"/>
                <a:ea typeface="微软雅黑" panose="020B0503020204020204" pitchFamily="34" charset="-122"/>
              </a:rPr>
              <a:t>SP</a:t>
            </a:r>
            <a:r>
              <a:rPr lang="zh-CN" altLang="en-US" sz="2000" dirty="0">
                <a:solidFill>
                  <a:srgbClr val="CC0000"/>
                </a:solidFill>
                <a:latin typeface="微软雅黑" panose="020B0503020204020204" pitchFamily="34" charset="-122"/>
                <a:ea typeface="微软雅黑" panose="020B0503020204020204" pitchFamily="34" charset="-122"/>
              </a:rPr>
              <a:t>最大指数为多少？</a:t>
            </a:r>
          </a:p>
        </p:txBody>
      </p:sp>
      <p:sp>
        <p:nvSpPr>
          <p:cNvPr id="377861" name="Text Box 5"/>
          <p:cNvSpPr txBox="1"/>
          <p:nvPr/>
        </p:nvSpPr>
        <p:spPr>
          <a:xfrm>
            <a:off x="8096250" y="2676525"/>
            <a:ext cx="796925"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chemeClr val="accent2"/>
                </a:solidFill>
                <a:latin typeface="微软雅黑" panose="020B0503020204020204" pitchFamily="34" charset="-122"/>
                <a:ea typeface="微软雅黑" panose="020B0503020204020204" pitchFamily="34" charset="-122"/>
              </a:rPr>
              <a:t>127</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sp>
        <p:nvSpPr>
          <p:cNvPr id="377862" name="Text Box 6"/>
          <p:cNvSpPr txBox="1"/>
          <p:nvPr/>
        </p:nvSpPr>
        <p:spPr>
          <a:xfrm>
            <a:off x="6686550" y="3429000"/>
            <a:ext cx="2116138"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rgbClr val="CC0000"/>
                </a:solidFill>
                <a:latin typeface="微软雅黑" panose="020B0503020204020204" pitchFamily="34" charset="-122"/>
                <a:ea typeface="微软雅黑" panose="020B0503020204020204" pitchFamily="34" charset="-122"/>
              </a:rPr>
              <a:t>SP</a:t>
            </a:r>
            <a:r>
              <a:rPr lang="zh-CN" altLang="en-US" sz="2000" dirty="0">
                <a:solidFill>
                  <a:srgbClr val="CC0000"/>
                </a:solidFill>
                <a:latin typeface="微软雅黑" panose="020B0503020204020204" pitchFamily="34" charset="-122"/>
                <a:ea typeface="微软雅黑" panose="020B0503020204020204" pitchFamily="34" charset="-122"/>
              </a:rPr>
              <a:t>最小指数呢？</a:t>
            </a:r>
          </a:p>
        </p:txBody>
      </p:sp>
      <p:sp>
        <p:nvSpPr>
          <p:cNvPr id="377863" name="Text Box 7"/>
          <p:cNvSpPr txBox="1"/>
          <p:nvPr/>
        </p:nvSpPr>
        <p:spPr>
          <a:xfrm>
            <a:off x="7497763" y="3797300"/>
            <a:ext cx="1304925"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chemeClr val="accent2"/>
                </a:solidFill>
                <a:latin typeface="微软雅黑" panose="020B0503020204020204" pitchFamily="34" charset="-122"/>
                <a:ea typeface="微软雅黑" panose="020B0503020204020204" pitchFamily="34" charset="-122"/>
              </a:rPr>
              <a:t>-126</a:t>
            </a:r>
            <a:r>
              <a:rPr lang="en-US" altLang="zh-CN" sz="2000" dirty="0">
                <a:solidFill>
                  <a:srgbClr val="FF0000"/>
                </a:solidFill>
                <a:latin typeface="微软雅黑" panose="020B0503020204020204" pitchFamily="34" charset="-122"/>
                <a:ea typeface="微软雅黑" panose="020B0503020204020204" pitchFamily="34" charset="-122"/>
              </a:rPr>
              <a:t>-23</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77864" name="Text Box 8"/>
          <p:cNvSpPr txBox="1"/>
          <p:nvPr/>
        </p:nvSpPr>
        <p:spPr>
          <a:xfrm>
            <a:off x="5786438" y="4778375"/>
            <a:ext cx="2817812"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C0000"/>
                </a:solidFill>
                <a:latin typeface="Times New Roman" panose="02020603050405020304" pitchFamily="18" charset="0"/>
                <a:ea typeface="微软雅黑" panose="020B0503020204020204" pitchFamily="34" charset="-122"/>
              </a:rPr>
              <a:t>运算过程中添加保护位</a:t>
            </a:r>
          </a:p>
        </p:txBody>
      </p:sp>
      <p:sp>
        <p:nvSpPr>
          <p:cNvPr id="377865" name="Text Box 9"/>
          <p:cNvSpPr txBox="1"/>
          <p:nvPr/>
        </p:nvSpPr>
        <p:spPr>
          <a:xfrm>
            <a:off x="5562600" y="4014788"/>
            <a:ext cx="1890713" cy="7016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CC0000"/>
                </a:solidFill>
                <a:latin typeface="Times New Roman" panose="02020603050405020304" pitchFamily="18" charset="0"/>
                <a:ea typeface="微软雅黑" panose="020B0503020204020204" pitchFamily="34" charset="-122"/>
              </a:rPr>
              <a:t>尾数溢出，结果不一定溢出</a:t>
            </a:r>
          </a:p>
        </p:txBody>
      </p:sp>
      <p:sp>
        <p:nvSpPr>
          <p:cNvPr id="741386" name="Text Box 10"/>
          <p:cNvSpPr txBox="1"/>
          <p:nvPr/>
        </p:nvSpPr>
        <p:spPr>
          <a:xfrm>
            <a:off x="6677025" y="1379538"/>
            <a:ext cx="1639888" cy="8540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2000" dirty="0">
                <a:solidFill>
                  <a:srgbClr val="009900"/>
                </a:solidFill>
                <a:latin typeface="微软雅黑" panose="020B0503020204020204" pitchFamily="34" charset="-122"/>
                <a:ea typeface="微软雅黑" panose="020B0503020204020204" pitchFamily="34" charset="-122"/>
              </a:rPr>
              <a:t>1.5+1.5=</a:t>
            </a:r>
            <a:r>
              <a:rPr lang="zh-CN" altLang="en-US" sz="2000" dirty="0">
                <a:solidFill>
                  <a:srgbClr val="009900"/>
                </a:solidFill>
                <a:latin typeface="微软雅黑" panose="020B0503020204020204" pitchFamily="34" charset="-122"/>
                <a:ea typeface="微软雅黑" panose="020B0503020204020204" pitchFamily="34" charset="-122"/>
              </a:rPr>
              <a:t>？</a:t>
            </a:r>
          </a:p>
          <a:p>
            <a:pPr marL="0" lvl="0" indent="0">
              <a:lnSpc>
                <a:spcPct val="100000"/>
              </a:lnSpc>
              <a:spcBef>
                <a:spcPct val="50000"/>
              </a:spcBef>
              <a:buNone/>
            </a:pPr>
            <a:r>
              <a:rPr lang="en-US" altLang="zh-CN" sz="2000" dirty="0">
                <a:solidFill>
                  <a:srgbClr val="009900"/>
                </a:solidFill>
                <a:latin typeface="微软雅黑" panose="020B0503020204020204" pitchFamily="34" charset="-122"/>
                <a:ea typeface="微软雅黑" panose="020B0503020204020204" pitchFamily="34" charset="-122"/>
              </a:rPr>
              <a:t>1.5-1.0=</a:t>
            </a:r>
            <a:r>
              <a:rPr lang="zh-CN" altLang="en-US" sz="2000" dirty="0">
                <a:solidFill>
                  <a:srgbClr val="009900"/>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41386">
                                            <p:txEl>
                                              <p:pRg st="0" end="0"/>
                                            </p:txEl>
                                          </p:spTgt>
                                        </p:tgtEl>
                                        <p:attrNameLst>
                                          <p:attrName>style.visibility</p:attrName>
                                        </p:attrNameLst>
                                      </p:cBhvr>
                                      <p:to>
                                        <p:strVal val="visible"/>
                                      </p:to>
                                    </p:set>
                                    <p:animEffect transition="in" filter="blinds(horizontal)">
                                      <p:cBhvr>
                                        <p:cTn id="62" dur="500"/>
                                        <p:tgtEl>
                                          <p:spTgt spid="74138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1386">
                                            <p:txEl>
                                              <p:pRg st="1" end="1"/>
                                            </p:txEl>
                                          </p:spTgt>
                                        </p:tgtEl>
                                        <p:attrNameLst>
                                          <p:attrName>style.visibility</p:attrName>
                                        </p:attrNameLst>
                                      </p:cBhvr>
                                      <p:to>
                                        <p:strVal val="visible"/>
                                      </p:to>
                                    </p:set>
                                    <p:animEffect transition="in" filter="blinds(horizontal)">
                                      <p:cBhvr>
                                        <p:cTn id="77" dur="500"/>
                                        <p:tgtEl>
                                          <p:spTgt spid="741386">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idx="4294967295"/>
          </p:nvPr>
        </p:nvSpPr>
        <p:spPr>
          <a:xfrm>
            <a:off x="457200" y="53975"/>
            <a:ext cx="8229600" cy="600075"/>
          </a:xfrm>
        </p:spPr>
        <p:txBody>
          <a:bodyPr vert="horz" wrap="square" lIns="63500" tIns="25400" rIns="63500" bIns="25400" anchor="t" anchorCtr="0">
            <a:spAutoFit/>
          </a:bodyPr>
          <a:lstStyle/>
          <a:p>
            <a:r>
              <a:rPr lang="zh-CN" altLang="en-US" dirty="0">
                <a:latin typeface="黑体" panose="02010609060101010101" pitchFamily="49" charset="-122"/>
              </a:rPr>
              <a:t>浮点数加</a:t>
            </a:r>
            <a:r>
              <a:rPr lang="en-US" altLang="zh-CN" dirty="0">
                <a:latin typeface="黑体" panose="02010609060101010101" pitchFamily="49" charset="-122"/>
              </a:rPr>
              <a:t>/</a:t>
            </a:r>
            <a:r>
              <a:rPr lang="zh-CN" altLang="en-US" dirty="0">
                <a:latin typeface="黑体" panose="02010609060101010101" pitchFamily="49" charset="-122"/>
              </a:rPr>
              <a:t>减运算</a:t>
            </a:r>
          </a:p>
        </p:txBody>
      </p:sp>
      <p:sp>
        <p:nvSpPr>
          <p:cNvPr id="455683" name="Rectangle 3"/>
          <p:cNvSpPr>
            <a:spLocks noGrp="1"/>
          </p:cNvSpPr>
          <p:nvPr>
            <p:ph type="body" idx="4294967295"/>
          </p:nvPr>
        </p:nvSpPr>
        <p:spPr>
          <a:xfrm>
            <a:off x="66675" y="793750"/>
            <a:ext cx="8918575" cy="5465763"/>
          </a:xfrm>
        </p:spPr>
        <p:txBody>
          <a:bodyPr vert="horz" wrap="square" lIns="63500" tIns="25400" rIns="63500" bIns="25400" anchor="t" anchorCtr="0">
            <a:spAutoFit/>
          </a:bodyPr>
          <a:lstStyle/>
          <a:p>
            <a:pPr marL="203200" indent="-203200"/>
            <a:r>
              <a:rPr lang="zh-CN" altLang="en-US" sz="2000" dirty="0">
                <a:latin typeface="微软雅黑" panose="020B0503020204020204" pitchFamily="34" charset="-122"/>
                <a:ea typeface="微软雅黑" panose="020B0503020204020204" pitchFamily="34" charset="-122"/>
              </a:rPr>
              <a:t>十进制科学计数法的加法例子</a:t>
            </a:r>
          </a:p>
          <a:p>
            <a:pPr marL="685800" lvl="1" indent="-190500">
              <a:buNone/>
            </a:pPr>
            <a:r>
              <a:rPr lang="en-US" altLang="zh-CN" dirty="0">
                <a:latin typeface="微软雅黑" panose="020B0503020204020204" pitchFamily="34" charset="-122"/>
                <a:ea typeface="微软雅黑" panose="020B0503020204020204" pitchFamily="34" charset="-122"/>
              </a:rPr>
              <a:t> 1.123 × 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+ 2.560 ×10</a:t>
            </a:r>
            <a:r>
              <a:rPr lang="en-US" altLang="zh-CN" baseline="300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p>
            <a:pPr marL="203200" indent="-203200">
              <a:buNone/>
            </a:pPr>
            <a:r>
              <a:rPr lang="zh-CN" altLang="en-US" sz="2000" dirty="0">
                <a:latin typeface="微软雅黑" panose="020B0503020204020204" pitchFamily="34" charset="-122"/>
                <a:ea typeface="微软雅黑" panose="020B0503020204020204" pitchFamily="34" charset="-122"/>
              </a:rPr>
              <a:t>  其计算过程为：</a:t>
            </a:r>
          </a:p>
          <a:p>
            <a:pPr marL="685800" lvl="1" indent="-190500">
              <a:buNone/>
            </a:pPr>
            <a:r>
              <a:rPr lang="en-US" altLang="zh-CN" dirty="0">
                <a:latin typeface="微软雅黑" panose="020B0503020204020204" pitchFamily="34" charset="-122"/>
                <a:ea typeface="微软雅黑" panose="020B0503020204020204" pitchFamily="34" charset="-122"/>
              </a:rPr>
              <a:t>1.123 ×10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 </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.560 ×10</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 1.123 ×10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+ 0.00</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560 ×10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a:t>
            </a:r>
          </a:p>
          <a:p>
            <a:pPr marL="685800" lvl="1" indent="-190500">
              <a:buNone/>
            </a:pPr>
            <a:r>
              <a:rPr lang="en-US" altLang="zh-CN" dirty="0">
                <a:latin typeface="微软雅黑" panose="020B0503020204020204" pitchFamily="34" charset="-122"/>
                <a:ea typeface="微软雅黑" panose="020B0503020204020204" pitchFamily="34" charset="-122"/>
              </a:rPr>
              <a:t>                                        =(1.123 + 0.002</a:t>
            </a:r>
            <a:r>
              <a:rPr lang="en-US" altLang="zh-CN" dirty="0">
                <a:solidFill>
                  <a:srgbClr val="FF0066"/>
                </a:solidFill>
                <a:latin typeface="微软雅黑" panose="020B0503020204020204" pitchFamily="34" charset="-122"/>
                <a:ea typeface="微软雅黑" panose="020B0503020204020204" pitchFamily="34" charset="-122"/>
              </a:rPr>
              <a:t>56</a:t>
            </a:r>
            <a:r>
              <a:rPr lang="en-US" altLang="zh-CN" dirty="0">
                <a:latin typeface="微软雅黑" panose="020B0503020204020204" pitchFamily="34" charset="-122"/>
                <a:ea typeface="微软雅黑" panose="020B0503020204020204" pitchFamily="34" charset="-122"/>
              </a:rPr>
              <a:t>) ×10</a:t>
            </a:r>
            <a:r>
              <a:rPr lang="en-US" altLang="zh-CN" baseline="30000" dirty="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 1.12556 ×10</a:t>
            </a:r>
            <a:r>
              <a:rPr lang="en-US" altLang="zh-CN" baseline="30000" dirty="0">
                <a:latin typeface="微软雅黑" panose="020B0503020204020204" pitchFamily="34" charset="-122"/>
                <a:ea typeface="微软雅黑" panose="020B0503020204020204" pitchFamily="34" charset="-122"/>
              </a:rPr>
              <a:t>5  </a:t>
            </a:r>
          </a:p>
          <a:p>
            <a:pPr marL="685800" lvl="1" indent="-190500">
              <a:buNone/>
            </a:pPr>
            <a:r>
              <a:rPr lang="en-US" altLang="zh-CN" baseline="300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=1.126 ×10</a:t>
            </a:r>
            <a:r>
              <a:rPr lang="en-US" altLang="zh-CN" baseline="30000" dirty="0">
                <a:latin typeface="微软雅黑" panose="020B0503020204020204" pitchFamily="34" charset="-122"/>
                <a:ea typeface="微软雅黑" panose="020B0503020204020204" pitchFamily="34" charset="-122"/>
              </a:rPr>
              <a:t>5 </a:t>
            </a:r>
            <a:endParaRPr lang="en-US" altLang="zh-CN" dirty="0">
              <a:latin typeface="微软雅黑" panose="020B0503020204020204" pitchFamily="34" charset="-122"/>
              <a:ea typeface="微软雅黑" panose="020B0503020204020204" pitchFamily="34" charset="-122"/>
            </a:endParaRPr>
          </a:p>
          <a:p>
            <a:pPr marL="685800" lvl="1" indent="-190500">
              <a:buNone/>
            </a:pPr>
            <a:endParaRPr lang="en-US" altLang="zh-CN" baseline="30000" dirty="0">
              <a:latin typeface="微软雅黑" panose="020B0503020204020204" pitchFamily="34" charset="-122"/>
              <a:ea typeface="微软雅黑" panose="020B0503020204020204" pitchFamily="34" charset="-122"/>
            </a:endParaRPr>
          </a:p>
          <a:p>
            <a:pPr marL="685800" lvl="1" indent="-190500">
              <a:buNone/>
            </a:pPr>
            <a:endParaRPr lang="en-US" altLang="zh-CN" baseline="30000" dirty="0">
              <a:latin typeface="微软雅黑" panose="020B0503020204020204" pitchFamily="34" charset="-122"/>
              <a:ea typeface="微软雅黑" panose="020B0503020204020204" pitchFamily="34" charset="-122"/>
            </a:endParaRPr>
          </a:p>
          <a:p>
            <a:pPr marL="685800" lvl="1" indent="-190500">
              <a:buNone/>
            </a:pPr>
            <a:endParaRPr lang="en-US" altLang="zh-CN" baseline="30000" dirty="0">
              <a:latin typeface="微软雅黑" panose="020B0503020204020204" pitchFamily="34" charset="-122"/>
              <a:ea typeface="微软雅黑" panose="020B0503020204020204" pitchFamily="34" charset="-122"/>
            </a:endParaRPr>
          </a:p>
          <a:p>
            <a:pPr marL="685800" lvl="1" indent="-190500">
              <a:buNone/>
            </a:pPr>
            <a:endParaRPr lang="en-US" altLang="zh-CN" baseline="30000" dirty="0">
              <a:latin typeface="微软雅黑" panose="020B0503020204020204" pitchFamily="34" charset="-122"/>
              <a:ea typeface="微软雅黑" panose="020B0503020204020204" pitchFamily="34" charset="-122"/>
            </a:endParaRPr>
          </a:p>
          <a:p>
            <a:pPr marL="203200" indent="-203200"/>
            <a:r>
              <a:rPr lang="zh-CN" altLang="en-US" sz="2000" dirty="0">
                <a:latin typeface="微软雅黑" panose="020B0503020204020204" pitchFamily="34" charset="-122"/>
                <a:ea typeface="微软雅黑" panose="020B0503020204020204" pitchFamily="34" charset="-122"/>
              </a:rPr>
              <a:t>“对阶”操作：</a:t>
            </a:r>
            <a:r>
              <a:rPr lang="zh-CN" altLang="en-US" sz="2000" dirty="0">
                <a:solidFill>
                  <a:srgbClr val="FF0066"/>
                </a:solidFill>
                <a:latin typeface="微软雅黑" panose="020B0503020204020204" pitchFamily="34" charset="-122"/>
                <a:ea typeface="微软雅黑" panose="020B0503020204020204" pitchFamily="34" charset="-122"/>
              </a:rPr>
              <a:t>目的是使两数阶码相等</a:t>
            </a:r>
          </a:p>
          <a:p>
            <a:pPr marL="685800" lvl="1" indent="-190500"/>
            <a:r>
              <a:rPr lang="zh-CN" altLang="en-US" dirty="0">
                <a:solidFill>
                  <a:schemeClr val="accent2"/>
                </a:solidFill>
                <a:latin typeface="微软雅黑" panose="020B0503020204020204" pitchFamily="34" charset="-122"/>
                <a:ea typeface="微软雅黑" panose="020B0503020204020204" pitchFamily="34" charset="-122"/>
              </a:rPr>
              <a:t>小阶向大阶看齐，阶小的那个数的尾数右移，右移位数等于两个阶码差的绝对值</a:t>
            </a:r>
          </a:p>
          <a:p>
            <a:pPr marL="685800" lvl="1" indent="-190500"/>
            <a:r>
              <a:rPr lang="en-US" altLang="zh-CN" dirty="0">
                <a:solidFill>
                  <a:schemeClr val="accent2"/>
                </a:solidFill>
                <a:latin typeface="微软雅黑" panose="020B0503020204020204" pitchFamily="34" charset="-122"/>
                <a:ea typeface="微软雅黑" panose="020B0503020204020204" pitchFamily="34" charset="-122"/>
              </a:rPr>
              <a:t>IEEE 754</a:t>
            </a:r>
            <a:r>
              <a:rPr lang="zh-CN" altLang="en-US" dirty="0">
                <a:solidFill>
                  <a:schemeClr val="accent2"/>
                </a:solidFill>
                <a:latin typeface="微软雅黑" panose="020B0503020204020204" pitchFamily="34" charset="-122"/>
                <a:ea typeface="微软雅黑" panose="020B0503020204020204" pitchFamily="34" charset="-122"/>
              </a:rPr>
              <a:t>尾数右移时，要将隐含的</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chemeClr val="accent2"/>
                </a:solidFill>
                <a:latin typeface="微软雅黑" panose="020B0503020204020204" pitchFamily="34" charset="-122"/>
                <a:ea typeface="微软雅黑" panose="020B0503020204020204" pitchFamily="34" charset="-122"/>
              </a:rPr>
              <a:t>移到小数部分，高位补</a:t>
            </a:r>
            <a:r>
              <a:rPr lang="en-US" altLang="zh-CN" dirty="0">
                <a:solidFill>
                  <a:schemeClr val="accent2"/>
                </a:solidFill>
                <a:latin typeface="微软雅黑" panose="020B0503020204020204" pitchFamily="34" charset="-122"/>
                <a:ea typeface="微软雅黑" panose="020B0503020204020204" pitchFamily="34" charset="-122"/>
              </a:rPr>
              <a:t>0</a:t>
            </a:r>
            <a:r>
              <a:rPr lang="zh-CN" altLang="en-US" dirty="0">
                <a:solidFill>
                  <a:schemeClr val="accent2"/>
                </a:solidFill>
                <a:latin typeface="微软雅黑" panose="020B0503020204020204" pitchFamily="34" charset="-122"/>
                <a:ea typeface="微软雅黑" panose="020B0503020204020204" pitchFamily="34" charset="-122"/>
              </a:rPr>
              <a:t>，移出的低位保留到特定的</a:t>
            </a:r>
            <a:r>
              <a:rPr lang="zh-CN" altLang="en-US" dirty="0">
                <a:solidFill>
                  <a:srgbClr val="FF0066"/>
                </a:solidFill>
                <a:latin typeface="微软雅黑" panose="020B0503020204020204" pitchFamily="34" charset="-122"/>
                <a:ea typeface="微软雅黑" panose="020B0503020204020204" pitchFamily="34" charset="-122"/>
              </a:rPr>
              <a:t>“附加位”</a:t>
            </a:r>
            <a:r>
              <a:rPr lang="zh-CN" altLang="en-US" dirty="0">
                <a:solidFill>
                  <a:schemeClr val="accent2"/>
                </a:solidFill>
                <a:latin typeface="微软雅黑" panose="020B0503020204020204" pitchFamily="34" charset="-122"/>
                <a:ea typeface="微软雅黑" panose="020B0503020204020204" pitchFamily="34" charset="-122"/>
              </a:rPr>
              <a:t>上</a:t>
            </a:r>
          </a:p>
        </p:txBody>
      </p:sp>
      <p:sp>
        <p:nvSpPr>
          <p:cNvPr id="455685" name="Text Box 5"/>
          <p:cNvSpPr txBox="1"/>
          <p:nvPr/>
        </p:nvSpPr>
        <p:spPr>
          <a:xfrm>
            <a:off x="981075" y="3333750"/>
            <a:ext cx="7200900" cy="8286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buNone/>
            </a:pPr>
            <a:r>
              <a:rPr lang="zh-CN" altLang="en-US" sz="2200" dirty="0">
                <a:solidFill>
                  <a:srgbClr val="CC3300"/>
                </a:solidFill>
                <a:ea typeface="微软雅黑" panose="020B0503020204020204" pitchFamily="34" charset="-122"/>
              </a:rPr>
              <a:t>进行尾数加减运算前，必须</a:t>
            </a:r>
            <a:r>
              <a:rPr lang="zh-CN" altLang="en-US" sz="2200" dirty="0">
                <a:solidFill>
                  <a:srgbClr val="CC3300"/>
                </a:solidFill>
                <a:latin typeface="微软雅黑" panose="020B0503020204020204" pitchFamily="34" charset="-122"/>
                <a:ea typeface="微软雅黑" panose="020B0503020204020204" pitchFamily="34" charset="-122"/>
              </a:rPr>
              <a:t>“</a:t>
            </a:r>
            <a:r>
              <a:rPr lang="zh-CN" altLang="en-US" sz="2200" dirty="0">
                <a:solidFill>
                  <a:srgbClr val="CC3300"/>
                </a:solidFill>
                <a:ea typeface="微软雅黑" panose="020B0503020204020204" pitchFamily="34" charset="-122"/>
              </a:rPr>
              <a:t>对阶</a:t>
            </a:r>
            <a:r>
              <a:rPr lang="zh-CN" altLang="en-US" sz="2200" dirty="0">
                <a:solidFill>
                  <a:srgbClr val="CC3300"/>
                </a:solidFill>
                <a:latin typeface="微软雅黑" panose="020B0503020204020204" pitchFamily="34" charset="-122"/>
                <a:ea typeface="微软雅黑" panose="020B0503020204020204" pitchFamily="34" charset="-122"/>
              </a:rPr>
              <a:t>”</a:t>
            </a:r>
            <a:r>
              <a:rPr lang="zh-CN" altLang="en-US" sz="2200" dirty="0">
                <a:solidFill>
                  <a:srgbClr val="CC3300"/>
                </a:solidFill>
                <a:ea typeface="微软雅黑" panose="020B0503020204020204" pitchFamily="34" charset="-122"/>
              </a:rPr>
              <a:t>！</a:t>
            </a:r>
            <a:r>
              <a:rPr lang="zh-CN" altLang="en-US" sz="2200" dirty="0">
                <a:solidFill>
                  <a:srgbClr val="FF0066"/>
                </a:solidFill>
                <a:ea typeface="微软雅黑" panose="020B0503020204020204" pitchFamily="34" charset="-122"/>
              </a:rPr>
              <a:t>最后还要考虑舍入</a:t>
            </a:r>
          </a:p>
          <a:p>
            <a:pPr marL="0" lvl="0" indent="0">
              <a:lnSpc>
                <a:spcPct val="100000"/>
              </a:lnSpc>
              <a:buNone/>
            </a:pPr>
            <a:r>
              <a:rPr lang="zh-CN" altLang="en-US" sz="2200" dirty="0">
                <a:solidFill>
                  <a:srgbClr val="CC3300"/>
                </a:solidFill>
                <a:ea typeface="微软雅黑" panose="020B0503020204020204" pitchFamily="34" charset="-122"/>
              </a:rPr>
              <a:t>计算机内部的二进制运算也一样！</a:t>
            </a:r>
          </a:p>
        </p:txBody>
      </p:sp>
      <p:sp>
        <p:nvSpPr>
          <p:cNvPr id="455689" name="Line 9"/>
          <p:cNvSpPr/>
          <p:nvPr/>
        </p:nvSpPr>
        <p:spPr>
          <a:xfrm flipV="1">
            <a:off x="3762375" y="2708275"/>
            <a:ext cx="2070100" cy="3241675"/>
          </a:xfrm>
          <a:prstGeom prst="line">
            <a:avLst/>
          </a:prstGeom>
          <a:ln w="28575" cap="flat" cmpd="sng">
            <a:solidFill>
              <a:srgbClr val="000000"/>
            </a:solidFill>
            <a:prstDash val="solid"/>
            <a:headEnd type="none" w="med" len="med"/>
            <a:tailEnd type="triangle" w="med" len="med"/>
          </a:ln>
        </p:spPr>
      </p:sp>
      <p:sp>
        <p:nvSpPr>
          <p:cNvPr id="455690" name="Rectangle 10"/>
          <p:cNvSpPr/>
          <p:nvPr/>
        </p:nvSpPr>
        <p:spPr>
          <a:xfrm>
            <a:off x="7858125" y="2438400"/>
            <a:ext cx="314325" cy="304800"/>
          </a:xfrm>
          <a:prstGeom prst="rect">
            <a:avLst/>
          </a:prstGeom>
          <a:noFill/>
          <a:ln w="28575" cap="flat" cmpd="sng">
            <a:solidFill>
              <a:srgbClr val="FF0066"/>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sp>
        <p:nvSpPr>
          <p:cNvPr id="455694" name="Line 14"/>
          <p:cNvSpPr/>
          <p:nvPr/>
        </p:nvSpPr>
        <p:spPr>
          <a:xfrm flipV="1">
            <a:off x="7632700" y="2754313"/>
            <a:ext cx="276225" cy="628650"/>
          </a:xfrm>
          <a:prstGeom prst="line">
            <a:avLst/>
          </a:prstGeom>
          <a:ln w="28575" cap="flat" cmpd="sng">
            <a:solidFill>
              <a:srgbClr val="00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5694"/>
                                        </p:tgtEl>
                                        <p:attrNameLst>
                                          <p:attrName>style.visibility</p:attrName>
                                        </p:attrNameLst>
                                      </p:cBhvr>
                                      <p:to>
                                        <p:strVal val="visible"/>
                                      </p:to>
                                    </p:set>
                                    <p:animEffect transition="in" filter="blinds(horizontal)">
                                      <p:cBhvr>
                                        <p:cTn id="28" dur="500"/>
                                        <p:tgtEl>
                                          <p:spTgt spid="45569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0" end="10"/>
                                            </p:txEl>
                                          </p:spTgt>
                                        </p:tgtEl>
                                        <p:attrNameLst>
                                          <p:attrName>style.visibility</p:attrName>
                                        </p:attrNameLst>
                                      </p:cBhvr>
                                      <p:to>
                                        <p:strVal val="visible"/>
                                      </p:to>
                                    </p:set>
                                    <p:animEffect transition="in" filter="blinds(horizontal)">
                                      <p:cBhvr>
                                        <p:cTn id="33" dur="500"/>
                                        <p:tgtEl>
                                          <p:spTgt spid="45568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38" dur="500"/>
                                        <p:tgtEl>
                                          <p:spTgt spid="45568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43" dur="500"/>
                                        <p:tgtEl>
                                          <p:spTgt spid="45568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55689"/>
                                        </p:tgtEl>
                                        <p:attrNameLst>
                                          <p:attrName>style.visibility</p:attrName>
                                        </p:attrNameLst>
                                      </p:cBhvr>
                                      <p:to>
                                        <p:strVal val="visible"/>
                                      </p:to>
                                    </p:set>
                                    <p:animEffect transition="in" filter="blinds(horizontal)">
                                      <p:cBhvr>
                                        <p:cTn id="48" dur="500"/>
                                        <p:tgtEl>
                                          <p:spTgt spid="45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90"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idx="4294967295"/>
          </p:nvPr>
        </p:nvSpPr>
        <p:spPr>
          <a:xfrm>
            <a:off x="836613" y="84138"/>
            <a:ext cx="6651625" cy="600075"/>
          </a:xfrm>
        </p:spPr>
        <p:txBody>
          <a:bodyPr vert="horz" wrap="square" lIns="63500" tIns="25400" rIns="63500" bIns="25400" anchor="t" anchorCtr="0">
            <a:spAutoFit/>
          </a:bodyPr>
          <a:lstStyle/>
          <a:p>
            <a:r>
              <a:rPr lang="zh-CN" altLang="en-US" dirty="0">
                <a:latin typeface="黑体" panose="02010609060101010101" pitchFamily="49" charset="-122"/>
              </a:rPr>
              <a:t>浮点数加减法基本要点</a:t>
            </a:r>
            <a:r>
              <a:rPr lang="en-US" altLang="zh-CN" dirty="0">
                <a:ea typeface="宋体" panose="02010600030101010101" pitchFamily="2" charset="-122"/>
              </a:rPr>
              <a:t> </a:t>
            </a:r>
            <a:endParaRPr lang="en-US" altLang="zh-CN" sz="2400" dirty="0">
              <a:ea typeface="宋体" panose="02010600030101010101" pitchFamily="2" charset="-122"/>
            </a:endParaRPr>
          </a:p>
        </p:txBody>
      </p:sp>
      <p:sp>
        <p:nvSpPr>
          <p:cNvPr id="189443" name="Rectangle 3"/>
          <p:cNvSpPr/>
          <p:nvPr/>
        </p:nvSpPr>
        <p:spPr>
          <a:xfrm>
            <a:off x="296863" y="950913"/>
            <a:ext cx="8732837" cy="526732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0" indent="-457200">
              <a:lnSpc>
                <a:spcPct val="110000"/>
              </a:lnSpc>
              <a:buNone/>
            </a:pPr>
            <a:r>
              <a:rPr lang="zh-CN" altLang="en-US" sz="2000" dirty="0">
                <a:solidFill>
                  <a:schemeClr val="accent2"/>
                </a:solidFill>
                <a:latin typeface="微软雅黑" panose="020B0503020204020204" pitchFamily="34" charset="-122"/>
                <a:ea typeface="微软雅黑" panose="020B0503020204020204" pitchFamily="34" charset="-122"/>
              </a:rPr>
              <a:t>（假定：</a:t>
            </a:r>
            <a:r>
              <a:rPr lang="en-US" altLang="zh-CN" sz="2000" dirty="0">
                <a:solidFill>
                  <a:schemeClr val="accent2"/>
                </a:solidFill>
                <a:latin typeface="微软雅黑" panose="020B0503020204020204" pitchFamily="34" charset="-122"/>
                <a:ea typeface="微软雅黑" panose="020B0503020204020204" pitchFamily="34" charset="-122"/>
              </a:rPr>
              <a:t>Xm</a:t>
            </a:r>
            <a:r>
              <a:rPr lang="zh-CN" altLang="en-US" sz="2000" dirty="0">
                <a:solidFill>
                  <a:schemeClr val="accent2"/>
                </a:solidFill>
                <a:latin typeface="微软雅黑" panose="020B0503020204020204" pitchFamily="34" charset="-122"/>
                <a:ea typeface="微软雅黑" panose="020B0503020204020204" pitchFamily="34" charset="-122"/>
              </a:rPr>
              <a:t>、</a:t>
            </a:r>
            <a:r>
              <a:rPr lang="en-US" altLang="zh-CN" sz="2000" dirty="0">
                <a:solidFill>
                  <a:schemeClr val="accent2"/>
                </a:solidFill>
                <a:latin typeface="微软雅黑" panose="020B0503020204020204" pitchFamily="34" charset="-122"/>
                <a:ea typeface="微软雅黑" panose="020B0503020204020204" pitchFamily="34" charset="-122"/>
              </a:rPr>
              <a:t>Ym</a:t>
            </a:r>
            <a:r>
              <a:rPr lang="zh-CN" altLang="en-US" sz="2000" dirty="0">
                <a:solidFill>
                  <a:schemeClr val="accent2"/>
                </a:solidFill>
                <a:latin typeface="微软雅黑" panose="020B0503020204020204" pitchFamily="34" charset="-122"/>
                <a:ea typeface="微软雅黑" panose="020B0503020204020204" pitchFamily="34" charset="-122"/>
              </a:rPr>
              <a:t>分别是</a:t>
            </a:r>
            <a:r>
              <a:rPr lang="en-US" altLang="zh-CN" sz="2000" dirty="0">
                <a:solidFill>
                  <a:schemeClr val="accent2"/>
                </a:solidFill>
                <a:latin typeface="微软雅黑" panose="020B0503020204020204" pitchFamily="34" charset="-122"/>
                <a:ea typeface="微软雅黑" panose="020B0503020204020204" pitchFamily="34" charset="-122"/>
              </a:rPr>
              <a:t>X</a:t>
            </a:r>
            <a:r>
              <a:rPr lang="zh-CN" altLang="en-US" sz="2000" dirty="0">
                <a:solidFill>
                  <a:schemeClr val="accent2"/>
                </a:solidFill>
                <a:latin typeface="微软雅黑" panose="020B0503020204020204" pitchFamily="34" charset="-122"/>
                <a:ea typeface="微软雅黑" panose="020B0503020204020204" pitchFamily="34" charset="-122"/>
              </a:rPr>
              <a:t>和</a:t>
            </a:r>
            <a:r>
              <a:rPr lang="en-US" altLang="zh-CN" sz="2000" dirty="0">
                <a:solidFill>
                  <a:schemeClr val="accent2"/>
                </a:solidFill>
                <a:latin typeface="微软雅黑" panose="020B0503020204020204" pitchFamily="34" charset="-122"/>
                <a:ea typeface="微软雅黑" panose="020B0503020204020204" pitchFamily="34" charset="-122"/>
              </a:rPr>
              <a:t>Y</a:t>
            </a:r>
            <a:r>
              <a:rPr lang="zh-CN" altLang="en-US" sz="2000" dirty="0">
                <a:solidFill>
                  <a:schemeClr val="accent2"/>
                </a:solidFill>
                <a:latin typeface="微软雅黑" panose="020B0503020204020204" pitchFamily="34" charset="-122"/>
                <a:ea typeface="微软雅黑" panose="020B0503020204020204" pitchFamily="34" charset="-122"/>
              </a:rPr>
              <a:t>的尾数， </a:t>
            </a:r>
            <a:r>
              <a:rPr lang="en-US" altLang="zh-CN" sz="2000" dirty="0">
                <a:solidFill>
                  <a:schemeClr val="accent2"/>
                </a:solidFill>
                <a:latin typeface="微软雅黑" panose="020B0503020204020204" pitchFamily="34" charset="-122"/>
                <a:ea typeface="微软雅黑" panose="020B0503020204020204" pitchFamily="34" charset="-122"/>
              </a:rPr>
              <a:t> Xe</a:t>
            </a:r>
            <a:r>
              <a:rPr lang="zh-CN" altLang="en-US" sz="2000" dirty="0">
                <a:solidFill>
                  <a:schemeClr val="accent2"/>
                </a:solidFill>
                <a:latin typeface="微软雅黑" panose="020B0503020204020204" pitchFamily="34" charset="-122"/>
                <a:ea typeface="微软雅黑" panose="020B0503020204020204" pitchFamily="34" charset="-122"/>
              </a:rPr>
              <a:t>和</a:t>
            </a:r>
            <a:r>
              <a:rPr lang="en-US" altLang="zh-CN" sz="2000" dirty="0">
                <a:solidFill>
                  <a:schemeClr val="accent2"/>
                </a:solidFill>
                <a:latin typeface="微软雅黑" panose="020B0503020204020204" pitchFamily="34" charset="-122"/>
                <a:ea typeface="微软雅黑" panose="020B0503020204020204" pitchFamily="34" charset="-122"/>
              </a:rPr>
              <a:t>Ye </a:t>
            </a:r>
            <a:r>
              <a:rPr lang="zh-CN" altLang="en-US" sz="2000" dirty="0">
                <a:solidFill>
                  <a:schemeClr val="accent2"/>
                </a:solidFill>
                <a:latin typeface="微软雅黑" panose="020B0503020204020204" pitchFamily="34" charset="-122"/>
                <a:ea typeface="微软雅黑" panose="020B0503020204020204" pitchFamily="34" charset="-122"/>
              </a:rPr>
              <a:t>分别是</a:t>
            </a:r>
            <a:r>
              <a:rPr lang="en-US" altLang="zh-CN" sz="2000" dirty="0">
                <a:solidFill>
                  <a:schemeClr val="accent2"/>
                </a:solidFill>
                <a:latin typeface="微软雅黑" panose="020B0503020204020204" pitchFamily="34" charset="-122"/>
                <a:ea typeface="微软雅黑" panose="020B0503020204020204" pitchFamily="34" charset="-122"/>
              </a:rPr>
              <a:t>X</a:t>
            </a:r>
            <a:r>
              <a:rPr lang="zh-CN" altLang="en-US" sz="2000" dirty="0">
                <a:solidFill>
                  <a:schemeClr val="accent2"/>
                </a:solidFill>
                <a:latin typeface="微软雅黑" panose="020B0503020204020204" pitchFamily="34" charset="-122"/>
                <a:ea typeface="微软雅黑" panose="020B0503020204020204" pitchFamily="34" charset="-122"/>
              </a:rPr>
              <a:t>和</a:t>
            </a:r>
            <a:r>
              <a:rPr lang="en-US" altLang="zh-CN" sz="2000" dirty="0">
                <a:solidFill>
                  <a:schemeClr val="accent2"/>
                </a:solidFill>
                <a:latin typeface="微软雅黑" panose="020B0503020204020204" pitchFamily="34" charset="-122"/>
                <a:ea typeface="微软雅黑" panose="020B0503020204020204" pitchFamily="34" charset="-122"/>
              </a:rPr>
              <a:t>Y</a:t>
            </a:r>
            <a:r>
              <a:rPr lang="zh-CN" altLang="en-US" sz="2000" dirty="0">
                <a:solidFill>
                  <a:schemeClr val="accent2"/>
                </a:solidFill>
                <a:latin typeface="微软雅黑" panose="020B0503020204020204" pitchFamily="34" charset="-122"/>
                <a:ea typeface="微软雅黑" panose="020B0503020204020204" pitchFamily="34" charset="-122"/>
              </a:rPr>
              <a:t>的阶码 ）</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457200" lvl="0" indent="-457200">
              <a:lnSpc>
                <a:spcPct val="110000"/>
              </a:lnSpc>
              <a:buNone/>
            </a:pP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求阶差：</a:t>
            </a:r>
            <a:r>
              <a:rPr lang="en-US" altLang="zh-CN" sz="2000" dirty="0">
                <a:latin typeface="微软雅黑" panose="020B0503020204020204" pitchFamily="34" charset="-122"/>
                <a:ea typeface="微软雅黑" panose="020B0503020204020204" pitchFamily="34" charset="-122"/>
              </a:rPr>
              <a:t>∆e=Ye – Xe  (</a:t>
            </a:r>
            <a:r>
              <a:rPr lang="zh-CN" altLang="en-US" sz="2000" dirty="0">
                <a:latin typeface="微软雅黑" panose="020B0503020204020204" pitchFamily="34" charset="-122"/>
                <a:ea typeface="微软雅黑" panose="020B0503020204020204" pitchFamily="34" charset="-122"/>
              </a:rPr>
              <a:t>若</a:t>
            </a:r>
            <a:r>
              <a:rPr lang="en-US" altLang="zh-CN" sz="2000" dirty="0">
                <a:latin typeface="微软雅黑" panose="020B0503020204020204" pitchFamily="34" charset="-122"/>
                <a:ea typeface="微软雅黑" panose="020B0503020204020204" pitchFamily="34" charset="-122"/>
              </a:rPr>
              <a:t>Ye &gt; Xe</a:t>
            </a:r>
            <a:r>
              <a:rPr lang="zh-CN" altLang="en-US" sz="2000" dirty="0">
                <a:latin typeface="微软雅黑" panose="020B0503020204020204" pitchFamily="34" charset="-122"/>
                <a:ea typeface="微软雅黑" panose="020B0503020204020204" pitchFamily="34" charset="-122"/>
              </a:rPr>
              <a:t>，则结果的阶码为</a:t>
            </a:r>
            <a:r>
              <a:rPr lang="en-US" altLang="zh-CN" sz="2000" dirty="0">
                <a:latin typeface="微软雅黑" panose="020B0503020204020204" pitchFamily="34" charset="-122"/>
                <a:ea typeface="微软雅黑" panose="020B0503020204020204" pitchFamily="34" charset="-122"/>
              </a:rPr>
              <a:t>Ye)</a:t>
            </a:r>
          </a:p>
          <a:p>
            <a:pPr marL="457200" lvl="0" indent="-457200">
              <a:lnSpc>
                <a:spcPct val="110000"/>
              </a:lnSpc>
              <a:buNone/>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对阶：将</a:t>
            </a:r>
            <a:r>
              <a:rPr lang="en-US" altLang="zh-CN" sz="2000" dirty="0">
                <a:latin typeface="微软雅黑" panose="020B0503020204020204" pitchFamily="34" charset="-122"/>
                <a:ea typeface="微软雅黑" panose="020B0503020204020204" pitchFamily="34" charset="-122"/>
              </a:rPr>
              <a:t>Xm</a:t>
            </a:r>
            <a:r>
              <a:rPr lang="zh-CN" altLang="en-US" sz="2000" dirty="0">
                <a:latin typeface="微软雅黑" panose="020B0503020204020204" pitchFamily="34" charset="-122"/>
                <a:ea typeface="微软雅黑" panose="020B0503020204020204" pitchFamily="34" charset="-122"/>
              </a:rPr>
              <a:t>右移</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位，尾数变为</a:t>
            </a:r>
            <a:r>
              <a:rPr lang="en-US" altLang="zh-CN" sz="2000" dirty="0">
                <a:latin typeface="微软雅黑" panose="020B0503020204020204" pitchFamily="34" charset="-122"/>
                <a:ea typeface="微软雅黑" panose="020B0503020204020204" pitchFamily="34" charset="-122"/>
              </a:rPr>
              <a:t> Xm*2</a:t>
            </a:r>
            <a:r>
              <a:rPr lang="en-US" altLang="zh-CN" sz="2200" baseline="30000" dirty="0">
                <a:latin typeface="微软雅黑" panose="020B0503020204020204" pitchFamily="34" charset="-122"/>
                <a:ea typeface="微软雅黑" panose="020B0503020204020204" pitchFamily="34" charset="-122"/>
              </a:rPr>
              <a:t>Xe-Ye</a:t>
            </a:r>
            <a:r>
              <a:rPr lang="zh-CN" altLang="en-US" sz="2000" dirty="0">
                <a:latin typeface="微软雅黑" panose="020B0503020204020204" pitchFamily="34" charset="-122"/>
                <a:ea typeface="微软雅黑" panose="020B0503020204020204" pitchFamily="34" charset="-122"/>
              </a:rPr>
              <a:t>（保留右移部分</a:t>
            </a:r>
            <a:r>
              <a:rPr lang="zh-CN" altLang="en-US" sz="2000" dirty="0">
                <a:solidFill>
                  <a:srgbClr val="FF0000"/>
                </a:solidFill>
                <a:latin typeface="微软雅黑" panose="020B0503020204020204" pitchFamily="34" charset="-122"/>
                <a:ea typeface="微软雅黑" panose="020B0503020204020204" pitchFamily="34" charset="-122"/>
              </a:rPr>
              <a:t>附加位</a:t>
            </a:r>
            <a:r>
              <a:rPr lang="zh-CN" altLang="en-US" sz="2000" dirty="0">
                <a:latin typeface="微软雅黑" panose="020B0503020204020204" pitchFamily="34" charset="-122"/>
                <a:ea typeface="微软雅黑" panose="020B0503020204020204" pitchFamily="34" charset="-122"/>
              </a:rPr>
              <a:t>）</a:t>
            </a:r>
          </a:p>
          <a:p>
            <a:pPr marL="457200" lvl="0" indent="-457200">
              <a:lnSpc>
                <a:spcPct val="110000"/>
              </a:lnSpc>
              <a:buNone/>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尾数加减： </a:t>
            </a:r>
            <a:r>
              <a:rPr lang="en-US" altLang="zh-CN" sz="2000" dirty="0">
                <a:latin typeface="微软雅黑" panose="020B0503020204020204" pitchFamily="34" charset="-122"/>
                <a:ea typeface="微软雅黑" panose="020B0503020204020204" pitchFamily="34" charset="-122"/>
              </a:rPr>
              <a:t>Xm*2</a:t>
            </a:r>
            <a:r>
              <a:rPr lang="en-US" altLang="zh-CN" sz="2200" baseline="30000" dirty="0">
                <a:latin typeface="微软雅黑" panose="020B0503020204020204" pitchFamily="34" charset="-122"/>
                <a:ea typeface="微软雅黑" panose="020B0503020204020204" pitchFamily="34" charset="-122"/>
              </a:rPr>
              <a:t>Xe-Ye</a:t>
            </a:r>
            <a:r>
              <a:rPr lang="en-US" altLang="zh-CN" sz="2000" dirty="0">
                <a:latin typeface="微软雅黑" panose="020B0503020204020204" pitchFamily="34" charset="-122"/>
                <a:ea typeface="微软雅黑" panose="020B0503020204020204" pitchFamily="34" charset="-122"/>
              </a:rPr>
              <a:t> ± Ym</a:t>
            </a:r>
          </a:p>
          <a:p>
            <a:pPr marL="457200" lvl="0" indent="-457200">
              <a:lnSpc>
                <a:spcPct val="110000"/>
              </a:lnSpc>
              <a:buNone/>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规格化：</a:t>
            </a:r>
          </a:p>
          <a:p>
            <a:pPr marL="457200" lvl="0" indent="-457200">
              <a:lnSpc>
                <a:spcPct val="110000"/>
              </a:lnSpc>
              <a:buNone/>
            </a:pPr>
            <a:r>
              <a:rPr lang="zh-CN" altLang="en-US" sz="2000" dirty="0">
                <a:latin typeface="微软雅黑" panose="020B0503020204020204" pitchFamily="34" charset="-122"/>
                <a:ea typeface="微软雅黑" panose="020B0503020204020204" pitchFamily="34" charset="-122"/>
              </a:rPr>
              <a:t>      当尾数高位为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，则需左规：</a:t>
            </a:r>
            <a:r>
              <a:rPr lang="zh-CN" altLang="en-US" sz="2000" dirty="0">
                <a:solidFill>
                  <a:srgbClr val="008000"/>
                </a:solidFill>
                <a:latin typeface="微软雅黑" panose="020B0503020204020204" pitchFamily="34" charset="-122"/>
                <a:ea typeface="微软雅黑" panose="020B0503020204020204" pitchFamily="34" charset="-122"/>
              </a:rPr>
              <a:t>尾数左移一次，阶码减</a:t>
            </a:r>
            <a:r>
              <a:rPr lang="en-US" altLang="zh-CN" sz="2000" dirty="0">
                <a:solidFill>
                  <a:srgbClr val="008000"/>
                </a:solidFill>
                <a:latin typeface="微软雅黑" panose="020B0503020204020204" pitchFamily="34" charset="-122"/>
                <a:ea typeface="微软雅黑" panose="020B0503020204020204" pitchFamily="34" charset="-122"/>
              </a:rPr>
              <a:t>1</a:t>
            </a:r>
            <a:r>
              <a:rPr lang="zh-CN" altLang="en-US" sz="2000" dirty="0">
                <a:solidFill>
                  <a:srgbClr val="008000"/>
                </a:solidFill>
                <a:latin typeface="微软雅黑" panose="020B0503020204020204" pitchFamily="34" charset="-122"/>
                <a:ea typeface="微软雅黑" panose="020B0503020204020204" pitchFamily="34" charset="-122"/>
              </a:rPr>
              <a:t>，直到</a:t>
            </a:r>
            <a:r>
              <a:rPr lang="en-US" altLang="zh-CN" sz="2000" dirty="0">
                <a:solidFill>
                  <a:srgbClr val="008000"/>
                </a:solidFill>
                <a:latin typeface="微软雅黑" panose="020B0503020204020204" pitchFamily="34" charset="-122"/>
                <a:ea typeface="微软雅黑" panose="020B0503020204020204" pitchFamily="34" charset="-122"/>
              </a:rPr>
              <a:t>MSB</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1</a:t>
            </a:r>
            <a:r>
              <a:rPr lang="zh-CN" altLang="en-US" sz="2000" dirty="0">
                <a:solidFill>
                  <a:srgbClr val="008000"/>
                </a:solidFill>
                <a:latin typeface="微软雅黑" panose="020B0503020204020204" pitchFamily="34" charset="-122"/>
                <a:ea typeface="微软雅黑" panose="020B0503020204020204" pitchFamily="34" charset="-122"/>
              </a:rPr>
              <a:t>或阶码为</a:t>
            </a:r>
            <a:r>
              <a:rPr lang="en-US" altLang="zh-CN" sz="2000" dirty="0">
                <a:solidFill>
                  <a:srgbClr val="008000"/>
                </a:solidFill>
                <a:latin typeface="微软雅黑" panose="020B0503020204020204" pitchFamily="34" charset="-122"/>
                <a:ea typeface="微软雅黑" panose="020B0503020204020204" pitchFamily="34" charset="-122"/>
              </a:rPr>
              <a:t>00000000</a:t>
            </a:r>
            <a:r>
              <a:rPr lang="zh-CN" altLang="en-US" sz="2000" dirty="0">
                <a:solidFill>
                  <a:srgbClr val="008000"/>
                </a:solidFill>
                <a:latin typeface="微软雅黑" panose="020B0503020204020204" pitchFamily="34" charset="-122"/>
                <a:ea typeface="微软雅黑" panose="020B0503020204020204" pitchFamily="34" charset="-122"/>
              </a:rPr>
              <a:t>（</a:t>
            </a:r>
            <a:r>
              <a:rPr lang="en-US" altLang="zh-CN" sz="2000" dirty="0">
                <a:solidFill>
                  <a:srgbClr val="008000"/>
                </a:solidFill>
                <a:latin typeface="微软雅黑" panose="020B0503020204020204" pitchFamily="34" charset="-122"/>
                <a:ea typeface="微软雅黑" panose="020B0503020204020204" pitchFamily="34" charset="-122"/>
              </a:rPr>
              <a:t>-126</a:t>
            </a:r>
            <a:r>
              <a:rPr lang="zh-CN" altLang="en-US" sz="2000" dirty="0">
                <a:solidFill>
                  <a:srgbClr val="008000"/>
                </a:solidFill>
                <a:latin typeface="微软雅黑" panose="020B0503020204020204" pitchFamily="34" charset="-122"/>
                <a:ea typeface="微软雅黑" panose="020B0503020204020204" pitchFamily="34" charset="-122"/>
              </a:rPr>
              <a:t>，非规格化数）</a:t>
            </a:r>
          </a:p>
          <a:p>
            <a:pPr marL="457200" lvl="0" indent="-457200">
              <a:lnSpc>
                <a:spcPct val="110000"/>
              </a:lnSpc>
              <a:buNone/>
            </a:pPr>
            <a:r>
              <a:rPr lang="zh-CN" altLang="en-US" sz="2000" dirty="0">
                <a:solidFill>
                  <a:srgbClr val="CC0000"/>
                </a:solidFill>
                <a:latin typeface="微软雅黑" panose="020B0503020204020204" pitchFamily="34" charset="-122"/>
                <a:ea typeface="微软雅黑" panose="020B0503020204020204" pitchFamily="34" charset="-122"/>
              </a:rPr>
              <a:t>      </a:t>
            </a:r>
            <a:r>
              <a:rPr lang="zh-CN" altLang="en-US" sz="2000" dirty="0">
                <a:solidFill>
                  <a:srgbClr val="FF0066"/>
                </a:solidFill>
                <a:latin typeface="微软雅黑" panose="020B0503020204020204" pitchFamily="34" charset="-122"/>
                <a:ea typeface="微软雅黑" panose="020B0503020204020204" pitchFamily="34" charset="-122"/>
              </a:rPr>
              <a:t>每次阶码减</a:t>
            </a:r>
            <a:r>
              <a:rPr lang="en-US" altLang="zh-CN" sz="2000" dirty="0">
                <a:solidFill>
                  <a:srgbClr val="FF0066"/>
                </a:solidFill>
                <a:latin typeface="微软雅黑" panose="020B0503020204020204" pitchFamily="34" charset="-122"/>
                <a:ea typeface="微软雅黑" panose="020B0503020204020204" pitchFamily="34" charset="-122"/>
              </a:rPr>
              <a:t>1</a:t>
            </a:r>
            <a:r>
              <a:rPr lang="zh-CN" altLang="en-US" sz="2000" dirty="0">
                <a:solidFill>
                  <a:srgbClr val="FF0066"/>
                </a:solidFill>
                <a:latin typeface="微软雅黑" panose="020B0503020204020204" pitchFamily="34" charset="-122"/>
                <a:ea typeface="微软雅黑" panose="020B0503020204020204" pitchFamily="34" charset="-122"/>
              </a:rPr>
              <a:t>后要判断阶码是否下溢（比最小可表示的阶码还要小）</a:t>
            </a:r>
          </a:p>
          <a:p>
            <a:pPr marL="457200" lvl="0" indent="-457200">
              <a:lnSpc>
                <a:spcPct val="110000"/>
              </a:lnSpc>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当尾数最高位有进位，需右规：</a:t>
            </a:r>
            <a:r>
              <a:rPr lang="zh-CN" altLang="en-US" sz="2000" dirty="0">
                <a:solidFill>
                  <a:srgbClr val="008000"/>
                </a:solidFill>
                <a:latin typeface="微软雅黑" panose="020B0503020204020204" pitchFamily="34" charset="-122"/>
                <a:ea typeface="微软雅黑" panose="020B0503020204020204" pitchFamily="34" charset="-122"/>
              </a:rPr>
              <a:t>尾数右移一次，阶码加</a:t>
            </a:r>
            <a:r>
              <a:rPr lang="en-US" altLang="zh-CN" sz="2000" dirty="0">
                <a:solidFill>
                  <a:srgbClr val="008000"/>
                </a:solidFill>
                <a:latin typeface="微软雅黑" panose="020B0503020204020204" pitchFamily="34" charset="-122"/>
                <a:ea typeface="微软雅黑" panose="020B0503020204020204" pitchFamily="34" charset="-122"/>
              </a:rPr>
              <a:t>1</a:t>
            </a:r>
            <a:r>
              <a:rPr lang="zh-CN" altLang="en-US" sz="2000" dirty="0">
                <a:solidFill>
                  <a:srgbClr val="008000"/>
                </a:solidFill>
                <a:latin typeface="微软雅黑" panose="020B0503020204020204" pitchFamily="34" charset="-122"/>
                <a:ea typeface="微软雅黑" panose="020B0503020204020204" pitchFamily="34" charset="-122"/>
              </a:rPr>
              <a:t>，直到</a:t>
            </a:r>
            <a:r>
              <a:rPr lang="en-US" altLang="zh-CN" sz="2000" dirty="0">
                <a:solidFill>
                  <a:srgbClr val="008000"/>
                </a:solidFill>
                <a:latin typeface="微软雅黑" panose="020B0503020204020204" pitchFamily="34" charset="-122"/>
                <a:ea typeface="微软雅黑" panose="020B0503020204020204" pitchFamily="34" charset="-122"/>
              </a:rPr>
              <a:t>MSB</a:t>
            </a:r>
            <a:r>
              <a:rPr lang="zh-CN" altLang="en-US" sz="2000" dirty="0">
                <a:solidFill>
                  <a:srgbClr val="008000"/>
                </a:solidFill>
                <a:latin typeface="微软雅黑" panose="020B0503020204020204" pitchFamily="34" charset="-122"/>
                <a:ea typeface="微软雅黑" panose="020B0503020204020204" pitchFamily="34" charset="-122"/>
              </a:rPr>
              <a:t>为</a:t>
            </a:r>
            <a:r>
              <a:rPr lang="en-US" altLang="zh-CN" sz="2000" dirty="0">
                <a:solidFill>
                  <a:srgbClr val="008000"/>
                </a:solidFill>
                <a:latin typeface="微软雅黑" panose="020B0503020204020204" pitchFamily="34" charset="-122"/>
                <a:ea typeface="微软雅黑" panose="020B0503020204020204" pitchFamily="34" charset="-122"/>
              </a:rPr>
              <a:t>1</a:t>
            </a:r>
            <a:endParaRPr lang="zh-CN" altLang="en-US" sz="2000" dirty="0">
              <a:solidFill>
                <a:srgbClr val="008000"/>
              </a:solidFill>
              <a:latin typeface="微软雅黑" panose="020B0503020204020204" pitchFamily="34" charset="-122"/>
              <a:ea typeface="微软雅黑" panose="020B0503020204020204" pitchFamily="34" charset="-122"/>
            </a:endParaRPr>
          </a:p>
          <a:p>
            <a:pPr marL="457200" lvl="0" indent="-457200">
              <a:lnSpc>
                <a:spcPct val="110000"/>
              </a:lnSpc>
              <a:buNone/>
            </a:pPr>
            <a:r>
              <a:rPr lang="zh-CN" altLang="en-US" sz="2000" dirty="0">
                <a:solidFill>
                  <a:srgbClr val="CC0000"/>
                </a:solidFill>
                <a:latin typeface="微软雅黑" panose="020B0503020204020204" pitchFamily="34" charset="-122"/>
                <a:ea typeface="微软雅黑" panose="020B0503020204020204" pitchFamily="34" charset="-122"/>
              </a:rPr>
              <a:t>      </a:t>
            </a:r>
            <a:r>
              <a:rPr lang="zh-CN" altLang="en-US" sz="2000" dirty="0">
                <a:solidFill>
                  <a:srgbClr val="FF0066"/>
                </a:solidFill>
                <a:latin typeface="微软雅黑" panose="020B0503020204020204" pitchFamily="34" charset="-122"/>
                <a:ea typeface="微软雅黑" panose="020B0503020204020204" pitchFamily="34" charset="-122"/>
              </a:rPr>
              <a:t>每次阶码加</a:t>
            </a:r>
            <a:r>
              <a:rPr lang="en-US" altLang="zh-CN" sz="2000" dirty="0">
                <a:solidFill>
                  <a:srgbClr val="FF0066"/>
                </a:solidFill>
                <a:latin typeface="微软雅黑" panose="020B0503020204020204" pitchFamily="34" charset="-122"/>
                <a:ea typeface="微软雅黑" panose="020B0503020204020204" pitchFamily="34" charset="-122"/>
              </a:rPr>
              <a:t>1</a:t>
            </a:r>
            <a:r>
              <a:rPr lang="zh-CN" altLang="en-US" sz="2000" dirty="0">
                <a:solidFill>
                  <a:srgbClr val="FF0066"/>
                </a:solidFill>
                <a:latin typeface="微软雅黑" panose="020B0503020204020204" pitchFamily="34" charset="-122"/>
                <a:ea typeface="微软雅黑" panose="020B0503020204020204" pitchFamily="34" charset="-122"/>
              </a:rPr>
              <a:t>后要判断阶码是否上溢（比最大可表示的阶码还要大</a:t>
            </a:r>
            <a:r>
              <a:rPr lang="zh-CN" altLang="en-US" sz="2000" dirty="0">
                <a:solidFill>
                  <a:srgbClr val="006600"/>
                </a:solidFill>
                <a:latin typeface="微软雅黑" panose="020B0503020204020204" pitchFamily="34" charset="-122"/>
                <a:ea typeface="微软雅黑" panose="020B0503020204020204" pitchFamily="34" charset="-122"/>
              </a:rPr>
              <a:t>）</a:t>
            </a:r>
          </a:p>
          <a:p>
            <a:pPr marL="457200" lvl="0" indent="-457200">
              <a:lnSpc>
                <a:spcPct val="110000"/>
              </a:lnSpc>
              <a:buNone/>
            </a:pPr>
            <a:endParaRPr lang="en-US" altLang="zh-CN" sz="2000" dirty="0">
              <a:solidFill>
                <a:srgbClr val="006600"/>
              </a:solidFill>
              <a:latin typeface="微软雅黑" panose="020B0503020204020204" pitchFamily="34" charset="-122"/>
              <a:ea typeface="微软雅黑" panose="020B0503020204020204" pitchFamily="34" charset="-122"/>
            </a:endParaRPr>
          </a:p>
          <a:p>
            <a:pPr marL="457200" lvl="0" indent="-457200">
              <a:lnSpc>
                <a:spcPct val="110000"/>
              </a:lnSpc>
              <a:buNone/>
            </a:pPr>
            <a:endParaRPr lang="en-US" altLang="zh-CN" sz="1000" dirty="0">
              <a:solidFill>
                <a:srgbClr val="006600"/>
              </a:solidFill>
              <a:latin typeface="微软雅黑" panose="020B0503020204020204" pitchFamily="34" charset="-122"/>
              <a:ea typeface="微软雅黑" panose="020B0503020204020204" pitchFamily="34" charset="-122"/>
            </a:endParaRPr>
          </a:p>
          <a:p>
            <a:pPr marL="457200" lvl="0" indent="-457200">
              <a:lnSpc>
                <a:spcPct val="110000"/>
              </a:lnSpc>
              <a:buAutoNum type="arabicParenBoth" startAt="5"/>
            </a:pPr>
            <a:r>
              <a:rPr lang="zh-CN" altLang="en-US" sz="2000" dirty="0">
                <a:solidFill>
                  <a:schemeClr val="accent2"/>
                </a:solidFill>
                <a:latin typeface="微软雅黑" panose="020B0503020204020204" pitchFamily="34" charset="-122"/>
                <a:ea typeface="微软雅黑" panose="020B0503020204020204" pitchFamily="34" charset="-122"/>
              </a:rPr>
              <a:t>如果尾数比规定位数长（有附加位），则需考虑舍入（有多种舍入方式）</a:t>
            </a:r>
            <a:endParaRPr lang="en-US" altLang="zh-CN" sz="2000" dirty="0">
              <a:latin typeface="微软雅黑" panose="020B0503020204020204" pitchFamily="34" charset="-122"/>
              <a:ea typeface="微软雅黑" panose="020B0503020204020204" pitchFamily="34" charset="-122"/>
            </a:endParaRPr>
          </a:p>
          <a:p>
            <a:pPr marL="457200" lvl="0" indent="-457200">
              <a:lnSpc>
                <a:spcPct val="110000"/>
              </a:lnSpc>
              <a:buAutoNum type="arabicParenBoth" startAt="6"/>
            </a:pPr>
            <a:r>
              <a:rPr lang="zh-CN" altLang="en-US" sz="2000" dirty="0">
                <a:solidFill>
                  <a:schemeClr val="accent2"/>
                </a:solidFill>
                <a:latin typeface="微软雅黑" panose="020B0503020204020204" pitchFamily="34" charset="-122"/>
                <a:ea typeface="微软雅黑" panose="020B0503020204020204" pitchFamily="34" charset="-122"/>
              </a:rPr>
              <a:t>若</a:t>
            </a:r>
            <a:r>
              <a:rPr lang="zh-CN" altLang="en-US" sz="2000" dirty="0">
                <a:solidFill>
                  <a:srgbClr val="FF0000"/>
                </a:solidFill>
                <a:latin typeface="微软雅黑" panose="020B0503020204020204" pitchFamily="34" charset="-122"/>
                <a:ea typeface="微软雅黑" panose="020B0503020204020204" pitchFamily="34" charset="-122"/>
              </a:rPr>
              <a:t>运算结果尾数</a:t>
            </a:r>
            <a:r>
              <a:rPr lang="zh-CN" altLang="en-US" sz="2000" dirty="0">
                <a:solidFill>
                  <a:schemeClr val="accent2"/>
                </a:solidFill>
                <a:latin typeface="微软雅黑" panose="020B0503020204020204" pitchFamily="34" charset="-122"/>
                <a:ea typeface="微软雅黑" panose="020B0503020204020204" pitchFamily="34" charset="-122"/>
              </a:rPr>
              <a:t>是</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，则需要将阶码也置</a:t>
            </a:r>
            <a:r>
              <a:rPr lang="en-US" altLang="zh-CN" sz="2000" dirty="0">
                <a:solidFill>
                  <a:schemeClr val="accent2"/>
                </a:solidFill>
                <a:latin typeface="微软雅黑" panose="020B0503020204020204" pitchFamily="34" charset="-122"/>
                <a:ea typeface="微软雅黑" panose="020B0503020204020204" pitchFamily="34" charset="-122"/>
              </a:rPr>
              <a:t>0</a:t>
            </a:r>
            <a:r>
              <a:rPr lang="zh-CN" altLang="en-US" sz="2000" dirty="0">
                <a:solidFill>
                  <a:schemeClr val="accent2"/>
                </a:solidFill>
                <a:latin typeface="微软雅黑" panose="020B0503020204020204" pitchFamily="34" charset="-122"/>
                <a:ea typeface="微软雅黑" panose="020B0503020204020204" pitchFamily="34" charset="-122"/>
              </a:rPr>
              <a:t>。为什么？</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89448" name="Text Box 8"/>
          <p:cNvSpPr txBox="1"/>
          <p:nvPr/>
        </p:nvSpPr>
        <p:spPr>
          <a:xfrm>
            <a:off x="701675" y="4797425"/>
            <a:ext cx="7848600" cy="7016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latin typeface="微软雅黑" panose="020B0503020204020204" pitchFamily="34" charset="-122"/>
                <a:ea typeface="微软雅黑" panose="020B0503020204020204" pitchFamily="34" charset="-122"/>
              </a:rPr>
              <a:t>阶码溢出异常处理：阶码上溢，则结果溢出；阶码下溢到无法用非规格化数表示，则结果为</a:t>
            </a:r>
            <a:r>
              <a:rPr lang="en-US" altLang="zh-CN" sz="2000" dirty="0">
                <a:latin typeface="微软雅黑" panose="020B0503020204020204" pitchFamily="34" charset="-122"/>
                <a:ea typeface="微软雅黑" panose="020B0503020204020204" pitchFamily="34" charset="-122"/>
              </a:rPr>
              <a:t>0</a:t>
            </a:r>
          </a:p>
        </p:txBody>
      </p:sp>
      <p:sp>
        <p:nvSpPr>
          <p:cNvPr id="189449" name="Text Box 9"/>
          <p:cNvSpPr txBox="1"/>
          <p:nvPr/>
        </p:nvSpPr>
        <p:spPr>
          <a:xfrm>
            <a:off x="711200" y="6242050"/>
            <a:ext cx="7118350"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solidFill>
                  <a:srgbClr val="008000"/>
                </a:solidFill>
                <a:latin typeface="微软雅黑" panose="020B0503020204020204" pitchFamily="34" charset="-122"/>
                <a:ea typeface="微软雅黑" panose="020B0503020204020204" pitchFamily="34" charset="-122"/>
              </a:rPr>
              <a:t>尾数为</a:t>
            </a:r>
            <a:r>
              <a:rPr lang="en-US" altLang="zh-CN" sz="2200" dirty="0">
                <a:solidFill>
                  <a:srgbClr val="008000"/>
                </a:solidFill>
                <a:latin typeface="微软雅黑" panose="020B0503020204020204" pitchFamily="34" charset="-122"/>
                <a:ea typeface="微软雅黑" panose="020B0503020204020204" pitchFamily="34" charset="-122"/>
              </a:rPr>
              <a:t>0</a:t>
            </a:r>
            <a:r>
              <a:rPr lang="zh-CN" altLang="en-US" sz="2200" dirty="0">
                <a:solidFill>
                  <a:srgbClr val="008000"/>
                </a:solidFill>
                <a:latin typeface="微软雅黑" panose="020B0503020204020204" pitchFamily="34" charset="-122"/>
                <a:ea typeface="微软雅黑" panose="020B0503020204020204" pitchFamily="34" charset="-122"/>
              </a:rPr>
              <a:t>说明结果应该为</a:t>
            </a:r>
            <a:r>
              <a:rPr lang="en-US" altLang="zh-CN" sz="2200" dirty="0">
                <a:solidFill>
                  <a:srgbClr val="008000"/>
                </a:solidFill>
                <a:latin typeface="微软雅黑" panose="020B0503020204020204" pitchFamily="34" charset="-122"/>
                <a:ea typeface="微软雅黑" panose="020B0503020204020204" pitchFamily="34" charset="-122"/>
              </a:rPr>
              <a:t>0</a:t>
            </a:r>
            <a:r>
              <a:rPr lang="zh-CN" altLang="en-US" sz="2200" dirty="0">
                <a:solidFill>
                  <a:srgbClr val="008000"/>
                </a:solidFill>
                <a:latin typeface="微软雅黑" panose="020B0503020204020204" pitchFamily="34" charset="-122"/>
                <a:ea typeface="微软雅黑" panose="020B0503020204020204" pitchFamily="34" charset="-122"/>
              </a:rPr>
              <a:t>（阶码和尾数为全</a:t>
            </a:r>
            <a:r>
              <a:rPr lang="en-US" altLang="zh-CN" sz="2200" dirty="0">
                <a:solidFill>
                  <a:srgbClr val="008000"/>
                </a:solidFill>
                <a:latin typeface="微软雅黑" panose="020B0503020204020204" pitchFamily="34" charset="-122"/>
                <a:ea typeface="微软雅黑" panose="020B0503020204020204" pitchFamily="34" charset="-122"/>
              </a:rPr>
              <a:t>0</a:t>
            </a:r>
            <a:r>
              <a:rPr lang="zh-CN" altLang="en-US" sz="2200" dirty="0">
                <a:solidFill>
                  <a:srgbClr val="008000"/>
                </a:solidFill>
                <a:latin typeface="微软雅黑" panose="020B0503020204020204" pitchFamily="34" charset="-122"/>
                <a:ea typeface="微软雅黑" panose="020B0503020204020204" pitchFamily="34" charset="-122"/>
              </a:rPr>
              <a:t>）。</a:t>
            </a:r>
          </a:p>
        </p:txBody>
      </p:sp>
      <p:grpSp>
        <p:nvGrpSpPr>
          <p:cNvPr id="745481" name="Group 9"/>
          <p:cNvGrpSpPr/>
          <p:nvPr/>
        </p:nvGrpSpPr>
        <p:grpSpPr>
          <a:xfrm>
            <a:off x="5516563" y="2303463"/>
            <a:ext cx="2790825" cy="1395412"/>
            <a:chOff x="3475" y="1451"/>
            <a:chExt cx="1758" cy="879"/>
          </a:xfrm>
        </p:grpSpPr>
        <p:sp>
          <p:nvSpPr>
            <p:cNvPr id="146439" name="Text Box 7"/>
            <p:cNvSpPr txBox="1"/>
            <p:nvPr/>
          </p:nvSpPr>
          <p:spPr>
            <a:xfrm>
              <a:off x="3475" y="1451"/>
              <a:ext cx="1758" cy="269"/>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200" dirty="0">
                  <a:latin typeface="微软雅黑" panose="020B0503020204020204" pitchFamily="34" charset="-122"/>
                  <a:ea typeface="微软雅黑" panose="020B0503020204020204" pitchFamily="34" charset="-122"/>
                </a:rPr>
                <a:t>0.00…0</a:t>
              </a:r>
              <a:r>
                <a:rPr lang="en-US" altLang="zh-CN" sz="2200" dirty="0">
                  <a:solidFill>
                    <a:srgbClr val="FF0000"/>
                  </a:solidFill>
                  <a:latin typeface="微软雅黑" panose="020B0503020204020204" pitchFamily="34" charset="-122"/>
                  <a:ea typeface="微软雅黑" panose="020B0503020204020204" pitchFamily="34" charset="-122"/>
                </a:rPr>
                <a:t>001</a:t>
              </a:r>
              <a:r>
                <a:rPr lang="en-US" altLang="zh-CN" sz="2200" dirty="0">
                  <a:latin typeface="微软雅黑" panose="020B0503020204020204" pitchFamily="34" charset="-122"/>
                  <a:ea typeface="微软雅黑" panose="020B0503020204020204" pitchFamily="34" charset="-122"/>
                </a:rPr>
                <a:t>x2</a:t>
              </a:r>
              <a:r>
                <a:rPr lang="en-US" altLang="zh-CN" sz="2200" baseline="30000" dirty="0">
                  <a:latin typeface="微软雅黑" panose="020B0503020204020204" pitchFamily="34" charset="-122"/>
                  <a:ea typeface="微软雅黑" panose="020B0503020204020204" pitchFamily="34" charset="-122"/>
                </a:rPr>
                <a:t>-126</a:t>
              </a:r>
            </a:p>
          </p:txBody>
        </p:sp>
        <p:sp>
          <p:nvSpPr>
            <p:cNvPr id="146440" name="Line 8"/>
            <p:cNvSpPr/>
            <p:nvPr/>
          </p:nvSpPr>
          <p:spPr>
            <a:xfrm flipV="1">
              <a:off x="3844" y="1678"/>
              <a:ext cx="709" cy="652"/>
            </a:xfrm>
            <a:prstGeom prst="line">
              <a:avLst/>
            </a:prstGeom>
            <a:ln w="9525" cap="flat" cmpd="sng">
              <a:solidFill>
                <a:schemeClr val="tx1"/>
              </a:solidFill>
              <a:prstDash val="solid"/>
              <a:headEnd type="none" w="med" len="med"/>
              <a:tailEnd type="triangl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45481"/>
                                        </p:tgtEl>
                                        <p:attrNameLst>
                                          <p:attrName>style.visibility</p:attrName>
                                        </p:attrNameLst>
                                      </p:cBhvr>
                                      <p:to>
                                        <p:strVal val="visible"/>
                                      </p:to>
                                    </p:set>
                                    <p:animEffect transition="in" filter="blinds(horizontal)">
                                      <p:cBhvr>
                                        <p:cTn id="35" dur="500"/>
                                        <p:tgtEl>
                                          <p:spTgt spid="7454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40" dur="500"/>
                                        <p:tgtEl>
                                          <p:spTgt spid="189443">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43" dur="500"/>
                                        <p:tgtEl>
                                          <p:spTgt spid="18944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48"/>
                                        </p:tgtEl>
                                        <p:attrNameLst>
                                          <p:attrName>style.visibility</p:attrName>
                                        </p:attrNameLst>
                                      </p:cBhvr>
                                      <p:to>
                                        <p:strVal val="visible"/>
                                      </p:to>
                                    </p:set>
                                    <p:animEffect transition="in" filter="blinds(horizontal)">
                                      <p:cBhvr>
                                        <p:cTn id="48" dur="500"/>
                                        <p:tgtEl>
                                          <p:spTgt spid="18944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3">
                                            <p:txEl>
                                              <p:pRg st="12" end="12"/>
                                            </p:txEl>
                                          </p:spTgt>
                                        </p:tgtEl>
                                        <p:attrNameLst>
                                          <p:attrName>style.visibility</p:attrName>
                                        </p:attrNameLst>
                                      </p:cBhvr>
                                      <p:to>
                                        <p:strVal val="visible"/>
                                      </p:to>
                                    </p:set>
                                    <p:animEffect transition="in" filter="blinds(horizontal)">
                                      <p:cBhvr>
                                        <p:cTn id="58" dur="500"/>
                                        <p:tgtEl>
                                          <p:spTgt spid="189443">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63"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idx="4294967295"/>
          </p:nvPr>
        </p:nvSpPr>
        <p:spPr>
          <a:xfrm>
            <a:off x="1376363" y="98425"/>
            <a:ext cx="5800725" cy="600075"/>
          </a:xfrm>
        </p:spPr>
        <p:txBody>
          <a:bodyPr vert="horz" wrap="square" lIns="63500" tIns="25400" rIns="63500" bIns="25400" anchor="t" anchorCtr="0">
            <a:spAutoFit/>
          </a:bodyPr>
          <a:lstStyle/>
          <a:p>
            <a:r>
              <a:rPr lang="zh-CN" altLang="en-US" dirty="0">
                <a:latin typeface="黑体" panose="02010609060101010101" pitchFamily="49" charset="-122"/>
              </a:rPr>
              <a:t>浮点数加法运算举例</a:t>
            </a:r>
            <a:r>
              <a:rPr lang="zh-CN" altLang="en-US" dirty="0">
                <a:ea typeface="宋体" panose="02010600030101010101" pitchFamily="2" charset="-122"/>
              </a:rPr>
              <a:t> </a:t>
            </a:r>
            <a:endParaRPr lang="zh-CN" altLang="en-US" sz="2400" dirty="0">
              <a:ea typeface="宋体" panose="02010600030101010101" pitchFamily="2" charset="-122"/>
            </a:endParaRPr>
          </a:p>
        </p:txBody>
      </p:sp>
      <p:sp>
        <p:nvSpPr>
          <p:cNvPr id="148483" name="Rectangle 4"/>
          <p:cNvSpPr/>
          <p:nvPr/>
        </p:nvSpPr>
        <p:spPr>
          <a:xfrm>
            <a:off x="4392613" y="3640138"/>
            <a:ext cx="0" cy="182562"/>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200" dirty="0">
              <a:latin typeface="Times New Roman" panose="02020603050405020304" pitchFamily="18" charset="0"/>
            </a:endParaRPr>
          </a:p>
        </p:txBody>
      </p:sp>
      <p:sp>
        <p:nvSpPr>
          <p:cNvPr id="148484" name="Rectangle 5"/>
          <p:cNvSpPr/>
          <p:nvPr/>
        </p:nvSpPr>
        <p:spPr>
          <a:xfrm>
            <a:off x="5287963" y="2741613"/>
            <a:ext cx="0" cy="182562"/>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200" dirty="0">
              <a:latin typeface="Times New Roman" panose="02020603050405020304" pitchFamily="18" charset="0"/>
            </a:endParaRPr>
          </a:p>
        </p:txBody>
      </p:sp>
      <p:sp>
        <p:nvSpPr>
          <p:cNvPr id="148485" name="Rectangle 6"/>
          <p:cNvSpPr/>
          <p:nvPr/>
        </p:nvSpPr>
        <p:spPr>
          <a:xfrm>
            <a:off x="5164138" y="2863850"/>
            <a:ext cx="0" cy="182563"/>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200" dirty="0">
              <a:latin typeface="Times New Roman" panose="02020603050405020304" pitchFamily="18" charset="0"/>
            </a:endParaRPr>
          </a:p>
        </p:txBody>
      </p:sp>
      <p:sp>
        <p:nvSpPr>
          <p:cNvPr id="148486" name="Rectangle 7"/>
          <p:cNvSpPr/>
          <p:nvPr/>
        </p:nvSpPr>
        <p:spPr>
          <a:xfrm>
            <a:off x="5343525" y="1422400"/>
            <a:ext cx="0" cy="182563"/>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200" dirty="0">
              <a:latin typeface="Times New Roman" panose="02020603050405020304" pitchFamily="18" charset="0"/>
            </a:endParaRPr>
          </a:p>
        </p:txBody>
      </p:sp>
      <p:sp>
        <p:nvSpPr>
          <p:cNvPr id="148487" name="Rectangle 8"/>
          <p:cNvSpPr/>
          <p:nvPr/>
        </p:nvSpPr>
        <p:spPr>
          <a:xfrm>
            <a:off x="5222875" y="1544638"/>
            <a:ext cx="0" cy="182562"/>
          </a:xfrm>
          <a:prstGeom prst="rect">
            <a:avLst/>
          </a:prstGeom>
          <a:noFill/>
          <a:ln w="9525">
            <a:noFill/>
          </a:ln>
        </p:spPr>
        <p:txBody>
          <a:bodyPr wrap="none" lIns="0" tIns="0" rIns="0" b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200" dirty="0">
              <a:latin typeface="Times New Roman" panose="02020603050405020304" pitchFamily="18" charset="0"/>
            </a:endParaRPr>
          </a:p>
        </p:txBody>
      </p:sp>
      <p:sp>
        <p:nvSpPr>
          <p:cNvPr id="148488" name="Text Box 442"/>
          <p:cNvSpPr txBox="1"/>
          <p:nvPr/>
        </p:nvSpPr>
        <p:spPr>
          <a:xfrm>
            <a:off x="431800" y="863600"/>
            <a:ext cx="7842250"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latin typeface="微软雅黑" panose="020B0503020204020204" pitchFamily="34" charset="-122"/>
                <a:ea typeface="微软雅黑" panose="020B0503020204020204" pitchFamily="34" charset="-122"/>
              </a:rPr>
              <a:t>例：用二进制浮点数形式计算 0.5 </a:t>
            </a:r>
            <a:r>
              <a:rPr lang="en-US" altLang="zh-CN" dirty="0">
                <a:latin typeface="微软雅黑" panose="020B0503020204020204" pitchFamily="34" charset="-122"/>
                <a:ea typeface="微软雅黑" panose="020B0503020204020204" pitchFamily="34" charset="-122"/>
              </a:rPr>
              <a:t>+(– 0.4375)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90907" name="Text Box 443"/>
          <p:cNvSpPr txBox="1"/>
          <p:nvPr/>
        </p:nvSpPr>
        <p:spPr>
          <a:xfrm>
            <a:off x="836613" y="2168525"/>
            <a:ext cx="8101012" cy="19875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sz="1400" dirty="0"/>
          </a:p>
          <a:p>
            <a:pPr marL="0" lvl="0" indent="0">
              <a:lnSpc>
                <a:spcPct val="100000"/>
              </a:lnSpc>
              <a:spcBef>
                <a:spcPct val="15000"/>
              </a:spcBef>
              <a:buNone/>
            </a:pPr>
            <a:r>
              <a:rPr lang="zh-CN" altLang="en-US" dirty="0">
                <a:solidFill>
                  <a:srgbClr val="FF0066"/>
                </a:solidFill>
                <a:latin typeface="微软雅黑" panose="020B0503020204020204" pitchFamily="34" charset="-122"/>
                <a:ea typeface="微软雅黑" panose="020B0503020204020204" pitchFamily="34" charset="-122"/>
              </a:rPr>
              <a:t>对    阶</a:t>
            </a:r>
            <a:r>
              <a:rPr lang="en-US" altLang="zh-CN" dirty="0">
                <a:solidFill>
                  <a:srgbClr val="FF0066"/>
                </a:solidFill>
                <a:latin typeface="微软雅黑" panose="020B0503020204020204" pitchFamily="34" charset="-122"/>
                <a:ea typeface="微软雅黑" panose="020B0503020204020204" pitchFamily="34" charset="-122"/>
              </a:rPr>
              <a:t>:  -1.110 x 2</a:t>
            </a:r>
            <a:r>
              <a:rPr lang="en-US" altLang="zh-CN" baseline="30000" dirty="0">
                <a:solidFill>
                  <a:srgbClr val="FF0066"/>
                </a:solidFill>
                <a:latin typeface="微软雅黑" panose="020B0503020204020204" pitchFamily="34" charset="-122"/>
                <a:ea typeface="微软雅黑" panose="020B0503020204020204" pitchFamily="34" charset="-122"/>
              </a:rPr>
              <a:t>-2</a:t>
            </a:r>
            <a:r>
              <a:rPr lang="en-US" altLang="zh-CN" dirty="0">
                <a:solidFill>
                  <a:srgbClr val="FF0066"/>
                </a:solidFill>
                <a:latin typeface="微软雅黑" panose="020B0503020204020204" pitchFamily="34" charset="-122"/>
                <a:ea typeface="微软雅黑" panose="020B0503020204020204" pitchFamily="34" charset="-122"/>
              </a:rPr>
              <a:t>   → -0.111 x 2</a:t>
            </a:r>
            <a:r>
              <a:rPr lang="en-US" altLang="zh-CN" baseline="30000" dirty="0">
                <a:solidFill>
                  <a:srgbClr val="FF0066"/>
                </a:solidFill>
                <a:latin typeface="微软雅黑" panose="020B0503020204020204" pitchFamily="34" charset="-122"/>
                <a:ea typeface="微软雅黑" panose="020B0503020204020204" pitchFamily="34" charset="-122"/>
              </a:rPr>
              <a:t>-1</a:t>
            </a:r>
            <a:r>
              <a:rPr lang="en-US" altLang="zh-CN" dirty="0">
                <a:solidFill>
                  <a:srgbClr val="FF0066"/>
                </a:solidFill>
                <a:latin typeface="微软雅黑" panose="020B0503020204020204" pitchFamily="34" charset="-122"/>
                <a:ea typeface="微软雅黑" panose="020B0503020204020204" pitchFamily="34" charset="-122"/>
              </a:rPr>
              <a:t> </a:t>
            </a:r>
          </a:p>
          <a:p>
            <a:pPr marL="0" lvl="0" indent="0">
              <a:lnSpc>
                <a:spcPct val="100000"/>
              </a:lnSpc>
              <a:spcBef>
                <a:spcPct val="15000"/>
              </a:spcBef>
              <a:buNone/>
            </a:pPr>
            <a:r>
              <a:rPr lang="zh-CN" altLang="en-US" dirty="0">
                <a:solidFill>
                  <a:srgbClr val="FF0066"/>
                </a:solidFill>
                <a:latin typeface="微软雅黑" panose="020B0503020204020204" pitchFamily="34" charset="-122"/>
                <a:ea typeface="微软雅黑" panose="020B0503020204020204" pitchFamily="34" charset="-122"/>
              </a:rPr>
              <a:t>加    减</a:t>
            </a:r>
            <a:r>
              <a:rPr lang="en-US" altLang="zh-CN" dirty="0">
                <a:solidFill>
                  <a:srgbClr val="FF0066"/>
                </a:solidFill>
                <a:latin typeface="微软雅黑" panose="020B0503020204020204" pitchFamily="34" charset="-122"/>
                <a:ea typeface="微软雅黑" panose="020B0503020204020204" pitchFamily="34" charset="-122"/>
              </a:rPr>
              <a:t>:  1.000 x 2</a:t>
            </a:r>
            <a:r>
              <a:rPr lang="en-US" altLang="zh-CN" baseline="30000" dirty="0">
                <a:solidFill>
                  <a:srgbClr val="FF0066"/>
                </a:solidFill>
                <a:latin typeface="微软雅黑" panose="020B0503020204020204" pitchFamily="34" charset="-122"/>
                <a:ea typeface="微软雅黑" panose="020B0503020204020204" pitchFamily="34" charset="-122"/>
              </a:rPr>
              <a:t>-1</a:t>
            </a:r>
            <a:r>
              <a:rPr lang="en-US" altLang="zh-CN" dirty="0">
                <a:solidFill>
                  <a:srgbClr val="FF0066"/>
                </a:solidFill>
                <a:latin typeface="微软雅黑" panose="020B0503020204020204" pitchFamily="34" charset="-122"/>
                <a:ea typeface="微软雅黑" panose="020B0503020204020204" pitchFamily="34" charset="-122"/>
              </a:rPr>
              <a:t>  +( -0.111 x 2</a:t>
            </a:r>
            <a:r>
              <a:rPr lang="en-US" altLang="zh-CN" baseline="30000" dirty="0">
                <a:solidFill>
                  <a:srgbClr val="FF0066"/>
                </a:solidFill>
                <a:latin typeface="微软雅黑" panose="020B0503020204020204" pitchFamily="34" charset="-122"/>
                <a:ea typeface="微软雅黑" panose="020B0503020204020204" pitchFamily="34" charset="-122"/>
              </a:rPr>
              <a:t>-1</a:t>
            </a:r>
            <a:r>
              <a:rPr lang="en-US" altLang="zh-CN" dirty="0">
                <a:solidFill>
                  <a:srgbClr val="FF0066"/>
                </a:solidFill>
                <a:latin typeface="微软雅黑" panose="020B0503020204020204" pitchFamily="34" charset="-122"/>
                <a:ea typeface="微软雅黑" panose="020B0503020204020204" pitchFamily="34" charset="-122"/>
              </a:rPr>
              <a:t> )  = 0.001 x 2</a:t>
            </a:r>
            <a:r>
              <a:rPr lang="en-US" altLang="zh-CN" baseline="30000" dirty="0">
                <a:solidFill>
                  <a:srgbClr val="FF0066"/>
                </a:solidFill>
                <a:latin typeface="微软雅黑" panose="020B0503020204020204" pitchFamily="34" charset="-122"/>
                <a:ea typeface="微软雅黑" panose="020B0503020204020204" pitchFamily="34" charset="-122"/>
              </a:rPr>
              <a:t>-1</a:t>
            </a:r>
            <a:r>
              <a:rPr lang="en-US" altLang="zh-CN" dirty="0">
                <a:solidFill>
                  <a:srgbClr val="FF0066"/>
                </a:solidFill>
                <a:latin typeface="微软雅黑" panose="020B0503020204020204" pitchFamily="34" charset="-122"/>
                <a:ea typeface="微软雅黑" panose="020B0503020204020204" pitchFamily="34" charset="-122"/>
              </a:rPr>
              <a:t> </a:t>
            </a:r>
          </a:p>
          <a:p>
            <a:pPr marL="0" lvl="0" indent="0">
              <a:lnSpc>
                <a:spcPct val="100000"/>
              </a:lnSpc>
              <a:spcBef>
                <a:spcPct val="15000"/>
              </a:spcBef>
              <a:buNone/>
            </a:pPr>
            <a:r>
              <a:rPr lang="zh-CN" altLang="en-US" dirty="0">
                <a:solidFill>
                  <a:srgbClr val="FF0066"/>
                </a:solidFill>
                <a:latin typeface="微软雅黑" panose="020B0503020204020204" pitchFamily="34" charset="-122"/>
                <a:ea typeface="微软雅黑" panose="020B0503020204020204" pitchFamily="34" charset="-122"/>
              </a:rPr>
              <a:t>左    规</a:t>
            </a:r>
            <a:r>
              <a:rPr lang="en-US" altLang="zh-CN" dirty="0">
                <a:solidFill>
                  <a:srgbClr val="FF0066"/>
                </a:solidFill>
                <a:latin typeface="微软雅黑" panose="020B0503020204020204" pitchFamily="34" charset="-122"/>
                <a:ea typeface="微软雅黑" panose="020B0503020204020204" pitchFamily="34" charset="-122"/>
              </a:rPr>
              <a:t>:  0.001 x 2</a:t>
            </a:r>
            <a:r>
              <a:rPr lang="en-US" altLang="zh-CN" baseline="30000" dirty="0">
                <a:solidFill>
                  <a:srgbClr val="FF0066"/>
                </a:solidFill>
                <a:latin typeface="微软雅黑" panose="020B0503020204020204" pitchFamily="34" charset="-122"/>
                <a:ea typeface="微软雅黑" panose="020B0503020204020204" pitchFamily="34" charset="-122"/>
              </a:rPr>
              <a:t>-1</a:t>
            </a:r>
            <a:r>
              <a:rPr lang="en-US" altLang="zh-CN" dirty="0">
                <a:solidFill>
                  <a:srgbClr val="FF0066"/>
                </a:solidFill>
                <a:latin typeface="微软雅黑" panose="020B0503020204020204" pitchFamily="34" charset="-122"/>
                <a:ea typeface="微软雅黑" panose="020B0503020204020204" pitchFamily="34" charset="-122"/>
              </a:rPr>
              <a:t> → 1.000 x 2</a:t>
            </a:r>
            <a:r>
              <a:rPr lang="en-US" altLang="zh-CN" baseline="30000" dirty="0">
                <a:solidFill>
                  <a:srgbClr val="FF0066"/>
                </a:solidFill>
                <a:latin typeface="微软雅黑" panose="020B0503020204020204" pitchFamily="34" charset="-122"/>
                <a:ea typeface="微软雅黑" panose="020B0503020204020204" pitchFamily="34" charset="-122"/>
              </a:rPr>
              <a:t>–4</a:t>
            </a:r>
          </a:p>
          <a:p>
            <a:pPr marL="0" lvl="0" indent="0">
              <a:lnSpc>
                <a:spcPct val="100000"/>
              </a:lnSpc>
              <a:spcBef>
                <a:spcPct val="15000"/>
              </a:spcBef>
              <a:buNone/>
            </a:pPr>
            <a:r>
              <a:rPr lang="zh-CN" altLang="en-US" dirty="0">
                <a:solidFill>
                  <a:srgbClr val="FF0066"/>
                </a:solidFill>
                <a:latin typeface="微软雅黑" panose="020B0503020204020204" pitchFamily="34" charset="-122"/>
                <a:ea typeface="微软雅黑" panose="020B0503020204020204" pitchFamily="34" charset="-122"/>
              </a:rPr>
              <a:t>判溢出</a:t>
            </a:r>
            <a:r>
              <a:rPr lang="en-US" altLang="zh-CN" dirty="0">
                <a:solidFill>
                  <a:srgbClr val="FF0066"/>
                </a:solidFill>
                <a:latin typeface="微软雅黑" panose="020B0503020204020204" pitchFamily="34" charset="-122"/>
                <a:ea typeface="微软雅黑" panose="020B0503020204020204" pitchFamily="34" charset="-122"/>
              </a:rPr>
              <a:t>:  </a:t>
            </a:r>
            <a:r>
              <a:rPr lang="zh-CN" altLang="en-US" dirty="0">
                <a:solidFill>
                  <a:srgbClr val="FF0066"/>
                </a:solidFill>
                <a:latin typeface="微软雅黑" panose="020B0503020204020204" pitchFamily="34" charset="-122"/>
                <a:ea typeface="微软雅黑" panose="020B0503020204020204" pitchFamily="34" charset="-122"/>
              </a:rPr>
              <a:t>无</a:t>
            </a:r>
            <a:endParaRPr lang="en-US" altLang="zh-CN" dirty="0">
              <a:solidFill>
                <a:srgbClr val="006600"/>
              </a:solidFill>
            </a:endParaRPr>
          </a:p>
        </p:txBody>
      </p:sp>
      <p:sp>
        <p:nvSpPr>
          <p:cNvPr id="190908" name="Rectangle 444"/>
          <p:cNvSpPr/>
          <p:nvPr/>
        </p:nvSpPr>
        <p:spPr>
          <a:xfrm>
            <a:off x="566738" y="1943100"/>
            <a:ext cx="7470775"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solidFill>
                  <a:schemeClr val="accent2"/>
                </a:solidFill>
                <a:latin typeface="微软雅黑" panose="020B0503020204020204" pitchFamily="34" charset="-122"/>
                <a:ea typeface="微软雅黑" panose="020B0503020204020204" pitchFamily="34" charset="-122"/>
              </a:rPr>
              <a:t>解：0.5 </a:t>
            </a:r>
            <a:r>
              <a:rPr lang="en-US" altLang="zh-CN" dirty="0">
                <a:solidFill>
                  <a:schemeClr val="accent2"/>
                </a:solidFill>
                <a:latin typeface="微软雅黑" panose="020B0503020204020204" pitchFamily="34" charset="-122"/>
                <a:ea typeface="微软雅黑" panose="020B0503020204020204" pitchFamily="34" charset="-122"/>
              </a:rPr>
              <a:t>= 1.000 x 2</a:t>
            </a:r>
            <a:r>
              <a:rPr lang="en-US" altLang="zh-CN" baseline="30000" dirty="0">
                <a:solidFill>
                  <a:schemeClr val="accent2"/>
                </a:solidFill>
                <a:latin typeface="微软雅黑" panose="020B0503020204020204" pitchFamily="34" charset="-122"/>
                <a:ea typeface="微软雅黑" panose="020B0503020204020204" pitchFamily="34" charset="-122"/>
              </a:rPr>
              <a:t>-1</a:t>
            </a:r>
            <a:r>
              <a:rPr lang="zh-CN" altLang="en-US" dirty="0">
                <a:solidFill>
                  <a:schemeClr val="accent2"/>
                </a:solidFill>
                <a:latin typeface="微软雅黑" panose="020B0503020204020204" pitchFamily="34" charset="-122"/>
                <a:ea typeface="微软雅黑" panose="020B0503020204020204" pitchFamily="34" charset="-122"/>
              </a:rPr>
              <a:t>， </a:t>
            </a:r>
            <a:r>
              <a:rPr lang="en-US" altLang="zh-CN" dirty="0">
                <a:solidFill>
                  <a:schemeClr val="accent2"/>
                </a:solidFill>
                <a:latin typeface="微软雅黑" panose="020B0503020204020204" pitchFamily="34" charset="-122"/>
                <a:ea typeface="微软雅黑" panose="020B0503020204020204" pitchFamily="34" charset="-122"/>
              </a:rPr>
              <a:t>- 0.4375 = -1.110 x 2</a:t>
            </a:r>
            <a:r>
              <a:rPr lang="en-US" altLang="zh-CN" baseline="30000" dirty="0">
                <a:solidFill>
                  <a:schemeClr val="accent2"/>
                </a:solidFill>
                <a:latin typeface="微软雅黑" panose="020B0503020204020204" pitchFamily="34" charset="-122"/>
                <a:ea typeface="微软雅黑" panose="020B0503020204020204" pitchFamily="34" charset="-122"/>
              </a:rPr>
              <a:t>-2</a:t>
            </a:r>
            <a:endParaRPr lang="zh-CN" altLang="en-US" baseline="30000" dirty="0">
              <a:solidFill>
                <a:schemeClr val="accent2"/>
              </a:solidFill>
              <a:latin typeface="微软雅黑" panose="020B0503020204020204" pitchFamily="34" charset="-122"/>
              <a:ea typeface="微软雅黑" panose="020B0503020204020204" pitchFamily="34" charset="-122"/>
            </a:endParaRPr>
          </a:p>
        </p:txBody>
      </p:sp>
      <p:sp>
        <p:nvSpPr>
          <p:cNvPr id="190910" name="Text Box 446"/>
          <p:cNvSpPr txBox="1"/>
          <p:nvPr/>
        </p:nvSpPr>
        <p:spPr>
          <a:xfrm>
            <a:off x="522288" y="4238625"/>
            <a:ext cx="7816850" cy="7556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latin typeface="微软雅黑" panose="020B0503020204020204" pitchFamily="34" charset="-122"/>
                <a:ea typeface="微软雅黑" panose="020B0503020204020204" pitchFamily="34" charset="-122"/>
              </a:rPr>
              <a:t>结果为： </a:t>
            </a:r>
            <a:r>
              <a:rPr lang="en-US" altLang="zh-CN" dirty="0">
                <a:latin typeface="微软雅黑" panose="020B0503020204020204" pitchFamily="34" charset="-122"/>
                <a:ea typeface="微软雅黑" panose="020B0503020204020204" pitchFamily="34" charset="-122"/>
              </a:rPr>
              <a:t>1.000 x 2</a:t>
            </a:r>
            <a:r>
              <a:rPr lang="en-US" altLang="zh-CN" baseline="30000" dirty="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 0.0001000 = 1/16 = 0.0625</a:t>
            </a:r>
          </a:p>
          <a:p>
            <a:pPr marL="0" lvl="0" indent="0">
              <a:lnSpc>
                <a:spcPct val="100000"/>
              </a:lnSpc>
              <a:spcBef>
                <a:spcPct val="50000"/>
              </a:spcBef>
              <a:buNone/>
            </a:pPr>
            <a:endParaRPr lang="zh-CN" altLang="en-US" sz="2000" baseline="30000" dirty="0">
              <a:latin typeface="微软雅黑" panose="020B0503020204020204" pitchFamily="34" charset="-122"/>
              <a:ea typeface="微软雅黑" panose="020B0503020204020204" pitchFamily="34" charset="-122"/>
            </a:endParaRPr>
          </a:p>
        </p:txBody>
      </p:sp>
      <p:sp>
        <p:nvSpPr>
          <p:cNvPr id="190920" name="Text Box 456"/>
          <p:cNvSpPr txBox="1"/>
          <p:nvPr/>
        </p:nvSpPr>
        <p:spPr>
          <a:xfrm>
            <a:off x="522288" y="4824413"/>
            <a:ext cx="7620000" cy="4572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3300"/>
                </a:solidFill>
                <a:latin typeface="微软雅黑" panose="020B0503020204020204" pitchFamily="34" charset="-122"/>
                <a:ea typeface="微软雅黑" panose="020B0503020204020204" pitchFamily="34" charset="-122"/>
              </a:rPr>
              <a:t>问题：为何</a:t>
            </a:r>
            <a:r>
              <a:rPr lang="en-US" altLang="zh-CN" dirty="0">
                <a:solidFill>
                  <a:srgbClr val="CC3300"/>
                </a:solidFill>
                <a:latin typeface="微软雅黑" panose="020B0503020204020204" pitchFamily="34" charset="-122"/>
                <a:ea typeface="微软雅黑" panose="020B0503020204020204" pitchFamily="34" charset="-122"/>
              </a:rPr>
              <a:t>IEEE 754 </a:t>
            </a:r>
            <a:r>
              <a:rPr lang="zh-CN" altLang="en-US" dirty="0">
                <a:solidFill>
                  <a:srgbClr val="CC3300"/>
                </a:solidFill>
                <a:latin typeface="微软雅黑" panose="020B0503020204020204" pitchFamily="34" charset="-122"/>
                <a:ea typeface="微软雅黑" panose="020B0503020204020204" pitchFamily="34" charset="-122"/>
              </a:rPr>
              <a:t>加减运算右规时最多只需一次？</a:t>
            </a:r>
          </a:p>
        </p:txBody>
      </p:sp>
      <p:sp>
        <p:nvSpPr>
          <p:cNvPr id="190921" name="Text Box 457"/>
          <p:cNvSpPr txBox="1"/>
          <p:nvPr/>
        </p:nvSpPr>
        <p:spPr>
          <a:xfrm>
            <a:off x="431800" y="5408613"/>
            <a:ext cx="8315325" cy="1096962"/>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latin typeface="微软雅黑" panose="020B0503020204020204" pitchFamily="34" charset="-122"/>
                <a:ea typeface="微软雅黑" panose="020B0503020204020204" pitchFamily="34" charset="-122"/>
              </a:rPr>
              <a:t>因为即使是两个最大的尾数相加，得到的和的尾数也不会达到</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，故尾数的整数部分最多有两位，保留一个隐含的“</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后，最多只有一位被右移到小数部分。</a:t>
            </a:r>
            <a:endParaRPr lang="en-US" altLang="zh-CN" sz="2200" dirty="0">
              <a:latin typeface="微软雅黑" panose="020B0503020204020204" pitchFamily="34" charset="-122"/>
              <a:ea typeface="微软雅黑" panose="020B0503020204020204" pitchFamily="34" charset="-122"/>
            </a:endParaRPr>
          </a:p>
        </p:txBody>
      </p:sp>
      <p:sp>
        <p:nvSpPr>
          <p:cNvPr id="746510" name="Text Box 14"/>
          <p:cNvSpPr txBox="1"/>
          <p:nvPr/>
        </p:nvSpPr>
        <p:spPr>
          <a:xfrm>
            <a:off x="2501900" y="1403350"/>
            <a:ext cx="6164263" cy="4572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solidFill>
                  <a:srgbClr val="008000"/>
                </a:solidFill>
                <a:latin typeface="微软雅黑" panose="020B0503020204020204" pitchFamily="34" charset="-122"/>
                <a:ea typeface="微软雅黑" panose="020B0503020204020204" pitchFamily="34" charset="-122"/>
              </a:rPr>
              <a:t>0.4375=0.25+0.125+0.0625=0.0111B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6510"/>
                                        </p:tgtEl>
                                        <p:attrNameLst>
                                          <p:attrName>style.visibility</p:attrName>
                                        </p:attrNameLst>
                                      </p:cBhvr>
                                      <p:to>
                                        <p:strVal val="visible"/>
                                      </p:to>
                                    </p:set>
                                    <p:animEffect transition="in" filter="blinds(horizontal)">
                                      <p:cBhvr>
                                        <p:cTn id="12" dur="500"/>
                                        <p:tgtEl>
                                          <p:spTgt spid="746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7" dur="500"/>
                                        <p:tgtEl>
                                          <p:spTgt spid="1909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22" dur="500"/>
                                        <p:tgtEl>
                                          <p:spTgt spid="1909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7" dur="500"/>
                                        <p:tgtEl>
                                          <p:spTgt spid="19090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32" dur="500"/>
                                        <p:tgtEl>
                                          <p:spTgt spid="19090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10"/>
                                        </p:tgtEl>
                                        <p:attrNameLst>
                                          <p:attrName>style.visibility</p:attrName>
                                        </p:attrNameLst>
                                      </p:cBhvr>
                                      <p:to>
                                        <p:strVal val="visible"/>
                                      </p:to>
                                    </p:set>
                                    <p:animEffect transition="in" filter="blinds(horizontal)">
                                      <p:cBhvr>
                                        <p:cTn id="37" dur="500"/>
                                        <p:tgtEl>
                                          <p:spTgt spid="1909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0"/>
                                        </p:tgtEl>
                                        <p:attrNameLst>
                                          <p:attrName>style.visibility</p:attrName>
                                        </p:attrNameLst>
                                      </p:cBhvr>
                                      <p:to>
                                        <p:strVal val="visible"/>
                                      </p:to>
                                    </p:set>
                                    <p:animEffect transition="in" filter="blinds(horizontal)">
                                      <p:cBhvr>
                                        <p:cTn id="42" dur="500"/>
                                        <p:tgtEl>
                                          <p:spTgt spid="19092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0921"/>
                                        </p:tgtEl>
                                        <p:attrNameLst>
                                          <p:attrName>style.visibility</p:attrName>
                                        </p:attrNameLst>
                                      </p:cBhvr>
                                      <p:to>
                                        <p:strVal val="visible"/>
                                      </p:to>
                                    </p:set>
                                    <p:animEffect transition="in" filter="blinds(horizontal)">
                                      <p:cBhvr>
                                        <p:cTn id="47"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p:bldP spid="190908" grpId="0"/>
      <p:bldP spid="190910" grpId="0"/>
      <p:bldP spid="190920" grpId="0"/>
      <p:bldP spid="190921" grpId="0"/>
      <p:bldP spid="7465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idx="4294967295"/>
          </p:nvPr>
        </p:nvSpPr>
        <p:spPr>
          <a:xfrm>
            <a:off x="711200" y="114300"/>
            <a:ext cx="7640638" cy="600075"/>
          </a:xfrm>
        </p:spPr>
        <p:txBody>
          <a:bodyPr vert="horz" wrap="square" lIns="63500" tIns="25400" rIns="63500" bIns="25400" anchor="t" anchorCtr="0">
            <a:spAutoFit/>
          </a:bodyPr>
          <a:lstStyle/>
          <a:p>
            <a:r>
              <a:rPr lang="en-US" altLang="zh-CN" dirty="0">
                <a:ea typeface="宋体" panose="02010600030101010101" pitchFamily="2" charset="-122"/>
              </a:rPr>
              <a:t>Extra Bits(</a:t>
            </a:r>
            <a:r>
              <a:rPr lang="zh-CN" altLang="en-US" dirty="0"/>
              <a:t>附加位</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192518" name="Rectangle 6"/>
          <p:cNvSpPr>
            <a:spLocks noGrp="1"/>
          </p:cNvSpPr>
          <p:nvPr>
            <p:ph type="body" idx="4294967295"/>
          </p:nvPr>
        </p:nvSpPr>
        <p:spPr>
          <a:xfrm>
            <a:off x="399415" y="2934018"/>
            <a:ext cx="8345488" cy="1365250"/>
          </a:xfrm>
        </p:spPr>
        <p:txBody>
          <a:bodyPr vert="horz" wrap="square" lIns="63500" tIns="25400" rIns="63500" bIns="25400" anchor="t" anchorCtr="0">
            <a:spAutoFit/>
          </a:bodyPr>
          <a:lstStyle/>
          <a:p>
            <a:pPr marL="203200" indent="-203200">
              <a:spcBef>
                <a:spcPct val="41000"/>
              </a:spcBef>
              <a:buNone/>
            </a:pPr>
            <a:r>
              <a:rPr lang="en-US" altLang="zh-CN" sz="2100" dirty="0">
                <a:solidFill>
                  <a:srgbClr val="CC0000"/>
                </a:solidFill>
                <a:latin typeface="微软雅黑" panose="020B0503020204020204" pitchFamily="34" charset="-122"/>
                <a:ea typeface="微软雅黑" panose="020B0503020204020204" pitchFamily="34" charset="-122"/>
              </a:rPr>
              <a:t>IEEE754</a:t>
            </a:r>
            <a:r>
              <a:rPr lang="zh-CN" altLang="en-US" sz="2100" dirty="0">
                <a:solidFill>
                  <a:srgbClr val="CC0000"/>
                </a:solidFill>
                <a:latin typeface="微软雅黑" panose="020B0503020204020204" pitchFamily="34" charset="-122"/>
                <a:ea typeface="微软雅黑" panose="020B0503020204020204" pitchFamily="34" charset="-122"/>
              </a:rPr>
              <a:t>规定</a:t>
            </a:r>
            <a:r>
              <a:rPr lang="en-US" altLang="zh-CN" sz="2100" dirty="0">
                <a:solidFill>
                  <a:srgbClr val="CC0000"/>
                </a:solidFill>
                <a:latin typeface="微软雅黑" panose="020B0503020204020204" pitchFamily="34" charset="-122"/>
                <a:ea typeface="微软雅黑" panose="020B0503020204020204" pitchFamily="34" charset="-122"/>
              </a:rPr>
              <a:t>: </a:t>
            </a:r>
            <a:r>
              <a:rPr lang="zh-CN" altLang="en-US" sz="2100" dirty="0">
                <a:solidFill>
                  <a:srgbClr val="CC0000"/>
                </a:solidFill>
                <a:latin typeface="微软雅黑" panose="020B0503020204020204" pitchFamily="34" charset="-122"/>
                <a:ea typeface="微软雅黑" panose="020B0503020204020204" pitchFamily="34" charset="-122"/>
              </a:rPr>
              <a:t>中间结果须在右边加</a:t>
            </a:r>
            <a:r>
              <a:rPr lang="en-US" altLang="zh-CN" sz="2100" dirty="0">
                <a:solidFill>
                  <a:srgbClr val="CC0000"/>
                </a:solidFill>
                <a:latin typeface="微软雅黑" panose="020B0503020204020204" pitchFamily="34" charset="-122"/>
                <a:ea typeface="微软雅黑" panose="020B0503020204020204" pitchFamily="34" charset="-122"/>
              </a:rPr>
              <a:t>2</a:t>
            </a:r>
            <a:r>
              <a:rPr lang="zh-CN" altLang="en-US" sz="2100" dirty="0">
                <a:solidFill>
                  <a:srgbClr val="CC0000"/>
                </a:solidFill>
                <a:latin typeface="微软雅黑" panose="020B0503020204020204" pitchFamily="34" charset="-122"/>
                <a:ea typeface="微软雅黑" panose="020B0503020204020204" pitchFamily="34" charset="-122"/>
              </a:rPr>
              <a:t>个附加位 （</a:t>
            </a:r>
            <a:r>
              <a:rPr lang="en-US" altLang="zh-CN" sz="2100" dirty="0">
                <a:solidFill>
                  <a:srgbClr val="CC0000"/>
                </a:solidFill>
                <a:latin typeface="微软雅黑" panose="020B0503020204020204" pitchFamily="34" charset="-122"/>
                <a:ea typeface="微软雅黑" panose="020B0503020204020204" pitchFamily="34" charset="-122"/>
              </a:rPr>
              <a:t>guard &amp; round</a:t>
            </a:r>
            <a:r>
              <a:rPr lang="zh-CN" altLang="en-US" sz="2100" dirty="0">
                <a:solidFill>
                  <a:srgbClr val="CC0000"/>
                </a:solidFill>
                <a:latin typeface="微软雅黑" panose="020B0503020204020204" pitchFamily="34" charset="-122"/>
                <a:ea typeface="微软雅黑" panose="020B0503020204020204" pitchFamily="34" charset="-122"/>
              </a:rPr>
              <a:t>）</a:t>
            </a:r>
          </a:p>
          <a:p>
            <a:pPr marL="203200" indent="-203200">
              <a:buNone/>
            </a:pPr>
            <a:r>
              <a:rPr lang="en-US" altLang="zh-CN" i="1" dirty="0">
                <a:solidFill>
                  <a:schemeClr val="accent2"/>
                </a:solidFill>
                <a:ea typeface="黑体" panose="02010609060101010101" pitchFamily="49" charset="-122"/>
              </a:rPr>
              <a:t>  </a:t>
            </a:r>
            <a:r>
              <a:rPr lang="en-US" altLang="zh-CN" sz="2200" dirty="0">
                <a:solidFill>
                  <a:schemeClr val="accent2"/>
                </a:solidFill>
                <a:latin typeface="微软雅黑" panose="020B0503020204020204" pitchFamily="34" charset="-122"/>
                <a:ea typeface="微软雅黑" panose="020B0503020204020204" pitchFamily="34" charset="-122"/>
              </a:rPr>
              <a:t>Guard (</a:t>
            </a:r>
            <a:r>
              <a:rPr lang="zh-CN" altLang="en-US" sz="2200" dirty="0">
                <a:solidFill>
                  <a:schemeClr val="accent2"/>
                </a:solidFill>
                <a:latin typeface="微软雅黑" panose="020B0503020204020204" pitchFamily="34" charset="-122"/>
                <a:ea typeface="微软雅黑" panose="020B0503020204020204" pitchFamily="34" charset="-122"/>
              </a:rPr>
              <a:t>保护位</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chemeClr val="accent2"/>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significand</a:t>
            </a:r>
            <a:r>
              <a:rPr lang="zh-CN" altLang="en-US" sz="2200" dirty="0">
                <a:latin typeface="微软雅黑" panose="020B0503020204020204" pitchFamily="34" charset="-122"/>
                <a:ea typeface="微软雅黑" panose="020B0503020204020204" pitchFamily="34" charset="-122"/>
              </a:rPr>
              <a:t>右边的位</a:t>
            </a:r>
          </a:p>
          <a:p>
            <a:pPr marL="203200" indent="-203200">
              <a:buNone/>
            </a:pPr>
            <a:r>
              <a:rPr lang="zh-CN" altLang="en-US" sz="2200" dirty="0">
                <a:solidFill>
                  <a:srgbClr val="0000FF"/>
                </a:solidFill>
                <a:latin typeface="微软雅黑" panose="020B0503020204020204" pitchFamily="34" charset="-122"/>
                <a:ea typeface="微软雅黑" panose="020B0503020204020204" pitchFamily="34" charset="-122"/>
              </a:rPr>
              <a:t>  </a:t>
            </a:r>
            <a:r>
              <a:rPr lang="en-US" altLang="zh-CN" sz="2200" dirty="0">
                <a:solidFill>
                  <a:schemeClr val="accent2"/>
                </a:solidFill>
                <a:latin typeface="微软雅黑" panose="020B0503020204020204" pitchFamily="34" charset="-122"/>
                <a:ea typeface="微软雅黑" panose="020B0503020204020204" pitchFamily="34" charset="-122"/>
              </a:rPr>
              <a:t>Round (</a:t>
            </a:r>
            <a:r>
              <a:rPr lang="zh-CN" altLang="en-US" sz="2200" dirty="0">
                <a:solidFill>
                  <a:schemeClr val="accent2"/>
                </a:solidFill>
                <a:latin typeface="微软雅黑" panose="020B0503020204020204" pitchFamily="34" charset="-122"/>
                <a:ea typeface="微软雅黑" panose="020B0503020204020204" pitchFamily="34" charset="-122"/>
              </a:rPr>
              <a:t>舍入位</a:t>
            </a:r>
            <a:r>
              <a:rPr lang="en-US" altLang="zh-CN" sz="2200" dirty="0">
                <a:solidFill>
                  <a:schemeClr val="accent2"/>
                </a:solidFill>
                <a:latin typeface="微软雅黑" panose="020B0503020204020204" pitchFamily="34" charset="-122"/>
                <a:ea typeface="微软雅黑" panose="020B0503020204020204" pitchFamily="34" charset="-122"/>
              </a:rPr>
              <a:t>)</a:t>
            </a:r>
            <a:r>
              <a:rPr lang="zh-CN" altLang="en-US" sz="2200" dirty="0">
                <a:solidFill>
                  <a:srgbClr val="0000FF"/>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在保护位右边的位</a:t>
            </a:r>
          </a:p>
        </p:txBody>
      </p:sp>
      <p:sp>
        <p:nvSpPr>
          <p:cNvPr id="192516" name="Rectangle 4"/>
          <p:cNvSpPr/>
          <p:nvPr/>
        </p:nvSpPr>
        <p:spPr>
          <a:xfrm>
            <a:off x="261303" y="1298893"/>
            <a:ext cx="8636000" cy="1487487"/>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defTabSz="914400">
              <a:lnSpc>
                <a:spcPct val="87000"/>
              </a:lnSpc>
              <a:spcBef>
                <a:spcPct val="41000"/>
              </a:spcBef>
              <a:buNone/>
              <a:tabLst>
                <a:tab pos="939800" algn="l"/>
                <a:tab pos="3048000" algn="l"/>
                <a:tab pos="5257800" algn="l"/>
              </a:tabLst>
            </a:pPr>
            <a:r>
              <a:rPr lang="en-US" altLang="zh-CN" sz="2000" dirty="0"/>
              <a:t>Add/Sub:</a:t>
            </a:r>
          </a:p>
          <a:p>
            <a:pPr marL="342900" lvl="0" indent="-342900" defTabSz="914400">
              <a:lnSpc>
                <a:spcPct val="87000"/>
              </a:lnSpc>
              <a:spcBef>
                <a:spcPct val="41000"/>
              </a:spcBef>
              <a:buNone/>
              <a:tabLst>
                <a:tab pos="939800" algn="l"/>
                <a:tab pos="3048000" algn="l"/>
                <a:tab pos="5257800" algn="l"/>
              </a:tabLst>
            </a:pPr>
            <a:r>
              <a:rPr lang="en-US" altLang="zh-CN" sz="2000" dirty="0"/>
              <a:t>		 1.xxxxx      1.xxxxx              1.xxxxx		      1.xxxxxxxx</a:t>
            </a:r>
          </a:p>
          <a:p>
            <a:pPr marL="342900" lvl="0" indent="-342900" defTabSz="914400">
              <a:lnSpc>
                <a:spcPct val="87000"/>
              </a:lnSpc>
              <a:spcBef>
                <a:spcPct val="41000"/>
              </a:spcBef>
              <a:buNone/>
              <a:tabLst>
                <a:tab pos="939800" algn="l"/>
                <a:tab pos="3048000" algn="l"/>
                <a:tab pos="5257800" algn="l"/>
              </a:tabLst>
            </a:pPr>
            <a:r>
              <a:rPr lang="en-US" altLang="zh-CN" sz="2000" dirty="0"/>
              <a:t>	    +	 </a:t>
            </a:r>
            <a:r>
              <a:rPr lang="en-US" altLang="zh-CN" sz="2000" u="sng" dirty="0"/>
              <a:t>1.xxxxx      0.001xxxxx        0.01xxxxx	     -1.xxxxxxxx      </a:t>
            </a:r>
          </a:p>
          <a:p>
            <a:pPr marL="342900" lvl="0" indent="-342900" defTabSz="914400">
              <a:lnSpc>
                <a:spcPct val="87000"/>
              </a:lnSpc>
              <a:spcBef>
                <a:spcPct val="41000"/>
              </a:spcBef>
              <a:buNone/>
              <a:tabLst>
                <a:tab pos="939800" algn="l"/>
                <a:tab pos="3048000" algn="l"/>
                <a:tab pos="5257800" algn="l"/>
              </a:tabLst>
            </a:pPr>
            <a:r>
              <a:rPr lang="en-US" altLang="zh-CN" sz="2000" dirty="0"/>
              <a:t>	        1x.xxxx</a:t>
            </a:r>
            <a:r>
              <a:rPr lang="en-US" altLang="zh-CN" sz="2000" dirty="0">
                <a:solidFill>
                  <a:srgbClr val="CC0000"/>
                </a:solidFill>
              </a:rPr>
              <a:t>y</a:t>
            </a:r>
            <a:r>
              <a:rPr lang="en-US" altLang="zh-CN" sz="2000" dirty="0"/>
              <a:t>      1.xxxxx</a:t>
            </a:r>
            <a:r>
              <a:rPr lang="en-US" altLang="zh-CN" sz="2000" dirty="0">
                <a:solidFill>
                  <a:srgbClr val="CC0000"/>
                </a:solidFill>
              </a:rPr>
              <a:t>yyy</a:t>
            </a:r>
            <a:r>
              <a:rPr lang="en-US" altLang="zh-CN" sz="2000" dirty="0"/>
              <a:t>      1x.xxxx</a:t>
            </a:r>
            <a:r>
              <a:rPr lang="en-US" altLang="zh-CN" sz="2000" dirty="0">
                <a:solidFill>
                  <a:srgbClr val="CC0000"/>
                </a:solidFill>
              </a:rPr>
              <a:t>yyy      </a:t>
            </a:r>
            <a:r>
              <a:rPr lang="en-US" altLang="zh-CN" sz="2000" dirty="0"/>
              <a:t>0.0…0xxxx</a:t>
            </a:r>
            <a:endParaRPr lang="zh-CN" altLang="en-US" sz="2000" dirty="0"/>
          </a:p>
        </p:txBody>
      </p:sp>
      <p:sp>
        <p:nvSpPr>
          <p:cNvPr id="192520" name="Rectangle 8"/>
          <p:cNvSpPr/>
          <p:nvPr/>
        </p:nvSpPr>
        <p:spPr>
          <a:xfrm>
            <a:off x="312103" y="4386580"/>
            <a:ext cx="8375650" cy="8540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buNone/>
            </a:pPr>
            <a:r>
              <a:rPr lang="zh-CN" altLang="en-US" sz="2000" dirty="0">
                <a:solidFill>
                  <a:srgbClr val="0033CC"/>
                </a:solidFill>
                <a:latin typeface="微软雅黑" panose="020B0503020204020204" pitchFamily="34" charset="-122"/>
                <a:ea typeface="微软雅黑" panose="020B0503020204020204" pitchFamily="34" charset="-122"/>
              </a:rPr>
              <a:t>附加位的作用</a:t>
            </a:r>
            <a:r>
              <a:rPr lang="zh-CN" altLang="en-US" sz="2000" dirty="0">
                <a:latin typeface="微软雅黑" panose="020B0503020204020204" pitchFamily="34" charset="-122"/>
                <a:ea typeface="微软雅黑" panose="020B0503020204020204" pitchFamily="34" charset="-122"/>
              </a:rPr>
              <a:t>：用以保护对阶时右移的位或运算的中间结果。</a:t>
            </a:r>
          </a:p>
          <a:p>
            <a:pPr marL="0" lvl="0" indent="0">
              <a:buNone/>
            </a:pPr>
            <a:r>
              <a:rPr lang="zh-CN" altLang="en-US" sz="2000" dirty="0">
                <a:solidFill>
                  <a:srgbClr val="008000"/>
                </a:solidFill>
                <a:latin typeface="微软雅黑" panose="020B0503020204020204" pitchFamily="34" charset="-122"/>
                <a:ea typeface="微软雅黑" panose="020B0503020204020204" pitchFamily="34" charset="-122"/>
              </a:rPr>
              <a:t>附加位的处理</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①左规时被移到</a:t>
            </a:r>
            <a:r>
              <a:rPr lang="en-US" altLang="zh-CN" sz="2000" dirty="0">
                <a:latin typeface="微软雅黑" panose="020B0503020204020204" pitchFamily="34" charset="-122"/>
                <a:ea typeface="微软雅黑" panose="020B0503020204020204" pitchFamily="34" charset="-122"/>
              </a:rPr>
              <a:t>significand</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② 作为舍入的依据。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blinds(horizontal)">
                                      <p:cBhvr>
                                        <p:cTn id="7" dur="500"/>
                                        <p:tgtEl>
                                          <p:spTgt spid="192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2518">
                                            <p:txEl>
                                              <p:pRg st="0" end="0"/>
                                            </p:txEl>
                                          </p:spTgt>
                                        </p:tgtEl>
                                        <p:attrNameLst>
                                          <p:attrName>style.visibility</p:attrName>
                                        </p:attrNameLst>
                                      </p:cBhvr>
                                      <p:to>
                                        <p:strVal val="visible"/>
                                      </p:to>
                                    </p:set>
                                    <p:animEffect transition="in" filter="blinds(horizontal)">
                                      <p:cBhvr>
                                        <p:cTn id="12" dur="500"/>
                                        <p:tgtEl>
                                          <p:spTgt spid="1925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2518">
                                            <p:txEl>
                                              <p:pRg st="1" end="1"/>
                                            </p:txEl>
                                          </p:spTgt>
                                        </p:tgtEl>
                                        <p:attrNameLst>
                                          <p:attrName>style.visibility</p:attrName>
                                        </p:attrNameLst>
                                      </p:cBhvr>
                                      <p:to>
                                        <p:strVal val="visible"/>
                                      </p:to>
                                    </p:set>
                                    <p:animEffect transition="in" filter="blinds(horizontal)">
                                      <p:cBhvr>
                                        <p:cTn id="17" dur="500"/>
                                        <p:tgtEl>
                                          <p:spTgt spid="1925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2518">
                                            <p:txEl>
                                              <p:pRg st="2" end="2"/>
                                            </p:txEl>
                                          </p:spTgt>
                                        </p:tgtEl>
                                        <p:attrNameLst>
                                          <p:attrName>style.visibility</p:attrName>
                                        </p:attrNameLst>
                                      </p:cBhvr>
                                      <p:to>
                                        <p:strVal val="visible"/>
                                      </p:to>
                                    </p:set>
                                    <p:animEffect transition="in" filter="blinds(horizontal)">
                                      <p:cBhvr>
                                        <p:cTn id="22" dur="500"/>
                                        <p:tgtEl>
                                          <p:spTgt spid="1925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2520"/>
                                        </p:tgtEl>
                                        <p:attrNameLst>
                                          <p:attrName>style.visibility</p:attrName>
                                        </p:attrNameLst>
                                      </p:cBhvr>
                                      <p:to>
                                        <p:strVal val="visible"/>
                                      </p:to>
                                    </p:set>
                                    <p:animEffect transition="in" filter="blinds(horizontal)">
                                      <p:cBhvr>
                                        <p:cTn id="27"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build="p"/>
      <p:bldP spid="192516" grpId="0"/>
      <p:bldP spid="19252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idx="4294967295"/>
          </p:nvPr>
        </p:nvSpPr>
        <p:spPr>
          <a:xfrm>
            <a:off x="1116013" y="23813"/>
            <a:ext cx="6831012" cy="600075"/>
          </a:xfrm>
        </p:spPr>
        <p:txBody>
          <a:bodyPr vert="horz" wrap="square" lIns="63500" tIns="25400" rIns="63500" bIns="25400" anchor="t" anchorCtr="0">
            <a:spAutoFit/>
          </a:bodyPr>
          <a:lstStyle/>
          <a:p>
            <a:r>
              <a:rPr lang="en-US" altLang="zh-CN" dirty="0">
                <a:ea typeface="宋体" panose="02010600030101010101" pitchFamily="2" charset="-122"/>
              </a:rPr>
              <a:t>Rounding Digits(</a:t>
            </a:r>
            <a:r>
              <a:rPr lang="zh-CN" altLang="en-US" dirty="0"/>
              <a:t>舍入位</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150531" name="Rectangle 3"/>
          <p:cNvSpPr/>
          <p:nvPr/>
        </p:nvSpPr>
        <p:spPr>
          <a:xfrm>
            <a:off x="365125" y="742950"/>
            <a:ext cx="8482013" cy="452438"/>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0"/>
              </a:spcBef>
              <a:buNone/>
            </a:pPr>
            <a:r>
              <a:rPr lang="zh-CN" altLang="en-US" sz="2200" dirty="0">
                <a:latin typeface="微软雅黑" panose="020B0503020204020204" pitchFamily="34" charset="-122"/>
                <a:ea typeface="微软雅黑" panose="020B0503020204020204" pitchFamily="34" charset="-122"/>
              </a:rPr>
              <a:t>举例：若十进制数最终有效位数为</a:t>
            </a:r>
            <a:r>
              <a:rPr lang="en-US" altLang="zh-CN" sz="2200" dirty="0">
                <a:latin typeface="微软雅黑" panose="020B0503020204020204" pitchFamily="34" charset="-122"/>
                <a:ea typeface="微软雅黑" panose="020B0503020204020204" pitchFamily="34" charset="-122"/>
              </a:rPr>
              <a:t> 3</a:t>
            </a:r>
            <a:r>
              <a:rPr lang="zh-CN" altLang="en-US" sz="2200" dirty="0">
                <a:latin typeface="微软雅黑" panose="020B0503020204020204" pitchFamily="34" charset="-122"/>
                <a:ea typeface="微软雅黑" panose="020B0503020204020204" pitchFamily="34" charset="-122"/>
              </a:rPr>
              <a:t>，采用两位附加位（</a:t>
            </a:r>
            <a:r>
              <a:rPr lang="en-US" altLang="zh-CN" sz="2200" dirty="0">
                <a:solidFill>
                  <a:schemeClr val="accent2"/>
                </a:solidFill>
                <a:latin typeface="微软雅黑" panose="020B0503020204020204" pitchFamily="34" charset="-122"/>
                <a:ea typeface="微软雅黑" panose="020B0503020204020204" pitchFamily="34" charset="-122"/>
              </a:rPr>
              <a:t>G</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CC0000"/>
                </a:solidFill>
                <a:latin typeface="微软雅黑" panose="020B0503020204020204" pitchFamily="34" charset="-122"/>
                <a:ea typeface="微软雅黑" panose="020B0503020204020204" pitchFamily="34" charset="-122"/>
              </a:rPr>
              <a:t>R</a:t>
            </a:r>
            <a:r>
              <a:rPr lang="zh-CN" altLang="en-US" sz="2200" dirty="0">
                <a:latin typeface="微软雅黑" panose="020B0503020204020204" pitchFamily="34" charset="-122"/>
                <a:ea typeface="微软雅黑" panose="020B0503020204020204" pitchFamily="34" charset="-122"/>
              </a:rPr>
              <a:t>）。</a:t>
            </a:r>
          </a:p>
        </p:txBody>
      </p:sp>
      <p:sp>
        <p:nvSpPr>
          <p:cNvPr id="150532" name="Rectangle 13"/>
          <p:cNvSpPr/>
          <p:nvPr/>
        </p:nvSpPr>
        <p:spPr>
          <a:xfrm>
            <a:off x="5041900" y="1384300"/>
            <a:ext cx="1884363" cy="147161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2200" dirty="0"/>
              <a:t>  </a:t>
            </a:r>
            <a:r>
              <a:rPr lang="en-US" altLang="zh-CN" sz="2200" dirty="0">
                <a:latin typeface="微软雅黑" panose="020B0503020204020204" pitchFamily="34" charset="-122"/>
                <a:ea typeface="微软雅黑" panose="020B0503020204020204" pitchFamily="34" charset="-122"/>
              </a:rPr>
              <a:t>2.34</a:t>
            </a:r>
            <a:r>
              <a:rPr lang="en-US" altLang="zh-CN" sz="2200" dirty="0">
                <a:solidFill>
                  <a:schemeClr val="accent2"/>
                </a:solidFill>
                <a:latin typeface="微软雅黑" panose="020B0503020204020204" pitchFamily="34" charset="-122"/>
                <a:ea typeface="微软雅黑" panose="020B0503020204020204" pitchFamily="34" charset="-122"/>
              </a:rPr>
              <a:t>0</a:t>
            </a:r>
            <a:r>
              <a:rPr lang="en-US" altLang="zh-CN" sz="2200" dirty="0">
                <a:solidFill>
                  <a:srgbClr val="CC0000"/>
                </a:solidFill>
                <a:latin typeface="微软雅黑" panose="020B0503020204020204" pitchFamily="34" charset="-122"/>
                <a:ea typeface="微软雅黑" panose="020B0503020204020204" pitchFamily="34" charset="-122"/>
              </a:rPr>
              <a:t>0</a:t>
            </a:r>
            <a:r>
              <a:rPr lang="en-US" altLang="zh-CN" sz="2200" dirty="0">
                <a:latin typeface="微软雅黑" panose="020B0503020204020204" pitchFamily="34" charset="-122"/>
                <a:ea typeface="微软雅黑" panose="020B0503020204020204" pitchFamily="34" charset="-122"/>
              </a:rPr>
              <a:t> * 10</a:t>
            </a:r>
          </a:p>
          <a:p>
            <a:pPr marL="0" lvl="0" indent="0">
              <a:lnSpc>
                <a:spcPct val="85000"/>
              </a:lnSpc>
              <a:spcBef>
                <a:spcPct val="0"/>
              </a:spcBef>
              <a:buNone/>
            </a:pPr>
            <a:endParaRPr lang="zh-CN" altLang="en-US" sz="2200" dirty="0">
              <a:latin typeface="微软雅黑" panose="020B0503020204020204" pitchFamily="34" charset="-122"/>
              <a:ea typeface="微软雅黑" panose="020B0503020204020204" pitchFamily="34" charset="-122"/>
            </a:endParaRPr>
          </a:p>
          <a:p>
            <a:pPr marL="0" lvl="0" indent="0">
              <a:lnSpc>
                <a:spcPct val="85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0.02</a:t>
            </a:r>
            <a:r>
              <a:rPr lang="en-US" altLang="zh-CN" sz="2200" dirty="0">
                <a:solidFill>
                  <a:schemeClr val="accent2"/>
                </a:solidFill>
                <a:latin typeface="微软雅黑" panose="020B0503020204020204" pitchFamily="34" charset="-122"/>
                <a:ea typeface="微软雅黑" panose="020B0503020204020204" pitchFamily="34" charset="-122"/>
              </a:rPr>
              <a:t>5</a:t>
            </a:r>
            <a:r>
              <a:rPr lang="en-US" altLang="zh-CN" sz="2200" dirty="0">
                <a:solidFill>
                  <a:srgbClr val="CC0000"/>
                </a:solidFill>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 * 10</a:t>
            </a:r>
          </a:p>
          <a:p>
            <a:pPr marL="0" lvl="0" indent="0">
              <a:lnSpc>
                <a:spcPct val="85000"/>
              </a:lnSpc>
              <a:spcBef>
                <a:spcPct val="0"/>
              </a:spcBef>
              <a:buNone/>
            </a:pPr>
            <a:endParaRPr lang="zh-CN" altLang="en-US" sz="2200" dirty="0">
              <a:latin typeface="微软雅黑" panose="020B0503020204020204" pitchFamily="34" charset="-122"/>
              <a:ea typeface="微软雅黑" panose="020B0503020204020204" pitchFamily="34" charset="-122"/>
            </a:endParaRPr>
          </a:p>
          <a:p>
            <a:pPr marL="0" lvl="0" indent="0">
              <a:lnSpc>
                <a:spcPct val="85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2.36</a:t>
            </a:r>
            <a:r>
              <a:rPr lang="en-US" altLang="zh-CN" sz="2200" dirty="0">
                <a:solidFill>
                  <a:schemeClr val="accent2"/>
                </a:solidFill>
                <a:latin typeface="微软雅黑" panose="020B0503020204020204" pitchFamily="34" charset="-122"/>
                <a:ea typeface="微软雅黑" panose="020B0503020204020204" pitchFamily="34" charset="-122"/>
              </a:rPr>
              <a:t>5</a:t>
            </a:r>
            <a:r>
              <a:rPr lang="en-US" altLang="zh-CN" sz="2200" dirty="0">
                <a:solidFill>
                  <a:srgbClr val="CC0000"/>
                </a:solidFill>
                <a:latin typeface="微软雅黑" panose="020B0503020204020204" pitchFamily="34" charset="-122"/>
                <a:ea typeface="微软雅黑" panose="020B0503020204020204" pitchFamily="34" charset="-122"/>
              </a:rPr>
              <a:t>3</a:t>
            </a:r>
            <a:r>
              <a:rPr lang="en-US" altLang="zh-CN" sz="2200" dirty="0">
                <a:latin typeface="微软雅黑" panose="020B0503020204020204" pitchFamily="34" charset="-122"/>
                <a:ea typeface="微软雅黑" panose="020B0503020204020204" pitchFamily="34" charset="-122"/>
              </a:rPr>
              <a:t> * 10</a:t>
            </a:r>
          </a:p>
        </p:txBody>
      </p:sp>
      <p:sp>
        <p:nvSpPr>
          <p:cNvPr id="150533" name="Rectangle 14"/>
          <p:cNvSpPr/>
          <p:nvPr/>
        </p:nvSpPr>
        <p:spPr>
          <a:xfrm>
            <a:off x="6821488" y="1268413"/>
            <a:ext cx="268287" cy="284162"/>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latin typeface="微软雅黑" panose="020B0503020204020204" pitchFamily="34" charset="-122"/>
                <a:ea typeface="微软雅黑" panose="020B0503020204020204" pitchFamily="34" charset="-122"/>
              </a:rPr>
              <a:t>2</a:t>
            </a:r>
            <a:endParaRPr lang="en-US" altLang="zh-CN" sz="1800" dirty="0">
              <a:latin typeface="微软雅黑" panose="020B0503020204020204" pitchFamily="34" charset="-122"/>
              <a:ea typeface="微软雅黑" panose="020B0503020204020204" pitchFamily="34" charset="-122"/>
            </a:endParaRPr>
          </a:p>
        </p:txBody>
      </p:sp>
      <p:sp>
        <p:nvSpPr>
          <p:cNvPr id="150534" name="Rectangle 15"/>
          <p:cNvSpPr/>
          <p:nvPr/>
        </p:nvSpPr>
        <p:spPr>
          <a:xfrm>
            <a:off x="6867525" y="1854200"/>
            <a:ext cx="268288" cy="2841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latin typeface="微软雅黑" panose="020B0503020204020204" pitchFamily="34" charset="-122"/>
                <a:ea typeface="微软雅黑" panose="020B0503020204020204" pitchFamily="34" charset="-122"/>
              </a:rPr>
              <a:t>2</a:t>
            </a:r>
            <a:endParaRPr lang="en-US" altLang="zh-CN" sz="1800" dirty="0">
              <a:latin typeface="微软雅黑" panose="020B0503020204020204" pitchFamily="34" charset="-122"/>
              <a:ea typeface="微软雅黑" panose="020B0503020204020204" pitchFamily="34" charset="-122"/>
            </a:endParaRPr>
          </a:p>
        </p:txBody>
      </p:sp>
      <p:sp>
        <p:nvSpPr>
          <p:cNvPr id="150535" name="Rectangle 16"/>
          <p:cNvSpPr/>
          <p:nvPr/>
        </p:nvSpPr>
        <p:spPr>
          <a:xfrm>
            <a:off x="6867525" y="2393950"/>
            <a:ext cx="268288" cy="284163"/>
          </a:xfrm>
          <a:prstGeom prst="rect">
            <a:avLst/>
          </a:prstGeom>
          <a:noFill/>
          <a:ln w="12700">
            <a:noFill/>
          </a:ln>
        </p:spPr>
        <p:txBody>
          <a:bodyPr wrap="none"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zh-CN" altLang="en-US" sz="1800" dirty="0">
                <a:latin typeface="微软雅黑" panose="020B0503020204020204" pitchFamily="34" charset="-122"/>
                <a:ea typeface="微软雅黑" panose="020B0503020204020204" pitchFamily="34" charset="-122"/>
              </a:rPr>
              <a:t>2</a:t>
            </a:r>
            <a:endParaRPr lang="en-US" altLang="zh-CN" sz="1800" dirty="0">
              <a:latin typeface="微软雅黑" panose="020B0503020204020204" pitchFamily="34" charset="-122"/>
              <a:ea typeface="微软雅黑" panose="020B0503020204020204" pitchFamily="34" charset="-122"/>
            </a:endParaRPr>
          </a:p>
        </p:txBody>
      </p:sp>
      <p:sp>
        <p:nvSpPr>
          <p:cNvPr id="150536" name="Line 17"/>
          <p:cNvSpPr/>
          <p:nvPr/>
        </p:nvSpPr>
        <p:spPr>
          <a:xfrm>
            <a:off x="5222875" y="2349500"/>
            <a:ext cx="1958975" cy="0"/>
          </a:xfrm>
          <a:prstGeom prst="line">
            <a:avLst/>
          </a:prstGeom>
          <a:ln w="38100" cap="flat" cmpd="sng">
            <a:solidFill>
              <a:schemeClr val="tx1"/>
            </a:solidFill>
            <a:prstDash val="solid"/>
            <a:headEnd type="none" w="med" len="med"/>
            <a:tailEnd type="none" w="med" len="med"/>
          </a:ln>
        </p:spPr>
      </p:sp>
      <p:sp>
        <p:nvSpPr>
          <p:cNvPr id="193555" name="Rectangle 19"/>
          <p:cNvSpPr/>
          <p:nvPr/>
        </p:nvSpPr>
        <p:spPr>
          <a:xfrm>
            <a:off x="304800" y="2755900"/>
            <a:ext cx="8661400" cy="619125"/>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endParaRPr lang="en-US" altLang="zh-CN" sz="2200" dirty="0">
              <a:ea typeface="黑体" panose="02010609060101010101" pitchFamily="49" charset="-122"/>
            </a:endParaRPr>
          </a:p>
          <a:p>
            <a:pPr marL="0" lvl="0" indent="0">
              <a:lnSpc>
                <a:spcPct val="85000"/>
              </a:lnSpc>
              <a:spcBef>
                <a:spcPct val="0"/>
              </a:spcBef>
              <a:buNone/>
            </a:pPr>
            <a:r>
              <a:rPr lang="en-US" altLang="zh-CN" sz="2200" dirty="0">
                <a:solidFill>
                  <a:srgbClr val="CC0000"/>
                </a:solidFill>
                <a:latin typeface="微软雅黑" panose="020B0503020204020204" pitchFamily="34" charset="-122"/>
                <a:ea typeface="微软雅黑" panose="020B0503020204020204" pitchFamily="34" charset="-122"/>
              </a:rPr>
              <a:t>IEEE Standard:  four rounding modes</a:t>
            </a:r>
            <a:r>
              <a:rPr lang="zh-CN" altLang="en-US" sz="2200" dirty="0">
                <a:solidFill>
                  <a:srgbClr val="CC0000"/>
                </a:solidFill>
                <a:latin typeface="微软雅黑" panose="020B0503020204020204" pitchFamily="34" charset="-122"/>
                <a:ea typeface="微软雅黑" panose="020B0503020204020204" pitchFamily="34" charset="-122"/>
              </a:rPr>
              <a:t>（</a:t>
            </a:r>
            <a:r>
              <a:rPr lang="zh-CN" altLang="en-US" sz="2200" dirty="0">
                <a:solidFill>
                  <a:srgbClr val="CC0000"/>
                </a:solidFill>
                <a:latin typeface="微软雅黑" panose="020B0503020204020204" pitchFamily="34" charset="-122"/>
                <a:ea typeface="微软雅黑" panose="020B0503020204020204" pitchFamily="34" charset="-122"/>
                <a:hlinkClick r:id="rId3" action="ppaction://hlinksldjump"/>
              </a:rPr>
              <a:t>用图说明</a:t>
            </a:r>
            <a:r>
              <a:rPr lang="zh-CN" altLang="en-US" sz="2200" dirty="0">
                <a:solidFill>
                  <a:srgbClr val="CC0000"/>
                </a:solidFill>
                <a:latin typeface="微软雅黑" panose="020B0503020204020204" pitchFamily="34" charset="-122"/>
                <a:ea typeface="微软雅黑" panose="020B0503020204020204" pitchFamily="34" charset="-122"/>
              </a:rPr>
              <a:t>）</a:t>
            </a:r>
            <a:endParaRPr lang="en-US" altLang="zh-CN" sz="2200" dirty="0">
              <a:solidFill>
                <a:srgbClr val="CC0000"/>
              </a:solidFill>
              <a:latin typeface="微软雅黑" panose="020B0503020204020204" pitchFamily="34" charset="-122"/>
              <a:ea typeface="微软雅黑" panose="020B0503020204020204" pitchFamily="34" charset="-122"/>
            </a:endParaRPr>
          </a:p>
        </p:txBody>
      </p:sp>
      <p:sp>
        <p:nvSpPr>
          <p:cNvPr id="193556" name="Rectangle 20"/>
          <p:cNvSpPr/>
          <p:nvPr/>
        </p:nvSpPr>
        <p:spPr>
          <a:xfrm>
            <a:off x="971550" y="3528378"/>
            <a:ext cx="7627938" cy="1187450"/>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85000"/>
              </a:lnSpc>
              <a:spcBef>
                <a:spcPct val="0"/>
              </a:spcBef>
              <a:buNone/>
            </a:pPr>
            <a:r>
              <a:rPr lang="en-US" altLang="zh-CN" sz="2200" dirty="0">
                <a:latin typeface="微软雅黑" panose="020B0503020204020204" pitchFamily="34" charset="-122"/>
                <a:ea typeface="微软雅黑" panose="020B0503020204020204" pitchFamily="34" charset="-122"/>
              </a:rPr>
              <a:t>round to nearest  </a:t>
            </a:r>
            <a:r>
              <a:rPr lang="en-US" altLang="zh-CN" sz="2200" dirty="0">
                <a:solidFill>
                  <a:srgbClr val="CC0000"/>
                </a:solidFill>
                <a:latin typeface="微软雅黑" panose="020B0503020204020204" pitchFamily="34" charset="-122"/>
                <a:ea typeface="微软雅黑" panose="020B0503020204020204" pitchFamily="34" charset="-122"/>
              </a:rPr>
              <a:t>(default) </a:t>
            </a:r>
          </a:p>
          <a:p>
            <a:pPr marL="0" lvl="0" indent="0">
              <a:lnSpc>
                <a:spcPct val="85000"/>
              </a:lnSpc>
              <a:spcBef>
                <a:spcPct val="0"/>
              </a:spcBef>
              <a:buNone/>
            </a:pPr>
            <a:r>
              <a:rPr lang="en-US" altLang="zh-CN" sz="2200" dirty="0">
                <a:latin typeface="微软雅黑" panose="020B0503020204020204" pitchFamily="34" charset="-122"/>
                <a:ea typeface="微软雅黑" panose="020B0503020204020204" pitchFamily="34" charset="-122"/>
              </a:rPr>
              <a:t>round towards plus infinity (always round up)</a:t>
            </a:r>
          </a:p>
          <a:p>
            <a:pPr marL="0" lvl="0" indent="0">
              <a:lnSpc>
                <a:spcPct val="85000"/>
              </a:lnSpc>
              <a:spcBef>
                <a:spcPct val="0"/>
              </a:spcBef>
              <a:buNone/>
            </a:pPr>
            <a:r>
              <a:rPr lang="en-US" altLang="zh-CN" sz="2200" dirty="0">
                <a:latin typeface="微软雅黑" panose="020B0503020204020204" pitchFamily="34" charset="-122"/>
                <a:ea typeface="微软雅黑" panose="020B0503020204020204" pitchFamily="34" charset="-122"/>
              </a:rPr>
              <a:t>round towards minus infinity (always round down)</a:t>
            </a:r>
          </a:p>
          <a:p>
            <a:pPr marL="0" lvl="0" indent="0">
              <a:lnSpc>
                <a:spcPct val="85000"/>
              </a:lnSpc>
              <a:spcBef>
                <a:spcPct val="0"/>
              </a:spcBef>
              <a:buNone/>
            </a:pPr>
            <a:r>
              <a:rPr lang="en-US" altLang="zh-CN" sz="2200" dirty="0">
                <a:latin typeface="微软雅黑" panose="020B0503020204020204" pitchFamily="34" charset="-122"/>
                <a:ea typeface="微软雅黑" panose="020B0503020204020204" pitchFamily="34" charset="-122"/>
              </a:rPr>
              <a:t>round towards 0</a:t>
            </a:r>
          </a:p>
        </p:txBody>
      </p:sp>
      <p:sp>
        <p:nvSpPr>
          <p:cNvPr id="193557" name="Rectangle 21"/>
          <p:cNvSpPr/>
          <p:nvPr/>
        </p:nvSpPr>
        <p:spPr>
          <a:xfrm>
            <a:off x="206375" y="4943475"/>
            <a:ext cx="8847138" cy="1725613"/>
          </a:xfrm>
          <a:prstGeom prst="rect">
            <a:avLst/>
          </a:prstGeom>
          <a:noFill/>
          <a:ln w="12700">
            <a:noFill/>
          </a:ln>
        </p:spPr>
        <p:txBody>
          <a:bodyPr lIns="63500" tIns="25400" rIns="63500" bIns="254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round to nearest:</a:t>
            </a:r>
          </a:p>
          <a:p>
            <a:pPr marL="0" lvl="0" indent="0">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      round digit &lt; 1/2  then truncate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截断、丢弃</a:t>
            </a:r>
            <a:r>
              <a:rPr lang="en-US" altLang="zh-CN" sz="2000" dirty="0">
                <a:solidFill>
                  <a:srgbClr val="FF0000"/>
                </a:solidFill>
                <a:latin typeface="微软雅黑" panose="020B0503020204020204" pitchFamily="34" charset="-122"/>
                <a:ea typeface="微软雅黑" panose="020B0503020204020204" pitchFamily="34" charset="-122"/>
              </a:rPr>
              <a:t>)</a:t>
            </a:r>
          </a:p>
          <a:p>
            <a:pPr marL="0" lvl="0" indent="0">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                          &gt; 1/2  then round up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末位加</a:t>
            </a:r>
            <a:r>
              <a:rPr lang="en-US" altLang="zh-CN" sz="2000" dirty="0">
                <a:solidFill>
                  <a:srgbClr val="FF0000"/>
                </a:solidFill>
                <a:latin typeface="微软雅黑" panose="020B0503020204020204" pitchFamily="34" charset="-122"/>
                <a:ea typeface="微软雅黑" panose="020B0503020204020204" pitchFamily="34" charset="-122"/>
              </a:rPr>
              <a:t>1)</a:t>
            </a:r>
          </a:p>
          <a:p>
            <a:pPr marL="0" lvl="0" indent="0">
              <a:lnSpc>
                <a:spcPct val="110000"/>
              </a:lnSpc>
              <a:spcBef>
                <a:spcPct val="0"/>
              </a:spcBef>
              <a:buNone/>
            </a:pPr>
            <a:r>
              <a:rPr lang="en-US" altLang="zh-CN" sz="2000" dirty="0">
                <a:latin typeface="微软雅黑" panose="020B0503020204020204" pitchFamily="34" charset="-122"/>
                <a:ea typeface="微软雅黑" panose="020B0503020204020204" pitchFamily="34" charset="-122"/>
              </a:rPr>
              <a:t>                          = 1/2  then round to nearest even digit</a:t>
            </a:r>
            <a:r>
              <a:rPr lang="zh-CN" altLang="en-US" sz="2000" dirty="0">
                <a:solidFill>
                  <a:srgbClr val="FF0000"/>
                </a:solidFill>
                <a:latin typeface="微软雅黑" panose="020B0503020204020204" pitchFamily="34" charset="-122"/>
                <a:ea typeface="微软雅黑" panose="020B0503020204020204" pitchFamily="34" charset="-122"/>
              </a:rPr>
              <a:t>（最近偶数）</a:t>
            </a:r>
          </a:p>
          <a:p>
            <a:pPr marL="0" lvl="0" indent="0">
              <a:lnSpc>
                <a:spcPct val="110000"/>
              </a:lnSpc>
              <a:spcBef>
                <a:spcPct val="0"/>
              </a:spcBef>
              <a:buNone/>
            </a:pPr>
            <a:r>
              <a:rPr lang="zh-CN" altLang="en-US" sz="2000" i="1" dirty="0">
                <a:solidFill>
                  <a:schemeClr val="accent2"/>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可以证明默认方式得到的平均误差最小。</a:t>
            </a:r>
          </a:p>
        </p:txBody>
      </p:sp>
      <p:grpSp>
        <p:nvGrpSpPr>
          <p:cNvPr id="2" name="Group 26"/>
          <p:cNvGrpSpPr/>
          <p:nvPr/>
        </p:nvGrpSpPr>
        <p:grpSpPr>
          <a:xfrm>
            <a:off x="522605" y="3698875"/>
            <a:ext cx="381635" cy="1351280"/>
            <a:chOff x="1179" y="2459"/>
            <a:chExt cx="878" cy="613"/>
          </a:xfrm>
        </p:grpSpPr>
        <p:sp>
          <p:nvSpPr>
            <p:cNvPr id="150544" name="Line 24"/>
            <p:cNvSpPr/>
            <p:nvPr/>
          </p:nvSpPr>
          <p:spPr>
            <a:xfrm flipH="1">
              <a:off x="1179" y="2459"/>
              <a:ext cx="878" cy="330"/>
            </a:xfrm>
            <a:prstGeom prst="line">
              <a:avLst/>
            </a:prstGeom>
            <a:ln w="28575" cap="flat" cmpd="sng">
              <a:solidFill>
                <a:srgbClr val="CC0000"/>
              </a:solidFill>
              <a:prstDash val="solid"/>
              <a:headEnd type="none" w="med" len="med"/>
              <a:tailEnd type="none" w="med" len="med"/>
            </a:ln>
          </p:spPr>
        </p:sp>
        <p:sp>
          <p:nvSpPr>
            <p:cNvPr id="150545" name="Line 25"/>
            <p:cNvSpPr/>
            <p:nvPr/>
          </p:nvSpPr>
          <p:spPr>
            <a:xfrm>
              <a:off x="1179" y="2798"/>
              <a:ext cx="183" cy="274"/>
            </a:xfrm>
            <a:prstGeom prst="line">
              <a:avLst/>
            </a:prstGeom>
            <a:ln w="28575" cap="flat" cmpd="sng">
              <a:solidFill>
                <a:srgbClr val="CC0000"/>
              </a:solidFill>
              <a:prstDash val="solid"/>
              <a:headEnd type="none" w="med" len="med"/>
              <a:tailEnd type="triangle" w="med" len="med"/>
            </a:ln>
          </p:spPr>
        </p:sp>
      </p:grpSp>
      <p:sp>
        <p:nvSpPr>
          <p:cNvPr id="193563" name="Text Box 27"/>
          <p:cNvSpPr txBox="1"/>
          <p:nvPr/>
        </p:nvSpPr>
        <p:spPr>
          <a:xfrm>
            <a:off x="2862263" y="4868863"/>
            <a:ext cx="3476625" cy="427037"/>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solidFill>
                  <a:srgbClr val="FF0066"/>
                </a:solidFill>
                <a:latin typeface="Times New Roman" panose="02020603050405020304" pitchFamily="18" charset="0"/>
                <a:ea typeface="微软雅黑" panose="020B0503020204020204" pitchFamily="34" charset="-122"/>
              </a:rPr>
              <a:t>称为就近舍入到偶数</a:t>
            </a:r>
          </a:p>
        </p:txBody>
      </p:sp>
      <p:sp>
        <p:nvSpPr>
          <p:cNvPr id="193564" name="Text Box 28"/>
          <p:cNvSpPr txBox="1"/>
          <p:nvPr/>
        </p:nvSpPr>
        <p:spPr>
          <a:xfrm>
            <a:off x="266700" y="1362075"/>
            <a:ext cx="4343400" cy="7620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solidFill>
                  <a:srgbClr val="CC3300"/>
                </a:solidFill>
                <a:ea typeface="微软雅黑" panose="020B0503020204020204" pitchFamily="34" charset="-122"/>
              </a:rPr>
              <a:t>问题：若没有舍入位，采用就近舍入到偶数，则结果是什么？</a:t>
            </a:r>
          </a:p>
        </p:txBody>
      </p:sp>
      <p:sp>
        <p:nvSpPr>
          <p:cNvPr id="193565" name="Text Box 29"/>
          <p:cNvSpPr txBox="1"/>
          <p:nvPr/>
        </p:nvSpPr>
        <p:spPr>
          <a:xfrm>
            <a:off x="266700" y="2219325"/>
            <a:ext cx="4229100" cy="427038"/>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200" dirty="0">
                <a:latin typeface="微软雅黑" panose="020B0503020204020204" pitchFamily="34" charset="-122"/>
                <a:ea typeface="微软雅黑" panose="020B0503020204020204" pitchFamily="34" charset="-122"/>
              </a:rPr>
              <a:t>结果为</a:t>
            </a:r>
            <a:r>
              <a:rPr lang="en-US" altLang="zh-CN" sz="2200" dirty="0">
                <a:latin typeface="微软雅黑" panose="020B0503020204020204" pitchFamily="34" charset="-122"/>
                <a:ea typeface="微软雅黑" panose="020B0503020204020204" pitchFamily="34" charset="-122"/>
              </a:rPr>
              <a:t>2.36</a:t>
            </a:r>
            <a:r>
              <a:rPr lang="zh-CN" altLang="en-US" sz="2200" dirty="0">
                <a:latin typeface="微软雅黑" panose="020B0503020204020204" pitchFamily="34" charset="-122"/>
                <a:ea typeface="微软雅黑" panose="020B0503020204020204" pitchFamily="34" charset="-122"/>
              </a:rPr>
              <a:t>！精度没有</a:t>
            </a:r>
            <a:r>
              <a:rPr lang="en-US" altLang="zh-CN" sz="2200" dirty="0">
                <a:latin typeface="微软雅黑" panose="020B0503020204020204" pitchFamily="34" charset="-122"/>
                <a:ea typeface="微软雅黑" panose="020B0503020204020204" pitchFamily="34" charset="-122"/>
              </a:rPr>
              <a:t>2.37</a:t>
            </a:r>
            <a:r>
              <a:rPr lang="zh-CN" altLang="en-US" sz="2200" dirty="0">
                <a:latin typeface="微软雅黑" panose="020B0503020204020204" pitchFamily="34" charset="-122"/>
                <a:ea typeface="微软雅黑" panose="020B0503020204020204" pitchFamily="34"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1" dur="500"/>
                                        <p:tgtEl>
                                          <p:spTgt spid="19355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93563"/>
                                        </p:tgtEl>
                                        <p:attrNameLst>
                                          <p:attrName>style.visibility</p:attrName>
                                        </p:attrNameLst>
                                      </p:cBhvr>
                                      <p:to>
                                        <p:strVal val="visible"/>
                                      </p:to>
                                    </p:set>
                                    <p:animEffect transition="in" filter="blinds(horizontal)">
                                      <p:cBhvr>
                                        <p:cTn id="66"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63" grpId="0"/>
      <p:bldP spid="193564" grpId="0"/>
      <p:bldP spid="19356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idx="4294967295"/>
          </p:nvPr>
        </p:nvSpPr>
        <p:spPr>
          <a:xfrm>
            <a:off x="495300" y="53975"/>
            <a:ext cx="8305800" cy="600075"/>
          </a:xfrm>
        </p:spPr>
        <p:txBody>
          <a:bodyPr vert="horz" wrap="square" lIns="63500" tIns="25400" rIns="63500" bIns="25400" anchor="t" anchorCtr="0">
            <a:spAutoFit/>
          </a:bodyPr>
          <a:lstStyle/>
          <a:p>
            <a:r>
              <a:rPr lang="en-US" altLang="zh-CN" dirty="0">
                <a:ea typeface="宋体" panose="02010600030101010101" pitchFamily="2" charset="-122"/>
              </a:rPr>
              <a:t>IEEE 754</a:t>
            </a:r>
            <a:r>
              <a:rPr lang="zh-CN" altLang="en-US" dirty="0"/>
              <a:t>的舍入方式的说明</a:t>
            </a:r>
          </a:p>
        </p:txBody>
      </p:sp>
      <p:sp>
        <p:nvSpPr>
          <p:cNvPr id="216067" name="Rectangle 3"/>
          <p:cNvSpPr>
            <a:spLocks noGrp="1"/>
          </p:cNvSpPr>
          <p:nvPr>
            <p:ph type="body" idx="4294967295"/>
          </p:nvPr>
        </p:nvSpPr>
        <p:spPr>
          <a:xfrm>
            <a:off x="635000" y="733425"/>
            <a:ext cx="8186738" cy="5964238"/>
          </a:xfrm>
        </p:spPr>
        <p:txBody>
          <a:bodyPr vert="horz" wrap="square" lIns="63500" tIns="25400" rIns="63500" bIns="25400" anchor="t" anchorCtr="0">
            <a:spAutoFit/>
          </a:bodyPr>
          <a:lstStyle/>
          <a:p>
            <a:pPr>
              <a:lnSpc>
                <a:spcPct val="125000"/>
              </a:lnSpc>
              <a:buFont typeface="Monotype Sorts" pitchFamily="2" charset="2"/>
              <a:buChar char=" "/>
            </a:pPr>
            <a:r>
              <a:rPr lang="en-US" altLang="zh-CN" sz="2200" dirty="0">
                <a:latin typeface="微软雅黑" panose="020B0503020204020204" pitchFamily="34" charset="-122"/>
                <a:ea typeface="微软雅黑" panose="020B0503020204020204" pitchFamily="34" charset="-122"/>
              </a:rPr>
              <a:t>IEEE 754</a:t>
            </a:r>
            <a:r>
              <a:rPr lang="zh-CN" altLang="en-US" sz="2200" dirty="0">
                <a:latin typeface="微软雅黑" panose="020B0503020204020204" pitchFamily="34" charset="-122"/>
                <a:ea typeface="微软雅黑" panose="020B0503020204020204" pitchFamily="34" charset="-122"/>
              </a:rPr>
              <a:t>的舍入方式</a:t>
            </a:r>
          </a:p>
          <a:p>
            <a:pPr>
              <a:lnSpc>
                <a:spcPct val="125000"/>
              </a:lnSpc>
              <a:buFont typeface="Monotype Sorts" pitchFamily="2" charset="2"/>
              <a:buChar char=" "/>
            </a:pPr>
            <a:endParaRPr lang="zh-CN" altLang="en-US" sz="2200" dirty="0">
              <a:latin typeface="微软雅黑" panose="020B0503020204020204" pitchFamily="34" charset="-122"/>
              <a:ea typeface="微软雅黑" panose="020B0503020204020204" pitchFamily="34" charset="-122"/>
            </a:endParaRPr>
          </a:p>
          <a:p>
            <a:pPr>
              <a:lnSpc>
                <a:spcPct val="125000"/>
              </a:lnSpc>
              <a:buFont typeface="Monotype Sorts" pitchFamily="2" charset="2"/>
              <a:buChar char=" "/>
            </a:pPr>
            <a:r>
              <a:rPr lang="zh-CN" altLang="zh-CN" sz="2200" dirty="0">
                <a:solidFill>
                  <a:srgbClr val="0000FF"/>
                </a:solidFill>
                <a:latin typeface="微软雅黑" panose="020B0503020204020204" pitchFamily="34" charset="-122"/>
                <a:ea typeface="微软雅黑" panose="020B0503020204020204" pitchFamily="34" charset="-122"/>
              </a:rPr>
              <a:t>(</a:t>
            </a:r>
            <a:r>
              <a:rPr lang="zh-CN" altLang="en-US" sz="2200" dirty="0">
                <a:solidFill>
                  <a:srgbClr val="0000FF"/>
                </a:solidFill>
                <a:latin typeface="微软雅黑" panose="020B0503020204020204" pitchFamily="34" charset="-122"/>
                <a:ea typeface="微软雅黑" panose="020B0503020204020204" pitchFamily="34" charset="-122"/>
              </a:rPr>
              <a:t> </a:t>
            </a:r>
            <a:r>
              <a:rPr lang="en-US" altLang="zh-CN" sz="2200" dirty="0">
                <a:solidFill>
                  <a:srgbClr val="0000FF"/>
                </a:solidFill>
                <a:latin typeface="微软雅黑" panose="020B0503020204020204" pitchFamily="34" charset="-122"/>
                <a:ea typeface="微软雅黑" panose="020B0503020204020204" pitchFamily="34" charset="-122"/>
              </a:rPr>
              <a:t>Z1</a:t>
            </a:r>
            <a:r>
              <a:rPr lang="zh-CN" altLang="en-US" sz="2200" dirty="0">
                <a:solidFill>
                  <a:srgbClr val="0000FF"/>
                </a:solidFill>
                <a:latin typeface="微软雅黑" panose="020B0503020204020204" pitchFamily="34" charset="-122"/>
                <a:ea typeface="微软雅黑" panose="020B0503020204020204" pitchFamily="34" charset="-122"/>
              </a:rPr>
              <a:t>和</a:t>
            </a:r>
            <a:r>
              <a:rPr lang="en-US" altLang="zh-CN" sz="2200" dirty="0">
                <a:solidFill>
                  <a:srgbClr val="0000FF"/>
                </a:solidFill>
                <a:latin typeface="微软雅黑" panose="020B0503020204020204" pitchFamily="34" charset="-122"/>
                <a:ea typeface="微软雅黑" panose="020B0503020204020204" pitchFamily="34" charset="-122"/>
              </a:rPr>
              <a:t>Z2</a:t>
            </a:r>
            <a:r>
              <a:rPr lang="zh-CN" altLang="en-US" sz="2200" dirty="0">
                <a:solidFill>
                  <a:srgbClr val="0000FF"/>
                </a:solidFill>
                <a:latin typeface="微软雅黑" panose="020B0503020204020204" pitchFamily="34" charset="-122"/>
                <a:ea typeface="微软雅黑" panose="020B0503020204020204" pitchFamily="34" charset="-122"/>
              </a:rPr>
              <a:t>分别是结果</a:t>
            </a:r>
            <a:r>
              <a:rPr lang="en-US" altLang="en-US" sz="2200" dirty="0">
                <a:solidFill>
                  <a:srgbClr val="0000FF"/>
                </a:solidFill>
                <a:latin typeface="微软雅黑" panose="020B0503020204020204" pitchFamily="34" charset="-122"/>
                <a:ea typeface="微软雅黑" panose="020B0503020204020204" pitchFamily="34" charset="-122"/>
              </a:rPr>
              <a:t>Z</a:t>
            </a:r>
            <a:r>
              <a:rPr lang="zh-CN" altLang="en-US" sz="2200" dirty="0">
                <a:solidFill>
                  <a:srgbClr val="0000FF"/>
                </a:solidFill>
                <a:latin typeface="微软雅黑" panose="020B0503020204020204" pitchFamily="34" charset="-122"/>
                <a:ea typeface="微软雅黑" panose="020B0503020204020204" pitchFamily="34" charset="-122"/>
              </a:rPr>
              <a:t>的最近的可表示的左、右两个数 )</a:t>
            </a:r>
          </a:p>
          <a:p>
            <a:pPr>
              <a:lnSpc>
                <a:spcPct val="125000"/>
              </a:lnSpc>
              <a:buFont typeface="Monotype Sorts" pitchFamily="2" charset="2"/>
              <a:buChar char=" "/>
            </a:pPr>
            <a:r>
              <a:rPr lang="zh-CN" altLang="zh-CN" sz="2200" dirty="0">
                <a:solidFill>
                  <a:schemeClr val="accent2"/>
                </a:solidFill>
                <a:latin typeface="微软雅黑" panose="020B0503020204020204" pitchFamily="34" charset="-122"/>
                <a:ea typeface="微软雅黑" panose="020B0503020204020204" pitchFamily="34" charset="-122"/>
              </a:rPr>
              <a:t>(1)</a:t>
            </a:r>
            <a:r>
              <a:rPr lang="zh-CN" altLang="en-US" sz="2200" dirty="0">
                <a:solidFill>
                  <a:schemeClr val="accent2"/>
                </a:solidFill>
                <a:latin typeface="微软雅黑" panose="020B0503020204020204" pitchFamily="34" charset="-122"/>
                <a:ea typeface="微软雅黑" panose="020B0503020204020204" pitchFamily="34" charset="-122"/>
              </a:rPr>
              <a:t> 就近舍入：</a:t>
            </a:r>
            <a:r>
              <a:rPr lang="zh-CN" altLang="en-US" sz="2200" dirty="0">
                <a:latin typeface="微软雅黑" panose="020B0503020204020204" pitchFamily="34" charset="-122"/>
                <a:ea typeface="微软雅黑" panose="020B0503020204020204" pitchFamily="34" charset="-122"/>
              </a:rPr>
              <a:t>舍入为最近可表示的数</a:t>
            </a:r>
          </a:p>
          <a:p>
            <a:pPr>
              <a:lnSpc>
                <a:spcPct val="125000"/>
              </a:lnSpc>
              <a:buFont typeface="Monotype Sorts" pitchFamily="2" charset="2"/>
              <a:buChar char=" "/>
            </a:pPr>
            <a:r>
              <a:rPr lang="zh-CN" altLang="en-US" sz="2200" dirty="0">
                <a:latin typeface="微软雅黑" panose="020B0503020204020204" pitchFamily="34" charset="-122"/>
                <a:ea typeface="微软雅黑" panose="020B0503020204020204" pitchFamily="34" charset="-122"/>
              </a:rPr>
              <a:t>      非中间值：0舍1入</a:t>
            </a:r>
            <a:r>
              <a:rPr lang="en-US" altLang="zh-CN" sz="2200" dirty="0">
                <a:latin typeface="微软雅黑" panose="020B0503020204020204" pitchFamily="34" charset="-122"/>
                <a:ea typeface="微软雅黑" panose="020B0503020204020204" pitchFamily="34" charset="-122"/>
              </a:rPr>
              <a:t>；</a:t>
            </a:r>
          </a:p>
          <a:p>
            <a:pPr>
              <a:lnSpc>
                <a:spcPct val="125000"/>
              </a:lnSpc>
              <a:buFont typeface="Monotype Sorts" pitchFamily="2" charset="2"/>
              <a:buChar char=" "/>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中间值：</a:t>
            </a:r>
            <a:r>
              <a:rPr lang="zh-CN" altLang="en-US" sz="2200" dirty="0">
                <a:solidFill>
                  <a:srgbClr val="CC0000"/>
                </a:solidFill>
                <a:latin typeface="微软雅黑" panose="020B0503020204020204" pitchFamily="34" charset="-122"/>
                <a:ea typeface="微软雅黑" panose="020B0503020204020204" pitchFamily="34" charset="-122"/>
              </a:rPr>
              <a:t>强迫结果为偶数-慢</a:t>
            </a:r>
            <a:endParaRPr lang="zh-CN" altLang="en-US" sz="2200" dirty="0">
              <a:latin typeface="微软雅黑" panose="020B0503020204020204" pitchFamily="34" charset="-122"/>
              <a:ea typeface="微软雅黑" panose="020B0503020204020204" pitchFamily="34" charset="-122"/>
            </a:endParaRPr>
          </a:p>
          <a:p>
            <a:pPr>
              <a:lnSpc>
                <a:spcPct val="125000"/>
              </a:lnSpc>
              <a:buFont typeface="Monotype Sorts" pitchFamily="2" charset="2"/>
              <a:buChar char=" "/>
            </a:pPr>
            <a:endParaRPr lang="zh-CN" altLang="en-US" sz="2200" dirty="0">
              <a:solidFill>
                <a:schemeClr val="accent2"/>
              </a:solidFill>
              <a:latin typeface="微软雅黑" panose="020B0503020204020204" pitchFamily="34" charset="-122"/>
              <a:ea typeface="微软雅黑" panose="020B0503020204020204" pitchFamily="34" charset="-122"/>
            </a:endParaRPr>
          </a:p>
          <a:p>
            <a:pPr>
              <a:lnSpc>
                <a:spcPct val="125000"/>
              </a:lnSpc>
              <a:buFont typeface="Monotype Sorts" pitchFamily="2" charset="2"/>
              <a:buChar char=" "/>
            </a:pPr>
            <a:endParaRPr lang="zh-CN" altLang="en-US" sz="2200" dirty="0">
              <a:solidFill>
                <a:schemeClr val="accent2"/>
              </a:solidFill>
              <a:latin typeface="微软雅黑" panose="020B0503020204020204" pitchFamily="34" charset="-122"/>
              <a:ea typeface="微软雅黑" panose="020B0503020204020204" pitchFamily="34" charset="-122"/>
            </a:endParaRPr>
          </a:p>
          <a:p>
            <a:pPr>
              <a:lnSpc>
                <a:spcPct val="125000"/>
              </a:lnSpc>
              <a:buFont typeface="Monotype Sorts" pitchFamily="2" charset="2"/>
              <a:buChar char=" "/>
            </a:pPr>
            <a:endParaRPr lang="zh-CN" altLang="en-US" sz="1200" dirty="0">
              <a:solidFill>
                <a:schemeClr val="accent2"/>
              </a:solidFill>
              <a:latin typeface="微软雅黑" panose="020B0503020204020204" pitchFamily="34" charset="-122"/>
              <a:ea typeface="微软雅黑" panose="020B0503020204020204" pitchFamily="34" charset="-122"/>
            </a:endParaRPr>
          </a:p>
          <a:p>
            <a:pPr>
              <a:lnSpc>
                <a:spcPct val="125000"/>
              </a:lnSpc>
              <a:buFont typeface="Monotype Sorts" pitchFamily="2" charset="2"/>
              <a:buChar char=" "/>
            </a:pPr>
            <a:r>
              <a:rPr lang="zh-CN" altLang="en-US" sz="2200" dirty="0">
                <a:solidFill>
                  <a:schemeClr val="accent2"/>
                </a:solidFill>
                <a:latin typeface="微软雅黑" panose="020B0503020204020204" pitchFamily="34" charset="-122"/>
                <a:ea typeface="微软雅黑" panose="020B0503020204020204" pitchFamily="34" charset="-122"/>
              </a:rPr>
              <a:t>(2) 朝+∞方向舍入:</a:t>
            </a:r>
            <a:r>
              <a:rPr lang="zh-CN" altLang="en-US" sz="2200" dirty="0">
                <a:latin typeface="微软雅黑" panose="020B0503020204020204" pitchFamily="34" charset="-122"/>
                <a:ea typeface="微软雅黑" panose="020B0503020204020204" pitchFamily="34" charset="-122"/>
              </a:rPr>
              <a:t>舍入为</a:t>
            </a:r>
            <a:r>
              <a:rPr lang="en-US" altLang="en-US" sz="2200" dirty="0">
                <a:latin typeface="微软雅黑" panose="020B0503020204020204" pitchFamily="34" charset="-122"/>
                <a:ea typeface="微软雅黑" panose="020B0503020204020204" pitchFamily="34" charset="-122"/>
              </a:rPr>
              <a:t>Z2(</a:t>
            </a:r>
            <a:r>
              <a:rPr lang="zh-CN" altLang="en-US" sz="2200" dirty="0">
                <a:latin typeface="微软雅黑" panose="020B0503020204020204" pitchFamily="34" charset="-122"/>
                <a:ea typeface="微软雅黑" panose="020B0503020204020204" pitchFamily="34" charset="-122"/>
              </a:rPr>
              <a:t>正向舍入)</a:t>
            </a:r>
          </a:p>
          <a:p>
            <a:pPr>
              <a:lnSpc>
                <a:spcPct val="125000"/>
              </a:lnSpc>
              <a:buFont typeface="Monotype Sorts" pitchFamily="2" charset="2"/>
              <a:buChar char=" "/>
            </a:pPr>
            <a:r>
              <a:rPr lang="zh-CN" altLang="en-US" sz="2200" dirty="0">
                <a:solidFill>
                  <a:schemeClr val="accent2"/>
                </a:solidFill>
                <a:latin typeface="微软雅黑" panose="020B0503020204020204" pitchFamily="34" charset="-122"/>
                <a:ea typeface="微软雅黑" panose="020B0503020204020204" pitchFamily="34" charset="-122"/>
              </a:rPr>
              <a:t>(3) 朝-∞方向舍入:</a:t>
            </a:r>
            <a:r>
              <a:rPr lang="zh-CN" altLang="en-US" sz="2200" dirty="0">
                <a:latin typeface="微软雅黑" panose="020B0503020204020204" pitchFamily="34" charset="-122"/>
                <a:ea typeface="微软雅黑" panose="020B0503020204020204" pitchFamily="34" charset="-122"/>
              </a:rPr>
              <a:t>舍入为</a:t>
            </a:r>
            <a:r>
              <a:rPr lang="en-US" altLang="en-US" sz="2200" dirty="0">
                <a:latin typeface="微软雅黑" panose="020B0503020204020204" pitchFamily="34" charset="-122"/>
                <a:ea typeface="微软雅黑" panose="020B0503020204020204" pitchFamily="34" charset="-122"/>
              </a:rPr>
              <a:t>Z1(</a:t>
            </a:r>
            <a:r>
              <a:rPr lang="zh-CN" altLang="en-US" sz="2200" dirty="0">
                <a:latin typeface="微软雅黑" panose="020B0503020204020204" pitchFamily="34" charset="-122"/>
                <a:ea typeface="微软雅黑" panose="020B0503020204020204" pitchFamily="34" charset="-122"/>
              </a:rPr>
              <a:t>负向舍入)</a:t>
            </a:r>
          </a:p>
          <a:p>
            <a:pPr>
              <a:lnSpc>
                <a:spcPct val="125000"/>
              </a:lnSpc>
              <a:buFont typeface="Monotype Sorts" pitchFamily="2" charset="2"/>
              <a:buChar char=" "/>
            </a:pPr>
            <a:r>
              <a:rPr lang="zh-CN" altLang="en-US" sz="2200" dirty="0">
                <a:solidFill>
                  <a:schemeClr val="accent2"/>
                </a:solidFill>
                <a:latin typeface="微软雅黑" panose="020B0503020204020204" pitchFamily="34" charset="-122"/>
                <a:ea typeface="微软雅黑" panose="020B0503020204020204" pitchFamily="34" charset="-122"/>
              </a:rPr>
              <a:t>(4) 朝0方向舍入：</a:t>
            </a:r>
            <a:r>
              <a:rPr lang="zh-CN" altLang="en-US" sz="2200" dirty="0">
                <a:latin typeface="微软雅黑" panose="020B0503020204020204" pitchFamily="34" charset="-122"/>
                <a:ea typeface="微软雅黑" panose="020B0503020204020204" pitchFamily="34" charset="-122"/>
              </a:rPr>
              <a:t>截去。正数：取</a:t>
            </a:r>
            <a:r>
              <a:rPr lang="en-US" altLang="en-US" sz="2200" dirty="0">
                <a:latin typeface="微软雅黑" panose="020B0503020204020204" pitchFamily="34" charset="-122"/>
                <a:ea typeface="微软雅黑" panose="020B0503020204020204" pitchFamily="34" charset="-122"/>
              </a:rPr>
              <a:t>Z1;</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负数：取</a:t>
            </a:r>
            <a:r>
              <a:rPr lang="en-US" altLang="en-US" sz="2200" dirty="0">
                <a:latin typeface="微软雅黑" panose="020B0503020204020204" pitchFamily="34" charset="-122"/>
                <a:ea typeface="微软雅黑" panose="020B0503020204020204" pitchFamily="34" charset="-122"/>
              </a:rPr>
              <a:t>Z2</a:t>
            </a:r>
            <a:endParaRPr lang="en-US" altLang="zh-CN" sz="2200" dirty="0">
              <a:latin typeface="微软雅黑" panose="020B0503020204020204" pitchFamily="34" charset="-122"/>
              <a:ea typeface="微软雅黑" panose="020B0503020204020204" pitchFamily="34" charset="-122"/>
            </a:endParaRPr>
          </a:p>
          <a:p>
            <a:pPr lvl="1">
              <a:buFont typeface="Monotype Sorts" pitchFamily="2" charset="2"/>
              <a:buChar char=" "/>
            </a:pPr>
            <a:r>
              <a:rPr lang="en-US" altLang="zh-CN" sz="1800" dirty="0">
                <a:latin typeface="宋体" panose="02010600030101010101" pitchFamily="2" charset="-122"/>
              </a:rPr>
              <a:t>       </a:t>
            </a:r>
            <a:endParaRPr lang="zh-CN" altLang="en-US" sz="1800" dirty="0">
              <a:latin typeface="宋体" panose="02010600030101010101" pitchFamily="2" charset="-122"/>
            </a:endParaRPr>
          </a:p>
        </p:txBody>
      </p:sp>
      <p:sp>
        <p:nvSpPr>
          <p:cNvPr id="152580" name="Line 4"/>
          <p:cNvSpPr/>
          <p:nvPr/>
        </p:nvSpPr>
        <p:spPr>
          <a:xfrm>
            <a:off x="1524000" y="1279525"/>
            <a:ext cx="6553200" cy="0"/>
          </a:xfrm>
          <a:prstGeom prst="line">
            <a:avLst/>
          </a:prstGeom>
          <a:ln w="38100" cap="flat" cmpd="sng">
            <a:solidFill>
              <a:schemeClr val="tx1"/>
            </a:solidFill>
            <a:prstDash val="solid"/>
            <a:headEnd type="none" w="med" len="med"/>
            <a:tailEnd type="triangle" w="med" len="med"/>
          </a:ln>
        </p:spPr>
      </p:sp>
      <p:sp>
        <p:nvSpPr>
          <p:cNvPr id="152581" name="Line 5"/>
          <p:cNvSpPr/>
          <p:nvPr/>
        </p:nvSpPr>
        <p:spPr>
          <a:xfrm>
            <a:off x="2438400" y="1203325"/>
            <a:ext cx="0" cy="76200"/>
          </a:xfrm>
          <a:prstGeom prst="line">
            <a:avLst/>
          </a:prstGeom>
          <a:ln w="38100" cap="flat" cmpd="sng">
            <a:solidFill>
              <a:schemeClr val="tx1"/>
            </a:solidFill>
            <a:prstDash val="solid"/>
            <a:headEnd type="none" w="med" len="med"/>
            <a:tailEnd type="none" w="med" len="med"/>
          </a:ln>
        </p:spPr>
      </p:sp>
      <p:sp>
        <p:nvSpPr>
          <p:cNvPr id="152582" name="Line 6"/>
          <p:cNvSpPr/>
          <p:nvPr/>
        </p:nvSpPr>
        <p:spPr>
          <a:xfrm>
            <a:off x="6324600" y="1203325"/>
            <a:ext cx="0" cy="76200"/>
          </a:xfrm>
          <a:prstGeom prst="line">
            <a:avLst/>
          </a:prstGeom>
          <a:ln w="38100" cap="flat" cmpd="sng">
            <a:solidFill>
              <a:schemeClr val="tx1"/>
            </a:solidFill>
            <a:prstDash val="solid"/>
            <a:headEnd type="none" w="med" len="med"/>
            <a:tailEnd type="none" w="med" len="med"/>
          </a:ln>
        </p:spPr>
      </p:sp>
      <p:sp>
        <p:nvSpPr>
          <p:cNvPr id="152583" name="Text Box 7"/>
          <p:cNvSpPr txBox="1"/>
          <p:nvPr/>
        </p:nvSpPr>
        <p:spPr>
          <a:xfrm>
            <a:off x="6172200" y="1228725"/>
            <a:ext cx="431800" cy="45720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dirty="0">
                <a:solidFill>
                  <a:srgbClr val="FF0066"/>
                </a:solidFill>
              </a:rPr>
              <a:t>0</a:t>
            </a:r>
          </a:p>
        </p:txBody>
      </p:sp>
      <p:sp>
        <p:nvSpPr>
          <p:cNvPr id="152584" name="Text Box 8"/>
          <p:cNvSpPr txBox="1"/>
          <p:nvPr/>
        </p:nvSpPr>
        <p:spPr>
          <a:xfrm>
            <a:off x="2273300" y="1228725"/>
            <a:ext cx="400050" cy="45720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dirty="0">
                <a:solidFill>
                  <a:srgbClr val="FF0066"/>
                </a:solidFill>
              </a:rPr>
              <a:t>0</a:t>
            </a:r>
          </a:p>
        </p:txBody>
      </p:sp>
      <p:sp>
        <p:nvSpPr>
          <p:cNvPr id="152585" name="Line 9"/>
          <p:cNvSpPr/>
          <p:nvPr/>
        </p:nvSpPr>
        <p:spPr>
          <a:xfrm flipH="1">
            <a:off x="4508500" y="1127125"/>
            <a:ext cx="0" cy="152400"/>
          </a:xfrm>
          <a:prstGeom prst="line">
            <a:avLst/>
          </a:prstGeom>
          <a:ln w="38100" cap="flat" cmpd="sng">
            <a:solidFill>
              <a:schemeClr val="tx1"/>
            </a:solidFill>
            <a:prstDash val="solid"/>
            <a:headEnd type="none" w="med" len="med"/>
            <a:tailEnd type="none" w="med" len="med"/>
          </a:ln>
        </p:spPr>
      </p:sp>
      <p:sp>
        <p:nvSpPr>
          <p:cNvPr id="152586" name="Text Box 10"/>
          <p:cNvSpPr txBox="1"/>
          <p:nvPr/>
        </p:nvSpPr>
        <p:spPr>
          <a:xfrm>
            <a:off x="4321175" y="1279525"/>
            <a:ext cx="381000" cy="45720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en-US" dirty="0"/>
              <a:t>Z</a:t>
            </a:r>
            <a:endParaRPr lang="en-US" altLang="zh-CN" dirty="0"/>
          </a:p>
        </p:txBody>
      </p:sp>
      <p:sp>
        <p:nvSpPr>
          <p:cNvPr id="152587" name="Line 11"/>
          <p:cNvSpPr/>
          <p:nvPr/>
        </p:nvSpPr>
        <p:spPr>
          <a:xfrm>
            <a:off x="3886200" y="1203325"/>
            <a:ext cx="0" cy="76200"/>
          </a:xfrm>
          <a:prstGeom prst="line">
            <a:avLst/>
          </a:prstGeom>
          <a:ln w="38100" cap="flat" cmpd="sng">
            <a:solidFill>
              <a:schemeClr val="tx1"/>
            </a:solidFill>
            <a:prstDash val="solid"/>
            <a:headEnd type="none" w="med" len="med"/>
            <a:tailEnd type="none" w="med" len="med"/>
          </a:ln>
        </p:spPr>
      </p:sp>
      <p:sp>
        <p:nvSpPr>
          <p:cNvPr id="152588" name="Line 12"/>
          <p:cNvSpPr/>
          <p:nvPr/>
        </p:nvSpPr>
        <p:spPr>
          <a:xfrm flipH="1">
            <a:off x="5080000" y="1190625"/>
            <a:ext cx="0" cy="114300"/>
          </a:xfrm>
          <a:prstGeom prst="line">
            <a:avLst/>
          </a:prstGeom>
          <a:ln w="38100" cap="flat" cmpd="sng">
            <a:solidFill>
              <a:schemeClr val="tx1"/>
            </a:solidFill>
            <a:prstDash val="solid"/>
            <a:headEnd type="none" w="med" len="med"/>
            <a:tailEnd type="none" w="med" len="med"/>
          </a:ln>
        </p:spPr>
      </p:sp>
      <p:sp>
        <p:nvSpPr>
          <p:cNvPr id="152589" name="Text Box 13"/>
          <p:cNvSpPr txBox="1"/>
          <p:nvPr/>
        </p:nvSpPr>
        <p:spPr>
          <a:xfrm>
            <a:off x="3632200" y="1266825"/>
            <a:ext cx="546100" cy="45720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t>Z1</a:t>
            </a:r>
          </a:p>
        </p:txBody>
      </p:sp>
      <p:sp>
        <p:nvSpPr>
          <p:cNvPr id="152590" name="Text Box 14"/>
          <p:cNvSpPr txBox="1"/>
          <p:nvPr/>
        </p:nvSpPr>
        <p:spPr>
          <a:xfrm>
            <a:off x="4889500" y="1279525"/>
            <a:ext cx="647700" cy="457200"/>
          </a:xfrm>
          <a:prstGeom prst="rect">
            <a:avLst/>
          </a:prstGeom>
          <a:noFill/>
          <a:ln w="381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dirty="0"/>
              <a:t>Z2</a:t>
            </a:r>
          </a:p>
        </p:txBody>
      </p:sp>
      <p:grpSp>
        <p:nvGrpSpPr>
          <p:cNvPr id="2" name="Group 21"/>
          <p:cNvGrpSpPr/>
          <p:nvPr/>
        </p:nvGrpSpPr>
        <p:grpSpPr>
          <a:xfrm>
            <a:off x="5507038" y="2573338"/>
            <a:ext cx="3430587" cy="1320800"/>
            <a:chOff x="3368" y="1346"/>
            <a:chExt cx="2161" cy="832"/>
          </a:xfrm>
        </p:grpSpPr>
        <p:sp>
          <p:nvSpPr>
            <p:cNvPr id="152593" name="Text Box 16"/>
            <p:cNvSpPr txBox="1"/>
            <p:nvPr/>
          </p:nvSpPr>
          <p:spPr>
            <a:xfrm>
              <a:off x="3550" y="1346"/>
              <a:ext cx="1979" cy="832"/>
            </a:xfrm>
            <a:prstGeom prst="rect">
              <a:avLst/>
            </a:prstGeom>
            <a:solidFill>
              <a:srgbClr val="CCFFFF"/>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solidFill>
                    <a:srgbClr val="0000FF"/>
                  </a:solidFill>
                  <a:latin typeface="微软雅黑" panose="020B0503020204020204" pitchFamily="34" charset="-122"/>
                  <a:ea typeface="微软雅黑" panose="020B0503020204020204" pitchFamily="34" charset="-122"/>
                </a:rPr>
                <a:t>例如：附加位为</a:t>
              </a:r>
            </a:p>
            <a:p>
              <a:pPr marL="0" lvl="0" indent="0">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01：舍</a:t>
              </a:r>
            </a:p>
            <a:p>
              <a:pPr marL="0" lvl="0" indent="0">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11：入</a:t>
              </a:r>
            </a:p>
            <a:p>
              <a:pPr marL="0" lvl="0" indent="0">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：(强迫结果为偶数)</a:t>
              </a:r>
              <a:endParaRPr lang="zh-CN" altLang="en-US" sz="2000" dirty="0">
                <a:latin typeface="微软雅黑" panose="020B0503020204020204" pitchFamily="34" charset="-122"/>
                <a:ea typeface="微软雅黑" panose="020B0503020204020204" pitchFamily="34" charset="-122"/>
              </a:endParaRPr>
            </a:p>
          </p:txBody>
        </p:sp>
        <p:sp>
          <p:nvSpPr>
            <p:cNvPr id="152594" name="AutoShape 17"/>
            <p:cNvSpPr/>
            <p:nvPr/>
          </p:nvSpPr>
          <p:spPr>
            <a:xfrm>
              <a:off x="3368" y="1477"/>
              <a:ext cx="118" cy="541"/>
            </a:xfrm>
            <a:prstGeom prst="rightBrace">
              <a:avLst>
                <a:gd name="adj1" fmla="val 38206"/>
                <a:gd name="adj2" fmla="val 50000"/>
              </a:avLst>
            </a:prstGeom>
            <a:noFill/>
            <a:ln w="2857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600" dirty="0">
                <a:latin typeface="Times New Roman" panose="02020603050405020304" pitchFamily="18" charset="0"/>
              </a:endParaRPr>
            </a:p>
          </p:txBody>
        </p:sp>
      </p:grpSp>
      <p:sp>
        <p:nvSpPr>
          <p:cNvPr id="216082" name="Text Box 18"/>
          <p:cNvSpPr txBox="1"/>
          <p:nvPr/>
        </p:nvSpPr>
        <p:spPr>
          <a:xfrm>
            <a:off x="341313" y="4103688"/>
            <a:ext cx="7569200" cy="76200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200" dirty="0">
                <a:latin typeface="微软雅黑" panose="020B0503020204020204" pitchFamily="34" charset="-122"/>
                <a:ea typeface="微软雅黑" panose="020B0503020204020204" pitchFamily="34" charset="-122"/>
              </a:rPr>
              <a:t>  例：</a:t>
            </a:r>
            <a:r>
              <a:rPr lang="en-US" altLang="zh-CN" sz="2200" dirty="0">
                <a:latin typeface="微软雅黑" panose="020B0503020204020204" pitchFamily="34" charset="-122"/>
                <a:ea typeface="微软雅黑" panose="020B0503020204020204" pitchFamily="34" charset="-122"/>
              </a:rPr>
              <a:t>1.1101</a:t>
            </a:r>
            <a:r>
              <a:rPr lang="en-US" altLang="zh-CN" sz="2200" dirty="0">
                <a:solidFill>
                  <a:srgbClr val="CC0000"/>
                </a:solidFill>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 → 1.1110;    1.1101</a:t>
            </a:r>
            <a:r>
              <a:rPr lang="en-US" altLang="zh-CN" sz="2200" dirty="0">
                <a:solidFill>
                  <a:srgbClr val="CC0000"/>
                </a:solidFill>
                <a:latin typeface="微软雅黑" panose="020B0503020204020204" pitchFamily="34" charset="-122"/>
                <a:ea typeface="微软雅黑" panose="020B0503020204020204" pitchFamily="34" charset="-122"/>
              </a:rPr>
              <a:t>01</a:t>
            </a:r>
            <a:r>
              <a:rPr lang="en-US" altLang="zh-CN" sz="22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1.1101;    </a:t>
            </a:r>
          </a:p>
          <a:p>
            <a:pPr marL="0" lvl="0" indent="0">
              <a:lnSpc>
                <a:spcPct val="100000"/>
              </a:lnSpc>
              <a:spcBef>
                <a:spcPct val="0"/>
              </a:spcBef>
              <a:buNone/>
            </a:pPr>
            <a:r>
              <a:rPr lang="en-US" altLang="zh-CN" sz="2200" dirty="0">
                <a:latin typeface="微软雅黑" panose="020B0503020204020204" pitchFamily="34" charset="-122"/>
                <a:ea typeface="微软雅黑" panose="020B0503020204020204" pitchFamily="34" charset="-122"/>
              </a:rPr>
              <a:t>        1.1101</a:t>
            </a:r>
            <a:r>
              <a:rPr lang="en-US" altLang="zh-CN" sz="2200" dirty="0">
                <a:solidFill>
                  <a:srgbClr val="CC0000"/>
                </a:solidFill>
                <a:latin typeface="微软雅黑" panose="020B0503020204020204" pitchFamily="34" charset="-122"/>
                <a:ea typeface="微软雅黑" panose="020B0503020204020204" pitchFamily="34" charset="-122"/>
              </a:rPr>
              <a:t>10</a:t>
            </a:r>
            <a:r>
              <a:rPr lang="en-US" altLang="zh-CN" sz="22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1.1110;    1.1111</a:t>
            </a:r>
            <a:r>
              <a:rPr lang="en-US" altLang="zh-CN" sz="2200" dirty="0">
                <a:solidFill>
                  <a:srgbClr val="CC0000"/>
                </a:solidFill>
                <a:latin typeface="微软雅黑" panose="020B0503020204020204" pitchFamily="34" charset="-122"/>
                <a:ea typeface="微软雅黑" panose="020B0503020204020204" pitchFamily="34" charset="-122"/>
              </a:rPr>
              <a:t>10</a:t>
            </a:r>
            <a:r>
              <a:rPr lang="en-US" altLang="zh-CN" sz="2200" dirty="0">
                <a:latin typeface="微软雅黑" panose="020B0503020204020204" pitchFamily="34" charset="-122"/>
                <a:ea typeface="微软雅黑" panose="020B0503020204020204" pitchFamily="34" charset="-122"/>
              </a:rPr>
              <a:t> → 10.0000;</a:t>
            </a:r>
            <a:r>
              <a:rPr lang="en-US" altLang="zh-CN" sz="2200" dirty="0">
                <a:ea typeface="微软雅黑" panose="020B0503020204020204" pitchFamily="34" charset="-122"/>
              </a:rPr>
              <a:t> </a:t>
            </a:r>
            <a:endParaRPr lang="en-US" altLang="en-US" sz="220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2" dur="500"/>
                                        <p:tgtEl>
                                          <p:spTgt spid="21606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37" dur="500"/>
                                        <p:tgtEl>
                                          <p:spTgt spid="21606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1" end="11"/>
                                            </p:txEl>
                                          </p:spTgt>
                                        </p:tgtEl>
                                        <p:attrNameLst>
                                          <p:attrName>style.visibility</p:attrName>
                                        </p:attrNameLst>
                                      </p:cBhvr>
                                      <p:to>
                                        <p:strVal val="visible"/>
                                      </p:to>
                                    </p:set>
                                    <p:animEffect transition="in" filter="blinds(horizontal)">
                                      <p:cBhvr>
                                        <p:cTn id="42" dur="500"/>
                                        <p:tgtEl>
                                          <p:spTgt spid="2160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457200" y="98425"/>
            <a:ext cx="8229600" cy="561975"/>
          </a:xfrm>
        </p:spPr>
        <p:txBody>
          <a:bodyPr vert="horz" wrap="square" lIns="91440" tIns="45720" rIns="91440" bIns="45720" anchor="ctr" anchorCtr="0"/>
          <a:lstStyle/>
          <a:p>
            <a:r>
              <a:rPr lang="zh-CN" altLang="en-US" dirty="0"/>
              <a:t>浮点数舍入举例</a:t>
            </a:r>
          </a:p>
        </p:txBody>
      </p:sp>
      <p:sp>
        <p:nvSpPr>
          <p:cNvPr id="153603" name="Rectangle 3"/>
          <p:cNvSpPr/>
          <p:nvPr/>
        </p:nvSpPr>
        <p:spPr>
          <a:xfrm>
            <a:off x="296863" y="827088"/>
            <a:ext cx="8661400" cy="4581525"/>
          </a:xfrm>
          <a:prstGeom prst="rect">
            <a:avLst/>
          </a:prstGeom>
          <a:noFill/>
          <a:ln w="9525">
            <a:noFill/>
          </a:ln>
        </p:spPr>
        <p:txBody>
          <a:bodyPr wrap="none" lIns="0" tIns="0" rIns="0" bIns="0"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5000"/>
              </a:lnSpc>
              <a:spcBef>
                <a:spcPct val="0"/>
              </a:spcBef>
              <a:buNone/>
            </a:pPr>
            <a:r>
              <a:rPr lang="zh-CN" altLang="en-US" sz="2200" dirty="0">
                <a:latin typeface="微软雅黑" panose="020B0503020204020204" pitchFamily="34" charset="-122"/>
                <a:ea typeface="微软雅黑" panose="020B0503020204020204" pitchFamily="34" charset="-122"/>
              </a:rPr>
              <a:t>例：将同一实数分别赋值给单精度和双精度类型变量，然后打印输出。</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#include &lt;stdio.h&gt;</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main()</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float a;</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double b;</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a = 123456.789e4;</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b = 123456.789e4;</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printf(“%f/n%f/n”,a,b);</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a:t>
            </a:r>
          </a:p>
          <a:p>
            <a:pPr marL="0" lvl="0" indent="0">
              <a:lnSpc>
                <a:spcPct val="105000"/>
              </a:lnSpc>
              <a:spcBef>
                <a:spcPct val="0"/>
              </a:spcBef>
              <a:buNone/>
            </a:pPr>
            <a:r>
              <a:rPr lang="zh-CN" altLang="en-US" sz="2200" dirty="0">
                <a:latin typeface="微软雅黑" panose="020B0503020204020204" pitchFamily="34" charset="-122"/>
                <a:ea typeface="微软雅黑" panose="020B0503020204020204" pitchFamily="34" charset="-122"/>
              </a:rPr>
              <a:t>运行结果如下：</a:t>
            </a:r>
          </a:p>
          <a:p>
            <a:pPr marL="0" lvl="0" indent="0">
              <a:lnSpc>
                <a:spcPct val="105000"/>
              </a:lnSpc>
              <a:spcBef>
                <a:spcPct val="0"/>
              </a:spcBef>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1234567936.000000</a:t>
            </a:r>
          </a:p>
          <a:p>
            <a:pPr marL="0" lvl="0" indent="0">
              <a:lnSpc>
                <a:spcPct val="105000"/>
              </a:lnSpc>
              <a:spcBef>
                <a:spcPct val="0"/>
              </a:spcBef>
              <a:buNone/>
            </a:pPr>
            <a:r>
              <a:rPr lang="en-US" altLang="zh-CN" sz="2200" dirty="0">
                <a:latin typeface="微软雅黑" panose="020B0503020204020204" pitchFamily="34" charset="-122"/>
                <a:ea typeface="微软雅黑" panose="020B0503020204020204" pitchFamily="34" charset="-122"/>
              </a:rPr>
              <a:t>	1234567890.000000</a:t>
            </a:r>
          </a:p>
        </p:txBody>
      </p:sp>
      <p:sp>
        <p:nvSpPr>
          <p:cNvPr id="751620" name="Rectangle 4"/>
          <p:cNvSpPr/>
          <p:nvPr/>
        </p:nvSpPr>
        <p:spPr>
          <a:xfrm>
            <a:off x="385763" y="5678488"/>
            <a:ext cx="5626100" cy="669925"/>
          </a:xfrm>
          <a:prstGeom prst="rect">
            <a:avLst/>
          </a:prstGeom>
          <a:noFill/>
          <a:ln w="9525">
            <a:noFill/>
          </a:ln>
        </p:spPr>
        <p:txBody>
          <a:bodyPr lIns="0" tIns="0" rIns="0" bIns="0"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fontAlgn="ctr">
              <a:lnSpc>
                <a:spcPct val="100000"/>
              </a:lnSpc>
              <a:spcBef>
                <a:spcPct val="0"/>
              </a:spcBef>
              <a:buNone/>
            </a:pPr>
            <a:r>
              <a:rPr lang="zh-CN" altLang="en-US" sz="2200" dirty="0">
                <a:solidFill>
                  <a:srgbClr val="FF3300"/>
                </a:solidFill>
                <a:latin typeface="微软雅黑" panose="020B0503020204020204" pitchFamily="34" charset="-122"/>
                <a:ea typeface="微软雅黑" panose="020B0503020204020204" pitchFamily="34" charset="-122"/>
              </a:rPr>
              <a:t>问题：为什么同一个实数赋值给</a:t>
            </a:r>
            <a:r>
              <a:rPr lang="en-US" altLang="zh-CN" sz="2200" dirty="0">
                <a:solidFill>
                  <a:srgbClr val="FF3300"/>
                </a:solidFill>
                <a:latin typeface="微软雅黑" panose="020B0503020204020204" pitchFamily="34" charset="-122"/>
                <a:ea typeface="微软雅黑" panose="020B0503020204020204" pitchFamily="34" charset="-122"/>
              </a:rPr>
              <a:t>float</a:t>
            </a:r>
            <a:r>
              <a:rPr lang="zh-CN" altLang="en-US" sz="2200" dirty="0">
                <a:solidFill>
                  <a:srgbClr val="FF3300"/>
                </a:solidFill>
                <a:latin typeface="微软雅黑" panose="020B0503020204020204" pitchFamily="34" charset="-122"/>
                <a:ea typeface="微软雅黑" panose="020B0503020204020204" pitchFamily="34" charset="-122"/>
              </a:rPr>
              <a:t>型变量和</a:t>
            </a:r>
            <a:r>
              <a:rPr lang="en-US" altLang="zh-CN" sz="2200" dirty="0">
                <a:solidFill>
                  <a:srgbClr val="FF3300"/>
                </a:solidFill>
                <a:latin typeface="微软雅黑" panose="020B0503020204020204" pitchFamily="34" charset="-122"/>
                <a:ea typeface="微软雅黑" panose="020B0503020204020204" pitchFamily="34" charset="-122"/>
              </a:rPr>
              <a:t>double</a:t>
            </a:r>
            <a:r>
              <a:rPr lang="zh-CN" altLang="en-US" sz="2200" dirty="0">
                <a:solidFill>
                  <a:srgbClr val="FF3300"/>
                </a:solidFill>
                <a:latin typeface="微软雅黑" panose="020B0503020204020204" pitchFamily="34" charset="-122"/>
                <a:ea typeface="微软雅黑" panose="020B0503020204020204" pitchFamily="34" charset="-122"/>
              </a:rPr>
              <a:t>型变量，输出结果会有所不同呢？</a:t>
            </a:r>
          </a:p>
        </p:txBody>
      </p:sp>
      <p:sp>
        <p:nvSpPr>
          <p:cNvPr id="751621" name="Rectangle 5"/>
          <p:cNvSpPr/>
          <p:nvPr/>
        </p:nvSpPr>
        <p:spPr>
          <a:xfrm>
            <a:off x="4887913" y="1687513"/>
            <a:ext cx="3916362" cy="17684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2200" dirty="0">
                <a:solidFill>
                  <a:srgbClr val="3333CC"/>
                </a:solidFill>
                <a:latin typeface="微软雅黑" panose="020B0503020204020204" pitchFamily="34" charset="-122"/>
                <a:ea typeface="微软雅黑" panose="020B0503020204020204" pitchFamily="34" charset="-122"/>
              </a:rPr>
              <a:t>为什么</a:t>
            </a:r>
            <a:r>
              <a:rPr lang="en-US" altLang="zh-CN" sz="2200" dirty="0">
                <a:solidFill>
                  <a:srgbClr val="3333CC"/>
                </a:solidFill>
                <a:latin typeface="微软雅黑" panose="020B0503020204020204" pitchFamily="34" charset="-122"/>
                <a:ea typeface="微软雅黑" panose="020B0503020204020204" pitchFamily="34" charset="-122"/>
              </a:rPr>
              <a:t>float</a:t>
            </a:r>
            <a:r>
              <a:rPr lang="zh-CN" altLang="en-US" sz="2200" dirty="0">
                <a:solidFill>
                  <a:srgbClr val="3333CC"/>
                </a:solidFill>
                <a:latin typeface="微软雅黑" panose="020B0503020204020204" pitchFamily="34" charset="-122"/>
                <a:ea typeface="微软雅黑" panose="020B0503020204020204" pitchFamily="34" charset="-122"/>
              </a:rPr>
              <a:t>情况下输出的结果会比原来的大？这到底有没有根本性原因还是随机发生的？为什么会出现这样的情况？</a:t>
            </a:r>
          </a:p>
        </p:txBody>
      </p:sp>
      <p:sp>
        <p:nvSpPr>
          <p:cNvPr id="751622" name="Text Box 6"/>
          <p:cNvSpPr txBox="1"/>
          <p:nvPr/>
        </p:nvSpPr>
        <p:spPr>
          <a:xfrm>
            <a:off x="5562600" y="3654425"/>
            <a:ext cx="3151188" cy="1766888"/>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可精确表示</a:t>
            </a:r>
            <a:r>
              <a:rPr lang="en-US" altLang="zh-CN" sz="2200" dirty="0">
                <a:latin typeface="微软雅黑" panose="020B0503020204020204" pitchFamily="34" charset="-122"/>
                <a:ea typeface="微软雅黑" panose="020B0503020204020204" pitchFamily="34" charset="-122"/>
              </a:rPr>
              <a:t>7</a:t>
            </a:r>
            <a:r>
              <a:rPr lang="zh-CN" altLang="en-US" sz="2200" dirty="0">
                <a:latin typeface="微软雅黑" panose="020B0503020204020204" pitchFamily="34" charset="-122"/>
                <a:ea typeface="微软雅黑" panose="020B0503020204020204" pitchFamily="34" charset="-122"/>
              </a:rPr>
              <a:t>个十进制有效数位，后面的数位是舍入后的结果，舍入后的值可能会更大，也可能更小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1620"/>
                                        </p:tgtEl>
                                        <p:attrNameLst>
                                          <p:attrName>style.visibility</p:attrName>
                                        </p:attrNameLst>
                                      </p:cBhvr>
                                      <p:to>
                                        <p:strVal val="visible"/>
                                      </p:to>
                                    </p:set>
                                    <p:animEffect transition="in" filter="blinds(horizontal)">
                                      <p:cBhvr>
                                        <p:cTn id="7" dur="500"/>
                                        <p:tgtEl>
                                          <p:spTgt spid="7516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1621"/>
                                        </p:tgtEl>
                                        <p:attrNameLst>
                                          <p:attrName>style.visibility</p:attrName>
                                        </p:attrNameLst>
                                      </p:cBhvr>
                                      <p:to>
                                        <p:strVal val="visible"/>
                                      </p:to>
                                    </p:set>
                                    <p:animEffect transition="in" filter="blinds(horizontal)">
                                      <p:cBhvr>
                                        <p:cTn id="12" dur="500"/>
                                        <p:tgtEl>
                                          <p:spTgt spid="7516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1622"/>
                                        </p:tgtEl>
                                        <p:attrNameLst>
                                          <p:attrName>style.visibility</p:attrName>
                                        </p:attrNameLst>
                                      </p:cBhvr>
                                      <p:to>
                                        <p:strVal val="visible"/>
                                      </p:to>
                                    </p:set>
                                    <p:animEffect transition="in" filter="blinds(horizontal)">
                                      <p:cBhvr>
                                        <p:cTn id="17" dur="500"/>
                                        <p:tgtEl>
                                          <p:spTgt spid="75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0" grpId="0"/>
      <p:bldP spid="751621" grpId="0"/>
      <p:bldP spid="75162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a:xfrm>
            <a:off x="457200" y="142875"/>
            <a:ext cx="8229600" cy="561975"/>
          </a:xfrm>
        </p:spPr>
        <p:txBody>
          <a:bodyPr vert="horz" wrap="square" lIns="91440" tIns="45720" rIns="91440" bIns="45720" anchor="ctr" anchorCtr="0"/>
          <a:lstStyle/>
          <a:p>
            <a:r>
              <a:rPr lang="en-US" altLang="zh-CN" dirty="0"/>
              <a:t>C</a:t>
            </a:r>
            <a:r>
              <a:rPr lang="zh-CN" altLang="en-US" dirty="0"/>
              <a:t>语言中的浮点数类型</a:t>
            </a:r>
          </a:p>
        </p:txBody>
      </p:sp>
      <p:sp>
        <p:nvSpPr>
          <p:cNvPr id="752643" name="Rectangle 3"/>
          <p:cNvSpPr>
            <a:spLocks noGrp="1"/>
          </p:cNvSpPr>
          <p:nvPr>
            <p:ph idx="1"/>
          </p:nvPr>
        </p:nvSpPr>
        <p:spPr>
          <a:xfrm>
            <a:off x="250825" y="866775"/>
            <a:ext cx="8455025" cy="5218113"/>
          </a:xfrm>
        </p:spPr>
        <p:txBody>
          <a:bodyPr vert="horz" wrap="square" lIns="91440" tIns="45720" rIns="91440" bIns="45720" anchor="t" anchorCtr="0"/>
          <a:lstStyle/>
          <a:p>
            <a:pPr>
              <a:lnSpc>
                <a:spcPct val="120000"/>
              </a:lnSpc>
              <a:spcBef>
                <a:spcPct val="30000"/>
              </a:spcBef>
            </a:pP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语言中有</a:t>
            </a:r>
            <a:r>
              <a:rPr lang="en-US" altLang="zh-CN" sz="2200" dirty="0">
                <a:solidFill>
                  <a:srgbClr val="FF0000"/>
                </a:solidFill>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和</a:t>
            </a:r>
            <a:r>
              <a:rPr lang="en-US" altLang="zh-CN" sz="2200" dirty="0">
                <a:solidFill>
                  <a:srgbClr val="FF0000"/>
                </a:solidFill>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类型，分别对应</a:t>
            </a:r>
            <a:r>
              <a:rPr lang="en-US" altLang="zh-CN" sz="2200" dirty="0">
                <a:latin typeface="微软雅黑" panose="020B0503020204020204" pitchFamily="34" charset="-122"/>
                <a:ea typeface="微软雅黑" panose="020B0503020204020204" pitchFamily="34" charset="-122"/>
              </a:rPr>
              <a:t>IEEE 754</a:t>
            </a:r>
            <a:r>
              <a:rPr lang="zh-CN" altLang="en-US" sz="2200" dirty="0">
                <a:latin typeface="微软雅黑" panose="020B0503020204020204" pitchFamily="34" charset="-122"/>
                <a:ea typeface="微软雅黑" panose="020B0503020204020204" pitchFamily="34" charset="-122"/>
              </a:rPr>
              <a:t>单精度浮点数格式和双精度浮点数格式</a:t>
            </a:r>
          </a:p>
          <a:p>
            <a:pPr>
              <a:lnSpc>
                <a:spcPct val="120000"/>
              </a:lnSpc>
              <a:spcBef>
                <a:spcPct val="30000"/>
              </a:spcBef>
            </a:pPr>
            <a:r>
              <a:rPr lang="en-US" altLang="zh-CN" sz="2200" dirty="0">
                <a:solidFill>
                  <a:srgbClr val="FF0000"/>
                </a:solidFill>
                <a:latin typeface="微软雅黑" panose="020B0503020204020204" pitchFamily="34" charset="-122"/>
                <a:ea typeface="微软雅黑" panose="020B0503020204020204" pitchFamily="34" charset="-122"/>
              </a:rPr>
              <a:t>long double</a:t>
            </a:r>
            <a:r>
              <a:rPr lang="zh-CN" altLang="en-US" sz="2200" dirty="0">
                <a:latin typeface="微软雅黑" panose="020B0503020204020204" pitchFamily="34" charset="-122"/>
                <a:ea typeface="微软雅黑" panose="020B0503020204020204" pitchFamily="34" charset="-122"/>
              </a:rPr>
              <a:t>类型的长度和格式随编译器和处理器类型的不同而有所不同，</a:t>
            </a:r>
            <a:r>
              <a:rPr lang="en-US" altLang="zh-CN" sz="2200" dirty="0">
                <a:latin typeface="微软雅黑" panose="020B0503020204020204" pitchFamily="34" charset="-122"/>
                <a:ea typeface="微软雅黑" panose="020B0503020204020204" pitchFamily="34" charset="-122"/>
              </a:rPr>
              <a:t>IA-32</a:t>
            </a:r>
            <a:r>
              <a:rPr lang="zh-CN" altLang="en-US" sz="2200" dirty="0">
                <a:latin typeface="微软雅黑" panose="020B0503020204020204" pitchFamily="34" charset="-122"/>
                <a:ea typeface="微软雅黑" panose="020B0503020204020204" pitchFamily="34" charset="-122"/>
              </a:rPr>
              <a:t>中是</a:t>
            </a:r>
            <a:r>
              <a:rPr lang="en-US" altLang="zh-CN" sz="2200" dirty="0">
                <a:solidFill>
                  <a:srgbClr val="FF0000"/>
                </a:solidFill>
                <a:latin typeface="微软雅黑" panose="020B0503020204020204" pitchFamily="34" charset="-122"/>
                <a:ea typeface="微软雅黑" panose="020B0503020204020204" pitchFamily="34" charset="-122"/>
              </a:rPr>
              <a:t>80</a:t>
            </a:r>
            <a:r>
              <a:rPr lang="zh-CN" altLang="en-US" sz="2200" dirty="0">
                <a:solidFill>
                  <a:srgbClr val="FF0000"/>
                </a:solidFill>
                <a:latin typeface="微软雅黑" panose="020B0503020204020204" pitchFamily="34" charset="-122"/>
                <a:ea typeface="微软雅黑" panose="020B0503020204020204" pitchFamily="34" charset="-122"/>
              </a:rPr>
              <a:t>位扩展精度</a:t>
            </a:r>
            <a:r>
              <a:rPr lang="zh-CN" altLang="en-US" sz="2200" dirty="0">
                <a:latin typeface="微软雅黑" panose="020B0503020204020204" pitchFamily="34" charset="-122"/>
                <a:ea typeface="微软雅黑" panose="020B0503020204020204" pitchFamily="34" charset="-122"/>
              </a:rPr>
              <a:t>格式</a:t>
            </a:r>
          </a:p>
          <a:p>
            <a:pPr>
              <a:lnSpc>
                <a:spcPct val="120000"/>
              </a:lnSpc>
              <a:spcBef>
                <a:spcPct val="30000"/>
              </a:spcBef>
            </a:pP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转换为</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时，不会发生溢出，但可能有数据被舍入 </a:t>
            </a:r>
          </a:p>
          <a:p>
            <a:pPr>
              <a:lnSpc>
                <a:spcPct val="120000"/>
              </a:lnSpc>
              <a:spcBef>
                <a:spcPct val="30000"/>
              </a:spcBef>
            </a:pP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或 </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转换为</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时，因为</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的有效位数更多，故能保留精确值 </a:t>
            </a:r>
          </a:p>
          <a:p>
            <a:pPr>
              <a:lnSpc>
                <a:spcPct val="120000"/>
              </a:lnSpc>
              <a:spcBef>
                <a:spcPct val="30000"/>
              </a:spcBef>
            </a:pP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转换为</a:t>
            </a: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时，可能发生溢出，此外，由于有效位数变少，故可能被舍入</a:t>
            </a:r>
          </a:p>
          <a:p>
            <a:pPr>
              <a:lnSpc>
                <a:spcPct val="120000"/>
              </a:lnSpc>
              <a:spcBef>
                <a:spcPct val="30000"/>
              </a:spcBef>
            </a:pPr>
            <a:r>
              <a:rPr lang="zh-CN" altLang="en-US" sz="2200" dirty="0">
                <a:latin typeface="微软雅黑" panose="020B0503020204020204" pitchFamily="34" charset="-122"/>
                <a:ea typeface="微软雅黑" panose="020B0503020204020204" pitchFamily="34" charset="-122"/>
              </a:rPr>
              <a:t>从</a:t>
            </a:r>
            <a:r>
              <a:rPr lang="en-US" altLang="zh-CN" sz="2200" dirty="0">
                <a:latin typeface="微软雅黑" panose="020B0503020204020204" pitchFamily="34" charset="-122"/>
                <a:ea typeface="微软雅黑" panose="020B0503020204020204" pitchFamily="34" charset="-122"/>
              </a:rPr>
              <a:t>float </a:t>
            </a:r>
            <a:r>
              <a:rPr lang="zh-CN" altLang="en-US" sz="2200" dirty="0">
                <a:latin typeface="微软雅黑" panose="020B0503020204020204" pitchFamily="34" charset="-122"/>
                <a:ea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rPr>
              <a:t>double</a:t>
            </a:r>
            <a:r>
              <a:rPr lang="zh-CN" altLang="en-US" sz="2200" dirty="0">
                <a:latin typeface="微软雅黑" panose="020B0503020204020204" pitchFamily="34" charset="-122"/>
                <a:ea typeface="微软雅黑" panose="020B0503020204020204" pitchFamily="34" charset="-122"/>
              </a:rPr>
              <a:t>转换为</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时，因为</a:t>
            </a:r>
            <a:r>
              <a:rPr lang="en-US" altLang="zh-CN" sz="2200" dirty="0">
                <a:latin typeface="微软雅黑" panose="020B0503020204020204" pitchFamily="34" charset="-122"/>
                <a:ea typeface="微软雅黑" panose="020B0503020204020204" pitchFamily="34" charset="-122"/>
              </a:rPr>
              <a:t>int</a:t>
            </a:r>
            <a:r>
              <a:rPr lang="zh-CN" altLang="en-US" sz="2200" dirty="0">
                <a:latin typeface="微软雅黑" panose="020B0503020204020204" pitchFamily="34" charset="-122"/>
                <a:ea typeface="微软雅黑" panose="020B0503020204020204" pitchFamily="34" charset="-122"/>
              </a:rPr>
              <a:t>没有小数部分，所以数据可能会向</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方向被截断</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zYTFlZWNiNGQ2YjQwZGQzZjhjNTUzMzhlN2YyZGMifQ=="/>
  <p:tag name="KSO_WPP_MARK_KEY" val="2e7e20cc-0b90-46d6-bcc8-379e31566873"/>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54ca0677-c67d-4876-8493-962e3757999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664,&quot;width&quot;:12132}"/>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86b780a7-0402-4563-ab21-4ddd55e5ecea}"/>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c0d31556-014e-4a46-af24-55b93a453b20}"/>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72,&quot;width&quot;:10596}"/>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12613</Words>
  <Application>Microsoft Office PowerPoint</Application>
  <PresentationFormat>全屏显示(4:3)</PresentationFormat>
  <Paragraphs>1483</Paragraphs>
  <Slides>108</Slides>
  <Notes>76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108</vt:i4>
      </vt:variant>
    </vt:vector>
  </HeadingPairs>
  <TitlesOfParts>
    <vt:vector size="125" baseType="lpstr">
      <vt:lpstr>Arial,Bold</vt:lpstr>
      <vt:lpstr>Dotum</vt:lpstr>
      <vt:lpstr>Gill Sans</vt:lpstr>
      <vt:lpstr>MingLiU</vt:lpstr>
      <vt:lpstr>Monaco</vt:lpstr>
      <vt:lpstr>Monotype Sorts</vt:lpstr>
      <vt:lpstr>黑体</vt:lpstr>
      <vt:lpstr>宋体</vt:lpstr>
      <vt:lpstr>微软雅黑</vt:lpstr>
      <vt:lpstr>Arial</vt:lpstr>
      <vt:lpstr>Century Gothic</vt:lpstr>
      <vt:lpstr>Helvetica</vt:lpstr>
      <vt:lpstr>Symbol</vt:lpstr>
      <vt:lpstr>Tahoma</vt:lpstr>
      <vt:lpstr>Times New Roman</vt:lpstr>
      <vt:lpstr>Wingdings</vt:lpstr>
      <vt:lpstr>默认设计模板</vt:lpstr>
      <vt:lpstr>  第二章 数据的机器级表示与处理  数值数据的表示 非数值数据的表示 数据的存储 数据的运算</vt:lpstr>
      <vt:lpstr>数据的表示和运算</vt:lpstr>
      <vt:lpstr>数据的表示和运算</vt:lpstr>
      <vt:lpstr>课程内容概要</vt:lpstr>
      <vt:lpstr>“转换”的概念在数据表示中的反映</vt:lpstr>
      <vt:lpstr>PowerPoint 演示文稿</vt:lpstr>
      <vt:lpstr>PowerPoint 演示文稿</vt:lpstr>
      <vt:lpstr>数值数据的表示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Sign and Magnitude （原码的表示）</vt:lpstr>
      <vt:lpstr>补码 - 模运算（modular运算）</vt:lpstr>
      <vt:lpstr>补码的表示</vt:lpstr>
      <vt:lpstr>计算机中的运算器是模运算系统</vt:lpstr>
      <vt:lpstr>PowerPoint 演示文稿</vt:lpstr>
      <vt:lpstr>运算器适合用补码表示和运算</vt:lpstr>
      <vt:lpstr>PowerPoint 演示文稿</vt:lpstr>
      <vt:lpstr>求特殊数的补码</vt:lpstr>
      <vt:lpstr>求真值的补码</vt:lpstr>
      <vt:lpstr>PowerPoint 演示文稿</vt:lpstr>
      <vt:lpstr>PowerPoint 演示文稿</vt:lpstr>
      <vt:lpstr>PowerPoint 演示文稿</vt:lpstr>
      <vt:lpstr> Unsigned integer(无符号整数)</vt:lpstr>
      <vt:lpstr>Signed integer（带符号整数，定点整数）</vt:lpstr>
      <vt:lpstr>C语言程序中的整数</vt:lpstr>
      <vt:lpstr>C语言程序中的整数</vt:lpstr>
      <vt:lpstr>C语言程序中的整数</vt:lpstr>
      <vt:lpstr>编译器处理常量时默认的类型</vt:lpstr>
      <vt:lpstr>C语言程序中的整数</vt:lpstr>
      <vt:lpstr>PowerPoint 演示文稿</vt:lpstr>
      <vt:lpstr>科学计数法(Scientific Notation)与浮点数</vt:lpstr>
      <vt:lpstr>浮点数(Floating Point)的表示范围</vt:lpstr>
      <vt:lpstr>浮点数的表示</vt:lpstr>
      <vt:lpstr>“Father” of the IEEE 754 standard</vt:lpstr>
      <vt:lpstr>    IEEE 754标准</vt:lpstr>
      <vt:lpstr>PowerPoint 演示文稿</vt:lpstr>
      <vt:lpstr>PowerPoint 演示文稿</vt:lpstr>
      <vt:lpstr>Normalized numbers（规格化数）</vt:lpstr>
      <vt:lpstr>Representation for 0</vt:lpstr>
      <vt:lpstr>Representation for +∞/-∞ </vt:lpstr>
      <vt:lpstr>Representation for“Not a Number”</vt:lpstr>
      <vt:lpstr>Representation for Denorms(非规格化数)</vt:lpstr>
      <vt:lpstr>Representation for Denorms</vt:lpstr>
      <vt:lpstr>逻辑数据的编码表示</vt:lpstr>
      <vt:lpstr>西文字符的编码表示</vt:lpstr>
      <vt:lpstr>PowerPoint 演示文稿</vt:lpstr>
      <vt:lpstr>数据的表示和运算</vt:lpstr>
      <vt:lpstr>汉字及国际字符的编码表示</vt:lpstr>
      <vt:lpstr>PowerPoint 演示文稿</vt:lpstr>
      <vt:lpstr>汉字内码</vt:lpstr>
      <vt:lpstr>数据的基本宽度</vt:lpstr>
      <vt:lpstr>数据的基本宽度</vt:lpstr>
      <vt:lpstr>PowerPoint 演示文稿</vt:lpstr>
      <vt:lpstr>数据量的度量单位</vt:lpstr>
      <vt:lpstr>程序中数据类型的宽度</vt:lpstr>
      <vt:lpstr>PowerPoint 演示文稿</vt:lpstr>
      <vt:lpstr>数据的存储和排列顺序</vt:lpstr>
      <vt:lpstr>检测系统的字节顺序</vt:lpstr>
      <vt:lpstr>指令中数据的存放</vt:lpstr>
      <vt:lpstr>Byte Swap Problem（字节交换问题）</vt:lpstr>
      <vt:lpstr>PowerPoint 演示文稿</vt:lpstr>
      <vt:lpstr>数据的表示和运算</vt:lpstr>
      <vt:lpstr>C语言程序中涉及的运算</vt:lpstr>
      <vt:lpstr>C语言程序中涉及的运算</vt:lpstr>
      <vt:lpstr>C语言程序中涉及的运算</vt:lpstr>
      <vt:lpstr>C语言程序中涉及的运算</vt:lpstr>
      <vt:lpstr>如何实现高级语言源程序中的运算？</vt:lpstr>
      <vt:lpstr>整数加、减运算</vt:lpstr>
      <vt:lpstr>n位整数加/减运算器</vt:lpstr>
      <vt:lpstr>n位整数加/减运算器</vt:lpstr>
      <vt:lpstr>条件标志位（条件码CC）</vt:lpstr>
      <vt:lpstr>算术逻辑部件（ALU）</vt:lpstr>
      <vt:lpstr>所有运算电路的核心</vt:lpstr>
      <vt:lpstr>整数加法举例：判溢出</vt:lpstr>
      <vt:lpstr>整数减法举例</vt:lpstr>
      <vt:lpstr>整数加法举例</vt:lpstr>
      <vt:lpstr>整数的乘运算 </vt:lpstr>
      <vt:lpstr>整数的乘运算 </vt:lpstr>
      <vt:lpstr>整数的乘运算</vt:lpstr>
      <vt:lpstr>变量与常数之间的乘运算 </vt:lpstr>
      <vt:lpstr>         除法（Divide）</vt:lpstr>
      <vt:lpstr>整数的除运算</vt:lpstr>
      <vt:lpstr>变量与常数之间的除运算 </vt:lpstr>
      <vt:lpstr>变量与常数之间的除运算 </vt:lpstr>
      <vt:lpstr>浮点数运算及结果</vt:lpstr>
      <vt:lpstr>浮点数加/减运算</vt:lpstr>
      <vt:lpstr>浮点数加减法基本要点 </vt:lpstr>
      <vt:lpstr>浮点数加法运算举例 </vt:lpstr>
      <vt:lpstr>Extra Bits(附加位)</vt:lpstr>
      <vt:lpstr>Rounding Digits(舍入位)</vt:lpstr>
      <vt:lpstr>IEEE 754的舍入方式的说明</vt:lpstr>
      <vt:lpstr>浮点数舍入举例</vt:lpstr>
      <vt:lpstr>C语言中的浮点数类型</vt:lpstr>
      <vt:lpstr>浮点数比较运算举例</vt:lpstr>
      <vt:lpstr>IEEE 754 的范围和精度</vt:lpstr>
      <vt:lpstr>举例：Ariana火箭爆炸</vt:lpstr>
      <vt:lpstr>举例：爱国者导弹定位错误</vt:lpstr>
      <vt:lpstr>举例：爱国者导弹定位错误</vt:lpstr>
      <vt:lpstr>举例：爱国者导弹定位错误</vt:lpstr>
      <vt:lpstr>举例：爱国者导弹定位错误</vt:lpstr>
      <vt:lpstr>举例：浮点数运算的精度问题</vt:lpstr>
      <vt:lpstr>数据的运算小结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aimer li</cp:lastModifiedBy>
  <cp:revision>2309</cp:revision>
  <dcterms:created xsi:type="dcterms:W3CDTF">2008-04-26T09:05:00Z</dcterms:created>
  <dcterms:modified xsi:type="dcterms:W3CDTF">2024-07-09T12:47:04Z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BF4F20792834459AA66F0A7161DAC7A6</vt:lpwstr>
  </property>
  <property fmtid="{D5CDD505-2E9C-101B-9397-08002B2CF9AE}" pid="3" name="KSOProductBuildVer">
    <vt:lpwstr>2052-12.1.0.16388</vt:lpwstr>
  </property>
</Properties>
</file>